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58" r:id="rId7"/>
    <p:sldId id="265" r:id="rId8"/>
    <p:sldId id="263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Reis" initials="FR" lastIdx="5" clrIdx="0">
    <p:extLst>
      <p:ext uri="{19B8F6BF-5375-455C-9EA6-DF929625EA0E}">
        <p15:presenceInfo xmlns:p15="http://schemas.microsoft.com/office/powerpoint/2012/main" userId="145a5ed7a545dec2" providerId="Windows Live"/>
      </p:ext>
    </p:extLst>
  </p:cmAuthor>
  <p:cmAuthor id="2" name="Robson Ferreira" initials="RF" lastIdx="22" clrIdx="1">
    <p:extLst>
      <p:ext uri="{19B8F6BF-5375-455C-9EA6-DF929625EA0E}">
        <p15:presenceInfo xmlns:p15="http://schemas.microsoft.com/office/powerpoint/2012/main" userId="39edf95680483a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7T01:25:56.617" idx="1">
    <p:pos x="6610" y="490"/>
    <p:text>ONDE SE ENCAIXA O BDD NO MEIO CORPORATIVO?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10:18.550" idx="4">
    <p:pos x="10" y="10"/>
    <p:text/>
    <p:extLst>
      <p:ext uri="{C676402C-5697-4E1C-873F-D02D1690AC5C}">
        <p15:threadingInfo xmlns:p15="http://schemas.microsoft.com/office/powerpoint/2012/main" timeZoneBias="180"/>
      </p:ext>
    </p:extLst>
  </p:cm>
  <p:cm authorId="2" dt="2019-03-28T16:58:51.963" idx="18">
    <p:pos x="10" y="146"/>
    <p:text>SEGUNDA GERAÇÃO - pq é uma releitura do tdd, ddd</p:text>
    <p:extLst>
      <p:ext uri="{C676402C-5697-4E1C-873F-D02D1690AC5C}">
        <p15:threadingInfo xmlns:p15="http://schemas.microsoft.com/office/powerpoint/2012/main" timeZoneBias="180">
          <p15:parentCm authorId="2" idx="4"/>
        </p15:threadingInfo>
      </p:ext>
    </p:extLst>
  </p:cm>
  <p:cm authorId="2" dt="2019-03-28T17:09:36.687" idx="19">
    <p:pos x="146" y="146"/>
    <p:text>FOCO NA COLABORAÇÃO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7T17:46:16.219" idx="2">
    <p:pos x="10" y="10"/>
    <p:text>diferença deste pro TDD é que agora ao invés de nomes de métodos, os testes serão escritos em frases que descrevem o comportamento esperado pelo sistema</p:text>
    <p:extLst>
      <p:ext uri="{C676402C-5697-4E1C-873F-D02D1690AC5C}">
        <p15:threadingInfo xmlns:p15="http://schemas.microsoft.com/office/powerpoint/2012/main" timeZoneBias="180"/>
      </p:ext>
    </p:extLst>
  </p:cm>
  <p:cm authorId="2" dt="2019-03-27T17:48:01.014" idx="3">
    <p:pos x="6997" y="1221"/>
    <p:text>cria-se primeiro, antes de tudo, os testes! Esses testes se darão a partir de histórias e cenários criados.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36:46.221" idx="8">
    <p:pos x="146" y="146"/>
    <p:text>as histórias são definidas EM CONJUNTO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8T16:41:00.015" idx="11">
    <p:pos x="10" y="10"/>
    <p:text>linguagem gherkin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55:17.336" idx="15">
    <p:pos x="10" y="146"/>
    <p:text>DSL - Domain Specifc Language</p:text>
    <p:extLst>
      <p:ext uri="{C676402C-5697-4E1C-873F-D02D1690AC5C}">
        <p15:threadingInfo xmlns:p15="http://schemas.microsoft.com/office/powerpoint/2012/main" timeZoneBias="180">
          <p15:parentCm authorId="2" idx="11"/>
        </p15:threadingInfo>
      </p:ext>
    </p:extLst>
  </p:cm>
  <p:cm authorId="2" dt="2019-03-28T17:28:36.625" idx="21">
    <p:pos x="146" y="146"/>
    <p:text>Dado (Given)
O propósito do “Dado” é colocar o sistema em um estado conhecido antes que o usuário comece a interagir com o sistema. Pensando nos cenários tradicionais de teste, cada step que possui “Dado” seria uma pré-condição do caso de teste.
Quando (When)
O Propósito do “Quando” é descrever uma ação chave que o usuário executa, resumidamente seria qualquer ação de interação do usuário com o sistema. Comparando novamente a casos de testes tradicionais, cada “Quando” seria um step do que fazer no caso de teste.
Então (Then)
O “Então” visa mostrar as saidas, os resultados das ações executadas, seriam basicamente os resultados esperados em casos de testes tradicionais.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7:29:20.694" idx="22">
    <p:pos x="282" y="282"/>
    <p:text>Há também as palavras:
E
MAS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8T16:39:18.174" idx="9">
    <p:pos x="10" y="10"/>
    <p:text>uma história é composta por uma narrativa e os cenários.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58:03.652" idx="17">
    <p:pos x="10" y="146"/>
    <p:text>EM LINGUAGEM UBÍQUA</p:text>
    <p:extLst>
      <p:ext uri="{C676402C-5697-4E1C-873F-D02D1690AC5C}">
        <p15:threadingInfo xmlns:p15="http://schemas.microsoft.com/office/powerpoint/2012/main" timeZoneBias="180">
          <p15:parentCm authorId="2" idx="9"/>
        </p15:threadingInfo>
      </p:ext>
    </p:extLst>
  </p:cm>
  <p:cm authorId="2" dt="2019-03-28T16:39:47.971" idx="10">
    <p:pos x="146" y="146"/>
    <p:text>narrativa: o que o usuário vai querer na aplicação, qual valor.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46:28.509" idx="12">
    <p:pos x="282" y="282"/>
    <p:text>a história é feita pelos "TRÊS AMIGOS": BA, Dev e Tester. Um acordo sobre o valor a ser entregue.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51:56.433" idx="13">
    <p:pos x="4145" y="578"/>
    <p:text>Cenários são exemplos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57:45.094" idx="16">
    <p:pos x="4145" y="714"/>
    <p:text>cenários de USO</p:text>
    <p:extLst>
      <p:ext uri="{C676402C-5697-4E1C-873F-D02D1690AC5C}">
        <p15:threadingInfo xmlns:p15="http://schemas.microsoft.com/office/powerpoint/2012/main" timeZoneBias="180">
          <p15:parentCm authorId="2" idx="13"/>
        </p15:threadingInfo>
      </p:ext>
    </p:extLst>
  </p:cm>
  <p:cm authorId="2" dt="2019-03-28T17:13:13.594" idx="20">
    <p:pos x="418" y="418"/>
    <p:text>ANtes de criar histórias e cenários, deve-se entender bem o valoooooor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7T03:07:27.470" idx="2">
    <p:pos x="2574" y="821"/>
    <p:text>JUNIT É DE TDD E NAO BDD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3-27T03:08:31.402" idx="3">
    <p:pos x="5855" y="689"/>
    <p:text>Framework de testes AUTOMATIZADOS - PRIMEIRO</p:text>
    <p:extLst mod="1"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8T16:30:43.612" idx="5">
    <p:pos x="10" y="10"/>
    <p:text>Tem uma linguagem comum entre técnicos e não técnicos.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33:38.279" idx="6">
    <p:pos x="146" y="146"/>
    <p:text>Como a entrega se dá por histórias/cenários (exemplos) de comportamentos, fica fácil o entendimento para todos de como está andando o prograsso do desenvolvimento. quais valores estou entregando. Fácil corrigir, fácil entregar.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3-29T16:11:07.324" idx="5">
    <p:pos x="282" y="282"/>
    <p:text>A maior vantagem dos testes de comportamento é o fato de eles descreverem um conjunto de funções que o usuário espera 	de um sistema de maneira concreta e direta. O 	agrupamento desses comportamentos 	documentam essencialmente um contrato de 	usuário/cliente. Se algum desses testes falhar, o 	sotfware deve ser repensado.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07719-19C1-41B1-9D85-74F07A773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DD6905-45C2-4F9C-A764-B92AF907E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A176EB-C0E0-49BD-915F-1E930F8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6D8ECD-4CFC-4203-A536-A3CE0622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A9794C-5ECD-4090-BF99-49DA4D12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97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D74E1-CDC0-4206-AC1C-742346C9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CB09F8-1380-4751-9CCB-75B76E1AC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EE636-C85E-45F4-ADD6-868BC5A3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97B3D4-FA41-40E7-AF77-39E739C7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21BB8E-B2E5-4F8F-941C-A15B927D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56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13A07F-F11E-43D7-B40B-F05DEB49F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B16389-B0D0-44C6-8E11-A15263B47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4B94FF-8A9C-4CC9-BF9B-B5656188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7BB24B-5230-491E-84A2-27B2E267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BB06EA-F0A5-49E2-BC59-3493E9F3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06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05285-22F1-4465-B0B7-80B19269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AF8B40-019F-4FED-8597-1D4E84CE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373B84-6D9B-429B-816E-019B4C83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37811D-A508-4D82-8164-A302D955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7A9AE1-56D4-4762-AB0A-9F6A3B78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0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467B2-8AFF-437D-A5EA-B8DD5DBA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78B88C-E0BE-4CB7-A22D-568A66BDC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F1400B-ABDC-4A16-B68F-6F0EBFFC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688312-DFD6-4BB8-A8F4-2DCF6550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578028-13D7-4966-BBE9-909653DD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24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EAA47-065A-459B-8B9D-6298CB3C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AA6B3-8F50-4E16-94B2-D2846A388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298BEA-FE4F-4E51-AC27-5AB3DC426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5AEDB2-62DD-4044-BED4-FE27F87E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ADA76F-8BC3-49B6-B2B4-99D040A8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F41181-AB60-4708-9021-6F0A90EB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13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BCD60-DFFF-49E1-ACEA-4D7EA224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7CBC07-4BB2-4073-BC9B-8EEFFCD4C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4CDFB3-EFD0-44E0-B7D6-B0F3D443E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6C3D57-2EAE-4F97-86E8-361EDA2E7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1E09D2-AE7B-4CF1-A1A5-12238B5E4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A235BD-DDFB-4A6A-8EBB-265E7DCD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4CDDDE-BBC6-4EE2-AA37-650FDCD5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4E1CAC-1B46-43CC-A950-90691CA6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73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A3DD3-D064-4504-A915-EA4A1796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7C0D0E-2A51-4558-BF1A-A802CD0E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1D513D-47EF-4587-9339-CE3D94E3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6374B5-FD52-4B42-B459-EB444BF1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80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9396DF-6302-4C78-AD1D-515184C4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0ACA03-E715-488D-8D9F-57F67D7B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165FE1-C438-4871-A114-DE585653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69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8B84B-0F9A-4F2A-8053-A229ACDA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B0F3A1-F50C-4569-B572-04CEF1628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6401E1-747C-4679-A0B4-B1A29D834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BBA7AA-9276-4B05-8CAD-25C7DF13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177F21-B128-46A1-9715-09689825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267A2E-2BEB-4849-BAA3-E161131D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8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DDA88-4F35-4959-B80F-EAB8904D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7E1C77-85B7-44D3-BD81-7C91D741D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7F4C54-A9F4-4AAE-8ACC-24F54054C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404692-A944-4F39-89E9-BB398DF0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2DE3F9-849A-4A1C-A68D-EA9F15DF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E7C296-2B3D-4CED-9A53-CFB65604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7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EBD248-BA12-40E9-80A5-77561817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C08AF8-AD53-4A55-8FAA-F51953D25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92E99E-3179-43F7-BB17-F0EF7D074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A0893C-2FDC-4585-AD92-BD631AC6F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2F7E09-E5E4-47DF-8247-562BB6EAE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41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7159C-EDC2-42B0-8125-A7E24908B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139"/>
            <a:ext cx="9144000" cy="1747426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Baskerville Old Face" panose="02020602080505020303" pitchFamily="18" charset="0"/>
              </a:rPr>
              <a:t>BDD </a:t>
            </a:r>
            <a:br>
              <a:rPr lang="pt-BR" dirty="0">
                <a:latin typeface="Baskerville Old Face" panose="02020602080505020303" pitchFamily="18" charset="0"/>
              </a:rPr>
            </a:br>
            <a:r>
              <a:rPr lang="pt-BR" dirty="0">
                <a:latin typeface="Baskerville Old Face" panose="02020602080505020303" pitchFamily="18" charset="0"/>
              </a:rPr>
              <a:t>Behavior-Driven Development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3879FB-0744-4C77-845C-13B9792CE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756" y="3562273"/>
            <a:ext cx="9144000" cy="2387600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Baskerville Old Face" panose="02020602080505020303" pitchFamily="18" charset="0"/>
              </a:rPr>
              <a:t>Bruno </a:t>
            </a:r>
            <a:r>
              <a:rPr lang="pt-BR" sz="2000" u="sng" dirty="0">
                <a:latin typeface="Baskerville Old Face" panose="02020602080505020303" pitchFamily="18" charset="0"/>
              </a:rPr>
              <a:t>Harnik</a:t>
            </a:r>
            <a:r>
              <a:rPr lang="pt-BR" sz="2000" dirty="0">
                <a:latin typeface="Baskerville Old Face" panose="02020602080505020303" pitchFamily="18" charset="0"/>
              </a:rPr>
              <a:t>					RA: 1110481823052</a:t>
            </a:r>
          </a:p>
          <a:p>
            <a:r>
              <a:rPr lang="pt-BR" sz="2000" dirty="0">
                <a:latin typeface="Baskerville Old Face" panose="02020602080505020303" pitchFamily="18" charset="0"/>
              </a:rPr>
              <a:t>Fernanda Reis					RA: 1110481823022</a:t>
            </a:r>
          </a:p>
          <a:p>
            <a:r>
              <a:rPr lang="pt-BR" sz="2000" dirty="0">
                <a:latin typeface="Baskerville Old Face" panose="02020602080505020303" pitchFamily="18" charset="0"/>
              </a:rPr>
              <a:t>Luiz Fernando					RA: 1110481823052</a:t>
            </a:r>
          </a:p>
          <a:p>
            <a:r>
              <a:rPr lang="pt-BR" sz="2000" dirty="0">
                <a:latin typeface="Baskerville Old Face" panose="02020602080505020303" pitchFamily="18" charset="0"/>
              </a:rPr>
              <a:t>Raquel Martins					RA: 1110481823032</a:t>
            </a:r>
          </a:p>
          <a:p>
            <a:r>
              <a:rPr lang="pt-BR" sz="2000" dirty="0">
                <a:latin typeface="Baskerville Old Face" panose="02020602080505020303" pitchFamily="18" charset="0"/>
              </a:rPr>
              <a:t>Robson Ferreira					RA: 1110481823052</a:t>
            </a:r>
          </a:p>
        </p:txBody>
      </p:sp>
    </p:spTree>
    <p:extLst>
      <p:ext uri="{BB962C8B-B14F-4D97-AF65-F5344CB8AC3E}">
        <p14:creationId xmlns:p14="http://schemas.microsoft.com/office/powerpoint/2010/main" val="3261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5887B2C-9C94-47AD-9687-747ABE7E50B0}"/>
              </a:ext>
            </a:extLst>
          </p:cNvPr>
          <p:cNvSpPr txBox="1"/>
          <p:nvPr/>
        </p:nvSpPr>
        <p:spPr>
          <a:xfrm>
            <a:off x="914461" y="4582919"/>
            <a:ext cx="8441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Foi inspirado a partir do Desenvolvimento Dirigido a Teste (TDD).</a:t>
            </a:r>
            <a:br>
              <a:rPr lang="pt-BR" sz="2400" dirty="0">
                <a:latin typeface="Baskerville Old Face" panose="02020602080505020303" pitchFamily="18" charset="0"/>
              </a:rPr>
            </a:br>
            <a:r>
              <a:rPr lang="pt-BR" sz="2400" dirty="0">
                <a:latin typeface="Baskerville Old Face" panose="02020602080505020303" pitchFamily="18" charset="0"/>
              </a:rPr>
              <a:t>Visa integrar regras de negócios especificadas pelo cliente com a </a:t>
            </a:r>
          </a:p>
          <a:p>
            <a:r>
              <a:rPr lang="pt-BR" sz="2400" dirty="0">
                <a:latin typeface="Baskerville Old Face" panose="02020602080505020303" pitchFamily="18" charset="0"/>
              </a:rPr>
              <a:t>linguagem de programação. (Dan North, 2006)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E84949-C7A9-4818-8517-458E95A6CF35}"/>
              </a:ext>
            </a:extLst>
          </p:cNvPr>
          <p:cNvSpPr txBox="1"/>
          <p:nvPr/>
        </p:nvSpPr>
        <p:spPr>
          <a:xfrm>
            <a:off x="4014202" y="3017354"/>
            <a:ext cx="7181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Behavior Driven Development é sobre implementar uma</a:t>
            </a:r>
          </a:p>
          <a:p>
            <a:r>
              <a:rPr lang="pt-BR" sz="2400" dirty="0">
                <a:latin typeface="Baskerville Old Face" panose="02020602080505020303" pitchFamily="18" charset="0"/>
              </a:rPr>
              <a:t>aplicação a partir da descrição de seu comportamento da</a:t>
            </a:r>
          </a:p>
          <a:p>
            <a:r>
              <a:rPr lang="pt-BR" sz="2400" dirty="0">
                <a:latin typeface="Baskerville Old Face" panose="02020602080505020303" pitchFamily="18" charset="0"/>
              </a:rPr>
              <a:t>perspectiva dos stakeholders. (Dan North, 2003)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D571E0-7E6F-4DFE-AEF4-3D6AC7478383}"/>
              </a:ext>
            </a:extLst>
          </p:cNvPr>
          <p:cNvSpPr txBox="1"/>
          <p:nvPr/>
        </p:nvSpPr>
        <p:spPr>
          <a:xfrm>
            <a:off x="914461" y="650695"/>
            <a:ext cx="9316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BDD é uma metodologia ágil de segunda geração, elaborada de fora para dentro, baseada na colaboração de um conjunto de stakeholders, feita em múltipla escala e com alto nível de automação. Descreve um ciclo de interações com saídas bem definidas, resultando na entrega de um software funcional, testado de acordo com suas necessidades. (Dan North, 2009)</a:t>
            </a:r>
          </a:p>
          <a:p>
            <a:endParaRPr lang="pt-BR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35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E003F74-E124-4974-835C-C18A17FC0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37"/>
          <a:stretch/>
        </p:blipFill>
        <p:spPr>
          <a:xfrm>
            <a:off x="2399791" y="394243"/>
            <a:ext cx="8974973" cy="617811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085520A-906A-4C5B-B466-6247E8E18FB4}"/>
              </a:ext>
            </a:extLst>
          </p:cNvPr>
          <p:cNvSpPr txBox="1"/>
          <p:nvPr/>
        </p:nvSpPr>
        <p:spPr>
          <a:xfrm>
            <a:off x="307573" y="3886542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Baskerville Old Face" panose="02020602080505020303" pitchFamily="18" charset="0"/>
                <a:ea typeface="+mj-ea"/>
                <a:cs typeface="+mj-cs"/>
              </a:rPr>
              <a:t>TDD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41260BC-A3B2-4C8D-8C88-5896FB3ECC52}"/>
              </a:ext>
            </a:extLst>
          </p:cNvPr>
          <p:cNvSpPr/>
          <p:nvPr/>
        </p:nvSpPr>
        <p:spPr>
          <a:xfrm>
            <a:off x="2782957" y="2266122"/>
            <a:ext cx="2067339" cy="705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861B097-EACC-4AB2-94EF-590B4D5C461C}"/>
              </a:ext>
            </a:extLst>
          </p:cNvPr>
          <p:cNvSpPr/>
          <p:nvPr/>
        </p:nvSpPr>
        <p:spPr>
          <a:xfrm>
            <a:off x="5625547" y="2266122"/>
            <a:ext cx="2067339" cy="705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094BE3-D788-4775-9A32-DE2235534F90}"/>
              </a:ext>
            </a:extLst>
          </p:cNvPr>
          <p:cNvSpPr txBox="1"/>
          <p:nvPr/>
        </p:nvSpPr>
        <p:spPr>
          <a:xfrm>
            <a:off x="2713752" y="2162411"/>
            <a:ext cx="2375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 empresário diz o que quer ao analista de negócios.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70AA74E-92C7-49A5-8E8A-FF7752D03E33}"/>
              </a:ext>
            </a:extLst>
          </p:cNvPr>
          <p:cNvSpPr txBox="1"/>
          <p:nvPr/>
        </p:nvSpPr>
        <p:spPr>
          <a:xfrm>
            <a:off x="5569598" y="2169038"/>
            <a:ext cx="2375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 analista de negócios escreve um documento de requisitos.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806F57C-95B2-4AE4-96CA-1F028C61CC83}"/>
              </a:ext>
            </a:extLst>
          </p:cNvPr>
          <p:cNvSpPr/>
          <p:nvPr/>
        </p:nvSpPr>
        <p:spPr>
          <a:xfrm>
            <a:off x="9524445" y="5481375"/>
            <a:ext cx="2067339" cy="1114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D9E57B1-94A0-4972-884A-F544830958C0}"/>
              </a:ext>
            </a:extLst>
          </p:cNvPr>
          <p:cNvSpPr/>
          <p:nvPr/>
        </p:nvSpPr>
        <p:spPr>
          <a:xfrm>
            <a:off x="6255028" y="5407180"/>
            <a:ext cx="2067339" cy="705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E2A8D5B-5BB4-4086-A36B-34E0D89E2DD5}"/>
              </a:ext>
            </a:extLst>
          </p:cNvPr>
          <p:cNvSpPr/>
          <p:nvPr/>
        </p:nvSpPr>
        <p:spPr>
          <a:xfrm>
            <a:off x="9090991" y="394243"/>
            <a:ext cx="2067339" cy="705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3F564-9502-4F21-93D4-674695D15EFA}"/>
              </a:ext>
            </a:extLst>
          </p:cNvPr>
          <p:cNvSpPr txBox="1"/>
          <p:nvPr/>
        </p:nvSpPr>
        <p:spPr>
          <a:xfrm>
            <a:off x="9485623" y="5356188"/>
            <a:ext cx="2375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 redator técnico traduz o software em documentação funcional e técnica.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DAD07EF-19F9-40EE-BE0A-1BB18A70A8A2}"/>
              </a:ext>
            </a:extLst>
          </p:cNvPr>
          <p:cNvSpPr txBox="1"/>
          <p:nvPr/>
        </p:nvSpPr>
        <p:spPr>
          <a:xfrm>
            <a:off x="6218959" y="5283296"/>
            <a:ext cx="2375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 tester traduz os requerimentos em cenários de teste.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3D7CEEA-579B-49FF-A25C-37C770068ABF}"/>
              </a:ext>
            </a:extLst>
          </p:cNvPr>
          <p:cNvSpPr txBox="1"/>
          <p:nvPr/>
        </p:nvSpPr>
        <p:spPr>
          <a:xfrm>
            <a:off x="9019393" y="270858"/>
            <a:ext cx="2375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 desenvolvedor traduz os requerimentos para o software.</a:t>
            </a:r>
          </a:p>
        </p:txBody>
      </p:sp>
    </p:spTree>
    <p:extLst>
      <p:ext uri="{BB962C8B-B14F-4D97-AF65-F5344CB8AC3E}">
        <p14:creationId xmlns:p14="http://schemas.microsoft.com/office/powerpoint/2010/main" val="130164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D356AE-1976-4AFB-BABD-EE515791B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25" y="196186"/>
            <a:ext cx="9064485" cy="625449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1406CE9-4548-4315-A2F0-6A16AB44B272}"/>
              </a:ext>
            </a:extLst>
          </p:cNvPr>
          <p:cNvSpPr txBox="1"/>
          <p:nvPr/>
        </p:nvSpPr>
        <p:spPr>
          <a:xfrm>
            <a:off x="323236" y="3882999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latin typeface="Baskerville Old Face" panose="02020602080505020303" pitchFamily="18" charset="0"/>
                <a:ea typeface="+mj-ea"/>
                <a:cs typeface="+mj-cs"/>
              </a:rPr>
              <a:t>BDD</a:t>
            </a:r>
            <a:endParaRPr lang="en-US" sz="4400" kern="1200" dirty="0">
              <a:solidFill>
                <a:schemeClr val="bg1"/>
              </a:solidFill>
              <a:latin typeface="Baskerville Old Face" panose="02020602080505020303" pitchFamily="18" charset="0"/>
              <a:ea typeface="+mj-ea"/>
              <a:cs typeface="+mj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4639CF-05AE-4059-AAE7-567F754B91E7}"/>
              </a:ext>
            </a:extLst>
          </p:cNvPr>
          <p:cNvSpPr/>
          <p:nvPr/>
        </p:nvSpPr>
        <p:spPr>
          <a:xfrm>
            <a:off x="2610679" y="2769705"/>
            <a:ext cx="2150610" cy="918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76B1850-3025-4B65-9B4C-E18BB27F090E}"/>
              </a:ext>
            </a:extLst>
          </p:cNvPr>
          <p:cNvSpPr/>
          <p:nvPr/>
        </p:nvSpPr>
        <p:spPr>
          <a:xfrm>
            <a:off x="5453274" y="364440"/>
            <a:ext cx="2285996" cy="998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5BEE54F-A39A-484E-AA40-3150782FC2BD}"/>
              </a:ext>
            </a:extLst>
          </p:cNvPr>
          <p:cNvSpPr txBox="1"/>
          <p:nvPr/>
        </p:nvSpPr>
        <p:spPr>
          <a:xfrm>
            <a:off x="2532065" y="2649005"/>
            <a:ext cx="2577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 empresário e o analista de negócios conversam sobre as necessidades do projeto.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3F4E64B-3C4A-496F-9942-2DA54352C35F}"/>
              </a:ext>
            </a:extLst>
          </p:cNvPr>
          <p:cNvSpPr/>
          <p:nvPr/>
        </p:nvSpPr>
        <p:spPr>
          <a:xfrm>
            <a:off x="5480371" y="2996622"/>
            <a:ext cx="1675804" cy="1056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1489DC-A437-4F8B-9B6D-1C31A50141F3}"/>
              </a:ext>
            </a:extLst>
          </p:cNvPr>
          <p:cNvSpPr txBox="1"/>
          <p:nvPr/>
        </p:nvSpPr>
        <p:spPr>
          <a:xfrm>
            <a:off x="5400855" y="290941"/>
            <a:ext cx="3249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skerville Old Face" panose="02020602080505020303" pitchFamily="18" charset="0"/>
              </a:rPr>
              <a:t>O analista de negócios, o desenvolvedor e o </a:t>
            </a:r>
            <a:r>
              <a:rPr lang="pt-BR" i="1" dirty="0">
                <a:latin typeface="Baskerville Old Face" panose="02020602080505020303" pitchFamily="18" charset="0"/>
              </a:rPr>
              <a:t>tester </a:t>
            </a:r>
            <a:r>
              <a:rPr lang="pt-BR" dirty="0">
                <a:latin typeface="Baskerville Old Face" panose="02020602080505020303" pitchFamily="18" charset="0"/>
              </a:rPr>
              <a:t>elaboram os requisitos em conjunto.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3CC0879-F0E9-417B-AEED-2FB57B22CA73}"/>
              </a:ext>
            </a:extLst>
          </p:cNvPr>
          <p:cNvSpPr/>
          <p:nvPr/>
        </p:nvSpPr>
        <p:spPr>
          <a:xfrm>
            <a:off x="4258784" y="5688133"/>
            <a:ext cx="2549974" cy="892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D71374B-0CED-47CC-938E-CC19D43F2589}"/>
              </a:ext>
            </a:extLst>
          </p:cNvPr>
          <p:cNvSpPr/>
          <p:nvPr/>
        </p:nvSpPr>
        <p:spPr>
          <a:xfrm>
            <a:off x="8082962" y="5740851"/>
            <a:ext cx="2084349" cy="892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25CC6F7-B2A3-4AF3-8C73-66B09B2CF76F}"/>
              </a:ext>
            </a:extLst>
          </p:cNvPr>
          <p:cNvSpPr/>
          <p:nvPr/>
        </p:nvSpPr>
        <p:spPr>
          <a:xfrm>
            <a:off x="9495190" y="112653"/>
            <a:ext cx="2084349" cy="892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84C7E1-9E37-4BA5-89C5-257149BC06B7}"/>
              </a:ext>
            </a:extLst>
          </p:cNvPr>
          <p:cNvSpPr txBox="1"/>
          <p:nvPr/>
        </p:nvSpPr>
        <p:spPr>
          <a:xfrm>
            <a:off x="9428326" y="69832"/>
            <a:ext cx="2723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skerville Old Face" panose="02020602080505020303" pitchFamily="18" charset="0"/>
              </a:rPr>
              <a:t>Os cenários guiam o desenvolvedor e funcionam como testes automatizados.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6FF0AD-155E-471D-B8E5-945CE0B0B18B}"/>
              </a:ext>
            </a:extLst>
          </p:cNvPr>
          <p:cNvSpPr txBox="1"/>
          <p:nvPr/>
        </p:nvSpPr>
        <p:spPr>
          <a:xfrm>
            <a:off x="7980149" y="5608240"/>
            <a:ext cx="301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skerville Old Face" panose="02020602080505020303" pitchFamily="18" charset="0"/>
              </a:rPr>
              <a:t>O </a:t>
            </a:r>
            <a:r>
              <a:rPr lang="pt-BR" i="1" dirty="0">
                <a:latin typeface="Baskerville Old Face" panose="02020602080505020303" pitchFamily="18" charset="0"/>
              </a:rPr>
              <a:t>tester</a:t>
            </a:r>
            <a:r>
              <a:rPr lang="pt-BR" dirty="0">
                <a:latin typeface="Baskerville Old Face" panose="02020602080505020303" pitchFamily="18" charset="0"/>
              </a:rPr>
              <a:t> utiliza os cenários como base para os testes.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05D6765-8592-4FCB-AA33-AAA40FA4F952}"/>
              </a:ext>
            </a:extLst>
          </p:cNvPr>
          <p:cNvSpPr txBox="1"/>
          <p:nvPr/>
        </p:nvSpPr>
        <p:spPr>
          <a:xfrm>
            <a:off x="4195786" y="5593419"/>
            <a:ext cx="3125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skerville Old Face" panose="02020602080505020303" pitchFamily="18" charset="0"/>
              </a:rPr>
              <a:t>Os testes automatizados trazem </a:t>
            </a:r>
            <a:r>
              <a:rPr lang="pt-BR" i="1" dirty="0">
                <a:latin typeface="Baskerville Old Face" panose="02020602080505020303" pitchFamily="18" charset="0"/>
              </a:rPr>
              <a:t>feedback</a:t>
            </a:r>
            <a:r>
              <a:rPr lang="pt-BR" dirty="0">
                <a:latin typeface="Baskerville Old Face" panose="02020602080505020303" pitchFamily="18" charset="0"/>
              </a:rPr>
              <a:t> durante o processo e ajudam a documentar a aplicação.</a:t>
            </a:r>
          </a:p>
        </p:txBody>
      </p:sp>
    </p:spTree>
    <p:extLst>
      <p:ext uri="{BB962C8B-B14F-4D97-AF65-F5344CB8AC3E}">
        <p14:creationId xmlns:p14="http://schemas.microsoft.com/office/powerpoint/2010/main" val="291250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007FF67-E13A-4397-9440-443FA99BF6D2}"/>
              </a:ext>
            </a:extLst>
          </p:cNvPr>
          <p:cNvSpPr txBox="1"/>
          <p:nvPr/>
        </p:nvSpPr>
        <p:spPr>
          <a:xfrm>
            <a:off x="1550504" y="2881199"/>
            <a:ext cx="4386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skerville Old Face" panose="02020602080505020303" pitchFamily="18" charset="0"/>
              </a:rPr>
              <a:t>“Se pudéssemos desenvolver um vocabulário consistente para analistas, testadores, desenvolvedores e pessoas da área de negócios, então estaríamos a caminho de eliminar algumas das ambiguidades e falhas de comunicação que ocorrem quando pessoas da área de tecnologia falam com pessoas da área de negócios.” </a:t>
            </a:r>
          </a:p>
          <a:p>
            <a:r>
              <a:rPr lang="pt-BR" dirty="0">
                <a:latin typeface="Baskerville Old Face" panose="02020602080505020303" pitchFamily="18" charset="0"/>
              </a:rPr>
              <a:t>			Dan North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BDCD1DF-7E3E-477C-977F-419C51BC6074}"/>
              </a:ext>
            </a:extLst>
          </p:cNvPr>
          <p:cNvSpPr/>
          <p:nvPr/>
        </p:nvSpPr>
        <p:spPr>
          <a:xfrm>
            <a:off x="7858548" y="2557665"/>
            <a:ext cx="1948070" cy="1603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QUANDO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CCAFCC4-75A3-45F5-91B8-B8CBE1717B28}"/>
              </a:ext>
            </a:extLst>
          </p:cNvPr>
          <p:cNvSpPr/>
          <p:nvPr/>
        </p:nvSpPr>
        <p:spPr>
          <a:xfrm>
            <a:off x="5903843" y="934279"/>
            <a:ext cx="1948070" cy="1603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DADO QUE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B7B3F08-81ED-465E-A48E-788FFC57BF64}"/>
              </a:ext>
            </a:extLst>
          </p:cNvPr>
          <p:cNvSpPr/>
          <p:nvPr/>
        </p:nvSpPr>
        <p:spPr>
          <a:xfrm>
            <a:off x="9859629" y="4174428"/>
            <a:ext cx="1948070" cy="1603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ENTÃO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8E763EA0-83D4-4BEB-A41A-CE55C046395B}"/>
              </a:ext>
            </a:extLst>
          </p:cNvPr>
          <p:cNvSpPr/>
          <p:nvPr/>
        </p:nvSpPr>
        <p:spPr>
          <a:xfrm rot="2449951">
            <a:off x="7569459" y="2336332"/>
            <a:ext cx="690673" cy="363276"/>
          </a:xfrm>
          <a:prstGeom prst="rightArrow">
            <a:avLst>
              <a:gd name="adj1" fmla="val 23969"/>
              <a:gd name="adj2" fmla="val 50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AF985DB7-00C3-483D-9578-BACA8E369A21}"/>
              </a:ext>
            </a:extLst>
          </p:cNvPr>
          <p:cNvSpPr/>
          <p:nvPr/>
        </p:nvSpPr>
        <p:spPr>
          <a:xfrm rot="2449951">
            <a:off x="9524159" y="3986230"/>
            <a:ext cx="690673" cy="363276"/>
          </a:xfrm>
          <a:prstGeom prst="rightArrow">
            <a:avLst>
              <a:gd name="adj1" fmla="val 23969"/>
              <a:gd name="adj2" fmla="val 50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9F40F67-9439-4971-A209-E3E9A7FF87C6}"/>
              </a:ext>
            </a:extLst>
          </p:cNvPr>
          <p:cNvSpPr txBox="1"/>
          <p:nvPr/>
        </p:nvSpPr>
        <p:spPr>
          <a:xfrm>
            <a:off x="8029450" y="592608"/>
            <a:ext cx="2642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Linguagem </a:t>
            </a:r>
            <a:r>
              <a:rPr lang="pt-BR" sz="2400" dirty="0" err="1">
                <a:latin typeface="Baskerville Old Face" panose="02020602080505020303" pitchFamily="18" charset="0"/>
              </a:rPr>
              <a:t>Gherkin</a:t>
            </a:r>
            <a:endParaRPr lang="pt-BR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4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714E907-1CD1-4EF4-A664-C4C9CFD5F1BD}"/>
              </a:ext>
            </a:extLst>
          </p:cNvPr>
          <p:cNvSpPr txBox="1"/>
          <p:nvPr/>
        </p:nvSpPr>
        <p:spPr>
          <a:xfrm>
            <a:off x="108073" y="329971"/>
            <a:ext cx="2750235" cy="251636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CONTEXTO : CAIXA ELETRÔNICO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0D290F-41B1-49B9-82D4-00C3AEBF0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407" y="4011670"/>
            <a:ext cx="9242783" cy="25163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E8087E-F5E6-47B1-9BFD-86396BCAF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322" y="987986"/>
            <a:ext cx="5227605" cy="266908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B78B3F3-4E0A-4DE5-92FE-6000487AAE41}"/>
              </a:ext>
            </a:extLst>
          </p:cNvPr>
          <p:cNvSpPr txBox="1"/>
          <p:nvPr/>
        </p:nvSpPr>
        <p:spPr>
          <a:xfrm>
            <a:off x="3091603" y="387822"/>
            <a:ext cx="3843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Para: </a:t>
            </a:r>
            <a:r>
              <a:rPr lang="pt-BR" sz="2400" dirty="0"/>
              <a:t>ter dinheiro na carteira</a:t>
            </a:r>
            <a:br>
              <a:rPr lang="pt-BR" sz="2400" dirty="0"/>
            </a:br>
            <a:r>
              <a:rPr lang="pt-BR" sz="2400" b="1" dirty="0"/>
              <a:t>Como: </a:t>
            </a:r>
            <a:r>
              <a:rPr lang="pt-BR" sz="2400" dirty="0"/>
              <a:t>Cliente de banco</a:t>
            </a:r>
            <a:br>
              <a:rPr lang="pt-BR" sz="2400" dirty="0"/>
            </a:br>
            <a:r>
              <a:rPr lang="pt-BR" sz="2400" b="1" dirty="0"/>
              <a:t>Eu quero: </a:t>
            </a:r>
            <a:r>
              <a:rPr lang="pt-BR" sz="2400" dirty="0"/>
              <a:t>retirar dinheiro</a:t>
            </a:r>
          </a:p>
        </p:txBody>
      </p:sp>
    </p:spTree>
    <p:extLst>
      <p:ext uri="{BB962C8B-B14F-4D97-AF65-F5344CB8AC3E}">
        <p14:creationId xmlns:p14="http://schemas.microsoft.com/office/powerpoint/2010/main" val="237002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CBF329-EA38-49BC-9550-7E844439E576}"/>
              </a:ext>
            </a:extLst>
          </p:cNvPr>
          <p:cNvSpPr txBox="1"/>
          <p:nvPr/>
        </p:nvSpPr>
        <p:spPr>
          <a:xfrm>
            <a:off x="1141893" y="567102"/>
            <a:ext cx="224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Principais frameworks</a:t>
            </a:r>
          </a:p>
        </p:txBody>
      </p:sp>
      <p:pic>
        <p:nvPicPr>
          <p:cNvPr id="1026" name="Picture 2" descr="Image result for junit">
            <a:extLst>
              <a:ext uri="{FF2B5EF4-FFF2-40B4-BE49-F238E27FC236}">
                <a16:creationId xmlns:a16="http://schemas.microsoft.com/office/drawing/2014/main" id="{210E0170-945E-4467-BE19-3FFD39402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92" y="1118529"/>
            <a:ext cx="2163163" cy="216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AACA42D0-1759-464C-B040-7264E8B73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830" y="1388109"/>
            <a:ext cx="4082329" cy="163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ucumber test">
            <a:extLst>
              <a:ext uri="{FF2B5EF4-FFF2-40B4-BE49-F238E27FC236}">
                <a16:creationId xmlns:a16="http://schemas.microsoft.com/office/drawing/2014/main" id="{D74336CA-777E-4CC5-B924-6BE97DB4F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528" y="4015215"/>
            <a:ext cx="3093475" cy="107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erenity bdd">
            <a:extLst>
              <a:ext uri="{FF2B5EF4-FFF2-40B4-BE49-F238E27FC236}">
                <a16:creationId xmlns:a16="http://schemas.microsoft.com/office/drawing/2014/main" id="{F075C001-374D-4C4D-A91E-47F77814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385" y="4354964"/>
            <a:ext cx="3948979" cy="82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66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7F6E04E-1737-45E9-98FA-12A1DBDDDCE8}"/>
              </a:ext>
            </a:extLst>
          </p:cNvPr>
          <p:cNvSpPr txBox="1"/>
          <p:nvPr/>
        </p:nvSpPr>
        <p:spPr>
          <a:xfrm>
            <a:off x="1093308" y="662606"/>
            <a:ext cx="3120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Baskerville Old Face" panose="02020602080505020303" pitchFamily="18" charset="0"/>
              </a:rPr>
              <a:t>	</a:t>
            </a:r>
          </a:p>
          <a:p>
            <a:r>
              <a:rPr lang="pt-BR" sz="2800" b="1" dirty="0">
                <a:latin typeface="Baskerville Old Face" panose="02020602080505020303" pitchFamily="18" charset="0"/>
              </a:rPr>
              <a:t>		</a:t>
            </a:r>
            <a:endParaRPr lang="pt-BR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12C730-9AC3-4972-9383-DD72B0649E6D}"/>
              </a:ext>
            </a:extLst>
          </p:cNvPr>
          <p:cNvSpPr txBox="1"/>
          <p:nvPr/>
        </p:nvSpPr>
        <p:spPr>
          <a:xfrm>
            <a:off x="1122225" y="2327562"/>
            <a:ext cx="3144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skerville Old Face" panose="02020602080505020303" pitchFamily="18" charset="0"/>
              </a:rPr>
              <a:t>Cenários de comportamento garantem o entendimento por parte de todos os stakeholders.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4C2C59B-78E0-4850-B8C1-7C3B64F86254}"/>
              </a:ext>
            </a:extLst>
          </p:cNvPr>
          <p:cNvSpPr txBox="1"/>
          <p:nvPr/>
        </p:nvSpPr>
        <p:spPr>
          <a:xfrm>
            <a:off x="1122225" y="665016"/>
            <a:ext cx="4378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skerville Old Face" panose="02020602080505020303" pitchFamily="18" charset="0"/>
              </a:rPr>
              <a:t>Vantagens do BDD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861101-F088-4E8C-ABA1-639CBE9888D1}"/>
              </a:ext>
            </a:extLst>
          </p:cNvPr>
          <p:cNvSpPr txBox="1"/>
          <p:nvPr/>
        </p:nvSpPr>
        <p:spPr>
          <a:xfrm>
            <a:off x="4807534" y="3006434"/>
            <a:ext cx="3144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skerville Old Face" panose="02020602080505020303" pitchFamily="18" charset="0"/>
              </a:rPr>
              <a:t>Linguagem ubíqua (comum) entre técnicos e não técnicos.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0CB9458-D995-452B-9C8E-5790BB546E44}"/>
              </a:ext>
            </a:extLst>
          </p:cNvPr>
          <p:cNvSpPr txBox="1"/>
          <p:nvPr/>
        </p:nvSpPr>
        <p:spPr>
          <a:xfrm>
            <a:off x="7356775" y="3837710"/>
            <a:ext cx="243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skerville Old Face" panose="02020602080505020303" pitchFamily="18" charset="0"/>
              </a:rPr>
              <a:t>Valores bem definidos.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EDC777B-D94D-44B6-A3BF-44FBF92307CC}"/>
              </a:ext>
            </a:extLst>
          </p:cNvPr>
          <p:cNvSpPr txBox="1"/>
          <p:nvPr/>
        </p:nvSpPr>
        <p:spPr>
          <a:xfrm>
            <a:off x="1986431" y="4185230"/>
            <a:ext cx="2876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skerville Old Face" panose="02020602080505020303" pitchFamily="18" charset="0"/>
              </a:rPr>
              <a:t>Foco no valor que é entregue ao usuário (comportamento esperado).</a:t>
            </a:r>
            <a:br>
              <a:rPr lang="pt-BR" dirty="0"/>
            </a:br>
            <a:endParaRPr lang="pt-BR" dirty="0">
              <a:latin typeface="Baskerville Old Face" panose="02020602080505020303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BB15B4-FAE7-416B-A553-1F349431256B}"/>
              </a:ext>
            </a:extLst>
          </p:cNvPr>
          <p:cNvSpPr txBox="1"/>
          <p:nvPr/>
        </p:nvSpPr>
        <p:spPr>
          <a:xfrm>
            <a:off x="7736057" y="1677557"/>
            <a:ext cx="2876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skerville Old Face" panose="02020602080505020303" pitchFamily="18" charset="0"/>
              </a:rPr>
              <a:t>Desenvolvimento coletivo de histórias de testes.</a:t>
            </a:r>
            <a:br>
              <a:rPr lang="pt-BR" dirty="0"/>
            </a:br>
            <a:endParaRPr lang="pt-BR" dirty="0">
              <a:latin typeface="Baskerville Old Face" panose="02020602080505020303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393166-59F6-47E9-B646-7DB3D7622962}"/>
              </a:ext>
            </a:extLst>
          </p:cNvPr>
          <p:cNvSpPr txBox="1"/>
          <p:nvPr/>
        </p:nvSpPr>
        <p:spPr>
          <a:xfrm>
            <a:off x="6433729" y="4933385"/>
            <a:ext cx="2377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Baskerville Old Face" panose="02020602080505020303" pitchFamily="18" charset="0"/>
              </a:rPr>
              <a:t>No waste </a:t>
            </a:r>
            <a:r>
              <a:rPr lang="pt-BR" dirty="0">
                <a:latin typeface="Baskerville Old Face" panose="02020602080505020303" pitchFamily="18" charset="0"/>
              </a:rPr>
              <a:t>(apenas o necessário, nem mais, nem menos)</a:t>
            </a:r>
            <a:r>
              <a:rPr lang="pt-BR" i="1" dirty="0">
                <a:latin typeface="Baskerville Old Face" panose="02020602080505020303" pitchFamily="18" charset="0"/>
              </a:rPr>
              <a:t>.</a:t>
            </a:r>
          </a:p>
          <a:p>
            <a:br>
              <a:rPr lang="pt-BR" dirty="0"/>
            </a:br>
            <a:endParaRPr lang="pt-BR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40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E1A9D32-70E4-4385-8D52-E45D4C3F24CB}"/>
              </a:ext>
            </a:extLst>
          </p:cNvPr>
          <p:cNvSpPr txBox="1"/>
          <p:nvPr/>
        </p:nvSpPr>
        <p:spPr>
          <a:xfrm>
            <a:off x="1695478" y="783805"/>
            <a:ext cx="1748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CONCLUSAO</a:t>
            </a:r>
          </a:p>
          <a:p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1E3A84E-D30B-4476-B8B1-E35B737AA56D}"/>
              </a:ext>
            </a:extLst>
          </p:cNvPr>
          <p:cNvSpPr txBox="1"/>
          <p:nvPr/>
        </p:nvSpPr>
        <p:spPr>
          <a:xfrm>
            <a:off x="1429789" y="2644170"/>
            <a:ext cx="88874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- Foco no valor que é entregue ao usuário (comportamento esperado)</a:t>
            </a:r>
            <a:br>
              <a:rPr lang="pt-BR" sz="2400" dirty="0"/>
            </a:br>
            <a:r>
              <a:rPr lang="pt-BR" sz="2400" dirty="0"/>
              <a:t>- Desenvolvimento coletivo de histórias de testes</a:t>
            </a:r>
            <a:br>
              <a:rPr lang="pt-BR" sz="2400" dirty="0"/>
            </a:br>
            <a:r>
              <a:rPr lang="pt-BR" sz="2400" dirty="0"/>
              <a:t>- Linguagem Ubíqua (todos entendem)</a:t>
            </a:r>
            <a:br>
              <a:rPr lang="pt-BR" sz="2400" dirty="0"/>
            </a:br>
            <a:r>
              <a:rPr lang="pt-BR" sz="2400" dirty="0"/>
              <a:t>- No waste (apenas o necessário, nem mais, nem menos)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5753D8A-626A-4FEE-A236-135AF6AC6DC3}"/>
              </a:ext>
            </a:extLst>
          </p:cNvPr>
          <p:cNvSpPr txBox="1"/>
          <p:nvPr/>
        </p:nvSpPr>
        <p:spPr>
          <a:xfrm>
            <a:off x="2569788" y="4781533"/>
            <a:ext cx="3144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skerville Old Face" panose="02020602080505020303" pitchFamily="18" charset="0"/>
              </a:rPr>
              <a:t>Cenários de comportamento garantem o entendimento por parte de todos os stakeholders.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9BC869-5E4D-41F9-B280-440D7DC94701}"/>
              </a:ext>
            </a:extLst>
          </p:cNvPr>
          <p:cNvSpPr txBox="1"/>
          <p:nvPr/>
        </p:nvSpPr>
        <p:spPr>
          <a:xfrm>
            <a:off x="6511643" y="1525162"/>
            <a:ext cx="3144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skerville Old Face" panose="02020602080505020303" pitchFamily="18" charset="0"/>
              </a:rPr>
              <a:t>Cenários de comportamento garantem o entendimento por parte de todos os stakeholders.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BCA3C2-C311-4E88-B741-CC7EA1B09587}"/>
              </a:ext>
            </a:extLst>
          </p:cNvPr>
          <p:cNvSpPr txBox="1"/>
          <p:nvPr/>
        </p:nvSpPr>
        <p:spPr>
          <a:xfrm>
            <a:off x="1695479" y="1525162"/>
            <a:ext cx="2377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Baskerville Old Face" panose="02020602080505020303" pitchFamily="18" charset="0"/>
              </a:rPr>
              <a:t>No waste </a:t>
            </a:r>
            <a:r>
              <a:rPr lang="pt-BR" dirty="0">
                <a:latin typeface="Baskerville Old Face" panose="02020602080505020303" pitchFamily="18" charset="0"/>
              </a:rPr>
              <a:t>(apenas o necessário, nem mais, nem menos)</a:t>
            </a:r>
            <a:r>
              <a:rPr lang="pt-BR" i="1" dirty="0">
                <a:latin typeface="Baskerville Old Face" panose="02020602080505020303" pitchFamily="18" charset="0"/>
              </a:rPr>
              <a:t>.</a:t>
            </a:r>
          </a:p>
          <a:p>
            <a:br>
              <a:rPr lang="pt-BR" dirty="0"/>
            </a:br>
            <a:endParaRPr lang="pt-BR" dirty="0">
              <a:latin typeface="Baskerville Old Face" panose="02020602080505020303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2307EA-2818-42DE-9644-48C1980DE654}"/>
              </a:ext>
            </a:extLst>
          </p:cNvPr>
          <p:cNvSpPr txBox="1"/>
          <p:nvPr/>
        </p:nvSpPr>
        <p:spPr>
          <a:xfrm>
            <a:off x="1695477" y="4613562"/>
            <a:ext cx="3144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skerville Old Face" panose="02020602080505020303" pitchFamily="18" charset="0"/>
              </a:rPr>
              <a:t>Cenários de comportamento garantem o entendimento por parte de todos os stakeholders.</a:t>
            </a:r>
          </a:p>
        </p:txBody>
      </p:sp>
    </p:spTree>
    <p:extLst>
      <p:ext uri="{BB962C8B-B14F-4D97-AF65-F5344CB8AC3E}">
        <p14:creationId xmlns:p14="http://schemas.microsoft.com/office/powerpoint/2010/main" val="928297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424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Baskerville Old Face</vt:lpstr>
      <vt:lpstr>Calibri</vt:lpstr>
      <vt:lpstr>Calibri Light</vt:lpstr>
      <vt:lpstr>Tema do Office</vt:lpstr>
      <vt:lpstr>BDD  Behavior-Driven Development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Fernanda Reis</dc:creator>
  <cp:lastModifiedBy>Fernanda Reis</cp:lastModifiedBy>
  <cp:revision>38</cp:revision>
  <dcterms:created xsi:type="dcterms:W3CDTF">2019-03-27T05:34:02Z</dcterms:created>
  <dcterms:modified xsi:type="dcterms:W3CDTF">2019-03-29T19:26:41Z</dcterms:modified>
</cp:coreProperties>
</file>