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438" r:id="rId3"/>
    <p:sldId id="439" r:id="rId4"/>
    <p:sldId id="458" r:id="rId5"/>
    <p:sldId id="442" r:id="rId6"/>
    <p:sldId id="459" r:id="rId7"/>
    <p:sldId id="443" r:id="rId8"/>
    <p:sldId id="437" r:id="rId9"/>
    <p:sldId id="460" r:id="rId10"/>
    <p:sldId id="444" r:id="rId11"/>
    <p:sldId id="445" r:id="rId12"/>
    <p:sldId id="446" r:id="rId13"/>
    <p:sldId id="447" r:id="rId14"/>
    <p:sldId id="347" r:id="rId15"/>
    <p:sldId id="448" r:id="rId16"/>
    <p:sldId id="449" r:id="rId17"/>
    <p:sldId id="450" r:id="rId18"/>
    <p:sldId id="451" r:id="rId19"/>
    <p:sldId id="452" r:id="rId20"/>
    <p:sldId id="454" r:id="rId21"/>
    <p:sldId id="455" r:id="rId22"/>
    <p:sldId id="456" r:id="rId23"/>
    <p:sldId id="457" r:id="rId24"/>
    <p:sldId id="441" r:id="rId2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son Ferreira" initials="RF" lastIdx="1" clrIdx="0">
    <p:extLst>
      <p:ext uri="{19B8F6BF-5375-455C-9EA6-DF929625EA0E}">
        <p15:presenceInfo xmlns:p15="http://schemas.microsoft.com/office/powerpoint/2012/main" userId="39edf95680483a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62100" autoAdjust="0"/>
  </p:normalViewPr>
  <p:slideViewPr>
    <p:cSldViewPr>
      <p:cViewPr varScale="1">
        <p:scale>
          <a:sx n="72" d="100"/>
          <a:sy n="72" d="100"/>
        </p:scale>
        <p:origin x="4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0T22:10:51.363" idx="1">
    <p:pos x="10" y="10"/>
    <p:text>Cai na prova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34C78A5-9067-4291-ADD9-423ECE6ECB6E}" type="datetimeFigureOut">
              <a:rPr lang="pt-BR"/>
              <a:pPr>
                <a:defRPr/>
              </a:pPr>
              <a:t>10/10/2019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BABDF66-A2B5-4A08-B273-ACD3A79FF6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322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BDF66-A2B5-4A08-B273-ACD3A79FF666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06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D134E6-93CE-4C54-B31D-DF7BC11ECA87}" type="datetimeFigureOut">
              <a:rPr lang="pt-BR" smtClean="0"/>
              <a:pPr>
                <a:defRPr/>
              </a:pPr>
              <a:t>10/10/2019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B8583-0C5B-4AD1-B0A5-257DE6CB263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9F1FA8-7285-4F39-9D19-B3CE55E32670}" type="datetimeFigureOut">
              <a:rPr lang="pt-BR" smtClean="0"/>
              <a:pPr>
                <a:defRPr/>
              </a:pPr>
              <a:t>10/10/2019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3FAC9-D33B-4834-9C10-71FFB4B2FC7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6FB631-DBB9-4D3D-8354-D0E55E291CFF}" type="datetimeFigureOut">
              <a:rPr lang="pt-BR" smtClean="0"/>
              <a:pPr>
                <a:defRPr/>
              </a:pPr>
              <a:t>10/10/2019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CE3FE-FD9D-4464-A1B1-7E47EDD2A8B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562DED-BA88-41D8-BA62-1A330C61940C}" type="datetimeFigureOut">
              <a:rPr lang="pt-BR" smtClean="0"/>
              <a:pPr>
                <a:defRPr/>
              </a:pPr>
              <a:t>10/10/2019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E9464-8DAF-4B89-95BC-C55A5A1C4A4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35DF05-FC7D-4474-AB18-07A973A5B58F}" type="datetimeFigureOut">
              <a:rPr lang="pt-BR" smtClean="0"/>
              <a:pPr>
                <a:defRPr/>
              </a:pPr>
              <a:t>10/10/2019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C6410-B673-441E-9F4D-D32C7A14B4B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8C4C15-A961-4747-A615-6E6C4EF2B957}" type="datetimeFigureOut">
              <a:rPr lang="pt-BR" smtClean="0"/>
              <a:pPr>
                <a:defRPr/>
              </a:pPr>
              <a:t>10/10/2019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57D113-3217-4443-90DB-2B0AA5C4DF1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4811A8-7466-425A-8D81-3949FFC9DB08}" type="datetimeFigureOut">
              <a:rPr lang="pt-BR" smtClean="0"/>
              <a:pPr>
                <a:defRPr/>
              </a:pPr>
              <a:t>10/10/2019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F6ED0B-E432-4CEF-A1E0-DAC5AA631A4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5C73-34C7-4E05-821E-01DE830ADC8D}" type="datetimeFigureOut">
              <a:rPr lang="pt-BR" smtClean="0"/>
              <a:pPr>
                <a:defRPr/>
              </a:pPr>
              <a:t>10/10/2019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CDD2E-1F08-4729-8088-8B34BF2C270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4ABE31-0694-444D-8D41-ECBD261DE97E}" type="datetimeFigureOut">
              <a:rPr lang="pt-BR" smtClean="0"/>
              <a:pPr>
                <a:defRPr/>
              </a:pPr>
              <a:t>10/10/2019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92417-37EB-4EB6-87F5-DAA2617EFC5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BE319-E01C-464B-8971-327D22ABB172}" type="datetimeFigureOut">
              <a:rPr lang="pt-BR" smtClean="0"/>
              <a:pPr>
                <a:defRPr/>
              </a:pPr>
              <a:t>10/10/2019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79E09-D76C-4111-988E-37B425A660F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45F4AB-8E7F-452A-9DF7-0A2ECC233E99}" type="datetimeFigureOut">
              <a:rPr lang="pt-BR" smtClean="0"/>
              <a:pPr>
                <a:defRPr/>
              </a:pPr>
              <a:t>10/10/2019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380A4E3C-A9EE-4B7B-A8F7-78B5A1B9F7F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over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9B5A864-A7E2-4490-9888-00E5270DC86D}" type="datetimeFigureOut">
              <a:rPr lang="pt-BR" smtClean="0"/>
              <a:pPr>
                <a:defRPr/>
              </a:pPr>
              <a:t>10/10/2019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FC8811B1-C68A-4B8B-A0B4-BBE0624EF43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over dir="rd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b41a5269" TargetMode="External"/><Relationship Id="rId2" Type="http://schemas.openxmlformats.org/officeDocument/2006/relationships/hyperlink" Target="mailto:fabio.silva321@fatec.sp.gov.b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/>
              <a:t>Estrutura de Dados – 2º semestre de 2019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</p:cSld>
  <p:clrMapOvr>
    <a:masterClrMapping/>
  </p:clrMapOvr>
  <p:transition>
    <p:cover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23900"/>
            <a:ext cx="5959749" cy="580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246048"/>
      </p:ext>
    </p:extLst>
  </p:cSld>
  <p:clrMapOvr>
    <a:masterClrMapping/>
  </p:clrMapOvr>
  <p:transition>
    <p:cover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764704"/>
            <a:ext cx="6296025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12939"/>
      </p:ext>
    </p:extLst>
  </p:cSld>
  <p:clrMapOvr>
    <a:masterClrMapping/>
  </p:clrMapOvr>
  <p:transition>
    <p:cover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764704"/>
            <a:ext cx="6315075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571401"/>
      </p:ext>
    </p:extLst>
  </p:cSld>
  <p:clrMapOvr>
    <a:masterClrMapping/>
  </p:clrMapOvr>
  <p:transition>
    <p:cover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814388"/>
            <a:ext cx="6315075" cy="556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253626"/>
      </p:ext>
    </p:extLst>
  </p:cSld>
  <p:clrMapOvr>
    <a:masterClrMapping/>
  </p:clrMapOvr>
  <p:transition>
    <p:cover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488832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7200799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240301"/>
      </p:ext>
    </p:extLst>
  </p:cSld>
  <p:clrMapOvr>
    <a:masterClrMapping/>
  </p:clrMapOvr>
  <p:transition>
    <p:cover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90" y="764704"/>
            <a:ext cx="7128791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447216"/>
      </p:ext>
    </p:extLst>
  </p:cSld>
  <p:clrMapOvr>
    <a:masterClrMapping/>
  </p:clrMapOvr>
  <p:transition>
    <p:cover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692696"/>
            <a:ext cx="7254378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534683"/>
      </p:ext>
    </p:extLst>
  </p:cSld>
  <p:clrMapOvr>
    <a:masterClrMapping/>
  </p:clrMapOvr>
  <p:transition>
    <p:cover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2696"/>
            <a:ext cx="7200800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553613"/>
      </p:ext>
    </p:extLst>
  </p:cSld>
  <p:clrMapOvr>
    <a:masterClrMapping/>
  </p:clrMapOvr>
  <p:transition>
    <p:cover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585788"/>
            <a:ext cx="661987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623050"/>
      </p:ext>
    </p:extLst>
  </p:cSld>
  <p:clrMapOvr>
    <a:masterClrMapping/>
  </p:clrMapOvr>
  <p:transition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Quais informações manipulamos diariamente como uma sequência?</a:t>
            </a:r>
          </a:p>
          <a:p>
            <a:r>
              <a:rPr lang="pt-BR" sz="2400" dirty="0"/>
              <a:t>Alunos</a:t>
            </a:r>
          </a:p>
          <a:p>
            <a:r>
              <a:rPr lang="pt-BR" sz="2400" dirty="0"/>
              <a:t>Cinemas</a:t>
            </a:r>
          </a:p>
          <a:p>
            <a:r>
              <a:rPr lang="pt-BR" sz="2400" dirty="0"/>
              <a:t>Contatos pessoais</a:t>
            </a:r>
          </a:p>
          <a:p>
            <a:r>
              <a:rPr lang="pt-BR" sz="2400" dirty="0"/>
              <a:t>Contatos profissionais</a:t>
            </a:r>
          </a:p>
          <a:p>
            <a:r>
              <a:rPr lang="pt-BR" sz="2400" dirty="0"/>
              <a:t>Escolas</a:t>
            </a:r>
          </a:p>
          <a:p>
            <a:r>
              <a:rPr lang="pt-BR" sz="2400" dirty="0"/>
              <a:t>Livros </a:t>
            </a:r>
          </a:p>
          <a:p>
            <a:r>
              <a:rPr lang="pt-BR" sz="2400" dirty="0"/>
              <a:t>Presentes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57516485"/>
      </p:ext>
    </p:extLst>
  </p:cSld>
  <p:clrMapOvr>
    <a:masterClrMapping/>
  </p:clrMapOvr>
  <p:transition>
    <p:cover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692696"/>
            <a:ext cx="6671071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827398"/>
      </p:ext>
    </p:extLst>
  </p:cSld>
  <p:clrMapOvr>
    <a:masterClrMapping/>
  </p:clrMapOvr>
  <p:transition>
    <p:cover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36" y="692696"/>
            <a:ext cx="6252824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054788"/>
      </p:ext>
    </p:extLst>
  </p:cSld>
  <p:clrMapOvr>
    <a:masterClrMapping/>
  </p:clrMapOvr>
  <p:transition>
    <p:cover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692696"/>
            <a:ext cx="6627638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168366"/>
      </p:ext>
    </p:extLst>
  </p:cSld>
  <p:clrMapOvr>
    <a:masterClrMapping/>
  </p:clrMapOvr>
  <p:transition>
    <p:cover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764704"/>
            <a:ext cx="6762750" cy="576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869765"/>
      </p:ext>
    </p:extLst>
  </p:cSld>
  <p:clrMapOvr>
    <a:masterClrMapping/>
  </p:clrMapOvr>
  <p:transition>
    <p:cover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err="1">
                <a:latin typeface="+mj-lt"/>
              </a:rPr>
              <a:t>Email</a:t>
            </a:r>
            <a:r>
              <a:rPr lang="pt-BR" dirty="0">
                <a:latin typeface="+mj-lt"/>
              </a:rPr>
              <a:t>: </a:t>
            </a:r>
            <a:r>
              <a:rPr lang="pt-BR" b="1" dirty="0"/>
              <a:t> </a:t>
            </a:r>
            <a:r>
              <a:rPr lang="pt-BR" dirty="0">
                <a:hlinkClick r:id="rId2"/>
              </a:rPr>
              <a:t>fabio.silva321@fatec.sp.gov.br</a:t>
            </a:r>
            <a:endParaRPr lang="pt-BR" dirty="0"/>
          </a:p>
          <a:p>
            <a:r>
              <a:rPr lang="pt-BR" dirty="0" err="1">
                <a:latin typeface="+mj-lt"/>
              </a:rPr>
              <a:t>Linkedin</a:t>
            </a:r>
            <a:r>
              <a:rPr lang="pt-BR" dirty="0">
                <a:latin typeface="+mj-lt"/>
              </a:rPr>
              <a:t>: </a:t>
            </a:r>
            <a:r>
              <a:rPr lang="pt-BR" dirty="0">
                <a:hlinkClick r:id="rId3"/>
              </a:rPr>
              <a:t>https://br.linkedin.com/in/b41a5269</a:t>
            </a:r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3717956"/>
      </p:ext>
    </p:extLst>
  </p:cSld>
  <p:clrMapOvr>
    <a:masterClrMapping/>
  </p:clrMapOvr>
  <p:transition>
    <p:cover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Uma estrutura que armazena elementos de forma alinhada, ou seja, com elementos dispostos um após o outro.</a:t>
            </a:r>
          </a:p>
          <a:p>
            <a:r>
              <a:rPr lang="pt-BR" sz="2400" dirty="0"/>
              <a:t>São estruturas lineares que armazenam vários elementos de um mesmo tipo.</a:t>
            </a:r>
          </a:p>
          <a:p>
            <a:r>
              <a:rPr lang="pt-BR" sz="2400" dirty="0"/>
              <a:t>Podem ser adequadas quando não é possível prever a demanda por memória, permitindo a manipulação de quantidades imprevisíveis de dados, de formato também imprevisível.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01328280"/>
      </p:ext>
    </p:extLst>
  </p:cSld>
  <p:clrMapOvr>
    <a:masterClrMapping/>
  </p:clrMapOvr>
  <p:transition>
    <p:cover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Sequência de zero ou mais itens x 1; x 2; ... ; x n, na qual xi é de um determinado tipo e n representa o tamanho da lista linear.</a:t>
            </a:r>
          </a:p>
          <a:p>
            <a:r>
              <a:rPr lang="pt-BR" sz="2400" dirty="0"/>
              <a:t>Sua principal propriedade estrutural envolve as posições relativas dos itens em uma dimensão. </a:t>
            </a:r>
          </a:p>
          <a:p>
            <a:pPr lvl="1"/>
            <a:r>
              <a:rPr lang="pt-BR" sz="2000" dirty="0"/>
              <a:t>Assumindo n&gt;= 1, x 1 é o primeiro item da lista e x n é o último item da lista. </a:t>
            </a:r>
          </a:p>
          <a:p>
            <a:pPr lvl="1"/>
            <a:r>
              <a:rPr lang="pt-BR" sz="2000" dirty="0"/>
              <a:t>– xi precede xi+1 para i = 1; 2; ... ; n - 1 </a:t>
            </a:r>
          </a:p>
          <a:p>
            <a:pPr lvl="1"/>
            <a:r>
              <a:rPr lang="pt-BR" sz="2000" dirty="0"/>
              <a:t>– xi sucede xi-1 para i = 2; 3; ... ; n – o elemento xi é dito estar na i-</a:t>
            </a:r>
            <a:r>
              <a:rPr lang="pt-BR" sz="2000" dirty="0" err="1"/>
              <a:t>ésima</a:t>
            </a:r>
            <a:r>
              <a:rPr lang="pt-BR" sz="2000" dirty="0"/>
              <a:t> posição da lista.</a:t>
            </a:r>
          </a:p>
        </p:txBody>
      </p:sp>
    </p:spTree>
    <p:extLst>
      <p:ext uri="{BB962C8B-B14F-4D97-AF65-F5344CB8AC3E}">
        <p14:creationId xmlns:p14="http://schemas.microsoft.com/office/powerpoint/2010/main" val="4098428778"/>
      </p:ext>
    </p:extLst>
  </p:cSld>
  <p:clrMapOvr>
    <a:masterClrMapping/>
  </p:clrMapOvr>
  <p:transition>
    <p:cover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Operações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Busca</a:t>
            </a:r>
          </a:p>
          <a:p>
            <a:r>
              <a:rPr lang="pt-BR" sz="2400" dirty="0"/>
              <a:t>Combinação de duas listas em uma</a:t>
            </a:r>
          </a:p>
          <a:p>
            <a:r>
              <a:rPr lang="pt-BR" sz="2400" dirty="0"/>
              <a:t>Intercalação</a:t>
            </a:r>
          </a:p>
          <a:p>
            <a:r>
              <a:rPr lang="pt-BR" sz="2400" dirty="0"/>
              <a:t>Inserção</a:t>
            </a:r>
          </a:p>
          <a:p>
            <a:r>
              <a:rPr lang="pt-BR" sz="2400" dirty="0"/>
              <a:t>Ordenação</a:t>
            </a:r>
          </a:p>
          <a:p>
            <a:r>
              <a:rPr lang="pt-BR" sz="2400" dirty="0"/>
              <a:t>Remoção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152658"/>
      </p:ext>
    </p:extLst>
  </p:cSld>
  <p:clrMapOvr>
    <a:masterClrMapping/>
  </p:clrMapOvr>
  <p:transition>
    <p:cover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Implementação de listas lineares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Há varias maneiras de implementar listas lineares. </a:t>
            </a:r>
          </a:p>
          <a:p>
            <a:r>
              <a:rPr lang="pt-BR" sz="2400" dirty="0"/>
              <a:t>Cada implementação apresenta vantagens e desvantagens particulares.</a:t>
            </a:r>
          </a:p>
          <a:p>
            <a:r>
              <a:rPr lang="pt-BR" sz="2400" dirty="0"/>
              <a:t> Vamos estudar duas maneiras distintas </a:t>
            </a:r>
          </a:p>
          <a:p>
            <a:pPr lvl="1"/>
            <a:r>
              <a:rPr lang="pt-BR" sz="2000" dirty="0"/>
              <a:t>Usando alocação sequencial e estática (com vetores).  </a:t>
            </a:r>
          </a:p>
          <a:p>
            <a:pPr lvl="1"/>
            <a:r>
              <a:rPr lang="pt-BR" sz="2000" dirty="0"/>
              <a:t>Usando alocação não sequencial e dinâmica (com ponteiros): Estruturas Encadeadas.</a:t>
            </a:r>
          </a:p>
        </p:txBody>
      </p:sp>
    </p:spTree>
    <p:extLst>
      <p:ext uri="{BB962C8B-B14F-4D97-AF65-F5344CB8AC3E}">
        <p14:creationId xmlns:p14="http://schemas.microsoft.com/office/powerpoint/2010/main" val="517809764"/>
      </p:ext>
    </p:extLst>
  </p:cSld>
  <p:clrMapOvr>
    <a:masterClrMapping/>
  </p:clrMapOvr>
  <p:transition>
    <p:cover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7544" y="404664"/>
            <a:ext cx="8429684" cy="725510"/>
          </a:xfrm>
        </p:spPr>
        <p:txBody>
          <a:bodyPr/>
          <a:lstStyle/>
          <a:p>
            <a:pPr eaLnBrk="1" hangingPunct="1"/>
            <a:r>
              <a:rPr lang="pt-BR" sz="4000" dirty="0">
                <a:highlight>
                  <a:srgbClr val="FFFF00"/>
                </a:highlight>
              </a:rPr>
              <a:t>Lista Estática x Lista Dinâmica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364040"/>
              </p:ext>
            </p:extLst>
          </p:nvPr>
        </p:nvGraphicFramePr>
        <p:xfrm>
          <a:off x="251520" y="1340768"/>
          <a:ext cx="8358246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401">
                <a:tc>
                  <a:txBody>
                    <a:bodyPr/>
                    <a:lstStyle/>
                    <a:p>
                      <a:pPr algn="l"/>
                      <a:r>
                        <a:rPr lang="pt-BR" sz="1800" baseline="0" dirty="0"/>
                        <a:t>Alocação Estática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Alocação</a:t>
                      </a:r>
                      <a:r>
                        <a:rPr lang="pt-BR" sz="1800" baseline="0" dirty="0"/>
                        <a:t> Dinâmica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Quantidade constante de 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 há quantidade máxima de</a:t>
                      </a:r>
                      <a:r>
                        <a:rPr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elementos (o limite é a memória do computador)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8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Aloca espaço de acordo com a quantidade de 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Utiliza</a:t>
                      </a:r>
                      <a:r>
                        <a:rPr lang="pt-BR" sz="1800" baseline="0" dirty="0"/>
                        <a:t> somente o espaço de memória suficiente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1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 </a:t>
                      </a:r>
                      <a:r>
                        <a:rPr lang="pt-BR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arrays</a:t>
                      </a:r>
                      <a:endParaRPr lang="pt-BR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Utiliza ponteiros</a:t>
                      </a:r>
                      <a:r>
                        <a:rPr lang="pt-BR" sz="1800" baseline="0" dirty="0"/>
                        <a:t> para indicar a posição de memória que o endereço inserido na lista será armazenado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27398"/>
      </p:ext>
    </p:extLst>
  </p:cSld>
  <p:clrMapOvr>
    <a:masterClrMapping/>
  </p:clrMapOvr>
  <p:transition>
    <p:cover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692696"/>
            <a:ext cx="5610225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197501"/>
      </p:ext>
    </p:extLst>
  </p:cSld>
  <p:clrMapOvr>
    <a:masterClrMapping/>
  </p:clrMapOvr>
  <p:transition>
    <p:cover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83" y="764705"/>
            <a:ext cx="6264696" cy="573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958187"/>
      </p:ext>
    </p:extLst>
  </p:cSld>
  <p:clrMapOvr>
    <a:masterClrMapping/>
  </p:clrMapOvr>
  <p:transition>
    <p:cover dir="r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5984</TotalTime>
  <Words>346</Words>
  <Application>Microsoft Office PowerPoint</Application>
  <PresentationFormat>Apresentação na tela (4:3)</PresentationFormat>
  <Paragraphs>60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Constantia</vt:lpstr>
      <vt:lpstr>Wingdings 2</vt:lpstr>
      <vt:lpstr>Fluxo</vt:lpstr>
      <vt:lpstr>Estrutura de Dados – 2º semestre de 2019</vt:lpstr>
      <vt:lpstr>Introdução</vt:lpstr>
      <vt:lpstr>Listas</vt:lpstr>
      <vt:lpstr>Listas</vt:lpstr>
      <vt:lpstr>Operações</vt:lpstr>
      <vt:lpstr>Implementação de listas lineares </vt:lpstr>
      <vt:lpstr>Lista Estática x Lista Dinâmica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impacto da aplicação dos modelos de maturidade TMMI e MPT.BR em complemento ao CMMI e MPS.BR</dc:title>
  <dc:creator>FSilva</dc:creator>
  <cp:lastModifiedBy>Robson Ferreira</cp:lastModifiedBy>
  <cp:revision>562</cp:revision>
  <dcterms:created xsi:type="dcterms:W3CDTF">2016-05-01T13:34:53Z</dcterms:created>
  <dcterms:modified xsi:type="dcterms:W3CDTF">2019-10-11T01:15:49Z</dcterms:modified>
</cp:coreProperties>
</file>