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345" r:id="rId4"/>
    <p:sldId id="327" r:id="rId5"/>
    <p:sldId id="346" r:id="rId6"/>
    <p:sldId id="347" r:id="rId7"/>
    <p:sldId id="348" r:id="rId8"/>
    <p:sldId id="349" r:id="rId9"/>
    <p:sldId id="350" r:id="rId10"/>
    <p:sldId id="328" r:id="rId11"/>
    <p:sldId id="329" r:id="rId12"/>
    <p:sldId id="330" r:id="rId13"/>
    <p:sldId id="351" r:id="rId14"/>
    <p:sldId id="352" r:id="rId15"/>
    <p:sldId id="331" r:id="rId16"/>
    <p:sldId id="353" r:id="rId17"/>
    <p:sldId id="332" r:id="rId18"/>
    <p:sldId id="333" r:id="rId19"/>
    <p:sldId id="334" r:id="rId20"/>
    <p:sldId id="335" r:id="rId21"/>
    <p:sldId id="336" r:id="rId22"/>
    <p:sldId id="337" r:id="rId23"/>
    <p:sldId id="338" r:id="rId24"/>
    <p:sldId id="339" r:id="rId25"/>
    <p:sldId id="340" r:id="rId26"/>
    <p:sldId id="341" r:id="rId27"/>
    <p:sldId id="342" r:id="rId28"/>
    <p:sldId id="343" r:id="rId29"/>
    <p:sldId id="264" r:id="rId30"/>
    <p:sldId id="282" r:id="rId31"/>
    <p:sldId id="354" r:id="rId32"/>
    <p:sldId id="355" r:id="rId33"/>
    <p:sldId id="283" r:id="rId34"/>
    <p:sldId id="284" r:id="rId35"/>
    <p:sldId id="285" r:id="rId36"/>
    <p:sldId id="294" r:id="rId37"/>
    <p:sldId id="293" r:id="rId38"/>
    <p:sldId id="295" r:id="rId39"/>
    <p:sldId id="297" r:id="rId40"/>
    <p:sldId id="296" r:id="rId41"/>
    <p:sldId id="298" r:id="rId42"/>
    <p:sldId id="299" r:id="rId43"/>
    <p:sldId id="300" r:id="rId44"/>
    <p:sldId id="265" r:id="rId45"/>
    <p:sldId id="302" r:id="rId46"/>
    <p:sldId id="303" r:id="rId47"/>
    <p:sldId id="304" r:id="rId48"/>
    <p:sldId id="305" r:id="rId49"/>
    <p:sldId id="307" r:id="rId50"/>
    <p:sldId id="308" r:id="rId51"/>
    <p:sldId id="309" r:id="rId52"/>
    <p:sldId id="312" r:id="rId53"/>
    <p:sldId id="311" r:id="rId54"/>
    <p:sldId id="313" r:id="rId55"/>
    <p:sldId id="314" r:id="rId56"/>
    <p:sldId id="315" r:id="rId57"/>
    <p:sldId id="316" r:id="rId58"/>
    <p:sldId id="267" r:id="rId59"/>
    <p:sldId id="319" r:id="rId60"/>
    <p:sldId id="318" r:id="rId61"/>
    <p:sldId id="320" r:id="rId62"/>
    <p:sldId id="321" r:id="rId63"/>
    <p:sldId id="322" r:id="rId64"/>
    <p:sldId id="268" r:id="rId65"/>
    <p:sldId id="324" r:id="rId66"/>
    <p:sldId id="325" r:id="rId67"/>
    <p:sldId id="323" r:id="rId68"/>
    <p:sldId id="271" r:id="rId69"/>
    <p:sldId id="272" r:id="rId70"/>
    <p:sldId id="273" r:id="rId7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FB763F5B-BD5B-4723-86FC-C6DC3E1B1F59}">
          <p14:sldIdLst>
            <p14:sldId id="256"/>
          </p14:sldIdLst>
        </p14:section>
        <p14:section name="Part 1 – Trading Bitcoin" id="{0E84E3C0-DE08-47B3-914F-0E43C0AD7EC7}">
          <p14:sldIdLst>
            <p14:sldId id="262"/>
            <p14:sldId id="345"/>
            <p14:sldId id="327"/>
            <p14:sldId id="346"/>
            <p14:sldId id="347"/>
            <p14:sldId id="348"/>
            <p14:sldId id="349"/>
            <p14:sldId id="350"/>
            <p14:sldId id="328"/>
            <p14:sldId id="329"/>
            <p14:sldId id="330"/>
            <p14:sldId id="351"/>
            <p14:sldId id="352"/>
            <p14:sldId id="331"/>
          </p14:sldIdLst>
        </p14:section>
        <p14:section name="Part2 - Bitcoin trading APIs" id="{9DCCC76B-4D86-45FC-ADC3-61C1823F0F8C}">
          <p14:sldIdLst>
            <p14:sldId id="353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</p14:sldIdLst>
        </p14:section>
        <p14:section name="Part 3 - Reactive Banana" id="{F7A7BD60-19F0-4DDF-BECA-3FA20712C8DA}">
          <p14:sldIdLst>
            <p14:sldId id="264"/>
            <p14:sldId id="282"/>
            <p14:sldId id="354"/>
            <p14:sldId id="355"/>
            <p14:sldId id="283"/>
            <p14:sldId id="284"/>
            <p14:sldId id="285"/>
            <p14:sldId id="294"/>
            <p14:sldId id="293"/>
            <p14:sldId id="295"/>
            <p14:sldId id="297"/>
            <p14:sldId id="296"/>
            <p14:sldId id="298"/>
            <p14:sldId id="299"/>
            <p14:sldId id="300"/>
          </p14:sldIdLst>
        </p14:section>
        <p14:section name="Part 4 - Trading Agent" id="{2C52921D-DDA3-454D-8133-0FDC46460B03}">
          <p14:sldIdLst>
            <p14:sldId id="265"/>
            <p14:sldId id="302"/>
            <p14:sldId id="303"/>
            <p14:sldId id="304"/>
            <p14:sldId id="305"/>
            <p14:sldId id="307"/>
            <p14:sldId id="308"/>
            <p14:sldId id="309"/>
            <p14:sldId id="312"/>
            <p14:sldId id="311"/>
            <p14:sldId id="313"/>
            <p14:sldId id="314"/>
            <p14:sldId id="315"/>
            <p14:sldId id="316"/>
            <p14:sldId id="267"/>
            <p14:sldId id="319"/>
            <p14:sldId id="318"/>
            <p14:sldId id="320"/>
            <p14:sldId id="321"/>
            <p14:sldId id="322"/>
            <p14:sldId id="268"/>
            <p14:sldId id="324"/>
            <p14:sldId id="325"/>
            <p14:sldId id="323"/>
          </p14:sldIdLst>
        </p14:section>
        <p14:section name="Conclusion" id="{0D1DB409-D1BC-4B35-BCA7-5741481216F1}">
          <p14:sldIdLst>
            <p14:sldId id="271"/>
            <p14:sldId id="272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9" autoAdjust="0"/>
    <p:restoredTop sz="94660"/>
  </p:normalViewPr>
  <p:slideViewPr>
    <p:cSldViewPr snapToGrid="0">
      <p:cViewPr varScale="1">
        <p:scale>
          <a:sx n="93" d="100"/>
          <a:sy n="93" d="100"/>
        </p:scale>
        <p:origin x="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07-04-17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07-04-17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07-04-17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07-04-17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07-04-17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07-04-17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07-04-17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07-04-17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07-04-17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07-04-17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07-04-17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07-04-17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07-04-17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07-04-17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07-04-17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07-04-17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07-04-17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tstamp.net/market/tradeview/" TargetMode="External"/><Relationship Id="rId2" Type="http://schemas.openxmlformats.org/officeDocument/2006/relationships/hyperlink" Target="https://www.gdax.com/trade/BTC-USD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itstamp.net/api/v2/order_book/btcusd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api.gdax.com/products/BTC-USD/book?level=3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Functional Reactive Bitcoin Trading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Dimitri </a:t>
            </a:r>
            <a:r>
              <a:rPr lang="en-US" dirty="0" err="1"/>
              <a:t>DeFigueiredo</a:t>
            </a:r>
            <a:r>
              <a:rPr lang="en-US" dirty="0"/>
              <a:t> Ph.D.</a:t>
            </a:r>
          </a:p>
          <a:p>
            <a:r>
              <a:rPr lang="en-US" dirty="0" err="1"/>
              <a:t>BayHac</a:t>
            </a:r>
            <a:r>
              <a:rPr lang="en-US" dirty="0"/>
              <a:t> 2017</a:t>
            </a:r>
          </a:p>
        </p:txBody>
      </p:sp>
    </p:spTree>
    <p:extLst>
      <p:ext uri="{BB962C8B-B14F-4D97-AF65-F5344CB8AC3E}">
        <p14:creationId xmlns:p14="http://schemas.microsoft.com/office/powerpoint/2010/main" val="15537598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Market for Microsoft shares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Bid = Buy      Ask = Sell</a:t>
            </a:r>
          </a:p>
          <a:p>
            <a:r>
              <a:rPr lang="en-US" dirty="0"/>
              <a:t>Limit order vs. Market order</a:t>
            </a:r>
          </a:p>
          <a:p>
            <a:r>
              <a:rPr lang="en-US" dirty="0"/>
              <a:t>FIFO processing</a:t>
            </a:r>
          </a:p>
          <a:p>
            <a:r>
              <a:rPr lang="en-US" dirty="0"/>
              <a:t>Always execute at the price on the </a:t>
            </a:r>
            <a:r>
              <a:rPr lang="en-US" b="1" dirty="0"/>
              <a:t>orderbook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561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Bitcoin Market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Bitcoins can be divided into 100 000 000 (i.e. </a:t>
            </a:r>
            <a:r>
              <a:rPr lang="en-US" b="1" dirty="0"/>
              <a:t>10</a:t>
            </a:r>
            <a:r>
              <a:rPr lang="en-US" b="1" baseline="30000" dirty="0"/>
              <a:t>8</a:t>
            </a:r>
            <a:r>
              <a:rPr lang="en-US" dirty="0"/>
              <a:t>) </a:t>
            </a:r>
            <a:r>
              <a:rPr lang="en-US" dirty="0" err="1"/>
              <a:t>satoshi</a:t>
            </a:r>
            <a:endParaRPr lang="en-US" dirty="0"/>
          </a:p>
          <a:p>
            <a:r>
              <a:rPr lang="en-US" dirty="0"/>
              <a:t>Exchanges are website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519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GDAX/</a:t>
            </a:r>
            <a:r>
              <a:rPr lang="en-US" dirty="0" err="1"/>
              <a:t>Bitstamp</a:t>
            </a:r>
            <a:r>
              <a:rPr lang="en-US" dirty="0"/>
              <a:t> Demo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https://www.gdax.com/trade/BTC-USD</a:t>
            </a:r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https://www.bitstamp.net/market/tradeview/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719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Bitcoin Exchanges…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7156" y="3773688"/>
            <a:ext cx="3787817" cy="16507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5651" y="1905000"/>
            <a:ext cx="3218544" cy="11121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7575" y="1836950"/>
            <a:ext cx="3409950" cy="13430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06920" y="3773688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346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trade?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r>
              <a:rPr lang="en-US" dirty="0"/>
              <a:t>On exchange website </a:t>
            </a:r>
          </a:p>
          <a:p>
            <a:r>
              <a:rPr lang="en-US" dirty="0"/>
              <a:t>Exchanges provide REST / FIX / </a:t>
            </a:r>
            <a:r>
              <a:rPr lang="en-US" dirty="0" err="1"/>
              <a:t>Websocket</a:t>
            </a:r>
            <a:r>
              <a:rPr lang="en-US" dirty="0"/>
              <a:t> APIs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017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trade?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01485"/>
            <a:ext cx="8915400" cy="496685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OrderSide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Bid | Ask deriving (Show,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Ord)</a:t>
            </a: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 Action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NewLimitOrder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{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acSide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::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OrderSide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acPrice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:: Price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acVolume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:: Volume }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|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NewMarketOrder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{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acSide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::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OrderSide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acVolumeAndOrFunds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:: Either Volume (Maybe Volume, Cost) }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|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CancelLimitOrder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{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acOrderID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::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OrderID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|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TransferBTC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{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acVolume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:: Volume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acTransferTo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::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BTCWallet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| PANIC String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deriving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Show)</a:t>
            </a: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1505008"/>
            <a:ext cx="7098855" cy="4963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7454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1366" y="2643389"/>
            <a:ext cx="6324296" cy="1280890"/>
          </a:xfrm>
        </p:spPr>
        <p:txBody>
          <a:bodyPr/>
          <a:lstStyle/>
          <a:p>
            <a:r>
              <a:rPr lang="en-US" dirty="0"/>
              <a:t>Part 2 – Bitcoin Trading APIs</a:t>
            </a:r>
          </a:p>
        </p:txBody>
      </p:sp>
    </p:spTree>
    <p:extLst>
      <p:ext uri="{BB962C8B-B14F-4D97-AF65-F5344CB8AC3E}">
        <p14:creationId xmlns:p14="http://schemas.microsoft.com/office/powerpoint/2010/main" val="37931123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Exchange API Problems…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>
                <a:latin typeface="Arial Black" panose="020B0A04020102020204" pitchFamily="34" charset="0"/>
              </a:rPr>
              <a:t>Synchronization</a:t>
            </a:r>
          </a:p>
          <a:p>
            <a:pPr marL="0" indent="0" algn="ctr">
              <a:buNone/>
            </a:pPr>
            <a:r>
              <a:rPr lang="en-US" sz="3600" b="1" dirty="0">
                <a:latin typeface="Arial Black" panose="020B0A04020102020204" pitchFamily="34" charset="0"/>
              </a:rPr>
              <a:t>Synchronization</a:t>
            </a:r>
          </a:p>
          <a:p>
            <a:pPr marL="0" indent="0" algn="ctr">
              <a:buNone/>
            </a:pPr>
            <a:r>
              <a:rPr lang="en-US" sz="3600" b="1" dirty="0">
                <a:latin typeface="Arial Black" panose="020B0A04020102020204" pitchFamily="34" charset="0"/>
              </a:rPr>
              <a:t>Synchronization</a:t>
            </a:r>
          </a:p>
          <a:p>
            <a:pPr marL="0" indent="0" algn="ctr">
              <a:buNone/>
            </a:pPr>
            <a:endParaRPr lang="en-US" sz="36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759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70000"/>
            <a:ext cx="8911687" cy="1280890"/>
          </a:xfrm>
        </p:spPr>
        <p:txBody>
          <a:bodyPr/>
          <a:lstStyle/>
          <a:p>
            <a:r>
              <a:rPr lang="en-US" dirty="0"/>
              <a:t>Is my order in the orderbook?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268569"/>
            <a:ext cx="8915400" cy="51994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1. Place an order to buy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POST https://www.bitstamp.net/api/v2/buy/btcusd/ ...</a:t>
            </a:r>
          </a:p>
          <a:p>
            <a:pPr marL="0" indent="0">
              <a:buNone/>
            </a:pPr>
            <a:r>
              <a:rPr lang="en-US" dirty="0"/>
              <a:t>(Limit Bid price = $1077.77 volume = 3 BTC)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	Response (JSON): success</a:t>
            </a:r>
          </a:p>
          <a:p>
            <a:pPr marL="0" indent="0">
              <a:buNone/>
            </a:pPr>
            <a:r>
              <a:rPr lang="en-US" dirty="0"/>
              <a:t>			id             		384959582884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 err="1"/>
              <a:t>datetime</a:t>
            </a:r>
            <a:r>
              <a:rPr lang="en-US" dirty="0"/>
              <a:t>        	02 Apr 2017 23:40:12</a:t>
            </a:r>
          </a:p>
          <a:p>
            <a:pPr marL="0" indent="0">
              <a:buNone/>
            </a:pPr>
            <a:r>
              <a:rPr lang="en-US" dirty="0"/>
              <a:t>			type	        	0 (buy)</a:t>
            </a:r>
          </a:p>
          <a:p>
            <a:pPr marL="0" indent="0">
              <a:buNone/>
            </a:pPr>
            <a:r>
              <a:rPr lang="en-US" dirty="0"/>
              <a:t>			price           		1077.77</a:t>
            </a:r>
          </a:p>
          <a:p>
            <a:pPr marL="0" indent="0">
              <a:buNone/>
            </a:pPr>
            <a:r>
              <a:rPr lang="en-US" dirty="0"/>
              <a:t>			amount          	3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7721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70000"/>
            <a:ext cx="8911687" cy="1280890"/>
          </a:xfrm>
        </p:spPr>
        <p:txBody>
          <a:bodyPr/>
          <a:lstStyle/>
          <a:p>
            <a:r>
              <a:rPr lang="en-US" dirty="0"/>
              <a:t>Is my order in the orderbook?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281448"/>
            <a:ext cx="8915400" cy="510907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2. Get the latest orderbook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GET </a:t>
            </a:r>
            <a:r>
              <a:rPr lang="en-US" dirty="0">
                <a:hlinkClick r:id="rId2"/>
              </a:rPr>
              <a:t>https://www.bitstamp.net/api/v2/order_book/btcusd/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{"timestamp": "1491176412",</a:t>
            </a:r>
          </a:p>
          <a:p>
            <a:pPr marL="0" indent="0">
              <a:buNone/>
            </a:pPr>
            <a:r>
              <a:rPr lang="en-US" dirty="0"/>
              <a:t>"asks": [</a:t>
            </a:r>
          </a:p>
          <a:p>
            <a:pPr marL="0" indent="0">
              <a:buNone/>
            </a:pPr>
            <a:r>
              <a:rPr lang="en-US" dirty="0"/>
              <a:t>    ["1078.30", "1.60987072"],</a:t>
            </a:r>
          </a:p>
          <a:p>
            <a:pPr marL="0" indent="0">
              <a:buNone/>
            </a:pPr>
            <a:r>
              <a:rPr lang="en-US" dirty="0"/>
              <a:t>    ["1078.51", "0.37900000"],</a:t>
            </a:r>
          </a:p>
          <a:p>
            <a:pPr marL="0" indent="0">
              <a:buNone/>
            </a:pPr>
            <a:r>
              <a:rPr lang="en-US" dirty="0"/>
              <a:t>    ["1078.84", "7.50000000"], ... 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"bids": [</a:t>
            </a:r>
          </a:p>
          <a:p>
            <a:pPr marL="0" indent="0">
              <a:buNone/>
            </a:pPr>
            <a:r>
              <a:rPr lang="en-US" dirty="0"/>
              <a:t>    ["1078.25", "2.69672460"],</a:t>
            </a:r>
          </a:p>
          <a:p>
            <a:pPr marL="0" indent="0">
              <a:buNone/>
            </a:pPr>
            <a:r>
              <a:rPr lang="en-US" dirty="0"/>
              <a:t>    ["1077.77", "7.50000000"],</a:t>
            </a:r>
          </a:p>
          <a:p>
            <a:pPr marL="0" indent="0">
              <a:buNone/>
            </a:pPr>
            <a:r>
              <a:rPr lang="en-US" dirty="0"/>
              <a:t>    ["1077.01", "0.20000000"], ... ]}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918931" y="4238596"/>
            <a:ext cx="3585681" cy="646331"/>
          </a:xfrm>
          <a:prstGeom prst="rect">
            <a:avLst/>
          </a:prstGeom>
          <a:noFill/>
          <a:ln w="25400" cap="rnd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Our order:</a:t>
            </a:r>
          </a:p>
          <a:p>
            <a:r>
              <a:rPr lang="en-US" dirty="0"/>
              <a:t>Buy 3 BTC for $1077.77 each</a:t>
            </a:r>
          </a:p>
        </p:txBody>
      </p:sp>
    </p:spTree>
    <p:extLst>
      <p:ext uri="{BB962C8B-B14F-4D97-AF65-F5344CB8AC3E}">
        <p14:creationId xmlns:p14="http://schemas.microsoft.com/office/powerpoint/2010/main" val="2601606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1366" y="2643389"/>
            <a:ext cx="5794624" cy="1280890"/>
          </a:xfrm>
        </p:spPr>
        <p:txBody>
          <a:bodyPr/>
          <a:lstStyle/>
          <a:p>
            <a:r>
              <a:rPr lang="en-US" dirty="0"/>
              <a:t>Part 1 – Trading &amp; Bitcoin</a:t>
            </a:r>
          </a:p>
        </p:txBody>
      </p:sp>
    </p:spTree>
    <p:extLst>
      <p:ext uri="{BB962C8B-B14F-4D97-AF65-F5344CB8AC3E}">
        <p14:creationId xmlns:p14="http://schemas.microsoft.com/office/powerpoint/2010/main" val="8253175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70000"/>
            <a:ext cx="8911687" cy="1280890"/>
          </a:xfrm>
        </p:spPr>
        <p:txBody>
          <a:bodyPr/>
          <a:lstStyle/>
          <a:p>
            <a:r>
              <a:rPr lang="en-US" dirty="0"/>
              <a:t>Is my order in the orderbook?</a:t>
            </a:r>
            <a:br>
              <a:rPr lang="en-US" dirty="0"/>
            </a:br>
            <a:r>
              <a:rPr lang="en-US" dirty="0"/>
              <a:t>Attempt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915841"/>
            <a:ext cx="8915400" cy="48240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1. Place an order to buy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POST https://api.gdax.com/orders ...</a:t>
            </a:r>
          </a:p>
          <a:p>
            <a:pPr marL="0" indent="0">
              <a:buNone/>
            </a:pPr>
            <a:r>
              <a:rPr lang="en-US" dirty="0"/>
              <a:t>(Limit Bid price = $1111.21 volume = 0.01 BTC)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	Response (JSON): success</a:t>
            </a:r>
          </a:p>
          <a:p>
            <a:pPr marL="0" indent="0">
              <a:buNone/>
            </a:pPr>
            <a:r>
              <a:rPr lang="en-US" dirty="0"/>
              <a:t>			id             		 b45b2b0d-a7f8-47d6-942d-ca439b41abb7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 err="1"/>
              <a:t>datetime</a:t>
            </a:r>
            <a:r>
              <a:rPr lang="en-US" dirty="0"/>
              <a:t>        	02 Apr 2017 23:40:12</a:t>
            </a:r>
          </a:p>
          <a:p>
            <a:pPr marL="0" indent="0">
              <a:buNone/>
            </a:pPr>
            <a:r>
              <a:rPr lang="en-US" dirty="0"/>
              <a:t>			type	        	0 (buy)</a:t>
            </a:r>
          </a:p>
          <a:p>
            <a:pPr marL="0" indent="0">
              <a:buNone/>
            </a:pPr>
            <a:r>
              <a:rPr lang="en-US" dirty="0"/>
              <a:t>			price           		1111.21</a:t>
            </a:r>
          </a:p>
          <a:p>
            <a:pPr marL="0" indent="0">
              <a:buNone/>
            </a:pPr>
            <a:r>
              <a:rPr lang="en-US" dirty="0"/>
              <a:t>			amount          	0.01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1714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70000"/>
            <a:ext cx="8911687" cy="1280890"/>
          </a:xfrm>
        </p:spPr>
        <p:txBody>
          <a:bodyPr/>
          <a:lstStyle/>
          <a:p>
            <a:r>
              <a:rPr lang="en-US" dirty="0"/>
              <a:t>Is my order in the orderbook?</a:t>
            </a:r>
            <a:br>
              <a:rPr lang="en-US" dirty="0"/>
            </a:br>
            <a:r>
              <a:rPr lang="en-US" dirty="0"/>
              <a:t>Attempt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915863"/>
            <a:ext cx="8915400" cy="51090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2. Get the latest orderbook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GET </a:t>
            </a:r>
            <a:r>
              <a:rPr lang="en-US" dirty="0">
                <a:hlinkClick r:id="rId2"/>
              </a:rPr>
              <a:t>https://api.gdax.com/products/BTC-USD/book?level=3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{"sequence":2624663283,</a:t>
            </a:r>
          </a:p>
          <a:p>
            <a:pPr marL="0" indent="0">
              <a:buNone/>
            </a:pPr>
            <a:r>
              <a:rPr lang="en-US" dirty="0"/>
              <a:t> "bids":[</a:t>
            </a:r>
          </a:p>
          <a:p>
            <a:pPr marL="0" indent="0">
              <a:buNone/>
            </a:pPr>
            <a:r>
              <a:rPr lang="en-US" dirty="0"/>
              <a:t>    ["1111.21","0.6077","fb9f7505-770d-463e-93d9-6270e9b7d496"],</a:t>
            </a:r>
          </a:p>
          <a:p>
            <a:pPr marL="0" indent="0">
              <a:buNone/>
            </a:pPr>
            <a:r>
              <a:rPr lang="en-US" dirty="0"/>
              <a:t>    ["1111.21","0.01","b45b2b0d-a7f8-47d6-942d-ca439b41abb7"],</a:t>
            </a:r>
          </a:p>
          <a:p>
            <a:pPr marL="0" indent="0">
              <a:buNone/>
            </a:pPr>
            <a:r>
              <a:rPr lang="en-US" dirty="0"/>
              <a:t>    ["1111.20","0.24","1a27b48e-b10d-42d7-bd47-681212f81b15"],</a:t>
            </a:r>
          </a:p>
          <a:p>
            <a:pPr marL="0" indent="0">
              <a:buNone/>
            </a:pPr>
            <a:r>
              <a:rPr lang="en-US" dirty="0"/>
              <a:t>    ...</a:t>
            </a:r>
          </a:p>
          <a:p>
            <a:pPr marL="0" indent="0">
              <a:buNone/>
            </a:pPr>
            <a:r>
              <a:rPr lang="en-US" dirty="0"/>
              <a:t> “asks":[ ... ] }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9755312" y="4731752"/>
            <a:ext cx="2065106" cy="369332"/>
            <a:chOff x="9755312" y="4176951"/>
            <a:chExt cx="2065106" cy="369332"/>
          </a:xfrm>
        </p:grpSpPr>
        <p:sp>
          <p:nvSpPr>
            <p:cNvPr id="4" name="TextBox 3"/>
            <p:cNvSpPr txBox="1"/>
            <p:nvPr/>
          </p:nvSpPr>
          <p:spPr>
            <a:xfrm>
              <a:off x="10210068" y="4176951"/>
              <a:ext cx="1610350" cy="369332"/>
            </a:xfrm>
            <a:prstGeom prst="rect">
              <a:avLst/>
            </a:prstGeom>
            <a:noFill/>
            <a:ln w="25400" cap="rnd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Our Order ID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>
              <a:off x="9755312" y="4345969"/>
              <a:ext cx="29795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313672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“orderbook”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58246"/>
            <a:ext cx="8915400" cy="37776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OrderSide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Bid | Ask deriving (Show,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Ord)</a:t>
            </a:r>
          </a:p>
          <a:p>
            <a:pPr marL="0" indent="0"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 Quote a = Quote { side   ::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OrderSide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, price  :: Price</a:t>
            </a: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, volume :: Volume</a:t>
            </a: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qtail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:: a</a:t>
            </a: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} deriving 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Eq,Show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QuoteBook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qtail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counter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QuoteBook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 bids::[Quote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qtail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, asks::[Quote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qtail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, counter   :: counter</a:t>
            </a: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			          } deriving (Show)</a:t>
            </a:r>
          </a:p>
          <a:p>
            <a:pPr marL="0" indent="0"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777" y="1558246"/>
            <a:ext cx="10172700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9321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GDAX Provides </a:t>
            </a:r>
            <a:r>
              <a:rPr lang="en-US" dirty="0" err="1"/>
              <a:t>Websocket</a:t>
            </a:r>
            <a:r>
              <a:rPr lang="en-US" dirty="0"/>
              <a:t> feed</a:t>
            </a:r>
          </a:p>
          <a:p>
            <a:r>
              <a:rPr lang="en-US" dirty="0"/>
              <a:t>GDAX shows opaque </a:t>
            </a:r>
            <a:r>
              <a:rPr lang="en-US" b="1" i="1" dirty="0"/>
              <a:t>Client Order ID</a:t>
            </a:r>
            <a:r>
              <a:rPr lang="en-US" dirty="0"/>
              <a:t> in </a:t>
            </a:r>
            <a:r>
              <a:rPr lang="en-US" dirty="0" err="1"/>
              <a:t>websocket</a:t>
            </a:r>
            <a:r>
              <a:rPr lang="en-US" dirty="0"/>
              <a:t> feed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592925" y="470000"/>
            <a:ext cx="8911687" cy="1280890"/>
          </a:xfrm>
        </p:spPr>
        <p:txBody>
          <a:bodyPr/>
          <a:lstStyle/>
          <a:p>
            <a:r>
              <a:rPr lang="en-US" dirty="0"/>
              <a:t>Is my order in the orderbook?</a:t>
            </a:r>
            <a:br>
              <a:rPr lang="en-US" dirty="0"/>
            </a:br>
            <a:r>
              <a:rPr lang="en-US" dirty="0"/>
              <a:t>Attempt 3</a:t>
            </a:r>
          </a:p>
        </p:txBody>
      </p:sp>
    </p:spTree>
    <p:extLst>
      <p:ext uri="{BB962C8B-B14F-4D97-AF65-F5344CB8AC3E}">
        <p14:creationId xmlns:p14="http://schemas.microsoft.com/office/powerpoint/2010/main" val="33053383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70000"/>
            <a:ext cx="8911687" cy="1280890"/>
          </a:xfrm>
        </p:spPr>
        <p:txBody>
          <a:bodyPr/>
          <a:lstStyle/>
          <a:p>
            <a:r>
              <a:rPr lang="en-US" dirty="0"/>
              <a:t>Is my order in the orderbook?</a:t>
            </a:r>
            <a:br>
              <a:rPr lang="en-US" dirty="0"/>
            </a:br>
            <a:r>
              <a:rPr lang="en-US" dirty="0"/>
              <a:t>Attempt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915841"/>
            <a:ext cx="8915400" cy="48240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1. Monitor the </a:t>
            </a:r>
            <a:r>
              <a:rPr lang="en-US" b="1" dirty="0" err="1"/>
              <a:t>websocket</a:t>
            </a:r>
            <a:r>
              <a:rPr lang="en-US" b="1" dirty="0"/>
              <a:t> feed</a:t>
            </a:r>
          </a:p>
          <a:p>
            <a:pPr>
              <a:buFont typeface="Wingdings 3" charset="2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	a. GET initial book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b. apply updates from wss://ws-feed.gdax.com </a:t>
            </a:r>
          </a:p>
          <a:p>
            <a:pPr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1514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70000"/>
            <a:ext cx="8911687" cy="1280890"/>
          </a:xfrm>
        </p:spPr>
        <p:txBody>
          <a:bodyPr/>
          <a:lstStyle/>
          <a:p>
            <a:r>
              <a:rPr lang="en-US" dirty="0"/>
              <a:t>Is my order in the orderbook?</a:t>
            </a:r>
            <a:br>
              <a:rPr lang="en-US" dirty="0"/>
            </a:br>
            <a:r>
              <a:rPr lang="en-US" dirty="0"/>
              <a:t>Attempt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915841"/>
            <a:ext cx="8915400" cy="48240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2. Place an order to buy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POST https://api.gdax.com/orders ...</a:t>
            </a:r>
          </a:p>
          <a:p>
            <a:pPr marL="0" indent="0">
              <a:buNone/>
            </a:pPr>
            <a:r>
              <a:rPr lang="en-US" dirty="0"/>
              <a:t>(Limit Bid price = $1111.21 volume = 0.01 BTC   </a:t>
            </a:r>
            <a:r>
              <a:rPr lang="en-US" dirty="0" err="1"/>
              <a:t>clientOID</a:t>
            </a:r>
            <a:r>
              <a:rPr lang="en-US" dirty="0"/>
              <a:t> = </a:t>
            </a:r>
            <a:r>
              <a:rPr lang="en-US" i="1" dirty="0">
                <a:solidFill>
                  <a:srgbClr val="FF0000"/>
                </a:solidFill>
              </a:rPr>
              <a:t>4445555666644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Monitor </a:t>
            </a:r>
            <a:r>
              <a:rPr lang="en-US" b="1" dirty="0" err="1"/>
              <a:t>websocket</a:t>
            </a:r>
            <a:r>
              <a:rPr lang="en-US" b="1" dirty="0"/>
              <a:t> feed</a:t>
            </a:r>
          </a:p>
          <a:p>
            <a:pPr marL="0" indent="0">
              <a:buNone/>
            </a:pPr>
            <a:r>
              <a:rPr lang="en-US" dirty="0"/>
              <a:t>If you see </a:t>
            </a:r>
            <a:r>
              <a:rPr lang="en-US" i="1" dirty="0">
                <a:solidFill>
                  <a:srgbClr val="FF0000"/>
                </a:solidFill>
              </a:rPr>
              <a:t>4445555666644</a:t>
            </a:r>
            <a:r>
              <a:rPr lang="en-US" dirty="0"/>
              <a:t> :   Ok! Order placed</a:t>
            </a:r>
          </a:p>
          <a:p>
            <a:pPr marL="0" indent="0">
              <a:buNone/>
            </a:pPr>
            <a:r>
              <a:rPr lang="en-US" dirty="0"/>
              <a:t>If you don’t…</a:t>
            </a:r>
          </a:p>
          <a:p>
            <a:pPr marL="0" indent="0">
              <a:buNone/>
            </a:pPr>
            <a:r>
              <a:rPr lang="en-US" dirty="0"/>
              <a:t>		timeout =&gt; order NOT placed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582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Synchronization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Examples:</a:t>
            </a:r>
          </a:p>
          <a:p>
            <a:r>
              <a:rPr lang="en-US" dirty="0"/>
              <a:t>Is my order in the latest orderbook?</a:t>
            </a:r>
          </a:p>
          <a:p>
            <a:r>
              <a:rPr lang="en-US" dirty="0"/>
              <a:t>Did my order already execute?</a:t>
            </a:r>
          </a:p>
          <a:p>
            <a:r>
              <a:rPr lang="en-US" b="1" dirty="0"/>
              <a:t>How much money/BTC do I have now?</a:t>
            </a:r>
          </a:p>
        </p:txBody>
      </p:sp>
    </p:spTree>
    <p:extLst>
      <p:ext uri="{BB962C8B-B14F-4D97-AF65-F5344CB8AC3E}">
        <p14:creationId xmlns:p14="http://schemas.microsoft.com/office/powerpoint/2010/main" val="14338691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7788" y="624110"/>
            <a:ext cx="8911687" cy="1280890"/>
          </a:xfrm>
        </p:spPr>
        <p:txBody>
          <a:bodyPr/>
          <a:lstStyle/>
          <a:p>
            <a:r>
              <a:rPr lang="en-US" dirty="0"/>
              <a:t>On hold vs. available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Initial amounts: $10K and 10 Bitcoins</a:t>
            </a:r>
          </a:p>
          <a:p>
            <a:pPr marL="0" indent="0">
              <a:buNone/>
            </a:pPr>
            <a:r>
              <a:rPr lang="en-US" dirty="0"/>
              <a:t>1.</a:t>
            </a:r>
          </a:p>
          <a:p>
            <a:r>
              <a:rPr lang="en-US" dirty="0"/>
              <a:t>Money on hold vs. available</a:t>
            </a:r>
          </a:p>
          <a:p>
            <a:pPr marL="0" indent="0">
              <a:buNone/>
            </a:pPr>
            <a:r>
              <a:rPr lang="en-US" dirty="0"/>
              <a:t>	$3000 on hold and $7000 available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2.</a:t>
            </a:r>
          </a:p>
          <a:p>
            <a:r>
              <a:rPr lang="en-US" dirty="0"/>
              <a:t>Bitcoins on hold vs. available</a:t>
            </a:r>
          </a:p>
          <a:p>
            <a:pPr marL="0" indent="0">
              <a:buNone/>
            </a:pPr>
            <a:r>
              <a:rPr lang="en-US" dirty="0"/>
              <a:t>        4 BTC on hold and 6 BTC available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21297" y="2512537"/>
            <a:ext cx="3585681" cy="369332"/>
          </a:xfrm>
          <a:prstGeom prst="rect">
            <a:avLst/>
          </a:prstGeom>
          <a:noFill/>
          <a:ln w="25400" cap="rnd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Buy 3 BTC for $1000 each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21297" y="4109072"/>
            <a:ext cx="3585681" cy="369332"/>
          </a:xfrm>
          <a:prstGeom prst="rect">
            <a:avLst/>
          </a:prstGeom>
          <a:noFill/>
          <a:ln w="25400" cap="rnd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Sell 4 BTC for $2000 each</a:t>
            </a:r>
          </a:p>
        </p:txBody>
      </p:sp>
    </p:spTree>
    <p:extLst>
      <p:ext uri="{BB962C8B-B14F-4D97-AF65-F5344CB8AC3E}">
        <p14:creationId xmlns:p14="http://schemas.microsoft.com/office/powerpoint/2010/main" val="2650521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Trading is </a:t>
            </a:r>
            <a:r>
              <a:rPr lang="en-US" dirty="0" err="1"/>
              <a:t>stateful</a:t>
            </a:r>
            <a:r>
              <a:rPr lang="en-US" dirty="0"/>
              <a:t>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my dollar balance?</a:t>
            </a:r>
            <a:endParaRPr lang="en-US" b="1" dirty="0"/>
          </a:p>
          <a:p>
            <a:endParaRPr lang="en-US" dirty="0"/>
          </a:p>
          <a:p>
            <a:r>
              <a:rPr lang="en-US" dirty="0"/>
              <a:t>What is the current order book?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What orders have I placed? </a:t>
            </a:r>
            <a:endParaRPr lang="en-US" b="1" dirty="0"/>
          </a:p>
          <a:p>
            <a:endParaRPr lang="en-US" dirty="0"/>
          </a:p>
          <a:p>
            <a:r>
              <a:rPr lang="en-US" dirty="0"/>
              <a:t>Did I make money on my last trade?</a:t>
            </a:r>
          </a:p>
          <a:p>
            <a:endParaRPr lang="en-US" dirty="0"/>
          </a:p>
          <a:p>
            <a:r>
              <a:rPr lang="en-US" dirty="0"/>
              <a:t>Is the price increasing?</a:t>
            </a:r>
            <a:endParaRPr lang="en-US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6155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1461" y="2715308"/>
            <a:ext cx="6012963" cy="1280890"/>
          </a:xfrm>
        </p:spPr>
        <p:txBody>
          <a:bodyPr/>
          <a:lstStyle/>
          <a:p>
            <a:r>
              <a:rPr lang="en-US" dirty="0"/>
              <a:t>Part 3 – Reactive Banana</a:t>
            </a:r>
          </a:p>
        </p:txBody>
      </p:sp>
    </p:spTree>
    <p:extLst>
      <p:ext uri="{BB962C8B-B14F-4D97-AF65-F5344CB8AC3E}">
        <p14:creationId xmlns:p14="http://schemas.microsoft.com/office/powerpoint/2010/main" val="242636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Market for Microsoft shares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197939" y="1535668"/>
            <a:ext cx="4116764" cy="4786785"/>
            <a:chOff x="7197939" y="1535668"/>
            <a:chExt cx="4116764" cy="4786785"/>
          </a:xfrm>
        </p:grpSpPr>
        <p:grpSp>
          <p:nvGrpSpPr>
            <p:cNvPr id="11" name="Group 10"/>
            <p:cNvGrpSpPr/>
            <p:nvPr/>
          </p:nvGrpSpPr>
          <p:grpSpPr>
            <a:xfrm>
              <a:off x="7197939" y="1905000"/>
              <a:ext cx="3020379" cy="4417453"/>
              <a:chOff x="6915956" y="1294327"/>
              <a:chExt cx="3580326" cy="5331853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6915956" y="1294327"/>
                <a:ext cx="3580326" cy="5331853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" name="Straight Connector 9"/>
              <p:cNvCxnSpPr>
                <a:cxnSpLocks/>
                <a:stCxn id="8" idx="1"/>
                <a:endCxn id="8" idx="3"/>
              </p:cNvCxnSpPr>
              <p:nvPr/>
            </p:nvCxnSpPr>
            <p:spPr>
              <a:xfrm>
                <a:off x="6915956" y="3960254"/>
                <a:ext cx="3580326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/>
            <p:cNvSpPr txBox="1"/>
            <p:nvPr/>
          </p:nvSpPr>
          <p:spPr>
            <a:xfrm>
              <a:off x="7461971" y="1535668"/>
              <a:ext cx="24625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NASDAQ Orderbook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0666394" y="4887533"/>
              <a:ext cx="612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Bids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663563" y="2821059"/>
              <a:ext cx="6511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Asks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592925" y="3587091"/>
            <a:ext cx="3020379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BUY    10 MSFT    $50 each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592924" y="3744394"/>
            <a:ext cx="3020379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SELL   10 MSFT    $60 each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592924" y="3901697"/>
            <a:ext cx="3020379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BUY      8 MSFT    $45 each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592924" y="4059000"/>
            <a:ext cx="3020379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SELL     5 MSFT    $47 each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199542" y="4252257"/>
            <a:ext cx="3018775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BUY      5 MSFT    $50 each</a:t>
            </a:r>
          </a:p>
        </p:txBody>
      </p:sp>
    </p:spTree>
    <p:extLst>
      <p:ext uri="{BB962C8B-B14F-4D97-AF65-F5344CB8AC3E}">
        <p14:creationId xmlns:p14="http://schemas.microsoft.com/office/powerpoint/2010/main" val="921068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0 L 0.37786 0.09884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893" y="49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3.33333E-6 L 0.37786 -0.02269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893" y="-11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3.33333E-6 L 0.37786 0.10672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893" y="5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1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2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16" presetClass="exit" presetSubtype="2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7" grpId="2" animBg="1"/>
      <p:bldP spid="21" grpId="0" animBg="1"/>
      <p:bldP spid="21" grpId="1" animBg="1"/>
      <p:bldP spid="18" grpId="0" animBg="1"/>
      <p:bldP spid="18" grpId="1" animBg="1"/>
      <p:bldP spid="26" grpId="0" animBg="1"/>
      <p:bldP spid="26" grpId="1" animBg="1"/>
      <p:bldP spid="26" grpId="2" animBg="1"/>
      <p:bldP spid="2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Mental model:  FRP = time varying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 Point = Point {x::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y::Int}</a:t>
            </a:r>
          </a:p>
          <a:p>
            <a:endParaRPr lang="en-US" dirty="0"/>
          </a:p>
          <a:p>
            <a:r>
              <a:rPr lang="en-US" dirty="0"/>
              <a:t>Continuous → Behavior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mousePosition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:: Behavior Point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481209" y="6503542"/>
            <a:ext cx="89835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images from https://hackage.haskell.org/package/reactive-banana-1.1.0.1/docs/Reactive-Banana-Combinators.html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1775" y="1944338"/>
            <a:ext cx="2914650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8763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Behaviors can model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 Point = Point {x::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y::Int}</a:t>
            </a:r>
          </a:p>
          <a:p>
            <a:endParaRPr lang="en-US" dirty="0"/>
          </a:p>
          <a:p>
            <a:r>
              <a:rPr lang="en-US" dirty="0"/>
              <a:t>Continuous → Behavior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mousePosition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:: Behavior Point</a:t>
            </a:r>
          </a:p>
          <a:p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b="1" dirty="0"/>
              <a:t>A Behavior is always a well-defined value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481209" y="6503542"/>
            <a:ext cx="89835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images from https://hackage.haskell.org/package/reactive-banana-1.1.0.1/docs/Reactive-Banana-Combinators.html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1775" y="1944338"/>
            <a:ext cx="2914650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4135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Mental model:  FRP = time varying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 Point = Point {x::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y::Int}</a:t>
            </a:r>
          </a:p>
          <a:p>
            <a:endParaRPr lang="en-US" dirty="0"/>
          </a:p>
          <a:p>
            <a:r>
              <a:rPr lang="en-US" dirty="0"/>
              <a:t>Continuous → Behavior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mousePosition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:: Behavior Point</a:t>
            </a:r>
          </a:p>
          <a:p>
            <a:endParaRPr lang="en-US" dirty="0"/>
          </a:p>
          <a:p>
            <a:r>
              <a:rPr lang="en-US" dirty="0"/>
              <a:t>Discrete → Event stream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mouseClick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:: Event Point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1775" y="4227296"/>
            <a:ext cx="2955640" cy="19800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81209" y="6503542"/>
            <a:ext cx="89835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images from https://hackage.haskell.org/package/reactive-banana-1.1.0.1/docs/Reactive-Banana-Combinators.html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1775" y="1944338"/>
            <a:ext cx="2914650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1478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Reactive Banana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Excellent library by Heinrich </a:t>
            </a:r>
            <a:r>
              <a:rPr lang="en-US" dirty="0" err="1"/>
              <a:t>Apfelmus</a:t>
            </a:r>
            <a:r>
              <a:rPr lang="en-US" dirty="0"/>
              <a:t>!</a:t>
            </a:r>
          </a:p>
          <a:p>
            <a:r>
              <a:rPr lang="en-US" dirty="0"/>
              <a:t>Event = Event stream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Type hierarchy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 a				:: Event a			:: Moment (Event a)</a:t>
            </a:r>
          </a:p>
          <a:p>
            <a:pPr marL="0" indent="0">
              <a:buNone/>
            </a:pPr>
            <a:r>
              <a:rPr lang="en-US" dirty="0"/>
              <a:t>          ↑                                          ↑                                           ↑</a:t>
            </a:r>
          </a:p>
          <a:p>
            <a:pPr marL="0" indent="0">
              <a:buNone/>
            </a:pPr>
            <a:r>
              <a:rPr lang="en-US" dirty="0"/>
              <a:t> does not vary                a exists at discrete         exists at discrete instants</a:t>
            </a:r>
          </a:p>
          <a:p>
            <a:pPr marL="0" indent="0">
              <a:buNone/>
            </a:pPr>
            <a:r>
              <a:rPr lang="en-US" dirty="0"/>
              <a:t>	in time				      instants				      has </a:t>
            </a:r>
            <a:r>
              <a:rPr lang="en-US" b="1" i="1" dirty="0"/>
              <a:t>memory</a:t>
            </a: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2471432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Reactive Banana</a:t>
            </a:r>
            <a:br>
              <a:rPr lang="en-US" dirty="0"/>
            </a:br>
            <a:r>
              <a:rPr lang="en-US" dirty="0"/>
              <a:t>Combinator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filterE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:: (a -&gt; Bool) -&gt; Event a -&gt; Event a 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apply :: Behavior (a -&gt; b) -&gt; Event a -&gt; Event b </a:t>
            </a: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stepper ::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MonadMoment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m =&gt; a -&gt; Event a -&gt; m (Behavior a)</a:t>
            </a: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2799" y="4187197"/>
            <a:ext cx="4848225" cy="17240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81209" y="6503542"/>
            <a:ext cx="89835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images from https://hackage.haskell.org/package/reactive-banana-1.1.0.1/docs/Reactive-Banana-Combinators.html</a:t>
            </a:r>
          </a:p>
        </p:txBody>
      </p:sp>
    </p:spTree>
    <p:extLst>
      <p:ext uri="{BB962C8B-B14F-4D97-AF65-F5344CB8AC3E}">
        <p14:creationId xmlns:p14="http://schemas.microsoft.com/office/powerpoint/2010/main" val="969846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43907" y="6552344"/>
            <a:ext cx="74719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image from https://github.com/HeinrichApfelmus/frp-guides/blob/master/apfelmus/frp-slides.pdf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337763"/>
            <a:ext cx="7981308" cy="5985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0436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trade?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01485"/>
            <a:ext cx="8915400" cy="496685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OrderSide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Bid | Ask deriving (Show,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Ord)</a:t>
            </a: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 Action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NewLimitOrder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{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acSide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::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OrderSide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acPrice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:: Price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acVolume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:: Volume }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|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NewMarketOrder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{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acSide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::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OrderSide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acVolumeAndOrFunds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:: Either Volume (Maybe Volume, Cost) }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|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CancelLimitOrder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{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acOrderID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::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OrderID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|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TransferBTC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{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acVolume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:: Volume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acTransferTo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::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BTCWallet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| PANIC String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deriving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Show)</a:t>
            </a: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1505008"/>
            <a:ext cx="7098855" cy="4963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6244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trading strategy?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Input: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Event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NewOrderBook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Event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OrderPlacement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Event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OrderCancellation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Event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OrderFill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Output: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Event [Action]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1488" y="2133600"/>
            <a:ext cx="2955640" cy="198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478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trading strategy?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Input: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Event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NewOrderBook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Event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OrderPlacement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Event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OrderCancellation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Event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OrderFill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Output: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Moment (Event [Action])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1488" y="2133600"/>
            <a:ext cx="2955640" cy="198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299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trading strategy?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Input: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Event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NewOrderBook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Event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OrderPlacement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Event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OrderCancellation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Event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OrderFill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Output: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 type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TradingStrategy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Moment (Event [Action])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1488" y="2133600"/>
            <a:ext cx="2955640" cy="198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29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7197939" y="1535668"/>
            <a:ext cx="4050666" cy="4786785"/>
            <a:chOff x="7197939" y="1535668"/>
            <a:chExt cx="4050666" cy="4786785"/>
          </a:xfrm>
        </p:grpSpPr>
        <p:grpSp>
          <p:nvGrpSpPr>
            <p:cNvPr id="20" name="Group 19"/>
            <p:cNvGrpSpPr/>
            <p:nvPr/>
          </p:nvGrpSpPr>
          <p:grpSpPr>
            <a:xfrm>
              <a:off x="7197939" y="1905000"/>
              <a:ext cx="3020379" cy="4417453"/>
              <a:chOff x="6915956" y="1294327"/>
              <a:chExt cx="3580326" cy="5331853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6915956" y="1294327"/>
                <a:ext cx="3580326" cy="5331853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0" name="Straight Connector 39"/>
              <p:cNvCxnSpPr>
                <a:cxnSpLocks/>
                <a:stCxn id="39" idx="1"/>
                <a:endCxn id="39" idx="3"/>
              </p:cNvCxnSpPr>
              <p:nvPr/>
            </p:nvCxnSpPr>
            <p:spPr>
              <a:xfrm>
                <a:off x="6915956" y="3960254"/>
                <a:ext cx="3580326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/>
            <p:cNvSpPr txBox="1"/>
            <p:nvPr/>
          </p:nvSpPr>
          <p:spPr>
            <a:xfrm>
              <a:off x="7461971" y="1535668"/>
              <a:ext cx="24625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NASDAQ Orderbook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0666394" y="4887533"/>
              <a:ext cx="5822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Buy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0663563" y="2821059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Sell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Market for Microsoft shares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999016" y="3740252"/>
            <a:ext cx="1940153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ASK      2     $59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723161" y="3604420"/>
            <a:ext cx="1940153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ASK    10     $60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723160" y="4603265"/>
            <a:ext cx="1940153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BID       8     $45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723160" y="4235383"/>
            <a:ext cx="1940153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BID       5     $50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999016" y="3604420"/>
            <a:ext cx="1940153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ASK      3     $66</a:t>
            </a:r>
          </a:p>
        </p:txBody>
      </p:sp>
    </p:spTree>
    <p:extLst>
      <p:ext uri="{BB962C8B-B14F-4D97-AF65-F5344CB8AC3E}">
        <p14:creationId xmlns:p14="http://schemas.microsoft.com/office/powerpoint/2010/main" val="1725496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3.7037E-6 L 0.3875 -0.05371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375" y="-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41" grpId="0" animBg="1"/>
      <p:bldP spid="41" grpId="1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memoryless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9231206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filterE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:: (a -&gt; Bool) -&gt; Event a -&gt; Event a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-- Immediately cancel any limit order placed</a:t>
            </a:r>
          </a:p>
          <a:p>
            <a:pPr marL="0" indent="0">
              <a:buNone/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cancelLimitOrders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:: Event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OrderPlacement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-&gt; Event [Action]</a:t>
            </a:r>
          </a:p>
          <a:p>
            <a:pPr marL="0" indent="0">
              <a:buNone/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cancelLimitOrders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placed =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toList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.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CancelLimitOrder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.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getOrderID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&lt;$&gt;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filterE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isLimitOrder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placed</a:t>
            </a:r>
          </a:p>
          <a:p>
            <a:pPr marL="0" indent="0">
              <a:buNone/>
            </a:pPr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844628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helper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9231206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whenE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:: Behavior Bool -&gt; Event a -&gt; Event a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-- stepper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MonadMoment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m =&gt; a -&gt; Event a -&gt; m (Behavior a)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-- Outputs only the first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ocurrence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of the event. Similar to `head`.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first ::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MonadMoment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 =&gt; Event a -&gt; m (Event a)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first event = do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notDoneYet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&lt;- stepper True 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False &lt;$&gt; event)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return $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whenE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notDoneYet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event</a:t>
            </a:r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641361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strategy with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9231206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filterE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:: (a -&gt; Bool) -&gt; Event a -&gt; Event a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-- first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MonadMoment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m =&gt; Event a -&gt; m (Event a)</a:t>
            </a:r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-- Immediately cancels *FIRST* limit order placed</a:t>
            </a:r>
          </a:p>
          <a:p>
            <a:pPr marL="0" indent="0">
              <a:buNone/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cancelFirstLimitOrder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:: Event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OrderPlacement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MomentIO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(Event [Action])</a:t>
            </a:r>
          </a:p>
          <a:p>
            <a:pPr marL="0" indent="0">
              <a:buNone/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cancelFirstLimitOrder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placed = do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firstOrder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&lt;- first 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filterE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isLimitOrder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placed)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return ( 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toList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.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CancelLimitOrder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.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getOrderID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&lt;$&gt;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firstOrder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657946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Trading “Combinator Library”?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Definitely the goal, but still to do</a:t>
            </a:r>
          </a:p>
          <a:p>
            <a:r>
              <a:rPr lang="en-US" dirty="0"/>
              <a:t>Reactive Banana is good starting point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8354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0910" y="2665692"/>
            <a:ext cx="6012963" cy="1280890"/>
          </a:xfrm>
        </p:spPr>
        <p:txBody>
          <a:bodyPr/>
          <a:lstStyle/>
          <a:p>
            <a:r>
              <a:rPr lang="en-US" dirty="0"/>
              <a:t>Part 4 – The Trading Agent</a:t>
            </a:r>
          </a:p>
        </p:txBody>
      </p:sp>
    </p:spTree>
    <p:extLst>
      <p:ext uri="{BB962C8B-B14F-4D97-AF65-F5344CB8AC3E}">
        <p14:creationId xmlns:p14="http://schemas.microsoft.com/office/powerpoint/2010/main" val="32100681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the Real-world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How do we run a strategy?</a:t>
            </a:r>
          </a:p>
          <a:p>
            <a:r>
              <a:rPr lang="en-US" dirty="0"/>
              <a:t>How do we trigger trading events?</a:t>
            </a:r>
          </a:p>
          <a:p>
            <a:r>
              <a:rPr lang="en-US" dirty="0"/>
              <a:t>How do we place/cancel trades?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6014" y="1535130"/>
            <a:ext cx="6123448" cy="2122470"/>
          </a:xfrm>
          <a:prstGeom prst="rect">
            <a:avLst/>
          </a:prstGeom>
          <a:ln w="50800">
            <a:solidFill>
              <a:schemeClr val="accent5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860551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the Real-world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How do we run a strategy?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6014" y="1535130"/>
            <a:ext cx="6123448" cy="2122470"/>
          </a:xfrm>
          <a:prstGeom prst="rect">
            <a:avLst/>
          </a:prstGeom>
          <a:ln w="50800">
            <a:solidFill>
              <a:schemeClr val="accent5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158742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the Real-world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2672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 = do</a:t>
            </a: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network &lt;- compile $ do</a:t>
            </a: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cancelFirstLimitOrder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placed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return ()     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activate network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 wait for &lt;ENTER&gt; to be pressed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return ()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6014" y="1535130"/>
            <a:ext cx="6123448" cy="2122470"/>
          </a:xfrm>
          <a:prstGeom prst="rect">
            <a:avLst/>
          </a:prstGeom>
          <a:ln w="50800">
            <a:solidFill>
              <a:schemeClr val="accent5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233095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the Real-world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2672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 = do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placementHandlers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triggerPlacementEvent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&lt;- 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newHandlerSet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network &lt;- compile $ do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placed &lt;- 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fromHandlerSet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placementHandlers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cancelFirstLimitOrder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placed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return ()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activate network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triggerPlacementEvent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somePlacement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–- callback fires event inside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MomentIO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return ()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6014" y="1535130"/>
            <a:ext cx="6123448" cy="2122470"/>
          </a:xfrm>
          <a:prstGeom prst="rect">
            <a:avLst/>
          </a:prstGeom>
          <a:ln w="50800">
            <a:solidFill>
              <a:schemeClr val="accent5">
                <a:lumMod val="75000"/>
              </a:schemeClr>
            </a:solidFill>
          </a:ln>
        </p:spPr>
      </p:pic>
      <p:cxnSp>
        <p:nvCxnSpPr>
          <p:cNvPr id="6" name="Straight Arrow Connector 5"/>
          <p:cNvCxnSpPr/>
          <p:nvPr/>
        </p:nvCxnSpPr>
        <p:spPr>
          <a:xfrm>
            <a:off x="1975454" y="2046679"/>
            <a:ext cx="1068512" cy="0"/>
          </a:xfrm>
          <a:prstGeom prst="straightConnector1">
            <a:avLst/>
          </a:prstGeom>
          <a:ln w="1270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rc 7"/>
          <p:cNvSpPr/>
          <p:nvPr/>
        </p:nvSpPr>
        <p:spPr>
          <a:xfrm>
            <a:off x="373486" y="2046674"/>
            <a:ext cx="5164429" cy="380994"/>
          </a:xfrm>
          <a:prstGeom prst="arc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45341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the Real-world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2672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 = do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(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placementHandlers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triggerPlacementEvent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&lt;-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newHandlerSet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network &lt;- compile $ do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placed &lt;-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fromHandlerSet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placementHandlers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cancelFirstLimitOrder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placed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return ()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activate network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triggerPlacementEvent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somePlacement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–- callback fires event inside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MomentIO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return ()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6014" y="1535130"/>
            <a:ext cx="6123448" cy="2122470"/>
          </a:xfrm>
          <a:prstGeom prst="rect">
            <a:avLst/>
          </a:prstGeom>
          <a:ln w="50800">
            <a:solidFill>
              <a:schemeClr val="accent5">
                <a:lumMod val="75000"/>
              </a:schemeClr>
            </a:solidFill>
          </a:ln>
        </p:spPr>
      </p:pic>
      <p:cxnSp>
        <p:nvCxnSpPr>
          <p:cNvPr id="6" name="Straight Arrow Connector 5"/>
          <p:cNvCxnSpPr/>
          <p:nvPr/>
        </p:nvCxnSpPr>
        <p:spPr>
          <a:xfrm>
            <a:off x="1975454" y="2046679"/>
            <a:ext cx="1068512" cy="0"/>
          </a:xfrm>
          <a:prstGeom prst="straightConnector1">
            <a:avLst/>
          </a:prstGeom>
          <a:ln w="1270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7646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7197939" y="1535668"/>
            <a:ext cx="4050666" cy="4786785"/>
            <a:chOff x="7197939" y="1535668"/>
            <a:chExt cx="4050666" cy="4786785"/>
          </a:xfrm>
        </p:grpSpPr>
        <p:grpSp>
          <p:nvGrpSpPr>
            <p:cNvPr id="31" name="Group 30"/>
            <p:cNvGrpSpPr/>
            <p:nvPr/>
          </p:nvGrpSpPr>
          <p:grpSpPr>
            <a:xfrm>
              <a:off x="7197939" y="1905000"/>
              <a:ext cx="3020379" cy="4417453"/>
              <a:chOff x="6915956" y="1294327"/>
              <a:chExt cx="3580326" cy="5331853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6915956" y="1294327"/>
                <a:ext cx="3580326" cy="5331853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6" name="Straight Connector 35"/>
              <p:cNvCxnSpPr>
                <a:cxnSpLocks/>
                <a:stCxn id="35" idx="1"/>
                <a:endCxn id="35" idx="3"/>
              </p:cNvCxnSpPr>
              <p:nvPr/>
            </p:nvCxnSpPr>
            <p:spPr>
              <a:xfrm>
                <a:off x="6915956" y="3960254"/>
                <a:ext cx="3580326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TextBox 31"/>
            <p:cNvSpPr txBox="1"/>
            <p:nvPr/>
          </p:nvSpPr>
          <p:spPr>
            <a:xfrm>
              <a:off x="7461971" y="1535668"/>
              <a:ext cx="24625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NASDAQ Orderbook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0666394" y="4887533"/>
              <a:ext cx="5822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Buy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0663563" y="2821059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Sell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Market for Microsoft shares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999016" y="3740252"/>
            <a:ext cx="1940153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ASK      2     $59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723160" y="4603265"/>
            <a:ext cx="1940153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BID       8     $45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723158" y="3237880"/>
            <a:ext cx="1940155" cy="738664"/>
            <a:chOff x="7723159" y="3235088"/>
            <a:chExt cx="1940155" cy="738664"/>
          </a:xfrm>
        </p:grpSpPr>
        <p:sp>
          <p:nvSpPr>
            <p:cNvPr id="24" name="TextBox 23"/>
            <p:cNvSpPr txBox="1"/>
            <p:nvPr/>
          </p:nvSpPr>
          <p:spPr>
            <a:xfrm>
              <a:off x="7723161" y="3604420"/>
              <a:ext cx="1940153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ASK    10     $60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723159" y="3235088"/>
              <a:ext cx="1940153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ASK      3     $66</a:t>
              </a: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7723160" y="4235383"/>
            <a:ext cx="1940153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BID       5     $50</a:t>
            </a:r>
          </a:p>
        </p:txBody>
      </p:sp>
    </p:spTree>
    <p:extLst>
      <p:ext uri="{BB962C8B-B14F-4D97-AF65-F5344CB8AC3E}">
        <p14:creationId xmlns:p14="http://schemas.microsoft.com/office/powerpoint/2010/main" val="2143503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4.07407E-6 L 0.00026 -0.0537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268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2.22222E-6 L 0.38672 -0.01828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336" y="-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the Real-world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2672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 = do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(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placementHandlers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triggerPlacementEvent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&lt;-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newHandlerSet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network &lt;- compile $ do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placed &lt;-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fromHandlerSet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placementHandlers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cancelFirstLimitOrder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placed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return ()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activate network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triggerPlacementEvent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somePlacement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–- callback fires event inside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MomentIO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return ()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6014" y="1535130"/>
            <a:ext cx="6123448" cy="2122470"/>
          </a:xfrm>
          <a:prstGeom prst="rect">
            <a:avLst/>
          </a:prstGeom>
          <a:ln w="50800">
            <a:solidFill>
              <a:schemeClr val="accent5">
                <a:lumMod val="75000"/>
              </a:schemeClr>
            </a:solidFill>
          </a:ln>
        </p:spPr>
      </p:pic>
      <p:cxnSp>
        <p:nvCxnSpPr>
          <p:cNvPr id="6" name="Straight Arrow Connector 5"/>
          <p:cNvCxnSpPr/>
          <p:nvPr/>
        </p:nvCxnSpPr>
        <p:spPr>
          <a:xfrm>
            <a:off x="1975454" y="2046679"/>
            <a:ext cx="1068512" cy="0"/>
          </a:xfrm>
          <a:prstGeom prst="straightConnector1">
            <a:avLst/>
          </a:prstGeom>
          <a:ln w="1270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9230555" y="3371055"/>
            <a:ext cx="1068512" cy="0"/>
          </a:xfrm>
          <a:prstGeom prst="straightConnector1">
            <a:avLst/>
          </a:prstGeom>
          <a:ln w="1270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422006" y="3371055"/>
            <a:ext cx="3737456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543726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the Real-world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2672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 = do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(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placementHandlers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triggerPlacementEvent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&lt;-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newHandlerSet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network &lt;- compile $ do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placed &lt;-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fromHandlerSet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placementHandlers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actions &lt;-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cancelFirstLimitOrder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placed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reactimate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(print &lt;$&gt; actions)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reactimate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:: Event (IO ()) -&gt;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MomentIO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()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activate network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triggerPlacementEvent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somePlacement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–- callback fires event inside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MomentIO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return ()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6014" y="1535130"/>
            <a:ext cx="6123448" cy="2122470"/>
          </a:xfrm>
          <a:prstGeom prst="rect">
            <a:avLst/>
          </a:prstGeom>
          <a:ln w="50800">
            <a:solidFill>
              <a:schemeClr val="accent5">
                <a:lumMod val="75000"/>
              </a:schemeClr>
            </a:solidFill>
          </a:ln>
        </p:spPr>
      </p:pic>
      <p:cxnSp>
        <p:nvCxnSpPr>
          <p:cNvPr id="6" name="Straight Arrow Connector 5"/>
          <p:cNvCxnSpPr/>
          <p:nvPr/>
        </p:nvCxnSpPr>
        <p:spPr>
          <a:xfrm>
            <a:off x="1975454" y="2046679"/>
            <a:ext cx="1068512" cy="0"/>
          </a:xfrm>
          <a:prstGeom prst="straightConnector1">
            <a:avLst/>
          </a:prstGeom>
          <a:ln w="1270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9230555" y="3371055"/>
            <a:ext cx="1068512" cy="0"/>
          </a:xfrm>
          <a:prstGeom prst="straightConnector1">
            <a:avLst/>
          </a:prstGeom>
          <a:ln w="1270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422006" y="3371055"/>
            <a:ext cx="3737456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516478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the Real-world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2672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 = do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(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placementHandlers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triggerPlacementEvent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&lt;-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newHandlerSet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network &lt;- compile $ do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placed &lt;-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fromHandlerSet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placementHandlers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actions &lt;-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cancelFirstLimitOrder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placed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reactimate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(print &lt;$&gt; actions)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activate network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triggerPlacementEvent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somePlacement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return ()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6014" y="1535130"/>
            <a:ext cx="6123448" cy="2122470"/>
          </a:xfrm>
          <a:prstGeom prst="rect">
            <a:avLst/>
          </a:prstGeom>
          <a:ln w="50800">
            <a:solidFill>
              <a:schemeClr val="accent5">
                <a:lumMod val="75000"/>
              </a:schemeClr>
            </a:solidFill>
          </a:ln>
        </p:spPr>
      </p:pic>
      <p:cxnSp>
        <p:nvCxnSpPr>
          <p:cNvPr id="6" name="Straight Arrow Connector 5"/>
          <p:cNvCxnSpPr/>
          <p:nvPr/>
        </p:nvCxnSpPr>
        <p:spPr>
          <a:xfrm>
            <a:off x="1975454" y="2046679"/>
            <a:ext cx="1068512" cy="0"/>
          </a:xfrm>
          <a:prstGeom prst="straightConnector1">
            <a:avLst/>
          </a:prstGeom>
          <a:ln w="1270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9230555" y="3371055"/>
            <a:ext cx="1068512" cy="0"/>
          </a:xfrm>
          <a:prstGeom prst="straightConnector1">
            <a:avLst/>
          </a:prstGeom>
          <a:ln w="1270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75556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the Real-world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2672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 = do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(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placementHandlers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triggerPlacementEvent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&lt;-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newHandlerSet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network &lt;- compile $ do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placed &lt;-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fromHandlerSet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placementHandlers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actions &lt;-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cancelFirstLimitOrder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placed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reactimate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(print &lt;$&gt; actions)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reactimate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(print &lt;$&gt; actions)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activate network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triggerPlacementEvent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somePlacement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6014" y="1535130"/>
            <a:ext cx="6123448" cy="2122470"/>
          </a:xfrm>
          <a:prstGeom prst="rect">
            <a:avLst/>
          </a:prstGeom>
          <a:ln w="50800">
            <a:solidFill>
              <a:schemeClr val="accent5">
                <a:lumMod val="75000"/>
              </a:schemeClr>
            </a:solidFill>
          </a:ln>
        </p:spPr>
      </p:pic>
      <p:cxnSp>
        <p:nvCxnSpPr>
          <p:cNvPr id="6" name="Straight Arrow Connector 5"/>
          <p:cNvCxnSpPr/>
          <p:nvPr/>
        </p:nvCxnSpPr>
        <p:spPr>
          <a:xfrm>
            <a:off x="1975454" y="2046679"/>
            <a:ext cx="1068512" cy="0"/>
          </a:xfrm>
          <a:prstGeom prst="straightConnector1">
            <a:avLst/>
          </a:prstGeom>
          <a:ln w="1270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9230555" y="3371055"/>
            <a:ext cx="1068512" cy="0"/>
          </a:xfrm>
          <a:prstGeom prst="straightConnector1">
            <a:avLst/>
          </a:prstGeom>
          <a:ln w="1270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614995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the Real-world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2672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 = do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(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placementHandlers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triggerPlacementEvent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&lt;-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newHandlerSet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network &lt;- compile $ do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placed &lt;-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fromHandlerSet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placementHandlers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actions &lt;-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cancelFirstLimitOrder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placed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reactimate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(print &lt;$&gt; actions)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reactimate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(print &lt;$&gt; actions)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activate network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triggerPlacementEvent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somePlacement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6014" y="1535130"/>
            <a:ext cx="6123448" cy="2122470"/>
          </a:xfrm>
          <a:prstGeom prst="rect">
            <a:avLst/>
          </a:prstGeom>
          <a:ln w="50800">
            <a:solidFill>
              <a:schemeClr val="accent5">
                <a:lumMod val="75000"/>
              </a:schemeClr>
            </a:solidFill>
          </a:ln>
        </p:spPr>
      </p:pic>
      <p:cxnSp>
        <p:nvCxnSpPr>
          <p:cNvPr id="6" name="Straight Arrow Connector 5"/>
          <p:cNvCxnSpPr/>
          <p:nvPr/>
        </p:nvCxnSpPr>
        <p:spPr>
          <a:xfrm>
            <a:off x="1975454" y="2046679"/>
            <a:ext cx="1068512" cy="0"/>
          </a:xfrm>
          <a:prstGeom prst="straightConnector1">
            <a:avLst/>
          </a:prstGeom>
          <a:ln w="1270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9230555" y="3371055"/>
            <a:ext cx="1068512" cy="0"/>
          </a:xfrm>
          <a:prstGeom prst="straightConnector1">
            <a:avLst/>
          </a:prstGeom>
          <a:ln w="1270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3232597" y="4668592"/>
            <a:ext cx="4765183" cy="1146219"/>
          </a:xfrm>
          <a:prstGeom prst="rect">
            <a:avLst/>
          </a:prstGeom>
          <a:noFill/>
          <a:ln w="793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8043552" y="5352255"/>
            <a:ext cx="1068512" cy="0"/>
          </a:xfrm>
          <a:prstGeom prst="straightConnector1">
            <a:avLst/>
          </a:prstGeom>
          <a:ln w="1270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8043552" y="5738621"/>
            <a:ext cx="1068512" cy="0"/>
          </a:xfrm>
          <a:prstGeom prst="straightConnector1">
            <a:avLst/>
          </a:prstGeom>
          <a:ln w="1270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044774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the Real-world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2672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 = do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(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placementHandlers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triggerPlacementEvent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&lt;-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newHandlerSet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network &lt;- compile $ do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placed &lt;-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fromHandlerSet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placementHandlers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actions &lt;-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cancelFirstLimitOrder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placed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reactimate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(print &lt;$&gt; actions)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reactimate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(print &lt;$&gt; actions)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activate network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triggerPlacementEvent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somePlacement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6014" y="1535130"/>
            <a:ext cx="6123448" cy="2122470"/>
          </a:xfrm>
          <a:prstGeom prst="rect">
            <a:avLst/>
          </a:prstGeom>
          <a:ln w="50800">
            <a:solidFill>
              <a:schemeClr val="accent5">
                <a:lumMod val="75000"/>
              </a:schemeClr>
            </a:solidFill>
          </a:ln>
        </p:spPr>
      </p:pic>
      <p:cxnSp>
        <p:nvCxnSpPr>
          <p:cNvPr id="6" name="Straight Arrow Connector 5"/>
          <p:cNvCxnSpPr/>
          <p:nvPr/>
        </p:nvCxnSpPr>
        <p:spPr>
          <a:xfrm>
            <a:off x="1975454" y="2046679"/>
            <a:ext cx="1068512" cy="0"/>
          </a:xfrm>
          <a:prstGeom prst="straightConnector1">
            <a:avLst/>
          </a:prstGeom>
          <a:ln w="1270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9230555" y="3371055"/>
            <a:ext cx="1068512" cy="0"/>
          </a:xfrm>
          <a:prstGeom prst="straightConnector1">
            <a:avLst/>
          </a:prstGeom>
          <a:ln w="1270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3232597" y="4668592"/>
            <a:ext cx="4765183" cy="1146219"/>
          </a:xfrm>
          <a:prstGeom prst="rect">
            <a:avLst/>
          </a:prstGeom>
          <a:noFill/>
          <a:ln w="793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8043552" y="5352255"/>
            <a:ext cx="1068512" cy="0"/>
          </a:xfrm>
          <a:prstGeom prst="straightConnector1">
            <a:avLst/>
          </a:prstGeom>
          <a:ln w="1270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8043552" y="5738621"/>
            <a:ext cx="1068512" cy="0"/>
          </a:xfrm>
          <a:prstGeom prst="straightConnector1">
            <a:avLst/>
          </a:prstGeom>
          <a:ln w="1270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766272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the Real-world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2672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 = do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(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placementHandlers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triggerPlacementEvent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&lt;-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newHandlerSet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network &lt;- compile $ do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placed &lt;- 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fromHandlerSet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placementHandlers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actions &lt;-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cancelFirstLimitOrder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placed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reactimate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(print &lt;$&gt; actions)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reactimate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(print &lt;$&gt; actions)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activate network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triggerPlacementEvent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somePlacement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6014" y="1535130"/>
            <a:ext cx="6123448" cy="2122470"/>
          </a:xfrm>
          <a:prstGeom prst="rect">
            <a:avLst/>
          </a:prstGeom>
          <a:ln w="50800">
            <a:solidFill>
              <a:schemeClr val="accent5">
                <a:lumMod val="75000"/>
              </a:schemeClr>
            </a:solidFill>
          </a:ln>
        </p:spPr>
      </p:pic>
      <p:cxnSp>
        <p:nvCxnSpPr>
          <p:cNvPr id="6" name="Straight Arrow Connector 5"/>
          <p:cNvCxnSpPr/>
          <p:nvPr/>
        </p:nvCxnSpPr>
        <p:spPr>
          <a:xfrm>
            <a:off x="1975454" y="2046679"/>
            <a:ext cx="1068512" cy="0"/>
          </a:xfrm>
          <a:prstGeom prst="straightConnector1">
            <a:avLst/>
          </a:prstGeom>
          <a:ln w="1270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9230555" y="3371055"/>
            <a:ext cx="1068512" cy="0"/>
          </a:xfrm>
          <a:prstGeom prst="straightConnector1">
            <a:avLst/>
          </a:prstGeom>
          <a:ln w="1270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3232597" y="4668592"/>
            <a:ext cx="4765183" cy="1146219"/>
          </a:xfrm>
          <a:prstGeom prst="rect">
            <a:avLst/>
          </a:prstGeom>
          <a:noFill/>
          <a:ln w="793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8043552" y="5352255"/>
            <a:ext cx="1068512" cy="0"/>
          </a:xfrm>
          <a:prstGeom prst="straightConnector1">
            <a:avLst/>
          </a:prstGeom>
          <a:ln w="1270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8043552" y="5738621"/>
            <a:ext cx="1068512" cy="0"/>
          </a:xfrm>
          <a:prstGeom prst="straightConnector1">
            <a:avLst/>
          </a:prstGeom>
          <a:ln w="1270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127854" y="4787732"/>
            <a:ext cx="1068512" cy="0"/>
          </a:xfrm>
          <a:prstGeom prst="straightConnector1">
            <a:avLst/>
          </a:prstGeom>
          <a:ln w="1270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977936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the Real-world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2672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 = do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(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placementHandlers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triggerPlacementEvent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&lt;-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newHandlerSet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network &lt;- compile $ do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placed &lt;- 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fromHandlerSet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placementHandlers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actions &lt;-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cancelFirstLimitOrder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placed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reactimate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(print &lt;$&gt; actions)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reactimate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(print &lt;$&gt; actions)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activate network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triggerPlacementEvent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somePlacement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6014" y="1535130"/>
            <a:ext cx="6123448" cy="2122470"/>
          </a:xfrm>
          <a:prstGeom prst="rect">
            <a:avLst/>
          </a:prstGeom>
          <a:ln w="50800">
            <a:solidFill>
              <a:schemeClr val="accent5">
                <a:lumMod val="75000"/>
              </a:schemeClr>
            </a:solidFill>
          </a:ln>
        </p:spPr>
      </p:pic>
      <p:cxnSp>
        <p:nvCxnSpPr>
          <p:cNvPr id="6" name="Straight Arrow Connector 5"/>
          <p:cNvCxnSpPr/>
          <p:nvPr/>
        </p:nvCxnSpPr>
        <p:spPr>
          <a:xfrm>
            <a:off x="1975454" y="2046679"/>
            <a:ext cx="1068512" cy="0"/>
          </a:xfrm>
          <a:prstGeom prst="straightConnector1">
            <a:avLst/>
          </a:prstGeom>
          <a:ln w="1270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9230555" y="3371055"/>
            <a:ext cx="1068512" cy="0"/>
          </a:xfrm>
          <a:prstGeom prst="straightConnector1">
            <a:avLst/>
          </a:prstGeom>
          <a:ln w="1270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2127854" y="4668592"/>
            <a:ext cx="6984210" cy="1146219"/>
            <a:chOff x="2127854" y="4668592"/>
            <a:chExt cx="6984210" cy="1146219"/>
          </a:xfrm>
        </p:grpSpPr>
        <p:sp>
          <p:nvSpPr>
            <p:cNvPr id="4" name="Rectangle 3"/>
            <p:cNvSpPr/>
            <p:nvPr/>
          </p:nvSpPr>
          <p:spPr>
            <a:xfrm>
              <a:off x="3232597" y="4668592"/>
              <a:ext cx="4765183" cy="1146219"/>
            </a:xfrm>
            <a:prstGeom prst="rect">
              <a:avLst/>
            </a:prstGeom>
            <a:solidFill>
              <a:schemeClr val="accent1"/>
            </a:solidFill>
            <a:ln w="793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EventNetwork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8043552" y="5352255"/>
              <a:ext cx="1068512" cy="0"/>
            </a:xfrm>
            <a:prstGeom prst="straightConnector1">
              <a:avLst/>
            </a:prstGeom>
            <a:ln w="1270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8043552" y="5738621"/>
              <a:ext cx="1068512" cy="0"/>
            </a:xfrm>
            <a:prstGeom prst="straightConnector1">
              <a:avLst/>
            </a:prstGeom>
            <a:ln w="1270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2127854" y="4787732"/>
              <a:ext cx="1068512" cy="0"/>
            </a:xfrm>
            <a:prstGeom prst="straightConnector1">
              <a:avLst/>
            </a:prstGeom>
            <a:ln w="1270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5816756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EventNetwork</a:t>
            </a:r>
            <a:r>
              <a:rPr lang="en-US" dirty="0"/>
              <a:t> characteristics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Huge </a:t>
            </a:r>
            <a:r>
              <a:rPr lang="en-US" b="1" dirty="0"/>
              <a:t>synchronous</a:t>
            </a:r>
            <a:r>
              <a:rPr lang="en-US" dirty="0"/>
              <a:t> callback</a:t>
            </a:r>
          </a:p>
          <a:p>
            <a:r>
              <a:rPr lang="en-US" dirty="0"/>
              <a:t>Multiple entry points</a:t>
            </a:r>
          </a:p>
          <a:p>
            <a:r>
              <a:rPr lang="en-US" dirty="0"/>
              <a:t>Multiple exit points (one per call to `</a:t>
            </a:r>
            <a:r>
              <a:rPr lang="en-US" dirty="0" err="1"/>
              <a:t>reactimate</a:t>
            </a:r>
            <a:r>
              <a:rPr lang="en-US" dirty="0"/>
              <a:t>`)</a:t>
            </a:r>
          </a:p>
          <a:p>
            <a:endParaRPr lang="en-US" dirty="0"/>
          </a:p>
          <a:p>
            <a:r>
              <a:rPr lang="en-US" b="1" dirty="0"/>
              <a:t>Thread safe! </a:t>
            </a:r>
          </a:p>
          <a:p>
            <a:endParaRPr lang="en-US" dirty="0"/>
          </a:p>
        </p:txBody>
      </p:sp>
      <p:pic>
        <p:nvPicPr>
          <p:cNvPr id="5" name="Graphic 4" descr="Thumbs Up Sign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46998" y="5242388"/>
            <a:ext cx="470043" cy="470043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2405256" y="2126557"/>
            <a:ext cx="6984210" cy="1146219"/>
            <a:chOff x="2127854" y="4668592"/>
            <a:chExt cx="6984210" cy="1146219"/>
          </a:xfrm>
        </p:grpSpPr>
        <p:sp>
          <p:nvSpPr>
            <p:cNvPr id="7" name="Rectangle 6"/>
            <p:cNvSpPr/>
            <p:nvPr/>
          </p:nvSpPr>
          <p:spPr>
            <a:xfrm>
              <a:off x="3232597" y="4668592"/>
              <a:ext cx="4765183" cy="1146219"/>
            </a:xfrm>
            <a:prstGeom prst="rect">
              <a:avLst/>
            </a:prstGeom>
            <a:solidFill>
              <a:schemeClr val="accent1"/>
            </a:solidFill>
            <a:ln w="793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EventNetwork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8043552" y="4961837"/>
              <a:ext cx="1068512" cy="0"/>
            </a:xfrm>
            <a:prstGeom prst="straightConnector1">
              <a:avLst/>
            </a:prstGeom>
            <a:ln w="1270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8043552" y="5533138"/>
              <a:ext cx="1068512" cy="0"/>
            </a:xfrm>
            <a:prstGeom prst="straightConnector1">
              <a:avLst/>
            </a:prstGeom>
            <a:ln w="1270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2127854" y="4787732"/>
              <a:ext cx="1068512" cy="0"/>
            </a:xfrm>
            <a:prstGeom prst="straightConnector1">
              <a:avLst/>
            </a:prstGeom>
            <a:ln w="1270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2127854" y="5217535"/>
              <a:ext cx="1068512" cy="0"/>
            </a:xfrm>
            <a:prstGeom prst="straightConnector1">
              <a:avLst/>
            </a:prstGeom>
            <a:ln w="1270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2127854" y="5659323"/>
              <a:ext cx="1068512" cy="0"/>
            </a:xfrm>
            <a:prstGeom prst="straightConnector1">
              <a:avLst/>
            </a:prstGeom>
            <a:ln w="1270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5748455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Feeding the Beast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550975" y="1893852"/>
            <a:ext cx="5046064" cy="4144415"/>
            <a:chOff x="2550975" y="1893852"/>
            <a:chExt cx="5046064" cy="4144415"/>
          </a:xfrm>
        </p:grpSpPr>
        <p:grpSp>
          <p:nvGrpSpPr>
            <p:cNvPr id="31" name="Group 30"/>
            <p:cNvGrpSpPr/>
            <p:nvPr/>
          </p:nvGrpSpPr>
          <p:grpSpPr>
            <a:xfrm>
              <a:off x="4687916" y="4208879"/>
              <a:ext cx="2909123" cy="1715978"/>
              <a:chOff x="7534141" y="3231525"/>
              <a:chExt cx="2909123" cy="1715978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8117280" y="3231525"/>
                <a:ext cx="1745956" cy="1715978"/>
              </a:xfrm>
              <a:prstGeom prst="rect">
                <a:avLst/>
              </a:prstGeom>
              <a:solidFill>
                <a:schemeClr val="accent1"/>
              </a:solidFill>
              <a:ln w="793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err="1">
                    <a:solidFill>
                      <a:schemeClr val="tx1"/>
                    </a:solidFill>
                  </a:rPr>
                  <a:t>EventNetwork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" name="Straight Arrow Connector 5"/>
              <p:cNvCxnSpPr>
                <a:cxnSpLocks/>
              </p:cNvCxnSpPr>
              <p:nvPr/>
            </p:nvCxnSpPr>
            <p:spPr>
              <a:xfrm>
                <a:off x="9909008" y="3791894"/>
                <a:ext cx="534256" cy="0"/>
              </a:xfrm>
              <a:prstGeom prst="straightConnector1">
                <a:avLst/>
              </a:prstGeom>
              <a:ln w="1270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/>
              <p:cNvCxnSpPr>
                <a:cxnSpLocks/>
              </p:cNvCxnSpPr>
              <p:nvPr/>
            </p:nvCxnSpPr>
            <p:spPr>
              <a:xfrm>
                <a:off x="9909008" y="4363195"/>
                <a:ext cx="534256" cy="0"/>
              </a:xfrm>
              <a:prstGeom prst="straightConnector1">
                <a:avLst/>
              </a:prstGeom>
              <a:ln w="1270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>
                <a:cxnSpLocks/>
              </p:cNvCxnSpPr>
              <p:nvPr/>
            </p:nvCxnSpPr>
            <p:spPr>
              <a:xfrm>
                <a:off x="7534141" y="3628063"/>
                <a:ext cx="583139" cy="0"/>
              </a:xfrm>
              <a:prstGeom prst="straightConnector1">
                <a:avLst/>
              </a:prstGeom>
              <a:ln w="1270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>
                <a:cxnSpLocks/>
              </p:cNvCxnSpPr>
              <p:nvPr/>
            </p:nvCxnSpPr>
            <p:spPr>
              <a:xfrm>
                <a:off x="7534141" y="4057866"/>
                <a:ext cx="583139" cy="0"/>
              </a:xfrm>
              <a:prstGeom prst="straightConnector1">
                <a:avLst/>
              </a:prstGeom>
              <a:ln w="1270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>
                <a:cxnSpLocks/>
              </p:cNvCxnSpPr>
              <p:nvPr/>
            </p:nvCxnSpPr>
            <p:spPr>
              <a:xfrm>
                <a:off x="7534141" y="4499654"/>
                <a:ext cx="583139" cy="0"/>
              </a:xfrm>
              <a:prstGeom prst="straightConnector1">
                <a:avLst/>
              </a:prstGeom>
              <a:ln w="1270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Rectangle 11"/>
            <p:cNvSpPr/>
            <p:nvPr/>
          </p:nvSpPr>
          <p:spPr>
            <a:xfrm>
              <a:off x="2550975" y="1893852"/>
              <a:ext cx="1745956" cy="920497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GDAX </a:t>
              </a:r>
              <a:r>
                <a:rPr lang="en-US" b="1" dirty="0" err="1">
                  <a:solidFill>
                    <a:schemeClr val="tx1"/>
                  </a:solidFill>
                </a:rPr>
                <a:t>websocket</a:t>
              </a:r>
              <a:endParaRPr lang="en-US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thread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550975" y="3515296"/>
              <a:ext cx="1745956" cy="3633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Get data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550975" y="5654495"/>
              <a:ext cx="1745956" cy="3633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…</a:t>
              </a:r>
            </a:p>
          </p:txBody>
        </p:sp>
        <p:cxnSp>
          <p:nvCxnSpPr>
            <p:cNvPr id="34" name="Straight Arrow Connector 33"/>
            <p:cNvCxnSpPr>
              <a:cxnSpLocks/>
            </p:cNvCxnSpPr>
            <p:nvPr/>
          </p:nvCxnSpPr>
          <p:spPr>
            <a:xfrm>
              <a:off x="3423953" y="2840701"/>
              <a:ext cx="0" cy="666692"/>
            </a:xfrm>
            <a:prstGeom prst="straightConnector1">
              <a:avLst/>
            </a:prstGeom>
            <a:ln w="50800" cap="sq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or: Elbow 39"/>
            <p:cNvCxnSpPr>
              <a:cxnSpLocks/>
            </p:cNvCxnSpPr>
            <p:nvPr/>
          </p:nvCxnSpPr>
          <p:spPr>
            <a:xfrm rot="16200000" flipH="1">
              <a:off x="3692309" y="3640947"/>
              <a:ext cx="638109" cy="1174821"/>
            </a:xfrm>
            <a:prstGeom prst="bentConnector2">
              <a:avLst/>
            </a:prstGeom>
            <a:ln w="50800" cap="sq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or: Elbow 41"/>
            <p:cNvCxnSpPr>
              <a:endCxn id="32" idx="0"/>
            </p:cNvCxnSpPr>
            <p:nvPr/>
          </p:nvCxnSpPr>
          <p:spPr>
            <a:xfrm rot="10800000" flipV="1">
              <a:off x="3423954" y="4680535"/>
              <a:ext cx="1127009" cy="973959"/>
            </a:xfrm>
            <a:prstGeom prst="bentConnector2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or: Elbow 43"/>
            <p:cNvCxnSpPr>
              <a:cxnSpLocks/>
            </p:cNvCxnSpPr>
            <p:nvPr/>
          </p:nvCxnSpPr>
          <p:spPr>
            <a:xfrm rot="5400000" flipH="1">
              <a:off x="1155617" y="3769931"/>
              <a:ext cx="3663694" cy="872978"/>
            </a:xfrm>
            <a:prstGeom prst="bentConnector4">
              <a:avLst>
                <a:gd name="adj1" fmla="val -6240"/>
                <a:gd name="adj2" fmla="val 126186"/>
              </a:avLst>
            </a:prstGeom>
            <a:ln w="50800" cap="sq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24908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7197939" y="1535668"/>
            <a:ext cx="4050666" cy="4786785"/>
            <a:chOff x="7197939" y="1535668"/>
            <a:chExt cx="4050666" cy="4786785"/>
          </a:xfrm>
        </p:grpSpPr>
        <p:grpSp>
          <p:nvGrpSpPr>
            <p:cNvPr id="23" name="Group 22"/>
            <p:cNvGrpSpPr/>
            <p:nvPr/>
          </p:nvGrpSpPr>
          <p:grpSpPr>
            <a:xfrm>
              <a:off x="7197939" y="1905000"/>
              <a:ext cx="3020379" cy="4417453"/>
              <a:chOff x="6915956" y="1294327"/>
              <a:chExt cx="3580326" cy="5331853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6915956" y="1294327"/>
                <a:ext cx="3580326" cy="5331853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" name="Straight Connector 31"/>
              <p:cNvCxnSpPr>
                <a:cxnSpLocks/>
                <a:stCxn id="31" idx="1"/>
                <a:endCxn id="31" idx="3"/>
              </p:cNvCxnSpPr>
              <p:nvPr/>
            </p:nvCxnSpPr>
            <p:spPr>
              <a:xfrm>
                <a:off x="6915956" y="3960254"/>
                <a:ext cx="3580326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TextBox 24"/>
            <p:cNvSpPr txBox="1"/>
            <p:nvPr/>
          </p:nvSpPr>
          <p:spPr>
            <a:xfrm>
              <a:off x="7461971" y="1535668"/>
              <a:ext cx="24625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NASDAQ Orderbook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0666394" y="4887533"/>
              <a:ext cx="5822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Buy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0663563" y="2821059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Sell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Market for Microsoft shares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955279" y="3744394"/>
            <a:ext cx="1940153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BID       6     $61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723157" y="3624190"/>
            <a:ext cx="1940153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ASK      2     $59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723160" y="4603265"/>
            <a:ext cx="1940153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BID       8     $45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723157" y="3254858"/>
            <a:ext cx="1940153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ASK    10     $60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723156" y="2885527"/>
            <a:ext cx="1940153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ASK      3     $66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723160" y="4235383"/>
            <a:ext cx="1940153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BID       5     $50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23155" y="3253409"/>
            <a:ext cx="1940153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ASK      6     $60</a:t>
            </a:r>
          </a:p>
        </p:txBody>
      </p:sp>
    </p:spTree>
    <p:extLst>
      <p:ext uri="{BB962C8B-B14F-4D97-AF65-F5344CB8AC3E}">
        <p14:creationId xmlns:p14="http://schemas.microsoft.com/office/powerpoint/2010/main" val="417156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250" autoRev="1" fill="remov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4" dur="250" autoRev="1" fill="remove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" dur="250" autoRev="1" fill="remove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50" autoRev="1" fill="remove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250" autoRev="1" fill="remov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9" dur="250" autoRev="1" fill="remove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0" dur="250" autoRev="1" fill="remove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250" autoRev="1" fill="remove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7" presetClass="emph" presetSubtype="0" fill="remove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250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4" dur="250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5" dur="250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250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6" presetClass="exit" presetSubtype="21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59259E-6 L 0.00026 0.05463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2731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4.81481E-6 L -1.25E-6 0.05347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2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2" animBg="1"/>
      <p:bldP spid="21" grpId="3" animBg="1"/>
      <p:bldP spid="22" grpId="0" animBg="1"/>
      <p:bldP spid="22" grpId="1" animBg="1"/>
      <p:bldP spid="24" grpId="0" animBg="1"/>
      <p:bldP spid="41" grpId="0" animBg="1"/>
      <p:bldP spid="18" grpId="0" animBg="1"/>
      <p:bldP spid="18" grpId="1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Feeding the Beast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2550975" y="1893852"/>
            <a:ext cx="6992276" cy="4144415"/>
            <a:chOff x="3259307" y="1893852"/>
            <a:chExt cx="6992276" cy="4144415"/>
          </a:xfrm>
        </p:grpSpPr>
        <p:grpSp>
          <p:nvGrpSpPr>
            <p:cNvPr id="31" name="Group 30"/>
            <p:cNvGrpSpPr/>
            <p:nvPr/>
          </p:nvGrpSpPr>
          <p:grpSpPr>
            <a:xfrm>
              <a:off x="5396248" y="4208879"/>
              <a:ext cx="2909123" cy="1715978"/>
              <a:chOff x="7534141" y="3231525"/>
              <a:chExt cx="2909123" cy="1715978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8117280" y="3231525"/>
                <a:ext cx="1745956" cy="1715978"/>
              </a:xfrm>
              <a:prstGeom prst="rect">
                <a:avLst/>
              </a:prstGeom>
              <a:solidFill>
                <a:schemeClr val="accent1"/>
              </a:solidFill>
              <a:ln w="793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err="1">
                    <a:solidFill>
                      <a:schemeClr val="tx1"/>
                    </a:solidFill>
                  </a:rPr>
                  <a:t>EventNetwork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" name="Straight Arrow Connector 5"/>
              <p:cNvCxnSpPr>
                <a:cxnSpLocks/>
              </p:cNvCxnSpPr>
              <p:nvPr/>
            </p:nvCxnSpPr>
            <p:spPr>
              <a:xfrm>
                <a:off x="9909008" y="3791894"/>
                <a:ext cx="534256" cy="0"/>
              </a:xfrm>
              <a:prstGeom prst="straightConnector1">
                <a:avLst/>
              </a:prstGeom>
              <a:ln w="1270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/>
              <p:cNvCxnSpPr>
                <a:cxnSpLocks/>
              </p:cNvCxnSpPr>
              <p:nvPr/>
            </p:nvCxnSpPr>
            <p:spPr>
              <a:xfrm>
                <a:off x="9909008" y="4363195"/>
                <a:ext cx="534256" cy="0"/>
              </a:xfrm>
              <a:prstGeom prst="straightConnector1">
                <a:avLst/>
              </a:prstGeom>
              <a:ln w="1270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>
                <a:cxnSpLocks/>
              </p:cNvCxnSpPr>
              <p:nvPr/>
            </p:nvCxnSpPr>
            <p:spPr>
              <a:xfrm>
                <a:off x="7534141" y="3628063"/>
                <a:ext cx="583139" cy="0"/>
              </a:xfrm>
              <a:prstGeom prst="straightConnector1">
                <a:avLst/>
              </a:prstGeom>
              <a:ln w="1270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>
                <a:cxnSpLocks/>
              </p:cNvCxnSpPr>
              <p:nvPr/>
            </p:nvCxnSpPr>
            <p:spPr>
              <a:xfrm>
                <a:off x="7534141" y="4057866"/>
                <a:ext cx="583139" cy="0"/>
              </a:xfrm>
              <a:prstGeom prst="straightConnector1">
                <a:avLst/>
              </a:prstGeom>
              <a:ln w="1270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>
                <a:cxnSpLocks/>
              </p:cNvCxnSpPr>
              <p:nvPr/>
            </p:nvCxnSpPr>
            <p:spPr>
              <a:xfrm>
                <a:off x="7534141" y="4499654"/>
                <a:ext cx="583139" cy="0"/>
              </a:xfrm>
              <a:prstGeom prst="straightConnector1">
                <a:avLst/>
              </a:prstGeom>
              <a:ln w="1270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Rectangle 11"/>
            <p:cNvSpPr/>
            <p:nvPr/>
          </p:nvSpPr>
          <p:spPr>
            <a:xfrm>
              <a:off x="3259307" y="1893852"/>
              <a:ext cx="1745956" cy="920497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GDAX </a:t>
              </a:r>
              <a:r>
                <a:rPr lang="en-US" b="1" dirty="0" err="1">
                  <a:solidFill>
                    <a:schemeClr val="tx1"/>
                  </a:solidFill>
                </a:rPr>
                <a:t>websocket</a:t>
              </a:r>
              <a:endParaRPr lang="en-US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thread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259307" y="3515296"/>
              <a:ext cx="1745956" cy="3633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Get data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259307" y="5654495"/>
              <a:ext cx="1745956" cy="3633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…</a:t>
              </a:r>
            </a:p>
          </p:txBody>
        </p:sp>
        <p:cxnSp>
          <p:nvCxnSpPr>
            <p:cNvPr id="34" name="Straight Arrow Connector 33"/>
            <p:cNvCxnSpPr>
              <a:cxnSpLocks/>
            </p:cNvCxnSpPr>
            <p:nvPr/>
          </p:nvCxnSpPr>
          <p:spPr>
            <a:xfrm>
              <a:off x="4132285" y="2840701"/>
              <a:ext cx="0" cy="666692"/>
            </a:xfrm>
            <a:prstGeom prst="straightConnector1">
              <a:avLst/>
            </a:prstGeom>
            <a:ln w="50800" cap="sq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or: Elbow 39"/>
            <p:cNvCxnSpPr>
              <a:cxnSpLocks/>
            </p:cNvCxnSpPr>
            <p:nvPr/>
          </p:nvCxnSpPr>
          <p:spPr>
            <a:xfrm rot="16200000" flipH="1">
              <a:off x="4400641" y="3640947"/>
              <a:ext cx="638109" cy="1174821"/>
            </a:xfrm>
            <a:prstGeom prst="bentConnector2">
              <a:avLst/>
            </a:prstGeom>
            <a:ln w="50800" cap="sq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or: Elbow 41"/>
            <p:cNvCxnSpPr>
              <a:endCxn id="32" idx="0"/>
            </p:cNvCxnSpPr>
            <p:nvPr/>
          </p:nvCxnSpPr>
          <p:spPr>
            <a:xfrm rot="10800000" flipV="1">
              <a:off x="4132286" y="4680535"/>
              <a:ext cx="1127009" cy="973959"/>
            </a:xfrm>
            <a:prstGeom prst="bentConnector2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or: Elbow 43"/>
            <p:cNvCxnSpPr>
              <a:cxnSpLocks/>
            </p:cNvCxnSpPr>
            <p:nvPr/>
          </p:nvCxnSpPr>
          <p:spPr>
            <a:xfrm rot="5400000" flipH="1">
              <a:off x="1863949" y="3769931"/>
              <a:ext cx="3663694" cy="872978"/>
            </a:xfrm>
            <a:prstGeom prst="bentConnector4">
              <a:avLst>
                <a:gd name="adj1" fmla="val -6240"/>
                <a:gd name="adj2" fmla="val 126186"/>
              </a:avLst>
            </a:prstGeom>
            <a:ln w="50800" cap="sq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or: Elbow 16"/>
            <p:cNvCxnSpPr>
              <a:cxnSpLocks/>
            </p:cNvCxnSpPr>
            <p:nvPr/>
          </p:nvCxnSpPr>
          <p:spPr>
            <a:xfrm>
              <a:off x="6027198" y="4518429"/>
              <a:ext cx="3079133" cy="160514"/>
            </a:xfrm>
            <a:prstGeom prst="bentConnector3">
              <a:avLst>
                <a:gd name="adj1" fmla="val 53337"/>
              </a:avLst>
            </a:prstGeom>
            <a:ln w="50800" cap="sq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or: Elbow 19"/>
            <p:cNvCxnSpPr>
              <a:cxnSpLocks/>
            </p:cNvCxnSpPr>
            <p:nvPr/>
          </p:nvCxnSpPr>
          <p:spPr>
            <a:xfrm>
              <a:off x="6027198" y="4660798"/>
              <a:ext cx="3079133" cy="188604"/>
            </a:xfrm>
            <a:prstGeom prst="bentConnector3">
              <a:avLst>
                <a:gd name="adj1" fmla="val 50000"/>
              </a:avLst>
            </a:prstGeom>
            <a:ln w="50800" cap="sq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9245837" y="4573450"/>
              <a:ext cx="1005746" cy="3633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IO 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9518243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Feeding the Beast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4687916" y="4208879"/>
            <a:ext cx="2909123" cy="1715978"/>
            <a:chOff x="7534141" y="3231525"/>
            <a:chExt cx="2909123" cy="1715978"/>
          </a:xfrm>
        </p:grpSpPr>
        <p:sp>
          <p:nvSpPr>
            <p:cNvPr id="5" name="Rectangle 4"/>
            <p:cNvSpPr/>
            <p:nvPr/>
          </p:nvSpPr>
          <p:spPr>
            <a:xfrm>
              <a:off x="8117280" y="3231525"/>
              <a:ext cx="1745956" cy="1715978"/>
            </a:xfrm>
            <a:prstGeom prst="rect">
              <a:avLst/>
            </a:prstGeom>
            <a:solidFill>
              <a:schemeClr val="accent1"/>
            </a:solidFill>
            <a:ln w="793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EventNetwork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Straight Arrow Connector 5"/>
            <p:cNvCxnSpPr>
              <a:cxnSpLocks/>
            </p:cNvCxnSpPr>
            <p:nvPr/>
          </p:nvCxnSpPr>
          <p:spPr>
            <a:xfrm>
              <a:off x="9909008" y="3791894"/>
              <a:ext cx="534256" cy="0"/>
            </a:xfrm>
            <a:prstGeom prst="straightConnector1">
              <a:avLst/>
            </a:prstGeom>
            <a:ln w="1270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cxnSpLocks/>
            </p:cNvCxnSpPr>
            <p:nvPr/>
          </p:nvCxnSpPr>
          <p:spPr>
            <a:xfrm>
              <a:off x="9909008" y="4363195"/>
              <a:ext cx="534256" cy="0"/>
            </a:xfrm>
            <a:prstGeom prst="straightConnector1">
              <a:avLst/>
            </a:prstGeom>
            <a:ln w="1270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cxnSpLocks/>
            </p:cNvCxnSpPr>
            <p:nvPr/>
          </p:nvCxnSpPr>
          <p:spPr>
            <a:xfrm>
              <a:off x="7534141" y="3628063"/>
              <a:ext cx="583139" cy="0"/>
            </a:xfrm>
            <a:prstGeom prst="straightConnector1">
              <a:avLst/>
            </a:prstGeom>
            <a:ln w="1270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cxnSpLocks/>
            </p:cNvCxnSpPr>
            <p:nvPr/>
          </p:nvCxnSpPr>
          <p:spPr>
            <a:xfrm>
              <a:off x="7534141" y="4057866"/>
              <a:ext cx="583139" cy="0"/>
            </a:xfrm>
            <a:prstGeom prst="straightConnector1">
              <a:avLst/>
            </a:prstGeom>
            <a:ln w="1270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cxnSpLocks/>
            </p:cNvCxnSpPr>
            <p:nvPr/>
          </p:nvCxnSpPr>
          <p:spPr>
            <a:xfrm>
              <a:off x="7534141" y="4499654"/>
              <a:ext cx="583139" cy="0"/>
            </a:xfrm>
            <a:prstGeom prst="straightConnector1">
              <a:avLst/>
            </a:prstGeom>
            <a:ln w="1270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Rectangle 11"/>
          <p:cNvSpPr/>
          <p:nvPr/>
        </p:nvSpPr>
        <p:spPr>
          <a:xfrm>
            <a:off x="2550975" y="1893852"/>
            <a:ext cx="1745956" cy="92049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GDAX </a:t>
            </a:r>
            <a:r>
              <a:rPr lang="en-US" b="1" dirty="0" err="1">
                <a:solidFill>
                  <a:schemeClr val="tx1"/>
                </a:solidFill>
              </a:rPr>
              <a:t>websocket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thread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550975" y="3515296"/>
            <a:ext cx="1745956" cy="3633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Get data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550975" y="5654495"/>
            <a:ext cx="1745956" cy="3633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3423953" y="2840701"/>
            <a:ext cx="0" cy="666692"/>
          </a:xfrm>
          <a:prstGeom prst="straightConnector1">
            <a:avLst/>
          </a:prstGeom>
          <a:ln w="50800" cap="sq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/>
          <p:cNvCxnSpPr>
            <a:cxnSpLocks/>
          </p:cNvCxnSpPr>
          <p:nvPr/>
        </p:nvCxnSpPr>
        <p:spPr>
          <a:xfrm rot="16200000" flipH="1">
            <a:off x="3692309" y="3640947"/>
            <a:ext cx="638109" cy="1174821"/>
          </a:xfrm>
          <a:prstGeom prst="bentConnector2">
            <a:avLst/>
          </a:prstGeom>
          <a:ln w="50800" cap="sq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/>
          <p:cNvCxnSpPr>
            <a:endCxn id="32" idx="0"/>
          </p:cNvCxnSpPr>
          <p:nvPr/>
        </p:nvCxnSpPr>
        <p:spPr>
          <a:xfrm rot="10800000" flipV="1">
            <a:off x="3423954" y="4680535"/>
            <a:ext cx="1127009" cy="973959"/>
          </a:xfrm>
          <a:prstGeom prst="bentConnector2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/>
          <p:cNvCxnSpPr>
            <a:cxnSpLocks/>
          </p:cNvCxnSpPr>
          <p:nvPr/>
        </p:nvCxnSpPr>
        <p:spPr>
          <a:xfrm rot="5400000" flipH="1">
            <a:off x="1155617" y="3769931"/>
            <a:ext cx="3663694" cy="872978"/>
          </a:xfrm>
          <a:prstGeom prst="bentConnector4">
            <a:avLst>
              <a:gd name="adj1" fmla="val -6240"/>
              <a:gd name="adj2" fmla="val 126186"/>
            </a:avLst>
          </a:prstGeom>
          <a:ln w="50800" cap="sq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/>
          <p:cNvCxnSpPr>
            <a:cxnSpLocks/>
          </p:cNvCxnSpPr>
          <p:nvPr/>
        </p:nvCxnSpPr>
        <p:spPr>
          <a:xfrm>
            <a:off x="5318866" y="4518429"/>
            <a:ext cx="2278173" cy="162106"/>
          </a:xfrm>
          <a:prstGeom prst="bentConnector3">
            <a:avLst>
              <a:gd name="adj1" fmla="val 50000"/>
            </a:avLst>
          </a:prstGeom>
          <a:ln w="50800" cap="sq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/>
          <p:cNvCxnSpPr>
            <a:cxnSpLocks/>
          </p:cNvCxnSpPr>
          <p:nvPr/>
        </p:nvCxnSpPr>
        <p:spPr>
          <a:xfrm>
            <a:off x="5318866" y="4660798"/>
            <a:ext cx="2232401" cy="207628"/>
          </a:xfrm>
          <a:prstGeom prst="bentConnector3">
            <a:avLst>
              <a:gd name="adj1" fmla="val 45274"/>
            </a:avLst>
          </a:prstGeom>
          <a:ln w="50800" cap="sq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7594710" y="4582962"/>
            <a:ext cx="1057256" cy="363300"/>
            <a:chOff x="9338371" y="4675718"/>
            <a:chExt cx="1057256" cy="363300"/>
          </a:xfrm>
        </p:grpSpPr>
        <p:sp>
          <p:nvSpPr>
            <p:cNvPr id="35" name="Rectangle 34"/>
            <p:cNvSpPr/>
            <p:nvPr/>
          </p:nvSpPr>
          <p:spPr>
            <a:xfrm>
              <a:off x="9338371" y="4675718"/>
              <a:ext cx="668514" cy="363300"/>
            </a:xfrm>
            <a:prstGeom prst="rect">
              <a:avLst/>
            </a:prstGeom>
            <a:solidFill>
              <a:srgbClr val="00B050"/>
            </a:solidFill>
            <a:ln w="31750">
              <a:solidFill>
                <a:schemeClr val="accent3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FIFO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0006885" y="4675718"/>
              <a:ext cx="194371" cy="363300"/>
            </a:xfrm>
            <a:prstGeom prst="rect">
              <a:avLst/>
            </a:prstGeom>
            <a:solidFill>
              <a:srgbClr val="00B050"/>
            </a:solidFill>
            <a:ln w="31750">
              <a:solidFill>
                <a:schemeClr val="accent3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0201256" y="4675718"/>
              <a:ext cx="194371" cy="363300"/>
            </a:xfrm>
            <a:prstGeom prst="rect">
              <a:avLst/>
            </a:prstGeom>
            <a:solidFill>
              <a:srgbClr val="00B050"/>
            </a:solidFill>
            <a:ln w="31750">
              <a:solidFill>
                <a:schemeClr val="accent3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042921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Trading Execution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4687916" y="4208879"/>
            <a:ext cx="2909123" cy="1715978"/>
            <a:chOff x="7534141" y="3231525"/>
            <a:chExt cx="2909123" cy="1715978"/>
          </a:xfrm>
        </p:grpSpPr>
        <p:sp>
          <p:nvSpPr>
            <p:cNvPr id="5" name="Rectangle 4"/>
            <p:cNvSpPr/>
            <p:nvPr/>
          </p:nvSpPr>
          <p:spPr>
            <a:xfrm>
              <a:off x="8117280" y="3231525"/>
              <a:ext cx="1745956" cy="1715978"/>
            </a:xfrm>
            <a:prstGeom prst="rect">
              <a:avLst/>
            </a:prstGeom>
            <a:solidFill>
              <a:schemeClr val="accent1"/>
            </a:solidFill>
            <a:ln w="793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EventNetwork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Straight Arrow Connector 5"/>
            <p:cNvCxnSpPr>
              <a:cxnSpLocks/>
            </p:cNvCxnSpPr>
            <p:nvPr/>
          </p:nvCxnSpPr>
          <p:spPr>
            <a:xfrm>
              <a:off x="9909008" y="3791894"/>
              <a:ext cx="534256" cy="0"/>
            </a:xfrm>
            <a:prstGeom prst="straightConnector1">
              <a:avLst/>
            </a:prstGeom>
            <a:ln w="1270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cxnSpLocks/>
            </p:cNvCxnSpPr>
            <p:nvPr/>
          </p:nvCxnSpPr>
          <p:spPr>
            <a:xfrm>
              <a:off x="9909008" y="4363195"/>
              <a:ext cx="534256" cy="0"/>
            </a:xfrm>
            <a:prstGeom prst="straightConnector1">
              <a:avLst/>
            </a:prstGeom>
            <a:ln w="1270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cxnSpLocks/>
            </p:cNvCxnSpPr>
            <p:nvPr/>
          </p:nvCxnSpPr>
          <p:spPr>
            <a:xfrm>
              <a:off x="7534141" y="3628063"/>
              <a:ext cx="583139" cy="0"/>
            </a:xfrm>
            <a:prstGeom prst="straightConnector1">
              <a:avLst/>
            </a:prstGeom>
            <a:ln w="1270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cxnSpLocks/>
            </p:cNvCxnSpPr>
            <p:nvPr/>
          </p:nvCxnSpPr>
          <p:spPr>
            <a:xfrm>
              <a:off x="7534141" y="4057866"/>
              <a:ext cx="583139" cy="0"/>
            </a:xfrm>
            <a:prstGeom prst="straightConnector1">
              <a:avLst/>
            </a:prstGeom>
            <a:ln w="1270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cxnSpLocks/>
            </p:cNvCxnSpPr>
            <p:nvPr/>
          </p:nvCxnSpPr>
          <p:spPr>
            <a:xfrm>
              <a:off x="7534141" y="4499654"/>
              <a:ext cx="583139" cy="0"/>
            </a:xfrm>
            <a:prstGeom prst="straightConnector1">
              <a:avLst/>
            </a:prstGeom>
            <a:ln w="1270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Rectangle 11"/>
          <p:cNvSpPr/>
          <p:nvPr/>
        </p:nvSpPr>
        <p:spPr>
          <a:xfrm>
            <a:off x="2550975" y="1893852"/>
            <a:ext cx="1745956" cy="92049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GDAX </a:t>
            </a:r>
            <a:r>
              <a:rPr lang="en-US" b="1" dirty="0" err="1">
                <a:solidFill>
                  <a:schemeClr val="tx1"/>
                </a:solidFill>
              </a:rPr>
              <a:t>websocket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thread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550975" y="3515296"/>
            <a:ext cx="1745956" cy="3633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Get data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550975" y="5654495"/>
            <a:ext cx="1745956" cy="3633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3423953" y="2840701"/>
            <a:ext cx="0" cy="666692"/>
          </a:xfrm>
          <a:prstGeom prst="straightConnector1">
            <a:avLst/>
          </a:prstGeom>
          <a:ln w="50800" cap="sq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/>
          <p:cNvCxnSpPr>
            <a:cxnSpLocks/>
          </p:cNvCxnSpPr>
          <p:nvPr/>
        </p:nvCxnSpPr>
        <p:spPr>
          <a:xfrm rot="16200000" flipH="1">
            <a:off x="3692309" y="3640947"/>
            <a:ext cx="638109" cy="1174821"/>
          </a:xfrm>
          <a:prstGeom prst="bentConnector2">
            <a:avLst/>
          </a:prstGeom>
          <a:ln w="50800" cap="sq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/>
          <p:cNvCxnSpPr>
            <a:endCxn id="32" idx="0"/>
          </p:cNvCxnSpPr>
          <p:nvPr/>
        </p:nvCxnSpPr>
        <p:spPr>
          <a:xfrm rot="10800000" flipV="1">
            <a:off x="3423954" y="4680535"/>
            <a:ext cx="1127009" cy="973959"/>
          </a:xfrm>
          <a:prstGeom prst="bentConnector2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/>
          <p:cNvCxnSpPr>
            <a:cxnSpLocks/>
          </p:cNvCxnSpPr>
          <p:nvPr/>
        </p:nvCxnSpPr>
        <p:spPr>
          <a:xfrm rot="5400000" flipH="1">
            <a:off x="1155617" y="3769931"/>
            <a:ext cx="3663694" cy="872978"/>
          </a:xfrm>
          <a:prstGeom prst="bentConnector4">
            <a:avLst>
              <a:gd name="adj1" fmla="val -6240"/>
              <a:gd name="adj2" fmla="val 126186"/>
            </a:avLst>
          </a:prstGeom>
          <a:ln w="50800" cap="sq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7594710" y="4582962"/>
            <a:ext cx="1057256" cy="363300"/>
            <a:chOff x="9338371" y="4675718"/>
            <a:chExt cx="1057256" cy="363300"/>
          </a:xfrm>
        </p:grpSpPr>
        <p:sp>
          <p:nvSpPr>
            <p:cNvPr id="35" name="Rectangle 34"/>
            <p:cNvSpPr/>
            <p:nvPr/>
          </p:nvSpPr>
          <p:spPr>
            <a:xfrm>
              <a:off x="9338371" y="4675718"/>
              <a:ext cx="668514" cy="363300"/>
            </a:xfrm>
            <a:prstGeom prst="rect">
              <a:avLst/>
            </a:prstGeom>
            <a:solidFill>
              <a:srgbClr val="00B050"/>
            </a:solidFill>
            <a:ln w="31750">
              <a:solidFill>
                <a:schemeClr val="accent3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FIFO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0006885" y="4675718"/>
              <a:ext cx="194371" cy="363300"/>
            </a:xfrm>
            <a:prstGeom prst="rect">
              <a:avLst/>
            </a:prstGeom>
            <a:solidFill>
              <a:srgbClr val="00B050"/>
            </a:solidFill>
            <a:ln w="31750">
              <a:solidFill>
                <a:schemeClr val="accent3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0201256" y="4675718"/>
              <a:ext cx="194371" cy="363300"/>
            </a:xfrm>
            <a:prstGeom prst="rect">
              <a:avLst/>
            </a:prstGeom>
            <a:solidFill>
              <a:srgbClr val="00B050"/>
            </a:solidFill>
            <a:ln w="31750">
              <a:solidFill>
                <a:schemeClr val="accent3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9" name="Rectangle 28"/>
          <p:cNvSpPr/>
          <p:nvPr/>
        </p:nvSpPr>
        <p:spPr>
          <a:xfrm>
            <a:off x="9052660" y="2020495"/>
            <a:ext cx="1745956" cy="92049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GDAX Execution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thread</a:t>
            </a:r>
          </a:p>
        </p:txBody>
      </p:sp>
      <p:sp>
        <p:nvSpPr>
          <p:cNvPr id="30" name="Rectangle 29"/>
          <p:cNvSpPr/>
          <p:nvPr/>
        </p:nvSpPr>
        <p:spPr>
          <a:xfrm>
            <a:off x="9052660" y="4582962"/>
            <a:ext cx="1745956" cy="3633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Read input</a:t>
            </a:r>
          </a:p>
        </p:txBody>
      </p:sp>
      <p:sp>
        <p:nvSpPr>
          <p:cNvPr id="33" name="Rectangle 32"/>
          <p:cNvSpPr/>
          <p:nvPr/>
        </p:nvSpPr>
        <p:spPr>
          <a:xfrm>
            <a:off x="9052660" y="5771494"/>
            <a:ext cx="1745956" cy="31199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IO ()</a:t>
            </a:r>
          </a:p>
        </p:txBody>
      </p:sp>
      <p:cxnSp>
        <p:nvCxnSpPr>
          <p:cNvPr id="38" name="Straight Arrow Connector 37"/>
          <p:cNvCxnSpPr>
            <a:cxnSpLocks/>
            <a:endCxn id="30" idx="0"/>
          </p:cNvCxnSpPr>
          <p:nvPr/>
        </p:nvCxnSpPr>
        <p:spPr>
          <a:xfrm>
            <a:off x="9925638" y="2967344"/>
            <a:ext cx="0" cy="1615618"/>
          </a:xfrm>
          <a:prstGeom prst="straightConnector1">
            <a:avLst/>
          </a:prstGeom>
          <a:ln w="50800" cap="sq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/>
          <p:cNvCxnSpPr>
            <a:cxnSpLocks/>
          </p:cNvCxnSpPr>
          <p:nvPr/>
        </p:nvCxnSpPr>
        <p:spPr>
          <a:xfrm rot="5400000" flipH="1" flipV="1">
            <a:off x="8551186" y="3875076"/>
            <a:ext cx="3621882" cy="872978"/>
          </a:xfrm>
          <a:prstGeom prst="bentConnector4">
            <a:avLst>
              <a:gd name="adj1" fmla="val -6312"/>
              <a:gd name="adj2" fmla="val 126186"/>
            </a:avLst>
          </a:prstGeom>
          <a:ln w="50800" cap="sq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cxnSpLocks/>
            <a:endCxn id="33" idx="0"/>
          </p:cNvCxnSpPr>
          <p:nvPr/>
        </p:nvCxnSpPr>
        <p:spPr>
          <a:xfrm>
            <a:off x="9919518" y="4963685"/>
            <a:ext cx="6120" cy="807809"/>
          </a:xfrm>
          <a:prstGeom prst="straightConnector1">
            <a:avLst/>
          </a:prstGeom>
          <a:ln w="50800" cap="sq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cxnSpLocks/>
          </p:cNvCxnSpPr>
          <p:nvPr/>
        </p:nvCxnSpPr>
        <p:spPr>
          <a:xfrm>
            <a:off x="8698819" y="4764612"/>
            <a:ext cx="306987" cy="2100"/>
          </a:xfrm>
          <a:prstGeom prst="straightConnector1">
            <a:avLst/>
          </a:prstGeom>
          <a:ln w="50800" cap="sq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558394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thread triggers event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4687916" y="4208879"/>
            <a:ext cx="2909123" cy="1715978"/>
            <a:chOff x="7534141" y="3231525"/>
            <a:chExt cx="2909123" cy="1715978"/>
          </a:xfrm>
        </p:grpSpPr>
        <p:sp>
          <p:nvSpPr>
            <p:cNvPr id="5" name="Rectangle 4"/>
            <p:cNvSpPr/>
            <p:nvPr/>
          </p:nvSpPr>
          <p:spPr>
            <a:xfrm>
              <a:off x="8117280" y="3231525"/>
              <a:ext cx="1745956" cy="1715978"/>
            </a:xfrm>
            <a:prstGeom prst="rect">
              <a:avLst/>
            </a:prstGeom>
            <a:solidFill>
              <a:schemeClr val="accent1"/>
            </a:solidFill>
            <a:ln w="793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EventNetwork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Straight Arrow Connector 5"/>
            <p:cNvCxnSpPr>
              <a:cxnSpLocks/>
            </p:cNvCxnSpPr>
            <p:nvPr/>
          </p:nvCxnSpPr>
          <p:spPr>
            <a:xfrm>
              <a:off x="9909008" y="3791894"/>
              <a:ext cx="534256" cy="0"/>
            </a:xfrm>
            <a:prstGeom prst="straightConnector1">
              <a:avLst/>
            </a:prstGeom>
            <a:ln w="1270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cxnSpLocks/>
            </p:cNvCxnSpPr>
            <p:nvPr/>
          </p:nvCxnSpPr>
          <p:spPr>
            <a:xfrm>
              <a:off x="9909008" y="4363195"/>
              <a:ext cx="534256" cy="0"/>
            </a:xfrm>
            <a:prstGeom prst="straightConnector1">
              <a:avLst/>
            </a:prstGeom>
            <a:ln w="1270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cxnSpLocks/>
            </p:cNvCxnSpPr>
            <p:nvPr/>
          </p:nvCxnSpPr>
          <p:spPr>
            <a:xfrm>
              <a:off x="7534141" y="3628063"/>
              <a:ext cx="583139" cy="0"/>
            </a:xfrm>
            <a:prstGeom prst="straightConnector1">
              <a:avLst/>
            </a:prstGeom>
            <a:ln w="1270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cxnSpLocks/>
            </p:cNvCxnSpPr>
            <p:nvPr/>
          </p:nvCxnSpPr>
          <p:spPr>
            <a:xfrm>
              <a:off x="7534141" y="4057866"/>
              <a:ext cx="583139" cy="0"/>
            </a:xfrm>
            <a:prstGeom prst="straightConnector1">
              <a:avLst/>
            </a:prstGeom>
            <a:ln w="1270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cxnSpLocks/>
            </p:cNvCxnSpPr>
            <p:nvPr/>
          </p:nvCxnSpPr>
          <p:spPr>
            <a:xfrm>
              <a:off x="7534141" y="4499654"/>
              <a:ext cx="583139" cy="0"/>
            </a:xfrm>
            <a:prstGeom prst="straightConnector1">
              <a:avLst/>
            </a:prstGeom>
            <a:ln w="1270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Rectangle 11"/>
          <p:cNvSpPr/>
          <p:nvPr/>
        </p:nvSpPr>
        <p:spPr>
          <a:xfrm>
            <a:off x="2550975" y="1893852"/>
            <a:ext cx="1745956" cy="92049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GDAX </a:t>
            </a:r>
            <a:r>
              <a:rPr lang="en-US" b="1" dirty="0" err="1">
                <a:solidFill>
                  <a:schemeClr val="tx1"/>
                </a:solidFill>
              </a:rPr>
              <a:t>websocket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thread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550975" y="3515296"/>
            <a:ext cx="1745956" cy="3633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Get data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550975" y="5654495"/>
            <a:ext cx="1745956" cy="3633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3423953" y="2840701"/>
            <a:ext cx="0" cy="666692"/>
          </a:xfrm>
          <a:prstGeom prst="straightConnector1">
            <a:avLst/>
          </a:prstGeom>
          <a:ln w="50800" cap="sq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/>
          <p:cNvCxnSpPr>
            <a:cxnSpLocks/>
          </p:cNvCxnSpPr>
          <p:nvPr/>
        </p:nvCxnSpPr>
        <p:spPr>
          <a:xfrm rot="16200000" flipH="1">
            <a:off x="3692309" y="3640947"/>
            <a:ext cx="638109" cy="1174821"/>
          </a:xfrm>
          <a:prstGeom prst="bentConnector2">
            <a:avLst/>
          </a:prstGeom>
          <a:ln w="50800" cap="sq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/>
          <p:cNvCxnSpPr>
            <a:endCxn id="32" idx="0"/>
          </p:cNvCxnSpPr>
          <p:nvPr/>
        </p:nvCxnSpPr>
        <p:spPr>
          <a:xfrm rot="10800000" flipV="1">
            <a:off x="3423954" y="4680535"/>
            <a:ext cx="1127009" cy="973959"/>
          </a:xfrm>
          <a:prstGeom prst="bentConnector2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/>
          <p:cNvCxnSpPr>
            <a:cxnSpLocks/>
          </p:cNvCxnSpPr>
          <p:nvPr/>
        </p:nvCxnSpPr>
        <p:spPr>
          <a:xfrm rot="5400000" flipH="1">
            <a:off x="1155617" y="3769931"/>
            <a:ext cx="3663694" cy="872978"/>
          </a:xfrm>
          <a:prstGeom prst="bentConnector4">
            <a:avLst>
              <a:gd name="adj1" fmla="val -6240"/>
              <a:gd name="adj2" fmla="val 126186"/>
            </a:avLst>
          </a:prstGeom>
          <a:ln w="50800" cap="sq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7594710" y="4582962"/>
            <a:ext cx="1057256" cy="363300"/>
            <a:chOff x="9338371" y="4675718"/>
            <a:chExt cx="1057256" cy="363300"/>
          </a:xfrm>
        </p:grpSpPr>
        <p:sp>
          <p:nvSpPr>
            <p:cNvPr id="35" name="Rectangle 34"/>
            <p:cNvSpPr/>
            <p:nvPr/>
          </p:nvSpPr>
          <p:spPr>
            <a:xfrm>
              <a:off x="9338371" y="4675718"/>
              <a:ext cx="668514" cy="363300"/>
            </a:xfrm>
            <a:prstGeom prst="rect">
              <a:avLst/>
            </a:prstGeom>
            <a:solidFill>
              <a:srgbClr val="00B050"/>
            </a:solidFill>
            <a:ln w="31750">
              <a:solidFill>
                <a:schemeClr val="accent3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FIFO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0006885" y="4675718"/>
              <a:ext cx="194371" cy="363300"/>
            </a:xfrm>
            <a:prstGeom prst="rect">
              <a:avLst/>
            </a:prstGeom>
            <a:solidFill>
              <a:srgbClr val="00B050"/>
            </a:solidFill>
            <a:ln w="31750">
              <a:solidFill>
                <a:schemeClr val="accent3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0201256" y="4675718"/>
              <a:ext cx="194371" cy="363300"/>
            </a:xfrm>
            <a:prstGeom prst="rect">
              <a:avLst/>
            </a:prstGeom>
            <a:solidFill>
              <a:srgbClr val="00B050"/>
            </a:solidFill>
            <a:ln w="31750">
              <a:solidFill>
                <a:schemeClr val="accent3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9" name="Rectangle 28"/>
          <p:cNvSpPr/>
          <p:nvPr/>
        </p:nvSpPr>
        <p:spPr>
          <a:xfrm>
            <a:off x="9052660" y="2020495"/>
            <a:ext cx="1745956" cy="92049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GDAX Execution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thread</a:t>
            </a:r>
          </a:p>
        </p:txBody>
      </p:sp>
      <p:sp>
        <p:nvSpPr>
          <p:cNvPr id="30" name="Rectangle 29"/>
          <p:cNvSpPr/>
          <p:nvPr/>
        </p:nvSpPr>
        <p:spPr>
          <a:xfrm>
            <a:off x="9052660" y="4582962"/>
            <a:ext cx="1745956" cy="3633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Read input</a:t>
            </a:r>
          </a:p>
        </p:txBody>
      </p:sp>
      <p:sp>
        <p:nvSpPr>
          <p:cNvPr id="33" name="Rectangle 32"/>
          <p:cNvSpPr/>
          <p:nvPr/>
        </p:nvSpPr>
        <p:spPr>
          <a:xfrm>
            <a:off x="9052660" y="5771494"/>
            <a:ext cx="1745956" cy="31199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IO ()</a:t>
            </a:r>
          </a:p>
        </p:txBody>
      </p:sp>
      <p:cxnSp>
        <p:nvCxnSpPr>
          <p:cNvPr id="38" name="Straight Arrow Connector 37"/>
          <p:cNvCxnSpPr>
            <a:cxnSpLocks/>
            <a:endCxn id="30" idx="0"/>
          </p:cNvCxnSpPr>
          <p:nvPr/>
        </p:nvCxnSpPr>
        <p:spPr>
          <a:xfrm>
            <a:off x="9925638" y="2967344"/>
            <a:ext cx="0" cy="1615618"/>
          </a:xfrm>
          <a:prstGeom prst="straightConnector1">
            <a:avLst/>
          </a:prstGeom>
          <a:ln w="50800" cap="sq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/>
          <p:cNvCxnSpPr>
            <a:cxnSpLocks/>
          </p:cNvCxnSpPr>
          <p:nvPr/>
        </p:nvCxnSpPr>
        <p:spPr>
          <a:xfrm rot="5400000" flipH="1" flipV="1">
            <a:off x="8551186" y="3875076"/>
            <a:ext cx="3621882" cy="872978"/>
          </a:xfrm>
          <a:prstGeom prst="bentConnector4">
            <a:avLst>
              <a:gd name="adj1" fmla="val -6312"/>
              <a:gd name="adj2" fmla="val 126186"/>
            </a:avLst>
          </a:prstGeom>
          <a:ln w="50800" cap="sq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cxnSpLocks/>
            <a:endCxn id="33" idx="0"/>
          </p:cNvCxnSpPr>
          <p:nvPr/>
        </p:nvCxnSpPr>
        <p:spPr>
          <a:xfrm>
            <a:off x="9919518" y="4963685"/>
            <a:ext cx="6120" cy="807809"/>
          </a:xfrm>
          <a:prstGeom prst="straightConnector1">
            <a:avLst/>
          </a:prstGeom>
          <a:ln w="50800" cap="sq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cxnSpLocks/>
          </p:cNvCxnSpPr>
          <p:nvPr/>
        </p:nvCxnSpPr>
        <p:spPr>
          <a:xfrm>
            <a:off x="8698819" y="4764612"/>
            <a:ext cx="306987" cy="2100"/>
          </a:xfrm>
          <a:prstGeom prst="straightConnector1">
            <a:avLst/>
          </a:prstGeom>
          <a:ln w="50800" cap="sq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/>
          <p:cNvCxnSpPr>
            <a:cxnSpLocks/>
          </p:cNvCxnSpPr>
          <p:nvPr/>
        </p:nvCxnSpPr>
        <p:spPr>
          <a:xfrm rot="10800000">
            <a:off x="4617706" y="5041475"/>
            <a:ext cx="4388100" cy="971401"/>
          </a:xfrm>
          <a:prstGeom prst="bentConnector3">
            <a:avLst>
              <a:gd name="adj1" fmla="val 105210"/>
            </a:avLst>
          </a:prstGeom>
          <a:ln w="50800" cap="sq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307525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Trade Execution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guarantee of timely execution – </a:t>
            </a:r>
            <a:r>
              <a:rPr lang="en-US" b="1" dirty="0"/>
              <a:t>best effort</a:t>
            </a:r>
          </a:p>
          <a:p>
            <a:endParaRPr lang="en-US" dirty="0"/>
          </a:p>
          <a:p>
            <a:r>
              <a:rPr lang="en-US" dirty="0"/>
              <a:t>Multiple threads – market data / execution</a:t>
            </a:r>
          </a:p>
          <a:p>
            <a:endParaRPr lang="en-US" dirty="0"/>
          </a:p>
          <a:p>
            <a:r>
              <a:rPr lang="en-US" b="1" dirty="0"/>
              <a:t>unbounded</a:t>
            </a:r>
            <a:r>
              <a:rPr lang="en-US" dirty="0"/>
              <a:t> FIFO queue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18946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Trading Agent Model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4790948" y="2180472"/>
            <a:ext cx="2909123" cy="1715978"/>
            <a:chOff x="7534141" y="3231525"/>
            <a:chExt cx="2909123" cy="1715978"/>
          </a:xfrm>
        </p:grpSpPr>
        <p:sp>
          <p:nvSpPr>
            <p:cNvPr id="5" name="Rectangle 4"/>
            <p:cNvSpPr/>
            <p:nvPr/>
          </p:nvSpPr>
          <p:spPr>
            <a:xfrm>
              <a:off x="8117280" y="3231525"/>
              <a:ext cx="1745956" cy="1715978"/>
            </a:xfrm>
            <a:prstGeom prst="rect">
              <a:avLst/>
            </a:prstGeom>
            <a:solidFill>
              <a:schemeClr val="accent1"/>
            </a:solidFill>
            <a:ln w="793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EventNetwork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Straight Arrow Connector 5"/>
            <p:cNvCxnSpPr>
              <a:cxnSpLocks/>
            </p:cNvCxnSpPr>
            <p:nvPr/>
          </p:nvCxnSpPr>
          <p:spPr>
            <a:xfrm>
              <a:off x="9909008" y="3791894"/>
              <a:ext cx="534256" cy="0"/>
            </a:xfrm>
            <a:prstGeom prst="straightConnector1">
              <a:avLst/>
            </a:prstGeom>
            <a:ln w="1270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cxnSpLocks/>
            </p:cNvCxnSpPr>
            <p:nvPr/>
          </p:nvCxnSpPr>
          <p:spPr>
            <a:xfrm>
              <a:off x="9909008" y="4363195"/>
              <a:ext cx="534256" cy="0"/>
            </a:xfrm>
            <a:prstGeom prst="straightConnector1">
              <a:avLst/>
            </a:prstGeom>
            <a:ln w="1270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cxnSpLocks/>
            </p:cNvCxnSpPr>
            <p:nvPr/>
          </p:nvCxnSpPr>
          <p:spPr>
            <a:xfrm>
              <a:off x="7534141" y="3628063"/>
              <a:ext cx="583139" cy="0"/>
            </a:xfrm>
            <a:prstGeom prst="straightConnector1">
              <a:avLst/>
            </a:prstGeom>
            <a:ln w="1270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cxnSpLocks/>
            </p:cNvCxnSpPr>
            <p:nvPr/>
          </p:nvCxnSpPr>
          <p:spPr>
            <a:xfrm>
              <a:off x="7534141" y="4057866"/>
              <a:ext cx="583139" cy="0"/>
            </a:xfrm>
            <a:prstGeom prst="straightConnector1">
              <a:avLst/>
            </a:prstGeom>
            <a:ln w="1270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cxnSpLocks/>
            </p:cNvCxnSpPr>
            <p:nvPr/>
          </p:nvCxnSpPr>
          <p:spPr>
            <a:xfrm>
              <a:off x="7534141" y="4499654"/>
              <a:ext cx="583139" cy="0"/>
            </a:xfrm>
            <a:prstGeom prst="straightConnector1">
              <a:avLst/>
            </a:prstGeom>
            <a:ln w="1270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Rectangle 11"/>
          <p:cNvSpPr/>
          <p:nvPr/>
        </p:nvSpPr>
        <p:spPr>
          <a:xfrm>
            <a:off x="2550975" y="1893852"/>
            <a:ext cx="1745956" cy="92049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GDAX </a:t>
            </a:r>
            <a:r>
              <a:rPr lang="en-US" b="1" dirty="0" err="1">
                <a:solidFill>
                  <a:schemeClr val="tx1"/>
                </a:solidFill>
              </a:rPr>
              <a:t>websocket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thread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7697742" y="2554555"/>
            <a:ext cx="1057256" cy="363300"/>
            <a:chOff x="9338371" y="4675718"/>
            <a:chExt cx="1057256" cy="363300"/>
          </a:xfrm>
        </p:grpSpPr>
        <p:sp>
          <p:nvSpPr>
            <p:cNvPr id="35" name="Rectangle 34"/>
            <p:cNvSpPr/>
            <p:nvPr/>
          </p:nvSpPr>
          <p:spPr>
            <a:xfrm>
              <a:off x="9338371" y="4675718"/>
              <a:ext cx="668514" cy="363300"/>
            </a:xfrm>
            <a:prstGeom prst="rect">
              <a:avLst/>
            </a:prstGeom>
            <a:solidFill>
              <a:srgbClr val="00B050"/>
            </a:solidFill>
            <a:ln w="31750">
              <a:solidFill>
                <a:schemeClr val="accent3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FIFO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0006885" y="4675718"/>
              <a:ext cx="194371" cy="363300"/>
            </a:xfrm>
            <a:prstGeom prst="rect">
              <a:avLst/>
            </a:prstGeom>
            <a:solidFill>
              <a:srgbClr val="00B050"/>
            </a:solidFill>
            <a:ln w="31750">
              <a:solidFill>
                <a:schemeClr val="accent3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0201256" y="4675718"/>
              <a:ext cx="194371" cy="363300"/>
            </a:xfrm>
            <a:prstGeom prst="rect">
              <a:avLst/>
            </a:prstGeom>
            <a:solidFill>
              <a:srgbClr val="00B050"/>
            </a:solidFill>
            <a:ln w="31750">
              <a:solidFill>
                <a:schemeClr val="accent3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9" name="Rectangle 28"/>
          <p:cNvSpPr/>
          <p:nvPr/>
        </p:nvSpPr>
        <p:spPr>
          <a:xfrm>
            <a:off x="9052660" y="2020495"/>
            <a:ext cx="1745956" cy="92049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GDAX Execution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thread</a:t>
            </a:r>
          </a:p>
        </p:txBody>
      </p:sp>
    </p:spTree>
    <p:extLst>
      <p:ext uri="{BB962C8B-B14F-4D97-AF65-F5344CB8AC3E}">
        <p14:creationId xmlns:p14="http://schemas.microsoft.com/office/powerpoint/2010/main" val="62942710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Trading Agent Model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4790948" y="2180472"/>
            <a:ext cx="2909123" cy="1715978"/>
            <a:chOff x="7534141" y="3231525"/>
            <a:chExt cx="2909123" cy="1715978"/>
          </a:xfrm>
        </p:grpSpPr>
        <p:sp>
          <p:nvSpPr>
            <p:cNvPr id="5" name="Rectangle 4"/>
            <p:cNvSpPr/>
            <p:nvPr/>
          </p:nvSpPr>
          <p:spPr>
            <a:xfrm>
              <a:off x="8117280" y="3231525"/>
              <a:ext cx="1745956" cy="1715978"/>
            </a:xfrm>
            <a:prstGeom prst="rect">
              <a:avLst/>
            </a:prstGeom>
            <a:solidFill>
              <a:schemeClr val="accent1"/>
            </a:solidFill>
            <a:ln w="793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EventNetwork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Straight Arrow Connector 5"/>
            <p:cNvCxnSpPr>
              <a:cxnSpLocks/>
            </p:cNvCxnSpPr>
            <p:nvPr/>
          </p:nvCxnSpPr>
          <p:spPr>
            <a:xfrm>
              <a:off x="9909008" y="3791894"/>
              <a:ext cx="534256" cy="0"/>
            </a:xfrm>
            <a:prstGeom prst="straightConnector1">
              <a:avLst/>
            </a:prstGeom>
            <a:ln w="1270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cxnSpLocks/>
            </p:cNvCxnSpPr>
            <p:nvPr/>
          </p:nvCxnSpPr>
          <p:spPr>
            <a:xfrm>
              <a:off x="9909008" y="4363195"/>
              <a:ext cx="534256" cy="0"/>
            </a:xfrm>
            <a:prstGeom prst="straightConnector1">
              <a:avLst/>
            </a:prstGeom>
            <a:ln w="1270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cxnSpLocks/>
            </p:cNvCxnSpPr>
            <p:nvPr/>
          </p:nvCxnSpPr>
          <p:spPr>
            <a:xfrm>
              <a:off x="7534141" y="3628063"/>
              <a:ext cx="583139" cy="0"/>
            </a:xfrm>
            <a:prstGeom prst="straightConnector1">
              <a:avLst/>
            </a:prstGeom>
            <a:ln w="1270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cxnSpLocks/>
            </p:cNvCxnSpPr>
            <p:nvPr/>
          </p:nvCxnSpPr>
          <p:spPr>
            <a:xfrm>
              <a:off x="7534141" y="4057866"/>
              <a:ext cx="583139" cy="0"/>
            </a:xfrm>
            <a:prstGeom prst="straightConnector1">
              <a:avLst/>
            </a:prstGeom>
            <a:ln w="1270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cxnSpLocks/>
            </p:cNvCxnSpPr>
            <p:nvPr/>
          </p:nvCxnSpPr>
          <p:spPr>
            <a:xfrm>
              <a:off x="7534141" y="4499654"/>
              <a:ext cx="583139" cy="0"/>
            </a:xfrm>
            <a:prstGeom prst="straightConnector1">
              <a:avLst/>
            </a:prstGeom>
            <a:ln w="1270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Rectangle 11"/>
          <p:cNvSpPr/>
          <p:nvPr/>
        </p:nvSpPr>
        <p:spPr>
          <a:xfrm>
            <a:off x="2550975" y="1893852"/>
            <a:ext cx="1745956" cy="92049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GDAX </a:t>
            </a:r>
            <a:r>
              <a:rPr lang="en-US" b="1" dirty="0" err="1">
                <a:solidFill>
                  <a:schemeClr val="tx1"/>
                </a:solidFill>
              </a:rPr>
              <a:t>websocket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thread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7697742" y="2554555"/>
            <a:ext cx="1057256" cy="363300"/>
            <a:chOff x="9338371" y="4675718"/>
            <a:chExt cx="1057256" cy="363300"/>
          </a:xfrm>
        </p:grpSpPr>
        <p:sp>
          <p:nvSpPr>
            <p:cNvPr id="35" name="Rectangle 34"/>
            <p:cNvSpPr/>
            <p:nvPr/>
          </p:nvSpPr>
          <p:spPr>
            <a:xfrm>
              <a:off x="9338371" y="4675718"/>
              <a:ext cx="668514" cy="363300"/>
            </a:xfrm>
            <a:prstGeom prst="rect">
              <a:avLst/>
            </a:prstGeom>
            <a:solidFill>
              <a:srgbClr val="00B050"/>
            </a:solidFill>
            <a:ln w="31750">
              <a:solidFill>
                <a:schemeClr val="accent3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FIFO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0006885" y="4675718"/>
              <a:ext cx="194371" cy="363300"/>
            </a:xfrm>
            <a:prstGeom prst="rect">
              <a:avLst/>
            </a:prstGeom>
            <a:solidFill>
              <a:srgbClr val="00B050"/>
            </a:solidFill>
            <a:ln w="31750">
              <a:solidFill>
                <a:schemeClr val="accent3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0201256" y="4675718"/>
              <a:ext cx="194371" cy="363300"/>
            </a:xfrm>
            <a:prstGeom prst="rect">
              <a:avLst/>
            </a:prstGeom>
            <a:solidFill>
              <a:srgbClr val="00B050"/>
            </a:solidFill>
            <a:ln w="31750">
              <a:solidFill>
                <a:schemeClr val="accent3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9" name="Rectangle 28"/>
          <p:cNvSpPr/>
          <p:nvPr/>
        </p:nvSpPr>
        <p:spPr>
          <a:xfrm>
            <a:off x="9052660" y="2020495"/>
            <a:ext cx="1745956" cy="92049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GDAX Execution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thread</a:t>
            </a: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0975" y="3067601"/>
            <a:ext cx="1745956" cy="762000"/>
          </a:xfrm>
          <a:prstGeom prst="rect">
            <a:avLst/>
          </a:prstGeom>
        </p:spPr>
      </p:pic>
      <p:grpSp>
        <p:nvGrpSpPr>
          <p:cNvPr id="47" name="Group 46"/>
          <p:cNvGrpSpPr/>
          <p:nvPr/>
        </p:nvGrpSpPr>
        <p:grpSpPr>
          <a:xfrm>
            <a:off x="7697742" y="3130492"/>
            <a:ext cx="1057256" cy="363300"/>
            <a:chOff x="9338371" y="4675718"/>
            <a:chExt cx="1057256" cy="363300"/>
          </a:xfrm>
        </p:grpSpPr>
        <p:sp>
          <p:nvSpPr>
            <p:cNvPr id="48" name="Rectangle 47"/>
            <p:cNvSpPr/>
            <p:nvPr/>
          </p:nvSpPr>
          <p:spPr>
            <a:xfrm>
              <a:off x="9338371" y="4675718"/>
              <a:ext cx="668514" cy="363300"/>
            </a:xfrm>
            <a:prstGeom prst="rect">
              <a:avLst/>
            </a:prstGeom>
            <a:solidFill>
              <a:srgbClr val="00B050"/>
            </a:solidFill>
            <a:ln w="31750">
              <a:solidFill>
                <a:schemeClr val="accent3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FIFO</a:t>
              </a: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0006885" y="4675718"/>
              <a:ext cx="194371" cy="363300"/>
            </a:xfrm>
            <a:prstGeom prst="rect">
              <a:avLst/>
            </a:prstGeom>
            <a:solidFill>
              <a:srgbClr val="00B050"/>
            </a:solidFill>
            <a:ln w="31750">
              <a:solidFill>
                <a:schemeClr val="accent3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0201256" y="4675718"/>
              <a:ext cx="194371" cy="363300"/>
            </a:xfrm>
            <a:prstGeom prst="rect">
              <a:avLst/>
            </a:prstGeom>
            <a:solidFill>
              <a:srgbClr val="00B050"/>
            </a:solidFill>
            <a:ln w="31750">
              <a:solidFill>
                <a:schemeClr val="accent3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76" name="Picture 7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2660" y="3148355"/>
            <a:ext cx="1745956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21689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Trading Agent Model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4790948" y="2180472"/>
            <a:ext cx="2909123" cy="1715978"/>
            <a:chOff x="7534141" y="3231525"/>
            <a:chExt cx="2909123" cy="1715978"/>
          </a:xfrm>
        </p:grpSpPr>
        <p:sp>
          <p:nvSpPr>
            <p:cNvPr id="5" name="Rectangle 4"/>
            <p:cNvSpPr/>
            <p:nvPr/>
          </p:nvSpPr>
          <p:spPr>
            <a:xfrm>
              <a:off x="8117280" y="3231525"/>
              <a:ext cx="1745956" cy="1715978"/>
            </a:xfrm>
            <a:prstGeom prst="rect">
              <a:avLst/>
            </a:prstGeom>
            <a:solidFill>
              <a:schemeClr val="accent1"/>
            </a:solidFill>
            <a:ln w="793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EventNetwork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Straight Arrow Connector 5"/>
            <p:cNvCxnSpPr>
              <a:cxnSpLocks/>
            </p:cNvCxnSpPr>
            <p:nvPr/>
          </p:nvCxnSpPr>
          <p:spPr>
            <a:xfrm>
              <a:off x="9909008" y="3791894"/>
              <a:ext cx="534256" cy="0"/>
            </a:xfrm>
            <a:prstGeom prst="straightConnector1">
              <a:avLst/>
            </a:prstGeom>
            <a:ln w="1270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cxnSpLocks/>
            </p:cNvCxnSpPr>
            <p:nvPr/>
          </p:nvCxnSpPr>
          <p:spPr>
            <a:xfrm>
              <a:off x="9909008" y="4363195"/>
              <a:ext cx="534256" cy="0"/>
            </a:xfrm>
            <a:prstGeom prst="straightConnector1">
              <a:avLst/>
            </a:prstGeom>
            <a:ln w="1270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cxnSpLocks/>
            </p:cNvCxnSpPr>
            <p:nvPr/>
          </p:nvCxnSpPr>
          <p:spPr>
            <a:xfrm>
              <a:off x="7534141" y="3628063"/>
              <a:ext cx="583139" cy="0"/>
            </a:xfrm>
            <a:prstGeom prst="straightConnector1">
              <a:avLst/>
            </a:prstGeom>
            <a:ln w="1270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cxnSpLocks/>
            </p:cNvCxnSpPr>
            <p:nvPr/>
          </p:nvCxnSpPr>
          <p:spPr>
            <a:xfrm>
              <a:off x="7534141" y="4057866"/>
              <a:ext cx="583139" cy="0"/>
            </a:xfrm>
            <a:prstGeom prst="straightConnector1">
              <a:avLst/>
            </a:prstGeom>
            <a:ln w="1270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cxnSpLocks/>
            </p:cNvCxnSpPr>
            <p:nvPr/>
          </p:nvCxnSpPr>
          <p:spPr>
            <a:xfrm>
              <a:off x="7534141" y="4499654"/>
              <a:ext cx="583139" cy="0"/>
            </a:xfrm>
            <a:prstGeom prst="straightConnector1">
              <a:avLst/>
            </a:prstGeom>
            <a:ln w="1270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Rectangle 11"/>
          <p:cNvSpPr/>
          <p:nvPr/>
        </p:nvSpPr>
        <p:spPr>
          <a:xfrm>
            <a:off x="2550975" y="1893852"/>
            <a:ext cx="1745956" cy="92049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GDAX </a:t>
            </a:r>
            <a:r>
              <a:rPr lang="en-US" b="1" dirty="0" err="1">
                <a:solidFill>
                  <a:schemeClr val="tx1"/>
                </a:solidFill>
              </a:rPr>
              <a:t>websocket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thread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7697742" y="2554555"/>
            <a:ext cx="1057256" cy="363300"/>
            <a:chOff x="9338371" y="4675718"/>
            <a:chExt cx="1057256" cy="363300"/>
          </a:xfrm>
        </p:grpSpPr>
        <p:sp>
          <p:nvSpPr>
            <p:cNvPr id="35" name="Rectangle 34"/>
            <p:cNvSpPr/>
            <p:nvPr/>
          </p:nvSpPr>
          <p:spPr>
            <a:xfrm>
              <a:off x="9338371" y="4675718"/>
              <a:ext cx="668514" cy="363300"/>
            </a:xfrm>
            <a:prstGeom prst="rect">
              <a:avLst/>
            </a:prstGeom>
            <a:solidFill>
              <a:srgbClr val="00B050"/>
            </a:solidFill>
            <a:ln w="31750">
              <a:solidFill>
                <a:schemeClr val="accent3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FIFO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0006885" y="4675718"/>
              <a:ext cx="194371" cy="363300"/>
            </a:xfrm>
            <a:prstGeom prst="rect">
              <a:avLst/>
            </a:prstGeom>
            <a:solidFill>
              <a:srgbClr val="00B050"/>
            </a:solidFill>
            <a:ln w="31750">
              <a:solidFill>
                <a:schemeClr val="accent3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0201256" y="4675718"/>
              <a:ext cx="194371" cy="363300"/>
            </a:xfrm>
            <a:prstGeom prst="rect">
              <a:avLst/>
            </a:prstGeom>
            <a:solidFill>
              <a:srgbClr val="00B050"/>
            </a:solidFill>
            <a:ln w="31750">
              <a:solidFill>
                <a:schemeClr val="accent3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9" name="Rectangle 28"/>
          <p:cNvSpPr/>
          <p:nvPr/>
        </p:nvSpPr>
        <p:spPr>
          <a:xfrm>
            <a:off x="9052660" y="2020495"/>
            <a:ext cx="1745956" cy="92049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GDAX Execution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thread</a:t>
            </a: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0975" y="3067601"/>
            <a:ext cx="1745956" cy="762000"/>
          </a:xfrm>
          <a:prstGeom prst="rect">
            <a:avLst/>
          </a:prstGeom>
        </p:spPr>
      </p:pic>
      <p:grpSp>
        <p:nvGrpSpPr>
          <p:cNvPr id="47" name="Group 46"/>
          <p:cNvGrpSpPr/>
          <p:nvPr/>
        </p:nvGrpSpPr>
        <p:grpSpPr>
          <a:xfrm>
            <a:off x="7697742" y="3130492"/>
            <a:ext cx="1057256" cy="363300"/>
            <a:chOff x="9338371" y="4675718"/>
            <a:chExt cx="1057256" cy="363300"/>
          </a:xfrm>
        </p:grpSpPr>
        <p:sp>
          <p:nvSpPr>
            <p:cNvPr id="48" name="Rectangle 47"/>
            <p:cNvSpPr/>
            <p:nvPr/>
          </p:nvSpPr>
          <p:spPr>
            <a:xfrm>
              <a:off x="9338371" y="4675718"/>
              <a:ext cx="668514" cy="363300"/>
            </a:xfrm>
            <a:prstGeom prst="rect">
              <a:avLst/>
            </a:prstGeom>
            <a:solidFill>
              <a:srgbClr val="00B050"/>
            </a:solidFill>
            <a:ln w="31750">
              <a:solidFill>
                <a:schemeClr val="accent3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FIFO</a:t>
              </a: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0006885" y="4675718"/>
              <a:ext cx="194371" cy="363300"/>
            </a:xfrm>
            <a:prstGeom prst="rect">
              <a:avLst/>
            </a:prstGeom>
            <a:solidFill>
              <a:srgbClr val="00B050"/>
            </a:solidFill>
            <a:ln w="31750">
              <a:solidFill>
                <a:schemeClr val="accent3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0201256" y="4675718"/>
              <a:ext cx="194371" cy="363300"/>
            </a:xfrm>
            <a:prstGeom prst="rect">
              <a:avLst/>
            </a:prstGeom>
            <a:solidFill>
              <a:srgbClr val="00B050"/>
            </a:solidFill>
            <a:ln w="31750">
              <a:solidFill>
                <a:schemeClr val="accent3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0975" y="4090275"/>
            <a:ext cx="1745956" cy="901927"/>
          </a:xfrm>
          <a:prstGeom prst="rect">
            <a:avLst/>
          </a:prstGeom>
          <a:ln>
            <a:solidFill>
              <a:schemeClr val="accent3"/>
            </a:solidFill>
          </a:ln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2660" y="4090275"/>
            <a:ext cx="1745955" cy="901927"/>
          </a:xfrm>
          <a:prstGeom prst="rect">
            <a:avLst/>
          </a:prstGeom>
          <a:ln>
            <a:solidFill>
              <a:schemeClr val="accent3"/>
            </a:solidFill>
          </a:ln>
        </p:spPr>
      </p:pic>
      <p:grpSp>
        <p:nvGrpSpPr>
          <p:cNvPr id="52" name="Group 51"/>
          <p:cNvGrpSpPr/>
          <p:nvPr/>
        </p:nvGrpSpPr>
        <p:grpSpPr>
          <a:xfrm>
            <a:off x="7697742" y="3753696"/>
            <a:ext cx="1057256" cy="363300"/>
            <a:chOff x="9338371" y="4675718"/>
            <a:chExt cx="1057256" cy="363300"/>
          </a:xfrm>
        </p:grpSpPr>
        <p:sp>
          <p:nvSpPr>
            <p:cNvPr id="53" name="Rectangle 52"/>
            <p:cNvSpPr/>
            <p:nvPr/>
          </p:nvSpPr>
          <p:spPr>
            <a:xfrm>
              <a:off x="9338371" y="4675718"/>
              <a:ext cx="668514" cy="363300"/>
            </a:xfrm>
            <a:prstGeom prst="rect">
              <a:avLst/>
            </a:prstGeom>
            <a:solidFill>
              <a:srgbClr val="00B050"/>
            </a:solidFill>
            <a:ln w="31750">
              <a:solidFill>
                <a:schemeClr val="accent3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FIFO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006885" y="4675718"/>
              <a:ext cx="194371" cy="363300"/>
            </a:xfrm>
            <a:prstGeom prst="rect">
              <a:avLst/>
            </a:prstGeom>
            <a:solidFill>
              <a:srgbClr val="00B050"/>
            </a:solidFill>
            <a:ln w="31750">
              <a:solidFill>
                <a:schemeClr val="accent3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201256" y="4675718"/>
              <a:ext cx="194371" cy="363300"/>
            </a:xfrm>
            <a:prstGeom prst="rect">
              <a:avLst/>
            </a:prstGeom>
            <a:solidFill>
              <a:srgbClr val="00B050"/>
            </a:solidFill>
            <a:ln w="31750">
              <a:solidFill>
                <a:schemeClr val="accent3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8023895" y="3805482"/>
            <a:ext cx="439546" cy="1729660"/>
            <a:chOff x="5154313" y="4723545"/>
            <a:chExt cx="439546" cy="1729660"/>
          </a:xfrm>
        </p:grpSpPr>
        <p:sp>
          <p:nvSpPr>
            <p:cNvPr id="14" name="TextBox 13"/>
            <p:cNvSpPr txBox="1"/>
            <p:nvPr/>
          </p:nvSpPr>
          <p:spPr>
            <a:xfrm>
              <a:off x="5154315" y="4723545"/>
              <a:ext cx="439544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dirty="0"/>
                <a:t>.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154315" y="4992202"/>
              <a:ext cx="439544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dirty="0"/>
                <a:t>.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154313" y="5252876"/>
              <a:ext cx="439544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dirty="0"/>
                <a:t>.</a:t>
              </a: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204180" y="4670312"/>
            <a:ext cx="439546" cy="1729660"/>
            <a:chOff x="5154313" y="4723545"/>
            <a:chExt cx="439546" cy="1729660"/>
          </a:xfrm>
        </p:grpSpPr>
        <p:sp>
          <p:nvSpPr>
            <p:cNvPr id="69" name="TextBox 68"/>
            <p:cNvSpPr txBox="1"/>
            <p:nvPr/>
          </p:nvSpPr>
          <p:spPr>
            <a:xfrm>
              <a:off x="5154315" y="4723545"/>
              <a:ext cx="439544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dirty="0"/>
                <a:t>.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154315" y="4992202"/>
              <a:ext cx="439544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dirty="0"/>
                <a:t>.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5154313" y="5252876"/>
              <a:ext cx="439544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dirty="0"/>
                <a:t>.</a:t>
              </a: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9912796" y="4822712"/>
            <a:ext cx="439546" cy="1729660"/>
            <a:chOff x="5154313" y="4723545"/>
            <a:chExt cx="439546" cy="1729660"/>
          </a:xfrm>
        </p:grpSpPr>
        <p:sp>
          <p:nvSpPr>
            <p:cNvPr id="73" name="TextBox 72"/>
            <p:cNvSpPr txBox="1"/>
            <p:nvPr/>
          </p:nvSpPr>
          <p:spPr>
            <a:xfrm>
              <a:off x="5154315" y="4723545"/>
              <a:ext cx="439544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dirty="0"/>
                <a:t>.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5154315" y="4992202"/>
              <a:ext cx="439544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dirty="0"/>
                <a:t>.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5154313" y="5252876"/>
              <a:ext cx="439544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dirty="0"/>
                <a:t>.</a:t>
              </a:r>
            </a:p>
          </p:txBody>
        </p:sp>
      </p:grpSp>
      <p:pic>
        <p:nvPicPr>
          <p:cNvPr id="76" name="Picture 7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2660" y="3148355"/>
            <a:ext cx="1745956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80489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Key points: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Trading is </a:t>
            </a:r>
            <a:r>
              <a:rPr lang="en-US" dirty="0" err="1"/>
              <a:t>stateful</a:t>
            </a:r>
            <a:r>
              <a:rPr lang="en-US" dirty="0"/>
              <a:t> and synchronous</a:t>
            </a:r>
          </a:p>
          <a:p>
            <a:r>
              <a:rPr lang="en-US" dirty="0"/>
              <a:t>FRP networks are a good model for trading strategies</a:t>
            </a:r>
          </a:p>
          <a:p>
            <a:r>
              <a:rPr lang="en-US" dirty="0"/>
              <a:t>Behaviors can model state</a:t>
            </a:r>
          </a:p>
          <a:p>
            <a:r>
              <a:rPr lang="en-US" dirty="0"/>
              <a:t>Reactive-banana is excellent option for multi-threading</a:t>
            </a:r>
          </a:p>
        </p:txBody>
      </p:sp>
    </p:spTree>
    <p:extLst>
      <p:ext uri="{BB962C8B-B14F-4D97-AF65-F5344CB8AC3E}">
        <p14:creationId xmlns:p14="http://schemas.microsoft.com/office/powerpoint/2010/main" val="245798435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Trading “combinator library”</a:t>
            </a:r>
          </a:p>
          <a:p>
            <a:endParaRPr lang="en-US" dirty="0"/>
          </a:p>
          <a:p>
            <a:r>
              <a:rPr lang="en-US" dirty="0"/>
              <a:t>Left out</a:t>
            </a:r>
          </a:p>
          <a:p>
            <a:pPr lvl="1"/>
            <a:r>
              <a:rPr lang="en-US" dirty="0"/>
              <a:t>Back testing</a:t>
            </a:r>
          </a:p>
          <a:p>
            <a:pPr lvl="1"/>
            <a:r>
              <a:rPr lang="en-US" dirty="0"/>
              <a:t>Estimation of data feed/execution delays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671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7197939" y="1535668"/>
            <a:ext cx="4050666" cy="4786785"/>
            <a:chOff x="7197939" y="1535668"/>
            <a:chExt cx="4050666" cy="4786785"/>
          </a:xfrm>
        </p:grpSpPr>
        <p:grpSp>
          <p:nvGrpSpPr>
            <p:cNvPr id="18" name="Group 17"/>
            <p:cNvGrpSpPr/>
            <p:nvPr/>
          </p:nvGrpSpPr>
          <p:grpSpPr>
            <a:xfrm>
              <a:off x="7197939" y="1905000"/>
              <a:ext cx="3020379" cy="4417453"/>
              <a:chOff x="6915956" y="1294327"/>
              <a:chExt cx="3580326" cy="5331853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6915956" y="1294327"/>
                <a:ext cx="3580326" cy="5331853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" name="Straight Connector 29"/>
              <p:cNvCxnSpPr>
                <a:cxnSpLocks/>
                <a:stCxn id="28" idx="1"/>
                <a:endCxn id="28" idx="3"/>
              </p:cNvCxnSpPr>
              <p:nvPr/>
            </p:nvCxnSpPr>
            <p:spPr>
              <a:xfrm>
                <a:off x="6915956" y="3960254"/>
                <a:ext cx="3580326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/>
            <p:cNvSpPr txBox="1"/>
            <p:nvPr/>
          </p:nvSpPr>
          <p:spPr>
            <a:xfrm>
              <a:off x="7461971" y="1535668"/>
              <a:ext cx="24625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NASDAQ Orderbook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666394" y="4887533"/>
              <a:ext cx="5822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Buy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0663563" y="2821059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Sell</a:t>
              </a: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7723160" y="4235383"/>
            <a:ext cx="1940153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BID       5     $50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723159" y="4233933"/>
            <a:ext cx="1940153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BID       3     $50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Market for Microsoft shares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723160" y="4603265"/>
            <a:ext cx="1940153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BID       8     $45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723161" y="3615571"/>
            <a:ext cx="1940153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ASK      6     $60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723160" y="3246240"/>
            <a:ext cx="1940153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ASK      3     $66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109479" y="3615571"/>
            <a:ext cx="1940153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ASK    2  </a:t>
            </a:r>
            <a:r>
              <a:rPr lang="en-US" dirty="0"/>
              <a:t>market</a:t>
            </a:r>
          </a:p>
        </p:txBody>
      </p:sp>
    </p:spTree>
    <p:extLst>
      <p:ext uri="{BB962C8B-B14F-4D97-AF65-F5344CB8AC3E}">
        <p14:creationId xmlns:p14="http://schemas.microsoft.com/office/powerpoint/2010/main" val="4269145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250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4" dur="250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" dur="250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50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250" autoRev="1" fill="remov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9" dur="250" autoRev="1" fill="remov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0" dur="250" autoRev="1" fill="remov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250" autoRev="1" fill="remov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7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6" presetClass="exit" presetSubtype="2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3" grpId="1" animBg="1"/>
      <p:bldP spid="17" grpId="0" animBg="1"/>
      <p:bldP spid="17" grpId="1" animBg="1"/>
      <p:bldP spid="17" grpId="2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Code available at  </a:t>
            </a:r>
            <a:r>
              <a:rPr lang="en-US" b="1" dirty="0"/>
              <a:t>https://github.com/dimitri-xyz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dirty="0"/>
              <a:t>Questions?</a:t>
            </a:r>
          </a:p>
          <a:p>
            <a:pPr marL="0" indent="0" algn="ctr">
              <a:buNone/>
            </a:pPr>
            <a:r>
              <a:rPr lang="en-US" b="1" dirty="0"/>
              <a:t>Suggestions?</a:t>
            </a:r>
          </a:p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dirty="0"/>
              <a:t>defigueiredo@ucdavis.edu</a:t>
            </a:r>
          </a:p>
        </p:txBody>
      </p:sp>
    </p:spTree>
    <p:extLst>
      <p:ext uri="{BB962C8B-B14F-4D97-AF65-F5344CB8AC3E}">
        <p14:creationId xmlns:p14="http://schemas.microsoft.com/office/powerpoint/2010/main" val="1587923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7197939" y="1535668"/>
            <a:ext cx="4050666" cy="4786785"/>
            <a:chOff x="7197939" y="1535668"/>
            <a:chExt cx="4050666" cy="4786785"/>
          </a:xfrm>
        </p:grpSpPr>
        <p:grpSp>
          <p:nvGrpSpPr>
            <p:cNvPr id="21" name="Group 20"/>
            <p:cNvGrpSpPr/>
            <p:nvPr/>
          </p:nvGrpSpPr>
          <p:grpSpPr>
            <a:xfrm>
              <a:off x="7197939" y="1905000"/>
              <a:ext cx="3020379" cy="4417453"/>
              <a:chOff x="6915956" y="1294327"/>
              <a:chExt cx="3580326" cy="5331853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6915956" y="1294327"/>
                <a:ext cx="3580326" cy="5331853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" name="Straight Connector 29"/>
              <p:cNvCxnSpPr>
                <a:cxnSpLocks/>
                <a:stCxn id="28" idx="1"/>
                <a:endCxn id="28" idx="3"/>
              </p:cNvCxnSpPr>
              <p:nvPr/>
            </p:nvCxnSpPr>
            <p:spPr>
              <a:xfrm>
                <a:off x="6915956" y="3960254"/>
                <a:ext cx="3580326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TextBox 21"/>
            <p:cNvSpPr txBox="1"/>
            <p:nvPr/>
          </p:nvSpPr>
          <p:spPr>
            <a:xfrm>
              <a:off x="7461971" y="1535668"/>
              <a:ext cx="24625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NASDAQ Orderbook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666394" y="4887533"/>
              <a:ext cx="5822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Buy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0663563" y="2821059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Sell</a:t>
              </a: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7723160" y="4235383"/>
            <a:ext cx="1940153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BID       3     $50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Market for Microsoft shares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723160" y="4603265"/>
            <a:ext cx="1940153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BID       8     $45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723161" y="3615571"/>
            <a:ext cx="1940153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ASK      6     $60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723160" y="3246240"/>
            <a:ext cx="1940153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ASK      3     $66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109479" y="3615571"/>
            <a:ext cx="1940153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BID   </a:t>
            </a:r>
            <a:r>
              <a:rPr lang="en-US" dirty="0" err="1"/>
              <a:t>mrkt</a:t>
            </a:r>
            <a:r>
              <a:rPr lang="en-US" b="1" dirty="0"/>
              <a:t>   </a:t>
            </a:r>
            <a:r>
              <a:rPr lang="en-US" b="1" dirty="0">
                <a:solidFill>
                  <a:srgbClr val="FF0000"/>
                </a:solidFill>
              </a:rPr>
              <a:t>$200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23160" y="3612378"/>
            <a:ext cx="1940153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ASK      3     $60</a:t>
            </a:r>
          </a:p>
        </p:txBody>
      </p:sp>
    </p:spTree>
    <p:extLst>
      <p:ext uri="{BB962C8B-B14F-4D97-AF65-F5344CB8AC3E}">
        <p14:creationId xmlns:p14="http://schemas.microsoft.com/office/powerpoint/2010/main" val="2348444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4" dur="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" dur="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250" autoRev="1" fill="remov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9" dur="250" autoRev="1" fill="remove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0" dur="250" autoRev="1" fill="remove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250" autoRev="1" fill="remove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7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6" presetClass="exit" presetSubtype="2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6" grpId="0" animBg="1"/>
      <p:bldP spid="16" grpId="1" animBg="1"/>
      <p:bldP spid="16" grpId="2" animBg="1"/>
      <p:bldP spid="18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7197939" y="1535668"/>
            <a:ext cx="4050666" cy="4786785"/>
            <a:chOff x="7197939" y="1535668"/>
            <a:chExt cx="4050666" cy="4786785"/>
          </a:xfrm>
        </p:grpSpPr>
        <p:grpSp>
          <p:nvGrpSpPr>
            <p:cNvPr id="32" name="Group 31"/>
            <p:cNvGrpSpPr/>
            <p:nvPr/>
          </p:nvGrpSpPr>
          <p:grpSpPr>
            <a:xfrm>
              <a:off x="7197939" y="1905000"/>
              <a:ext cx="3020379" cy="4417453"/>
              <a:chOff x="6915956" y="1294327"/>
              <a:chExt cx="3580326" cy="5331853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6915956" y="1294327"/>
                <a:ext cx="3580326" cy="5331853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2" name="Straight Connector 41"/>
              <p:cNvCxnSpPr>
                <a:cxnSpLocks/>
                <a:stCxn id="36" idx="1"/>
                <a:endCxn id="36" idx="3"/>
              </p:cNvCxnSpPr>
              <p:nvPr/>
            </p:nvCxnSpPr>
            <p:spPr>
              <a:xfrm>
                <a:off x="6915956" y="3960254"/>
                <a:ext cx="3580326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TextBox 32"/>
            <p:cNvSpPr txBox="1"/>
            <p:nvPr/>
          </p:nvSpPr>
          <p:spPr>
            <a:xfrm>
              <a:off x="7461971" y="1535668"/>
              <a:ext cx="24625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NASDAQ Orderbook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0666394" y="4887533"/>
              <a:ext cx="5822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Buy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0663563" y="2821059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Sell</a:t>
              </a: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7723160" y="4235383"/>
            <a:ext cx="1940153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BID       3     $50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Market for Microsoft shares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723160" y="4603265"/>
            <a:ext cx="1940153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BID       8     $45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723161" y="3615571"/>
            <a:ext cx="1940153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ASK      6     $60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723160" y="3246240"/>
            <a:ext cx="1940153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ASK      3     $66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23160" y="3612378"/>
            <a:ext cx="1940153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ASK      3     $60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29822" y="3173678"/>
            <a:ext cx="1940153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ASK      x     $xx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69398" y="3246802"/>
            <a:ext cx="1940153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BID      20     $35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278359" y="3342151"/>
            <a:ext cx="1940153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ASK      x     $xx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865218" y="3414949"/>
            <a:ext cx="1940153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BID      20     $35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414770" y="3526817"/>
            <a:ext cx="1940153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BID      20     $35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912245" y="3612378"/>
            <a:ext cx="1940153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ASK      5     $55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467250" y="3698294"/>
            <a:ext cx="1940153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BID      20     $35</a:t>
            </a:r>
          </a:p>
        </p:txBody>
      </p:sp>
    </p:spTree>
    <p:extLst>
      <p:ext uri="{BB962C8B-B14F-4D97-AF65-F5344CB8AC3E}">
        <p14:creationId xmlns:p14="http://schemas.microsoft.com/office/powerpoint/2010/main" val="3155810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2" grpId="0" animBg="1"/>
      <p:bldP spid="28" grpId="0" animBg="1"/>
      <p:bldP spid="23" grpId="0" animBg="1"/>
      <p:bldP spid="25" grpId="0" animBg="1"/>
      <p:bldP spid="21" grpId="0" animBg="1"/>
      <p:bldP spid="17" grpId="0" animBg="1"/>
    </p:bldLst>
  </p:timing>
</p:sld>
</file>

<file path=ppt/theme/theme1.xml><?xml version="1.0" encoding="utf-8"?>
<a:theme xmlns:a="http://schemas.openxmlformats.org/drawingml/2006/main" name="Wisp">
  <a:themeElements>
    <a:clrScheme name="Custom 1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643E24"/>
      </a:hlink>
      <a:folHlink>
        <a:srgbClr val="636E57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1677</TotalTime>
  <Words>2387</Words>
  <Application>Microsoft Office PowerPoint</Application>
  <PresentationFormat>Widescreen</PresentationFormat>
  <Paragraphs>670</Paragraphs>
  <Slides>70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6" baseType="lpstr">
      <vt:lpstr>Arial</vt:lpstr>
      <vt:lpstr>Arial Black</vt:lpstr>
      <vt:lpstr>Century Gothic</vt:lpstr>
      <vt:lpstr>Courier New</vt:lpstr>
      <vt:lpstr>Wingdings 3</vt:lpstr>
      <vt:lpstr>Wisp</vt:lpstr>
      <vt:lpstr>Functional Reactive Bitcoin Trading</vt:lpstr>
      <vt:lpstr>Part 1 – Trading &amp; Bitcoin</vt:lpstr>
      <vt:lpstr>The Market for Microsoft shares</vt:lpstr>
      <vt:lpstr>The Market for Microsoft shares</vt:lpstr>
      <vt:lpstr>The Market for Microsoft shares</vt:lpstr>
      <vt:lpstr>The Market for Microsoft shares</vt:lpstr>
      <vt:lpstr>The Market for Microsoft shares</vt:lpstr>
      <vt:lpstr>The Market for Microsoft shares</vt:lpstr>
      <vt:lpstr>The Market for Microsoft shares</vt:lpstr>
      <vt:lpstr>The Market for Microsoft shares</vt:lpstr>
      <vt:lpstr>Bitcoin Market Basics</vt:lpstr>
      <vt:lpstr>GDAX/Bitstamp Demo </vt:lpstr>
      <vt:lpstr>Bitcoin Exchanges…</vt:lpstr>
      <vt:lpstr>How do we trade?</vt:lpstr>
      <vt:lpstr>How do we trade?</vt:lpstr>
      <vt:lpstr>Part 2 – Bitcoin Trading APIs</vt:lpstr>
      <vt:lpstr>Exchange API Problems…</vt:lpstr>
      <vt:lpstr>Is my order in the orderbook?</vt:lpstr>
      <vt:lpstr>Is my order in the orderbook? </vt:lpstr>
      <vt:lpstr>Is my order in the orderbook? Attempt 2</vt:lpstr>
      <vt:lpstr>Is my order in the orderbook? Attempt 2</vt:lpstr>
      <vt:lpstr>The “orderbook” type</vt:lpstr>
      <vt:lpstr>Is my order in the orderbook? Attempt 3</vt:lpstr>
      <vt:lpstr>Is my order in the orderbook? Attempt 3</vt:lpstr>
      <vt:lpstr>Is my order in the orderbook? Attempt 3</vt:lpstr>
      <vt:lpstr>API Synchronization problems</vt:lpstr>
      <vt:lpstr>On hold vs. available</vt:lpstr>
      <vt:lpstr>Trading is stateful!</vt:lpstr>
      <vt:lpstr>Part 3 – Reactive Banana</vt:lpstr>
      <vt:lpstr>Mental model:  FRP = time varying</vt:lpstr>
      <vt:lpstr>Behaviors can model state</vt:lpstr>
      <vt:lpstr>Mental model:  FRP = time varying</vt:lpstr>
      <vt:lpstr>Reactive Banana</vt:lpstr>
      <vt:lpstr>Reactive Banana Combinator examples</vt:lpstr>
      <vt:lpstr>PowerPoint Presentation</vt:lpstr>
      <vt:lpstr>How do we trade?</vt:lpstr>
      <vt:lpstr>What is a trading strategy?</vt:lpstr>
      <vt:lpstr>What is a trading strategy?</vt:lpstr>
      <vt:lpstr>What is a trading strategy?</vt:lpstr>
      <vt:lpstr>Example memoryless strategy</vt:lpstr>
      <vt:lpstr>A helper function</vt:lpstr>
      <vt:lpstr>Example strategy with memory</vt:lpstr>
      <vt:lpstr>Trading “Combinator Library”?</vt:lpstr>
      <vt:lpstr>Part 4 – The Trading Agent</vt:lpstr>
      <vt:lpstr>Connecting to the Real-world</vt:lpstr>
      <vt:lpstr>Connecting to the Real-world</vt:lpstr>
      <vt:lpstr>Connecting to the Real-world</vt:lpstr>
      <vt:lpstr>Connecting to the Real-world</vt:lpstr>
      <vt:lpstr>Connecting to the Real-world</vt:lpstr>
      <vt:lpstr>Connecting to the Real-world</vt:lpstr>
      <vt:lpstr>Connecting to the Real-world</vt:lpstr>
      <vt:lpstr>Connecting to the Real-world</vt:lpstr>
      <vt:lpstr>Connecting to the Real-world</vt:lpstr>
      <vt:lpstr>Connecting to the Real-world</vt:lpstr>
      <vt:lpstr>Connecting to the Real-world</vt:lpstr>
      <vt:lpstr>Connecting to the Real-world</vt:lpstr>
      <vt:lpstr>Connecting to the Real-world</vt:lpstr>
      <vt:lpstr>EventNetwork characteristics</vt:lpstr>
      <vt:lpstr>Feeding the Beast</vt:lpstr>
      <vt:lpstr>Feeding the Beast</vt:lpstr>
      <vt:lpstr>Feeding the Beast</vt:lpstr>
      <vt:lpstr>Trading Execution</vt:lpstr>
      <vt:lpstr>Execution thread triggers event</vt:lpstr>
      <vt:lpstr>Trade Execution</vt:lpstr>
      <vt:lpstr>Trading Agent Model</vt:lpstr>
      <vt:lpstr>Trading Agent Model</vt:lpstr>
      <vt:lpstr>Trading Agent Model</vt:lpstr>
      <vt:lpstr>Conclusion</vt:lpstr>
      <vt:lpstr>Future work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Reactive Bitcoin Trading</dc:title>
  <dc:creator>Dimitri</dc:creator>
  <cp:lastModifiedBy>Dimitri DeFigueiredo</cp:lastModifiedBy>
  <cp:revision>180</cp:revision>
  <dcterms:created xsi:type="dcterms:W3CDTF">2017-04-01T18:04:16Z</dcterms:created>
  <dcterms:modified xsi:type="dcterms:W3CDTF">2017-04-07T17:33:54Z</dcterms:modified>
</cp:coreProperties>
</file>