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1" r:id="rId5"/>
    <p:sldId id="262" r:id="rId6"/>
    <p:sldId id="263" r:id="rId7"/>
    <p:sldId id="265" r:id="rId8"/>
    <p:sldId id="276" r:id="rId9"/>
    <p:sldId id="278" r:id="rId10"/>
    <p:sldId id="279" r:id="rId11"/>
    <p:sldId id="280" r:id="rId12"/>
    <p:sldId id="281" r:id="rId13"/>
    <p:sldId id="264" r:id="rId14"/>
    <p:sldId id="266" r:id="rId15"/>
    <p:sldId id="282" r:id="rId16"/>
    <p:sldId id="284" r:id="rId17"/>
    <p:sldId id="285" r:id="rId18"/>
    <p:sldId id="267" r:id="rId19"/>
    <p:sldId id="283" r:id="rId20"/>
    <p:sldId id="272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C42"/>
    <a:srgbClr val="A80039"/>
    <a:srgbClr val="C44C4C"/>
    <a:srgbClr val="969696"/>
    <a:srgbClr val="00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53" autoAdjust="0"/>
  </p:normalViewPr>
  <p:slideViewPr>
    <p:cSldViewPr snapToGrid="0">
      <p:cViewPr varScale="1">
        <p:scale>
          <a:sx n="91" d="100"/>
          <a:sy n="91" d="100"/>
        </p:scale>
        <p:origin x="12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BAE6744-50FF-4EAC-B8F6-50FAD023CFA1}" type="datetimeFigureOut">
              <a:rPr lang="fr-FR"/>
              <a:pPr>
                <a:defRPr/>
              </a:pPr>
              <a:t>06/06/2023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7B4D2A2-2AC2-47F8-A6A5-A7DD71C98464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9371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FE4DB1C-F76D-47A0-9DEA-1E750A360BE4}" type="datetimeFigureOut">
              <a:rPr lang="fr-FR"/>
              <a:pPr>
                <a:defRPr/>
              </a:pPr>
              <a:t>06/06/2023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  <a:endParaRPr lang="fr-BE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7F7ECF-42F4-4999-8AB5-B9CFFB894227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45253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tif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tif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medecine &amp; pharma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3619" y="511175"/>
            <a:ext cx="67183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37" y="5780956"/>
            <a:ext cx="1870438" cy="8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8701" y="515938"/>
            <a:ext cx="6699248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81921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697" y="5768156"/>
            <a:ext cx="1850028" cy="91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rvices Génér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 userDrawn="1"/>
        </p:nvSpPr>
        <p:spPr>
          <a:xfrm>
            <a:off x="2257423" y="447674"/>
            <a:ext cx="6743701" cy="1343026"/>
          </a:xfrm>
          <a:prstGeom prst="rect">
            <a:avLst/>
          </a:prstGeom>
          <a:effectLst>
            <a:outerShdw blurRad="1270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endParaRPr lang="fr-BE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9" y="517525"/>
            <a:ext cx="6734175" cy="168354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0D07-BA6C-4CE2-85E1-215477AE30BF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à gauch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114300" y="285750"/>
            <a:ext cx="2028825" cy="6057900"/>
          </a:xfrm>
        </p:spPr>
        <p:txBody>
          <a:bodyPr/>
          <a:lstStyle>
            <a:lvl2pPr marL="0" indent="0" algn="l">
              <a:buNone/>
              <a:defRPr sz="1300" b="1" cap="small" baseline="0">
                <a:solidFill>
                  <a:srgbClr val="C44C4C"/>
                </a:solidFill>
                <a:latin typeface="+mn-lt"/>
              </a:defRPr>
            </a:lvl2pPr>
            <a:lvl3pPr marL="0" indent="0">
              <a:buClr>
                <a:srgbClr val="969696"/>
              </a:buClr>
              <a:buFontTx/>
              <a:buNone/>
              <a:defRPr sz="1300" cap="small">
                <a:solidFill>
                  <a:srgbClr val="969696"/>
                </a:solidFill>
                <a:latin typeface="+mn-lt"/>
              </a:defRPr>
            </a:lvl3pPr>
            <a:lvl4pPr marL="180975" indent="-180975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4pPr>
            <a:lvl5pPr marL="180975" marR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300" cap="small" baseline="0">
                <a:solidFill>
                  <a:srgbClr val="969696"/>
                </a:solidFill>
                <a:latin typeface="+mn-lt"/>
              </a:defRPr>
            </a:lvl5pPr>
            <a:lvl6pPr marL="447675" indent="-228600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6pPr>
            <a:lvl7pPr marL="447675" indent="-228600">
              <a:buFont typeface="Wingdings" pitchFamily="2" charset="2"/>
              <a:buChar char="§"/>
              <a:defRPr sz="1300" cap="small">
                <a:solidFill>
                  <a:srgbClr val="969696"/>
                </a:solidFill>
              </a:defRPr>
            </a:lvl7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7BD0E-2A43-401C-A51A-07B7D43C3F74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u-dessus, titre et con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7" name="Espace réservé du texte 22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9144000" cy="228600"/>
          </a:xfrm>
        </p:spPr>
        <p:txBody>
          <a:bodyPr>
            <a:noAutofit/>
          </a:bodyPr>
          <a:lstStyle>
            <a:lvl1pPr algn="ctr">
              <a:buNone/>
              <a:defRPr sz="1200" cap="small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E66B0-5CBE-4E0A-A5C6-DF540FEFB54A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" y="76200"/>
            <a:ext cx="2227496" cy="6515100"/>
          </a:xfrm>
        </p:spPr>
        <p:txBody>
          <a:bodyPr/>
          <a:lstStyle/>
          <a:p>
            <a:pPr lvl="0"/>
            <a:endParaRPr lang="fr-BE" noProof="0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8697-95BF-4A22-A184-226172814C3E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>
          <a:xfrm>
            <a:off x="466725" y="1609725"/>
            <a:ext cx="405765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3"/>
          </p:nvPr>
        </p:nvSpPr>
        <p:spPr>
          <a:xfrm>
            <a:off x="4638675" y="1609725"/>
            <a:ext cx="405765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617E4-4894-4A65-BE9D-81D8AD4FAD7A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9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9A4E3-6D52-4424-9E3B-4890C72A3643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5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E434B-834A-4B3C-A6CC-D634FFB8216D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FE5C0-0B6B-48DC-B68C-BA922E7A4541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Poly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25" y="5907088"/>
            <a:ext cx="1778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2670" y="519113"/>
            <a:ext cx="6686548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B8AA1-91CF-48D5-ACEB-1FB0E427801C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 en-des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9FFC6-F3D3-44CE-8875-302054ACEC4E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sycho &amp; sciences é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6637" y="523875"/>
            <a:ext cx="66675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0" name="Image 9" descr="UMONS_Fac psy et siences educ_smal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6490" y="5840963"/>
            <a:ext cx="1669774" cy="756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514350"/>
            <a:ext cx="6724650" cy="1681162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88065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297" y="5748475"/>
            <a:ext cx="1740423" cy="89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25" y="512417"/>
            <a:ext cx="6732394" cy="16830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9" y="5843451"/>
            <a:ext cx="1665030" cy="7043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Warocqu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8701" y="506413"/>
            <a:ext cx="6699248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6" y="5628186"/>
            <a:ext cx="1386942" cy="9250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IS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1875" y="515938"/>
            <a:ext cx="6692900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5991497"/>
            <a:ext cx="1612940" cy="4776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4412" y="519113"/>
            <a:ext cx="67183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5721531"/>
            <a:ext cx="1446794" cy="815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98" y="508240"/>
            <a:ext cx="6731452" cy="1682863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589" y="5773535"/>
            <a:ext cx="1803667" cy="85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 l="269" t="20290" r="13968" b="25948"/>
          <a:stretch>
            <a:fillRect/>
          </a:stretch>
        </p:blipFill>
        <p:spPr bwMode="auto">
          <a:xfrm>
            <a:off x="0" y="0"/>
            <a:ext cx="9144000" cy="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 l="269" t="20290" r="13968" b="25948"/>
          <a:stretch>
            <a:fillRect/>
          </a:stretch>
        </p:blipFill>
        <p:spPr bwMode="auto">
          <a:xfrm>
            <a:off x="0" y="6780213"/>
            <a:ext cx="9144000" cy="7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2228850" y="6581775"/>
            <a:ext cx="640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629650" y="6580188"/>
            <a:ext cx="514350" cy="27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788E00-F875-4D77-9ED4-63F826220AA2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10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lang="fr-BE" sz="4400" b="1" kern="1200" dirty="0">
          <a:solidFill>
            <a:schemeClr val="accent2"/>
          </a:solidFill>
          <a:latin typeface="Calibri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 typeface="Arial" charset="0"/>
        <a:buNone/>
        <a:defRPr lang="fr-FR" sz="3200" kern="1200" dirty="0">
          <a:solidFill>
            <a:srgbClr val="808080"/>
          </a:solidFill>
          <a:latin typeface="Calibri" pitchFamily="34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fr-FR" sz="24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fr-FR" sz="20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fr-BE" sz="2000" kern="1200" dirty="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fr-BE" kern="1200" dirty="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uno.HOUGARDY@umons.ac.be" TargetMode="External"/><Relationship Id="rId2" Type="http://schemas.openxmlformats.org/officeDocument/2006/relationships/hyperlink" Target="mailto:Antoine.COLLET@umons.ac.b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jkrS4RvQGY" TargetMode="External"/><Relationship Id="rId2" Type="http://schemas.openxmlformats.org/officeDocument/2006/relationships/hyperlink" Target="https://github.com/brunohou/Hardware_Software_Frequency_Generator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ous-titre 1"/>
          <p:cNvSpPr>
            <a:spLocks noGrp="1"/>
          </p:cNvSpPr>
          <p:nvPr>
            <p:ph type="subTitle" idx="1"/>
          </p:nvPr>
        </p:nvSpPr>
        <p:spPr bwMode="auto">
          <a:xfrm>
            <a:off x="2181225" y="3686175"/>
            <a:ext cx="6800850" cy="6899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dirty="0"/>
              <a:t>Hardware software </a:t>
            </a:r>
            <a:r>
              <a:rPr lang="fr-FR" dirty="0" err="1"/>
              <a:t>project</a:t>
            </a:r>
            <a:endParaRPr dirty="0"/>
          </a:p>
        </p:txBody>
      </p:sp>
      <p:sp>
        <p:nvSpPr>
          <p:cNvPr id="23555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Frequency </a:t>
            </a:r>
            <a:r>
              <a:rPr lang="fr-FR" dirty="0" err="1"/>
              <a:t>generator</a:t>
            </a:r>
            <a:endParaRPr dirty="0"/>
          </a:p>
        </p:txBody>
      </p:sp>
      <p:sp>
        <p:nvSpPr>
          <p:cNvPr id="23556" name="Espace réservé du texte 3"/>
          <p:cNvSpPr>
            <a:spLocks noGrp="1"/>
          </p:cNvSpPr>
          <p:nvPr>
            <p:ph type="body" sz="quarter" idx="10"/>
          </p:nvPr>
        </p:nvSpPr>
        <p:spPr bwMode="auto">
          <a:xfrm>
            <a:off x="2181225" y="5519100"/>
            <a:ext cx="6781800" cy="457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fr-BE" sz="1600" dirty="0">
                <a:hlinkClick r:id="rId2"/>
              </a:rPr>
              <a:t>Antoine.COLLET@umons.ac.be</a:t>
            </a:r>
            <a:r>
              <a:rPr lang="fr-BE" sz="1600" dirty="0"/>
              <a:t> – </a:t>
            </a:r>
            <a:r>
              <a:rPr lang="fr-BE" sz="1600" dirty="0">
                <a:hlinkClick r:id="rId3"/>
              </a:rPr>
              <a:t>Bruno.HOUGARDY@umons.ac.be</a:t>
            </a:r>
            <a:r>
              <a:rPr lang="fr-BE" sz="1600" dirty="0"/>
              <a:t> </a:t>
            </a:r>
          </a:p>
          <a:p>
            <a:endParaRPr lang="fr-BE" sz="1600" dirty="0"/>
          </a:p>
        </p:txBody>
      </p:sp>
      <p:sp>
        <p:nvSpPr>
          <p:cNvPr id="23557" name="Espace réservé du texte 4"/>
          <p:cNvSpPr>
            <a:spLocks noGrp="1"/>
          </p:cNvSpPr>
          <p:nvPr>
            <p:ph type="body" sz="quarter" idx="11"/>
          </p:nvPr>
        </p:nvSpPr>
        <p:spPr bwMode="auto">
          <a:xfrm>
            <a:off x="2181225" y="4410075"/>
            <a:ext cx="6791325" cy="4095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dirty="0"/>
              <a:t>Antoine COLLET &amp; Bruno HOUGARDY</a:t>
            </a:r>
            <a:endParaRPr lang="fr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D05A8DA-439C-1F08-7110-3810B692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 </a:t>
            </a:r>
            <a:r>
              <a:rPr lang="fr-BE" dirty="0" err="1"/>
              <a:t>implementation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1BF32C-75BB-31E2-EF87-79EC9422A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10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2701E4-245A-99AF-99E3-4DB29B7A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678F13-7A0B-F857-004E-5064045D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#C </a:t>
            </a:r>
            <a:r>
              <a:rPr lang="fr-FR" sz="2000" dirty="0" err="1">
                <a:solidFill>
                  <a:schemeClr val="tx1"/>
                </a:solidFill>
              </a:rPr>
              <a:t>environment</a:t>
            </a:r>
            <a:r>
              <a:rPr lang="fr-FR" sz="2000" dirty="0">
                <a:solidFill>
                  <a:schemeClr val="tx1"/>
                </a:solidFill>
              </a:rPr>
              <a:t> :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User </a:t>
            </a:r>
            <a:r>
              <a:rPr lang="fr-FR" sz="2000" dirty="0" err="1">
                <a:solidFill>
                  <a:schemeClr val="tx1"/>
                </a:solidFill>
              </a:rPr>
              <a:t>enters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frequency</a:t>
            </a:r>
            <a:r>
              <a:rPr lang="fr-FR" sz="2000" dirty="0">
                <a:solidFill>
                  <a:schemeClr val="tx1"/>
                </a:solidFill>
              </a:rPr>
              <a:t> value </a:t>
            </a:r>
            <a:r>
              <a:rPr lang="fr-FR" sz="2000" dirty="0" err="1">
                <a:solidFill>
                  <a:schemeClr val="tx1"/>
                </a:solidFill>
              </a:rPr>
              <a:t>between</a:t>
            </a:r>
            <a:r>
              <a:rPr lang="fr-FR" sz="2000" dirty="0">
                <a:solidFill>
                  <a:schemeClr val="tx1"/>
                </a:solidFill>
              </a:rPr>
              <a:t> 1 kHz &amp; 1 MHz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#C code place the value in the correct </a:t>
            </a:r>
            <a:r>
              <a:rPr lang="fr-FR" sz="2000" dirty="0" err="1">
                <a:solidFill>
                  <a:schemeClr val="tx1"/>
                </a:solidFill>
              </a:rPr>
              <a:t>frequency</a:t>
            </a:r>
            <a:r>
              <a:rPr lang="fr-FR" sz="2000" dirty="0">
                <a:solidFill>
                  <a:schemeClr val="tx1"/>
                </a:solidFill>
              </a:rPr>
              <a:t> range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Write of an 8-bit </a:t>
            </a:r>
            <a:r>
              <a:rPr lang="fr-FR" sz="2000" dirty="0" err="1">
                <a:solidFill>
                  <a:schemeClr val="tx1"/>
                </a:solidFill>
              </a:rPr>
              <a:t>vector</a:t>
            </a:r>
            <a:endParaRPr lang="fr-FR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Example :</a:t>
            </a:r>
          </a:p>
          <a:p>
            <a:r>
              <a:rPr lang="fr-FR" sz="2000" dirty="0">
                <a:solidFill>
                  <a:schemeClr val="tx1"/>
                </a:solidFill>
              </a:rPr>
              <a:t>1 kHz -&gt; 1st range -&gt; 0000 0000 </a:t>
            </a:r>
            <a:r>
              <a:rPr lang="fr-FR" sz="2000" dirty="0" err="1">
                <a:solidFill>
                  <a:schemeClr val="tx1"/>
                </a:solidFill>
              </a:rPr>
              <a:t>vector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5 kHz -&gt; 2 </a:t>
            </a:r>
            <a:r>
              <a:rPr lang="fr-FR" sz="2000" dirty="0" err="1">
                <a:solidFill>
                  <a:schemeClr val="tx1"/>
                </a:solidFill>
              </a:rPr>
              <a:t>nd</a:t>
            </a:r>
            <a:r>
              <a:rPr lang="fr-FR" sz="2000" dirty="0">
                <a:solidFill>
                  <a:schemeClr val="tx1"/>
                </a:solidFill>
              </a:rPr>
              <a:t> range -&gt; 0000 0001 </a:t>
            </a:r>
            <a:r>
              <a:rPr lang="fr-FR" sz="2000" dirty="0" err="1">
                <a:solidFill>
                  <a:schemeClr val="tx1"/>
                </a:solidFill>
              </a:rPr>
              <a:t>vector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 err="1">
                <a:solidFill>
                  <a:schemeClr val="tx1"/>
                </a:solidFill>
              </a:rPr>
              <a:t>etc</a:t>
            </a:r>
            <a:r>
              <a:rPr lang="fr-FR" sz="2000" dirty="0">
                <a:solidFill>
                  <a:schemeClr val="tx1"/>
                </a:solidFill>
              </a:rPr>
              <a:t> ! 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- Software </a:t>
            </a:r>
            <a:r>
              <a:rPr lang="fr-FR" sz="2000" dirty="0" err="1">
                <a:solidFill>
                  <a:schemeClr val="tx1"/>
                </a:solidFill>
              </a:rPr>
              <a:t>transmits</a:t>
            </a:r>
            <a:r>
              <a:rPr lang="fr-FR" sz="2000" dirty="0">
                <a:solidFill>
                  <a:schemeClr val="tx1"/>
                </a:solidFill>
              </a:rPr>
              <a:t> the </a:t>
            </a:r>
            <a:r>
              <a:rPr lang="fr-FR" sz="2000" dirty="0" err="1">
                <a:solidFill>
                  <a:schemeClr val="tx1"/>
                </a:solidFill>
              </a:rPr>
              <a:t>vector</a:t>
            </a:r>
            <a:r>
              <a:rPr lang="fr-FR" sz="2000" dirty="0">
                <a:solidFill>
                  <a:schemeClr val="tx1"/>
                </a:solidFill>
              </a:rPr>
              <a:t> to the FPGA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2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34A60-EE37-EFA7-74EA-D36FECF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Loading</a:t>
            </a:r>
            <a:endParaRPr lang="fr-BE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6957D-0F77-E478-F0EC-277886989F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F3156B-6FA7-4C70-89A8-EC64599F08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27E66B0-5CBE-4E0A-A5C6-DF540FEFB54A}" type="slidenum">
              <a:rPr lang="fr-BE" smtClean="0"/>
              <a:pPr>
                <a:defRPr/>
              </a:pPr>
              <a:t>11</a:t>
            </a:fld>
            <a:endParaRPr lang="fr-BE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BBBD3-D78B-0743-C5F9-4C11C929EF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A373A89-0CAB-5C38-03E0-F4897414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>
                <a:solidFill>
                  <a:schemeClr val="tx1"/>
                </a:solidFill>
              </a:rPr>
              <a:t>Programming</a:t>
            </a:r>
            <a:r>
              <a:rPr lang="fr-FR" sz="2400" dirty="0">
                <a:solidFill>
                  <a:schemeClr val="tx1"/>
                </a:solidFill>
              </a:rPr>
              <a:t> the FPGA </a:t>
            </a:r>
            <a:r>
              <a:rPr lang="fr-FR" sz="2400" dirty="0" err="1">
                <a:solidFill>
                  <a:schemeClr val="tx1"/>
                </a:solidFill>
              </a:rPr>
              <a:t>with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our</a:t>
            </a:r>
            <a:r>
              <a:rPr lang="fr-FR" sz="2400" dirty="0">
                <a:solidFill>
                  <a:schemeClr val="tx1"/>
                </a:solidFill>
              </a:rPr>
              <a:t> driver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DE2BBD4-16E5-6770-5CCF-0D4C0886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14" y="2343087"/>
            <a:ext cx="5622476" cy="23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2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34A60-EE37-EFA7-74EA-D36FECF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Loading</a:t>
            </a:r>
            <a:endParaRPr lang="fr-BE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6957D-0F77-E478-F0EC-277886989F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F3156B-6FA7-4C70-89A8-EC64599F08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27E66B0-5CBE-4E0A-A5C6-DF540FEFB54A}" type="slidenum">
              <a:rPr lang="fr-BE" smtClean="0"/>
              <a:pPr>
                <a:defRPr/>
              </a:pPr>
              <a:t>12</a:t>
            </a:fld>
            <a:endParaRPr lang="fr-BE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BBBD3-D78B-0743-C5F9-4C11C929EF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A373A89-0CAB-5C38-03E0-F4897414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1412"/>
            <a:ext cx="8229600" cy="4525963"/>
          </a:xfrm>
        </p:spPr>
        <p:txBody>
          <a:bodyPr>
            <a:normAutofit/>
          </a:bodyPr>
          <a:lstStyle/>
          <a:p>
            <a:r>
              <a:rPr lang="fr-FR" sz="2300" dirty="0" err="1">
                <a:solidFill>
                  <a:schemeClr val="tx1"/>
                </a:solidFill>
              </a:rPr>
              <a:t>Establishing</a:t>
            </a:r>
            <a:r>
              <a:rPr lang="fr-FR" sz="2300" dirty="0">
                <a:solidFill>
                  <a:schemeClr val="tx1"/>
                </a:solidFill>
              </a:rPr>
              <a:t> the communication </a:t>
            </a:r>
            <a:r>
              <a:rPr lang="fr-FR" sz="2300" dirty="0" err="1">
                <a:solidFill>
                  <a:schemeClr val="tx1"/>
                </a:solidFill>
              </a:rPr>
              <a:t>between</a:t>
            </a:r>
            <a:r>
              <a:rPr lang="fr-FR" sz="2300" dirty="0">
                <a:solidFill>
                  <a:schemeClr val="tx1"/>
                </a:solidFill>
              </a:rPr>
              <a:t> PC and </a:t>
            </a:r>
            <a:r>
              <a:rPr lang="fr-FR" sz="2300" dirty="0" err="1">
                <a:solidFill>
                  <a:schemeClr val="tx1"/>
                </a:solidFill>
              </a:rPr>
              <a:t>board</a:t>
            </a:r>
            <a:r>
              <a:rPr lang="fr-FR" sz="2300" dirty="0">
                <a:solidFill>
                  <a:schemeClr val="tx1"/>
                </a:solidFill>
              </a:rPr>
              <a:t> via </a:t>
            </a:r>
            <a:r>
              <a:rPr lang="fr-FR" sz="2300" dirty="0" err="1">
                <a:solidFill>
                  <a:schemeClr val="tx1"/>
                </a:solidFill>
              </a:rPr>
              <a:t>Putty</a:t>
            </a:r>
            <a:r>
              <a:rPr lang="fr-FR" sz="2300" dirty="0">
                <a:solidFill>
                  <a:schemeClr val="tx1"/>
                </a:solidFill>
              </a:rPr>
              <a:t> :</a:t>
            </a:r>
          </a:p>
          <a:p>
            <a:r>
              <a:rPr lang="fr-FR" sz="2300" dirty="0">
                <a:solidFill>
                  <a:schemeClr val="tx1"/>
                </a:solidFill>
              </a:rPr>
              <a:t> </a:t>
            </a: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C8C6566-D57E-CA53-B975-3AA321CB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00" y="1751885"/>
            <a:ext cx="3937800" cy="39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0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34A60-EE37-EFA7-74EA-D36FECF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Loading</a:t>
            </a:r>
            <a:endParaRPr lang="fr-BE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6957D-0F77-E478-F0EC-277886989F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F3156B-6FA7-4C70-89A8-EC64599F08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27E66B0-5CBE-4E0A-A5C6-DF540FEFB54A}" type="slidenum">
              <a:rPr lang="fr-BE" smtClean="0"/>
              <a:pPr>
                <a:defRPr/>
              </a:pPr>
              <a:t>13</a:t>
            </a:fld>
            <a:endParaRPr lang="fr-BE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BBBD3-D78B-0743-C5F9-4C11C929EF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A373A89-0CAB-5C38-03E0-F4897414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1412"/>
            <a:ext cx="8229600" cy="4525963"/>
          </a:xfrm>
        </p:spPr>
        <p:txBody>
          <a:bodyPr>
            <a:normAutofit/>
          </a:bodyPr>
          <a:lstStyle/>
          <a:p>
            <a:r>
              <a:rPr lang="fr-FR" sz="2300" dirty="0">
                <a:solidFill>
                  <a:schemeClr val="tx1"/>
                </a:solidFill>
              </a:rPr>
              <a:t>IP </a:t>
            </a:r>
            <a:r>
              <a:rPr lang="fr-FR" sz="2300" dirty="0" err="1">
                <a:solidFill>
                  <a:schemeClr val="tx1"/>
                </a:solidFill>
              </a:rPr>
              <a:t>address</a:t>
            </a:r>
            <a:r>
              <a:rPr lang="fr-FR" sz="2300" dirty="0">
                <a:solidFill>
                  <a:schemeClr val="tx1"/>
                </a:solidFill>
              </a:rPr>
              <a:t> </a:t>
            </a:r>
            <a:r>
              <a:rPr lang="fr-FR" sz="2300" dirty="0" err="1">
                <a:solidFill>
                  <a:schemeClr val="tx1"/>
                </a:solidFill>
              </a:rPr>
              <a:t>search</a:t>
            </a:r>
            <a:r>
              <a:rPr lang="fr-FR" sz="2300" dirty="0">
                <a:solidFill>
                  <a:schemeClr val="tx1"/>
                </a:solidFill>
              </a:rPr>
              <a:t> : </a:t>
            </a:r>
            <a:r>
              <a:rPr lang="fr-FR" sz="2300" dirty="0" err="1">
                <a:solidFill>
                  <a:schemeClr val="tx1"/>
                </a:solidFill>
              </a:rPr>
              <a:t>ifconfig</a:t>
            </a:r>
            <a:r>
              <a:rPr lang="fr-FR" sz="2300" dirty="0">
                <a:solidFill>
                  <a:schemeClr val="tx1"/>
                </a:solidFill>
              </a:rPr>
              <a:t> command</a:t>
            </a:r>
          </a:p>
          <a:p>
            <a:r>
              <a:rPr lang="fr-FR" sz="2300" dirty="0">
                <a:solidFill>
                  <a:schemeClr val="tx1"/>
                </a:solidFill>
              </a:rPr>
              <a:t> </a:t>
            </a: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06D71AB-0B36-DB50-6485-B335B165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19" y="1953324"/>
            <a:ext cx="5839562" cy="371405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4283ED85-951D-185D-80AE-2018595FE0DD}"/>
              </a:ext>
            </a:extLst>
          </p:cNvPr>
          <p:cNvSpPr/>
          <p:nvPr/>
        </p:nvSpPr>
        <p:spPr>
          <a:xfrm>
            <a:off x="2910980" y="3190779"/>
            <a:ext cx="1216403" cy="245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5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34A60-EE37-EFA7-74EA-D36FECF2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183"/>
            <a:ext cx="8229600" cy="1143000"/>
          </a:xfrm>
        </p:spPr>
        <p:txBody>
          <a:bodyPr/>
          <a:lstStyle/>
          <a:p>
            <a:r>
              <a:rPr lang="fr-BE" dirty="0" err="1"/>
              <a:t>Loading</a:t>
            </a:r>
            <a:endParaRPr lang="fr-BE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6957D-0F77-E478-F0EC-277886989F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F3156B-6FA7-4C70-89A8-EC64599F08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27E66B0-5CBE-4E0A-A5C6-DF540FEFB54A}" type="slidenum">
              <a:rPr lang="fr-BE" smtClean="0"/>
              <a:pPr>
                <a:defRPr/>
              </a:pPr>
              <a:t>14</a:t>
            </a:fld>
            <a:endParaRPr lang="fr-BE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BBBD3-D78B-0743-C5F9-4C11C929EF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A373A89-0CAB-5C38-03E0-F4897414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7" y="1123229"/>
            <a:ext cx="8229600" cy="4525963"/>
          </a:xfrm>
        </p:spPr>
        <p:txBody>
          <a:bodyPr>
            <a:normAutofit/>
          </a:bodyPr>
          <a:lstStyle/>
          <a:p>
            <a:r>
              <a:rPr lang="fr-FR" sz="2300" dirty="0">
                <a:solidFill>
                  <a:schemeClr val="tx1"/>
                </a:solidFill>
              </a:rPr>
              <a:t> </a:t>
            </a:r>
            <a:r>
              <a:rPr lang="fr-FR" sz="2600" dirty="0">
                <a:solidFill>
                  <a:schemeClr val="tx1"/>
                </a:solidFill>
              </a:rPr>
              <a:t>Final </a:t>
            </a:r>
            <a:r>
              <a:rPr lang="fr-FR" sz="2600" dirty="0" err="1">
                <a:solidFill>
                  <a:schemeClr val="tx1"/>
                </a:solidFill>
              </a:rPr>
              <a:t>steps</a:t>
            </a:r>
            <a:r>
              <a:rPr lang="fr-FR" sz="2600" dirty="0">
                <a:solidFill>
                  <a:schemeClr val="tx1"/>
                </a:solidFill>
              </a:rPr>
              <a:t> : </a:t>
            </a:r>
          </a:p>
          <a:p>
            <a:endParaRPr lang="fr-FR" sz="23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300" dirty="0">
                <a:solidFill>
                  <a:schemeClr val="tx1"/>
                </a:solidFill>
              </a:rPr>
              <a:t>Start the </a:t>
            </a:r>
            <a:r>
              <a:rPr lang="fr-FR" sz="2300" dirty="0" err="1">
                <a:solidFill>
                  <a:schemeClr val="tx1"/>
                </a:solidFill>
              </a:rPr>
              <a:t>SoC</a:t>
            </a:r>
            <a:r>
              <a:rPr lang="fr-FR" sz="2300" dirty="0">
                <a:solidFill>
                  <a:schemeClr val="tx1"/>
                </a:solidFill>
              </a:rPr>
              <a:t> EDS </a:t>
            </a:r>
            <a:r>
              <a:rPr lang="fr-FR" sz="2300" dirty="0" err="1">
                <a:solidFill>
                  <a:schemeClr val="tx1"/>
                </a:solidFill>
              </a:rPr>
              <a:t>shell</a:t>
            </a:r>
            <a:endParaRPr lang="fr-FR" sz="23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300" dirty="0" err="1">
                <a:solidFill>
                  <a:schemeClr val="tx1"/>
                </a:solidFill>
              </a:rPr>
              <a:t>Main.c</a:t>
            </a:r>
            <a:r>
              <a:rPr lang="fr-FR" sz="2300" dirty="0">
                <a:solidFill>
                  <a:schemeClr val="tx1"/>
                </a:solidFill>
              </a:rPr>
              <a:t> file </a:t>
            </a:r>
            <a:r>
              <a:rPr lang="fr-FR" sz="2300" dirty="0" err="1">
                <a:solidFill>
                  <a:schemeClr val="tx1"/>
                </a:solidFill>
              </a:rPr>
              <a:t>previously</a:t>
            </a:r>
            <a:r>
              <a:rPr lang="fr-FR" sz="2300" dirty="0">
                <a:solidFill>
                  <a:schemeClr val="tx1"/>
                </a:solidFill>
              </a:rPr>
              <a:t> made a </a:t>
            </a:r>
            <a:r>
              <a:rPr lang="fr-FR" sz="2300" dirty="0" err="1">
                <a:solidFill>
                  <a:schemeClr val="tx1"/>
                </a:solidFill>
              </a:rPr>
              <a:t>executable</a:t>
            </a:r>
            <a:r>
              <a:rPr lang="fr-FR" sz="2300" dirty="0">
                <a:solidFill>
                  <a:schemeClr val="tx1"/>
                </a:solidFill>
              </a:rPr>
              <a:t> file for Linux OS of the </a:t>
            </a:r>
            <a:r>
              <a:rPr lang="fr-FR" sz="2300" dirty="0" err="1">
                <a:solidFill>
                  <a:schemeClr val="tx1"/>
                </a:solidFill>
              </a:rPr>
              <a:t>board</a:t>
            </a:r>
            <a:r>
              <a:rPr lang="fr-FR" sz="2300" dirty="0">
                <a:solidFill>
                  <a:schemeClr val="tx1"/>
                </a:solidFill>
              </a:rPr>
              <a:t> -&gt; </a:t>
            </a:r>
            <a:r>
              <a:rPr lang="fr-FR" sz="2300" dirty="0" err="1">
                <a:solidFill>
                  <a:schemeClr val="tx1"/>
                </a:solidFill>
              </a:rPr>
              <a:t>HPS_app</a:t>
            </a:r>
            <a:r>
              <a:rPr lang="fr-FR" sz="23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fr-FR" sz="2300" dirty="0">
                <a:solidFill>
                  <a:schemeClr val="tx1"/>
                </a:solidFill>
              </a:rPr>
              <a:t>Transfer </a:t>
            </a:r>
            <a:r>
              <a:rPr lang="fr-FR" sz="2300" dirty="0" err="1">
                <a:solidFill>
                  <a:schemeClr val="tx1"/>
                </a:solidFill>
              </a:rPr>
              <a:t>HPS_app</a:t>
            </a:r>
            <a:r>
              <a:rPr lang="fr-FR" sz="2300" dirty="0">
                <a:solidFill>
                  <a:schemeClr val="tx1"/>
                </a:solidFill>
              </a:rPr>
              <a:t> to the </a:t>
            </a:r>
            <a:r>
              <a:rPr lang="fr-FR" sz="2300" dirty="0" err="1">
                <a:solidFill>
                  <a:schemeClr val="tx1"/>
                </a:solidFill>
              </a:rPr>
              <a:t>board</a:t>
            </a:r>
            <a:r>
              <a:rPr lang="fr-FR" sz="2300" dirty="0">
                <a:solidFill>
                  <a:schemeClr val="tx1"/>
                </a:solidFill>
              </a:rPr>
              <a:t> </a:t>
            </a:r>
            <a:r>
              <a:rPr lang="fr-FR" sz="2300" dirty="0" err="1">
                <a:solidFill>
                  <a:schemeClr val="tx1"/>
                </a:solidFill>
              </a:rPr>
              <a:t>with</a:t>
            </a:r>
            <a:r>
              <a:rPr lang="fr-FR" sz="2300" dirty="0">
                <a:solidFill>
                  <a:schemeClr val="tx1"/>
                </a:solidFill>
              </a:rPr>
              <a:t> </a:t>
            </a:r>
            <a:r>
              <a:rPr lang="fr-FR" sz="2300" dirty="0" err="1">
                <a:solidFill>
                  <a:schemeClr val="tx1"/>
                </a:solidFill>
              </a:rPr>
              <a:t>this</a:t>
            </a:r>
            <a:r>
              <a:rPr lang="fr-FR" sz="2300" dirty="0">
                <a:solidFill>
                  <a:schemeClr val="tx1"/>
                </a:solidFill>
              </a:rPr>
              <a:t> command : « </a:t>
            </a:r>
            <a:r>
              <a:rPr lang="fr-FR" sz="1800" b="0" i="0" dirty="0" err="1">
                <a:solidFill>
                  <a:srgbClr val="1F2328"/>
                </a:solidFill>
                <a:effectLst/>
                <a:latin typeface="+mn-lt"/>
              </a:rPr>
              <a:t>scp</a:t>
            </a:r>
            <a:r>
              <a:rPr lang="fr-FR" sz="1800" b="0" i="0" dirty="0">
                <a:solidFill>
                  <a:srgbClr val="1F2328"/>
                </a:solidFill>
                <a:effectLst/>
                <a:latin typeface="+mn-lt"/>
              </a:rPr>
              <a:t> HPS_APP </a:t>
            </a:r>
            <a:r>
              <a:rPr lang="fr-FR" sz="1800" b="0" i="0" dirty="0" err="1">
                <a:solidFill>
                  <a:srgbClr val="1F2328"/>
                </a:solidFill>
                <a:effectLst/>
                <a:latin typeface="+mn-lt"/>
              </a:rPr>
              <a:t>root@</a:t>
            </a:r>
            <a:r>
              <a:rPr lang="fr-FR" sz="1800" b="0" i="0" dirty="0" err="1">
                <a:solidFill>
                  <a:srgbClr val="FF0000"/>
                </a:solidFill>
                <a:effectLst/>
                <a:latin typeface="+mn-lt"/>
              </a:rPr>
              <a:t>BOARD_IP</a:t>
            </a:r>
            <a:r>
              <a:rPr lang="fr-FR" sz="1800" b="0" i="0" dirty="0">
                <a:solidFill>
                  <a:srgbClr val="1F2328"/>
                </a:solidFill>
                <a:effectLst/>
                <a:latin typeface="+mn-lt"/>
              </a:rPr>
              <a:t>:/root:/ </a:t>
            </a:r>
            <a:r>
              <a:rPr lang="fr-FR" sz="2300" b="0" i="0" dirty="0">
                <a:solidFill>
                  <a:srgbClr val="1F2328"/>
                </a:solidFill>
                <a:effectLst/>
                <a:latin typeface="+mn-lt"/>
              </a:rPr>
              <a:t>»</a:t>
            </a:r>
          </a:p>
          <a:p>
            <a:pPr marL="342900" indent="-342900">
              <a:buFontTx/>
              <a:buChar char="-"/>
            </a:pPr>
            <a:r>
              <a:rPr lang="fr-FR" sz="1800" dirty="0">
                <a:solidFill>
                  <a:srgbClr val="1F2328"/>
                </a:solidFill>
                <a:latin typeface="+mn-lt"/>
              </a:rPr>
              <a:t>Running file can </a:t>
            </a:r>
            <a:r>
              <a:rPr lang="fr-FR" sz="1800" dirty="0" err="1">
                <a:solidFill>
                  <a:srgbClr val="1F2328"/>
                </a:solidFill>
                <a:latin typeface="+mn-lt"/>
              </a:rPr>
              <a:t>now</a:t>
            </a:r>
            <a:r>
              <a:rPr lang="fr-FR" sz="1800" dirty="0">
                <a:solidFill>
                  <a:srgbClr val="1F2328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rgbClr val="1F2328"/>
                </a:solidFill>
                <a:latin typeface="+mn-lt"/>
              </a:rPr>
              <a:t>be</a:t>
            </a:r>
            <a:r>
              <a:rPr lang="fr-FR" sz="1800" dirty="0">
                <a:solidFill>
                  <a:srgbClr val="1F2328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rgbClr val="1F2328"/>
                </a:solidFill>
                <a:latin typeface="+mn-lt"/>
              </a:rPr>
              <a:t>used</a:t>
            </a:r>
            <a:r>
              <a:rPr lang="fr-FR" sz="1800" dirty="0">
                <a:solidFill>
                  <a:srgbClr val="1F2328"/>
                </a:solidFill>
                <a:latin typeface="+mn-lt"/>
              </a:rPr>
              <a:t> on the </a:t>
            </a:r>
            <a:r>
              <a:rPr lang="fr-FR" sz="1800" dirty="0" err="1">
                <a:solidFill>
                  <a:srgbClr val="1F2328"/>
                </a:solidFill>
                <a:latin typeface="+mn-lt"/>
              </a:rPr>
              <a:t>board</a:t>
            </a:r>
            <a:r>
              <a:rPr lang="fr-FR" sz="1800" dirty="0">
                <a:solidFill>
                  <a:srgbClr val="1F2328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rgbClr val="1F2328"/>
                </a:solidFill>
                <a:latin typeface="+mn-lt"/>
              </a:rPr>
              <a:t>with</a:t>
            </a:r>
            <a:r>
              <a:rPr lang="fr-FR" sz="1800" dirty="0">
                <a:solidFill>
                  <a:srgbClr val="1F2328"/>
                </a:solidFill>
                <a:latin typeface="+mn-lt"/>
              </a:rPr>
              <a:t> the </a:t>
            </a:r>
            <a:r>
              <a:rPr lang="fr-FR" sz="1800" dirty="0" err="1">
                <a:solidFill>
                  <a:srgbClr val="1F2328"/>
                </a:solidFill>
                <a:latin typeface="+mn-lt"/>
              </a:rPr>
              <a:t>following</a:t>
            </a:r>
            <a:r>
              <a:rPr lang="fr-FR" sz="1800" dirty="0">
                <a:solidFill>
                  <a:srgbClr val="1F2328"/>
                </a:solidFill>
                <a:latin typeface="+mn-lt"/>
              </a:rPr>
              <a:t> command : </a:t>
            </a:r>
            <a:r>
              <a:rPr lang="fr-FR" sz="1800" b="0" i="0" dirty="0">
                <a:solidFill>
                  <a:srgbClr val="1F2328"/>
                </a:solidFill>
                <a:effectLst/>
                <a:latin typeface="+mn-lt"/>
              </a:rPr>
              <a:t>« ./HPS_APP » in the </a:t>
            </a:r>
            <a:r>
              <a:rPr lang="fr-FR" sz="1800" b="0" i="0" dirty="0" err="1">
                <a:solidFill>
                  <a:srgbClr val="1F2328"/>
                </a:solidFill>
                <a:effectLst/>
                <a:latin typeface="+mn-lt"/>
              </a:rPr>
              <a:t>Putty</a:t>
            </a:r>
            <a:r>
              <a:rPr lang="fr-FR" sz="1800" b="0" i="0" dirty="0">
                <a:solidFill>
                  <a:srgbClr val="1F2328"/>
                </a:solidFill>
                <a:effectLst/>
                <a:latin typeface="+mn-lt"/>
              </a:rPr>
              <a:t> terminal »</a:t>
            </a:r>
            <a:endParaRPr lang="fr-FR" sz="1800" dirty="0">
              <a:solidFill>
                <a:srgbClr val="1F2328"/>
              </a:solidFill>
              <a:latin typeface="+mn-lt"/>
            </a:endParaRPr>
          </a:p>
          <a:p>
            <a:endParaRPr lang="fr-FR" sz="1800" dirty="0">
              <a:solidFill>
                <a:schemeClr val="tx1"/>
              </a:solidFill>
              <a:latin typeface="+mn-lt"/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707250C-D9FF-226F-7170-A961BFD5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Running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169892-DF74-3B89-B896-DE3EB63C9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15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BB9B7-BBC2-4AFC-2979-3308132E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9E4CC3E-8F21-0B20-ADB4-2D78648B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Frequency </a:t>
            </a:r>
            <a:r>
              <a:rPr lang="fr-FR" sz="2000" dirty="0" err="1">
                <a:solidFill>
                  <a:schemeClr val="tx1"/>
                </a:solidFill>
              </a:rPr>
              <a:t>chosen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dirty="0"/>
              <a:t>: </a:t>
            </a:r>
          </a:p>
          <a:p>
            <a:r>
              <a:rPr lang="fr-FR" dirty="0">
                <a:solidFill>
                  <a:schemeClr val="tx1"/>
                </a:solidFill>
              </a:rPr>
              <a:t>5 kHz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EF9EF8-8F9E-47E1-472F-CB0BE101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00" y="1749829"/>
            <a:ext cx="4900791" cy="4226704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38F34367-E0FE-E82A-0303-39D46B2155F5}"/>
              </a:ext>
            </a:extLst>
          </p:cNvPr>
          <p:cNvSpPr/>
          <p:nvPr/>
        </p:nvSpPr>
        <p:spPr>
          <a:xfrm>
            <a:off x="3488200" y="4762850"/>
            <a:ext cx="1654250" cy="369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707250C-D9FF-226F-7170-A961BFD5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Results</a:t>
            </a:r>
            <a:r>
              <a:rPr lang="fr-BE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169892-DF74-3B89-B896-DE3EB63C9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16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BB9B7-BBC2-4AFC-2979-3308132E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9E67D4-0F3A-3C91-5B72-169EBE15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17" y="1486752"/>
            <a:ext cx="6150922" cy="44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9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379AC6A-5674-C9AC-6C28-78318A53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informations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4B5F3E-E792-BF9A-4EB2-D7F6A8C434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FB1CD-3C6F-83DA-CFCB-2A53D231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E9709F-343C-5833-E2B3-D3249BC9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30" y="1610686"/>
            <a:ext cx="8024070" cy="4515477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link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https://github.com/brunohou/Hardware_Software_Frequency_Generator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Youtube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video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link</a:t>
            </a:r>
            <a:r>
              <a:rPr lang="fr-FR" dirty="0">
                <a:solidFill>
                  <a:schemeClr val="tx1"/>
                </a:solidFill>
              </a:rPr>
              <a:t> :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0" i="0" u="none" strike="noStrike" dirty="0">
                <a:effectLst/>
                <a:latin typeface="-apple-system"/>
                <a:hlinkClick r:id="rId3"/>
              </a:rPr>
              <a:t>https://youtu.be/cjkrS4RvQGY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5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812B63-BD6A-1E27-A2E3-B0D5159C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sz="10000" dirty="0" err="1"/>
              <a:t>Context</a:t>
            </a:r>
            <a:r>
              <a:rPr lang="fr-BE" sz="100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fr-BE" sz="10000" dirty="0"/>
          </a:p>
          <a:p>
            <a:pPr marL="514350" indent="-514350">
              <a:buFont typeface="+mj-lt"/>
              <a:buAutoNum type="arabicPeriod"/>
            </a:pPr>
            <a:r>
              <a:rPr lang="fr-BE" sz="10000" dirty="0" err="1"/>
              <a:t>Tasks</a:t>
            </a:r>
            <a:r>
              <a:rPr lang="fr-BE" sz="10000" dirty="0"/>
              <a:t> &amp; </a:t>
            </a:r>
            <a:r>
              <a:rPr lang="fr-BE" sz="10000" dirty="0" err="1"/>
              <a:t>getting</a:t>
            </a:r>
            <a:r>
              <a:rPr lang="fr-BE" sz="10000" dirty="0"/>
              <a:t> </a:t>
            </a:r>
            <a:r>
              <a:rPr lang="fr-BE" sz="10000" dirty="0" err="1"/>
              <a:t>started</a:t>
            </a:r>
            <a:endParaRPr lang="fr-BE" sz="10000" dirty="0"/>
          </a:p>
          <a:p>
            <a:pPr marL="514350" indent="-514350">
              <a:buFont typeface="+mj-lt"/>
              <a:buAutoNum type="arabicPeriod"/>
            </a:pPr>
            <a:endParaRPr lang="fr-BE" sz="10000" dirty="0"/>
          </a:p>
          <a:p>
            <a:pPr marL="514350" indent="-514350">
              <a:buFont typeface="+mj-lt"/>
              <a:buAutoNum type="arabicPeriod"/>
            </a:pPr>
            <a:r>
              <a:rPr lang="fr-BE" sz="10000" dirty="0"/>
              <a:t>Hardware </a:t>
            </a:r>
            <a:r>
              <a:rPr lang="fr-BE" sz="10000" dirty="0" err="1"/>
              <a:t>implementation</a:t>
            </a:r>
            <a:endParaRPr lang="fr-BE" sz="10000" dirty="0"/>
          </a:p>
          <a:p>
            <a:pPr marL="514350" indent="-514350">
              <a:buFont typeface="+mj-lt"/>
              <a:buAutoNum type="arabicPeriod"/>
            </a:pPr>
            <a:endParaRPr lang="fr-BE" sz="10000" dirty="0"/>
          </a:p>
          <a:p>
            <a:pPr marL="514350" indent="-514350">
              <a:buFont typeface="+mj-lt"/>
              <a:buAutoNum type="arabicPeriod"/>
            </a:pPr>
            <a:r>
              <a:rPr lang="fr-BE" sz="10000" dirty="0"/>
              <a:t>Software </a:t>
            </a:r>
            <a:r>
              <a:rPr lang="fr-BE" sz="10000" dirty="0" err="1"/>
              <a:t>implementation</a:t>
            </a:r>
            <a:endParaRPr lang="fr-BE" sz="10000" dirty="0"/>
          </a:p>
          <a:p>
            <a:pPr marL="514350" indent="-514350">
              <a:buFont typeface="+mj-lt"/>
              <a:buAutoNum type="arabicPeriod"/>
            </a:pPr>
            <a:endParaRPr lang="fr-BE" sz="10000" dirty="0"/>
          </a:p>
          <a:p>
            <a:pPr marL="514350" indent="-514350">
              <a:buFont typeface="+mj-lt"/>
              <a:buAutoNum type="arabicPeriod"/>
            </a:pPr>
            <a:r>
              <a:rPr lang="fr-BE" sz="10000" dirty="0" err="1"/>
              <a:t>Loading</a:t>
            </a:r>
            <a:r>
              <a:rPr lang="fr-BE" sz="10000" dirty="0"/>
              <a:t> on the </a:t>
            </a:r>
            <a:r>
              <a:rPr lang="fr-BE" sz="10000" dirty="0" err="1"/>
              <a:t>board</a:t>
            </a:r>
            <a:endParaRPr lang="fr-BE" sz="10000" dirty="0"/>
          </a:p>
          <a:p>
            <a:pPr marL="514350" indent="-514350">
              <a:buFont typeface="+mj-lt"/>
              <a:buAutoNum type="arabicPeriod"/>
            </a:pPr>
            <a:endParaRPr lang="fr-BE" sz="10000" dirty="0"/>
          </a:p>
          <a:p>
            <a:pPr marL="514350" indent="-514350">
              <a:buFont typeface="+mj-lt"/>
              <a:buAutoNum type="arabicPeriod"/>
            </a:pPr>
            <a:r>
              <a:rPr lang="fr-BE" sz="10000" dirty="0"/>
              <a:t>Running &amp; </a:t>
            </a:r>
            <a:r>
              <a:rPr lang="fr-BE" sz="10000" dirty="0" err="1"/>
              <a:t>results</a:t>
            </a:r>
            <a:endParaRPr lang="fr-BE" sz="10000" dirty="0"/>
          </a:p>
          <a:p>
            <a:endParaRPr lang="fr-BE" sz="7400" dirty="0"/>
          </a:p>
          <a:p>
            <a:pPr marL="514350" indent="-514350">
              <a:buFont typeface="+mj-lt"/>
              <a:buAutoNum type="arabicPeriod"/>
            </a:pPr>
            <a:endParaRPr lang="fr-BE" dirty="0"/>
          </a:p>
          <a:p>
            <a:pPr marL="514350" indent="-514350">
              <a:buFont typeface="+mj-lt"/>
              <a:buAutoNum type="arabicPeriod"/>
            </a:pPr>
            <a:endParaRPr lang="fr-BE" dirty="0"/>
          </a:p>
          <a:p>
            <a:r>
              <a:rPr lang="fr-BE" dirty="0"/>
              <a:t>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FEA7812-0E9F-F342-0A9C-208F2CAC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Outline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38515E-BD6E-FCC3-43F8-88D1E83D5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2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AD628-6FDD-5CBD-C0DE-EE837950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903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4CA28D3-5341-50CF-F3F1-3FD5C3CA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Context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B98A94-7A67-1263-385F-7AF0CB7FF5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3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FD6E1E-3295-6CA9-E725-21313A590E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1664DE-0598-8E40-144C-FCC2742B2C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427" y="1307285"/>
            <a:ext cx="8050373" cy="451485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sz="2400" dirty="0" err="1">
                <a:solidFill>
                  <a:schemeClr val="tx1"/>
                </a:solidFill>
              </a:rPr>
              <a:t>SoC</a:t>
            </a:r>
            <a:r>
              <a:rPr lang="fr-FR" sz="2400" dirty="0">
                <a:solidFill>
                  <a:schemeClr val="tx1"/>
                </a:solidFill>
              </a:rPr>
              <a:t> design on a FPGA </a:t>
            </a:r>
            <a:r>
              <a:rPr lang="fr-FR" sz="2400" dirty="0" err="1">
                <a:solidFill>
                  <a:schemeClr val="tx1"/>
                </a:solidFill>
              </a:rPr>
              <a:t>using</a:t>
            </a:r>
            <a:r>
              <a:rPr lang="fr-FR" sz="2400" dirty="0">
                <a:solidFill>
                  <a:schemeClr val="tx1"/>
                </a:solidFill>
              </a:rPr>
              <a:t> VHDL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tx1"/>
                </a:solidFill>
              </a:rPr>
              <a:t>Quartus </a:t>
            </a:r>
            <a:r>
              <a:rPr lang="fr-FR" sz="2400" dirty="0" err="1">
                <a:solidFill>
                  <a:schemeClr val="tx1"/>
                </a:solidFill>
              </a:rPr>
              <a:t>environment</a:t>
            </a:r>
            <a:r>
              <a:rPr lang="fr-FR" sz="2400" dirty="0">
                <a:solidFill>
                  <a:schemeClr val="tx1"/>
                </a:solidFill>
              </a:rPr>
              <a:t> to </a:t>
            </a:r>
            <a:r>
              <a:rPr lang="fr-FR" sz="2400" dirty="0" err="1">
                <a:solidFill>
                  <a:schemeClr val="tx1"/>
                </a:solidFill>
              </a:rPr>
              <a:t>create</a:t>
            </a:r>
            <a:r>
              <a:rPr lang="fr-FR" sz="2400" dirty="0">
                <a:solidFill>
                  <a:schemeClr val="tx1"/>
                </a:solidFill>
              </a:rPr>
              <a:t> the drivers </a:t>
            </a:r>
          </a:p>
          <a:p>
            <a:pPr marL="342900" indent="-342900">
              <a:buFontTx/>
              <a:buChar char="-"/>
            </a:pPr>
            <a:r>
              <a:rPr lang="fr-FR" sz="2400" dirty="0" err="1">
                <a:solidFill>
                  <a:schemeClr val="tx1"/>
                </a:solidFill>
              </a:rPr>
              <a:t>Putty</a:t>
            </a:r>
            <a:r>
              <a:rPr lang="fr-FR" sz="2400" dirty="0">
                <a:solidFill>
                  <a:schemeClr val="tx1"/>
                </a:solidFill>
              </a:rPr>
              <a:t> program to </a:t>
            </a:r>
            <a:r>
              <a:rPr lang="fr-FR" sz="2400" dirty="0" err="1">
                <a:solidFill>
                  <a:schemeClr val="tx1"/>
                </a:solidFill>
              </a:rPr>
              <a:t>communicate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with</a:t>
            </a:r>
            <a:r>
              <a:rPr lang="fr-FR" sz="2400" dirty="0">
                <a:solidFill>
                  <a:schemeClr val="tx1"/>
                </a:solidFill>
              </a:rPr>
              <a:t> the </a:t>
            </a:r>
            <a:r>
              <a:rPr lang="fr-FR" sz="2400" dirty="0" err="1">
                <a:solidFill>
                  <a:schemeClr val="tx1"/>
                </a:solidFill>
              </a:rPr>
              <a:t>board</a:t>
            </a:r>
            <a:r>
              <a:rPr lang="fr-FR" sz="2400" dirty="0">
                <a:solidFill>
                  <a:schemeClr val="tx1"/>
                </a:solidFill>
              </a:rPr>
              <a:t> (USB or Ethernet)</a:t>
            </a:r>
          </a:p>
          <a:p>
            <a:pPr marL="342900" indent="-342900">
              <a:buFontTx/>
              <a:buChar char="-"/>
            </a:pPr>
            <a:r>
              <a:rPr lang="fr-FR" sz="2400" dirty="0" err="1">
                <a:solidFill>
                  <a:schemeClr val="tx1"/>
                </a:solidFill>
              </a:rPr>
              <a:t>Board</a:t>
            </a:r>
            <a:r>
              <a:rPr lang="fr-FR" sz="2400" dirty="0">
                <a:solidFill>
                  <a:schemeClr val="tx1"/>
                </a:solidFill>
              </a:rPr>
              <a:t> : DE0-Nano-SoC </a:t>
            </a:r>
            <a:r>
              <a:rPr lang="fr-FR" sz="2400" dirty="0" err="1">
                <a:solidFill>
                  <a:schemeClr val="tx1"/>
                </a:solidFill>
              </a:rPr>
              <a:t>development</a:t>
            </a:r>
            <a:r>
              <a:rPr lang="fr-FR" sz="2400" dirty="0">
                <a:solidFill>
                  <a:schemeClr val="tx1"/>
                </a:solidFill>
              </a:rPr>
              <a:t> kit</a:t>
            </a:r>
          </a:p>
          <a:p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725CEF-185A-D8DA-CBD1-C2ED8C99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343" y="3429000"/>
            <a:ext cx="553035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2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513449E-42AA-6DA2-DD57-354E5323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47" y="1314974"/>
            <a:ext cx="8229600" cy="45259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variable frequency generator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Frequency range : 1 kHz to 1 MHz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Input value stored in an 8-bit vector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Internal clock frequency : 50 MHz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Reset_n</a:t>
            </a:r>
            <a:r>
              <a:rPr lang="en-US" sz="2400" dirty="0">
                <a:solidFill>
                  <a:schemeClr val="tx1"/>
                </a:solidFill>
              </a:rPr>
              <a:t> : 1 -&gt; 0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3453A2-7F17-C31A-CB0F-F64BF870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Task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4936C-E68B-8A9B-7738-A61D20B09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4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96D5D-3CC6-10A8-00C3-61B04964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pic>
        <p:nvPicPr>
          <p:cNvPr id="2050" name="Picture 2" descr="Mesurer une fréquence avec un Arduino - Mataucarre">
            <a:extLst>
              <a:ext uri="{FF2B5EF4-FFF2-40B4-BE49-F238E27FC236}">
                <a16:creationId xmlns:a16="http://schemas.microsoft.com/office/drawing/2014/main" id="{C148E895-11BB-13FC-1D1A-3DD08246C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08" y="1760596"/>
            <a:ext cx="2955547" cy="105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8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513449E-42AA-6DA2-DD57-354E5323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66018"/>
            <a:ext cx="8229600" cy="50586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Launching the project in Quartus with “</a:t>
            </a:r>
            <a:r>
              <a:rPr lang="en-US" sz="2200" dirty="0" err="1">
                <a:solidFill>
                  <a:schemeClr val="tx1"/>
                </a:solidFill>
              </a:rPr>
              <a:t>FPGA.qpf</a:t>
            </a:r>
            <a:r>
              <a:rPr lang="en-US" sz="2200" dirty="0">
                <a:solidFill>
                  <a:schemeClr val="tx1"/>
                </a:solidFill>
              </a:rPr>
              <a:t>”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Display of the </a:t>
            </a:r>
            <a:r>
              <a:rPr lang="en-US" sz="2200" dirty="0" err="1">
                <a:solidFill>
                  <a:schemeClr val="tx1"/>
                </a:solidFill>
              </a:rPr>
              <a:t>Plateform</a:t>
            </a:r>
            <a:r>
              <a:rPr lang="en-US" sz="2200" dirty="0">
                <a:solidFill>
                  <a:schemeClr val="tx1"/>
                </a:solidFill>
              </a:rPr>
              <a:t> Designer tool :  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Provides view of the key components on the board and their interconnections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3453A2-7F17-C31A-CB0F-F64BF870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4936C-E68B-8A9B-7738-A61D20B09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5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96D5D-3CC6-10A8-00C3-61B04964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E39711-B864-E9A1-53EC-011F0334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53" y="2060123"/>
            <a:ext cx="4434193" cy="32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6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513449E-42AA-6DA2-DD57-354E5323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file is “</a:t>
            </a:r>
            <a:r>
              <a:rPr lang="en-US" dirty="0" err="1">
                <a:solidFill>
                  <a:schemeClr val="tx1"/>
                </a:solidFill>
              </a:rPr>
              <a:t>FreqOut.vhd</a:t>
            </a:r>
            <a:r>
              <a:rPr lang="en-US" dirty="0">
                <a:solidFill>
                  <a:schemeClr val="tx1"/>
                </a:solidFill>
              </a:rPr>
              <a:t>”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 inputs :</a:t>
            </a:r>
          </a:p>
          <a:p>
            <a:r>
              <a:rPr lang="en-US" dirty="0">
                <a:solidFill>
                  <a:schemeClr val="tx1"/>
                </a:solidFill>
              </a:rPr>
              <a:t>	- CLK</a:t>
            </a:r>
          </a:p>
          <a:p>
            <a:r>
              <a:rPr lang="en-US" dirty="0">
                <a:solidFill>
                  <a:schemeClr val="tx1"/>
                </a:solidFill>
              </a:rPr>
              <a:t>	- </a:t>
            </a:r>
            <a:r>
              <a:rPr lang="en-US" dirty="0" err="1">
                <a:solidFill>
                  <a:schemeClr val="tx1"/>
                </a:solidFill>
              </a:rPr>
              <a:t>Resetn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- reg1enable</a:t>
            </a:r>
          </a:p>
          <a:p>
            <a:r>
              <a:rPr lang="en-US" dirty="0">
                <a:solidFill>
                  <a:schemeClr val="tx1"/>
                </a:solidFill>
              </a:rPr>
              <a:t>	- reg0value (input data -&gt; 8 bit vector)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 output : </a:t>
            </a:r>
          </a:p>
          <a:p>
            <a:r>
              <a:rPr lang="en-US" dirty="0">
                <a:solidFill>
                  <a:schemeClr val="tx1"/>
                </a:solidFill>
              </a:rPr>
              <a:t>	- gpio0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Output set at 1 then 0, how long (how much clock period)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Internal clock of 50Mhz (period=20ns)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Minimal frequency is 1kHz (1000µs) -&gt; 50 000 clock 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Maximal frequency is 1 MHz (1µs) -&gt; 50 clock 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Step to navigate the frequency range : (1 </a:t>
            </a:r>
            <a:r>
              <a:rPr lang="en-US" dirty="0" err="1">
                <a:solidFill>
                  <a:schemeClr val="tx1"/>
                </a:solidFill>
              </a:rPr>
              <a:t>Mhz</a:t>
            </a:r>
            <a:r>
              <a:rPr lang="en-US" dirty="0">
                <a:solidFill>
                  <a:schemeClr val="tx1"/>
                </a:solidFill>
              </a:rPr>
              <a:t> – 1 kHz)/255 = 3917 Hz)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Output pin will stay at 1 then 0  during the corresponding period (pulse)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3453A2-7F17-C31A-CB0F-F64BF870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Hardware </a:t>
            </a:r>
            <a:r>
              <a:rPr lang="fr-BE" dirty="0" err="1"/>
              <a:t>implementation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4936C-E68B-8A9B-7738-A61D20B09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6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96D5D-3CC6-10A8-00C3-61B04964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2462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513449E-42AA-6DA2-DD57-354E5323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Test bench 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Simulation environment for our </a:t>
            </a:r>
            <a:r>
              <a:rPr lang="en-US" sz="2000" dirty="0" err="1">
                <a:solidFill>
                  <a:schemeClr val="tx1"/>
                </a:solidFill>
              </a:rPr>
              <a:t>FreqOut.vhd</a:t>
            </a:r>
            <a:r>
              <a:rPr lang="en-US" sz="2000" dirty="0">
                <a:solidFill>
                  <a:schemeClr val="tx1"/>
                </a:solidFill>
              </a:rPr>
              <a:t> file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Testing different inputs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Checking of the design </a:t>
            </a:r>
          </a:p>
          <a:p>
            <a:r>
              <a:rPr lang="en-US" u="sng" dirty="0">
                <a:solidFill>
                  <a:schemeClr val="tx1"/>
                </a:solidFill>
              </a:rPr>
              <a:t>Wrapper: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3453A2-7F17-C31A-CB0F-F64BF870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Hardware </a:t>
            </a:r>
            <a:r>
              <a:rPr lang="fr-BE" dirty="0" err="1"/>
              <a:t>implementation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4936C-E68B-8A9B-7738-A61D20B09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96D5D-3CC6-10A8-00C3-61B04964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12FE93-D34E-F016-A385-3DFF3C38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38" y="3863181"/>
            <a:ext cx="4162644" cy="22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1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513449E-42AA-6DA2-DD57-354E5323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753"/>
            <a:ext cx="8229600" cy="452596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Simulation results 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Input is 0000 0000</a:t>
            </a:r>
          </a:p>
          <a:p>
            <a:r>
              <a:rPr lang="en-US" sz="2000" dirty="0">
                <a:solidFill>
                  <a:schemeClr val="tx1"/>
                </a:solidFill>
              </a:rPr>
              <a:t>-&gt; 1 kHz asked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Period seen :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1 000 020 ns ±= 1 000 µs</a:t>
            </a:r>
          </a:p>
          <a:p>
            <a:r>
              <a:rPr lang="en-US" sz="2000" dirty="0">
                <a:solidFill>
                  <a:schemeClr val="tx1"/>
                </a:solidFill>
              </a:rPr>
              <a:t>-&gt; OK ! 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3453A2-7F17-C31A-CB0F-F64BF870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Hardware </a:t>
            </a:r>
            <a:r>
              <a:rPr lang="fr-BE" dirty="0" err="1"/>
              <a:t>implementation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4936C-E68B-8A9B-7738-A61D20B09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8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96D5D-3CC6-10A8-00C3-61B04964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56AFF15-19A9-FB9E-1AD8-4DBA675E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0" y="1745656"/>
            <a:ext cx="4509801" cy="383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513449E-42AA-6DA2-DD57-354E5323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753"/>
            <a:ext cx="8229600" cy="452596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Simulation results 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Input is 0000 0001</a:t>
            </a:r>
          </a:p>
          <a:p>
            <a:r>
              <a:rPr lang="en-US" sz="2000" dirty="0">
                <a:solidFill>
                  <a:schemeClr val="tx1"/>
                </a:solidFill>
              </a:rPr>
              <a:t>-&gt; 5 kHz asked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Period seen :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203 380 ns ±= 200 µs</a:t>
            </a:r>
          </a:p>
          <a:p>
            <a:r>
              <a:rPr lang="en-US" sz="2000" dirty="0">
                <a:solidFill>
                  <a:schemeClr val="tx1"/>
                </a:solidFill>
              </a:rPr>
              <a:t>-&gt; OK ! 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3453A2-7F17-C31A-CB0F-F64BF870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Hardware </a:t>
            </a:r>
            <a:r>
              <a:rPr lang="fr-BE" dirty="0" err="1"/>
              <a:t>implementation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4936C-E68B-8A9B-7738-A61D20B09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9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96D5D-3CC6-10A8-00C3-61B04964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Collet &amp; B. Hougardy      |     Frequency generator</a:t>
            </a: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17D9AC-2B41-D86B-5C5F-1CBB78F1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55" y="1331753"/>
            <a:ext cx="4135493" cy="45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05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UMon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BCC"/>
      </a:accent1>
      <a:accent2>
        <a:srgbClr val="C40C42"/>
      </a:accent2>
      <a:accent3>
        <a:srgbClr val="A5A5A5"/>
      </a:accent3>
      <a:accent4>
        <a:srgbClr val="94CD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srgbClr val="808080"/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E94C83DAED24288CE3F7722562575" ma:contentTypeVersion="7" ma:contentTypeDescription="Crée un document." ma:contentTypeScope="" ma:versionID="0d5114faae4da6f35a46caca4f1bbcea">
  <xsd:schema xmlns:xsd="http://www.w3.org/2001/XMLSchema" xmlns:xs="http://www.w3.org/2001/XMLSchema" xmlns:p="http://schemas.microsoft.com/office/2006/metadata/properties" xmlns:ns2="f24f3339-4e27-488e-9aa1-60d2d078b69e" xmlns:ns3="3a56e292-51d3-4eb4-8058-bedadf1c9997" targetNamespace="http://schemas.microsoft.com/office/2006/metadata/properties" ma:root="true" ma:fieldsID="934715b6d3db97be20f000b7be67672b" ns2:_="" ns3:_="">
    <xsd:import namespace="f24f3339-4e27-488e-9aa1-60d2d078b69e"/>
    <xsd:import namespace="3a56e292-51d3-4eb4-8058-bedadf1c9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f3339-4e27-488e-9aa1-60d2d078b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6e292-51d3-4eb4-8058-bedadf1c99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C7A6F4-DD02-4C22-9383-E495BB5ECF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58CF43-BFFC-4B74-8E0D-3313BB336CC3}">
  <ds:schemaRefs>
    <ds:schemaRef ds:uri="3a56e292-51d3-4eb4-8058-bedadf1c9997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f24f3339-4e27-488e-9aa1-60d2d078b69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69E6387-9816-4FED-AA44-F94B4ADD98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f3339-4e27-488e-9aa1-60d2d078b69e"/>
    <ds:schemaRef ds:uri="3a56e292-51d3-4eb4-8058-bedadf1c99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730</Words>
  <Application>Microsoft Office PowerPoint</Application>
  <PresentationFormat>Affichage à l'écran (4:3)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Wingdings</vt:lpstr>
      <vt:lpstr>Thème Office</vt:lpstr>
      <vt:lpstr>Frequency generator</vt:lpstr>
      <vt:lpstr>Outline</vt:lpstr>
      <vt:lpstr>Context</vt:lpstr>
      <vt:lpstr>Task</vt:lpstr>
      <vt:lpstr>Getting started</vt:lpstr>
      <vt:lpstr>Hardware implementation</vt:lpstr>
      <vt:lpstr>Hardware implementation</vt:lpstr>
      <vt:lpstr>Hardware implementation</vt:lpstr>
      <vt:lpstr>Hardware implementation</vt:lpstr>
      <vt:lpstr>Software implementation</vt:lpstr>
      <vt:lpstr>Loading</vt:lpstr>
      <vt:lpstr>Loading</vt:lpstr>
      <vt:lpstr>Loading</vt:lpstr>
      <vt:lpstr>Loading</vt:lpstr>
      <vt:lpstr>Running </vt:lpstr>
      <vt:lpstr>Results </vt:lpstr>
      <vt:lpstr>Other informations </vt:lpstr>
    </vt:vector>
  </TitlesOfParts>
  <Company>Faculte Polytechnique de Mons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l’exposé</dc:title>
  <dc:creator>Guy DE WEIRELD</dc:creator>
  <cp:lastModifiedBy>Bruno HOUGARDY</cp:lastModifiedBy>
  <cp:revision>77</cp:revision>
  <dcterms:created xsi:type="dcterms:W3CDTF">2009-06-17T14:08:01Z</dcterms:created>
  <dcterms:modified xsi:type="dcterms:W3CDTF">2023-06-07T15:50:17Z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mage">
    <vt:lpwstr/>
  </property>
  <property fmtid="{D5CDD505-2E9C-101B-9397-08002B2CF9AE}" pid="3" name="ContentTypeId">
    <vt:lpwstr>0x0101002F7E94C83DAED24288CE3F7722562575</vt:lpwstr>
  </property>
</Properties>
</file>