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4" r:id="rId3"/>
    <p:sldId id="257" r:id="rId4"/>
    <p:sldId id="265" r:id="rId5"/>
    <p:sldId id="258" r:id="rId6"/>
    <p:sldId id="259" r:id="rId7"/>
    <p:sldId id="260" r:id="rId8"/>
    <p:sldId id="261" r:id="rId9"/>
    <p:sldId id="263" r:id="rId10"/>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uno Ferreira" initials="BF" lastIdx="1" clrIdx="0">
    <p:extLst>
      <p:ext uri="{19B8F6BF-5375-455C-9EA6-DF929625EA0E}">
        <p15:presenceInfo xmlns:p15="http://schemas.microsoft.com/office/powerpoint/2012/main" userId="Bruno Ferrei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0F5FE-A7BD-43CB-BA26-0842A12E9231}" v="95" dt="2019-01-03T15:51:16.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67" autoAdjust="0"/>
    <p:restoredTop sz="56833" autoAdjust="0"/>
  </p:normalViewPr>
  <p:slideViewPr>
    <p:cSldViewPr snapToGrid="0">
      <p:cViewPr varScale="1">
        <p:scale>
          <a:sx n="63" d="100"/>
          <a:sy n="63" d="100"/>
        </p:scale>
        <p:origin x="1448" y="48"/>
      </p:cViewPr>
      <p:guideLst/>
    </p:cSldViewPr>
  </p:slideViewPr>
  <p:outlineViewPr>
    <p:cViewPr>
      <p:scale>
        <a:sx n="33" d="100"/>
        <a:sy n="33" d="100"/>
      </p:scale>
      <p:origin x="0" y="0"/>
    </p:cViewPr>
  </p:outlineViewPr>
  <p:notesTextViewPr>
    <p:cViewPr>
      <p:scale>
        <a:sx n="1" d="1"/>
        <a:sy n="1" d="1"/>
      </p:scale>
      <p:origin x="0" y="-460"/>
    </p:cViewPr>
  </p:notesTextViewPr>
  <p:sorterViewPr>
    <p:cViewPr>
      <p:scale>
        <a:sx n="100" d="100"/>
        <a:sy n="100" d="100"/>
      </p:scale>
      <p:origin x="0" y="0"/>
    </p:cViewPr>
  </p:sorterViewPr>
  <p:notesViewPr>
    <p:cSldViewPr snapToGrid="0">
      <p:cViewPr varScale="1">
        <p:scale>
          <a:sx n="96" d="100"/>
          <a:sy n="96" d="100"/>
        </p:scale>
        <p:origin x="15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no Ferreira" userId="e06035ac-618b-470a-999a-b40cdd1b6397" providerId="ADAL" clId="{13E0F5FE-A7BD-43CB-BA26-0842A12E9231}"/>
    <pc:docChg chg="undo custSel addSld delSld modSld modNotesMaster">
      <pc:chgData name="Bruno Ferreira" userId="e06035ac-618b-470a-999a-b40cdd1b6397" providerId="ADAL" clId="{13E0F5FE-A7BD-43CB-BA26-0842A12E9231}" dt="2019-01-02T18:20:42.403" v="1362"/>
      <pc:docMkLst>
        <pc:docMk/>
      </pc:docMkLst>
      <pc:sldChg chg="addSp modSp">
        <pc:chgData name="Bruno Ferreira" userId="e06035ac-618b-470a-999a-b40cdd1b6397" providerId="ADAL" clId="{13E0F5FE-A7BD-43CB-BA26-0842A12E9231}" dt="2018-12-22T16:39:16.603" v="558" actId="255"/>
        <pc:sldMkLst>
          <pc:docMk/>
          <pc:sldMk cId="247270886" sldId="256"/>
        </pc:sldMkLst>
        <pc:spChg chg="mod">
          <ac:chgData name="Bruno Ferreira" userId="e06035ac-618b-470a-999a-b40cdd1b6397" providerId="ADAL" clId="{13E0F5FE-A7BD-43CB-BA26-0842A12E9231}" dt="2018-12-22T16:39:16.603" v="558" actId="255"/>
          <ac:spMkLst>
            <pc:docMk/>
            <pc:sldMk cId="247270886" sldId="256"/>
            <ac:spMk id="2" creationId="{F91DD8AD-E1CD-4FB5-B047-7DDB2854DE17}"/>
          </ac:spMkLst>
        </pc:spChg>
        <pc:picChg chg="add mod">
          <ac:chgData name="Bruno Ferreira" userId="e06035ac-618b-470a-999a-b40cdd1b6397" providerId="ADAL" clId="{13E0F5FE-A7BD-43CB-BA26-0842A12E9231}" dt="2018-12-22T16:32:42.918" v="365" actId="1076"/>
          <ac:picMkLst>
            <pc:docMk/>
            <pc:sldMk cId="247270886" sldId="256"/>
            <ac:picMk id="5" creationId="{F4438AF0-B474-473B-B264-339FC8C42148}"/>
          </ac:picMkLst>
        </pc:picChg>
      </pc:sldChg>
      <pc:sldChg chg="addSp modSp">
        <pc:chgData name="Bruno Ferreira" userId="e06035ac-618b-470a-999a-b40cdd1b6397" providerId="ADAL" clId="{13E0F5FE-A7BD-43CB-BA26-0842A12E9231}" dt="2018-12-22T16:52:06.515" v="885" actId="20577"/>
        <pc:sldMkLst>
          <pc:docMk/>
          <pc:sldMk cId="542697571" sldId="257"/>
        </pc:sldMkLst>
        <pc:spChg chg="mod">
          <ac:chgData name="Bruno Ferreira" userId="e06035ac-618b-470a-999a-b40cdd1b6397" providerId="ADAL" clId="{13E0F5FE-A7BD-43CB-BA26-0842A12E9231}" dt="2018-12-22T16:39:05.643" v="551" actId="255"/>
          <ac:spMkLst>
            <pc:docMk/>
            <pc:sldMk cId="542697571" sldId="257"/>
            <ac:spMk id="2" creationId="{30E5AB01-52B0-4962-A248-802E9BCE33A9}"/>
          </ac:spMkLst>
        </pc:spChg>
        <pc:spChg chg="mod">
          <ac:chgData name="Bruno Ferreira" userId="e06035ac-618b-470a-999a-b40cdd1b6397" providerId="ADAL" clId="{13E0F5FE-A7BD-43CB-BA26-0842A12E9231}" dt="2018-12-22T16:43:34.084" v="746" actId="255"/>
          <ac:spMkLst>
            <pc:docMk/>
            <pc:sldMk cId="542697571" sldId="257"/>
            <ac:spMk id="3" creationId="{801D243F-ED2E-4A84-AF45-2A8107573FCE}"/>
          </ac:spMkLst>
        </pc:spChg>
        <pc:spChg chg="add mod">
          <ac:chgData name="Bruno Ferreira" userId="e06035ac-618b-470a-999a-b40cdd1b6397" providerId="ADAL" clId="{13E0F5FE-A7BD-43CB-BA26-0842A12E9231}" dt="2018-12-22T16:52:06.515" v="885" actId="20577"/>
          <ac:spMkLst>
            <pc:docMk/>
            <pc:sldMk cId="542697571" sldId="257"/>
            <ac:spMk id="4" creationId="{83874CDE-50C3-4654-B182-761323E327B6}"/>
          </ac:spMkLst>
        </pc:spChg>
      </pc:sldChg>
      <pc:sldChg chg="addSp modSp modNotesTx">
        <pc:chgData name="Bruno Ferreira" userId="e06035ac-618b-470a-999a-b40cdd1b6397" providerId="ADAL" clId="{13E0F5FE-A7BD-43CB-BA26-0842A12E9231}" dt="2018-12-22T17:38:00.941" v="1349" actId="20577"/>
        <pc:sldMkLst>
          <pc:docMk/>
          <pc:sldMk cId="1198208792" sldId="258"/>
        </pc:sldMkLst>
        <pc:spChg chg="mod">
          <ac:chgData name="Bruno Ferreira" userId="e06035ac-618b-470a-999a-b40cdd1b6397" providerId="ADAL" clId="{13E0F5FE-A7BD-43CB-BA26-0842A12E9231}" dt="2018-12-22T16:40:48.267" v="595" actId="20577"/>
          <ac:spMkLst>
            <pc:docMk/>
            <pc:sldMk cId="1198208792" sldId="258"/>
            <ac:spMk id="2" creationId="{8EC6E60B-C527-43AF-8097-92961F8C4254}"/>
          </ac:spMkLst>
        </pc:spChg>
        <pc:spChg chg="mod">
          <ac:chgData name="Bruno Ferreira" userId="e06035ac-618b-470a-999a-b40cdd1b6397" providerId="ADAL" clId="{13E0F5FE-A7BD-43CB-BA26-0842A12E9231}" dt="2018-12-22T17:37:12.492" v="1230" actId="20577"/>
          <ac:spMkLst>
            <pc:docMk/>
            <pc:sldMk cId="1198208792" sldId="258"/>
            <ac:spMk id="3" creationId="{2996C31E-3A31-4F74-8EA2-C9EC48C6A5A0}"/>
          </ac:spMkLst>
        </pc:spChg>
        <pc:spChg chg="add mod">
          <ac:chgData name="Bruno Ferreira" userId="e06035ac-618b-470a-999a-b40cdd1b6397" providerId="ADAL" clId="{13E0F5FE-A7BD-43CB-BA26-0842A12E9231}" dt="2018-12-22T16:52:17.729" v="891" actId="20577"/>
          <ac:spMkLst>
            <pc:docMk/>
            <pc:sldMk cId="1198208792" sldId="258"/>
            <ac:spMk id="4" creationId="{FE891730-2305-42D3-B5ED-BB01746C7D0C}"/>
          </ac:spMkLst>
        </pc:spChg>
      </pc:sldChg>
      <pc:sldChg chg="addSp modSp modNotesTx">
        <pc:chgData name="Bruno Ferreira" userId="e06035ac-618b-470a-999a-b40cdd1b6397" providerId="ADAL" clId="{13E0F5FE-A7BD-43CB-BA26-0842A12E9231}" dt="2018-12-22T17:30:28.055" v="1192" actId="20577"/>
        <pc:sldMkLst>
          <pc:docMk/>
          <pc:sldMk cId="1395947075" sldId="259"/>
        </pc:sldMkLst>
        <pc:spChg chg="mod">
          <ac:chgData name="Bruno Ferreira" userId="e06035ac-618b-470a-999a-b40cdd1b6397" providerId="ADAL" clId="{13E0F5FE-A7BD-43CB-BA26-0842A12E9231}" dt="2018-12-22T16:41:18.732" v="629" actId="6549"/>
          <ac:spMkLst>
            <pc:docMk/>
            <pc:sldMk cId="1395947075" sldId="259"/>
            <ac:spMk id="2" creationId="{C380FCF1-1434-4999-B3F1-5F5177E61B23}"/>
          </ac:spMkLst>
        </pc:spChg>
        <pc:spChg chg="mod">
          <ac:chgData name="Bruno Ferreira" userId="e06035ac-618b-470a-999a-b40cdd1b6397" providerId="ADAL" clId="{13E0F5FE-A7BD-43CB-BA26-0842A12E9231}" dt="2018-12-22T16:46:33.355" v="838" actId="20577"/>
          <ac:spMkLst>
            <pc:docMk/>
            <pc:sldMk cId="1395947075" sldId="259"/>
            <ac:spMk id="3" creationId="{0FC36F10-5260-44E4-B964-228090020957}"/>
          </ac:spMkLst>
        </pc:spChg>
        <pc:spChg chg="add mod">
          <ac:chgData name="Bruno Ferreira" userId="e06035ac-618b-470a-999a-b40cdd1b6397" providerId="ADAL" clId="{13E0F5FE-A7BD-43CB-BA26-0842A12E9231}" dt="2018-12-22T16:52:23.582" v="894" actId="20577"/>
          <ac:spMkLst>
            <pc:docMk/>
            <pc:sldMk cId="1395947075" sldId="259"/>
            <ac:spMk id="4" creationId="{1E3051F3-6C3A-449A-82B1-488DC8098E02}"/>
          </ac:spMkLst>
        </pc:spChg>
      </pc:sldChg>
      <pc:sldChg chg="addSp modSp">
        <pc:chgData name="Bruno Ferreira" userId="e06035ac-618b-470a-999a-b40cdd1b6397" providerId="ADAL" clId="{13E0F5FE-A7BD-43CB-BA26-0842A12E9231}" dt="2019-01-02T18:14:40.721" v="1360"/>
        <pc:sldMkLst>
          <pc:docMk/>
          <pc:sldMk cId="614287263" sldId="260"/>
        </pc:sldMkLst>
        <pc:spChg chg="mod">
          <ac:chgData name="Bruno Ferreira" userId="e06035ac-618b-470a-999a-b40cdd1b6397" providerId="ADAL" clId="{13E0F5FE-A7BD-43CB-BA26-0842A12E9231}" dt="2018-12-22T16:41:31.983" v="632" actId="20577"/>
          <ac:spMkLst>
            <pc:docMk/>
            <pc:sldMk cId="614287263" sldId="260"/>
            <ac:spMk id="2" creationId="{779F6A7E-CD29-4199-8CB9-323075787708}"/>
          </ac:spMkLst>
        </pc:spChg>
        <pc:spChg chg="mod">
          <ac:chgData name="Bruno Ferreira" userId="e06035ac-618b-470a-999a-b40cdd1b6397" providerId="ADAL" clId="{13E0F5FE-A7BD-43CB-BA26-0842A12E9231}" dt="2019-01-02T18:14:40.721" v="1360"/>
          <ac:spMkLst>
            <pc:docMk/>
            <pc:sldMk cId="614287263" sldId="260"/>
            <ac:spMk id="3" creationId="{59161D13-7F78-4C0D-84B5-BE60032BD3AF}"/>
          </ac:spMkLst>
        </pc:spChg>
        <pc:spChg chg="add mod">
          <ac:chgData name="Bruno Ferreira" userId="e06035ac-618b-470a-999a-b40cdd1b6397" providerId="ADAL" clId="{13E0F5FE-A7BD-43CB-BA26-0842A12E9231}" dt="2018-12-22T16:51:40.479" v="880" actId="20577"/>
          <ac:spMkLst>
            <pc:docMk/>
            <pc:sldMk cId="614287263" sldId="260"/>
            <ac:spMk id="4" creationId="{FF3A60CE-7B71-4882-8C28-867969CED38D}"/>
          </ac:spMkLst>
        </pc:spChg>
      </pc:sldChg>
      <pc:sldChg chg="addSp modSp">
        <pc:chgData name="Bruno Ferreira" userId="e06035ac-618b-470a-999a-b40cdd1b6397" providerId="ADAL" clId="{13E0F5FE-A7BD-43CB-BA26-0842A12E9231}" dt="2018-12-22T16:51:50.314" v="881" actId="20577"/>
        <pc:sldMkLst>
          <pc:docMk/>
          <pc:sldMk cId="1940189737" sldId="261"/>
        </pc:sldMkLst>
        <pc:spChg chg="mod">
          <ac:chgData name="Bruno Ferreira" userId="e06035ac-618b-470a-999a-b40cdd1b6397" providerId="ADAL" clId="{13E0F5FE-A7BD-43CB-BA26-0842A12E9231}" dt="2018-12-22T16:37:53.080" v="546" actId="20577"/>
          <ac:spMkLst>
            <pc:docMk/>
            <pc:sldMk cId="1940189737" sldId="261"/>
            <ac:spMk id="2" creationId="{FE47CFF7-55AA-47F0-AC25-AD73ED5F2732}"/>
          </ac:spMkLst>
        </pc:spChg>
        <pc:spChg chg="mod">
          <ac:chgData name="Bruno Ferreira" userId="e06035ac-618b-470a-999a-b40cdd1b6397" providerId="ADAL" clId="{13E0F5FE-A7BD-43CB-BA26-0842A12E9231}" dt="2018-12-22T16:27:49.856" v="303" actId="6549"/>
          <ac:spMkLst>
            <pc:docMk/>
            <pc:sldMk cId="1940189737" sldId="261"/>
            <ac:spMk id="3" creationId="{E59E3735-D86D-46CD-9FFC-6181513ABB1B}"/>
          </ac:spMkLst>
        </pc:spChg>
        <pc:spChg chg="add mod">
          <ac:chgData name="Bruno Ferreira" userId="e06035ac-618b-470a-999a-b40cdd1b6397" providerId="ADAL" clId="{13E0F5FE-A7BD-43CB-BA26-0842A12E9231}" dt="2018-12-22T16:51:50.314" v="881" actId="20577"/>
          <ac:spMkLst>
            <pc:docMk/>
            <pc:sldMk cId="1940189737" sldId="261"/>
            <ac:spMk id="4" creationId="{DD0F8A4E-50D6-4658-80CB-3889D382702B}"/>
          </ac:spMkLst>
        </pc:spChg>
      </pc:sldChg>
      <pc:sldChg chg="addSp modSp">
        <pc:chgData name="Bruno Ferreira" userId="e06035ac-618b-470a-999a-b40cdd1b6397" providerId="ADAL" clId="{13E0F5FE-A7BD-43CB-BA26-0842A12E9231}" dt="2018-12-22T16:51:55.079" v="882" actId="20577"/>
        <pc:sldMkLst>
          <pc:docMk/>
          <pc:sldMk cId="3629267332" sldId="263"/>
        </pc:sldMkLst>
        <pc:spChg chg="mod">
          <ac:chgData name="Bruno Ferreira" userId="e06035ac-618b-470a-999a-b40cdd1b6397" providerId="ADAL" clId="{13E0F5FE-A7BD-43CB-BA26-0842A12E9231}" dt="2018-12-22T16:37:40.922" v="537" actId="5793"/>
          <ac:spMkLst>
            <pc:docMk/>
            <pc:sldMk cId="3629267332" sldId="263"/>
            <ac:spMk id="2" creationId="{91187B55-949A-42BF-A9EA-6F75A818DD1B}"/>
          </ac:spMkLst>
        </pc:spChg>
        <pc:spChg chg="mod">
          <ac:chgData name="Bruno Ferreira" userId="e06035ac-618b-470a-999a-b40cdd1b6397" providerId="ADAL" clId="{13E0F5FE-A7BD-43CB-BA26-0842A12E9231}" dt="2018-12-22T16:37:43.990" v="538" actId="20577"/>
          <ac:spMkLst>
            <pc:docMk/>
            <pc:sldMk cId="3629267332" sldId="263"/>
            <ac:spMk id="3" creationId="{485C0954-02CC-4D38-B4D9-A63ED9735F65}"/>
          </ac:spMkLst>
        </pc:spChg>
        <pc:spChg chg="add mod">
          <ac:chgData name="Bruno Ferreira" userId="e06035ac-618b-470a-999a-b40cdd1b6397" providerId="ADAL" clId="{13E0F5FE-A7BD-43CB-BA26-0842A12E9231}" dt="2018-12-22T16:51:55.079" v="882" actId="20577"/>
          <ac:spMkLst>
            <pc:docMk/>
            <pc:sldMk cId="3629267332" sldId="263"/>
            <ac:spMk id="4" creationId="{A092144B-9296-4E5C-8F29-CB66F51EC605}"/>
          </ac:spMkLst>
        </pc:spChg>
      </pc:sldChg>
      <pc:sldChg chg="modSp">
        <pc:chgData name="Bruno Ferreira" userId="e06035ac-618b-470a-999a-b40cdd1b6397" providerId="ADAL" clId="{13E0F5FE-A7BD-43CB-BA26-0842A12E9231}" dt="2019-01-02T18:20:42.403" v="1362"/>
        <pc:sldMkLst>
          <pc:docMk/>
          <pc:sldMk cId="1669805612" sldId="264"/>
        </pc:sldMkLst>
        <pc:spChg chg="mod">
          <ac:chgData name="Bruno Ferreira" userId="e06035ac-618b-470a-999a-b40cdd1b6397" providerId="ADAL" clId="{13E0F5FE-A7BD-43CB-BA26-0842A12E9231}" dt="2019-01-02T18:20:42.403" v="1362"/>
          <ac:spMkLst>
            <pc:docMk/>
            <pc:sldMk cId="1669805612" sldId="264"/>
            <ac:spMk id="3" creationId="{C37219FE-1DA9-4252-B9E8-159EE1E6D64E}"/>
          </ac:spMkLst>
        </pc:spChg>
      </pc:sldChg>
      <pc:sldChg chg="addSp modSp add addCm delCm">
        <pc:chgData name="Bruno Ferreira" userId="e06035ac-618b-470a-999a-b40cdd1b6397" providerId="ADAL" clId="{13E0F5FE-A7BD-43CB-BA26-0842A12E9231}" dt="2018-12-22T17:24:18.030" v="992"/>
        <pc:sldMkLst>
          <pc:docMk/>
          <pc:sldMk cId="2855701414" sldId="265"/>
        </pc:sldMkLst>
        <pc:spChg chg="mod">
          <ac:chgData name="Bruno Ferreira" userId="e06035ac-618b-470a-999a-b40cdd1b6397" providerId="ADAL" clId="{13E0F5FE-A7BD-43CB-BA26-0842A12E9231}" dt="2018-12-22T16:36:42.214" v="502" actId="6549"/>
          <ac:spMkLst>
            <pc:docMk/>
            <pc:sldMk cId="2855701414" sldId="265"/>
            <ac:spMk id="2" creationId="{30E5AB01-52B0-4962-A248-802E9BCE33A9}"/>
          </ac:spMkLst>
        </pc:spChg>
        <pc:spChg chg="mod">
          <ac:chgData name="Bruno Ferreira" userId="e06035ac-618b-470a-999a-b40cdd1b6397" providerId="ADAL" clId="{13E0F5FE-A7BD-43CB-BA26-0842A12E9231}" dt="2018-12-22T17:23:59.522" v="990" actId="20577"/>
          <ac:spMkLst>
            <pc:docMk/>
            <pc:sldMk cId="2855701414" sldId="265"/>
            <ac:spMk id="3" creationId="{801D243F-ED2E-4A84-AF45-2A8107573FCE}"/>
          </ac:spMkLst>
        </pc:spChg>
        <pc:spChg chg="add mod">
          <ac:chgData name="Bruno Ferreira" userId="e06035ac-618b-470a-999a-b40cdd1b6397" providerId="ADAL" clId="{13E0F5FE-A7BD-43CB-BA26-0842A12E9231}" dt="2018-12-22T16:52:11.285" v="888" actId="20577"/>
          <ac:spMkLst>
            <pc:docMk/>
            <pc:sldMk cId="2855701414" sldId="265"/>
            <ac:spMk id="4" creationId="{F63419ED-0D20-4F68-871F-E84CED6AA58C}"/>
          </ac:spMkLst>
        </pc:spChg>
      </pc:sldChg>
      <pc:sldChg chg="add">
        <pc:chgData name="Bruno Ferreira" userId="e06035ac-618b-470a-999a-b40cdd1b6397" providerId="ADAL" clId="{13E0F5FE-A7BD-43CB-BA26-0842A12E9231}" dt="2019-01-02T15:24:43.185" v="1350"/>
        <pc:sldMkLst>
          <pc:docMk/>
          <pc:sldMk cId="2493794739" sldId="266"/>
        </pc:sldMkLst>
      </pc:sldChg>
    </pc:docChg>
  </pc:docChgLst>
  <pc:docChgLst>
    <pc:chgData name="Bruno Ferreira" userId="e06035ac-618b-470a-999a-b40cdd1b6397" providerId="ADAL" clId="{9F3B6980-E04D-43C7-B5FC-B7F6B08811BF}"/>
    <pc:docChg chg="custSel modSld">
      <pc:chgData name="Bruno Ferreira" userId="e06035ac-618b-470a-999a-b40cdd1b6397" providerId="ADAL" clId="{9F3B6980-E04D-43C7-B5FC-B7F6B08811BF}" dt="2018-12-22T16:15:56.401" v="15" actId="20577"/>
      <pc:docMkLst>
        <pc:docMk/>
      </pc:docMkLst>
      <pc:sldChg chg="modSp">
        <pc:chgData name="Bruno Ferreira" userId="e06035ac-618b-470a-999a-b40cdd1b6397" providerId="ADAL" clId="{9F3B6980-E04D-43C7-B5FC-B7F6B08811BF}" dt="2018-12-22T16:15:56.401" v="15" actId="20577"/>
        <pc:sldMkLst>
          <pc:docMk/>
          <pc:sldMk cId="247270886" sldId="256"/>
        </pc:sldMkLst>
        <pc:spChg chg="mod">
          <ac:chgData name="Bruno Ferreira" userId="e06035ac-618b-470a-999a-b40cdd1b6397" providerId="ADAL" clId="{9F3B6980-E04D-43C7-B5FC-B7F6B08811BF}" dt="2018-12-22T16:15:56.401" v="15" actId="20577"/>
          <ac:spMkLst>
            <pc:docMk/>
            <pc:sldMk cId="247270886" sldId="256"/>
            <ac:spMk id="2" creationId="{F91DD8AD-E1CD-4FB5-B047-7DDB2854DE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5B676EBF-CB16-4FAA-8958-8D96423B0B15}" type="datetimeFigureOut">
              <a:rPr lang="en-NZ" smtClean="0"/>
              <a:t>3/01/2019</a:t>
            </a:fld>
            <a:endParaRPr lang="en-NZ"/>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A6AEB39-020A-432B-83F5-EFCAD66B5A24}" type="slidenum">
              <a:rPr lang="en-NZ" smtClean="0"/>
              <a:t>‹#›</a:t>
            </a:fld>
            <a:endParaRPr lang="en-NZ"/>
          </a:p>
        </p:txBody>
      </p:sp>
    </p:spTree>
    <p:extLst>
      <p:ext uri="{BB962C8B-B14F-4D97-AF65-F5344CB8AC3E}">
        <p14:creationId xmlns:p14="http://schemas.microsoft.com/office/powerpoint/2010/main" val="321009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hostgator.com/blog/beginners-guide-to-creating-stellar-original-content-for-your-websit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www.w3.org/standards/" TargetMode="External"/><Relationship Id="rId4" Type="http://schemas.openxmlformats.org/officeDocument/2006/relationships/hyperlink" Target="http://en.wikipedia.org/wiki/Responsive_web_desig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A6AEB39-020A-432B-83F5-EFCAD66B5A24}" type="slidenum">
              <a:rPr lang="en-NZ" smtClean="0"/>
              <a:t>1</a:t>
            </a:fld>
            <a:endParaRPr lang="en-NZ"/>
          </a:p>
        </p:txBody>
      </p:sp>
    </p:spTree>
    <p:extLst>
      <p:ext uri="{BB962C8B-B14F-4D97-AF65-F5344CB8AC3E}">
        <p14:creationId xmlns:p14="http://schemas.microsoft.com/office/powerpoint/2010/main" val="81766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A6AEB39-020A-432B-83F5-EFCAD66B5A24}" type="slidenum">
              <a:rPr lang="en-NZ" smtClean="0"/>
              <a:t>2</a:t>
            </a:fld>
            <a:endParaRPr lang="en-NZ"/>
          </a:p>
        </p:txBody>
      </p:sp>
    </p:spTree>
    <p:extLst>
      <p:ext uri="{BB962C8B-B14F-4D97-AF65-F5344CB8AC3E}">
        <p14:creationId xmlns:p14="http://schemas.microsoft.com/office/powerpoint/2010/main" val="275354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Explain what is HTML</a:t>
            </a:r>
          </a:p>
          <a:p>
            <a:pPr marL="0" indent="0">
              <a:buFont typeface="Arial" panose="020B0604020202020204" pitchFamily="34" charset="0"/>
              <a:buNone/>
            </a:pPr>
            <a:endParaRPr lang="en-NZ" dirty="0"/>
          </a:p>
          <a:p>
            <a:pPr marL="628650" lvl="1" indent="-171450">
              <a:buFont typeface="Arial" panose="020B0604020202020204" pitchFamily="34" charset="0"/>
              <a:buChar char="•"/>
            </a:pPr>
            <a:r>
              <a:rPr lang="en-NZ" dirty="0"/>
              <a:t>strict presentation with no programming logic</a:t>
            </a:r>
          </a:p>
          <a:p>
            <a:pPr marL="628650" lvl="1" indent="-171450">
              <a:buFont typeface="Arial" panose="020B0604020202020204" pitchFamily="34" charset="0"/>
              <a:buChar char="•"/>
            </a:pPr>
            <a:r>
              <a:rPr lang="en-NZ" dirty="0"/>
              <a:t>Used to display content in the browser</a:t>
            </a:r>
          </a:p>
          <a:p>
            <a:pPr marL="457200" lvl="1" indent="0">
              <a:buFont typeface="Arial" panose="020B0604020202020204" pitchFamily="34" charset="0"/>
              <a:buNone/>
            </a:pPr>
            <a:endParaRPr lang="en-NZ" dirty="0"/>
          </a:p>
          <a:p>
            <a:pPr marL="171450" lvl="0" indent="-171450">
              <a:buFont typeface="Arial" panose="020B0604020202020204" pitchFamily="34" charset="0"/>
              <a:buChar char="•"/>
            </a:pPr>
            <a:r>
              <a:rPr lang="en-NZ" dirty="0"/>
              <a:t>What is needed to start with HTML:</a:t>
            </a:r>
          </a:p>
          <a:p>
            <a:pPr marL="171450" lvl="0" indent="-171450">
              <a:buFont typeface="Arial" panose="020B0604020202020204" pitchFamily="34" charset="0"/>
              <a:buChar char="•"/>
            </a:pPr>
            <a:endParaRPr lang="en-NZ" dirty="0"/>
          </a:p>
          <a:p>
            <a:pPr marL="628650" lvl="1" indent="-171450">
              <a:buFont typeface="Arial" panose="020B0604020202020204" pitchFamily="34" charset="0"/>
              <a:buChar char="•"/>
            </a:pPr>
            <a:r>
              <a:rPr lang="en-NZ" dirty="0"/>
              <a:t>A browser (Chrome, </a:t>
            </a:r>
            <a:r>
              <a:rPr lang="en-NZ" dirty="0" err="1"/>
              <a:t>FireFox</a:t>
            </a:r>
            <a:r>
              <a:rPr lang="en-NZ" dirty="0"/>
              <a:t>, etc)</a:t>
            </a:r>
          </a:p>
          <a:p>
            <a:pPr marL="628650" lvl="1" indent="-171450">
              <a:buFont typeface="Arial" panose="020B0604020202020204" pitchFamily="34" charset="0"/>
              <a:buChar char="•"/>
            </a:pPr>
            <a:r>
              <a:rPr lang="en-NZ" dirty="0"/>
              <a:t>Any text editor of preferred choice - we’ll be installing Sublime Text</a:t>
            </a:r>
          </a:p>
          <a:p>
            <a:pPr marL="628650" lvl="1" indent="-171450">
              <a:buFont typeface="Arial" panose="020B0604020202020204" pitchFamily="34" charset="0"/>
              <a:buChar char="•"/>
            </a:pPr>
            <a:r>
              <a:rPr lang="en-NZ" dirty="0"/>
              <a:t>Does not need a Server to run.</a:t>
            </a:r>
          </a:p>
          <a:p>
            <a:pPr marL="628650" lvl="1" indent="-171450">
              <a:buFont typeface="Arial" panose="020B0604020202020204" pitchFamily="34" charset="0"/>
              <a:buChar char="•"/>
            </a:pPr>
            <a:r>
              <a:rPr lang="en-NZ" dirty="0"/>
              <a:t>(typically) created a index.html to use as home</a:t>
            </a:r>
          </a:p>
          <a:p>
            <a:pPr marL="628650" lvl="1" indent="-171450">
              <a:buFont typeface="Arial" panose="020B0604020202020204" pitchFamily="34" charset="0"/>
              <a:buChar char="•"/>
            </a:pPr>
            <a:endParaRPr lang="en-NZ" dirty="0"/>
          </a:p>
          <a:p>
            <a:pPr marL="171450" lvl="0" indent="-171450">
              <a:buFont typeface="Arial" panose="020B0604020202020204" pitchFamily="34" charset="0"/>
              <a:buChar char="•"/>
            </a:pPr>
            <a:r>
              <a:rPr lang="en-NZ" dirty="0"/>
              <a:t>Explain what is a HTML Tag</a:t>
            </a:r>
          </a:p>
          <a:p>
            <a:pPr marL="171450" lvl="0" indent="-171450">
              <a:buFont typeface="Arial" panose="020B0604020202020204" pitchFamily="34" charset="0"/>
              <a:buChar char="•"/>
            </a:pPr>
            <a:endParaRPr lang="en-NZ" dirty="0"/>
          </a:p>
          <a:p>
            <a:pPr marL="628650" lvl="1" indent="-171450">
              <a:buFont typeface="Arial" panose="020B0604020202020204" pitchFamily="34" charset="0"/>
              <a:buChar char="•"/>
            </a:pPr>
            <a:r>
              <a:rPr lang="en-NZ" dirty="0"/>
              <a:t>Use &lt;&gt; to surround the tag name</a:t>
            </a:r>
          </a:p>
          <a:p>
            <a:pPr marL="628650" lvl="1" indent="-171450">
              <a:buFont typeface="Arial" panose="020B0604020202020204" pitchFamily="34" charset="0"/>
              <a:buChar char="•"/>
            </a:pPr>
            <a:r>
              <a:rPr lang="en-NZ" dirty="0"/>
              <a:t>Tags normally come in pairs: start and end tag.</a:t>
            </a:r>
          </a:p>
          <a:p>
            <a:pPr marL="628650" lvl="1" indent="-171450">
              <a:buFont typeface="Arial" panose="020B0604020202020204" pitchFamily="34" charset="0"/>
              <a:buChar char="•"/>
            </a:pPr>
            <a:r>
              <a:rPr lang="en-NZ" dirty="0"/>
              <a:t>There’s exceptions of tag that only require a single tag (to open)</a:t>
            </a:r>
          </a:p>
          <a:p>
            <a:pPr marL="628650" lvl="1" indent="-171450">
              <a:buFont typeface="Arial" panose="020B0604020202020204" pitchFamily="34" charset="0"/>
              <a:buChar char="•"/>
            </a:pPr>
            <a:r>
              <a:rPr lang="en-NZ" dirty="0"/>
              <a:t>Explain that Tags may have attributes such as styling</a:t>
            </a:r>
          </a:p>
          <a:p>
            <a:pPr marL="457200" lvl="1" indent="0">
              <a:buFont typeface="Arial" panose="020B0604020202020204" pitchFamily="34" charset="0"/>
              <a:buNone/>
            </a:pPr>
            <a:endParaRPr lang="en-NZ" dirty="0"/>
          </a:p>
          <a:p>
            <a:pPr marL="171450" lvl="0" indent="-171450">
              <a:buFont typeface="Arial" panose="020B0604020202020204" pitchFamily="34" charset="0"/>
              <a:buChar char="•"/>
            </a:pPr>
            <a:r>
              <a:rPr lang="en-NZ" dirty="0"/>
              <a:t>Explain the structure of a HTML Document (probably need a slide for this)</a:t>
            </a:r>
          </a:p>
          <a:p>
            <a:pPr marL="0" lvl="0" indent="0">
              <a:buFont typeface="Arial" panose="020B0604020202020204" pitchFamily="34" charset="0"/>
              <a:buNone/>
            </a:pPr>
            <a:endParaRPr lang="en-NZ" dirty="0"/>
          </a:p>
          <a:p>
            <a:pPr marL="628650" lvl="1" indent="-171450">
              <a:buFont typeface="Arial" panose="020B0604020202020204" pitchFamily="34" charset="0"/>
              <a:buChar char="•"/>
            </a:pPr>
            <a:r>
              <a:rPr lang="en-NZ" dirty="0"/>
              <a:t>HTML</a:t>
            </a:r>
          </a:p>
          <a:p>
            <a:pPr marL="1085850" lvl="2" indent="-171450">
              <a:buFont typeface="Arial" panose="020B0604020202020204" pitchFamily="34" charset="0"/>
              <a:buChar char="•"/>
            </a:pPr>
            <a:r>
              <a:rPr lang="en-NZ" dirty="0"/>
              <a:t>Head</a:t>
            </a:r>
          </a:p>
          <a:p>
            <a:pPr marL="1543050" lvl="3" indent="-171450">
              <a:buFont typeface="Arial" panose="020B0604020202020204" pitchFamily="34" charset="0"/>
              <a:buChar char="•"/>
            </a:pPr>
            <a:r>
              <a:rPr lang="en-NZ" dirty="0"/>
              <a:t>Title</a:t>
            </a:r>
          </a:p>
          <a:p>
            <a:pPr marL="1543050" lvl="3" indent="-171450">
              <a:buFont typeface="Arial" panose="020B0604020202020204" pitchFamily="34" charset="0"/>
              <a:buChar char="•"/>
            </a:pPr>
            <a:r>
              <a:rPr lang="en-NZ" dirty="0"/>
              <a:t>Meta tags</a:t>
            </a:r>
          </a:p>
          <a:p>
            <a:pPr marL="1543050" lvl="3" indent="-171450">
              <a:buFont typeface="Arial" panose="020B0604020202020204" pitchFamily="34" charset="0"/>
              <a:buChar char="•"/>
            </a:pPr>
            <a:r>
              <a:rPr lang="en-NZ" dirty="0"/>
              <a:t>Links</a:t>
            </a:r>
          </a:p>
          <a:p>
            <a:pPr marL="1543050" lvl="3" indent="-171450">
              <a:buFont typeface="Arial" panose="020B0604020202020204" pitchFamily="34" charset="0"/>
              <a:buChar char="•"/>
            </a:pPr>
            <a:r>
              <a:rPr lang="en-NZ" dirty="0"/>
              <a:t>Scripts</a:t>
            </a:r>
          </a:p>
          <a:p>
            <a:pPr marL="1085850" lvl="2" indent="-171450">
              <a:buFont typeface="Arial" panose="020B0604020202020204" pitchFamily="34" charset="0"/>
              <a:buChar char="•"/>
            </a:pPr>
            <a:r>
              <a:rPr lang="en-NZ" dirty="0"/>
              <a:t>Body</a:t>
            </a:r>
          </a:p>
          <a:p>
            <a:pPr marL="1543050" lvl="3" indent="-171450">
              <a:buFont typeface="Arial" panose="020B0604020202020204" pitchFamily="34" charset="0"/>
              <a:buChar char="•"/>
            </a:pPr>
            <a:r>
              <a:rPr lang="en-NZ" dirty="0"/>
              <a:t>All the specific HTML tags (covered next)</a:t>
            </a:r>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5"/>
          </p:nvPr>
        </p:nvSpPr>
        <p:spPr/>
        <p:txBody>
          <a:bodyPr/>
          <a:lstStyle/>
          <a:p>
            <a:fld id="{AA6AEB39-020A-432B-83F5-EFCAD66B5A24}" type="slidenum">
              <a:rPr lang="en-NZ" smtClean="0"/>
              <a:t>3</a:t>
            </a:fld>
            <a:endParaRPr lang="en-NZ"/>
          </a:p>
        </p:txBody>
      </p:sp>
    </p:spTree>
    <p:extLst>
      <p:ext uri="{BB962C8B-B14F-4D97-AF65-F5344CB8AC3E}">
        <p14:creationId xmlns:p14="http://schemas.microsoft.com/office/powerpoint/2010/main" val="17909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Start with a new cheat-sheet from scratch:</a:t>
            </a:r>
          </a:p>
          <a:p>
            <a:pPr marL="628650" lvl="1" indent="-171450">
              <a:buFont typeface="Arial" panose="020B0604020202020204" pitchFamily="34" charset="0"/>
              <a:buChar char="•"/>
            </a:pPr>
            <a:endParaRPr lang="en-NZ" dirty="0"/>
          </a:p>
          <a:p>
            <a:pPr marL="457200" lvl="1" indent="0">
              <a:buFont typeface="Arial" panose="020B0604020202020204" pitchFamily="34" charset="0"/>
              <a:buNone/>
            </a:pPr>
            <a:r>
              <a:rPr lang="en-NZ" b="1" u="sng" dirty="0"/>
              <a:t>HTML generic tags:</a:t>
            </a:r>
          </a:p>
          <a:p>
            <a:pPr marL="628650" lvl="1" indent="-171450">
              <a:buFont typeface="Arial" panose="020B0604020202020204" pitchFamily="34" charset="0"/>
              <a:buChar char="•"/>
            </a:pPr>
            <a:endParaRPr lang="en-NZ" dirty="0"/>
          </a:p>
          <a:p>
            <a:pPr marL="628650" lvl="1" indent="-171450">
              <a:buFont typeface="Arial" panose="020B0604020202020204" pitchFamily="34" charset="0"/>
              <a:buChar char="•"/>
            </a:pPr>
            <a:r>
              <a:rPr lang="en-NZ" dirty="0"/>
              <a:t>New File called index.html</a:t>
            </a:r>
          </a:p>
          <a:p>
            <a:pPr marL="628650" lvl="1" indent="-171450">
              <a:buFont typeface="Arial" panose="020B0604020202020204" pitchFamily="34" charset="0"/>
              <a:buChar char="•"/>
            </a:pPr>
            <a:r>
              <a:rPr lang="en-NZ" dirty="0" err="1"/>
              <a:t>DocType</a:t>
            </a:r>
            <a:r>
              <a:rPr lang="en-NZ" dirty="0"/>
              <a:t>: &lt;!DOCTYPE html&gt;</a:t>
            </a:r>
          </a:p>
          <a:p>
            <a:pPr marL="628650" lvl="1" indent="-171450">
              <a:buFont typeface="Arial" panose="020B0604020202020204" pitchFamily="34" charset="0"/>
              <a:buChar char="•"/>
            </a:pPr>
            <a:r>
              <a:rPr lang="en-NZ" dirty="0"/>
              <a:t>&lt;head&gt;:</a:t>
            </a:r>
          </a:p>
          <a:p>
            <a:pPr marL="1085850" lvl="2" indent="-171450">
              <a:buFont typeface="Arial" panose="020B0604020202020204" pitchFamily="34" charset="0"/>
              <a:buChar char="•"/>
            </a:pPr>
            <a:r>
              <a:rPr lang="en-NZ" dirty="0"/>
              <a:t>&lt;title&gt;</a:t>
            </a:r>
          </a:p>
          <a:p>
            <a:pPr marL="1085850" lvl="2" indent="-171450">
              <a:buFont typeface="Arial" panose="020B0604020202020204" pitchFamily="34" charset="0"/>
              <a:buChar char="•"/>
            </a:pPr>
            <a:r>
              <a:rPr lang="en-NZ" dirty="0"/>
              <a:t>Meta Tags: </a:t>
            </a:r>
          </a:p>
          <a:p>
            <a:pPr marL="1543050" lvl="3" indent="-171450">
              <a:buFont typeface="Arial" panose="020B0604020202020204" pitchFamily="34" charset="0"/>
              <a:buChar char="•"/>
            </a:pPr>
            <a:r>
              <a:rPr lang="en-NZ" sz="1200" b="0" i="0" u="none" strike="noStrike" kern="1200" dirty="0">
                <a:solidFill>
                  <a:schemeClr val="tx1"/>
                </a:solidFill>
                <a:effectLst/>
                <a:latin typeface="+mn-lt"/>
                <a:ea typeface="+mn-ea"/>
                <a:cs typeface="+mn-cs"/>
              </a:rPr>
              <a:t>&lt;meta charset="UTF-8"&gt; </a:t>
            </a:r>
          </a:p>
          <a:p>
            <a:pPr marL="1543050" lvl="3" indent="-171450">
              <a:buFont typeface="Arial" panose="020B0604020202020204" pitchFamily="34" charset="0"/>
              <a:buChar char="•"/>
            </a:pPr>
            <a:r>
              <a:rPr lang="en-NZ" sz="1200" b="0" i="0" u="none" strike="noStrike" kern="1200" dirty="0">
                <a:solidFill>
                  <a:schemeClr val="tx1"/>
                </a:solidFill>
                <a:effectLst/>
                <a:latin typeface="+mn-lt"/>
                <a:ea typeface="+mn-ea"/>
                <a:cs typeface="+mn-cs"/>
              </a:rPr>
              <a:t>&lt;meta name=“description” content=“Awesome Blog </a:t>
            </a:r>
            <a:r>
              <a:rPr lang="en-NZ" sz="1200" b="0" i="0" u="none" strike="noStrike" kern="1200" dirty="0" err="1">
                <a:solidFill>
                  <a:schemeClr val="tx1"/>
                </a:solidFill>
                <a:effectLst/>
                <a:latin typeface="+mn-lt"/>
                <a:ea typeface="+mn-ea"/>
                <a:cs typeface="+mn-cs"/>
              </a:rPr>
              <a:t>bla</a:t>
            </a:r>
            <a:r>
              <a:rPr lang="en-NZ" sz="1200" b="0" i="0" u="none" strike="noStrike" kern="1200" dirty="0">
                <a:solidFill>
                  <a:schemeClr val="tx1"/>
                </a:solidFill>
                <a:effectLst/>
                <a:latin typeface="+mn-lt"/>
                <a:ea typeface="+mn-ea"/>
                <a:cs typeface="+mn-cs"/>
              </a:rPr>
              <a:t>…”&gt;</a:t>
            </a:r>
          </a:p>
          <a:p>
            <a:pPr marL="1543050" lvl="3" indent="-171450">
              <a:buFont typeface="Arial" panose="020B0604020202020204" pitchFamily="34" charset="0"/>
              <a:buChar char="•"/>
            </a:pPr>
            <a:r>
              <a:rPr lang="en-NZ" sz="1200" b="0" i="0" u="none" strike="noStrike" kern="1200" dirty="0">
                <a:solidFill>
                  <a:schemeClr val="tx1"/>
                </a:solidFill>
                <a:effectLst/>
                <a:latin typeface="+mn-lt"/>
                <a:ea typeface="+mn-ea"/>
                <a:cs typeface="+mn-cs"/>
              </a:rPr>
              <a:t>&lt;meta type=“keywords” content=“web, web design, blog, company name, etc”&gt; (useful for search engines)</a:t>
            </a:r>
          </a:p>
          <a:p>
            <a:pPr marL="1543050" lvl="3" indent="-171450">
              <a:buFont typeface="Arial" panose="020B0604020202020204" pitchFamily="34" charset="0"/>
              <a:buChar char="•"/>
            </a:pPr>
            <a:r>
              <a:rPr lang="en-NZ" sz="1200" b="0" i="0" kern="1200" dirty="0">
                <a:solidFill>
                  <a:schemeClr val="tx1"/>
                </a:solidFill>
                <a:effectLst/>
                <a:latin typeface="+mn-lt"/>
                <a:ea typeface="+mn-ea"/>
                <a:cs typeface="+mn-cs"/>
              </a:rPr>
              <a:t>&lt;link </a:t>
            </a:r>
            <a:r>
              <a:rPr lang="en-NZ" sz="1200" b="0" i="0" kern="1200" dirty="0" err="1">
                <a:solidFill>
                  <a:schemeClr val="tx1"/>
                </a:solidFill>
                <a:effectLst/>
                <a:latin typeface="+mn-lt"/>
                <a:ea typeface="+mn-ea"/>
                <a:cs typeface="+mn-cs"/>
              </a:rPr>
              <a:t>href</a:t>
            </a:r>
            <a:r>
              <a:rPr lang="en-NZ" sz="1200" b="0" i="0" kern="1200" dirty="0">
                <a:solidFill>
                  <a:schemeClr val="tx1"/>
                </a:solidFill>
                <a:effectLst/>
                <a:latin typeface="+mn-lt"/>
                <a:ea typeface="+mn-ea"/>
                <a:cs typeface="+mn-cs"/>
              </a:rPr>
              <a:t>="https://fonts.googleapis.com/</a:t>
            </a:r>
            <a:r>
              <a:rPr lang="en-NZ" sz="1200" b="0" i="0" kern="1200" dirty="0" err="1">
                <a:solidFill>
                  <a:schemeClr val="tx1"/>
                </a:solidFill>
                <a:effectLst/>
                <a:latin typeface="+mn-lt"/>
                <a:ea typeface="+mn-ea"/>
                <a:cs typeface="+mn-cs"/>
              </a:rPr>
              <a:t>css?family</a:t>
            </a:r>
            <a:r>
              <a:rPr lang="en-NZ" sz="1200" b="0" i="0" kern="1200" dirty="0">
                <a:solidFill>
                  <a:schemeClr val="tx1"/>
                </a:solidFill>
                <a:effectLst/>
                <a:latin typeface="+mn-lt"/>
                <a:ea typeface="+mn-ea"/>
                <a:cs typeface="+mn-cs"/>
              </a:rPr>
              <a:t>=</a:t>
            </a:r>
            <a:r>
              <a:rPr lang="en-NZ" sz="1200" b="1" i="0" kern="1200" dirty="0" err="1">
                <a:solidFill>
                  <a:schemeClr val="tx1"/>
                </a:solidFill>
                <a:effectLst/>
                <a:latin typeface="+mn-lt"/>
                <a:ea typeface="+mn-ea"/>
                <a:cs typeface="+mn-cs"/>
              </a:rPr>
              <a:t>Lato</a:t>
            </a:r>
            <a:r>
              <a:rPr lang="en-NZ" sz="1200" b="0" i="0" kern="1200" dirty="0">
                <a:solidFill>
                  <a:schemeClr val="tx1"/>
                </a:solidFill>
                <a:effectLst/>
                <a:latin typeface="+mn-lt"/>
                <a:ea typeface="+mn-ea"/>
                <a:cs typeface="+mn-cs"/>
              </a:rPr>
              <a:t>" </a:t>
            </a:r>
            <a:r>
              <a:rPr lang="en-NZ" sz="1200" b="0" i="0" kern="1200" dirty="0" err="1">
                <a:solidFill>
                  <a:schemeClr val="tx1"/>
                </a:solidFill>
                <a:effectLst/>
                <a:latin typeface="+mn-lt"/>
                <a:ea typeface="+mn-ea"/>
                <a:cs typeface="+mn-cs"/>
              </a:rPr>
              <a:t>rel</a:t>
            </a:r>
            <a:r>
              <a:rPr lang="en-NZ" sz="1200" b="0" i="0" kern="1200" dirty="0">
                <a:solidFill>
                  <a:schemeClr val="tx1"/>
                </a:solidFill>
                <a:effectLst/>
                <a:latin typeface="+mn-lt"/>
                <a:ea typeface="+mn-ea"/>
                <a:cs typeface="+mn-cs"/>
              </a:rPr>
              <a:t>="stylesheet"&gt;</a:t>
            </a:r>
            <a:endParaRPr lang="en-NZ" dirty="0"/>
          </a:p>
          <a:p>
            <a:pPr marL="628650" lvl="1" indent="-171450">
              <a:buFont typeface="Arial" panose="020B0604020202020204" pitchFamily="34" charset="0"/>
              <a:buChar char="•"/>
            </a:pPr>
            <a:r>
              <a:rPr lang="en-NZ" dirty="0"/>
              <a:t>&lt;body&gt;:</a:t>
            </a:r>
          </a:p>
          <a:p>
            <a:pPr marL="1085850" lvl="2" indent="-171450">
              <a:buFont typeface="Arial" panose="020B0604020202020204" pitchFamily="34" charset="0"/>
              <a:buChar char="•"/>
            </a:pPr>
            <a:r>
              <a:rPr lang="en-NZ" dirty="0"/>
              <a:t>&lt;!– Comments --&gt;</a:t>
            </a:r>
          </a:p>
          <a:p>
            <a:pPr marL="1085850" lvl="2" indent="-171450">
              <a:buFont typeface="Arial" panose="020B0604020202020204" pitchFamily="34" charset="0"/>
              <a:buChar char="•"/>
            </a:pPr>
            <a:r>
              <a:rPr lang="en-NZ" dirty="0"/>
              <a:t>Headings: &lt;h1&gt;, &lt;h2&gt;, &lt;h3&gt;, &lt;h4&gt;, &lt;h5&gt;, &lt;h6&gt;</a:t>
            </a:r>
          </a:p>
          <a:p>
            <a:pPr marL="1085850" lvl="2" indent="-171450">
              <a:buFont typeface="Arial" panose="020B0604020202020204" pitchFamily="34" charset="0"/>
              <a:buChar char="•"/>
            </a:pPr>
            <a:r>
              <a:rPr lang="en-NZ" dirty="0"/>
              <a:t>Paragraphs: &lt;p&gt; (already has default styling such as block, new line, margin, etc)</a:t>
            </a:r>
          </a:p>
          <a:p>
            <a:pPr marL="1543050" lvl="3" indent="-171450">
              <a:buFont typeface="Arial" panose="020B0604020202020204" pitchFamily="34" charset="0"/>
              <a:buChar char="•"/>
            </a:pPr>
            <a:r>
              <a:rPr lang="en-NZ" dirty="0"/>
              <a:t>&lt;strong&gt;</a:t>
            </a:r>
          </a:p>
          <a:p>
            <a:pPr marL="1543050" lvl="3" indent="-171450">
              <a:buFont typeface="Arial" panose="020B0604020202020204" pitchFamily="34" charset="0"/>
              <a:buChar char="•"/>
            </a:pPr>
            <a:r>
              <a:rPr lang="en-NZ" dirty="0"/>
              <a:t>&lt;</a:t>
            </a:r>
            <a:r>
              <a:rPr lang="en-NZ" dirty="0" err="1"/>
              <a:t>em</a:t>
            </a:r>
            <a:r>
              <a:rPr lang="en-NZ" dirty="0"/>
              <a:t>&gt; (italic)</a:t>
            </a:r>
          </a:p>
          <a:p>
            <a:pPr marL="1543050" lvl="3" indent="-171450">
              <a:buFont typeface="Arial" panose="020B0604020202020204" pitchFamily="34" charset="0"/>
              <a:buChar char="•"/>
            </a:pPr>
            <a:r>
              <a:rPr lang="en-NZ" dirty="0"/>
              <a:t>&lt;small&gt;</a:t>
            </a:r>
          </a:p>
          <a:p>
            <a:pPr marL="1543050" lvl="3" indent="-171450">
              <a:buFont typeface="Arial" panose="020B0604020202020204" pitchFamily="34" charset="0"/>
              <a:buChar char="•"/>
            </a:pPr>
            <a:r>
              <a:rPr lang="en-NZ" dirty="0"/>
              <a:t>&lt;</a:t>
            </a:r>
            <a:r>
              <a:rPr lang="en-NZ" dirty="0" err="1"/>
              <a:t>br</a:t>
            </a:r>
            <a:r>
              <a:rPr lang="en-NZ" dirty="0"/>
              <a:t>&gt; as alternative to paragraph</a:t>
            </a:r>
          </a:p>
          <a:p>
            <a:pPr marL="1543050" lvl="3" indent="-171450">
              <a:buFont typeface="Arial" panose="020B0604020202020204" pitchFamily="34" charset="0"/>
              <a:buChar char="•"/>
            </a:pPr>
            <a:r>
              <a:rPr lang="en-NZ" dirty="0"/>
              <a:t>&lt;hr&gt;</a:t>
            </a:r>
          </a:p>
          <a:p>
            <a:pPr marL="914400" lvl="2" indent="0">
              <a:buFont typeface="Arial" panose="020B0604020202020204" pitchFamily="34" charset="0"/>
              <a:buNone/>
            </a:pPr>
            <a:r>
              <a:rPr lang="en-NZ" dirty="0"/>
              <a:t>note: Inline vs Block level elements, </a:t>
            </a:r>
            <a:r>
              <a:rPr lang="en-NZ" dirty="0" err="1"/>
              <a:t>i.e</a:t>
            </a:r>
            <a:r>
              <a:rPr lang="en-NZ" dirty="0"/>
              <a:t>:</a:t>
            </a:r>
          </a:p>
          <a:p>
            <a:pPr marL="1543050" lvl="3" indent="-171450">
              <a:buFont typeface="Arial" panose="020B0604020202020204" pitchFamily="34" charset="0"/>
              <a:buChar char="•"/>
            </a:pPr>
            <a:r>
              <a:rPr lang="en-NZ" dirty="0"/>
              <a:t>Inline: &lt;span&gt; &lt;</a:t>
            </a:r>
            <a:r>
              <a:rPr lang="en-NZ" dirty="0" err="1"/>
              <a:t>img</a:t>
            </a:r>
            <a:r>
              <a:rPr lang="en-NZ" dirty="0"/>
              <a:t>&gt; &lt;a&gt;</a:t>
            </a:r>
          </a:p>
          <a:p>
            <a:pPr marL="1543050" lvl="3" indent="-171450">
              <a:buFont typeface="Arial" panose="020B0604020202020204" pitchFamily="34" charset="0"/>
              <a:buChar char="•"/>
            </a:pPr>
            <a:r>
              <a:rPr lang="en-NZ" dirty="0"/>
              <a:t>Block: &lt;div&gt;, &lt;p&gt;, &lt;h&gt;, &lt;forms&gt;</a:t>
            </a:r>
          </a:p>
          <a:p>
            <a:pPr marL="1085850" lvl="2" indent="-171450">
              <a:buFont typeface="Arial" panose="020B0604020202020204" pitchFamily="34" charset="0"/>
              <a:buChar char="•"/>
            </a:pPr>
            <a:r>
              <a:rPr lang="en-NZ" dirty="0"/>
              <a:t>Links: &lt;a&gt; with attributes:</a:t>
            </a:r>
          </a:p>
          <a:p>
            <a:pPr marL="1543050" lvl="3" indent="-171450">
              <a:buFont typeface="Arial" panose="020B0604020202020204" pitchFamily="34" charset="0"/>
              <a:buChar char="•"/>
            </a:pPr>
            <a:r>
              <a:rPr lang="en-NZ" dirty="0" err="1"/>
              <a:t>Href</a:t>
            </a:r>
            <a:r>
              <a:rPr lang="en-NZ" dirty="0"/>
              <a:t>=“www.google.com”</a:t>
            </a:r>
          </a:p>
          <a:p>
            <a:pPr marL="1543050" lvl="3" indent="-171450">
              <a:buFont typeface="Arial" panose="020B0604020202020204" pitchFamily="34" charset="0"/>
              <a:buChar char="•"/>
            </a:pPr>
            <a:r>
              <a:rPr lang="en-NZ" dirty="0"/>
              <a:t>Target=“_blank” to open on a new webpage</a:t>
            </a:r>
          </a:p>
          <a:p>
            <a:pPr marL="1085850" lvl="2" indent="-171450">
              <a:buFont typeface="Arial" panose="020B0604020202020204" pitchFamily="34" charset="0"/>
              <a:buChar char="•"/>
            </a:pPr>
            <a:r>
              <a:rPr lang="en-NZ" dirty="0"/>
              <a:t>Lists:</a:t>
            </a:r>
          </a:p>
          <a:p>
            <a:pPr marL="1543050" lvl="3" indent="-171450">
              <a:buFont typeface="Arial" panose="020B0604020202020204" pitchFamily="34" charset="0"/>
              <a:buChar char="•"/>
            </a:pPr>
            <a:r>
              <a:rPr lang="en-NZ" dirty="0"/>
              <a:t>Unordered: &lt;ul&gt; used with &lt;li&gt;</a:t>
            </a:r>
          </a:p>
          <a:p>
            <a:pPr marL="1543050" lvl="3" indent="-171450">
              <a:buFont typeface="Arial" panose="020B0604020202020204" pitchFamily="34" charset="0"/>
              <a:buChar char="•"/>
            </a:pPr>
            <a:r>
              <a:rPr lang="en-NZ" dirty="0"/>
              <a:t>Ordered: &lt;</a:t>
            </a:r>
            <a:r>
              <a:rPr lang="en-NZ" dirty="0" err="1"/>
              <a:t>ol</a:t>
            </a:r>
            <a:r>
              <a:rPr lang="en-NZ" dirty="0"/>
              <a:t>&gt;</a:t>
            </a:r>
          </a:p>
          <a:p>
            <a:pPr marL="1085850" lvl="2" indent="-171450">
              <a:buFont typeface="Arial" panose="020B0604020202020204" pitchFamily="34" charset="0"/>
              <a:buChar char="•"/>
            </a:pPr>
            <a:r>
              <a:rPr lang="en-NZ" dirty="0"/>
              <a:t>Tables: &lt;table&gt;</a:t>
            </a:r>
          </a:p>
          <a:p>
            <a:pPr marL="1543050" lvl="3" indent="-171450">
              <a:buFont typeface="Arial" panose="020B0604020202020204" pitchFamily="34" charset="0"/>
              <a:buChar char="•"/>
            </a:pPr>
            <a:r>
              <a:rPr lang="en-NZ" dirty="0"/>
              <a:t>Head: &lt;</a:t>
            </a:r>
            <a:r>
              <a:rPr lang="en-NZ" dirty="0" err="1"/>
              <a:t>thead</a:t>
            </a:r>
            <a:r>
              <a:rPr lang="en-NZ" dirty="0"/>
              <a:t>&gt; used with &lt;tr&gt; and &lt;</a:t>
            </a:r>
            <a:r>
              <a:rPr lang="en-NZ" dirty="0" err="1"/>
              <a:t>th</a:t>
            </a:r>
            <a:r>
              <a:rPr lang="en-NZ" dirty="0"/>
              <a:t>&gt;</a:t>
            </a:r>
          </a:p>
          <a:p>
            <a:pPr marL="1543050" lvl="3" indent="-171450">
              <a:buFont typeface="Arial" panose="020B0604020202020204" pitchFamily="34" charset="0"/>
              <a:buChar char="•"/>
            </a:pPr>
            <a:r>
              <a:rPr lang="en-NZ" dirty="0"/>
              <a:t>Body: &lt;</a:t>
            </a:r>
            <a:r>
              <a:rPr lang="en-NZ" dirty="0" err="1"/>
              <a:t>tbody</a:t>
            </a:r>
            <a:r>
              <a:rPr lang="en-NZ" dirty="0"/>
              <a:t>&gt; used with &lt;tr&gt; and &lt;td&gt;</a:t>
            </a:r>
          </a:p>
          <a:p>
            <a:pPr marL="1085850" lvl="2" indent="-171450">
              <a:buFont typeface="Arial" panose="020B0604020202020204" pitchFamily="34" charset="0"/>
              <a:buChar char="•"/>
            </a:pPr>
            <a:r>
              <a:rPr lang="en-NZ" dirty="0" err="1"/>
              <a:t>Divs</a:t>
            </a:r>
            <a:r>
              <a:rPr lang="en-NZ" dirty="0"/>
              <a:t>: &lt;div&gt;</a:t>
            </a:r>
          </a:p>
          <a:p>
            <a:pPr marL="1085850" lvl="2" indent="-171450">
              <a:buFont typeface="Arial" panose="020B0604020202020204" pitchFamily="34" charset="0"/>
              <a:buChar char="•"/>
            </a:pPr>
            <a:r>
              <a:rPr lang="en-NZ" dirty="0"/>
              <a:t>Forms: &lt;form&gt;</a:t>
            </a:r>
          </a:p>
          <a:p>
            <a:pPr marL="1543050" lvl="3" indent="-171450">
              <a:buFont typeface="Arial" panose="020B0604020202020204" pitchFamily="34" charset="0"/>
              <a:buChar char="•"/>
            </a:pPr>
            <a:r>
              <a:rPr lang="en-NZ" dirty="0"/>
              <a:t>(attribute) action=“</a:t>
            </a:r>
            <a:r>
              <a:rPr lang="en-NZ" dirty="0" err="1"/>
              <a:t>bla.php</a:t>
            </a:r>
            <a:r>
              <a:rPr lang="en-NZ" dirty="0"/>
              <a:t>”, method=“POST/GET”</a:t>
            </a:r>
          </a:p>
          <a:p>
            <a:pPr marL="1543050" lvl="3" indent="-171450">
              <a:buFont typeface="Arial" panose="020B0604020202020204" pitchFamily="34" charset="0"/>
              <a:buChar char="•"/>
            </a:pPr>
            <a:r>
              <a:rPr lang="en-NZ" dirty="0"/>
              <a:t>Label: &lt;label&gt;</a:t>
            </a:r>
          </a:p>
          <a:p>
            <a:pPr marL="1543050" lvl="3" indent="-171450">
              <a:buFont typeface="Arial" panose="020B0604020202020204" pitchFamily="34" charset="0"/>
              <a:buChar char="•"/>
            </a:pPr>
            <a:r>
              <a:rPr lang="en-NZ" dirty="0"/>
              <a:t>Text: &lt;input type=“text” name=”</a:t>
            </a:r>
            <a:r>
              <a:rPr lang="en-NZ" dirty="0" err="1"/>
              <a:t>bla</a:t>
            </a:r>
            <a:r>
              <a:rPr lang="en-NZ" dirty="0"/>
              <a:t>’’ placeholder=“Enter first name”&gt;</a:t>
            </a:r>
          </a:p>
          <a:p>
            <a:pPr marL="1543050" lvl="3" indent="-171450">
              <a:buFont typeface="Arial" panose="020B0604020202020204" pitchFamily="34" charset="0"/>
              <a:buChar char="•"/>
            </a:pPr>
            <a:r>
              <a:rPr lang="en-NZ" dirty="0"/>
              <a:t>Email: &lt;input type=“email” name=”</a:t>
            </a:r>
            <a:r>
              <a:rPr lang="en-NZ" dirty="0" err="1"/>
              <a:t>bla</a:t>
            </a:r>
            <a:r>
              <a:rPr lang="en-NZ" dirty="0"/>
              <a:t>’’&gt;</a:t>
            </a:r>
          </a:p>
          <a:p>
            <a:pPr marL="1543050" lvl="3" indent="-171450">
              <a:buFont typeface="Arial" panose="020B0604020202020204" pitchFamily="34" charset="0"/>
              <a:buChar char="•"/>
            </a:pPr>
            <a:r>
              <a:rPr lang="en-NZ" dirty="0" err="1"/>
              <a:t>TextArea</a:t>
            </a:r>
            <a:r>
              <a:rPr lang="en-NZ" dirty="0"/>
              <a:t>: &lt;</a:t>
            </a:r>
            <a:r>
              <a:rPr lang="en-NZ" dirty="0" err="1"/>
              <a:t>textarea</a:t>
            </a:r>
            <a:r>
              <a:rPr lang="en-NZ" dirty="0"/>
              <a:t> name=”</a:t>
            </a:r>
            <a:r>
              <a:rPr lang="en-NZ" dirty="0" err="1"/>
              <a:t>bla</a:t>
            </a:r>
            <a:r>
              <a:rPr lang="en-NZ" dirty="0"/>
              <a:t>’’&gt;</a:t>
            </a:r>
          </a:p>
          <a:p>
            <a:pPr marL="1543050" lvl="3" indent="-171450">
              <a:buFont typeface="Arial" panose="020B0604020202020204" pitchFamily="34" charset="0"/>
              <a:buChar char="•"/>
            </a:pPr>
            <a:r>
              <a:rPr lang="en-NZ" dirty="0"/>
              <a:t>Select List: &lt;select name=“</a:t>
            </a:r>
            <a:r>
              <a:rPr lang="en-NZ" dirty="0" err="1"/>
              <a:t>bla</a:t>
            </a:r>
            <a:r>
              <a:rPr lang="en-NZ" dirty="0"/>
              <a:t>”&gt; used with &lt;option value=“</a:t>
            </a:r>
            <a:r>
              <a:rPr lang="en-NZ" dirty="0" err="1"/>
              <a:t>bla</a:t>
            </a:r>
            <a:r>
              <a:rPr lang="en-NZ" dirty="0"/>
              <a:t>”&gt;</a:t>
            </a:r>
            <a:r>
              <a:rPr lang="en-NZ" dirty="0" err="1"/>
              <a:t>bla</a:t>
            </a:r>
            <a:endParaRPr lang="en-NZ" dirty="0"/>
          </a:p>
          <a:p>
            <a:pPr marL="1543050" lvl="3" indent="-171450">
              <a:buFont typeface="Arial" panose="020B0604020202020204" pitchFamily="34" charset="0"/>
              <a:buChar char="•"/>
            </a:pPr>
            <a:r>
              <a:rPr lang="en-NZ" dirty="0"/>
              <a:t>Radio Button: &lt;input type=“radio” name=“gender” value=“male”&gt; (x2) &lt;input type=“radio” name=“gender” value=“female”&gt; </a:t>
            </a:r>
          </a:p>
          <a:p>
            <a:pPr marL="1543050" lvl="3" indent="-171450">
              <a:buFont typeface="Arial" panose="020B0604020202020204" pitchFamily="34" charset="0"/>
              <a:buChar char="•"/>
            </a:pPr>
            <a:r>
              <a:rPr lang="en-NZ" dirty="0"/>
              <a:t>Check-Box: &lt;input type=“checkbox” name=“food” value=“bacon”&gt; (x2) &lt;input type=“checkbox” name=“food” value=“ham”&gt;</a:t>
            </a:r>
          </a:p>
          <a:p>
            <a:pPr marL="1543050" lvl="3" indent="-171450">
              <a:buFont typeface="Arial" panose="020B0604020202020204" pitchFamily="34" charset="0"/>
              <a:buChar char="•"/>
            </a:pPr>
            <a:r>
              <a:rPr lang="en-NZ" dirty="0"/>
              <a:t>Number: &lt;input type=“number” name=“</a:t>
            </a:r>
            <a:r>
              <a:rPr lang="en-NZ" dirty="0" err="1"/>
              <a:t>bla</a:t>
            </a:r>
            <a:r>
              <a:rPr lang="en-NZ" dirty="0"/>
              <a:t>” value=“30”&gt;30</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Date: &lt;input type=“date” name=“birthdate” &gt;30-12-2018</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Submit: &lt;input type=“submit” name=“</a:t>
            </a:r>
            <a:r>
              <a:rPr lang="en-NZ" dirty="0" err="1"/>
              <a:t>bla</a:t>
            </a:r>
            <a:r>
              <a:rPr lang="en-NZ" dirty="0"/>
              <a:t>” value=“submit”&gt;</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Buttons: &lt;button onclick=“function </a:t>
            </a:r>
            <a:r>
              <a:rPr lang="en-NZ" dirty="0" err="1"/>
              <a:t>bla</a:t>
            </a:r>
            <a:r>
              <a:rPr lang="en-NZ" dirty="0"/>
              <a:t>”&gt;Click me</a:t>
            </a:r>
          </a:p>
          <a:p>
            <a:pPr marL="1085850" lvl="2" indent="-171450">
              <a:buFont typeface="Arial" panose="020B0604020202020204" pitchFamily="34" charset="0"/>
              <a:buChar char="•"/>
            </a:pPr>
            <a:r>
              <a:rPr lang="en-NZ" dirty="0"/>
              <a:t>Images (self closing tag): &lt;</a:t>
            </a:r>
            <a:r>
              <a:rPr lang="en-NZ" dirty="0" err="1"/>
              <a:t>img</a:t>
            </a:r>
            <a:r>
              <a:rPr lang="en-NZ" dirty="0"/>
              <a:t>&gt;</a:t>
            </a:r>
          </a:p>
          <a:p>
            <a:pPr marL="1543050" lvl="3" indent="-171450">
              <a:buFont typeface="Arial" panose="020B0604020202020204" pitchFamily="34" charset="0"/>
              <a:buChar char="•"/>
            </a:pPr>
            <a:r>
              <a:rPr lang="en-NZ" dirty="0"/>
              <a:t>(attribute) </a:t>
            </a:r>
            <a:r>
              <a:rPr lang="en-NZ" dirty="0" err="1"/>
              <a:t>src</a:t>
            </a:r>
            <a:r>
              <a:rPr lang="en-NZ" dirty="0"/>
              <a:t>=“sample.jpeg”</a:t>
            </a:r>
          </a:p>
          <a:p>
            <a:pPr marL="1543050" lvl="3" indent="-171450">
              <a:buFont typeface="Arial" panose="020B0604020202020204" pitchFamily="34" charset="0"/>
              <a:buChar char="•"/>
            </a:pPr>
            <a:r>
              <a:rPr lang="en-NZ" dirty="0"/>
              <a:t>(attribute what to display if image is not available) alt=“My Sample Image”</a:t>
            </a:r>
          </a:p>
          <a:p>
            <a:pPr marL="1543050" lvl="3" indent="-171450">
              <a:buFont typeface="Arial" panose="020B0604020202020204" pitchFamily="34" charset="0"/>
              <a:buChar char="•"/>
            </a:pPr>
            <a:r>
              <a:rPr lang="en-NZ" dirty="0"/>
              <a:t>(attribute size) width=“200” height is auto by default</a:t>
            </a:r>
          </a:p>
          <a:p>
            <a:pPr marL="1371600" lvl="3" indent="0">
              <a:buFont typeface="Arial" panose="020B0604020202020204" pitchFamily="34" charset="0"/>
              <a:buNone/>
            </a:pPr>
            <a:r>
              <a:rPr lang="en-NZ" dirty="0"/>
              <a:t>Note: wrap link around the image, use images in a separate folder</a:t>
            </a:r>
          </a:p>
          <a:p>
            <a:pPr marL="1085850" lvl="2" indent="-171450">
              <a:buFont typeface="Arial" panose="020B0604020202020204" pitchFamily="34" charset="0"/>
              <a:buChar char="•"/>
            </a:pPr>
            <a:r>
              <a:rPr lang="en-NZ" dirty="0"/>
              <a:t>Quotations:</a:t>
            </a:r>
          </a:p>
          <a:p>
            <a:pPr marL="1543050" lvl="3" indent="-171450">
              <a:buFont typeface="Arial" panose="020B0604020202020204" pitchFamily="34" charset="0"/>
              <a:buChar char="•"/>
            </a:pPr>
            <a:r>
              <a:rPr lang="en-NZ" dirty="0"/>
              <a:t>&lt;blockquote cite=“http://www.bla.com”&gt; Text </a:t>
            </a:r>
            <a:r>
              <a:rPr lang="en-NZ" dirty="0" err="1"/>
              <a:t>bla</a:t>
            </a:r>
            <a:endParaRPr lang="en-NZ" dirty="0"/>
          </a:p>
          <a:p>
            <a:pPr marL="1543050" lvl="3" indent="-171450">
              <a:buFont typeface="Arial" panose="020B0604020202020204" pitchFamily="34" charset="0"/>
              <a:buChar char="•"/>
            </a:pPr>
            <a:r>
              <a:rPr lang="en-NZ" dirty="0"/>
              <a:t>&lt;</a:t>
            </a:r>
            <a:r>
              <a:rPr lang="en-NZ" dirty="0" err="1"/>
              <a:t>abbr</a:t>
            </a:r>
            <a:r>
              <a:rPr lang="en-NZ" dirty="0"/>
              <a:t> title=“This is the World Wide Web”&gt;WWW</a:t>
            </a:r>
          </a:p>
          <a:p>
            <a:pPr marL="1543050" lvl="3" indent="-171450">
              <a:buFont typeface="Arial" panose="020B0604020202020204" pitchFamily="34" charset="0"/>
              <a:buChar char="•"/>
            </a:pPr>
            <a:r>
              <a:rPr lang="en-NZ" dirty="0"/>
              <a:t>&lt;cite&gt;HTML crash course&lt;/cite&gt; by </a:t>
            </a:r>
            <a:r>
              <a:rPr lang="en-NZ" dirty="0" err="1"/>
              <a:t>blabla</a:t>
            </a:r>
            <a:endParaRPr lang="en-NZ" b="0" u="none" dirty="0"/>
          </a:p>
          <a:p>
            <a:pPr marL="1543050" lvl="3" indent="-171450">
              <a:buFont typeface="Arial" panose="020B0604020202020204" pitchFamily="34" charset="0"/>
              <a:buChar char="•"/>
            </a:pPr>
            <a:endParaRPr lang="en-NZ" b="0" u="none" dirty="0"/>
          </a:p>
          <a:p>
            <a:pPr marL="457200" lvl="1" indent="0">
              <a:buFont typeface="Arial" panose="020B0604020202020204" pitchFamily="34" charset="0"/>
              <a:buNone/>
            </a:pPr>
            <a:r>
              <a:rPr lang="en-NZ" b="1" u="sng" dirty="0"/>
              <a:t>HTML5 Semantic tags</a:t>
            </a:r>
            <a:r>
              <a:rPr lang="en-NZ" b="0" u="none" dirty="0"/>
              <a:t> (need to include a slide)</a:t>
            </a:r>
            <a:r>
              <a:rPr lang="en-NZ" b="1" u="sng" dirty="0"/>
              <a:t>:</a:t>
            </a:r>
          </a:p>
          <a:p>
            <a:pPr marL="457200" lvl="1" indent="0">
              <a:buFont typeface="Arial" panose="020B0604020202020204" pitchFamily="34" charset="0"/>
              <a:buNone/>
            </a:pPr>
            <a:endParaRPr lang="en-NZ" b="1" u="sng" dirty="0"/>
          </a:p>
          <a:p>
            <a:pPr marL="457200" lvl="1" indent="0">
              <a:buFont typeface="Arial" panose="020B0604020202020204" pitchFamily="34" charset="0"/>
              <a:buNone/>
            </a:pPr>
            <a:r>
              <a:rPr lang="en-NZ" b="0" u="none" dirty="0"/>
              <a:t>Newly introduced with HTML5. They both describe the meaning to both the developer and the browser</a:t>
            </a:r>
          </a:p>
          <a:p>
            <a:pPr marL="457200" lvl="1" indent="0">
              <a:buFont typeface="Arial" panose="020B0604020202020204" pitchFamily="34" charset="0"/>
              <a:buNone/>
            </a:pPr>
            <a:endParaRPr lang="en-NZ" b="1" u="sng" dirty="0"/>
          </a:p>
          <a:p>
            <a:pPr marL="1085850" lvl="2" indent="-171450">
              <a:buFont typeface="Arial" panose="020B0604020202020204" pitchFamily="34" charset="0"/>
              <a:buChar char="•"/>
            </a:pPr>
            <a:r>
              <a:rPr lang="en-NZ" b="0" u="none" dirty="0"/>
              <a:t>Header (top): good to use with &lt;h1&gt;</a:t>
            </a:r>
          </a:p>
          <a:p>
            <a:pPr marL="1085850" lvl="2" indent="-171450">
              <a:buFont typeface="Arial" panose="020B0604020202020204" pitchFamily="34" charset="0"/>
              <a:buChar char="•"/>
            </a:pPr>
            <a:r>
              <a:rPr lang="en-NZ" b="0" u="none" dirty="0"/>
              <a:t>Navigation (next top)</a:t>
            </a:r>
          </a:p>
          <a:p>
            <a:pPr marL="1085850" lvl="2" indent="-171450">
              <a:buFont typeface="Arial" panose="020B0604020202020204" pitchFamily="34" charset="0"/>
              <a:buChar char="•"/>
            </a:pPr>
            <a:r>
              <a:rPr lang="en-NZ" b="0" u="none" dirty="0"/>
              <a:t>Section (left): good to use with &lt;h3&gt;, some lorem text, link to the full article and add a </a:t>
            </a:r>
            <a:r>
              <a:rPr lang="en-NZ" b="0" u="none" dirty="0" err="1"/>
              <a:t>css</a:t>
            </a:r>
            <a:r>
              <a:rPr lang="en-NZ" b="0" u="none" dirty="0"/>
              <a:t> class for further styling</a:t>
            </a:r>
          </a:p>
          <a:p>
            <a:pPr marL="1085850" lvl="2" indent="-171450">
              <a:buFont typeface="Arial" panose="020B0604020202020204" pitchFamily="34" charset="0"/>
              <a:buChar char="•"/>
            </a:pPr>
            <a:r>
              <a:rPr lang="en-NZ" b="0" u="none" dirty="0"/>
              <a:t>Article (left)</a:t>
            </a:r>
          </a:p>
          <a:p>
            <a:pPr marL="1085850" lvl="2" indent="-171450">
              <a:buFont typeface="Arial" panose="020B0604020202020204" pitchFamily="34" charset="0"/>
              <a:buChar char="•"/>
            </a:pPr>
            <a:r>
              <a:rPr lang="en-NZ" b="0" u="none" dirty="0"/>
              <a:t>Aside (right): good to use with &lt;h3&gt;, and use a &lt;nav&gt; to wrap an unorder list to display categories</a:t>
            </a:r>
          </a:p>
          <a:p>
            <a:pPr marL="1085850" lvl="2" indent="-171450">
              <a:buFont typeface="Arial" panose="020B0604020202020204" pitchFamily="34" charset="0"/>
              <a:buChar char="•"/>
            </a:pPr>
            <a:r>
              <a:rPr lang="en-NZ" b="0" u="none" dirty="0"/>
              <a:t>Footer (bottom): good use with Copyright text and symbols (HTML entities)</a:t>
            </a:r>
          </a:p>
          <a:p>
            <a:pPr marL="1085850" lvl="2" indent="-171450">
              <a:buFont typeface="Arial" panose="020B0604020202020204" pitchFamily="34" charset="0"/>
              <a:buChar char="•"/>
            </a:pPr>
            <a:endParaRPr lang="en-NZ" b="0" u="none" dirty="0"/>
          </a:p>
        </p:txBody>
      </p:sp>
      <p:sp>
        <p:nvSpPr>
          <p:cNvPr id="4" name="Slide Number Placeholder 3"/>
          <p:cNvSpPr>
            <a:spLocks noGrp="1"/>
          </p:cNvSpPr>
          <p:nvPr>
            <p:ph type="sldNum" sz="quarter" idx="5"/>
          </p:nvPr>
        </p:nvSpPr>
        <p:spPr/>
        <p:txBody>
          <a:bodyPr/>
          <a:lstStyle/>
          <a:p>
            <a:fld id="{AA6AEB39-020A-432B-83F5-EFCAD66B5A24}" type="slidenum">
              <a:rPr lang="en-NZ" smtClean="0"/>
              <a:t>4</a:t>
            </a:fld>
            <a:endParaRPr lang="en-NZ"/>
          </a:p>
        </p:txBody>
      </p:sp>
    </p:spTree>
    <p:extLst>
      <p:ext uri="{BB962C8B-B14F-4D97-AF65-F5344CB8AC3E}">
        <p14:creationId xmlns:p14="http://schemas.microsoft.com/office/powerpoint/2010/main" val="303816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What is CSS</a:t>
            </a:r>
          </a:p>
          <a:p>
            <a:pPr marL="628650" lvl="1" indent="-171450">
              <a:buFont typeface="Arial" panose="020B0604020202020204" pitchFamily="34" charset="0"/>
              <a:buChar char="•"/>
            </a:pPr>
            <a:r>
              <a:rPr lang="en-NZ" dirty="0"/>
              <a:t>Not a programming language</a:t>
            </a:r>
          </a:p>
          <a:p>
            <a:pPr marL="628650" lvl="1" indent="-171450">
              <a:buFont typeface="Arial" panose="020B0604020202020204" pitchFamily="34" charset="0"/>
              <a:buChar char="•"/>
            </a:pPr>
            <a:r>
              <a:rPr lang="en-NZ" dirty="0"/>
              <a:t>Applies styling to HTML pages, colours, formatting, alignment etc</a:t>
            </a:r>
          </a:p>
          <a:p>
            <a:pPr marL="628650" lvl="1" indent="-171450">
              <a:buFont typeface="Arial" panose="020B0604020202020204" pitchFamily="34" charset="0"/>
              <a:buChar char="•"/>
            </a:pPr>
            <a:endParaRPr lang="en-NZ"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Start with a new cheat-sheet from scratch: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Talk about the 3 types of adding CSS and explain their main differences. Inline, Internal and External. Demo by </a:t>
            </a:r>
            <a:r>
              <a:rPr lang="en-NZ" dirty="0" err="1"/>
              <a:t>creting</a:t>
            </a:r>
            <a:r>
              <a:rPr lang="en-NZ" dirty="0"/>
              <a:t> a &lt;h1&gt; element and add styling to it by: a. using the style attribute, b. add a &lt;style type=“text/</a:t>
            </a:r>
            <a:r>
              <a:rPr lang="en-NZ" dirty="0" err="1"/>
              <a:t>css</a:t>
            </a:r>
            <a:r>
              <a:rPr lang="en-NZ" dirty="0"/>
              <a:t>”&gt;, c. adding an external </a:t>
            </a:r>
            <a:r>
              <a:rPr lang="en-NZ" dirty="0" err="1"/>
              <a:t>css</a:t>
            </a:r>
            <a:r>
              <a:rPr lang="en-NZ" dirty="0"/>
              <a:t> file and link it using a &lt;link </a:t>
            </a:r>
            <a:r>
              <a:rPr lang="en-NZ" dirty="0" err="1"/>
              <a:t>rel</a:t>
            </a:r>
            <a:r>
              <a:rPr lang="en-NZ" dirty="0"/>
              <a:t>=“stylesheet” type=“text/</a:t>
            </a:r>
            <a:r>
              <a:rPr lang="en-NZ" dirty="0" err="1"/>
              <a:t>css</a:t>
            </a:r>
            <a:r>
              <a:rPr lang="en-NZ" dirty="0"/>
              <a:t>” </a:t>
            </a:r>
            <a:r>
              <a:rPr lang="en-NZ" dirty="0" err="1"/>
              <a:t>href</a:t>
            </a:r>
            <a:r>
              <a:rPr lang="en-NZ" dirty="0"/>
              <a:t>=“</a:t>
            </a:r>
            <a:r>
              <a:rPr lang="en-NZ" dirty="0" err="1"/>
              <a:t>css</a:t>
            </a:r>
            <a:r>
              <a:rPr lang="en-NZ" dirty="0"/>
              <a:t>/mycss.css”&gt;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Show the syntax used to apply styling: Selector {property-</a:t>
            </a:r>
            <a:r>
              <a:rPr lang="en-NZ" dirty="0" err="1"/>
              <a:t>bla</a:t>
            </a:r>
            <a:r>
              <a:rPr lang="en-NZ" dirty="0"/>
              <a:t>: value;}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Using a &lt;body&gt;: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{Background-</a:t>
            </a:r>
            <a:r>
              <a:rPr lang="en-NZ" dirty="0" err="1"/>
              <a:t>color</a:t>
            </a:r>
            <a:r>
              <a:rPr lang="en-NZ" dirty="0"/>
              <a:t> : red;} (explain that RGB, </a:t>
            </a:r>
            <a:r>
              <a:rPr lang="en-NZ" dirty="0" err="1"/>
              <a:t>Hexa</a:t>
            </a:r>
            <a:r>
              <a:rPr lang="en-NZ" dirty="0"/>
              <a:t> or </a:t>
            </a:r>
            <a:r>
              <a:rPr lang="en-NZ" dirty="0" err="1"/>
              <a:t>color</a:t>
            </a:r>
            <a:r>
              <a:rPr lang="en-NZ" dirty="0"/>
              <a:t> names can be used)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a:t>
            </a:r>
            <a:r>
              <a:rPr lang="en-NZ" dirty="0" err="1"/>
              <a:t>Color</a:t>
            </a:r>
            <a:r>
              <a:rPr lang="en-NZ" dirty="0"/>
              <a:t>: Blue;}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{Font-Family: Arial, Helvetica, Sans-Serif;} (explain Web-safe fonts and show them – need a slide for this)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{Font-size: 16px;}</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{Font-weight: bold;}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a:t>
            </a:r>
            <a:r>
              <a:rPr lang="en-NZ" dirty="0" err="1"/>
              <a:t>Text-decoration:underline</a:t>
            </a:r>
            <a:r>
              <a:rPr lang="en-NZ"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a:t>
            </a:r>
            <a:r>
              <a:rPr lang="en-NZ" dirty="0" err="1"/>
              <a:t>text-transform:uppercase</a:t>
            </a:r>
            <a:r>
              <a:rPr lang="en-NZ"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{word-spacing: 1em;}</a:t>
            </a: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NZ" dirty="0"/>
              <a:t>Note: explain that we have use a shortcut in place of font-property. </a:t>
            </a:r>
            <a:r>
              <a:rPr lang="en-NZ" dirty="0" err="1"/>
              <a:t>I.e</a:t>
            </a:r>
            <a:r>
              <a:rPr lang="en-NZ" dirty="0"/>
              <a:t>: {font=normal, Arial, Helvetica;} </a:t>
            </a:r>
          </a:p>
          <a:p>
            <a:pPr marL="1085850" lvl="2" indent="-171450">
              <a:buFont typeface="Arial" panose="020B0604020202020204" pitchFamily="34" charset="0"/>
              <a:buChar char="•"/>
            </a:pPr>
            <a:r>
              <a:rPr lang="en-NZ" dirty="0"/>
              <a:t>{Line-height: 1.6em;} – explain that </a:t>
            </a:r>
            <a:r>
              <a:rPr lang="en-NZ" dirty="0" err="1"/>
              <a:t>em</a:t>
            </a:r>
            <a:r>
              <a:rPr lang="en-NZ" dirty="0"/>
              <a:t> is a unit of measure introduced more recently and useful to build responsive websites. Alternatively we can px or percent</a:t>
            </a:r>
          </a:p>
          <a:p>
            <a:pPr marL="1085850" lvl="2" indent="-171450">
              <a:buFont typeface="Arial" panose="020B0604020202020204" pitchFamily="34" charset="0"/>
              <a:buChar char="•"/>
            </a:pPr>
            <a:r>
              <a:rPr lang="en-NZ" dirty="0"/>
              <a:t>Explain Class (reusability) and IDs (uniqueness) and demo:</a:t>
            </a:r>
          </a:p>
          <a:p>
            <a:pPr marL="1543050" lvl="3" indent="-171450">
              <a:buFont typeface="Arial" panose="020B0604020202020204" pitchFamily="34" charset="0"/>
              <a:buChar char="•"/>
            </a:pPr>
            <a:r>
              <a:rPr lang="en-NZ" dirty="0"/>
              <a:t>&lt;</a:t>
            </a:r>
            <a:r>
              <a:rPr lang="en-NZ" dirty="0" err="1"/>
              <a:t>Div</a:t>
            </a:r>
            <a:r>
              <a:rPr lang="en-NZ" dirty="0"/>
              <a:t> class=“box1”&gt;</a:t>
            </a:r>
          </a:p>
          <a:p>
            <a:pPr marL="1543050" lvl="3" indent="-171450">
              <a:buFont typeface="Arial" panose="020B0604020202020204" pitchFamily="34" charset="0"/>
              <a:buChar char="•"/>
            </a:pPr>
            <a:r>
              <a:rPr lang="en-NZ" dirty="0"/>
              <a:t>.box1{background-</a:t>
            </a:r>
            <a:r>
              <a:rPr lang="en-NZ" dirty="0" err="1"/>
              <a:t>color</a:t>
            </a:r>
            <a:r>
              <a:rPr lang="en-NZ" dirty="0"/>
              <a:t>=blue; </a:t>
            </a:r>
            <a:r>
              <a:rPr lang="en-NZ" dirty="0" err="1"/>
              <a:t>color</a:t>
            </a:r>
            <a:r>
              <a:rPr lang="en-NZ" dirty="0"/>
              <a:t>=white;}</a:t>
            </a:r>
          </a:p>
          <a:p>
            <a:pPr marL="1543050" lvl="3" indent="-171450">
              <a:buFont typeface="Arial" panose="020B0604020202020204" pitchFamily="34" charset="0"/>
              <a:buChar char="•"/>
            </a:pPr>
            <a:r>
              <a:rPr lang="en-NZ" dirty="0"/>
              <a:t>.container{width=500px; margin=“auto”} auto margin will </a:t>
            </a:r>
            <a:r>
              <a:rPr lang="en-NZ" dirty="0" err="1"/>
              <a:t>center</a:t>
            </a:r>
            <a:r>
              <a:rPr lang="en-NZ" dirty="0"/>
              <a:t> the content and will make it responsive</a:t>
            </a:r>
          </a:p>
          <a:p>
            <a:pPr marL="1085850" lvl="2" indent="-171450">
              <a:buFont typeface="Arial" panose="020B0604020202020204" pitchFamily="34" charset="0"/>
              <a:buChar char="•"/>
            </a:pPr>
            <a:r>
              <a:rPr lang="en-NZ" dirty="0"/>
              <a:t>Box Model. </a:t>
            </a:r>
          </a:p>
          <a:p>
            <a:pPr marL="1543050" lvl="3" indent="-171450">
              <a:buFont typeface="Arial" panose="020B0604020202020204" pitchFamily="34" charset="0"/>
              <a:buChar char="•"/>
            </a:pPr>
            <a:r>
              <a:rPr lang="en-NZ" dirty="0"/>
              <a:t>Explain the various components of the Box model: Margin, Border, Padding and Content (add a slide to show this). </a:t>
            </a:r>
          </a:p>
          <a:p>
            <a:pPr marL="1543050" lvl="3" indent="-171450">
              <a:buFont typeface="Arial" panose="020B0604020202020204" pitchFamily="34" charset="0"/>
              <a:buChar char="•"/>
            </a:pPr>
            <a:r>
              <a:rPr lang="en-NZ" dirty="0"/>
              <a:t>Each of these properties have top, right, bottom, left. </a:t>
            </a:r>
          </a:p>
          <a:p>
            <a:pPr marL="1543050" lvl="3" indent="-171450">
              <a:buFont typeface="Arial" panose="020B0604020202020204" pitchFamily="34" charset="0"/>
              <a:buChar char="•"/>
            </a:pPr>
            <a:r>
              <a:rPr lang="en-NZ" dirty="0"/>
              <a:t>We can shortcut as {margin:5px 5px </a:t>
            </a:r>
            <a:r>
              <a:rPr lang="en-NZ" dirty="0" err="1"/>
              <a:t>5px</a:t>
            </a:r>
            <a:r>
              <a:rPr lang="en-NZ" dirty="0"/>
              <a:t> 5px}. Or {margin:5px 10px} or {margin:5px} (if all sides are 5px). Example: {border-right:5px solid red;}</a:t>
            </a:r>
          </a:p>
          <a:p>
            <a:pPr marL="1371600" lvl="3" indent="0">
              <a:buFont typeface="Arial" panose="020B0604020202020204" pitchFamily="34" charset="0"/>
              <a:buNone/>
            </a:pPr>
            <a:r>
              <a:rPr lang="en-NZ" b="0" dirty="0"/>
              <a:t>Note: explain some elements by default have padding. This can be visible in the development tools. This behaviour can however be overridden by using the styling *{margin:0; padding:0;}</a:t>
            </a:r>
          </a:p>
          <a:p>
            <a:pPr marL="1085850" lvl="2" indent="-171450">
              <a:buFont typeface="Arial" panose="020B0604020202020204" pitchFamily="34" charset="0"/>
              <a:buChar char="•"/>
            </a:pPr>
            <a:r>
              <a:rPr lang="en-NZ" b="0" dirty="0"/>
              <a:t>Apply styling to specific tags in containers using the following syntax</a:t>
            </a:r>
          </a:p>
          <a:p>
            <a:pPr marL="1543050" lvl="3" indent="-171450">
              <a:buFont typeface="Arial" panose="020B0604020202020204" pitchFamily="34" charset="0"/>
              <a:buChar char="•"/>
            </a:pPr>
            <a:r>
              <a:rPr lang="en-NZ" b="0" dirty="0"/>
              <a:t>.;box-1 h1{style…..}</a:t>
            </a:r>
            <a:endParaRPr lang="en-NZ"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Using Unordered Lists: &lt;div class=‘categories’&gt;&lt;</a:t>
            </a:r>
            <a:r>
              <a:rPr lang="en-NZ" dirty="0" err="1"/>
              <a:t>ol</a:t>
            </a:r>
            <a:r>
              <a:rPr lang="en-NZ" dirty="0"/>
              <a:t>&gt;&lt;li&gt;Category1&lt;li&gt;Category2:</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.categories{border :1px #ccc solid;padding:10px; border-radious:15px}</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.categories h2{</a:t>
            </a:r>
            <a:r>
              <a:rPr lang="en-NZ" dirty="0" err="1"/>
              <a:t>text-align:center</a:t>
            </a:r>
            <a:r>
              <a:rPr lang="en-NZ"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.categories ul{padding:0;list-style:square/none;}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.categories li{padding-bottom:6px;border-bottom:dotted 1px #333: </a:t>
            </a:r>
            <a:r>
              <a:rPr lang="en-NZ" dirty="0" err="1"/>
              <a:t>list-style-image:url</a:t>
            </a:r>
            <a:r>
              <a:rPr lang="en-NZ" dirty="0"/>
              <a:t>(image.png)}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Using Links &lt;a&gt;: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a{</a:t>
            </a:r>
            <a:r>
              <a:rPr lang="en-NZ" dirty="0" err="1"/>
              <a:t>text-decoration:none</a:t>
            </a:r>
            <a:r>
              <a:rPr lang="en-NZ" dirty="0"/>
              <a:t>; </a:t>
            </a:r>
            <a:r>
              <a:rPr lang="en-NZ" dirty="0" err="1"/>
              <a:t>color</a:t>
            </a:r>
            <a:r>
              <a:rPr lang="en-NZ" dirty="0"/>
              <a:t>:#000:}</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a:hover{color:red;}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a:active{color:green;}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err="1"/>
              <a:t>a.visit</a:t>
            </a:r>
            <a:r>
              <a:rPr lang="en-NZ" dirty="0"/>
              <a:t>{</a:t>
            </a:r>
            <a:r>
              <a:rPr lang="en-NZ" dirty="0" err="1"/>
              <a:t>color:bla</a:t>
            </a:r>
            <a:r>
              <a:rPr lang="en-NZ"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Using Forms &lt;form class=“my-form”&gt;: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.my-form{padding:20px;}</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.my-form label{</a:t>
            </a:r>
            <a:r>
              <a:rPr lang="en-NZ" dirty="0" err="1"/>
              <a:t>display:block</a:t>
            </a:r>
            <a:r>
              <a:rPr lang="en-NZ"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.my-form input[type=“text”], .my-form </a:t>
            </a:r>
            <a:r>
              <a:rPr lang="en-NZ" dirty="0" err="1"/>
              <a:t>textarea</a:t>
            </a:r>
            <a:r>
              <a:rPr lang="en-NZ" dirty="0"/>
              <a:t>{padding:8px:width:100%;}</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.my-form input[type=“submit”]{background-</a:t>
            </a:r>
            <a:r>
              <a:rPr lang="en-NZ" dirty="0" err="1"/>
              <a:t>color</a:t>
            </a:r>
            <a:r>
              <a:rPr lang="en-NZ" dirty="0"/>
              <a:t>:#333; </a:t>
            </a:r>
            <a:r>
              <a:rPr lang="en-NZ" dirty="0" err="1"/>
              <a:t>color</a:t>
            </a:r>
            <a:r>
              <a:rPr lang="en-NZ" dirty="0"/>
              <a:t>:#</a:t>
            </a:r>
            <a:r>
              <a:rPr lang="en-NZ" dirty="0" err="1"/>
              <a:t>fff</a:t>
            </a:r>
            <a:r>
              <a:rPr lang="en-NZ" dirty="0"/>
              <a:t>: padding:10px 15px;border:none;}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Alignment and Floating, using 3 &lt;div class=‘block’&gt; with sample test data,:</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.block{float-left; width:33.3%} this will present the in line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.block{float-left; width:33.3%; border:1px  solid; padding:10px:} this will mess-up the alignment and shift them down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.block{float-left; width:33.3%; border:1px  solid; padding:10px: box-sizing: border-box;} this will take into account the size of the boxes including padding, etc.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NZ" dirty="0"/>
              <a:t>Note: explain that the flex-box will handle this nicely</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NZ" dirty="0"/>
              <a:t>Also, when we’re handling boxes with different sizes and need to clear the floating settings so that the next tag elements are not included messing up the presentation. This can be achieved by creating a global class like this: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a:t>
            </a:r>
            <a:r>
              <a:rPr lang="en-NZ" dirty="0" err="1"/>
              <a:t>clr</a:t>
            </a:r>
            <a:r>
              <a:rPr lang="en-NZ" dirty="0"/>
              <a:t>{clear-both;} when this class is called in a div, the next </a:t>
            </a:r>
            <a:r>
              <a:rPr lang="en-NZ" dirty="0" err="1"/>
              <a:t>pice</a:t>
            </a:r>
            <a:r>
              <a:rPr lang="en-NZ" dirty="0"/>
              <a:t> of html will no longer be applying any floating. </a:t>
            </a: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NZ" dirty="0"/>
              <a:t>Use an example with 2 &lt;div id=“main-block”&gt;&lt;div id=“sidebar”&gt;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#main-block{</a:t>
            </a:r>
            <a:r>
              <a:rPr lang="en-NZ" dirty="0" err="1"/>
              <a:t>float:left</a:t>
            </a:r>
            <a:r>
              <a:rPr lang="en-NZ" dirty="0"/>
              <a:t>; width:70%;}</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#side-bar{</a:t>
            </a:r>
            <a:r>
              <a:rPr lang="en-NZ" dirty="0" err="1"/>
              <a:t>float-right;width</a:t>
            </a:r>
            <a:r>
              <a:rPr lang="en-NZ" dirty="0"/>
              <a:t>=30%;background-</a:t>
            </a:r>
            <a:r>
              <a:rPr lang="en-NZ" dirty="0" err="1"/>
              <a:t>color</a:t>
            </a:r>
            <a:r>
              <a:rPr lang="en-NZ" dirty="0"/>
              <a:t>:#333;color:#fff;padding:15px;box-sizing:border-box;}</a:t>
            </a: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NZ" dirty="0"/>
              <a:t>Using Absolute, Relative or fixed: &lt;div class=“</a:t>
            </a:r>
            <a:r>
              <a:rPr lang="en-NZ" dirty="0" err="1"/>
              <a:t>bla</a:t>
            </a:r>
            <a:r>
              <a:rPr lang="en-NZ" dirty="0"/>
              <a:t>”&gt;&lt;h1&gt;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h1{position: absolute; top:10px;} if this element is in a container not marked as relative, then the h1 will table the whole web page to position the element. To change that: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.class{</a:t>
            </a:r>
            <a:r>
              <a:rPr lang="en-NZ" dirty="0" err="1"/>
              <a:t>position:relative</a:t>
            </a:r>
            <a:r>
              <a:rPr lang="en-NZ" dirty="0"/>
              <a:t>} this will forge the inner element to take it’s position relative to the parent</a:t>
            </a: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NZ" dirty="0"/>
              <a:t>Using fixed we can place an element in a page that never moves away;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.fix-me{</a:t>
            </a:r>
            <a:r>
              <a:rPr lang="en-NZ" dirty="0" err="1"/>
              <a:t>position:fixed</a:t>
            </a:r>
            <a:r>
              <a:rPr lang="en-NZ" dirty="0"/>
              <a:t>; top:400px;}</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Image as background in a div, using a &lt;div class=“p-box”&gt;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.p-box{</a:t>
            </a:r>
            <a:r>
              <a:rPr lang="en-NZ" dirty="0" err="1"/>
              <a:t>background-image:url</a:t>
            </a:r>
            <a:r>
              <a:rPr lang="en-NZ" dirty="0"/>
              <a:t>(‘image’);background-position: 100px 200px;background-repeat:no-repeat;}</a:t>
            </a: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NZ" dirty="0"/>
              <a:t>or {background-position: </a:t>
            </a:r>
            <a:r>
              <a:rPr lang="en-NZ" dirty="0" err="1"/>
              <a:t>center</a:t>
            </a:r>
            <a:r>
              <a:rPr lang="en-NZ" dirty="0"/>
              <a:t> </a:t>
            </a:r>
            <a:r>
              <a:rPr lang="en-NZ" dirty="0" err="1"/>
              <a:t>center</a:t>
            </a:r>
            <a:r>
              <a:rPr lang="en-NZ"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Pseudo Classes – this can be demonstrated with unordered lists. &lt;ul class=“my-list”&gt;&lt;li&gt;&lt;li&gt;&lt;li&gt;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.my-list </a:t>
            </a:r>
            <a:r>
              <a:rPr lang="en-NZ" dirty="0" err="1"/>
              <a:t>li:first-child</a:t>
            </a:r>
            <a:r>
              <a:rPr lang="en-NZ" dirty="0"/>
              <a:t>{</a:t>
            </a:r>
            <a:r>
              <a:rPr lang="en-NZ" dirty="0" err="1"/>
              <a:t>background:red</a:t>
            </a:r>
            <a:r>
              <a:rPr lang="en-NZ"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.my-list </a:t>
            </a:r>
            <a:r>
              <a:rPr lang="en-NZ" dirty="0" err="1"/>
              <a:t>li:last-child</a:t>
            </a:r>
            <a:r>
              <a:rPr lang="en-NZ" dirty="0"/>
              <a:t>{</a:t>
            </a:r>
            <a:r>
              <a:rPr lang="en-NZ" dirty="0" err="1"/>
              <a:t>background:blue</a:t>
            </a:r>
            <a:r>
              <a:rPr lang="en-NZ"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.my-list </a:t>
            </a:r>
            <a:r>
              <a:rPr lang="en-NZ" dirty="0" err="1"/>
              <a:t>li:nth-child</a:t>
            </a:r>
            <a:r>
              <a:rPr lang="en-NZ" dirty="0"/>
              <a:t>(5){</a:t>
            </a:r>
            <a:r>
              <a:rPr lang="en-NZ" dirty="0" err="1"/>
              <a:t>background:yellow</a:t>
            </a:r>
            <a:r>
              <a:rPr lang="en-NZ"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.my-list </a:t>
            </a:r>
            <a:r>
              <a:rPr lang="en-NZ" dirty="0" err="1"/>
              <a:t>li:nth-child</a:t>
            </a:r>
            <a:r>
              <a:rPr lang="en-NZ" dirty="0"/>
              <a:t>(even){</a:t>
            </a:r>
            <a:r>
              <a:rPr lang="en-NZ" dirty="0" err="1"/>
              <a:t>background:yellow</a:t>
            </a:r>
            <a:r>
              <a:rPr lang="en-NZ"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.my-list </a:t>
            </a:r>
            <a:r>
              <a:rPr lang="en-NZ" dirty="0" err="1"/>
              <a:t>li:nth-child</a:t>
            </a:r>
            <a:r>
              <a:rPr lang="en-NZ" dirty="0"/>
              <a:t>(odd){</a:t>
            </a:r>
            <a:r>
              <a:rPr lang="en-NZ" dirty="0" err="1"/>
              <a:t>background:yellow</a:t>
            </a:r>
            <a:r>
              <a:rPr lang="en-NZ" dirty="0"/>
              <a:t>;}</a:t>
            </a:r>
          </a:p>
        </p:txBody>
      </p:sp>
      <p:sp>
        <p:nvSpPr>
          <p:cNvPr id="4" name="Slide Number Placeholder 3"/>
          <p:cNvSpPr>
            <a:spLocks noGrp="1"/>
          </p:cNvSpPr>
          <p:nvPr>
            <p:ph type="sldNum" sz="quarter" idx="5"/>
          </p:nvPr>
        </p:nvSpPr>
        <p:spPr/>
        <p:txBody>
          <a:bodyPr/>
          <a:lstStyle/>
          <a:p>
            <a:fld id="{AA6AEB39-020A-432B-83F5-EFCAD66B5A24}" type="slidenum">
              <a:rPr lang="en-NZ" smtClean="0"/>
              <a:t>5</a:t>
            </a:fld>
            <a:endParaRPr lang="en-NZ"/>
          </a:p>
        </p:txBody>
      </p:sp>
    </p:spTree>
    <p:extLst>
      <p:ext uri="{BB962C8B-B14F-4D97-AF65-F5344CB8AC3E}">
        <p14:creationId xmlns:p14="http://schemas.microsoft.com/office/powerpoint/2010/main" val="460663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Watch podcast “CSS Grid Layout Crash Course.mp4”</a:t>
            </a:r>
          </a:p>
        </p:txBody>
      </p:sp>
      <p:sp>
        <p:nvSpPr>
          <p:cNvPr id="4" name="Slide Number Placeholder 3"/>
          <p:cNvSpPr>
            <a:spLocks noGrp="1"/>
          </p:cNvSpPr>
          <p:nvPr>
            <p:ph type="sldNum" sz="quarter" idx="5"/>
          </p:nvPr>
        </p:nvSpPr>
        <p:spPr/>
        <p:txBody>
          <a:bodyPr/>
          <a:lstStyle/>
          <a:p>
            <a:fld id="{AA6AEB39-020A-432B-83F5-EFCAD66B5A24}" type="slidenum">
              <a:rPr lang="en-NZ" smtClean="0"/>
              <a:t>6</a:t>
            </a:fld>
            <a:endParaRPr lang="en-NZ"/>
          </a:p>
        </p:txBody>
      </p:sp>
    </p:spTree>
    <p:extLst>
      <p:ext uri="{BB962C8B-B14F-4D97-AF65-F5344CB8AC3E}">
        <p14:creationId xmlns:p14="http://schemas.microsoft.com/office/powerpoint/2010/main" val="245842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1" i="0" kern="1200" dirty="0">
                <a:solidFill>
                  <a:schemeClr val="tx1"/>
                </a:solidFill>
                <a:effectLst/>
                <a:latin typeface="+mn-lt"/>
                <a:ea typeface="+mn-ea"/>
                <a:cs typeface="+mn-cs"/>
              </a:rPr>
              <a:t>1. Set your purpose and goals:</a:t>
            </a:r>
          </a:p>
          <a:p>
            <a:endParaRPr lang="en-NZ" sz="1200" b="0" i="0" kern="1200" dirty="0">
              <a:solidFill>
                <a:schemeClr val="tx1"/>
              </a:solidFill>
              <a:effectLst/>
              <a:latin typeface="+mn-lt"/>
              <a:ea typeface="+mn-ea"/>
              <a:cs typeface="+mn-cs"/>
            </a:endParaRPr>
          </a:p>
          <a:p>
            <a:r>
              <a:rPr lang="en-NZ" sz="1200" b="0" i="0" kern="1200" dirty="0">
                <a:solidFill>
                  <a:schemeClr val="tx1"/>
                </a:solidFill>
                <a:effectLst/>
                <a:latin typeface="+mn-lt"/>
                <a:ea typeface="+mn-ea"/>
                <a:cs typeface="+mn-cs"/>
              </a:rPr>
              <a:t>What is the purpose of your website? Is it to gain publicity for your business? To sell your inventory? To rally support behind a cause? It’s important to identify your website’s purpose, as well as your target audience. You should also define your goals. How many visitors do you expect per month? How many do you expect will sign up for your newsletter? How much in sales do you expect to make? Set measurable, specific goals for your website that are in line with your marketing goals. An analytics tool like Google Analytics will allow you to monitor your website’s performance over time.</a:t>
            </a:r>
          </a:p>
          <a:p>
            <a:endParaRPr lang="en-NZ" sz="1200" b="0" i="0" kern="1200" dirty="0">
              <a:solidFill>
                <a:schemeClr val="tx1"/>
              </a:solidFill>
              <a:effectLst/>
              <a:latin typeface="+mn-lt"/>
              <a:ea typeface="+mn-ea"/>
              <a:cs typeface="+mn-cs"/>
            </a:endParaRPr>
          </a:p>
          <a:p>
            <a:r>
              <a:rPr lang="en-NZ" sz="1200" b="1" i="0" kern="1200" dirty="0">
                <a:solidFill>
                  <a:schemeClr val="tx1"/>
                </a:solidFill>
                <a:effectLst/>
                <a:latin typeface="+mn-lt"/>
                <a:ea typeface="+mn-ea"/>
                <a:cs typeface="+mn-cs"/>
              </a:rPr>
              <a:t>2. Create a budget:</a:t>
            </a:r>
          </a:p>
          <a:p>
            <a:endParaRPr lang="en-NZ" sz="1200" b="0" i="0" kern="1200" dirty="0">
              <a:solidFill>
                <a:schemeClr val="tx1"/>
              </a:solidFill>
              <a:effectLst/>
              <a:latin typeface="+mn-lt"/>
              <a:ea typeface="+mn-ea"/>
              <a:cs typeface="+mn-cs"/>
            </a:endParaRPr>
          </a:p>
          <a:p>
            <a:r>
              <a:rPr lang="en-NZ" sz="1200" b="0" i="0" kern="1200" dirty="0">
                <a:solidFill>
                  <a:schemeClr val="tx1"/>
                </a:solidFill>
                <a:effectLst/>
                <a:latin typeface="+mn-lt"/>
                <a:ea typeface="+mn-ea"/>
                <a:cs typeface="+mn-cs"/>
              </a:rPr>
              <a:t>Whether you’re an established, mid-sized organization or a fledgling start-up, you should always set a budget for your website expenses. This will probably include funds for web design, programming, and web hosting (though other expenses may apply). Research the market by shopping around and consulting with professionals. Don’t sell yourself short by comparing prices alone. What you save in money you may later pay for with a </a:t>
            </a:r>
            <a:r>
              <a:rPr lang="en-NZ" sz="1200" b="0" i="0" kern="1200" dirty="0" err="1">
                <a:solidFill>
                  <a:schemeClr val="tx1"/>
                </a:solidFill>
                <a:effectLst/>
                <a:latin typeface="+mn-lt"/>
                <a:ea typeface="+mn-ea"/>
                <a:cs typeface="+mn-cs"/>
              </a:rPr>
              <a:t>lackluster</a:t>
            </a:r>
            <a:r>
              <a:rPr lang="en-NZ" sz="1200" b="0" i="0" kern="1200" dirty="0">
                <a:solidFill>
                  <a:schemeClr val="tx1"/>
                </a:solidFill>
                <a:effectLst/>
                <a:latin typeface="+mn-lt"/>
                <a:ea typeface="+mn-ea"/>
                <a:cs typeface="+mn-cs"/>
              </a:rPr>
              <a:t> site and lots of headaches. It’s better to choose team members based on experience, insightfulness, references, and examples of work.</a:t>
            </a:r>
          </a:p>
          <a:p>
            <a:endParaRPr lang="en-NZ" sz="1200" b="0" i="0" kern="1200" dirty="0">
              <a:solidFill>
                <a:schemeClr val="tx1"/>
              </a:solidFill>
              <a:effectLst/>
              <a:latin typeface="+mn-lt"/>
              <a:ea typeface="+mn-ea"/>
              <a:cs typeface="+mn-cs"/>
            </a:endParaRPr>
          </a:p>
          <a:p>
            <a:r>
              <a:rPr lang="en-NZ" sz="1200" b="1" i="0" kern="1200" dirty="0">
                <a:solidFill>
                  <a:schemeClr val="tx1"/>
                </a:solidFill>
                <a:effectLst/>
                <a:latin typeface="+mn-lt"/>
                <a:ea typeface="+mn-ea"/>
                <a:cs typeface="+mn-cs"/>
              </a:rPr>
              <a:t>3. Assign roles:</a:t>
            </a:r>
          </a:p>
          <a:p>
            <a:endParaRPr lang="en-NZ" sz="1200" b="0" i="0" kern="1200" dirty="0">
              <a:solidFill>
                <a:schemeClr val="tx1"/>
              </a:solidFill>
              <a:effectLst/>
              <a:latin typeface="+mn-lt"/>
              <a:ea typeface="+mn-ea"/>
              <a:cs typeface="+mn-cs"/>
            </a:endParaRPr>
          </a:p>
          <a:p>
            <a:r>
              <a:rPr lang="en-NZ" sz="1200" b="0" i="0" kern="1200" dirty="0">
                <a:solidFill>
                  <a:schemeClr val="tx1"/>
                </a:solidFill>
                <a:effectLst/>
                <a:latin typeface="+mn-lt"/>
                <a:ea typeface="+mn-ea"/>
                <a:cs typeface="+mn-cs"/>
              </a:rPr>
              <a:t>Company stakeholders (owner, marketing manager, or whoever else represents a primary function of the business)</a:t>
            </a:r>
          </a:p>
          <a:p>
            <a:r>
              <a:rPr lang="en-NZ" sz="1200" b="0" i="0" kern="1200" dirty="0">
                <a:solidFill>
                  <a:schemeClr val="tx1"/>
                </a:solidFill>
                <a:effectLst/>
                <a:latin typeface="+mn-lt"/>
                <a:ea typeface="+mn-ea"/>
                <a:cs typeface="+mn-cs"/>
              </a:rPr>
              <a:t>Web developer</a:t>
            </a:r>
          </a:p>
          <a:p>
            <a:r>
              <a:rPr lang="en-NZ" sz="1200" b="0" i="0" kern="1200" dirty="0">
                <a:solidFill>
                  <a:schemeClr val="tx1"/>
                </a:solidFill>
                <a:effectLst/>
                <a:latin typeface="+mn-lt"/>
                <a:ea typeface="+mn-ea"/>
                <a:cs typeface="+mn-cs"/>
              </a:rPr>
              <a:t>Content writer and/or editor</a:t>
            </a:r>
          </a:p>
          <a:p>
            <a:r>
              <a:rPr lang="en-NZ" sz="1200" b="0" i="0" kern="1200" dirty="0">
                <a:solidFill>
                  <a:schemeClr val="tx1"/>
                </a:solidFill>
                <a:effectLst/>
                <a:latin typeface="+mn-lt"/>
                <a:ea typeface="+mn-ea"/>
                <a:cs typeface="+mn-cs"/>
              </a:rPr>
              <a:t>HTML/CSS professional</a:t>
            </a:r>
          </a:p>
          <a:p>
            <a:r>
              <a:rPr lang="en-NZ" sz="1200" b="0" i="0" kern="1200" dirty="0">
                <a:solidFill>
                  <a:schemeClr val="tx1"/>
                </a:solidFill>
                <a:effectLst/>
                <a:latin typeface="+mn-lt"/>
                <a:ea typeface="+mn-ea"/>
                <a:cs typeface="+mn-cs"/>
              </a:rPr>
              <a:t>Web and graphic designer</a:t>
            </a:r>
          </a:p>
          <a:p>
            <a:r>
              <a:rPr lang="en-NZ" sz="1200" b="0" i="0" kern="1200" dirty="0">
                <a:solidFill>
                  <a:schemeClr val="tx1"/>
                </a:solidFill>
                <a:effectLst/>
                <a:latin typeface="+mn-lt"/>
                <a:ea typeface="+mn-ea"/>
                <a:cs typeface="+mn-cs"/>
              </a:rPr>
              <a:t>Make sure everyone on your team knows their role and what is expected of them, and that they stay abreast of deadlines and new developments.</a:t>
            </a:r>
          </a:p>
          <a:p>
            <a:endParaRPr lang="en-NZ" sz="1200" b="0" i="0" kern="1200" dirty="0">
              <a:solidFill>
                <a:schemeClr val="tx1"/>
              </a:solidFill>
              <a:effectLst/>
              <a:latin typeface="+mn-lt"/>
              <a:ea typeface="+mn-ea"/>
              <a:cs typeface="+mn-cs"/>
            </a:endParaRPr>
          </a:p>
          <a:p>
            <a:r>
              <a:rPr lang="en-NZ" sz="1200" b="1" i="0" kern="1200" dirty="0">
                <a:solidFill>
                  <a:schemeClr val="tx1"/>
                </a:solidFill>
                <a:effectLst/>
                <a:latin typeface="+mn-lt"/>
                <a:ea typeface="+mn-ea"/>
                <a:cs typeface="+mn-cs"/>
              </a:rPr>
              <a:t>4. Create a content strategy:</a:t>
            </a:r>
          </a:p>
          <a:p>
            <a:endParaRPr lang="en-NZ" sz="1200" b="0" i="0" kern="1200" dirty="0">
              <a:solidFill>
                <a:schemeClr val="tx1"/>
              </a:solidFill>
              <a:effectLst/>
              <a:latin typeface="+mn-lt"/>
              <a:ea typeface="+mn-ea"/>
              <a:cs typeface="+mn-cs"/>
            </a:endParaRPr>
          </a:p>
          <a:p>
            <a:r>
              <a:rPr lang="en-NZ" sz="1200" b="0" i="0" kern="1200" dirty="0">
                <a:solidFill>
                  <a:schemeClr val="tx1"/>
                </a:solidFill>
                <a:effectLst/>
                <a:latin typeface="+mn-lt"/>
                <a:ea typeface="+mn-ea"/>
                <a:cs typeface="+mn-cs"/>
              </a:rPr>
              <a:t>What kind of content will you be displaying on your website? Content is basically anything that gives your visitors information. It can include, but is not limited to:</a:t>
            </a:r>
          </a:p>
          <a:p>
            <a:r>
              <a:rPr lang="en-NZ" sz="1200" b="0" i="0" kern="1200" dirty="0">
                <a:solidFill>
                  <a:schemeClr val="tx1"/>
                </a:solidFill>
                <a:effectLst/>
                <a:latin typeface="+mn-lt"/>
                <a:ea typeface="+mn-ea"/>
                <a:cs typeface="+mn-cs"/>
              </a:rPr>
              <a:t>Blog posts</a:t>
            </a:r>
          </a:p>
          <a:p>
            <a:r>
              <a:rPr lang="en-NZ" sz="1200" b="0" i="0" kern="1200" dirty="0">
                <a:solidFill>
                  <a:schemeClr val="tx1"/>
                </a:solidFill>
                <a:effectLst/>
                <a:latin typeface="+mn-lt"/>
                <a:ea typeface="+mn-ea"/>
                <a:cs typeface="+mn-cs"/>
              </a:rPr>
              <a:t>Documents</a:t>
            </a:r>
          </a:p>
          <a:p>
            <a:r>
              <a:rPr lang="en-NZ" sz="1200" b="0" i="0" kern="1200" dirty="0">
                <a:solidFill>
                  <a:schemeClr val="tx1"/>
                </a:solidFill>
                <a:effectLst/>
                <a:latin typeface="+mn-lt"/>
                <a:ea typeface="+mn-ea"/>
                <a:cs typeface="+mn-cs"/>
              </a:rPr>
              <a:t>Video</a:t>
            </a:r>
          </a:p>
          <a:p>
            <a:r>
              <a:rPr lang="en-NZ" sz="1200" b="0" i="0" kern="1200" dirty="0">
                <a:solidFill>
                  <a:schemeClr val="tx1"/>
                </a:solidFill>
                <a:effectLst/>
                <a:latin typeface="+mn-lt"/>
                <a:ea typeface="+mn-ea"/>
                <a:cs typeface="+mn-cs"/>
              </a:rPr>
              <a:t>Pictures (such as in a gallery)</a:t>
            </a:r>
          </a:p>
          <a:p>
            <a:r>
              <a:rPr lang="en-NZ" sz="1200" b="0" i="0" kern="1200" dirty="0">
                <a:solidFill>
                  <a:schemeClr val="tx1"/>
                </a:solidFill>
                <a:effectLst/>
                <a:latin typeface="+mn-lt"/>
                <a:ea typeface="+mn-ea"/>
                <a:cs typeface="+mn-cs"/>
              </a:rPr>
              <a:t>Slideshows</a:t>
            </a:r>
          </a:p>
          <a:p>
            <a:r>
              <a:rPr lang="en-NZ" sz="1200" b="0" i="0" kern="1200" dirty="0">
                <a:solidFill>
                  <a:schemeClr val="tx1"/>
                </a:solidFill>
                <a:effectLst/>
                <a:latin typeface="+mn-lt"/>
                <a:ea typeface="+mn-ea"/>
                <a:cs typeface="+mn-cs"/>
              </a:rPr>
              <a:t>Embedded social media feeds (such as your Twitter stream or Facebook page updates)</a:t>
            </a:r>
          </a:p>
          <a:p>
            <a:r>
              <a:rPr lang="en-NZ" sz="1200" b="0" i="0" kern="1200" dirty="0">
                <a:solidFill>
                  <a:schemeClr val="tx1"/>
                </a:solidFill>
                <a:effectLst/>
                <a:latin typeface="+mn-lt"/>
                <a:ea typeface="+mn-ea"/>
                <a:cs typeface="+mn-cs"/>
              </a:rPr>
              <a:t>Your </a:t>
            </a:r>
            <a:r>
              <a:rPr lang="en-NZ" sz="1200" b="0" i="0" u="sng" kern="1200" dirty="0">
                <a:solidFill>
                  <a:schemeClr val="tx1"/>
                </a:solidFill>
                <a:effectLst/>
                <a:latin typeface="+mn-lt"/>
                <a:ea typeface="+mn-ea"/>
                <a:cs typeface="+mn-cs"/>
                <a:hlinkClick r:id="rId3"/>
              </a:rPr>
              <a:t>content strategy</a:t>
            </a:r>
            <a:r>
              <a:rPr lang="en-NZ" sz="1200" b="0" i="0" kern="1200" dirty="0">
                <a:solidFill>
                  <a:schemeClr val="tx1"/>
                </a:solidFill>
                <a:effectLst/>
                <a:latin typeface="+mn-lt"/>
                <a:ea typeface="+mn-ea"/>
                <a:cs typeface="+mn-cs"/>
              </a:rPr>
              <a:t> is the way that you plan to present your content over time. For instance, you may want to publish two blog posts a month, and put out a free quarterly report for your subscribers to download four times a year. Since content is such a vital aspect of a website, bring in help if you need it. Hire a writer who is experienced with writing for the web, and invest in some professional looking pictures of your storefront and employees.</a:t>
            </a:r>
          </a:p>
          <a:p>
            <a:r>
              <a:rPr lang="en-NZ" sz="1200" b="0" i="0" kern="1200" dirty="0">
                <a:solidFill>
                  <a:schemeClr val="tx1"/>
                </a:solidFill>
                <a:effectLst/>
                <a:latin typeface="+mn-lt"/>
                <a:ea typeface="+mn-ea"/>
                <a:cs typeface="+mn-cs"/>
              </a:rPr>
              <a:t>5. Structure your website.</a:t>
            </a:r>
          </a:p>
          <a:p>
            <a:r>
              <a:rPr lang="en-NZ" sz="1200" b="0" i="0" kern="1200" dirty="0">
                <a:solidFill>
                  <a:schemeClr val="tx1"/>
                </a:solidFill>
                <a:effectLst/>
                <a:latin typeface="+mn-lt"/>
                <a:ea typeface="+mn-ea"/>
                <a:cs typeface="+mn-cs"/>
              </a:rPr>
              <a:t>Decide what pages you’ll be using and what features will be on each one. Most websites have an About and Contact page, but the pages you use should meet your business’ needs.</a:t>
            </a:r>
          </a:p>
          <a:p>
            <a:endParaRPr lang="en-NZ" sz="1200" b="0" i="0" kern="1200" dirty="0">
              <a:solidFill>
                <a:schemeClr val="tx1"/>
              </a:solidFill>
              <a:effectLst/>
              <a:latin typeface="+mn-lt"/>
              <a:ea typeface="+mn-ea"/>
              <a:cs typeface="+mn-cs"/>
            </a:endParaRPr>
          </a:p>
          <a:p>
            <a:r>
              <a:rPr lang="en-NZ" sz="1200" b="1" i="0" kern="1200" dirty="0">
                <a:solidFill>
                  <a:schemeClr val="tx1"/>
                </a:solidFill>
                <a:effectLst/>
                <a:latin typeface="+mn-lt"/>
                <a:ea typeface="+mn-ea"/>
                <a:cs typeface="+mn-cs"/>
              </a:rPr>
              <a:t>6. Create a mock-up:</a:t>
            </a:r>
          </a:p>
          <a:p>
            <a:endParaRPr lang="en-NZ" sz="1200" b="0" i="0" kern="1200" dirty="0">
              <a:solidFill>
                <a:schemeClr val="tx1"/>
              </a:solidFill>
              <a:effectLst/>
              <a:latin typeface="+mn-lt"/>
              <a:ea typeface="+mn-ea"/>
              <a:cs typeface="+mn-cs"/>
            </a:endParaRPr>
          </a:p>
          <a:p>
            <a:r>
              <a:rPr lang="en-NZ" sz="1200" b="0" i="0" kern="1200" dirty="0">
                <a:solidFill>
                  <a:schemeClr val="tx1"/>
                </a:solidFill>
                <a:effectLst/>
                <a:latin typeface="+mn-lt"/>
                <a:ea typeface="+mn-ea"/>
                <a:cs typeface="+mn-cs"/>
              </a:rPr>
              <a:t>A page mock-up, also know as a wireframe, is essentially the outline of your website (with the initial design being the first draft). Usually created in Photoshop or Fireworks, you don’t have to put too much detail into your mock-up.  Use placeholder text to fill pages, and don’t worry about details. This is just to give everyone an idea of what the website will look like.</a:t>
            </a:r>
          </a:p>
          <a:p>
            <a:r>
              <a:rPr lang="en-NZ" sz="1200" b="0" i="0" kern="1200" dirty="0">
                <a:solidFill>
                  <a:schemeClr val="tx1"/>
                </a:solidFill>
                <a:effectLst/>
                <a:latin typeface="+mn-lt"/>
                <a:ea typeface="+mn-ea"/>
                <a:cs typeface="+mn-cs"/>
              </a:rPr>
              <a:t>If you don’t have a design program, you can also map it out with pen and paper! When you have a general feel of what you’d like, you can send it to a designer to create or do so yourself.</a:t>
            </a:r>
          </a:p>
          <a:p>
            <a:endParaRPr lang="en-NZ" sz="1200" b="0" i="0" kern="1200" dirty="0">
              <a:solidFill>
                <a:schemeClr val="tx1"/>
              </a:solidFill>
              <a:effectLst/>
              <a:latin typeface="+mn-lt"/>
              <a:ea typeface="+mn-ea"/>
              <a:cs typeface="+mn-cs"/>
            </a:endParaRPr>
          </a:p>
          <a:p>
            <a:r>
              <a:rPr lang="en-NZ" sz="1200" b="1" i="0" kern="1200" dirty="0">
                <a:solidFill>
                  <a:schemeClr val="tx1"/>
                </a:solidFill>
                <a:effectLst/>
                <a:latin typeface="+mn-lt"/>
                <a:ea typeface="+mn-ea"/>
                <a:cs typeface="+mn-cs"/>
              </a:rPr>
              <a:t>7. Start designing:</a:t>
            </a:r>
          </a:p>
          <a:p>
            <a:endParaRPr lang="en-NZ" sz="1200" b="0" i="0" kern="1200" dirty="0">
              <a:solidFill>
                <a:schemeClr val="tx1"/>
              </a:solidFill>
              <a:effectLst/>
              <a:latin typeface="+mn-lt"/>
              <a:ea typeface="+mn-ea"/>
              <a:cs typeface="+mn-cs"/>
            </a:endParaRPr>
          </a:p>
          <a:p>
            <a:r>
              <a:rPr lang="en-NZ" sz="1200" b="0" i="0" kern="1200" dirty="0">
                <a:solidFill>
                  <a:schemeClr val="tx1"/>
                </a:solidFill>
                <a:effectLst/>
                <a:latin typeface="+mn-lt"/>
                <a:ea typeface="+mn-ea"/>
                <a:cs typeface="+mn-cs"/>
              </a:rPr>
              <a:t>The importance of good web design can’t be stressed enough. Good website design includes both usability and aesthetics. An ugly website will drive away visitors, as will a website that’s difficult to navigate. Keep in mind some basic concepts of usability as you go:</a:t>
            </a:r>
          </a:p>
          <a:p>
            <a:r>
              <a:rPr lang="en-NZ" sz="1200" b="0" i="0" kern="1200" dirty="0">
                <a:solidFill>
                  <a:schemeClr val="tx1"/>
                </a:solidFill>
                <a:effectLst/>
                <a:latin typeface="+mn-lt"/>
                <a:ea typeface="+mn-ea"/>
                <a:cs typeface="+mn-cs"/>
              </a:rPr>
              <a:t>Make your navigation easy to understand and easy to find. Research shows that most users expect website navigation to be vertical and </a:t>
            </a:r>
            <a:r>
              <a:rPr lang="en-NZ" sz="1200" b="0" i="0" kern="1200" dirty="0" err="1">
                <a:solidFill>
                  <a:schemeClr val="tx1"/>
                </a:solidFill>
                <a:effectLst/>
                <a:latin typeface="+mn-lt"/>
                <a:ea typeface="+mn-ea"/>
                <a:cs typeface="+mn-cs"/>
              </a:rPr>
              <a:t>centered</a:t>
            </a:r>
            <a:r>
              <a:rPr lang="en-NZ" sz="1200" b="0" i="0" kern="1200" dirty="0">
                <a:solidFill>
                  <a:schemeClr val="tx1"/>
                </a:solidFill>
                <a:effectLst/>
                <a:latin typeface="+mn-lt"/>
                <a:ea typeface="+mn-ea"/>
                <a:cs typeface="+mn-cs"/>
              </a:rPr>
              <a:t> at the top of the page.</a:t>
            </a:r>
          </a:p>
          <a:p>
            <a:r>
              <a:rPr lang="en-NZ" sz="1200" b="0" i="0" kern="1200" dirty="0">
                <a:solidFill>
                  <a:schemeClr val="tx1"/>
                </a:solidFill>
                <a:effectLst/>
                <a:latin typeface="+mn-lt"/>
                <a:ea typeface="+mn-ea"/>
                <a:cs typeface="+mn-cs"/>
              </a:rPr>
              <a:t>Use an easy-to-read font for blocks of text. Choose a background </a:t>
            </a:r>
            <a:r>
              <a:rPr lang="en-NZ" sz="1200" b="0" i="0" kern="1200" dirty="0" err="1">
                <a:solidFill>
                  <a:schemeClr val="tx1"/>
                </a:solidFill>
                <a:effectLst/>
                <a:latin typeface="+mn-lt"/>
                <a:ea typeface="+mn-ea"/>
                <a:cs typeface="+mn-cs"/>
              </a:rPr>
              <a:t>color</a:t>
            </a:r>
            <a:r>
              <a:rPr lang="en-NZ" sz="1200" b="0" i="0" kern="1200" dirty="0">
                <a:solidFill>
                  <a:schemeClr val="tx1"/>
                </a:solidFill>
                <a:effectLst/>
                <a:latin typeface="+mn-lt"/>
                <a:ea typeface="+mn-ea"/>
                <a:cs typeface="+mn-cs"/>
              </a:rPr>
              <a:t> and text </a:t>
            </a:r>
            <a:r>
              <a:rPr lang="en-NZ" sz="1200" b="0" i="0" kern="1200" dirty="0" err="1">
                <a:solidFill>
                  <a:schemeClr val="tx1"/>
                </a:solidFill>
                <a:effectLst/>
                <a:latin typeface="+mn-lt"/>
                <a:ea typeface="+mn-ea"/>
                <a:cs typeface="+mn-cs"/>
              </a:rPr>
              <a:t>color</a:t>
            </a:r>
            <a:r>
              <a:rPr lang="en-NZ" sz="1200" b="0" i="0" kern="1200" dirty="0">
                <a:solidFill>
                  <a:schemeClr val="tx1"/>
                </a:solidFill>
                <a:effectLst/>
                <a:latin typeface="+mn-lt"/>
                <a:ea typeface="+mn-ea"/>
                <a:cs typeface="+mn-cs"/>
              </a:rPr>
              <a:t> that contrast well (Hint: No red text on a hot pink background).</a:t>
            </a:r>
          </a:p>
          <a:p>
            <a:r>
              <a:rPr lang="en-NZ" sz="1200" b="0" i="0" kern="1200" dirty="0">
                <a:solidFill>
                  <a:schemeClr val="tx1"/>
                </a:solidFill>
                <a:effectLst/>
                <a:latin typeface="+mn-lt"/>
                <a:ea typeface="+mn-ea"/>
                <a:cs typeface="+mn-cs"/>
              </a:rPr>
              <a:t>Make sure your site fits the screen. Use </a:t>
            </a:r>
            <a:r>
              <a:rPr lang="en-NZ" sz="1200" b="0" i="0" u="sng" kern="1200" dirty="0">
                <a:solidFill>
                  <a:schemeClr val="tx1"/>
                </a:solidFill>
                <a:effectLst/>
                <a:latin typeface="+mn-lt"/>
                <a:ea typeface="+mn-ea"/>
                <a:cs typeface="+mn-cs"/>
                <a:hlinkClick r:id="rId4"/>
              </a:rPr>
              <a:t>responsive design</a:t>
            </a:r>
            <a:r>
              <a:rPr lang="en-NZ" sz="1200" b="0" i="0" kern="1200" dirty="0">
                <a:solidFill>
                  <a:schemeClr val="tx1"/>
                </a:solidFill>
                <a:effectLst/>
                <a:latin typeface="+mn-lt"/>
                <a:ea typeface="+mn-ea"/>
                <a:cs typeface="+mn-cs"/>
              </a:rPr>
              <a:t> (or an equally effective approach) to make your website one that adapts to all screen sizes.</a:t>
            </a:r>
          </a:p>
          <a:p>
            <a:r>
              <a:rPr lang="en-NZ" sz="1200" b="0" i="0" kern="1200" dirty="0">
                <a:solidFill>
                  <a:schemeClr val="tx1"/>
                </a:solidFill>
                <a:effectLst/>
                <a:latin typeface="+mn-lt"/>
                <a:ea typeface="+mn-ea"/>
                <a:cs typeface="+mn-cs"/>
              </a:rPr>
              <a:t>Keep your website light so that it loads quickly.</a:t>
            </a:r>
          </a:p>
          <a:p>
            <a:r>
              <a:rPr lang="en-NZ" sz="1200" b="0" i="0" kern="1200" dirty="0">
                <a:solidFill>
                  <a:schemeClr val="tx1"/>
                </a:solidFill>
                <a:effectLst/>
                <a:latin typeface="+mn-lt"/>
                <a:ea typeface="+mn-ea"/>
                <a:cs typeface="+mn-cs"/>
              </a:rPr>
              <a:t>Make the company logo and tag line prominent on the page.</a:t>
            </a:r>
          </a:p>
          <a:p>
            <a:r>
              <a:rPr lang="en-NZ" sz="1200" b="0" i="0" kern="1200" dirty="0">
                <a:solidFill>
                  <a:schemeClr val="tx1"/>
                </a:solidFill>
                <a:effectLst/>
                <a:latin typeface="+mn-lt"/>
                <a:ea typeface="+mn-ea"/>
                <a:cs typeface="+mn-cs"/>
              </a:rPr>
              <a:t>Keep styles and </a:t>
            </a:r>
            <a:r>
              <a:rPr lang="en-NZ" sz="1200" b="0" i="0" kern="1200" dirty="0" err="1">
                <a:solidFill>
                  <a:schemeClr val="tx1"/>
                </a:solidFill>
                <a:effectLst/>
                <a:latin typeface="+mn-lt"/>
                <a:ea typeface="+mn-ea"/>
                <a:cs typeface="+mn-cs"/>
              </a:rPr>
              <a:t>colors</a:t>
            </a:r>
            <a:r>
              <a:rPr lang="en-NZ" sz="1200" b="0" i="0" kern="1200" dirty="0">
                <a:solidFill>
                  <a:schemeClr val="tx1"/>
                </a:solidFill>
                <a:effectLst/>
                <a:latin typeface="+mn-lt"/>
                <a:ea typeface="+mn-ea"/>
                <a:cs typeface="+mn-cs"/>
              </a:rPr>
              <a:t> consistent across the website.</a:t>
            </a:r>
          </a:p>
          <a:p>
            <a:r>
              <a:rPr lang="en-NZ" sz="1200" b="0" i="0" kern="1200" dirty="0">
                <a:solidFill>
                  <a:schemeClr val="tx1"/>
                </a:solidFill>
                <a:effectLst/>
                <a:latin typeface="+mn-lt"/>
                <a:ea typeface="+mn-ea"/>
                <a:cs typeface="+mn-cs"/>
              </a:rPr>
              <a:t>Make copy clear and concise, and put important information and features (e.g., your newsletter sign-up form) above the fold.</a:t>
            </a:r>
          </a:p>
          <a:p>
            <a:r>
              <a:rPr lang="en-NZ" sz="1200" b="0" i="0" kern="1200" dirty="0">
                <a:solidFill>
                  <a:schemeClr val="tx1"/>
                </a:solidFill>
                <a:effectLst/>
                <a:latin typeface="+mn-lt"/>
                <a:ea typeface="+mn-ea"/>
                <a:cs typeface="+mn-cs"/>
              </a:rPr>
              <a:t>Make notes about what to include in the style sheet as you design, as you want to keep style and function separate. This is important, not only to comply with </a:t>
            </a:r>
            <a:r>
              <a:rPr lang="en-NZ" sz="1200" b="0" i="0" u="sng" kern="1200" dirty="0">
                <a:solidFill>
                  <a:schemeClr val="tx1"/>
                </a:solidFill>
                <a:effectLst/>
                <a:latin typeface="+mn-lt"/>
                <a:ea typeface="+mn-ea"/>
                <a:cs typeface="+mn-cs"/>
                <a:hlinkClick r:id="rId5"/>
              </a:rPr>
              <a:t>web standards</a:t>
            </a:r>
            <a:r>
              <a:rPr lang="en-NZ" sz="1200" b="0" i="0" kern="1200" dirty="0">
                <a:solidFill>
                  <a:schemeClr val="tx1"/>
                </a:solidFill>
                <a:effectLst/>
                <a:latin typeface="+mn-lt"/>
                <a:ea typeface="+mn-ea"/>
                <a:cs typeface="+mn-cs"/>
              </a:rPr>
              <a:t>, but to make it easier to change something in the future if you need to.</a:t>
            </a:r>
          </a:p>
          <a:p>
            <a:r>
              <a:rPr lang="en-NZ" sz="1200" b="0" i="0" kern="1200" dirty="0">
                <a:solidFill>
                  <a:schemeClr val="tx1"/>
                </a:solidFill>
                <a:effectLst/>
                <a:latin typeface="+mn-lt"/>
                <a:ea typeface="+mn-ea"/>
                <a:cs typeface="+mn-cs"/>
              </a:rPr>
              <a:t>You should also design with the future in mind. For instance, your website may only have a few blog posts now, but what about when you have two hundred?</a:t>
            </a:r>
          </a:p>
          <a:p>
            <a:endParaRPr lang="en-NZ" sz="1200" b="0" i="0" kern="1200" dirty="0">
              <a:solidFill>
                <a:schemeClr val="tx1"/>
              </a:solidFill>
              <a:effectLst/>
              <a:latin typeface="+mn-lt"/>
              <a:ea typeface="+mn-ea"/>
              <a:cs typeface="+mn-cs"/>
            </a:endParaRPr>
          </a:p>
          <a:p>
            <a:r>
              <a:rPr lang="en-NZ" sz="1200" b="1" i="0" kern="1200" dirty="0">
                <a:solidFill>
                  <a:schemeClr val="tx1"/>
                </a:solidFill>
                <a:effectLst/>
                <a:latin typeface="+mn-lt"/>
                <a:ea typeface="+mn-ea"/>
                <a:cs typeface="+mn-cs"/>
              </a:rPr>
              <a:t>8. Test it out:</a:t>
            </a:r>
          </a:p>
          <a:p>
            <a:endParaRPr lang="en-NZ" sz="1200" b="0" i="0" kern="1200" dirty="0">
              <a:solidFill>
                <a:schemeClr val="tx1"/>
              </a:solidFill>
              <a:effectLst/>
              <a:latin typeface="+mn-lt"/>
              <a:ea typeface="+mn-ea"/>
              <a:cs typeface="+mn-cs"/>
            </a:endParaRPr>
          </a:p>
          <a:p>
            <a:r>
              <a:rPr lang="en-NZ" sz="1200" b="0" i="0" kern="1200" dirty="0">
                <a:solidFill>
                  <a:schemeClr val="tx1"/>
                </a:solidFill>
                <a:effectLst/>
                <a:latin typeface="+mn-lt"/>
                <a:ea typeface="+mn-ea"/>
                <a:cs typeface="+mn-cs"/>
              </a:rPr>
              <a:t>Testing is important for getting out bugs out and catching details that you might have missed initially. Make sure your website shows up the way you want it to in all browsers, including Chrome, Firefox, Internet Explorer, and mobile web browsers like Safari and Opera Mini. Test it on your cell phone, your tablet, and your colleague’s cell phones and tablets too. You want your site to have a consistent appearance no matter what screen it shows up on. Make sure all of the links work, that the images are properly sized, and that you’ve replaced all of the placeholders with actual content. See to it that all of the forms and other input fields are working.</a:t>
            </a:r>
          </a:p>
          <a:p>
            <a:endParaRPr lang="en-NZ" sz="1200" b="0" i="0" kern="1200" dirty="0">
              <a:solidFill>
                <a:schemeClr val="tx1"/>
              </a:solidFill>
              <a:effectLst/>
              <a:latin typeface="+mn-lt"/>
              <a:ea typeface="+mn-ea"/>
              <a:cs typeface="+mn-cs"/>
            </a:endParaRPr>
          </a:p>
          <a:p>
            <a:r>
              <a:rPr lang="en-NZ" sz="1200" b="1" i="0" kern="1200" dirty="0">
                <a:solidFill>
                  <a:schemeClr val="tx1"/>
                </a:solidFill>
                <a:effectLst/>
                <a:latin typeface="+mn-lt"/>
                <a:ea typeface="+mn-ea"/>
                <a:cs typeface="+mn-cs"/>
              </a:rPr>
              <a:t>9. Maintain your site:</a:t>
            </a:r>
          </a:p>
          <a:p>
            <a:endParaRPr lang="en-NZ" sz="1200" b="0" i="0" kern="1200" dirty="0">
              <a:solidFill>
                <a:schemeClr val="tx1"/>
              </a:solidFill>
              <a:effectLst/>
              <a:latin typeface="+mn-lt"/>
              <a:ea typeface="+mn-ea"/>
              <a:cs typeface="+mn-cs"/>
            </a:endParaRPr>
          </a:p>
          <a:p>
            <a:r>
              <a:rPr lang="en-NZ" sz="1200" b="0" i="0" kern="1200" dirty="0">
                <a:solidFill>
                  <a:schemeClr val="tx1"/>
                </a:solidFill>
                <a:effectLst/>
                <a:latin typeface="+mn-lt"/>
                <a:ea typeface="+mn-ea"/>
                <a:cs typeface="+mn-cs"/>
              </a:rPr>
              <a:t>Once your site is launched, the work isn’t over. A website is an ongoing entity that continuously represents your company, so maintenance is very important. Monitor your analytics software to see how your website is performing with the public. Keep an eye on metrics like your number of unique visitors, bounce rate, and which pages are most popular on your website. You might find that certain metrics are more useful to you than others, but that is information you’ll find out over time.</a:t>
            </a:r>
          </a:p>
          <a:p>
            <a:r>
              <a:rPr lang="en-NZ" sz="1200" b="0" i="0" kern="1200" dirty="0">
                <a:solidFill>
                  <a:schemeClr val="tx1"/>
                </a:solidFill>
                <a:effectLst/>
                <a:latin typeface="+mn-lt"/>
                <a:ea typeface="+mn-ea"/>
                <a:cs typeface="+mn-cs"/>
              </a:rPr>
              <a:t>You should also have a plan for maintaining the website, such as who is responsible for posting new content or monitoring site security. And of course, get feedback from your users. Feedback is a valuable tool for improvement.</a:t>
            </a:r>
          </a:p>
          <a:p>
            <a:r>
              <a:rPr lang="en-NZ" sz="1200" b="0" i="0" kern="1200" dirty="0">
                <a:solidFill>
                  <a:schemeClr val="tx1"/>
                </a:solidFill>
                <a:effectLst/>
                <a:latin typeface="+mn-lt"/>
                <a:ea typeface="+mn-ea"/>
                <a:cs typeface="+mn-cs"/>
              </a:rPr>
              <a:t>Planning a website ahead of time is just as important as planning anything else in business, yet this step often gets overlooked by those anxious to claim their piece of internet real estate. Taking the time to plan your website is a great investment, and it will better you chances of having a finished product that serves you well for as long as you need it.</a:t>
            </a:r>
          </a:p>
          <a:p>
            <a:pPr marL="0" indent="0">
              <a:buFont typeface="Arial" panose="020B0604020202020204" pitchFamily="34" charset="0"/>
              <a:buNone/>
            </a:pPr>
            <a:endParaRPr lang="en-NZ" dirty="0"/>
          </a:p>
        </p:txBody>
      </p:sp>
      <p:sp>
        <p:nvSpPr>
          <p:cNvPr id="4" name="Slide Number Placeholder 3"/>
          <p:cNvSpPr>
            <a:spLocks noGrp="1"/>
          </p:cNvSpPr>
          <p:nvPr>
            <p:ph type="sldNum" sz="quarter" idx="5"/>
          </p:nvPr>
        </p:nvSpPr>
        <p:spPr/>
        <p:txBody>
          <a:bodyPr/>
          <a:lstStyle/>
          <a:p>
            <a:fld id="{AA6AEB39-020A-432B-83F5-EFCAD66B5A24}" type="slidenum">
              <a:rPr lang="en-NZ" smtClean="0"/>
              <a:t>7</a:t>
            </a:fld>
            <a:endParaRPr lang="en-NZ"/>
          </a:p>
        </p:txBody>
      </p:sp>
    </p:spTree>
    <p:extLst>
      <p:ext uri="{BB962C8B-B14F-4D97-AF65-F5344CB8AC3E}">
        <p14:creationId xmlns:p14="http://schemas.microsoft.com/office/powerpoint/2010/main" val="1808143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t>Css</a:t>
            </a:r>
            <a:endParaRPr lang="en-NZ" dirty="0"/>
          </a:p>
          <a:p>
            <a:pPr marL="0" indent="0">
              <a:buFont typeface="Arial" panose="020B0604020202020204" pitchFamily="34" charset="0"/>
              <a:buNone/>
            </a:pPr>
            <a:r>
              <a:rPr lang="en-NZ" dirty="0"/>
              <a:t>Body{</a:t>
            </a:r>
          </a:p>
          <a:p>
            <a:pPr marL="0" indent="0">
              <a:buFont typeface="Arial" panose="020B0604020202020204" pitchFamily="34" charset="0"/>
              <a:buNone/>
            </a:pPr>
            <a:r>
              <a:rPr lang="en-NZ" dirty="0"/>
              <a:t>        Background-</a:t>
            </a:r>
            <a:r>
              <a:rPr lang="en-NZ" dirty="0" err="1"/>
              <a:t>color</a:t>
            </a:r>
            <a:r>
              <a:rPr lang="en-NZ" dirty="0"/>
              <a:t>:#f4f4f4;</a:t>
            </a:r>
          </a:p>
          <a:p>
            <a:pPr marL="0" indent="0">
              <a:buFont typeface="Arial" panose="020B0604020202020204" pitchFamily="34" charset="0"/>
              <a:buNone/>
            </a:pPr>
            <a:r>
              <a:rPr lang="en-NZ" dirty="0"/>
              <a:t>        </a:t>
            </a:r>
            <a:r>
              <a:rPr lang="en-NZ" dirty="0" err="1"/>
              <a:t>color</a:t>
            </a:r>
            <a:r>
              <a:rPr lang="en-NZ" dirty="0"/>
              <a:t>:#555;</a:t>
            </a:r>
          </a:p>
          <a:p>
            <a:pPr marL="0" indent="0">
              <a:buFont typeface="Arial" panose="020B0604020202020204" pitchFamily="34" charset="0"/>
              <a:buNone/>
            </a:pPr>
            <a:r>
              <a:rPr lang="en-NZ" dirty="0"/>
              <a:t>        </a:t>
            </a:r>
            <a:r>
              <a:rPr lang="en-NZ" dirty="0" err="1"/>
              <a:t>font-family:arial</a:t>
            </a:r>
            <a:r>
              <a:rPr lang="en-NZ" dirty="0"/>
              <a:t>, Helvetica, sans-serif;</a:t>
            </a:r>
          </a:p>
          <a:p>
            <a:pPr marL="0" indent="0">
              <a:buFont typeface="Arial" panose="020B0604020202020204" pitchFamily="34" charset="0"/>
              <a:buNone/>
            </a:pPr>
            <a:r>
              <a:rPr lang="en-NZ" dirty="0"/>
              <a:t>        font-size:16px;</a:t>
            </a:r>
          </a:p>
          <a:p>
            <a:pPr marL="0" indent="0">
              <a:buFont typeface="Arial" panose="020B0604020202020204" pitchFamily="34" charset="0"/>
              <a:buNone/>
            </a:pPr>
            <a:r>
              <a:rPr lang="en-NZ" dirty="0"/>
              <a:t>        line-height:1.6em;</a:t>
            </a:r>
          </a:p>
          <a:p>
            <a:pPr marL="0" indent="0">
              <a:buFont typeface="Arial" panose="020B0604020202020204" pitchFamily="34" charset="0"/>
              <a:buNone/>
            </a:pPr>
            <a:r>
              <a:rPr lang="en-NZ" dirty="0"/>
              <a:t>        margin:0;</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.container{</a:t>
            </a:r>
          </a:p>
          <a:p>
            <a:pPr marL="0" indent="0">
              <a:buFont typeface="Arial" panose="020B0604020202020204" pitchFamily="34" charset="0"/>
              <a:buNone/>
            </a:pPr>
            <a:r>
              <a:rPr lang="en-NZ" dirty="0"/>
              <a:t>        width:80%;</a:t>
            </a:r>
          </a:p>
          <a:p>
            <a:pPr marL="0" indent="0">
              <a:buFont typeface="Arial" panose="020B0604020202020204" pitchFamily="34" charset="0"/>
              <a:buNone/>
            </a:pPr>
            <a:r>
              <a:rPr lang="en-NZ" dirty="0"/>
              <a:t>        </a:t>
            </a:r>
            <a:r>
              <a:rPr lang="en-NZ" dirty="0" err="1"/>
              <a:t>margin:auto</a:t>
            </a:r>
            <a:r>
              <a:rPr lang="en-NZ" dirty="0"/>
              <a:t>;</a:t>
            </a:r>
          </a:p>
          <a:p>
            <a:pPr marL="0" indent="0">
              <a:buFont typeface="Arial" panose="020B0604020202020204" pitchFamily="34" charset="0"/>
              <a:buNone/>
            </a:pPr>
            <a:r>
              <a:rPr lang="en-NZ" dirty="0"/>
              <a:t>        </a:t>
            </a:r>
            <a:r>
              <a:rPr lang="en-NZ" dirty="0" err="1"/>
              <a:t>overflow:hidden</a:t>
            </a:r>
            <a:r>
              <a:rPr lang="en-NZ" dirty="0"/>
              <a:t>;</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#main-header{</a:t>
            </a:r>
          </a:p>
          <a:p>
            <a:pPr marL="0" indent="0">
              <a:buFont typeface="Arial" panose="020B0604020202020204" pitchFamily="34" charset="0"/>
              <a:buNone/>
            </a:pPr>
            <a:r>
              <a:rPr lang="en-NZ" dirty="0"/>
              <a:t>     </a:t>
            </a:r>
            <a:r>
              <a:rPr lang="en-NZ" dirty="0" err="1"/>
              <a:t>background-color:coral</a:t>
            </a:r>
            <a:r>
              <a:rPr lang="en-NZ" dirty="0"/>
              <a:t>;</a:t>
            </a:r>
          </a:p>
          <a:p>
            <a:pPr marL="0" indent="0">
              <a:buFont typeface="Arial" panose="020B0604020202020204" pitchFamily="34" charset="0"/>
              <a:buNone/>
            </a:pPr>
            <a:r>
              <a:rPr lang="en-NZ" dirty="0"/>
              <a:t>     </a:t>
            </a:r>
            <a:r>
              <a:rPr lang="en-NZ" dirty="0" err="1"/>
              <a:t>color</a:t>
            </a:r>
            <a:r>
              <a:rPr lang="en-NZ" dirty="0"/>
              <a:t>: #</a:t>
            </a:r>
            <a:r>
              <a:rPr lang="en-NZ" dirty="0" err="1"/>
              <a:t>fff</a:t>
            </a:r>
            <a:r>
              <a:rPr lang="en-NZ" dirty="0"/>
              <a:t>;</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#navbar{</a:t>
            </a:r>
          </a:p>
          <a:p>
            <a:pPr marL="0" indent="0">
              <a:buFont typeface="Arial" panose="020B0604020202020204" pitchFamily="34" charset="0"/>
              <a:buNone/>
            </a:pPr>
            <a:r>
              <a:rPr lang="en-NZ" dirty="0"/>
              <a:t>     background-</a:t>
            </a:r>
            <a:r>
              <a:rPr lang="en-NZ" dirty="0" err="1"/>
              <a:t>color</a:t>
            </a:r>
            <a:r>
              <a:rPr lang="en-NZ" dirty="0"/>
              <a:t>:#333;</a:t>
            </a:r>
          </a:p>
          <a:p>
            <a:pPr marL="0" indent="0">
              <a:buFont typeface="Arial" panose="020B0604020202020204" pitchFamily="34" charset="0"/>
              <a:buNone/>
            </a:pPr>
            <a:r>
              <a:rPr lang="en-NZ" dirty="0"/>
              <a:t>     </a:t>
            </a:r>
            <a:r>
              <a:rPr lang="en-NZ" dirty="0" err="1"/>
              <a:t>color</a:t>
            </a:r>
            <a:r>
              <a:rPr lang="en-NZ" dirty="0"/>
              <a:t>:#</a:t>
            </a:r>
            <a:r>
              <a:rPr lang="en-NZ" dirty="0" err="1"/>
              <a:t>fff</a:t>
            </a:r>
            <a:r>
              <a:rPr lang="en-NZ" dirty="0"/>
              <a:t>;</a:t>
            </a:r>
          </a:p>
          <a:p>
            <a:pPr marL="0" indent="0">
              <a:buFont typeface="Arial" panose="020B0604020202020204" pitchFamily="34" charset="0"/>
              <a:buNone/>
            </a:pPr>
            <a:r>
              <a:rPr lang="en-NZ" dirty="0"/>
              <a:t>     </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#navbar ul{</a:t>
            </a:r>
          </a:p>
          <a:p>
            <a:pPr marL="0" indent="0">
              <a:buFont typeface="Arial" panose="020B0604020202020204" pitchFamily="34" charset="0"/>
              <a:buNone/>
            </a:pPr>
            <a:r>
              <a:rPr lang="en-NZ" dirty="0"/>
              <a:t>     padding:0;</a:t>
            </a:r>
          </a:p>
          <a:p>
            <a:pPr marL="0" indent="0">
              <a:buFont typeface="Arial" panose="020B0604020202020204" pitchFamily="34" charset="0"/>
              <a:buNone/>
            </a:pPr>
            <a:r>
              <a:rPr lang="en-NZ" dirty="0"/>
              <a:t>     </a:t>
            </a:r>
            <a:r>
              <a:rPr lang="en-NZ" dirty="0" err="1"/>
              <a:t>list-style:none</a:t>
            </a:r>
            <a:r>
              <a:rPr lang="en-NZ" dirty="0"/>
              <a:t>;</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#navbar li{</a:t>
            </a:r>
          </a:p>
          <a:p>
            <a:pPr marL="0" indent="0">
              <a:buFont typeface="Arial" panose="020B0604020202020204" pitchFamily="34" charset="0"/>
              <a:buNone/>
            </a:pPr>
            <a:r>
              <a:rPr lang="en-NZ" dirty="0"/>
              <a:t>     display: inline;</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#navbar a{</a:t>
            </a:r>
          </a:p>
          <a:p>
            <a:pPr marL="0" indent="0">
              <a:buFont typeface="Arial" panose="020B0604020202020204" pitchFamily="34" charset="0"/>
              <a:buNone/>
            </a:pPr>
            <a:r>
              <a:rPr lang="en-NZ" dirty="0"/>
              <a:t>     </a:t>
            </a:r>
            <a:r>
              <a:rPr lang="en-NZ" dirty="0" err="1"/>
              <a:t>color</a:t>
            </a:r>
            <a:r>
              <a:rPr lang="en-NZ" dirty="0"/>
              <a:t>:#</a:t>
            </a:r>
            <a:r>
              <a:rPr lang="en-NZ" dirty="0" err="1"/>
              <a:t>fff</a:t>
            </a:r>
            <a:r>
              <a:rPr lang="en-NZ" dirty="0"/>
              <a:t>;</a:t>
            </a:r>
          </a:p>
          <a:p>
            <a:pPr marL="0" indent="0">
              <a:buFont typeface="Arial" panose="020B0604020202020204" pitchFamily="34" charset="0"/>
              <a:buNone/>
            </a:pPr>
            <a:r>
              <a:rPr lang="en-NZ" dirty="0"/>
              <a:t>     text-decoration: none;</a:t>
            </a:r>
          </a:p>
          <a:p>
            <a:pPr marL="0" indent="0">
              <a:buFont typeface="Arial" panose="020B0604020202020204" pitchFamily="34" charset="0"/>
              <a:buNone/>
            </a:pPr>
            <a:r>
              <a:rPr lang="en-NZ" dirty="0"/>
              <a:t>     font-size:18px;</a:t>
            </a:r>
          </a:p>
          <a:p>
            <a:pPr marL="0" indent="0">
              <a:buFont typeface="Arial" panose="020B0604020202020204" pitchFamily="34" charset="0"/>
              <a:buNone/>
            </a:pPr>
            <a:r>
              <a:rPr lang="en-NZ" dirty="0"/>
              <a:t>     padding-right:15px;</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#showcase{</a:t>
            </a:r>
          </a:p>
          <a:p>
            <a:pPr marL="0" indent="0">
              <a:buFont typeface="Arial" panose="020B0604020202020204" pitchFamily="34" charset="0"/>
              <a:buNone/>
            </a:pPr>
            <a:r>
              <a:rPr lang="en-NZ" dirty="0"/>
              <a:t>     </a:t>
            </a:r>
            <a:r>
              <a:rPr lang="en-NZ" dirty="0" err="1"/>
              <a:t>background-image:url</a:t>
            </a:r>
            <a:r>
              <a:rPr lang="en-NZ" dirty="0"/>
              <a:t>(‘../images/my_image.jpg’); </a:t>
            </a:r>
          </a:p>
          <a:p>
            <a:pPr marL="0" indent="0">
              <a:buFont typeface="Arial" panose="020B0604020202020204" pitchFamily="34" charset="0"/>
              <a:buNone/>
            </a:pPr>
            <a:r>
              <a:rPr lang="en-NZ" dirty="0"/>
              <a:t>     </a:t>
            </a:r>
            <a:r>
              <a:rPr lang="en-NZ" dirty="0" err="1"/>
              <a:t>background-position:center</a:t>
            </a:r>
            <a:r>
              <a:rPr lang="en-NZ" dirty="0"/>
              <a:t> right;</a:t>
            </a:r>
          </a:p>
          <a:p>
            <a:pPr marL="0" indent="0">
              <a:buFont typeface="Arial" panose="020B0604020202020204" pitchFamily="34" charset="0"/>
              <a:buNone/>
            </a:pPr>
            <a:r>
              <a:rPr lang="en-NZ" dirty="0"/>
              <a:t>     min-height: 300px;</a:t>
            </a:r>
          </a:p>
          <a:p>
            <a:pPr marL="0" indent="0">
              <a:buFont typeface="Arial" panose="020B0604020202020204" pitchFamily="34" charset="0"/>
              <a:buNone/>
            </a:pPr>
            <a:r>
              <a:rPr lang="en-NZ" dirty="0"/>
              <a:t>     margin-bottom:30px;</a:t>
            </a:r>
          </a:p>
          <a:p>
            <a:pPr marL="0" indent="0">
              <a:buFont typeface="Arial" panose="020B0604020202020204" pitchFamily="34" charset="0"/>
              <a:buNone/>
            </a:pPr>
            <a:r>
              <a:rPr lang="en-NZ" dirty="0"/>
              <a:t>     text-align: </a:t>
            </a:r>
            <a:r>
              <a:rPr lang="en-NZ" dirty="0" err="1"/>
              <a:t>center</a:t>
            </a:r>
            <a:r>
              <a:rPr lang="en-NZ" dirty="0"/>
              <a:t>;</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#showcase h1{</a:t>
            </a:r>
          </a:p>
          <a:p>
            <a:pPr marL="0" indent="0">
              <a:buFont typeface="Arial" panose="020B0604020202020204" pitchFamily="34" charset="0"/>
              <a:buNone/>
            </a:pPr>
            <a:r>
              <a:rPr lang="en-NZ" dirty="0"/>
              <a:t>     </a:t>
            </a:r>
            <a:r>
              <a:rPr lang="en-NZ" dirty="0" err="1"/>
              <a:t>color</a:t>
            </a:r>
            <a:r>
              <a:rPr lang="en-NZ" dirty="0"/>
              <a:t>:#</a:t>
            </a:r>
            <a:r>
              <a:rPr lang="en-NZ" dirty="0" err="1"/>
              <a:t>fff</a:t>
            </a:r>
            <a:r>
              <a:rPr lang="en-NZ" dirty="0"/>
              <a:t>;</a:t>
            </a:r>
          </a:p>
          <a:p>
            <a:pPr marL="0" indent="0">
              <a:buFont typeface="Arial" panose="020B0604020202020204" pitchFamily="34" charset="0"/>
              <a:buNone/>
            </a:pPr>
            <a:r>
              <a:rPr lang="en-NZ" dirty="0"/>
              <a:t>     font-size:50px;</a:t>
            </a:r>
          </a:p>
          <a:p>
            <a:pPr marL="0" indent="0">
              <a:buFont typeface="Arial" panose="020B0604020202020204" pitchFamily="34" charset="0"/>
              <a:buNone/>
            </a:pPr>
            <a:r>
              <a:rPr lang="en-NZ" dirty="0"/>
              <a:t>     line-hight:1.6em;</a:t>
            </a:r>
          </a:p>
          <a:p>
            <a:pPr marL="0" indent="0">
              <a:buFont typeface="Arial" panose="020B0604020202020204" pitchFamily="34" charset="0"/>
              <a:buNone/>
            </a:pPr>
            <a:r>
              <a:rPr lang="en-NZ" dirty="0"/>
              <a:t>     padding-top:30px;</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#main{</a:t>
            </a:r>
          </a:p>
          <a:p>
            <a:pPr marL="0" indent="0">
              <a:buFont typeface="Arial" panose="020B0604020202020204" pitchFamily="34" charset="0"/>
              <a:buNone/>
            </a:pPr>
            <a:r>
              <a:rPr lang="en-NZ" dirty="0"/>
              <a:t>     </a:t>
            </a:r>
            <a:r>
              <a:rPr lang="en-NZ" dirty="0" err="1"/>
              <a:t>float:left</a:t>
            </a:r>
            <a:r>
              <a:rPr lang="en-NZ" dirty="0"/>
              <a:t>;</a:t>
            </a:r>
          </a:p>
          <a:p>
            <a:pPr marL="0" indent="0">
              <a:buFont typeface="Arial" panose="020B0604020202020204" pitchFamily="34" charset="0"/>
              <a:buNone/>
            </a:pPr>
            <a:r>
              <a:rPr lang="en-NZ" dirty="0"/>
              <a:t>     width:70%;</a:t>
            </a:r>
          </a:p>
          <a:p>
            <a:pPr marL="0" indent="0">
              <a:buFont typeface="Arial" panose="020B0604020202020204" pitchFamily="34" charset="0"/>
              <a:buNone/>
            </a:pPr>
            <a:r>
              <a:rPr lang="en-NZ" dirty="0"/>
              <a:t>     padding:0 30px;</a:t>
            </a:r>
          </a:p>
          <a:p>
            <a:pPr marL="0" indent="0">
              <a:buFont typeface="Arial" panose="020B0604020202020204" pitchFamily="34" charset="0"/>
              <a:buNone/>
            </a:pPr>
            <a:r>
              <a:rPr lang="en-NZ" dirty="0"/>
              <a:t>     box-sizing: border-box;</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#sidebar{</a:t>
            </a:r>
          </a:p>
          <a:p>
            <a:pPr marL="0" indent="0">
              <a:buFont typeface="Arial" panose="020B0604020202020204" pitchFamily="34" charset="0"/>
              <a:buNone/>
            </a:pPr>
            <a:r>
              <a:rPr lang="en-NZ" dirty="0"/>
              <a:t>     </a:t>
            </a:r>
            <a:r>
              <a:rPr lang="en-NZ" dirty="0" err="1"/>
              <a:t>float:right</a:t>
            </a:r>
            <a:r>
              <a:rPr lang="en-NZ" dirty="0"/>
              <a:t>;</a:t>
            </a:r>
          </a:p>
          <a:p>
            <a:pPr marL="0" indent="0">
              <a:buFont typeface="Arial" panose="020B0604020202020204" pitchFamily="34" charset="0"/>
              <a:buNone/>
            </a:pPr>
            <a:r>
              <a:rPr lang="en-NZ" dirty="0"/>
              <a:t>     width:30%;</a:t>
            </a:r>
          </a:p>
          <a:p>
            <a:pPr marL="0" indent="0">
              <a:buFont typeface="Arial" panose="020B0604020202020204" pitchFamily="34" charset="0"/>
              <a:buNone/>
            </a:pPr>
            <a:r>
              <a:rPr lang="en-NZ" dirty="0"/>
              <a:t>     background: #333;</a:t>
            </a:r>
          </a:p>
          <a:p>
            <a:pPr marL="0" indent="0">
              <a:buFont typeface="Arial" panose="020B0604020202020204" pitchFamily="34" charset="0"/>
              <a:buNone/>
            </a:pPr>
            <a:r>
              <a:rPr lang="en-NZ" dirty="0"/>
              <a:t>     </a:t>
            </a:r>
            <a:r>
              <a:rPr lang="en-NZ" dirty="0" err="1"/>
              <a:t>color</a:t>
            </a:r>
            <a:r>
              <a:rPr lang="en-NZ" dirty="0"/>
              <a:t>: #</a:t>
            </a:r>
            <a:r>
              <a:rPr lang="en-NZ" dirty="0" err="1"/>
              <a:t>fff</a:t>
            </a:r>
            <a:r>
              <a:rPr lang="en-NZ" dirty="0"/>
              <a:t>;</a:t>
            </a:r>
          </a:p>
          <a:p>
            <a:pPr marL="0" indent="0">
              <a:buFont typeface="Arial" panose="020B0604020202020204" pitchFamily="34" charset="0"/>
              <a:buNone/>
            </a:pPr>
            <a:r>
              <a:rPr lang="en-NZ" dirty="0"/>
              <a:t>     padding:10px;</a:t>
            </a:r>
          </a:p>
          <a:p>
            <a:pPr marL="0" indent="0">
              <a:buFont typeface="Arial" panose="020B0604020202020204" pitchFamily="34" charset="0"/>
              <a:buNone/>
            </a:pPr>
            <a:r>
              <a:rPr lang="en-NZ" dirty="0"/>
              <a:t>     box-sizing: border-box;</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#main-</a:t>
            </a:r>
            <a:r>
              <a:rPr lang="en-NZ" dirty="0" err="1"/>
              <a:t>fotter</a:t>
            </a:r>
            <a:r>
              <a:rPr lang="en-NZ" dirty="0"/>
              <a:t>{</a:t>
            </a:r>
          </a:p>
          <a:p>
            <a:pPr marL="0" indent="0">
              <a:buFont typeface="Arial" panose="020B0604020202020204" pitchFamily="34" charset="0"/>
              <a:buNone/>
            </a:pPr>
            <a:r>
              <a:rPr lang="en-NZ" dirty="0"/>
              <a:t>     background: #333;</a:t>
            </a:r>
          </a:p>
          <a:p>
            <a:pPr marL="0" indent="0">
              <a:buFont typeface="Arial" panose="020B0604020202020204" pitchFamily="34" charset="0"/>
              <a:buNone/>
            </a:pPr>
            <a:r>
              <a:rPr lang="en-NZ" dirty="0"/>
              <a:t>     </a:t>
            </a:r>
            <a:r>
              <a:rPr lang="en-NZ" dirty="0" err="1"/>
              <a:t>color</a:t>
            </a:r>
            <a:r>
              <a:rPr lang="en-NZ" dirty="0"/>
              <a:t>: #</a:t>
            </a:r>
            <a:r>
              <a:rPr lang="en-NZ" dirty="0" err="1"/>
              <a:t>fff</a:t>
            </a:r>
            <a:r>
              <a:rPr lang="en-NZ" dirty="0"/>
              <a:t>;</a:t>
            </a:r>
          </a:p>
          <a:p>
            <a:pPr marL="0" indent="0">
              <a:buFont typeface="Arial" panose="020B0604020202020204" pitchFamily="34" charset="0"/>
              <a:buNone/>
            </a:pPr>
            <a:r>
              <a:rPr lang="en-NZ" dirty="0"/>
              <a:t>     text-align: </a:t>
            </a:r>
            <a:r>
              <a:rPr lang="en-NZ" dirty="0" err="1"/>
              <a:t>center</a:t>
            </a:r>
            <a:r>
              <a:rPr lang="en-NZ" dirty="0"/>
              <a:t>;</a:t>
            </a:r>
          </a:p>
          <a:p>
            <a:pPr marL="0" indent="0">
              <a:buFont typeface="Arial" panose="020B0604020202020204" pitchFamily="34" charset="0"/>
              <a:buNone/>
            </a:pPr>
            <a:r>
              <a:rPr lang="en-NZ" dirty="0"/>
              <a:t>     padding:20px;</a:t>
            </a:r>
          </a:p>
          <a:p>
            <a:pPr marL="0" indent="0">
              <a:buFont typeface="Arial" panose="020B0604020202020204" pitchFamily="34" charset="0"/>
              <a:buNone/>
            </a:pPr>
            <a:r>
              <a:rPr lang="en-NZ" dirty="0"/>
              <a:t>     box-sizing: border-box;</a:t>
            </a:r>
          </a:p>
          <a:p>
            <a:pPr marL="0" indent="0">
              <a:buFont typeface="Arial" panose="020B0604020202020204" pitchFamily="34" charset="0"/>
              <a:buNone/>
            </a:pPr>
            <a:r>
              <a:rPr lang="en-NZ" dirty="0"/>
              <a:t>     margin-top:40px;</a:t>
            </a:r>
          </a:p>
          <a:p>
            <a:pPr marL="0" indent="0">
              <a:buFont typeface="Arial" panose="020B0604020202020204" pitchFamily="34" charset="0"/>
              <a:buNone/>
            </a:pPr>
            <a:r>
              <a:rPr lang="en-NZ" dirty="0"/>
              <a:t>}</a:t>
            </a:r>
          </a:p>
          <a:p>
            <a:pPr marL="0" indent="0">
              <a:buFont typeface="Arial" panose="020B0604020202020204" pitchFamily="34" charset="0"/>
              <a:buNone/>
            </a:pPr>
            <a:r>
              <a:rPr lang="en-NZ" dirty="0"/>
              <a:t>@media(max-width:600px){</a:t>
            </a:r>
          </a:p>
          <a:p>
            <a:pPr marL="0" indent="0">
              <a:buFont typeface="Arial" panose="020B0604020202020204" pitchFamily="34" charset="0"/>
              <a:buNone/>
            </a:pPr>
            <a:r>
              <a:rPr lang="en-NZ" dirty="0"/>
              <a:t>     #main{</a:t>
            </a:r>
          </a:p>
          <a:p>
            <a:pPr marL="0" indent="0">
              <a:buFont typeface="Arial" panose="020B0604020202020204" pitchFamily="34" charset="0"/>
              <a:buNone/>
            </a:pPr>
            <a:r>
              <a:rPr lang="en-NZ" dirty="0"/>
              <a:t>          with:100%;</a:t>
            </a:r>
          </a:p>
          <a:p>
            <a:pPr marL="0" indent="0">
              <a:buFont typeface="Arial" panose="020B0604020202020204" pitchFamily="34" charset="0"/>
              <a:buNone/>
            </a:pPr>
            <a:r>
              <a:rPr lang="en-NZ" dirty="0"/>
              <a:t>          </a:t>
            </a:r>
            <a:r>
              <a:rPr lang="en-NZ" dirty="0" err="1"/>
              <a:t>float:none</a:t>
            </a:r>
            <a:r>
              <a:rPr lang="en-NZ" dirty="0"/>
              <a:t>;</a:t>
            </a:r>
          </a:p>
          <a:p>
            <a:pPr marL="0" indent="0">
              <a:buFont typeface="Arial" panose="020B0604020202020204" pitchFamily="34" charset="0"/>
              <a:buNone/>
            </a:pPr>
            <a:r>
              <a:rPr lang="en-NZ" dirty="0"/>
              <a:t>     }</a:t>
            </a:r>
          </a:p>
          <a:p>
            <a:pPr marL="0" indent="0">
              <a:buFont typeface="Arial" panose="020B0604020202020204" pitchFamily="34" charset="0"/>
              <a:buNone/>
            </a:pPr>
            <a:r>
              <a:rPr lang="en-NZ" dirty="0"/>
              <a:t>     #sidebar{</a:t>
            </a:r>
          </a:p>
          <a:p>
            <a:pPr marL="0" indent="0">
              <a:buFont typeface="Arial" panose="020B0604020202020204" pitchFamily="34" charset="0"/>
              <a:buNone/>
            </a:pPr>
            <a:r>
              <a:rPr lang="en-NZ" dirty="0"/>
              <a:t>          with:100%;</a:t>
            </a:r>
          </a:p>
          <a:p>
            <a:pPr marL="0" indent="0">
              <a:buFont typeface="Arial" panose="020B0604020202020204" pitchFamily="34" charset="0"/>
              <a:buNone/>
            </a:pPr>
            <a:r>
              <a:rPr lang="en-NZ" dirty="0"/>
              <a:t>          </a:t>
            </a:r>
            <a:r>
              <a:rPr lang="en-NZ" dirty="0" err="1"/>
              <a:t>float:none</a:t>
            </a:r>
            <a:r>
              <a:rPr lang="en-NZ" dirty="0"/>
              <a:t>;</a:t>
            </a:r>
          </a:p>
          <a:p>
            <a:pPr marL="0" indent="0">
              <a:buFont typeface="Arial" panose="020B0604020202020204" pitchFamily="34" charset="0"/>
              <a:buNone/>
            </a:pPr>
            <a:r>
              <a:rPr lang="en-NZ" dirty="0"/>
              <a:t>     }</a:t>
            </a:r>
          </a:p>
          <a:p>
            <a:pPr marL="0" indent="0">
              <a:buFont typeface="Arial" panose="020B0604020202020204" pitchFamily="34" charset="0"/>
              <a:buNone/>
            </a:pPr>
            <a:r>
              <a:rPr lang="en-NZ" dirty="0"/>
              <a:t>}</a:t>
            </a:r>
          </a:p>
          <a:p>
            <a:pPr marL="0" indent="0">
              <a:buFont typeface="Arial" panose="020B0604020202020204" pitchFamily="34" charset="0"/>
              <a:buNone/>
            </a:pPr>
            <a:endParaRPr lang="en-NZ" dirty="0"/>
          </a:p>
          <a:p>
            <a:endParaRPr lang="en-NZ" dirty="0"/>
          </a:p>
        </p:txBody>
      </p:sp>
      <p:sp>
        <p:nvSpPr>
          <p:cNvPr id="4" name="Slide Number Placeholder 3"/>
          <p:cNvSpPr>
            <a:spLocks noGrp="1"/>
          </p:cNvSpPr>
          <p:nvPr>
            <p:ph type="sldNum" sz="quarter" idx="5"/>
          </p:nvPr>
        </p:nvSpPr>
        <p:spPr/>
        <p:txBody>
          <a:bodyPr/>
          <a:lstStyle/>
          <a:p>
            <a:fld id="{AA6AEB39-020A-432B-83F5-EFCAD66B5A24}" type="slidenum">
              <a:rPr lang="en-NZ" smtClean="0"/>
              <a:t>8</a:t>
            </a:fld>
            <a:endParaRPr lang="en-NZ"/>
          </a:p>
        </p:txBody>
      </p:sp>
    </p:spTree>
    <p:extLst>
      <p:ext uri="{BB962C8B-B14F-4D97-AF65-F5344CB8AC3E}">
        <p14:creationId xmlns:p14="http://schemas.microsoft.com/office/powerpoint/2010/main" val="43757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ebsitesetup.org/web-safe-fonts-html-cs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ebsitesetup.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D8AD-E1CD-4FB5-B047-7DDB2854DE17}"/>
              </a:ext>
            </a:extLst>
          </p:cNvPr>
          <p:cNvSpPr>
            <a:spLocks noGrp="1"/>
          </p:cNvSpPr>
          <p:nvPr>
            <p:ph type="ctrTitle"/>
          </p:nvPr>
        </p:nvSpPr>
        <p:spPr/>
        <p:txBody>
          <a:bodyPr>
            <a:normAutofit/>
          </a:bodyPr>
          <a:lstStyle/>
          <a:p>
            <a:r>
              <a:rPr lang="en-NZ" sz="4800" dirty="0"/>
              <a:t>Web Design / Development</a:t>
            </a:r>
          </a:p>
        </p:txBody>
      </p:sp>
      <p:pic>
        <p:nvPicPr>
          <p:cNvPr id="5" name="Picture 4" descr="A picture containing clipart&#10;&#10;Description automatically generated">
            <a:extLst>
              <a:ext uri="{FF2B5EF4-FFF2-40B4-BE49-F238E27FC236}">
                <a16:creationId xmlns:a16="http://schemas.microsoft.com/office/drawing/2014/main" id="{F4438AF0-B474-473B-B264-339FC8C42148}"/>
              </a:ext>
            </a:extLst>
          </p:cNvPr>
          <p:cNvPicPr>
            <a:picLocks noChangeAspect="1"/>
          </p:cNvPicPr>
          <p:nvPr/>
        </p:nvPicPr>
        <p:blipFill>
          <a:blip r:embed="rId3"/>
          <a:stretch>
            <a:fillRect/>
          </a:stretch>
        </p:blipFill>
        <p:spPr>
          <a:xfrm>
            <a:off x="10290175" y="5934946"/>
            <a:ext cx="1901825" cy="923054"/>
          </a:xfrm>
          <a:prstGeom prst="rect">
            <a:avLst/>
          </a:prstGeom>
        </p:spPr>
      </p:pic>
    </p:spTree>
    <p:extLst>
      <p:ext uri="{BB962C8B-B14F-4D97-AF65-F5344CB8AC3E}">
        <p14:creationId xmlns:p14="http://schemas.microsoft.com/office/powerpoint/2010/main" val="24727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3FB5-6984-4466-B68A-BC12DA2EE905}"/>
              </a:ext>
            </a:extLst>
          </p:cNvPr>
          <p:cNvSpPr>
            <a:spLocks noGrp="1"/>
          </p:cNvSpPr>
          <p:nvPr>
            <p:ph type="title"/>
          </p:nvPr>
        </p:nvSpPr>
        <p:spPr/>
        <p:txBody>
          <a:bodyPr/>
          <a:lstStyle/>
          <a:p>
            <a:r>
              <a:rPr lang="en-NZ" dirty="0"/>
              <a:t>Course outcomes</a:t>
            </a:r>
          </a:p>
        </p:txBody>
      </p:sp>
      <p:sp>
        <p:nvSpPr>
          <p:cNvPr id="3" name="Content Placeholder 2">
            <a:extLst>
              <a:ext uri="{FF2B5EF4-FFF2-40B4-BE49-F238E27FC236}">
                <a16:creationId xmlns:a16="http://schemas.microsoft.com/office/drawing/2014/main" id="{C37219FE-1DA9-4252-B9E8-159EE1E6D64E}"/>
              </a:ext>
            </a:extLst>
          </p:cNvPr>
          <p:cNvSpPr>
            <a:spLocks noGrp="1"/>
          </p:cNvSpPr>
          <p:nvPr>
            <p:ph idx="1"/>
          </p:nvPr>
        </p:nvSpPr>
        <p:spPr/>
        <p:txBody>
          <a:bodyPr/>
          <a:lstStyle/>
          <a:p>
            <a:r>
              <a:rPr lang="en-NZ" dirty="0"/>
              <a:t> Learn about web design, through theory and exercises </a:t>
            </a:r>
          </a:p>
          <a:p>
            <a:r>
              <a:rPr lang="en-NZ" dirty="0"/>
              <a:t> Plan a basic web site </a:t>
            </a:r>
          </a:p>
          <a:p>
            <a:r>
              <a:rPr lang="en-NZ" dirty="0"/>
              <a:t> Code a basic website using HTML5 and CSS3 using Sublime Text 2 </a:t>
            </a:r>
          </a:p>
          <a:p>
            <a:r>
              <a:rPr lang="en-NZ" dirty="0"/>
              <a:t> Check and validate your webpages </a:t>
            </a:r>
          </a:p>
          <a:p>
            <a:r>
              <a:rPr lang="en-NZ" dirty="0"/>
              <a:t> Research web hosting and domain </a:t>
            </a:r>
            <a:r>
              <a:rPr lang="en-NZ"/>
              <a:t>name options</a:t>
            </a:r>
            <a:endParaRPr lang="en-NZ" dirty="0"/>
          </a:p>
        </p:txBody>
      </p:sp>
    </p:spTree>
    <p:extLst>
      <p:ext uri="{BB962C8B-B14F-4D97-AF65-F5344CB8AC3E}">
        <p14:creationId xmlns:p14="http://schemas.microsoft.com/office/powerpoint/2010/main" val="166980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AB01-52B0-4962-A248-802E9BCE33A9}"/>
              </a:ext>
            </a:extLst>
          </p:cNvPr>
          <p:cNvSpPr>
            <a:spLocks noGrp="1"/>
          </p:cNvSpPr>
          <p:nvPr>
            <p:ph type="title"/>
          </p:nvPr>
        </p:nvSpPr>
        <p:spPr/>
        <p:txBody>
          <a:bodyPr/>
          <a:lstStyle/>
          <a:p>
            <a:r>
              <a:rPr lang="en-NZ" dirty="0"/>
              <a:t>Web Design </a:t>
            </a:r>
            <a:r>
              <a:rPr lang="en-NZ" sz="2000" dirty="0"/>
              <a:t>&amp;</a:t>
            </a:r>
            <a:r>
              <a:rPr lang="en-NZ" dirty="0"/>
              <a:t> Development </a:t>
            </a:r>
          </a:p>
        </p:txBody>
      </p:sp>
      <p:sp>
        <p:nvSpPr>
          <p:cNvPr id="3" name="Content Placeholder 2">
            <a:extLst>
              <a:ext uri="{FF2B5EF4-FFF2-40B4-BE49-F238E27FC236}">
                <a16:creationId xmlns:a16="http://schemas.microsoft.com/office/drawing/2014/main" id="{801D243F-ED2E-4A84-AF45-2A8107573FCE}"/>
              </a:ext>
            </a:extLst>
          </p:cNvPr>
          <p:cNvSpPr>
            <a:spLocks noGrp="1"/>
          </p:cNvSpPr>
          <p:nvPr>
            <p:ph idx="1"/>
          </p:nvPr>
        </p:nvSpPr>
        <p:spPr/>
        <p:txBody>
          <a:bodyPr/>
          <a:lstStyle/>
          <a:p>
            <a:r>
              <a:rPr lang="en-NZ" dirty="0"/>
              <a:t>	What is HTML</a:t>
            </a:r>
          </a:p>
          <a:p>
            <a:r>
              <a:rPr lang="en-NZ" dirty="0"/>
              <a:t>	Tools needed to create a website</a:t>
            </a:r>
          </a:p>
          <a:p>
            <a:r>
              <a:rPr lang="en-NZ" dirty="0"/>
              <a:t> What are HTML tags</a:t>
            </a:r>
          </a:p>
          <a:p>
            <a:r>
              <a:rPr lang="en-NZ" dirty="0"/>
              <a:t> What is the structure of a HTML Document</a:t>
            </a:r>
          </a:p>
          <a:p>
            <a:r>
              <a:rPr lang="en-NZ" dirty="0"/>
              <a:t>	Create a good folder structure</a:t>
            </a:r>
          </a:p>
          <a:p>
            <a:r>
              <a:rPr lang="en-NZ" dirty="0"/>
              <a:t>	Structure of HTML: head and body</a:t>
            </a:r>
          </a:p>
          <a:p>
            <a:r>
              <a:rPr lang="en-NZ" dirty="0"/>
              <a:t>	(simple) Styling your Website</a:t>
            </a:r>
          </a:p>
        </p:txBody>
      </p:sp>
      <p:sp>
        <p:nvSpPr>
          <p:cNvPr id="4" name="TextBox 3">
            <a:extLst>
              <a:ext uri="{FF2B5EF4-FFF2-40B4-BE49-F238E27FC236}">
                <a16:creationId xmlns:a16="http://schemas.microsoft.com/office/drawing/2014/main" id="{83874CDE-50C3-4654-B182-761323E327B6}"/>
              </a:ext>
            </a:extLst>
          </p:cNvPr>
          <p:cNvSpPr txBox="1"/>
          <p:nvPr/>
        </p:nvSpPr>
        <p:spPr>
          <a:xfrm>
            <a:off x="160933" y="731519"/>
            <a:ext cx="1258215" cy="430887"/>
          </a:xfrm>
          <a:prstGeom prst="rect">
            <a:avLst/>
          </a:prstGeom>
          <a:noFill/>
        </p:spPr>
        <p:txBody>
          <a:bodyPr wrap="square" rtlCol="0">
            <a:spAutoFit/>
          </a:bodyPr>
          <a:lstStyle/>
          <a:p>
            <a:r>
              <a:rPr lang="en-NZ" sz="2200" b="1" dirty="0">
                <a:solidFill>
                  <a:schemeClr val="bg1"/>
                </a:solidFill>
              </a:rPr>
              <a:t>day 1</a:t>
            </a:r>
          </a:p>
        </p:txBody>
      </p:sp>
    </p:spTree>
    <p:extLst>
      <p:ext uri="{BB962C8B-B14F-4D97-AF65-F5344CB8AC3E}">
        <p14:creationId xmlns:p14="http://schemas.microsoft.com/office/powerpoint/2010/main" val="54269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AB01-52B0-4962-A248-802E9BCE33A9}"/>
              </a:ext>
            </a:extLst>
          </p:cNvPr>
          <p:cNvSpPr>
            <a:spLocks noGrp="1"/>
          </p:cNvSpPr>
          <p:nvPr>
            <p:ph type="title"/>
          </p:nvPr>
        </p:nvSpPr>
        <p:spPr/>
        <p:txBody>
          <a:bodyPr/>
          <a:lstStyle/>
          <a:p>
            <a:r>
              <a:rPr lang="en-NZ" dirty="0"/>
              <a:t>HTML5 &lt;Tags&gt; </a:t>
            </a:r>
          </a:p>
        </p:txBody>
      </p:sp>
      <p:sp>
        <p:nvSpPr>
          <p:cNvPr id="3" name="Content Placeholder 2">
            <a:extLst>
              <a:ext uri="{FF2B5EF4-FFF2-40B4-BE49-F238E27FC236}">
                <a16:creationId xmlns:a16="http://schemas.microsoft.com/office/drawing/2014/main" id="{801D243F-ED2E-4A84-AF45-2A8107573FCE}"/>
              </a:ext>
            </a:extLst>
          </p:cNvPr>
          <p:cNvSpPr>
            <a:spLocks noGrp="1"/>
          </p:cNvSpPr>
          <p:nvPr>
            <p:ph idx="1"/>
          </p:nvPr>
        </p:nvSpPr>
        <p:spPr/>
        <p:txBody>
          <a:bodyPr>
            <a:normAutofit/>
          </a:bodyPr>
          <a:lstStyle/>
          <a:p>
            <a:r>
              <a:rPr lang="en-NZ" dirty="0"/>
              <a:t> !</a:t>
            </a:r>
            <a:r>
              <a:rPr lang="en-NZ" dirty="0" err="1"/>
              <a:t>DocType</a:t>
            </a:r>
            <a:endParaRPr lang="en-NZ" dirty="0"/>
          </a:p>
          <a:p>
            <a:r>
              <a:rPr lang="en-NZ" dirty="0"/>
              <a:t> Head and Metadata tags</a:t>
            </a:r>
          </a:p>
          <a:p>
            <a:r>
              <a:rPr lang="en-NZ" dirty="0"/>
              <a:t>Body tags</a:t>
            </a:r>
          </a:p>
          <a:p>
            <a:pPr lvl="1"/>
            <a:r>
              <a:rPr lang="en-NZ" dirty="0"/>
              <a:t> Generic tags (HTML 4 compatible)</a:t>
            </a:r>
          </a:p>
          <a:p>
            <a:pPr lvl="1"/>
            <a:r>
              <a:rPr lang="en-NZ" dirty="0"/>
              <a:t> Semantic tags (HTML5 new)</a:t>
            </a:r>
          </a:p>
          <a:p>
            <a:r>
              <a:rPr lang="en-NZ" dirty="0"/>
              <a:t> Use a good folder structure, </a:t>
            </a:r>
          </a:p>
          <a:p>
            <a:r>
              <a:rPr lang="en-NZ" dirty="0"/>
              <a:t> A little of Cascading Style Sheets (CSS)</a:t>
            </a:r>
          </a:p>
        </p:txBody>
      </p:sp>
      <p:sp>
        <p:nvSpPr>
          <p:cNvPr id="4" name="TextBox 3">
            <a:extLst>
              <a:ext uri="{FF2B5EF4-FFF2-40B4-BE49-F238E27FC236}">
                <a16:creationId xmlns:a16="http://schemas.microsoft.com/office/drawing/2014/main" id="{F63419ED-0D20-4F68-871F-E84CED6AA58C}"/>
              </a:ext>
            </a:extLst>
          </p:cNvPr>
          <p:cNvSpPr txBox="1"/>
          <p:nvPr/>
        </p:nvSpPr>
        <p:spPr>
          <a:xfrm>
            <a:off x="160933" y="731519"/>
            <a:ext cx="1258215" cy="430887"/>
          </a:xfrm>
          <a:prstGeom prst="rect">
            <a:avLst/>
          </a:prstGeom>
          <a:noFill/>
        </p:spPr>
        <p:txBody>
          <a:bodyPr wrap="square" rtlCol="0">
            <a:spAutoFit/>
          </a:bodyPr>
          <a:lstStyle/>
          <a:p>
            <a:r>
              <a:rPr lang="en-NZ" sz="2200" b="1" dirty="0">
                <a:solidFill>
                  <a:schemeClr val="bg1"/>
                </a:solidFill>
              </a:rPr>
              <a:t>day 1</a:t>
            </a:r>
          </a:p>
        </p:txBody>
      </p:sp>
    </p:spTree>
    <p:extLst>
      <p:ext uri="{BB962C8B-B14F-4D97-AF65-F5344CB8AC3E}">
        <p14:creationId xmlns:p14="http://schemas.microsoft.com/office/powerpoint/2010/main" val="285570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E60B-C527-43AF-8097-92961F8C4254}"/>
              </a:ext>
            </a:extLst>
          </p:cNvPr>
          <p:cNvSpPr>
            <a:spLocks noGrp="1"/>
          </p:cNvSpPr>
          <p:nvPr>
            <p:ph type="title"/>
          </p:nvPr>
        </p:nvSpPr>
        <p:spPr/>
        <p:txBody>
          <a:bodyPr/>
          <a:lstStyle/>
          <a:p>
            <a:r>
              <a:rPr lang="en-NZ" dirty="0"/>
              <a:t>Cascading Style Sheet 3</a:t>
            </a:r>
            <a:r>
              <a:rPr lang="en-NZ" sz="2000" dirty="0"/>
              <a:t> (CSS3)</a:t>
            </a:r>
          </a:p>
        </p:txBody>
      </p:sp>
      <p:sp>
        <p:nvSpPr>
          <p:cNvPr id="3" name="Content Placeholder 2">
            <a:extLst>
              <a:ext uri="{FF2B5EF4-FFF2-40B4-BE49-F238E27FC236}">
                <a16:creationId xmlns:a16="http://schemas.microsoft.com/office/drawing/2014/main" id="{2996C31E-3A31-4F74-8EA2-C9EC48C6A5A0}"/>
              </a:ext>
            </a:extLst>
          </p:cNvPr>
          <p:cNvSpPr>
            <a:spLocks noGrp="1"/>
          </p:cNvSpPr>
          <p:nvPr>
            <p:ph idx="1"/>
          </p:nvPr>
        </p:nvSpPr>
        <p:spPr/>
        <p:txBody>
          <a:bodyPr>
            <a:normAutofit lnSpcReduction="10000"/>
          </a:bodyPr>
          <a:lstStyle/>
          <a:p>
            <a:r>
              <a:rPr lang="en-NZ" dirty="0"/>
              <a:t> Inline, Embedded, External CSS</a:t>
            </a:r>
          </a:p>
          <a:p>
            <a:r>
              <a:rPr lang="en-NZ" dirty="0"/>
              <a:t> Classes &amp; Id’s</a:t>
            </a:r>
          </a:p>
          <a:p>
            <a:r>
              <a:rPr lang="en-NZ" dirty="0"/>
              <a:t> Selectors and attributes</a:t>
            </a:r>
          </a:p>
          <a:p>
            <a:r>
              <a:rPr lang="en-NZ" dirty="0"/>
              <a:t> Fonts and </a:t>
            </a:r>
            <a:r>
              <a:rPr lang="en-NZ" dirty="0">
                <a:hlinkClick r:id="rId3"/>
              </a:rPr>
              <a:t>web safe fonts</a:t>
            </a:r>
            <a:endParaRPr lang="en-NZ" dirty="0"/>
          </a:p>
          <a:p>
            <a:r>
              <a:rPr lang="en-NZ" dirty="0"/>
              <a:t> Why style the different parts of the site</a:t>
            </a:r>
          </a:p>
          <a:p>
            <a:r>
              <a:rPr lang="en-NZ" dirty="0"/>
              <a:t> Colours / Graphics / images formats</a:t>
            </a:r>
          </a:p>
          <a:p>
            <a:r>
              <a:rPr lang="en-NZ" dirty="0"/>
              <a:t> Inserting graphics into HTML</a:t>
            </a:r>
          </a:p>
          <a:p>
            <a:r>
              <a:rPr lang="en-NZ" dirty="0"/>
              <a:t> Adding background images</a:t>
            </a:r>
          </a:p>
          <a:p>
            <a:r>
              <a:rPr lang="en-NZ" dirty="0"/>
              <a:t> Hyperlinks (internal/external)</a:t>
            </a:r>
          </a:p>
          <a:p>
            <a:r>
              <a:rPr lang="en-NZ" dirty="0"/>
              <a:t>Units of measure (1px, 1em, 1%, 1fr)</a:t>
            </a:r>
          </a:p>
        </p:txBody>
      </p:sp>
      <p:sp>
        <p:nvSpPr>
          <p:cNvPr id="4" name="TextBox 3">
            <a:extLst>
              <a:ext uri="{FF2B5EF4-FFF2-40B4-BE49-F238E27FC236}">
                <a16:creationId xmlns:a16="http://schemas.microsoft.com/office/drawing/2014/main" id="{FE891730-2305-42D3-B5ED-BB01746C7D0C}"/>
              </a:ext>
            </a:extLst>
          </p:cNvPr>
          <p:cNvSpPr txBox="1"/>
          <p:nvPr/>
        </p:nvSpPr>
        <p:spPr>
          <a:xfrm>
            <a:off x="160933" y="731519"/>
            <a:ext cx="1258215" cy="430887"/>
          </a:xfrm>
          <a:prstGeom prst="rect">
            <a:avLst/>
          </a:prstGeom>
          <a:noFill/>
        </p:spPr>
        <p:txBody>
          <a:bodyPr wrap="square" rtlCol="0">
            <a:spAutoFit/>
          </a:bodyPr>
          <a:lstStyle/>
          <a:p>
            <a:r>
              <a:rPr lang="en-NZ" sz="2200" b="1" dirty="0">
                <a:solidFill>
                  <a:schemeClr val="bg1"/>
                </a:solidFill>
              </a:rPr>
              <a:t>day 2</a:t>
            </a:r>
          </a:p>
        </p:txBody>
      </p:sp>
    </p:spTree>
    <p:extLst>
      <p:ext uri="{BB962C8B-B14F-4D97-AF65-F5344CB8AC3E}">
        <p14:creationId xmlns:p14="http://schemas.microsoft.com/office/powerpoint/2010/main" val="119820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CF1-1434-4999-B3F1-5F5177E61B23}"/>
              </a:ext>
            </a:extLst>
          </p:cNvPr>
          <p:cNvSpPr>
            <a:spLocks noGrp="1"/>
          </p:cNvSpPr>
          <p:nvPr>
            <p:ph type="title"/>
          </p:nvPr>
        </p:nvSpPr>
        <p:spPr/>
        <p:txBody>
          <a:bodyPr/>
          <a:lstStyle/>
          <a:p>
            <a:r>
              <a:rPr lang="en-NZ" dirty="0"/>
              <a:t>Controlling the Layout</a:t>
            </a:r>
          </a:p>
        </p:txBody>
      </p:sp>
      <p:sp>
        <p:nvSpPr>
          <p:cNvPr id="3" name="Content Placeholder 2">
            <a:extLst>
              <a:ext uri="{FF2B5EF4-FFF2-40B4-BE49-F238E27FC236}">
                <a16:creationId xmlns:a16="http://schemas.microsoft.com/office/drawing/2014/main" id="{0FC36F10-5260-44E4-B964-228090020957}"/>
              </a:ext>
            </a:extLst>
          </p:cNvPr>
          <p:cNvSpPr>
            <a:spLocks noGrp="1"/>
          </p:cNvSpPr>
          <p:nvPr>
            <p:ph idx="1"/>
          </p:nvPr>
        </p:nvSpPr>
        <p:spPr/>
        <p:txBody>
          <a:bodyPr/>
          <a:lstStyle/>
          <a:p>
            <a:r>
              <a:rPr lang="en-NZ" dirty="0"/>
              <a:t>Responsiveness</a:t>
            </a:r>
          </a:p>
          <a:p>
            <a:r>
              <a:rPr lang="en-NZ" dirty="0"/>
              <a:t>CSS3 Grid</a:t>
            </a:r>
          </a:p>
          <a:p>
            <a:r>
              <a:rPr lang="en-NZ" dirty="0"/>
              <a:t>Flex-Box</a:t>
            </a:r>
          </a:p>
          <a:p>
            <a:endParaRPr lang="en-NZ" dirty="0"/>
          </a:p>
        </p:txBody>
      </p:sp>
      <p:sp>
        <p:nvSpPr>
          <p:cNvPr id="4" name="TextBox 3">
            <a:extLst>
              <a:ext uri="{FF2B5EF4-FFF2-40B4-BE49-F238E27FC236}">
                <a16:creationId xmlns:a16="http://schemas.microsoft.com/office/drawing/2014/main" id="{1E3051F3-6C3A-449A-82B1-488DC8098E02}"/>
              </a:ext>
            </a:extLst>
          </p:cNvPr>
          <p:cNvSpPr txBox="1"/>
          <p:nvPr/>
        </p:nvSpPr>
        <p:spPr>
          <a:xfrm>
            <a:off x="160933" y="731519"/>
            <a:ext cx="1258215" cy="430887"/>
          </a:xfrm>
          <a:prstGeom prst="rect">
            <a:avLst/>
          </a:prstGeom>
          <a:noFill/>
        </p:spPr>
        <p:txBody>
          <a:bodyPr wrap="square" rtlCol="0">
            <a:spAutoFit/>
          </a:bodyPr>
          <a:lstStyle/>
          <a:p>
            <a:r>
              <a:rPr lang="en-NZ" sz="2200" b="1">
                <a:solidFill>
                  <a:schemeClr val="bg1"/>
                </a:solidFill>
              </a:rPr>
              <a:t>day </a:t>
            </a:r>
            <a:r>
              <a:rPr lang="en-NZ" sz="2200" b="1" dirty="0">
                <a:solidFill>
                  <a:schemeClr val="bg1"/>
                </a:solidFill>
              </a:rPr>
              <a:t>3</a:t>
            </a:r>
          </a:p>
        </p:txBody>
      </p:sp>
    </p:spTree>
    <p:extLst>
      <p:ext uri="{BB962C8B-B14F-4D97-AF65-F5344CB8AC3E}">
        <p14:creationId xmlns:p14="http://schemas.microsoft.com/office/powerpoint/2010/main" val="139594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6A7E-CD29-4199-8CB9-323075787708}"/>
              </a:ext>
            </a:extLst>
          </p:cNvPr>
          <p:cNvSpPr>
            <a:spLocks noGrp="1"/>
          </p:cNvSpPr>
          <p:nvPr>
            <p:ph type="title"/>
          </p:nvPr>
        </p:nvSpPr>
        <p:spPr/>
        <p:txBody>
          <a:bodyPr/>
          <a:lstStyle/>
          <a:p>
            <a:r>
              <a:rPr lang="en-NZ" dirty="0"/>
              <a:t>Building your own Web Project</a:t>
            </a:r>
          </a:p>
        </p:txBody>
      </p:sp>
      <p:sp>
        <p:nvSpPr>
          <p:cNvPr id="3" name="Content Placeholder 2">
            <a:extLst>
              <a:ext uri="{FF2B5EF4-FFF2-40B4-BE49-F238E27FC236}">
                <a16:creationId xmlns:a16="http://schemas.microsoft.com/office/drawing/2014/main" id="{59161D13-7F78-4C0D-84B5-BE60032BD3AF}"/>
              </a:ext>
            </a:extLst>
          </p:cNvPr>
          <p:cNvSpPr>
            <a:spLocks noGrp="1"/>
          </p:cNvSpPr>
          <p:nvPr>
            <p:ph idx="1"/>
          </p:nvPr>
        </p:nvSpPr>
        <p:spPr>
          <a:xfrm>
            <a:off x="2592924" y="1540188"/>
            <a:ext cx="9477155" cy="5145091"/>
          </a:xfrm>
        </p:spPr>
        <p:txBody>
          <a:bodyPr>
            <a:normAutofit/>
          </a:bodyPr>
          <a:lstStyle/>
          <a:p>
            <a:r>
              <a:rPr lang="en-NZ" dirty="0"/>
              <a:t>Set your purpose and goals</a:t>
            </a:r>
          </a:p>
          <a:p>
            <a:r>
              <a:rPr lang="en-NZ" dirty="0"/>
              <a:t>Create a budget</a:t>
            </a:r>
          </a:p>
          <a:p>
            <a:r>
              <a:rPr lang="en-NZ" dirty="0"/>
              <a:t>Assign roles:</a:t>
            </a:r>
          </a:p>
          <a:p>
            <a:pPr lvl="1"/>
            <a:r>
              <a:rPr lang="en-NZ" dirty="0"/>
              <a:t>Company stakeholders (owner, marketing manager / champion etc)</a:t>
            </a:r>
          </a:p>
          <a:p>
            <a:pPr lvl="1"/>
            <a:r>
              <a:rPr lang="en-NZ" dirty="0"/>
              <a:t>Content writer and/or editor</a:t>
            </a:r>
          </a:p>
          <a:p>
            <a:pPr lvl="1"/>
            <a:r>
              <a:rPr lang="en-NZ" dirty="0"/>
              <a:t>HTML/CSS professional</a:t>
            </a:r>
          </a:p>
          <a:p>
            <a:pPr lvl="1"/>
            <a:r>
              <a:rPr lang="en-NZ" dirty="0"/>
              <a:t>Web and graphic designer</a:t>
            </a:r>
          </a:p>
          <a:p>
            <a:r>
              <a:rPr lang="en-NZ" dirty="0"/>
              <a:t>Create a content strategy</a:t>
            </a:r>
          </a:p>
          <a:p>
            <a:r>
              <a:rPr lang="en-NZ" dirty="0"/>
              <a:t>Structure your website</a:t>
            </a:r>
          </a:p>
          <a:p>
            <a:r>
              <a:rPr lang="en-NZ" dirty="0"/>
              <a:t>Create a mock-up</a:t>
            </a:r>
          </a:p>
          <a:p>
            <a:r>
              <a:rPr lang="en-NZ" dirty="0"/>
              <a:t>Start designing</a:t>
            </a:r>
          </a:p>
          <a:p>
            <a:r>
              <a:rPr lang="en-NZ" dirty="0"/>
              <a:t>Test it out</a:t>
            </a:r>
          </a:p>
          <a:p>
            <a:r>
              <a:rPr lang="en-NZ" dirty="0"/>
              <a:t>Maintain your site</a:t>
            </a:r>
          </a:p>
          <a:p>
            <a:endParaRPr lang="en-NZ" dirty="0"/>
          </a:p>
          <a:p>
            <a:pPr lvl="1"/>
            <a:endParaRPr lang="en-NZ" dirty="0"/>
          </a:p>
          <a:p>
            <a:endParaRPr lang="en-NZ" dirty="0"/>
          </a:p>
          <a:p>
            <a:endParaRPr lang="en-NZ" dirty="0"/>
          </a:p>
          <a:p>
            <a:endParaRPr lang="en-NZ" dirty="0"/>
          </a:p>
        </p:txBody>
      </p:sp>
      <p:sp>
        <p:nvSpPr>
          <p:cNvPr id="4" name="TextBox 3">
            <a:extLst>
              <a:ext uri="{FF2B5EF4-FFF2-40B4-BE49-F238E27FC236}">
                <a16:creationId xmlns:a16="http://schemas.microsoft.com/office/drawing/2014/main" id="{FF3A60CE-7B71-4882-8C28-867969CED38D}"/>
              </a:ext>
            </a:extLst>
          </p:cNvPr>
          <p:cNvSpPr txBox="1"/>
          <p:nvPr/>
        </p:nvSpPr>
        <p:spPr>
          <a:xfrm>
            <a:off x="160933" y="731519"/>
            <a:ext cx="1258215" cy="430887"/>
          </a:xfrm>
          <a:prstGeom prst="rect">
            <a:avLst/>
          </a:prstGeom>
          <a:noFill/>
        </p:spPr>
        <p:txBody>
          <a:bodyPr wrap="square" rtlCol="0">
            <a:spAutoFit/>
          </a:bodyPr>
          <a:lstStyle/>
          <a:p>
            <a:r>
              <a:rPr lang="en-NZ" sz="2200" b="1" dirty="0">
                <a:solidFill>
                  <a:schemeClr val="bg1"/>
                </a:solidFill>
              </a:rPr>
              <a:t>day 4</a:t>
            </a:r>
          </a:p>
        </p:txBody>
      </p:sp>
    </p:spTree>
    <p:extLst>
      <p:ext uri="{BB962C8B-B14F-4D97-AF65-F5344CB8AC3E}">
        <p14:creationId xmlns:p14="http://schemas.microsoft.com/office/powerpoint/2010/main" val="614287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CFF7-55AA-47F0-AC25-AD73ED5F2732}"/>
              </a:ext>
            </a:extLst>
          </p:cNvPr>
          <p:cNvSpPr>
            <a:spLocks noGrp="1"/>
          </p:cNvSpPr>
          <p:nvPr>
            <p:ph type="title"/>
          </p:nvPr>
        </p:nvSpPr>
        <p:spPr/>
        <p:txBody>
          <a:bodyPr/>
          <a:lstStyle/>
          <a:p>
            <a:r>
              <a:rPr lang="en-NZ" dirty="0"/>
              <a:t>Build your own Web Project </a:t>
            </a:r>
            <a:r>
              <a:rPr lang="en-NZ" sz="2600" dirty="0"/>
              <a:t>(cont.)</a:t>
            </a:r>
          </a:p>
        </p:txBody>
      </p:sp>
      <p:sp>
        <p:nvSpPr>
          <p:cNvPr id="3" name="Content Placeholder 2">
            <a:extLst>
              <a:ext uri="{FF2B5EF4-FFF2-40B4-BE49-F238E27FC236}">
                <a16:creationId xmlns:a16="http://schemas.microsoft.com/office/drawing/2014/main" id="{E59E3735-D86D-46CD-9FFC-6181513ABB1B}"/>
              </a:ext>
            </a:extLst>
          </p:cNvPr>
          <p:cNvSpPr>
            <a:spLocks noGrp="1"/>
          </p:cNvSpPr>
          <p:nvPr>
            <p:ph idx="1"/>
          </p:nvPr>
        </p:nvSpPr>
        <p:spPr/>
        <p:txBody>
          <a:bodyPr/>
          <a:lstStyle/>
          <a:p>
            <a:r>
              <a:rPr lang="en-NZ" dirty="0"/>
              <a:t>	Proofreading / Spellchecking</a:t>
            </a:r>
          </a:p>
          <a:p>
            <a:r>
              <a:rPr lang="en-NZ" dirty="0"/>
              <a:t>	No pixilation on images</a:t>
            </a:r>
          </a:p>
          <a:p>
            <a:r>
              <a:rPr lang="en-NZ" dirty="0"/>
              <a:t>	Online code checking</a:t>
            </a:r>
          </a:p>
          <a:p>
            <a:r>
              <a:rPr lang="en-NZ" dirty="0"/>
              <a:t>	Feedback from others</a:t>
            </a:r>
          </a:p>
          <a:p>
            <a:r>
              <a:rPr lang="en-NZ" dirty="0"/>
              <a:t>	Final error correction</a:t>
            </a:r>
          </a:p>
          <a:p>
            <a:endParaRPr lang="en-NZ" dirty="0"/>
          </a:p>
          <a:p>
            <a:endParaRPr lang="en-NZ" dirty="0"/>
          </a:p>
        </p:txBody>
      </p:sp>
      <p:sp>
        <p:nvSpPr>
          <p:cNvPr id="4" name="TextBox 3">
            <a:extLst>
              <a:ext uri="{FF2B5EF4-FFF2-40B4-BE49-F238E27FC236}">
                <a16:creationId xmlns:a16="http://schemas.microsoft.com/office/drawing/2014/main" id="{DD0F8A4E-50D6-4658-80CB-3889D382702B}"/>
              </a:ext>
            </a:extLst>
          </p:cNvPr>
          <p:cNvSpPr txBox="1"/>
          <p:nvPr/>
        </p:nvSpPr>
        <p:spPr>
          <a:xfrm>
            <a:off x="160933" y="731519"/>
            <a:ext cx="1258215" cy="430887"/>
          </a:xfrm>
          <a:prstGeom prst="rect">
            <a:avLst/>
          </a:prstGeom>
          <a:noFill/>
        </p:spPr>
        <p:txBody>
          <a:bodyPr wrap="square" rtlCol="0">
            <a:spAutoFit/>
          </a:bodyPr>
          <a:lstStyle/>
          <a:p>
            <a:r>
              <a:rPr lang="en-NZ" sz="2200" b="1" dirty="0">
                <a:solidFill>
                  <a:schemeClr val="bg1"/>
                </a:solidFill>
              </a:rPr>
              <a:t>day 5</a:t>
            </a:r>
          </a:p>
        </p:txBody>
      </p:sp>
    </p:spTree>
    <p:extLst>
      <p:ext uri="{BB962C8B-B14F-4D97-AF65-F5344CB8AC3E}">
        <p14:creationId xmlns:p14="http://schemas.microsoft.com/office/powerpoint/2010/main" val="194018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7B55-949A-42BF-A9EA-6F75A818DD1B}"/>
              </a:ext>
            </a:extLst>
          </p:cNvPr>
          <p:cNvSpPr>
            <a:spLocks noGrp="1"/>
          </p:cNvSpPr>
          <p:nvPr>
            <p:ph type="title"/>
          </p:nvPr>
        </p:nvSpPr>
        <p:spPr/>
        <p:txBody>
          <a:bodyPr/>
          <a:lstStyle/>
          <a:p>
            <a:r>
              <a:rPr lang="en-NZ" dirty="0"/>
              <a:t>Wrapping up…</a:t>
            </a:r>
          </a:p>
        </p:txBody>
      </p:sp>
      <p:sp>
        <p:nvSpPr>
          <p:cNvPr id="3" name="Content Placeholder 2">
            <a:extLst>
              <a:ext uri="{FF2B5EF4-FFF2-40B4-BE49-F238E27FC236}">
                <a16:creationId xmlns:a16="http://schemas.microsoft.com/office/drawing/2014/main" id="{485C0954-02CC-4D38-B4D9-A63ED9735F65}"/>
              </a:ext>
            </a:extLst>
          </p:cNvPr>
          <p:cNvSpPr>
            <a:spLocks noGrp="1"/>
          </p:cNvSpPr>
          <p:nvPr>
            <p:ph idx="1"/>
          </p:nvPr>
        </p:nvSpPr>
        <p:spPr/>
        <p:txBody>
          <a:bodyPr/>
          <a:lstStyle/>
          <a:p>
            <a:r>
              <a:rPr lang="en-NZ" dirty="0"/>
              <a:t> Sum up and make a glossary</a:t>
            </a:r>
          </a:p>
          <a:p>
            <a:r>
              <a:rPr lang="en-NZ" dirty="0"/>
              <a:t> Frameworks: Bootstrap</a:t>
            </a:r>
          </a:p>
          <a:p>
            <a:r>
              <a:rPr lang="en-NZ" dirty="0"/>
              <a:t> Look at alternatives to web authoring software (</a:t>
            </a:r>
            <a:r>
              <a:rPr lang="en-NZ" dirty="0" err="1">
                <a:hlinkClick r:id="rId2"/>
              </a:rPr>
              <a:t>Wordpress</a:t>
            </a:r>
            <a:r>
              <a:rPr lang="en-NZ" dirty="0"/>
              <a:t>, WIX, dream weaver)</a:t>
            </a:r>
          </a:p>
          <a:p>
            <a:r>
              <a:rPr lang="en-NZ" dirty="0"/>
              <a:t> Research web hosting and domain name options</a:t>
            </a:r>
          </a:p>
          <a:p>
            <a:r>
              <a:rPr lang="en-NZ" dirty="0"/>
              <a:t> Where to next?</a:t>
            </a:r>
          </a:p>
        </p:txBody>
      </p:sp>
      <p:sp>
        <p:nvSpPr>
          <p:cNvPr id="4" name="TextBox 3">
            <a:extLst>
              <a:ext uri="{FF2B5EF4-FFF2-40B4-BE49-F238E27FC236}">
                <a16:creationId xmlns:a16="http://schemas.microsoft.com/office/drawing/2014/main" id="{A092144B-9296-4E5C-8F29-CB66F51EC605}"/>
              </a:ext>
            </a:extLst>
          </p:cNvPr>
          <p:cNvSpPr txBox="1"/>
          <p:nvPr/>
        </p:nvSpPr>
        <p:spPr>
          <a:xfrm>
            <a:off x="160933" y="731519"/>
            <a:ext cx="1258215" cy="430887"/>
          </a:xfrm>
          <a:prstGeom prst="rect">
            <a:avLst/>
          </a:prstGeom>
          <a:noFill/>
        </p:spPr>
        <p:txBody>
          <a:bodyPr wrap="square" rtlCol="0">
            <a:spAutoFit/>
          </a:bodyPr>
          <a:lstStyle/>
          <a:p>
            <a:r>
              <a:rPr lang="en-NZ" sz="2200" b="1" dirty="0">
                <a:solidFill>
                  <a:schemeClr val="bg1"/>
                </a:solidFill>
              </a:rPr>
              <a:t>day 6</a:t>
            </a:r>
          </a:p>
        </p:txBody>
      </p:sp>
    </p:spTree>
    <p:extLst>
      <p:ext uri="{BB962C8B-B14F-4D97-AF65-F5344CB8AC3E}">
        <p14:creationId xmlns:p14="http://schemas.microsoft.com/office/powerpoint/2010/main" val="36292673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565</TotalTime>
  <Words>2964</Words>
  <Application>Microsoft Office PowerPoint</Application>
  <PresentationFormat>Widescreen</PresentationFormat>
  <Paragraphs>386</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Wisp</vt:lpstr>
      <vt:lpstr>Web Design / Development</vt:lpstr>
      <vt:lpstr>Course outcomes</vt:lpstr>
      <vt:lpstr>Web Design &amp; Development </vt:lpstr>
      <vt:lpstr>HTML5 &lt;Tags&gt; </vt:lpstr>
      <vt:lpstr>Cascading Style Sheet 3 (CSS3)</vt:lpstr>
      <vt:lpstr>Controlling the Layout</vt:lpstr>
      <vt:lpstr>Building your own Web Project</vt:lpstr>
      <vt:lpstr>Build your own Web Project (cont.)</vt:lpstr>
      <vt:lpstr>Wrapping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dc:title>
  <dc:creator>Bruno Ferreira</dc:creator>
  <cp:lastModifiedBy>Bruno Ferreira</cp:lastModifiedBy>
  <cp:revision>69</cp:revision>
  <dcterms:created xsi:type="dcterms:W3CDTF">2018-12-22T16:06:03Z</dcterms:created>
  <dcterms:modified xsi:type="dcterms:W3CDTF">2019-01-03T15:51:24Z</dcterms:modified>
</cp:coreProperties>
</file>