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Sans-bold.fntdata"/><Relationship Id="rId27" Type="http://schemas.openxmlformats.org/officeDocument/2006/relationships/font" Target="fonts/Nuni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Nuni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900"/>
              <a:buChar char="▪"/>
              <a:defRPr sz="900"/>
            </a:lvl1pPr>
            <a:lvl2pPr lvl="1" rtl="0">
              <a:spcBef>
                <a:spcPts val="0"/>
              </a:spcBef>
              <a:buSzPts val="900"/>
              <a:buChar char="-"/>
              <a:defRPr sz="900"/>
            </a:lvl2pPr>
            <a:lvl3pPr lvl="2" rtl="0">
              <a:spcBef>
                <a:spcPts val="0"/>
              </a:spcBef>
              <a:buSzPts val="900"/>
              <a:buChar char="-"/>
              <a:defRPr sz="900"/>
            </a:lvl3pPr>
            <a:lvl4pPr lvl="3" rtl="0">
              <a:spcBef>
                <a:spcPts val="0"/>
              </a:spcBef>
              <a:buSzPts val="900"/>
              <a:buChar char="-"/>
              <a:defRPr sz="900"/>
            </a:lvl4pPr>
            <a:lvl5pPr lvl="4" rtl="0">
              <a:spcBef>
                <a:spcPts val="0"/>
              </a:spcBef>
              <a:buSzPts val="900"/>
              <a:buChar char="-"/>
              <a:defRPr sz="900"/>
            </a:lvl5pPr>
            <a:lvl6pPr lvl="5" rtl="0">
              <a:spcBef>
                <a:spcPts val="0"/>
              </a:spcBef>
              <a:buSzPts val="900"/>
              <a:buChar char="-"/>
              <a:defRPr sz="900"/>
            </a:lvl6pPr>
            <a:lvl7pPr lvl="6" rtl="0">
              <a:spcBef>
                <a:spcPts val="0"/>
              </a:spcBef>
              <a:buSzPts val="900"/>
              <a:buChar char="-"/>
              <a:defRPr sz="900"/>
            </a:lvl7pPr>
            <a:lvl8pPr lvl="7" rtl="0">
              <a:spcBef>
                <a:spcPts val="0"/>
              </a:spcBef>
              <a:buSzPts val="900"/>
              <a:buChar char="-"/>
              <a:defRPr sz="900"/>
            </a:lvl8pPr>
            <a:lvl9pPr lvl="8" rtl="0">
              <a:spcBef>
                <a:spcPts val="0"/>
              </a:spcBef>
              <a:buSzPts val="900"/>
              <a:buChar char="-"/>
              <a:defRPr sz="9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ble of conten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Shape 30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▪"/>
              <a:defRPr/>
            </a:lvl1pPr>
            <a:lvl2pPr lvl="1">
              <a:spcBef>
                <a:spcPts val="0"/>
              </a:spcBef>
              <a:buSzPts val="1400"/>
              <a:buChar char="-"/>
              <a:defRPr/>
            </a:lvl2pPr>
            <a:lvl3pPr lvl="2">
              <a:spcBef>
                <a:spcPts val="0"/>
              </a:spcBef>
              <a:buSzPts val="1400"/>
              <a:buChar char="-"/>
              <a:defRPr/>
            </a:lvl3pPr>
            <a:lvl4pPr lvl="3">
              <a:spcBef>
                <a:spcPts val="0"/>
              </a:spcBef>
              <a:buSzPts val="1400"/>
              <a:buChar char="-"/>
              <a:defRPr/>
            </a:lvl4pPr>
            <a:lvl5pPr lvl="4">
              <a:spcBef>
                <a:spcPts val="0"/>
              </a:spcBef>
              <a:buSzPts val="1400"/>
              <a:buChar char="-"/>
              <a:defRPr/>
            </a:lvl5pPr>
            <a:lvl6pPr lvl="5">
              <a:spcBef>
                <a:spcPts val="0"/>
              </a:spcBef>
              <a:buSzPts val="1400"/>
              <a:buChar char="-"/>
              <a:defRPr/>
            </a:lvl6pPr>
            <a:lvl7pPr lvl="6">
              <a:spcBef>
                <a:spcPts val="0"/>
              </a:spcBef>
              <a:buSzPts val="1400"/>
              <a:buChar char="-"/>
              <a:defRPr/>
            </a:lvl7pPr>
            <a:lvl8pPr lvl="7">
              <a:spcBef>
                <a:spcPts val="0"/>
              </a:spcBef>
              <a:buSzPts val="1400"/>
              <a:buChar char="-"/>
              <a:defRPr/>
            </a:lvl8pPr>
            <a:lvl9pPr lvl="8">
              <a:spcBef>
                <a:spcPts val="0"/>
              </a:spcBef>
              <a:buSzPts val="1400"/>
              <a:buChar char="-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with intro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▪"/>
              <a:defRPr/>
            </a:lvl1pPr>
            <a:lvl2pPr lvl="1" rtl="0">
              <a:spcBef>
                <a:spcPts val="0"/>
              </a:spcBef>
              <a:buSzPts val="1400"/>
              <a:buChar char="-"/>
              <a:defRPr/>
            </a:lvl2pPr>
            <a:lvl3pPr lvl="2" rtl="0">
              <a:spcBef>
                <a:spcPts val="0"/>
              </a:spcBef>
              <a:buSzPts val="1400"/>
              <a:buChar char="-"/>
              <a:defRPr/>
            </a:lvl3pPr>
            <a:lvl4pPr lvl="3" rtl="0">
              <a:spcBef>
                <a:spcPts val="0"/>
              </a:spcBef>
              <a:buSzPts val="1400"/>
              <a:buChar char="-"/>
              <a:defRPr/>
            </a:lvl4pPr>
            <a:lvl5pPr lvl="4" rtl="0">
              <a:spcBef>
                <a:spcPts val="0"/>
              </a:spcBef>
              <a:buSzPts val="1400"/>
              <a:buChar char="-"/>
              <a:defRPr/>
            </a:lvl5pPr>
            <a:lvl6pPr lvl="5" rtl="0">
              <a:spcBef>
                <a:spcPts val="0"/>
              </a:spcBef>
              <a:buSzPts val="1400"/>
              <a:buChar char="-"/>
              <a:defRPr/>
            </a:lvl6pPr>
            <a:lvl7pPr lvl="6" rtl="0">
              <a:spcBef>
                <a:spcPts val="0"/>
              </a:spcBef>
              <a:buSzPts val="1400"/>
              <a:buChar char="-"/>
              <a:defRPr/>
            </a:lvl7pPr>
            <a:lvl8pPr lvl="7" rtl="0">
              <a:spcBef>
                <a:spcPts val="0"/>
              </a:spcBef>
              <a:buSzPts val="1400"/>
              <a:buChar char="-"/>
              <a:defRPr/>
            </a:lvl8pPr>
            <a:lvl9pPr lvl="8" rtl="0">
              <a:spcBef>
                <a:spcPts val="0"/>
              </a:spcBef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2 columns with intro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lef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half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67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19625" y="0"/>
            <a:ext cx="3227100" cy="10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FAETERJ-RIO</a:t>
            </a:r>
          </a:p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0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Trabalho de Conclusão de Curso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0" y="1656800"/>
            <a:ext cx="45870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ROTÓTIPO DE CRIPTOGRAFIA PARA CORREÇÃO DE FALHA DE SEGURANÇA EM MENSAGERIA TELEGRAM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0" y="3857800"/>
            <a:ext cx="45870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Beatriz Araujo Moraes de Lima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Orientadora: Maria Cláudia Roenick Guimarães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725" y="0"/>
            <a:ext cx="1038600" cy="1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Problema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 txBox="1"/>
          <p:nvPr/>
        </p:nvSpPr>
        <p:spPr>
          <a:xfrm>
            <a:off x="2955175" y="2320175"/>
            <a:ext cx="60090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Aplicativos de Mensageria</a:t>
            </a:r>
          </a:p>
          <a:p>
            <a:pPr indent="-317500" lvl="1" marL="13716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Telegram</a:t>
            </a:r>
          </a:p>
          <a:p>
            <a:pPr indent="-317500" lvl="2" marL="18288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Estrutura</a:t>
            </a:r>
          </a:p>
          <a:p>
            <a:pPr indent="-317500" lvl="2" marL="18288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■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Bots</a:t>
            </a:r>
          </a:p>
        </p:txBody>
      </p:sp>
      <p:cxnSp>
        <p:nvCxnSpPr>
          <p:cNvPr id="168" name="Shape 168"/>
          <p:cNvCxnSpPr/>
          <p:nvPr/>
        </p:nvCxnSpPr>
        <p:spPr>
          <a:xfrm flipH="1" rot="10800000">
            <a:off x="280659" y="1137630"/>
            <a:ext cx="1953900" cy="1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525" y="575488"/>
            <a:ext cx="54483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085075" y="1804225"/>
            <a:ext cx="574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Figura 4 - Aplicativos de Mensagens Instantâneas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Problema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/>
          <p:cNvSpPr txBox="1"/>
          <p:nvPr/>
        </p:nvSpPr>
        <p:spPr>
          <a:xfrm>
            <a:off x="2955175" y="575500"/>
            <a:ext cx="60090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MTProto</a:t>
            </a:r>
          </a:p>
          <a:p>
            <a:pPr indent="-317500" lvl="1" marL="13716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Código homebrew</a:t>
            </a:r>
          </a:p>
          <a:p>
            <a:pPr indent="-317500" lvl="1" marL="13716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Criptografia não é ponta a ponta por padrão</a:t>
            </a:r>
          </a:p>
          <a:p>
            <a:pPr indent="-317500" lvl="1" marL="13716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Função hash “quebrada” (SHA1)</a:t>
            </a:r>
          </a:p>
          <a:p>
            <a:pPr indent="-317500" lvl="1" marL="13716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AES infinite garble extension (IGE)</a:t>
            </a:r>
          </a:p>
        </p:txBody>
      </p:sp>
      <p:cxnSp>
        <p:nvCxnSpPr>
          <p:cNvPr id="178" name="Shape 178"/>
          <p:cNvCxnSpPr/>
          <p:nvPr/>
        </p:nvCxnSpPr>
        <p:spPr>
          <a:xfrm flipH="1" rot="10800000">
            <a:off x="280659" y="1137630"/>
            <a:ext cx="1953900" cy="1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13" y="1962163"/>
            <a:ext cx="1432374" cy="143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58400" y="3462000"/>
            <a:ext cx="1598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Figura 5 - Logo Telegram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Problema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87" name="Shape 187"/>
          <p:cNvCxnSpPr/>
          <p:nvPr/>
        </p:nvCxnSpPr>
        <p:spPr>
          <a:xfrm flipH="1" rot="10800000">
            <a:off x="280659" y="1137630"/>
            <a:ext cx="1953900" cy="1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475" y="1837138"/>
            <a:ext cx="6509000" cy="23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2772225" y="877975"/>
            <a:ext cx="6157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Falha de segurança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744850" y="4228550"/>
            <a:ext cx="62439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Figura 6 - Tabela no arquivo de banco de dados do Telegram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0" y="575500"/>
            <a:ext cx="25965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Desenvolvimento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97" name="Shape 197"/>
          <p:cNvCxnSpPr/>
          <p:nvPr/>
        </p:nvCxnSpPr>
        <p:spPr>
          <a:xfrm>
            <a:off x="119909" y="1838355"/>
            <a:ext cx="2377800" cy="16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8" name="Shape 198"/>
          <p:cNvSpPr txBox="1"/>
          <p:nvPr/>
        </p:nvSpPr>
        <p:spPr>
          <a:xfrm>
            <a:off x="2772225" y="630100"/>
            <a:ext cx="6157500" cy="3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Protótipo para corrigir falha no Telegram</a:t>
            </a: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Utilização de criptografia RSA</a:t>
            </a: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Guardar mensagens em um servidor (não no celular da pessoa)</a:t>
            </a: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 age como um intermediário da conversa (broker)</a:t>
            </a: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Mensagens são guardadas criptografadas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0" y="575500"/>
            <a:ext cx="25965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Desenvolvimento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205" name="Shape 205"/>
          <p:cNvCxnSpPr/>
          <p:nvPr/>
        </p:nvCxnSpPr>
        <p:spPr>
          <a:xfrm>
            <a:off x="119909" y="1838355"/>
            <a:ext cx="2377800" cy="16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6" name="Shape 206"/>
          <p:cNvSpPr txBox="1"/>
          <p:nvPr/>
        </p:nvSpPr>
        <p:spPr>
          <a:xfrm>
            <a:off x="2772225" y="630100"/>
            <a:ext cx="615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Mensagens criptografadas pelo bot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28" y="1326988"/>
            <a:ext cx="5601875" cy="30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050025" y="4455963"/>
            <a:ext cx="56019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Figura 7 - Tabela no arquivo de banco de dados do bot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5" y="2194274"/>
            <a:ext cx="4358700" cy="19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25" y="1968125"/>
            <a:ext cx="4472249" cy="2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type="title"/>
          </p:nvPr>
        </p:nvSpPr>
        <p:spPr>
          <a:xfrm>
            <a:off x="111275" y="155125"/>
            <a:ext cx="4358700" cy="52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Proposta de Desenvolvimento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231184" y="680130"/>
            <a:ext cx="4182900" cy="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/>
        </p:nvSpPr>
        <p:spPr>
          <a:xfrm>
            <a:off x="210200" y="1681525"/>
            <a:ext cx="4043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Sem o bot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847800" y="1508425"/>
            <a:ext cx="4043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 o bot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11275" y="4327475"/>
            <a:ext cx="37341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Figura 8 - Tabela no arquivo de banco de dados do Telegram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633225" y="4469500"/>
            <a:ext cx="4358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Figura 9 - Tabela no arquivo de banco de dados do bot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7" name="Shape 227"/>
          <p:cNvSpPr txBox="1"/>
          <p:nvPr/>
        </p:nvSpPr>
        <p:spPr>
          <a:xfrm>
            <a:off x="1035900" y="2281200"/>
            <a:ext cx="7072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Apresentação do Protótipo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Bibliográficas</a:t>
            </a:r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2831400" y="287700"/>
            <a:ext cx="6070800" cy="456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https://www.researchgate.net/figure/271585522_fig11_Evolution-of-the-Internet-in-five-phases-The-evolution-of-Internet-begins-with&gt; Acesso em: 12 de dezembro de 2017.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&lt;https://www.researchgate.net/figure/271585522_fig12_Growth-in-Internet-Connected-DevicesObjects-by-2020&gt; Acesso em: 12 de dezembro de 2017.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&lt;https://scdn.androidcommunity.com/wp-content/uploads/2015/02/Supported-instant-messaging-apps-on-pushbullet.png&gt; Acesso em: 12 de dezembro de 2017.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&lt;https://cdn-images-1.medium.com/max/1200/1*bU-VbtWJZKEGKSNbpj27fg.png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Acesso em: 12 de dezembro de 2017.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&lt;https://pbs.twimg.com/media/ConyFPhWEAAitVk.jpg&gt;. Acesso em: 12 de dezembro de 2017.</a:t>
            </a: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EVANS, Dave. </a:t>
            </a: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Internet of Things How the Next Evolution of the Internet Is Changing Everything.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Cisco Internet Business Solutions Group (IBSG), 2011.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235" name="Shape 235"/>
          <p:cNvCxnSpPr/>
          <p:nvPr/>
        </p:nvCxnSpPr>
        <p:spPr>
          <a:xfrm flipH="1" rot="10800000">
            <a:off x="280659" y="1545630"/>
            <a:ext cx="2080800" cy="1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1" name="Shape 241"/>
          <p:cNvSpPr txBox="1"/>
          <p:nvPr/>
        </p:nvSpPr>
        <p:spPr>
          <a:xfrm>
            <a:off x="1035900" y="383300"/>
            <a:ext cx="7072200" cy="4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Obrigada pela atenção!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Perguntas?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Beatriz Araujo Moraes de Lima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SUMÁRIO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3090775" y="575500"/>
            <a:ext cx="5466000" cy="221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Objetivos Específicos e Gerais</a:t>
            </a: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Motivação</a:t>
            </a: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Problema</a:t>
            </a:r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Proposta de Desenvolvimento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/>
          <p:nvPr/>
        </p:nvCxnSpPr>
        <p:spPr>
          <a:xfrm flipH="1" rot="10800000">
            <a:off x="280659" y="1137630"/>
            <a:ext cx="1953900" cy="1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title"/>
          </p:nvPr>
        </p:nvSpPr>
        <p:spPr>
          <a:xfrm>
            <a:off x="234450" y="476600"/>
            <a:ext cx="48966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Introdução - Evolução da Internet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08" name="Shape 108"/>
          <p:cNvCxnSpPr/>
          <p:nvPr/>
        </p:nvCxnSpPr>
        <p:spPr>
          <a:xfrm>
            <a:off x="280659" y="970305"/>
            <a:ext cx="4924800" cy="66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00" y="1432853"/>
            <a:ext cx="8052801" cy="285444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68750" y="4376925"/>
            <a:ext cx="798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Figura 1 - Evolução da Internet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title"/>
          </p:nvPr>
        </p:nvSpPr>
        <p:spPr>
          <a:xfrm>
            <a:off x="234450" y="476600"/>
            <a:ext cx="48966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Introdução - Evolução da Internet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17" name="Shape 117"/>
          <p:cNvCxnSpPr/>
          <p:nvPr/>
        </p:nvCxnSpPr>
        <p:spPr>
          <a:xfrm>
            <a:off x="280659" y="970305"/>
            <a:ext cx="4924800" cy="66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568750" y="4376925"/>
            <a:ext cx="798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Figura 2 - Crescimento de aparelhos ligados à internet (2011)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Fonte: Cisco IBSG (2011)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850" y="1254037"/>
            <a:ext cx="6505915" cy="312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Introdução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6" name="Shape 126"/>
          <p:cNvSpPr txBox="1"/>
          <p:nvPr/>
        </p:nvSpPr>
        <p:spPr>
          <a:xfrm>
            <a:off x="2955175" y="575500"/>
            <a:ext cx="56016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Segurança da Informação</a:t>
            </a:r>
          </a:p>
          <a:p>
            <a:pPr indent="387350" lvl="0" marL="4572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ISO/IEC 2700 define a segurança da informação como a proteção e preservação da confidencialidade, integridade e disponibilidade de dados, estejam eles guardados, sendo processados ou transmitidos.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Métodos de proteger os dados lógicos</a:t>
            </a: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Firewall;</a:t>
            </a: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Logs (registro de eventos);</a:t>
            </a: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Criptografia.</a:t>
            </a:r>
          </a:p>
        </p:txBody>
      </p:sp>
      <p:cxnSp>
        <p:nvCxnSpPr>
          <p:cNvPr id="127" name="Shape 127"/>
          <p:cNvCxnSpPr/>
          <p:nvPr/>
        </p:nvCxnSpPr>
        <p:spPr>
          <a:xfrm flipH="1" rot="10800000">
            <a:off x="280659" y="1137630"/>
            <a:ext cx="1953900" cy="1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Objetivos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4" name="Shape 134"/>
          <p:cNvSpPr txBox="1"/>
          <p:nvPr/>
        </p:nvSpPr>
        <p:spPr>
          <a:xfrm>
            <a:off x="2955175" y="575500"/>
            <a:ext cx="60090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Objetivos Gerais</a:t>
            </a: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Importância da segurança da informação desde o surgimento da internet;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Foco de estudo em aplicações de mensagens instantâneas;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Apontar métodos utilizados para proteger os dados, especificamente a criptografia.</a:t>
            </a:r>
          </a:p>
        </p:txBody>
      </p:sp>
      <p:cxnSp>
        <p:nvCxnSpPr>
          <p:cNvPr id="135" name="Shape 135"/>
          <p:cNvCxnSpPr/>
          <p:nvPr/>
        </p:nvCxnSpPr>
        <p:spPr>
          <a:xfrm flipH="1" rot="10800000">
            <a:off x="280659" y="1137630"/>
            <a:ext cx="1953900" cy="1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Objetivos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2" name="Shape 142"/>
          <p:cNvSpPr txBox="1"/>
          <p:nvPr/>
        </p:nvSpPr>
        <p:spPr>
          <a:xfrm>
            <a:off x="2955175" y="575500"/>
            <a:ext cx="60090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Objetivos Específicos</a:t>
            </a: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Auxiliar estudo da segurança da informação;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Exemplificar o funcionamento de um método de segurança (a criptografia);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Explorar tipos de ataque e vulnerabilidades na criptografía;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Analisar aplicativos de mensagens instantâneas (arquitetura e possíveis falhas de segurança).</a:t>
            </a:r>
          </a:p>
        </p:txBody>
      </p:sp>
      <p:cxnSp>
        <p:nvCxnSpPr>
          <p:cNvPr id="143" name="Shape 143"/>
          <p:cNvCxnSpPr/>
          <p:nvPr/>
        </p:nvCxnSpPr>
        <p:spPr>
          <a:xfrm flipH="1" rot="10800000">
            <a:off x="280659" y="1137630"/>
            <a:ext cx="1953900" cy="1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Motivação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0" name="Shape 150"/>
          <p:cNvSpPr txBox="1"/>
          <p:nvPr/>
        </p:nvSpPr>
        <p:spPr>
          <a:xfrm>
            <a:off x="2955175" y="575500"/>
            <a:ext cx="60090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Falta de informação;</a:t>
            </a: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Necessidade de proteção lógica dos dados;</a:t>
            </a: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Crescimento constante de tráfego de dados;</a:t>
            </a: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Importância da segurança da informação.</a:t>
            </a:r>
          </a:p>
        </p:txBody>
      </p:sp>
      <p:cxnSp>
        <p:nvCxnSpPr>
          <p:cNvPr id="151" name="Shape 151"/>
          <p:cNvCxnSpPr/>
          <p:nvPr/>
        </p:nvCxnSpPr>
        <p:spPr>
          <a:xfrm flipH="1" rot="10800000">
            <a:off x="280659" y="1137630"/>
            <a:ext cx="1953900" cy="12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88" y="798600"/>
            <a:ext cx="7990824" cy="36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76600" y="4490350"/>
            <a:ext cx="7344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Figura 3 - Aplicativos de Mensagens Instantâneas</a:t>
            </a:r>
          </a:p>
        </p:txBody>
      </p:sp>
      <p:sp>
        <p:nvSpPr>
          <p:cNvPr id="159" name="Shape 159"/>
          <p:cNvSpPr txBox="1"/>
          <p:nvPr>
            <p:ph idx="4294967295" type="title"/>
          </p:nvPr>
        </p:nvSpPr>
        <p:spPr>
          <a:xfrm>
            <a:off x="576600" y="118025"/>
            <a:ext cx="46410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Problema</a:t>
            </a:r>
          </a:p>
        </p:txBody>
      </p:sp>
      <p:cxnSp>
        <p:nvCxnSpPr>
          <p:cNvPr id="160" name="Shape 160"/>
          <p:cNvCxnSpPr/>
          <p:nvPr/>
        </p:nvCxnSpPr>
        <p:spPr>
          <a:xfrm flipH="1" rot="10800000">
            <a:off x="681303" y="593605"/>
            <a:ext cx="1853400" cy="3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