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08"/>
  </p:notesMasterIdLst>
  <p:handoutMasterIdLst>
    <p:handoutMasterId r:id="rId109"/>
  </p:handoutMasterIdLst>
  <p:sldIdLst>
    <p:sldId id="1392" r:id="rId5"/>
    <p:sldId id="1393" r:id="rId6"/>
    <p:sldId id="1394" r:id="rId7"/>
    <p:sldId id="1395" r:id="rId8"/>
    <p:sldId id="1396" r:id="rId9"/>
    <p:sldId id="1397" r:id="rId10"/>
    <p:sldId id="1398" r:id="rId11"/>
    <p:sldId id="1399" r:id="rId12"/>
    <p:sldId id="1400" r:id="rId13"/>
    <p:sldId id="1401" r:id="rId14"/>
    <p:sldId id="1402" r:id="rId15"/>
    <p:sldId id="1403" r:id="rId16"/>
    <p:sldId id="1404" r:id="rId17"/>
    <p:sldId id="1405" r:id="rId18"/>
    <p:sldId id="1406" r:id="rId19"/>
    <p:sldId id="1407" r:id="rId20"/>
    <p:sldId id="1408" r:id="rId21"/>
    <p:sldId id="1409" r:id="rId22"/>
    <p:sldId id="1410" r:id="rId23"/>
    <p:sldId id="1411" r:id="rId24"/>
    <p:sldId id="1412" r:id="rId25"/>
    <p:sldId id="1413" r:id="rId26"/>
    <p:sldId id="1414" r:id="rId27"/>
    <p:sldId id="1415" r:id="rId28"/>
    <p:sldId id="1416" r:id="rId29"/>
    <p:sldId id="1417" r:id="rId30"/>
    <p:sldId id="1418" r:id="rId31"/>
    <p:sldId id="1419" r:id="rId32"/>
    <p:sldId id="1420" r:id="rId33"/>
    <p:sldId id="1421" r:id="rId34"/>
    <p:sldId id="1422" r:id="rId35"/>
    <p:sldId id="1423" r:id="rId36"/>
    <p:sldId id="1424" r:id="rId37"/>
    <p:sldId id="1425" r:id="rId38"/>
    <p:sldId id="1426" r:id="rId39"/>
    <p:sldId id="1427" r:id="rId40"/>
    <p:sldId id="1428" r:id="rId41"/>
    <p:sldId id="1429" r:id="rId42"/>
    <p:sldId id="1430" r:id="rId43"/>
    <p:sldId id="1431" r:id="rId44"/>
    <p:sldId id="1432" r:id="rId45"/>
    <p:sldId id="1433" r:id="rId46"/>
    <p:sldId id="1434" r:id="rId47"/>
    <p:sldId id="1435" r:id="rId48"/>
    <p:sldId id="1436" r:id="rId49"/>
    <p:sldId id="1437" r:id="rId50"/>
    <p:sldId id="1438" r:id="rId51"/>
    <p:sldId id="1439" r:id="rId52"/>
    <p:sldId id="1440" r:id="rId53"/>
    <p:sldId id="1441" r:id="rId54"/>
    <p:sldId id="1442" r:id="rId55"/>
    <p:sldId id="1388" r:id="rId56"/>
    <p:sldId id="1391" r:id="rId57"/>
    <p:sldId id="1338" r:id="rId58"/>
    <p:sldId id="1341" r:id="rId59"/>
    <p:sldId id="1342" r:id="rId60"/>
    <p:sldId id="1389" r:id="rId61"/>
    <p:sldId id="1343" r:id="rId62"/>
    <p:sldId id="1344" r:id="rId63"/>
    <p:sldId id="1345" r:id="rId64"/>
    <p:sldId id="1347" r:id="rId65"/>
    <p:sldId id="1350" r:id="rId66"/>
    <p:sldId id="1349" r:id="rId67"/>
    <p:sldId id="1348" r:id="rId68"/>
    <p:sldId id="1351" r:id="rId69"/>
    <p:sldId id="1352" r:id="rId70"/>
    <p:sldId id="1381" r:id="rId71"/>
    <p:sldId id="1382" r:id="rId72"/>
    <p:sldId id="1383" r:id="rId73"/>
    <p:sldId id="1384" r:id="rId74"/>
    <p:sldId id="1385" r:id="rId75"/>
    <p:sldId id="1386" r:id="rId76"/>
    <p:sldId id="1387" r:id="rId77"/>
    <p:sldId id="1353" r:id="rId78"/>
    <p:sldId id="1354" r:id="rId79"/>
    <p:sldId id="1379" r:id="rId80"/>
    <p:sldId id="1380" r:id="rId81"/>
    <p:sldId id="1346" r:id="rId82"/>
    <p:sldId id="1356" r:id="rId83"/>
    <p:sldId id="1357" r:id="rId84"/>
    <p:sldId id="1358" r:id="rId85"/>
    <p:sldId id="1360" r:id="rId86"/>
    <p:sldId id="1359" r:id="rId87"/>
    <p:sldId id="1362" r:id="rId88"/>
    <p:sldId id="1369" r:id="rId89"/>
    <p:sldId id="1370" r:id="rId90"/>
    <p:sldId id="1373" r:id="rId91"/>
    <p:sldId id="1374" r:id="rId92"/>
    <p:sldId id="1375" r:id="rId93"/>
    <p:sldId id="1376" r:id="rId94"/>
    <p:sldId id="1377" r:id="rId95"/>
    <p:sldId id="1378" r:id="rId96"/>
    <p:sldId id="1366" r:id="rId97"/>
    <p:sldId id="1361" r:id="rId98"/>
    <p:sldId id="1363" r:id="rId99"/>
    <p:sldId id="1364" r:id="rId100"/>
    <p:sldId id="1365" r:id="rId101"/>
    <p:sldId id="1367" r:id="rId102"/>
    <p:sldId id="1368" r:id="rId103"/>
    <p:sldId id="1371" r:id="rId104"/>
    <p:sldId id="1372" r:id="rId105"/>
    <p:sldId id="1390" r:id="rId106"/>
    <p:sldId id="1132" r:id="rId107"/>
  </p:sldIdLst>
  <p:sldSz cx="12436475" cy="6994525"/>
  <p:notesSz cx="9309100" cy="70231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212" userDrawn="1">
          <p15:clr>
            <a:srgbClr val="A4A3A4"/>
          </p15:clr>
        </p15:guide>
        <p15:guide id="2" pos="29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33"/>
    <a:srgbClr val="442359"/>
    <a:srgbClr val="669900"/>
    <a:srgbClr val="00BCF2"/>
    <a:srgbClr val="008272"/>
    <a:srgbClr val="BECEE2"/>
    <a:srgbClr val="0072C6"/>
    <a:srgbClr val="BA141A"/>
    <a:srgbClr val="737373"/>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434" autoAdjust="0"/>
  </p:normalViewPr>
  <p:slideViewPr>
    <p:cSldViewPr snapToGrid="0" snapToObjects="1">
      <p:cViewPr varScale="1">
        <p:scale>
          <a:sx n="50" d="100"/>
          <a:sy n="50" d="100"/>
        </p:scale>
        <p:origin x="667" y="38"/>
      </p:cViewPr>
      <p:guideLst>
        <p:guide orient="horz" pos="2203"/>
        <p:guide pos="3917"/>
      </p:guideLst>
    </p:cSldViewPr>
  </p:slideViewPr>
  <p:outlineViewPr>
    <p:cViewPr>
      <p:scale>
        <a:sx n="33" d="100"/>
        <a:sy n="33" d="100"/>
      </p:scale>
      <p:origin x="0" y="-20190"/>
    </p:cViewPr>
  </p:outlineViewPr>
  <p:notesTextViewPr>
    <p:cViewPr>
      <p:scale>
        <a:sx n="100" d="100"/>
        <a:sy n="100" d="100"/>
      </p:scale>
      <p:origin x="0" y="0"/>
    </p:cViewPr>
  </p:notesTextViewPr>
  <p:sorterViewPr>
    <p:cViewPr varScale="1">
      <p:scale>
        <a:sx n="1" d="1"/>
        <a:sy n="1" d="1"/>
      </p:scale>
      <p:origin x="0" y="-6954"/>
    </p:cViewPr>
  </p:sorterViewPr>
  <p:notesViewPr>
    <p:cSldViewPr snapToGrid="0" snapToObjects="1" showGuides="1">
      <p:cViewPr varScale="1">
        <p:scale>
          <a:sx n="63" d="100"/>
          <a:sy n="63" d="100"/>
        </p:scale>
        <p:origin x="1068" y="78"/>
      </p:cViewPr>
      <p:guideLst>
        <p:guide orient="horz" pos="2212"/>
        <p:guide pos="293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07" Type="http://schemas.openxmlformats.org/officeDocument/2006/relationships/slide" Target="slides/slide103.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slide" Target="slides/slide98.xml"/><Relationship Id="rId110" Type="http://schemas.openxmlformats.org/officeDocument/2006/relationships/commentAuthors" Target="commentAuthor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handoutMaster" Target="handoutMasters/handoutMaster1.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1" y="0"/>
            <a:ext cx="4033943" cy="351155"/>
          </a:xfrm>
          <a:prstGeom prst="rect">
            <a:avLst/>
          </a:prstGeom>
        </p:spPr>
        <p:txBody>
          <a:bodyPr vert="horz" lIns="93324" tIns="46662" rIns="93324" bIns="46662" rtlCol="0"/>
          <a:lstStyle>
            <a:lvl1pPr algn="l">
              <a:defRPr sz="1200"/>
            </a:lvl1pPr>
          </a:lstStyle>
          <a:p>
            <a:r>
              <a:rPr lang="en-US" dirty="0"/>
              <a:t>One Marketing Template</a:t>
            </a:r>
          </a:p>
          <a:p>
            <a:endParaRPr lang="en-US" dirty="0">
              <a:latin typeface="Segoe UI" pitchFamily="34" charset="0"/>
            </a:endParaRPr>
          </a:p>
        </p:txBody>
      </p:sp>
      <p:sp>
        <p:nvSpPr>
          <p:cNvPr id="7" name="Date Placeholder 6"/>
          <p:cNvSpPr>
            <a:spLocks noGrp="1"/>
          </p:cNvSpPr>
          <p:nvPr>
            <p:ph type="dt" sz="quarter" idx="1"/>
          </p:nvPr>
        </p:nvSpPr>
        <p:spPr>
          <a:xfrm>
            <a:off x="5273004" y="0"/>
            <a:ext cx="4033943" cy="351155"/>
          </a:xfrm>
          <a:prstGeom prst="rect">
            <a:avLst/>
          </a:prstGeom>
        </p:spPr>
        <p:txBody>
          <a:bodyPr vert="horz" lIns="93324" tIns="46662" rIns="93324" bIns="46662" rtlCol="0"/>
          <a:lstStyle>
            <a:lvl1pPr algn="r">
              <a:defRPr sz="1200"/>
            </a:lvl1pPr>
          </a:lstStyle>
          <a:p>
            <a:fld id="{DE219B1A-AE41-483B-A766-69B9363DDA6A}" type="datetimeFigureOut">
              <a:rPr lang="en-US" smtClean="0">
                <a:latin typeface="Segoe UI" pitchFamily="34" charset="0"/>
              </a:rPr>
              <a:t>7/11/2016</a:t>
            </a:fld>
            <a:endParaRPr lang="en-US" dirty="0">
              <a:latin typeface="Segoe UI" pitchFamily="34" charset="0"/>
            </a:endParaRPr>
          </a:p>
        </p:txBody>
      </p:sp>
      <p:sp>
        <p:nvSpPr>
          <p:cNvPr id="8" name="Footer Placeholder 7"/>
          <p:cNvSpPr>
            <a:spLocks noGrp="1"/>
          </p:cNvSpPr>
          <p:nvPr>
            <p:ph type="ftr" sz="quarter" idx="2"/>
          </p:nvPr>
        </p:nvSpPr>
        <p:spPr>
          <a:xfrm>
            <a:off x="0" y="6670726"/>
            <a:ext cx="7866190" cy="255328"/>
          </a:xfrm>
          <a:prstGeom prst="rect">
            <a:avLst/>
          </a:prstGeom>
        </p:spPr>
        <p:txBody>
          <a:bodyPr vert="horz" lIns="93324" tIns="46662" rIns="93324" bIns="46662" rtlCol="0" anchor="b"/>
          <a:lstStyle>
            <a:lvl1pPr algn="l">
              <a:defRPr sz="1200"/>
            </a:lvl1pPr>
          </a:lstStyle>
          <a:p>
            <a:pPr marL="406671" defTabSz="93292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406671" defTabSz="93292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7850674" y="6670726"/>
            <a:ext cx="1456271" cy="351155"/>
          </a:xfrm>
          <a:prstGeom prst="rect">
            <a:avLst/>
          </a:prstGeom>
        </p:spPr>
        <p:txBody>
          <a:bodyPr vert="horz" lIns="93324" tIns="46662" rIns="93324" bIns="46662"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1" y="0"/>
            <a:ext cx="4033943" cy="351155"/>
          </a:xfrm>
          <a:prstGeom prst="rect">
            <a:avLst/>
          </a:prstGeom>
        </p:spPr>
        <p:txBody>
          <a:bodyPr vert="horz" lIns="93324" tIns="46662" rIns="93324" bIns="46662" rtlCol="0"/>
          <a:lstStyle>
            <a:lvl1pPr algn="l">
              <a:defRPr sz="1200">
                <a:latin typeface="Segoe UI" pitchFamily="34" charset="0"/>
              </a:defRPr>
            </a:lvl1pPr>
          </a:lstStyle>
          <a:p>
            <a:r>
              <a:rPr lang="en-US" dirty="0" smtClean="0"/>
              <a:t>One Marketing Template</a:t>
            </a:r>
          </a:p>
          <a:p>
            <a:endParaRPr lang="en-US" dirty="0"/>
          </a:p>
        </p:txBody>
      </p:sp>
      <p:sp>
        <p:nvSpPr>
          <p:cNvPr id="9" name="Slide Image Placeholder 8"/>
          <p:cNvSpPr>
            <a:spLocks noGrp="1" noRot="1" noChangeAspect="1"/>
          </p:cNvSpPr>
          <p:nvPr>
            <p:ph type="sldImg" idx="2"/>
          </p:nvPr>
        </p:nvSpPr>
        <p:spPr>
          <a:xfrm>
            <a:off x="2312988" y="527050"/>
            <a:ext cx="4683125" cy="2633663"/>
          </a:xfrm>
          <a:prstGeom prst="rect">
            <a:avLst/>
          </a:prstGeom>
          <a:noFill/>
          <a:ln w="12700">
            <a:solidFill>
              <a:prstClr val="black"/>
            </a:solidFill>
          </a:ln>
        </p:spPr>
        <p:txBody>
          <a:bodyPr vert="horz" lIns="93324" tIns="46662" rIns="93324" bIns="46662" rtlCol="0" anchor="ctr"/>
          <a:lstStyle/>
          <a:p>
            <a:endParaRPr lang="en-US" dirty="0"/>
          </a:p>
        </p:txBody>
      </p:sp>
      <p:sp>
        <p:nvSpPr>
          <p:cNvPr id="10" name="Footer Placeholder 9"/>
          <p:cNvSpPr>
            <a:spLocks noGrp="1"/>
          </p:cNvSpPr>
          <p:nvPr>
            <p:ph type="ftr" sz="quarter" idx="4"/>
          </p:nvPr>
        </p:nvSpPr>
        <p:spPr>
          <a:xfrm>
            <a:off x="0" y="6671945"/>
            <a:ext cx="8036856" cy="273400"/>
          </a:xfrm>
          <a:prstGeom prst="rect">
            <a:avLst/>
          </a:prstGeom>
        </p:spPr>
        <p:txBody>
          <a:bodyPr vert="horz" lIns="93324" tIns="46662" rIns="93324" bIns="46662" rtlCol="0" anchor="b"/>
          <a:lstStyle>
            <a:lvl1pPr marL="583273" indent="0" algn="l">
              <a:defRPr sz="1200"/>
            </a:lvl1pPr>
          </a:lstStyle>
          <a:p>
            <a:pPr defTabSz="93292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292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5273004" y="0"/>
            <a:ext cx="4033943" cy="351155"/>
          </a:xfrm>
          <a:prstGeom prst="rect">
            <a:avLst/>
          </a:prstGeom>
        </p:spPr>
        <p:txBody>
          <a:bodyPr vert="horz" lIns="93324" tIns="46662" rIns="93324" bIns="46662" rtlCol="0"/>
          <a:lstStyle>
            <a:lvl1pPr algn="r">
              <a:defRPr sz="1200">
                <a:latin typeface="Segoe UI" pitchFamily="34" charset="0"/>
              </a:defRPr>
            </a:lvl1pPr>
          </a:lstStyle>
          <a:p>
            <a:fld id="{D51B1278-D92B-4AF3-A9C1-71DD298190CE}" type="datetimeFigureOut">
              <a:rPr lang="en-US" smtClean="0"/>
              <a:pPr/>
              <a:t>7/11/2016</a:t>
            </a:fld>
            <a:endParaRPr lang="en-US" dirty="0"/>
          </a:p>
        </p:txBody>
      </p:sp>
      <p:sp>
        <p:nvSpPr>
          <p:cNvPr id="12" name="Notes Placeholder 11"/>
          <p:cNvSpPr>
            <a:spLocks noGrp="1"/>
          </p:cNvSpPr>
          <p:nvPr>
            <p:ph type="body" sz="quarter" idx="3"/>
          </p:nvPr>
        </p:nvSpPr>
        <p:spPr>
          <a:xfrm>
            <a:off x="930910" y="3335973"/>
            <a:ext cx="7447280" cy="31603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8021340" y="6670726"/>
            <a:ext cx="1285605" cy="351155"/>
          </a:xfrm>
          <a:prstGeom prst="rect">
            <a:avLst/>
          </a:prstGeom>
        </p:spPr>
        <p:txBody>
          <a:bodyPr vert="horz" lIns="93324" tIns="46662" rIns="93324" bIns="46662"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t>7/11/2016 6:09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9432873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Tech Ready 15</a:t>
            </a:r>
          </a:p>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a:r>
              <a:rPr lang="en-US" dirty="0" smtClean="0">
                <a:gradFill>
                  <a:gsLst>
                    <a:gs pos="0">
                      <a:prstClr val="black"/>
                    </a:gs>
                    <a:gs pos="100000">
                      <a:prstClr val="black"/>
                    </a:gs>
                  </a:gsLst>
                  <a:lin ang="5400000" scaled="0"/>
                </a:gradFill>
                <a:ea typeface="Segoe UI" pitchFamily="34" charset="0"/>
              </a:rPr>
              <a:t>© 2012 Microsoft Corporation. All rights reserved. Microsoft, Windows, and other product names are or may be registered trademarks and/or trademarks in the U.S. and/or other countries.</a:t>
            </a:r>
          </a:p>
          <a:p>
            <a:pPr defTabSz="914099"/>
            <a:r>
              <a:rPr lang="en-US" dirty="0" smtClean="0">
                <a:gradFill>
                  <a:gsLst>
                    <a:gs pos="0">
                      <a:prstClr val="black"/>
                    </a:gs>
                    <a:gs pos="100000">
                      <a:prstClr val="black"/>
                    </a:gs>
                  </a:gsLst>
                  <a:lin ang="5400000" scaled="0"/>
                </a:gradFill>
                <a:ea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34A4F94-DAB2-42E7-A25A-C06804AD4A0F}" type="datetime1">
              <a:rPr lang="en-US" smtClean="0">
                <a:solidFill>
                  <a:prstClr val="black"/>
                </a:solidFill>
              </a:rPr>
              <a:pPr/>
              <a:t>7/11/2016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167503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18873565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33459634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995145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3523467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15914372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3846578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15050045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13179847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2223874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t>7/11/2016 6:09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1196655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28635712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27187373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Tech Ready 15</a:t>
            </a:r>
          </a:p>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a:r>
              <a:rPr lang="en-US" dirty="0" smtClean="0">
                <a:gradFill>
                  <a:gsLst>
                    <a:gs pos="0">
                      <a:prstClr val="black"/>
                    </a:gs>
                    <a:gs pos="100000">
                      <a:prstClr val="black"/>
                    </a:gs>
                  </a:gsLst>
                  <a:lin ang="5400000" scaled="0"/>
                </a:gradFill>
                <a:ea typeface="Segoe UI" pitchFamily="34" charset="0"/>
              </a:rPr>
              <a:t>© 2012 Microsoft Corporation. All rights reserved. Microsoft, Windows, and other product names are or may be registered trademarks and/or trademarks in the U.S. and/or other countries.</a:t>
            </a:r>
          </a:p>
          <a:p>
            <a:pPr defTabSz="914099"/>
            <a:r>
              <a:rPr lang="en-US" dirty="0" smtClean="0">
                <a:gradFill>
                  <a:gsLst>
                    <a:gs pos="0">
                      <a:prstClr val="black"/>
                    </a:gs>
                    <a:gs pos="100000">
                      <a:prstClr val="black"/>
                    </a:gs>
                  </a:gsLst>
                  <a:lin ang="5400000" scaled="0"/>
                </a:gradFill>
                <a:ea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34A4F94-DAB2-42E7-A25A-C06804AD4A0F}" type="datetime1">
              <a:rPr lang="en-US" smtClean="0">
                <a:solidFill>
                  <a:prstClr val="black"/>
                </a:solidFill>
              </a:rPr>
              <a:pPr/>
              <a:t>7/11/2016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17956393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t>7/11/2016 6:09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8880569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7/11/2016 6:09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40810848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Tech Ready 15</a:t>
            </a:r>
          </a:p>
          <a:p>
            <a:endParaRPr lang="en-US">
              <a:solidFill>
                <a:prstClr val="black"/>
              </a:solidFill>
            </a:endParaRPr>
          </a:p>
        </p:txBody>
      </p:sp>
      <p:sp>
        <p:nvSpPr>
          <p:cNvPr id="5" name="Footer Placeholder 4"/>
          <p:cNvSpPr>
            <a:spLocks noGrp="1"/>
          </p:cNvSpPr>
          <p:nvPr>
            <p:ph type="ftr" sz="quarter" idx="11"/>
          </p:nvPr>
        </p:nvSpPr>
        <p:spPr/>
        <p:txBody>
          <a:bodyPr/>
          <a:lstStyle/>
          <a:p>
            <a:pPr defTabSz="914099"/>
            <a:r>
              <a:rPr lang="en-US" smtClean="0">
                <a:gradFill>
                  <a:gsLst>
                    <a:gs pos="0">
                      <a:prstClr val="black"/>
                    </a:gs>
                    <a:gs pos="100000">
                      <a:prstClr val="black"/>
                    </a:gs>
                  </a:gsLst>
                  <a:lin ang="5400000" scaled="0"/>
                </a:gradFill>
                <a:ea typeface="Segoe UI" pitchFamily="34" charset="0"/>
              </a:rPr>
              <a:t>© 2012 Microsoft Corporation. All rights reserved. Microsoft, Windows, and other product names are or may be registered trademarks and/or trademarks in the U.S. and/or other countries.</a:t>
            </a:r>
          </a:p>
          <a:p>
            <a:pPr defTabSz="914099"/>
            <a:r>
              <a:rPr lang="en-US" smtClean="0">
                <a:gradFill>
                  <a:gsLst>
                    <a:gs pos="0">
                      <a:prstClr val="black"/>
                    </a:gs>
                    <a:gs pos="100000">
                      <a:prstClr val="black"/>
                    </a:gs>
                  </a:gsLst>
                  <a:lin ang="5400000" scaled="0"/>
                </a:gradFill>
                <a:ea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dirty="0" smtClean="0">
              <a:gradFill>
                <a:gsLst>
                  <a:gs pos="0">
                    <a:prstClr val="black"/>
                  </a:gs>
                  <a:gs pos="100000">
                    <a:prstClr val="black"/>
                  </a:gs>
                </a:gsLst>
                <a:lin ang="5400000" scaled="0"/>
              </a:gradFill>
              <a:ea typeface="Segoe UI" pitchFamily="34" charset="0"/>
            </a:endParaRPr>
          </a:p>
        </p:txBody>
      </p:sp>
      <p:sp>
        <p:nvSpPr>
          <p:cNvPr id="6" name="Date Placeholder 5"/>
          <p:cNvSpPr>
            <a:spLocks noGrp="1"/>
          </p:cNvSpPr>
          <p:nvPr>
            <p:ph type="dt" idx="12"/>
          </p:nvPr>
        </p:nvSpPr>
        <p:spPr/>
        <p:txBody>
          <a:bodyPr/>
          <a:lstStyle/>
          <a:p>
            <a:fld id="{734A4F94-DAB2-42E7-A25A-C06804AD4A0F}" type="datetime1">
              <a:rPr lang="en-US" smtClean="0">
                <a:solidFill>
                  <a:prstClr val="black"/>
                </a:solidFill>
              </a:rPr>
              <a:pPr/>
              <a:t>7/11/2016</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27554709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40878922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11859338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18599707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4271390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t>7/11/2016 6:09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4334107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25309568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36321625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25409604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24513745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5794850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29236843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0532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8141492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Microsoft Ignite 2015</a:t>
            </a:r>
            <a:endParaRPr lang="en-US" dirty="0" smtClean="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46</a:t>
            </a:fld>
            <a:endParaRPr lang="en-US" dirty="0">
              <a:solidFill>
                <a:prstClr val="black"/>
              </a:solidFill>
            </a:endParaRPr>
          </a:p>
        </p:txBody>
      </p:sp>
    </p:spTree>
    <p:extLst>
      <p:ext uri="{BB962C8B-B14F-4D97-AF65-F5344CB8AC3E}">
        <p14:creationId xmlns:p14="http://schemas.microsoft.com/office/powerpoint/2010/main" val="29959543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47</a:t>
            </a:fld>
            <a:endParaRPr lang="en-US" dirty="0">
              <a:solidFill>
                <a:prstClr val="black"/>
              </a:solidFill>
            </a:endParaRPr>
          </a:p>
        </p:txBody>
      </p:sp>
    </p:spTree>
    <p:extLst>
      <p:ext uri="{BB962C8B-B14F-4D97-AF65-F5344CB8AC3E}">
        <p14:creationId xmlns:p14="http://schemas.microsoft.com/office/powerpoint/2010/main" val="33719014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Microsoft Ignite 2015</a:t>
            </a:r>
            <a:endParaRPr lang="en-US" dirty="0" smtClean="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48</a:t>
            </a:fld>
            <a:endParaRPr lang="en-US" dirty="0">
              <a:solidFill>
                <a:prstClr val="black"/>
              </a:solidFill>
            </a:endParaRPr>
          </a:p>
        </p:txBody>
      </p:sp>
    </p:spTree>
    <p:extLst>
      <p:ext uri="{BB962C8B-B14F-4D97-AF65-F5344CB8AC3E}">
        <p14:creationId xmlns:p14="http://schemas.microsoft.com/office/powerpoint/2010/main" val="1469630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gradFill>
                <a:gsLst>
                  <a:gs pos="19048">
                    <a:schemeClr val="tx1"/>
                  </a:gs>
                  <a:gs pos="65000">
                    <a:schemeClr val="tx1"/>
                  </a:gs>
                </a:gsLst>
                <a:lin ang="5400000" scaled="0"/>
              </a:gradFill>
              <a:cs typeface="Segoe UI"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t>7/11/2016 6:09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8835828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33519550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50</a:t>
            </a:fld>
            <a:endParaRPr lang="en-US" dirty="0">
              <a:solidFill>
                <a:prstClr val="black"/>
              </a:solidFill>
            </a:endParaRPr>
          </a:p>
        </p:txBody>
      </p:sp>
    </p:spTree>
    <p:extLst>
      <p:ext uri="{BB962C8B-B14F-4D97-AF65-F5344CB8AC3E}">
        <p14:creationId xmlns:p14="http://schemas.microsoft.com/office/powerpoint/2010/main" val="36934305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2988" y="527050"/>
            <a:ext cx="4683125" cy="2633663"/>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1" y="0"/>
            <a:ext cx="4033943" cy="351155"/>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103</a:t>
            </a:fld>
            <a:endParaRPr lang="en-US" dirty="0">
              <a:solidFill>
                <a:prstClr val="black"/>
              </a:solidFill>
            </a:endParaRPr>
          </a:p>
        </p:txBody>
      </p:sp>
      <p:sp>
        <p:nvSpPr>
          <p:cNvPr id="8" name="Footer Placeholder 3"/>
          <p:cNvSpPr>
            <a:spLocks noGrp="1"/>
          </p:cNvSpPr>
          <p:nvPr>
            <p:ph type="ftr" sz="quarter" idx="4"/>
          </p:nvPr>
        </p:nvSpPr>
        <p:spPr>
          <a:xfrm>
            <a:off x="0" y="6670726"/>
            <a:ext cx="8481624" cy="351155"/>
          </a:xfrm>
          <a:prstGeom prst="rect">
            <a:avLst/>
          </a:prstGeom>
        </p:spPr>
        <p:txBody>
          <a:bodyPr vert="horz" lIns="93324" tIns="46662" rIns="93324" bIns="46662"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1875452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894452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03026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929600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813079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36378101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79"/>
            <a:ext cx="12436472" cy="6986562"/>
          </a:xfrm>
          <a:prstGeom prst="rect">
            <a:avLst/>
          </a:prstGeom>
        </p:spPr>
      </p:pic>
      <p:sp>
        <p:nvSpPr>
          <p:cNvPr id="5" name="Text Placeholder 4"/>
          <p:cNvSpPr>
            <a:spLocks noGrp="1"/>
          </p:cNvSpPr>
          <p:nvPr>
            <p:ph type="body" sz="quarter" idx="12" hasCustomPrompt="1"/>
          </p:nvPr>
        </p:nvSpPr>
        <p:spPr>
          <a:xfrm>
            <a:off x="276540" y="3040593"/>
            <a:ext cx="6399213" cy="1828800"/>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6540" y="1211263"/>
            <a:ext cx="7315135" cy="1828800"/>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7200" y="479425"/>
            <a:ext cx="2010227" cy="430619"/>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marL="342900" indent="-342900">
              <a:buFont typeface="Arial" panose="020B0604020202020204" pitchFamily="34" charset="0"/>
              <a:buChar char="•"/>
              <a:defRPr>
                <a:solidFill>
                  <a:srgbClr val="442359"/>
                </a:solidFill>
              </a:defRPr>
            </a:lvl1pPr>
            <a:lvl2pPr marL="584200" indent="-241300">
              <a:buFont typeface="Arial" panose="020B0604020202020204" pitchFamily="34" charset="0"/>
              <a:buChar char="•"/>
              <a:defRPr/>
            </a:lvl2pPr>
            <a:lvl3pPr marL="800100" indent="-228600">
              <a:buFont typeface="Arial" panose="020B0604020202020204" pitchFamily="34" charset="0"/>
              <a:buChar char="•"/>
              <a:defRPr/>
            </a:lvl3pPr>
            <a:lvl4pPr marL="1028700" indent="-228600">
              <a:buFont typeface="Arial" panose="020B0604020202020204" pitchFamily="34" charset="0"/>
              <a:buChar char="•"/>
              <a:defRPr/>
            </a:lvl4pPr>
            <a:lvl5pPr marL="1257300" indent="-228600">
              <a:buFont typeface="Arial" panose="020B0604020202020204"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2994197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1250">
                      <a:srgbClr val="FFFFFF"/>
                    </a:gs>
                    <a:gs pos="99000">
                      <a:srgbClr val="FFFFFF"/>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1250">
                      <a:srgbClr val="FFFFFF"/>
                    </a:gs>
                    <a:gs pos="100000">
                      <a:srgbClr val="FFFFFF"/>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g Idea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smtClean="0"/>
              <a:t>Click to edit Master title style</a:t>
            </a:r>
            <a:endParaRPr lang="en-US" dirty="0"/>
          </a:p>
        </p:txBody>
      </p:sp>
    </p:spTree>
    <p:extLst>
      <p:ext uri="{BB962C8B-B14F-4D97-AF65-F5344CB8AC3E}">
        <p14:creationId xmlns:p14="http://schemas.microsoft.com/office/powerpoint/2010/main" val="291529329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act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917575"/>
          </a:xfrm>
        </p:spPr>
        <p:txBody>
          <a:bodyPr/>
          <a:lstStyle>
            <a:lvl1pPr>
              <a:defRPr sz="6000" baseline="0"/>
            </a:lvl1pPr>
          </a:lstStyle>
          <a:p>
            <a:r>
              <a:rPr lang="en-US" smtClean="0"/>
              <a:t>Click to edit Master title style</a:t>
            </a:r>
            <a:endParaRPr lang="en-US" dirty="0"/>
          </a:p>
        </p:txBody>
      </p:sp>
    </p:spTree>
    <p:extLst>
      <p:ext uri="{BB962C8B-B14F-4D97-AF65-F5344CB8AC3E}">
        <p14:creationId xmlns:p14="http://schemas.microsoft.com/office/powerpoint/2010/main" val="239016138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Layout">
    <p:bg>
      <p:bgRef idx="1001">
        <a:schemeClr val="bg1"/>
      </p:bgRef>
    </p:bg>
    <p:spTree>
      <p:nvGrpSpPr>
        <p:cNvPr id="1" name=""/>
        <p:cNvGrpSpPr/>
        <p:nvPr/>
      </p:nvGrpSpPr>
      <p:grpSpPr>
        <a:xfrm>
          <a:off x="0" y="0"/>
          <a:ext cx="0" cy="0"/>
          <a:chOff x="0" y="0"/>
          <a:chExt cx="0" cy="0"/>
        </a:xfrm>
      </p:grpSpPr>
      <p:sp>
        <p:nvSpPr>
          <p:cNvPr id="3" name="Title 1"/>
          <p:cNvSpPr>
            <a:spLocks noGrp="1"/>
          </p:cNvSpPr>
          <p:nvPr>
            <p:ph type="title"/>
          </p:nvPr>
        </p:nvSpPr>
        <p:spPr>
          <a:xfrm>
            <a:off x="1189038" y="2125663"/>
            <a:ext cx="10058399" cy="917575"/>
          </a:xfrm>
        </p:spPr>
        <p:txBody>
          <a:bodyPr/>
          <a:lstStyle>
            <a:lvl1pPr>
              <a:defRPr sz="6000" baseline="0"/>
            </a:lvl1pPr>
          </a:lstStyle>
          <a:p>
            <a:r>
              <a:rPr lang="en-US" smtClean="0"/>
              <a:t>Click to edit Master title style</a:t>
            </a:r>
            <a:endParaRPr lang="en-US" dirty="0"/>
          </a:p>
        </p:txBody>
      </p:sp>
    </p:spTree>
    <p:extLst>
      <p:ext uri="{BB962C8B-B14F-4D97-AF65-F5344CB8AC3E}">
        <p14:creationId xmlns:p14="http://schemas.microsoft.com/office/powerpoint/2010/main" val="318336336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Idea &amp; 3 Points">
    <p:bg>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1250">
                      <a:srgbClr val="FFFFFF"/>
                    </a:gs>
                    <a:gs pos="99000">
                      <a:srgbClr val="FFFFFF"/>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lvl1pPr>
          </a:lstStyle>
          <a:p>
            <a:r>
              <a:rPr lang="en-US" smtClean="0"/>
              <a:t>Click to edit Master title style</a:t>
            </a:r>
            <a:endParaRPr lang="en-US" dirty="0"/>
          </a:p>
        </p:txBody>
      </p:sp>
    </p:spTree>
    <p:extLst>
      <p:ext uri="{BB962C8B-B14F-4D97-AF65-F5344CB8AC3E}">
        <p14:creationId xmlns:p14="http://schemas.microsoft.com/office/powerpoint/2010/main" val="48033091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lank">
    <p:bg>
      <p:bgRef idx="1001">
        <a:schemeClr val="bg1"/>
      </p:bgRef>
    </p:bg>
    <p:spTree>
      <p:nvGrpSpPr>
        <p:cNvPr id="1" name=""/>
        <p:cNvGrpSpPr/>
        <p:nvPr/>
      </p:nvGrpSpPr>
      <p:grpSpPr>
        <a:xfrm>
          <a:off x="0" y="0"/>
          <a:ext cx="0" cy="0"/>
          <a:chOff x="0" y="0"/>
          <a:chExt cx="0" cy="0"/>
        </a:xfrm>
      </p:grpSpPr>
      <p:sp>
        <p:nvSpPr>
          <p:cNvPr id="2" name="Rectangle 1"/>
          <p:cNvSpPr/>
          <p:nvPr userDrawn="1"/>
        </p:nvSpPr>
        <p:spPr bwMode="auto">
          <a:xfrm>
            <a:off x="2884590" y="2125663"/>
            <a:ext cx="1206527" cy="1206042"/>
          </a:xfrm>
          <a:prstGeom prst="rect">
            <a:avLst/>
          </a:prstGeom>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Accent 3</a:t>
            </a:r>
          </a:p>
        </p:txBody>
      </p:sp>
      <p:sp>
        <p:nvSpPr>
          <p:cNvPr id="3" name="Rectangle 2"/>
          <p:cNvSpPr/>
          <p:nvPr userDrawn="1"/>
        </p:nvSpPr>
        <p:spPr bwMode="auto">
          <a:xfrm>
            <a:off x="1579614" y="2125663"/>
            <a:ext cx="1206527" cy="1206042"/>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Accent 2</a:t>
            </a:r>
          </a:p>
        </p:txBody>
      </p:sp>
      <p:sp>
        <p:nvSpPr>
          <p:cNvPr id="4" name="Rectangle 3"/>
          <p:cNvSpPr/>
          <p:nvPr userDrawn="1"/>
        </p:nvSpPr>
        <p:spPr bwMode="auto">
          <a:xfrm>
            <a:off x="274638" y="2125663"/>
            <a:ext cx="1206527" cy="120604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Accent 1</a:t>
            </a:r>
          </a:p>
        </p:txBody>
      </p:sp>
      <p:sp>
        <p:nvSpPr>
          <p:cNvPr id="5" name="Rectangle 4"/>
          <p:cNvSpPr/>
          <p:nvPr userDrawn="1"/>
        </p:nvSpPr>
        <p:spPr bwMode="auto">
          <a:xfrm>
            <a:off x="6259959" y="2261005"/>
            <a:ext cx="935733" cy="935357"/>
          </a:xfrm>
          <a:prstGeom prst="rect">
            <a:avLst/>
          </a:prstGeom>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rPr>
              <a:t>Accent 6</a:t>
            </a:r>
          </a:p>
        </p:txBody>
      </p:sp>
      <p:sp>
        <p:nvSpPr>
          <p:cNvPr id="6" name="Rectangle 5"/>
          <p:cNvSpPr/>
          <p:nvPr userDrawn="1"/>
        </p:nvSpPr>
        <p:spPr bwMode="auto">
          <a:xfrm>
            <a:off x="5228400" y="2261005"/>
            <a:ext cx="935733" cy="935357"/>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rPr>
              <a:t>Accent 5</a:t>
            </a:r>
          </a:p>
        </p:txBody>
      </p:sp>
      <p:sp>
        <p:nvSpPr>
          <p:cNvPr id="7" name="Rectangle 6"/>
          <p:cNvSpPr/>
          <p:nvPr userDrawn="1"/>
        </p:nvSpPr>
        <p:spPr bwMode="auto">
          <a:xfrm>
            <a:off x="4189568" y="2261005"/>
            <a:ext cx="935733" cy="935357"/>
          </a:xfrm>
          <a:prstGeom prst="rect">
            <a:avLst/>
          </a:prstGeom>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rPr>
              <a:t>Accent 4</a:t>
            </a:r>
          </a:p>
        </p:txBody>
      </p:sp>
    </p:spTree>
    <p:extLst>
      <p:ext uri="{BB962C8B-B14F-4D97-AF65-F5344CB8AC3E}">
        <p14:creationId xmlns:p14="http://schemas.microsoft.com/office/powerpoint/2010/main" val="389317693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Section Title Accent Color 1">
    <p:bg>
      <p:bgPr>
        <a:solidFill>
          <a:srgbClr val="80BF3B"/>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6182494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79"/>
            <a:ext cx="12436471" cy="6986562"/>
          </a:xfrm>
          <a:prstGeom prst="rect">
            <a:avLst/>
          </a:prstGeom>
        </p:spPr>
      </p:pic>
      <p:sp>
        <p:nvSpPr>
          <p:cNvPr id="5" name="Text Placeholder 4"/>
          <p:cNvSpPr>
            <a:spLocks noGrp="1"/>
          </p:cNvSpPr>
          <p:nvPr>
            <p:ph type="body" sz="quarter" idx="12" hasCustomPrompt="1"/>
          </p:nvPr>
        </p:nvSpPr>
        <p:spPr>
          <a:xfrm>
            <a:off x="276540" y="3040593"/>
            <a:ext cx="6399213" cy="1828800"/>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6540" y="1211263"/>
            <a:ext cx="7315135" cy="1828800"/>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7200" y="479425"/>
            <a:ext cx="2010227" cy="430619"/>
          </a:xfrm>
          <a:prstGeom prst="rect">
            <a:avLst/>
          </a:prstGeom>
        </p:spPr>
      </p:pic>
    </p:spTree>
    <p:extLst>
      <p:ext uri="{BB962C8B-B14F-4D97-AF65-F5344CB8AC3E}">
        <p14:creationId xmlns:p14="http://schemas.microsoft.com/office/powerpoint/2010/main" val="17778687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F3842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93977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rgbClr val="169FE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0108629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74908587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solidFill>
                  <a:schemeClr val="tx1"/>
                </a:solidFill>
              </a:defRPr>
            </a:lvl1pPr>
          </a:lstStyle>
          <a:p>
            <a:r>
              <a:rPr lang="en-US" dirty="0" smtClean="0"/>
              <a:t>Video title</a:t>
            </a:r>
            <a:endParaRPr lang="en-US" dirty="0"/>
          </a:p>
        </p:txBody>
      </p:sp>
    </p:spTree>
    <p:extLst>
      <p:ext uri="{BB962C8B-B14F-4D97-AF65-F5344CB8AC3E}">
        <p14:creationId xmlns:p14="http://schemas.microsoft.com/office/powerpoint/2010/main" val="21594122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4" name="Rectangle 3"/>
          <p:cNvSpPr/>
          <p:nvPr userDrawn="1"/>
        </p:nvSpPr>
        <p:spPr bwMode="auto">
          <a:xfrm>
            <a:off x="182563" y="1576388"/>
            <a:ext cx="12070648" cy="3657600"/>
          </a:xfrm>
          <a:prstGeom prst="rect">
            <a:avLst/>
          </a:prstGeom>
          <a:solidFill>
            <a:srgbClr val="58288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80" tIns="146304" rIns="182880" bIns="146304"/>
          <a:lstStyle/>
          <a:p>
            <a:pPr algn="ctr" defTabSz="932472" fontAlgn="base">
              <a:lnSpc>
                <a:spcPct val="90000"/>
              </a:lnSpc>
              <a:spcBef>
                <a:spcPct val="0"/>
              </a:spcBef>
              <a:spcAft>
                <a:spcPct val="0"/>
              </a:spcAft>
              <a:defRPr/>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458788" y="481013"/>
            <a:ext cx="17367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74702" y="2123084"/>
            <a:ext cx="9143936" cy="1831379"/>
          </a:xfrm>
          <a:noFill/>
        </p:spPr>
        <p:txBody>
          <a:bodyPr anchorCtr="0"/>
          <a:lstStyle>
            <a:lvl1pPr>
              <a:defRPr sz="6000" spc="-100" baseline="0">
                <a:gradFill>
                  <a:gsLst>
                    <a:gs pos="5833">
                      <a:srgbClr val="FFFFFF"/>
                    </a:gs>
                    <a:gs pos="18000">
                      <a:srgbClr val="FFFFFF"/>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2"/>
          </p:nvPr>
        </p:nvSpPr>
        <p:spPr>
          <a:xfrm>
            <a:off x="282230" y="3771579"/>
            <a:ext cx="9143936" cy="1828801"/>
          </a:xfrm>
          <a:noFill/>
        </p:spPr>
        <p:txBody>
          <a:bodyPr tIns="109728" bIns="109728">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smtClean="0"/>
              <a:t>Click to edit Master text styles</a:t>
            </a:r>
          </a:p>
        </p:txBody>
      </p:sp>
    </p:spTree>
    <p:extLst>
      <p:ext uri="{BB962C8B-B14F-4D97-AF65-F5344CB8AC3E}">
        <p14:creationId xmlns:p14="http://schemas.microsoft.com/office/powerpoint/2010/main" val="4233239651"/>
      </p:ext>
    </p:extLst>
  </p:cSld>
  <p:clrMapOvr>
    <a:overrideClrMapping bg1="lt1" tx1="dk1" bg2="lt2" tx2="dk2" accent1="accent1" accent2="accent2" accent3="accent3" accent4="accent4" accent5="accent5" accent6="accent6" hlink="hlink" folHlink="folHlink"/>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64853" y="1508579"/>
            <a:ext cx="4571622" cy="5485946"/>
          </a:xfrm>
          <a:prstGeom prst="rect">
            <a:avLst/>
          </a:prstGeom>
        </p:spPr>
      </p:pic>
      <p:sp>
        <p:nvSpPr>
          <p:cNvPr id="2" name="Title 1"/>
          <p:cNvSpPr>
            <a:spLocks noGrp="1"/>
          </p:cNvSpPr>
          <p:nvPr>
            <p:ph type="title"/>
          </p:nvPr>
        </p:nvSpPr>
        <p:spPr>
          <a:xfrm>
            <a:off x="274639" y="295274"/>
            <a:ext cx="11211728" cy="917575"/>
          </a:xfrm>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9" y="1212849"/>
            <a:ext cx="10572902" cy="4624279"/>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8240446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64853" y="1508579"/>
            <a:ext cx="4571622" cy="5485946"/>
          </a:xfrm>
          <a:prstGeom prst="rect">
            <a:avLst/>
          </a:prstGeom>
        </p:spPr>
      </p:pic>
      <p:sp>
        <p:nvSpPr>
          <p:cNvPr id="2" name="Title 1"/>
          <p:cNvSpPr>
            <a:spLocks noGrp="1"/>
          </p:cNvSpPr>
          <p:nvPr>
            <p:ph type="title"/>
          </p:nvPr>
        </p:nvSpPr>
        <p:spPr>
          <a:xfrm>
            <a:off x="274639" y="295274"/>
            <a:ext cx="11211728" cy="917575"/>
          </a:xfrm>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9" y="1212849"/>
            <a:ext cx="10572902" cy="4624279"/>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2361635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60537" y="0"/>
            <a:ext cx="2475938" cy="6994525"/>
          </a:xfrm>
          <a:prstGeom prst="rect">
            <a:avLst/>
          </a:prstGeom>
        </p:spPr>
      </p:pic>
      <p:sp>
        <p:nvSpPr>
          <p:cNvPr id="2" name="Title 1"/>
          <p:cNvSpPr>
            <a:spLocks noGrp="1"/>
          </p:cNvSpPr>
          <p:nvPr>
            <p:ph type="title"/>
          </p:nvPr>
        </p:nvSpPr>
        <p:spPr>
          <a:xfrm>
            <a:off x="274639" y="295274"/>
            <a:ext cx="11211728" cy="917575"/>
          </a:xfrm>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9" y="1212849"/>
            <a:ext cx="10572902" cy="4624279"/>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1512882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amp; Non-bulleted text">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60537" y="1"/>
            <a:ext cx="2475938" cy="6994523"/>
          </a:xfrm>
          <a:prstGeom prst="rect">
            <a:avLst/>
          </a:prstGeom>
        </p:spPr>
      </p:pic>
      <p:sp>
        <p:nvSpPr>
          <p:cNvPr id="2" name="Title 1"/>
          <p:cNvSpPr>
            <a:spLocks noGrp="1"/>
          </p:cNvSpPr>
          <p:nvPr>
            <p:ph type="title"/>
          </p:nvPr>
        </p:nvSpPr>
        <p:spPr>
          <a:xfrm>
            <a:off x="274639" y="295274"/>
            <a:ext cx="11211728" cy="917575"/>
          </a:xfrm>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9" y="1212849"/>
            <a:ext cx="10572902" cy="4624279"/>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69949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68217A"/>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24" cstate="screen">
            <a:extLst>
              <a:ext uri="{28A0092B-C50C-407E-A947-70E740481C1C}">
                <a14:useLocalDpi xmlns:a14="http://schemas.microsoft.com/office/drawing/2010/main"/>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67" r:id="rId1"/>
    <p:sldLayoutId id="2147484201" r:id="rId2"/>
    <p:sldLayoutId id="2147484182" r:id="rId3"/>
    <p:sldLayoutId id="2147484257" r:id="rId4"/>
    <p:sldLayoutId id="2147484098" r:id="rId5"/>
    <p:sldLayoutId id="2147484203" r:id="rId6"/>
    <p:sldLayoutId id="2147484204" r:id="rId7"/>
    <p:sldLayoutId id="2147484205" r:id="rId8"/>
    <p:sldLayoutId id="2147484206" r:id="rId9"/>
    <p:sldLayoutId id="2147484107" r:id="rId10"/>
    <p:sldLayoutId id="2147484106" r:id="rId11"/>
    <p:sldLayoutId id="2147484092" r:id="rId12"/>
    <p:sldLayoutId id="2147484190" r:id="rId13"/>
    <p:sldLayoutId id="2147484195" r:id="rId14"/>
    <p:sldLayoutId id="2147484196" r:id="rId15"/>
    <p:sldLayoutId id="2147484192" r:id="rId16"/>
    <p:sldLayoutId id="2147484093" r:id="rId17"/>
    <p:sldLayoutId id="2147484202" r:id="rId18"/>
    <p:sldLayoutId id="2147484258" r:id="rId19"/>
    <p:sldLayoutId id="2147484259" r:id="rId20"/>
    <p:sldLayoutId id="2147484254" r:id="rId21"/>
    <p:sldLayoutId id="2147484255" r:id="rId22"/>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7.png"/><Relationship Id="rId7" Type="http://schemas.microsoft.com/office/2007/relationships/hdphoto" Target="../media/hdphoto1.wdp"/><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microsoft.com/office/2007/relationships/hdphoto" Target="../media/hdphoto3.wdp"/><Relationship Id="rId9" Type="http://schemas.microsoft.com/office/2007/relationships/hdphoto" Target="../media/hdphoto2.wdp"/></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2.xml"/><Relationship Id="rId1" Type="http://schemas.openxmlformats.org/officeDocument/2006/relationships/slideLayout" Target="../slideLayouts/slideLayout17.xml"/><Relationship Id="rId4" Type="http://schemas.openxmlformats.org/officeDocument/2006/relationships/image" Target="../media/image56.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microsoft.com/office/2007/relationships/hdphoto" Target="../media/hdphoto1.wdp"/><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8.png"/><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microsoft.com/office/2007/relationships/hdphoto" Target="../media/hdphoto3.wdp"/><Relationship Id="rId5" Type="http://schemas.openxmlformats.org/officeDocument/2006/relationships/image" Target="../media/image17.png"/><Relationship Id="rId4" Type="http://schemas.microsoft.com/office/2007/relationships/hdphoto" Target="../media/hdphoto2.wdp"/><Relationship Id="rId9" Type="http://schemas.microsoft.com/office/2007/relationships/hdphoto" Target="../media/hdphoto1.wd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21.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10.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10.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9.png"/><Relationship Id="rId7"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notesSlide" Target="../notesSlides/notesSlide24.xml"/><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19.png"/><Relationship Id="rId7"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image" Target="../media/image26.png"/><Relationship Id="rId11" Type="http://schemas.openxmlformats.org/officeDocument/2006/relationships/image" Target="../media/image27.png"/><Relationship Id="rId5" Type="http://schemas.openxmlformats.org/officeDocument/2006/relationships/image" Target="../media/image25.png"/><Relationship Id="rId10" Type="http://schemas.microsoft.com/office/2007/relationships/hdphoto" Target="../media/hdphoto1.wdp"/><Relationship Id="rId4" Type="http://schemas.openxmlformats.org/officeDocument/2006/relationships/image" Target="../media/image24.png"/><Relationship Id="rId9" Type="http://schemas.openxmlformats.org/officeDocument/2006/relationships/image" Target="../media/image29.png"/></Relationships>
</file>

<file path=ppt/slides/_rels/slide36.xml.rels><?xml version="1.0" encoding="UTF-8" standalone="yes"?>
<Relationships xmlns="http://schemas.openxmlformats.org/package/2006/relationships"><Relationship Id="rId8" Type="http://schemas.microsoft.com/office/2007/relationships/hdphoto" Target="../media/hdphoto4.wdp"/><Relationship Id="rId13" Type="http://schemas.openxmlformats.org/officeDocument/2006/relationships/image" Target="../media/image15.png"/><Relationship Id="rId3" Type="http://schemas.openxmlformats.org/officeDocument/2006/relationships/image" Target="../media/image19.png"/><Relationship Id="rId7" Type="http://schemas.openxmlformats.org/officeDocument/2006/relationships/image" Target="../media/image28.png"/><Relationship Id="rId12"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12.xml"/><Relationship Id="rId6" Type="http://schemas.openxmlformats.org/officeDocument/2006/relationships/image" Target="../media/image26.png"/><Relationship Id="rId11" Type="http://schemas.openxmlformats.org/officeDocument/2006/relationships/image" Target="../media/image27.png"/><Relationship Id="rId5" Type="http://schemas.openxmlformats.org/officeDocument/2006/relationships/image" Target="../media/image25.png"/><Relationship Id="rId10" Type="http://schemas.microsoft.com/office/2007/relationships/hdphoto" Target="../media/hdphoto1.wdp"/><Relationship Id="rId4" Type="http://schemas.openxmlformats.org/officeDocument/2006/relationships/image" Target="../media/image24.png"/><Relationship Id="rId9" Type="http://schemas.openxmlformats.org/officeDocument/2006/relationships/image" Target="../media/image29.png"/></Relationships>
</file>

<file path=ppt/slides/_rels/slide3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9.png"/><Relationship Id="rId7"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microsoft.com/office/2007/relationships/hdphoto" Target="../media/hdphoto1.wdp"/></Relationships>
</file>

<file path=ppt/slides/_rels/slide3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9.png"/><Relationship Id="rId7"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microsoft.com/office/2007/relationships/hdphoto" Target="../media/hdphoto1.wdp"/></Relationships>
</file>

<file path=ppt/slides/_rels/slide3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9.png"/><Relationship Id="rId7"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image" Target="../media/image25.png"/><Relationship Id="rId10" Type="http://schemas.microsoft.com/office/2007/relationships/hdphoto" Target="../media/hdphoto1.wdp"/><Relationship Id="rId4" Type="http://schemas.openxmlformats.org/officeDocument/2006/relationships/image" Target="../media/image24.pn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9.png"/><Relationship Id="rId7" Type="http://schemas.openxmlformats.org/officeDocument/2006/relationships/image" Target="../media/image30.png"/><Relationship Id="rId12" Type="http://schemas.microsoft.com/office/2007/relationships/hdphoto" Target="../media/hdphoto1.wdp"/><Relationship Id="rId2" Type="http://schemas.openxmlformats.org/officeDocument/2006/relationships/notesSlide" Target="../notesSlides/notesSlide35.xml"/><Relationship Id="rId1" Type="http://schemas.openxmlformats.org/officeDocument/2006/relationships/slideLayout" Target="../slideLayouts/slideLayout12.xml"/><Relationship Id="rId6" Type="http://schemas.openxmlformats.org/officeDocument/2006/relationships/image" Target="../media/image26.png"/><Relationship Id="rId11" Type="http://schemas.openxmlformats.org/officeDocument/2006/relationships/image" Target="../media/image15.png"/><Relationship Id="rId5" Type="http://schemas.openxmlformats.org/officeDocument/2006/relationships/image" Target="../media/image25.png"/><Relationship Id="rId10" Type="http://schemas.openxmlformats.org/officeDocument/2006/relationships/image" Target="../media/image14.png"/><Relationship Id="rId4" Type="http://schemas.openxmlformats.org/officeDocument/2006/relationships/image" Target="../media/image24.png"/><Relationship Id="rId9" Type="http://schemas.microsoft.com/office/2007/relationships/hdphoto" Target="../media/hdphoto5.wdp"/></Relationships>
</file>

<file path=ppt/slides/_rels/slide41.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26.png"/><Relationship Id="rId7"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1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37.xml"/><Relationship Id="rId1" Type="http://schemas.openxmlformats.org/officeDocument/2006/relationships/slideLayout" Target="../slideLayouts/slideLayout1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4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38.xml"/><Relationship Id="rId1" Type="http://schemas.openxmlformats.org/officeDocument/2006/relationships/slideLayout" Target="../slideLayouts/slideLayout12.xml"/><Relationship Id="rId6" Type="http://schemas.openxmlformats.org/officeDocument/2006/relationships/image" Target="../media/image46.png"/><Relationship Id="rId11" Type="http://schemas.openxmlformats.org/officeDocument/2006/relationships/image" Target="../media/image24.png"/><Relationship Id="rId5" Type="http://schemas.openxmlformats.org/officeDocument/2006/relationships/image" Target="../media/image45.png"/><Relationship Id="rId10" Type="http://schemas.openxmlformats.org/officeDocument/2006/relationships/image" Target="../media/image19.png"/><Relationship Id="rId4" Type="http://schemas.openxmlformats.org/officeDocument/2006/relationships/image" Target="../media/image44.png"/><Relationship Id="rId9" Type="http://schemas.openxmlformats.org/officeDocument/2006/relationships/image" Target="../media/image20.png"/></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12.xml"/><Relationship Id="rId5" Type="http://schemas.openxmlformats.org/officeDocument/2006/relationships/image" Target="../media/image10.png"/><Relationship Id="rId4" Type="http://schemas.microsoft.com/office/2007/relationships/hdphoto" Target="../media/hdphoto2.wdp"/></Relationships>
</file>

<file path=ppt/slides/_rels/slide4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6.png"/><Relationship Id="rId7" Type="http://schemas.openxmlformats.org/officeDocument/2006/relationships/image" Target="../media/image47.png"/><Relationship Id="rId2" Type="http://schemas.openxmlformats.org/officeDocument/2006/relationships/notesSlide" Target="../notesSlides/notesSlide40.xml"/><Relationship Id="rId1" Type="http://schemas.openxmlformats.org/officeDocument/2006/relationships/slideLayout" Target="../slideLayouts/slideLayout12.xml"/><Relationship Id="rId6" Type="http://schemas.microsoft.com/office/2007/relationships/hdphoto" Target="../media/hdphoto3.wdp"/><Relationship Id="rId5" Type="http://schemas.openxmlformats.org/officeDocument/2006/relationships/image" Target="../media/image17.pn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6.png"/><Relationship Id="rId7" Type="http://schemas.openxmlformats.org/officeDocument/2006/relationships/image" Target="../media/image47.png"/><Relationship Id="rId2" Type="http://schemas.openxmlformats.org/officeDocument/2006/relationships/notesSlide" Target="../notesSlides/notesSlide41.xml"/><Relationship Id="rId1" Type="http://schemas.openxmlformats.org/officeDocument/2006/relationships/slideLayout" Target="../slideLayouts/slideLayout12.xml"/><Relationship Id="rId6" Type="http://schemas.microsoft.com/office/2007/relationships/hdphoto" Target="../media/hdphoto3.wdp"/><Relationship Id="rId5" Type="http://schemas.openxmlformats.org/officeDocument/2006/relationships/image" Target="../media/image17.png"/><Relationship Id="rId4" Type="http://schemas.microsoft.com/office/2007/relationships/hdphoto" Target="../media/hdphoto2.wdp"/></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 Id="rId4" Type="http://schemas.openxmlformats.org/officeDocument/2006/relationships/image" Target="../media/image50.png"/></Relationships>
</file>

<file path=ppt/slides/_rels/slide52.xml.rels><?xml version="1.0" encoding="UTF-8" standalone="yes"?>
<Relationships xmlns="http://schemas.openxmlformats.org/package/2006/relationships"><Relationship Id="rId2" Type="http://schemas.openxmlformats.org/officeDocument/2006/relationships/hyperlink" Target="https://raw.githubusercontent.com/Microsoft/Virtualization-Documentation/master/windows-server-container-tools/containers-azure-template/azuredeploy.json" TargetMode="Externa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hyperlink" Target="http://github.com/microsoft/Docker-PowerShell" TargetMode="Externa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microsoft.com/office/2007/relationships/hdphoto" Target="../media/hdphoto2.wdp"/><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6.png"/><Relationship Id="rId5" Type="http://schemas.microsoft.com/office/2007/relationships/hdphoto" Target="../media/hdphoto1.wdp"/><Relationship Id="rId4" Type="http://schemas.openxmlformats.org/officeDocument/2006/relationships/image" Target="../media/image1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0.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702" y="2123085"/>
            <a:ext cx="9143936" cy="908440"/>
          </a:xfrm>
        </p:spPr>
        <p:txBody>
          <a:bodyPr/>
          <a:lstStyle/>
          <a:p>
            <a:r>
              <a:rPr lang="en-US" dirty="0" smtClean="0"/>
              <a:t>Workshop</a:t>
            </a:r>
            <a:endParaRPr lang="en-US" dirty="0"/>
          </a:p>
        </p:txBody>
      </p:sp>
      <p:sp>
        <p:nvSpPr>
          <p:cNvPr id="3" name="Text Placeholder 2"/>
          <p:cNvSpPr>
            <a:spLocks noGrp="1"/>
          </p:cNvSpPr>
          <p:nvPr>
            <p:ph type="body" sz="quarter" idx="12"/>
          </p:nvPr>
        </p:nvSpPr>
        <p:spPr>
          <a:xfrm>
            <a:off x="298705" y="2758326"/>
            <a:ext cx="11074927" cy="742756"/>
          </a:xfrm>
        </p:spPr>
        <p:txBody>
          <a:bodyPr/>
          <a:lstStyle/>
          <a:p>
            <a:r>
              <a:rPr lang="en-US" dirty="0" smtClean="0"/>
              <a:t>Introducing</a:t>
            </a:r>
            <a:r>
              <a:rPr lang="en-US" b="1" dirty="0" smtClean="0"/>
              <a:t> Windows Server and Hyper-V </a:t>
            </a:r>
            <a:r>
              <a:rPr lang="en-US" b="1" dirty="0" smtClean="0"/>
              <a:t>Containers</a:t>
            </a:r>
          </a:p>
          <a:p>
            <a:r>
              <a:rPr lang="pt-BR" b="1" dirty="0" smtClean="0"/>
              <a:t>Technical Preview 5</a:t>
            </a:r>
            <a:endParaRPr lang="en-US" dirty="0"/>
          </a:p>
        </p:txBody>
      </p:sp>
      <p:sp>
        <p:nvSpPr>
          <p:cNvPr id="4" name="Text Placeholder 2"/>
          <p:cNvSpPr txBox="1">
            <a:spLocks/>
          </p:cNvSpPr>
          <p:nvPr/>
        </p:nvSpPr>
        <p:spPr>
          <a:xfrm>
            <a:off x="274701" y="5238969"/>
            <a:ext cx="11074927" cy="742756"/>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3600" kern="1200" spc="0" baseline="0">
                <a:gradFill>
                  <a:gsLst>
                    <a:gs pos="0">
                      <a:srgbClr val="FFFFFF"/>
                    </a:gs>
                    <a:gs pos="100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smtClean="0">
                <a:solidFill>
                  <a:schemeClr val="tx1"/>
                </a:solidFill>
              </a:rPr>
              <a:t>Speaker| @twitter</a:t>
            </a:r>
            <a:r>
              <a:rPr lang="en-US" b="1" dirty="0" smtClean="0">
                <a:solidFill>
                  <a:schemeClr val="tx1"/>
                </a:solidFill>
              </a:rPr>
              <a:t/>
            </a:r>
            <a:br>
              <a:rPr lang="en-US" b="1" dirty="0" smtClean="0">
                <a:solidFill>
                  <a:schemeClr val="tx1"/>
                </a:solidFill>
              </a:rPr>
            </a:br>
            <a:endParaRPr lang="en-US" dirty="0">
              <a:solidFill>
                <a:schemeClr val="tx1"/>
              </a:solidFill>
            </a:endParaRPr>
          </a:p>
        </p:txBody>
      </p:sp>
    </p:spTree>
    <p:extLst>
      <p:ext uri="{BB962C8B-B14F-4D97-AF65-F5344CB8AC3E}">
        <p14:creationId xmlns:p14="http://schemas.microsoft.com/office/powerpoint/2010/main" val="3141911871"/>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973138" algn="l"/>
              </a:tabLst>
            </a:pPr>
            <a:r>
              <a:rPr lang="en-US" dirty="0"/>
              <a:t>Container Run-time</a:t>
            </a:r>
          </a:p>
        </p:txBody>
      </p:sp>
      <p:sp>
        <p:nvSpPr>
          <p:cNvPr id="15" name="Rectangle 14"/>
          <p:cNvSpPr/>
          <p:nvPr/>
        </p:nvSpPr>
        <p:spPr bwMode="auto">
          <a:xfrm>
            <a:off x="1193056" y="2394198"/>
            <a:ext cx="1726819" cy="188537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2000" dirty="0" smtClean="0">
                <a:gradFill>
                  <a:gsLst>
                    <a:gs pos="16814">
                      <a:srgbClr val="FFFFFF"/>
                    </a:gs>
                    <a:gs pos="46000">
                      <a:srgbClr val="FFFFFF"/>
                    </a:gs>
                  </a:gsLst>
                  <a:lin ang="5400000" scaled="0"/>
                </a:gradFill>
              </a:rPr>
              <a:t>Host Operating System</a:t>
            </a:r>
            <a:endParaRPr lang="en-US" sz="2000" dirty="0">
              <a:gradFill>
                <a:gsLst>
                  <a:gs pos="16814">
                    <a:srgbClr val="FFFFFF"/>
                  </a:gs>
                  <a:gs pos="46000">
                    <a:srgbClr val="FFFFFF"/>
                  </a:gs>
                </a:gsLst>
                <a:lin ang="5400000" scaled="0"/>
              </a:gradFill>
            </a:endParaRPr>
          </a:p>
        </p:txBody>
      </p:sp>
      <p:sp>
        <p:nvSpPr>
          <p:cNvPr id="42" name="TextBox 41"/>
          <p:cNvSpPr txBox="1"/>
          <p:nvPr/>
        </p:nvSpPr>
        <p:spPr>
          <a:xfrm>
            <a:off x="9672702" y="2556325"/>
            <a:ext cx="1214115"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t>Image</a:t>
            </a:r>
          </a:p>
        </p:txBody>
      </p:sp>
      <p:sp>
        <p:nvSpPr>
          <p:cNvPr id="44" name="TextBox 43"/>
          <p:cNvSpPr txBox="1"/>
          <p:nvPr/>
        </p:nvSpPr>
        <p:spPr>
          <a:xfrm>
            <a:off x="9672702" y="3348416"/>
            <a:ext cx="1834477" cy="960263"/>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t>Virtual </a:t>
            </a:r>
            <a:br>
              <a:rPr lang="en-US" sz="2400" dirty="0" smtClean="0"/>
            </a:br>
            <a:r>
              <a:rPr lang="en-US" sz="2400" dirty="0" smtClean="0"/>
              <a:t>machine(s)</a:t>
            </a:r>
          </a:p>
        </p:txBody>
      </p:sp>
      <p:pic>
        <p:nvPicPr>
          <p:cNvPr id="24" name="Picture 23"/>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975824" y="3407872"/>
            <a:ext cx="2916936" cy="871696"/>
          </a:xfrm>
          <a:prstGeom prst="rect">
            <a:avLst/>
          </a:prstGeom>
        </p:spPr>
      </p:pic>
      <p:sp>
        <p:nvSpPr>
          <p:cNvPr id="25" name="Rectangle 24"/>
          <p:cNvSpPr/>
          <p:nvPr/>
        </p:nvSpPr>
        <p:spPr bwMode="auto">
          <a:xfrm>
            <a:off x="2975824" y="2394198"/>
            <a:ext cx="2916936" cy="96278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274320" tIns="46637" rIns="0" bIns="46637" numCol="1" rtlCol="0" anchor="ctr" anchorCtr="0" compatLnSpc="1">
            <a:prstTxWarp prst="textNoShape">
              <a:avLst/>
            </a:prstTxWarp>
          </a:bodyPr>
          <a:lstStyle/>
          <a:p>
            <a:pPr defTabSz="932398" fontAlgn="base">
              <a:spcBef>
                <a:spcPct val="0"/>
              </a:spcBef>
              <a:spcAft>
                <a:spcPct val="0"/>
              </a:spcAft>
            </a:pPr>
            <a:r>
              <a:rPr lang="en-US" dirty="0" smtClean="0">
                <a:gradFill>
                  <a:gsLst>
                    <a:gs pos="16814">
                      <a:srgbClr val="FFFFFF"/>
                    </a:gs>
                    <a:gs pos="46000">
                      <a:srgbClr val="FFFFFF"/>
                    </a:gs>
                  </a:gsLst>
                  <a:lin ang="5400000" scaled="0"/>
                </a:gradFill>
              </a:rPr>
              <a:t>Operating </a:t>
            </a:r>
          </a:p>
          <a:p>
            <a:pPr defTabSz="932398" fontAlgn="base">
              <a:spcBef>
                <a:spcPct val="0"/>
              </a:spcBef>
              <a:spcAft>
                <a:spcPct val="0"/>
              </a:spcAft>
            </a:pPr>
            <a:r>
              <a:rPr lang="en-US" dirty="0" smtClean="0">
                <a:gradFill>
                  <a:gsLst>
                    <a:gs pos="16814">
                      <a:srgbClr val="FFFFFF"/>
                    </a:gs>
                    <a:gs pos="46000">
                      <a:srgbClr val="FFFFFF"/>
                    </a:gs>
                  </a:gsLst>
                  <a:lin ang="5400000" scaled="0"/>
                </a:gradFill>
              </a:rPr>
              <a:t>System</a:t>
            </a:r>
            <a:endParaRPr lang="en-US" dirty="0">
              <a:gradFill>
                <a:gsLst>
                  <a:gs pos="16814">
                    <a:srgbClr val="FFFFFF"/>
                  </a:gs>
                  <a:gs pos="46000">
                    <a:srgbClr val="FFFFFF"/>
                  </a:gs>
                </a:gsLst>
                <a:lin ang="5400000" scaled="0"/>
              </a:gradFill>
            </a:endParaRPr>
          </a:p>
        </p:txBody>
      </p:sp>
      <p:grpSp>
        <p:nvGrpSpPr>
          <p:cNvPr id="26" name="Group 25"/>
          <p:cNvGrpSpPr/>
          <p:nvPr/>
        </p:nvGrpSpPr>
        <p:grpSpPr>
          <a:xfrm>
            <a:off x="4751858" y="2457897"/>
            <a:ext cx="803024" cy="824721"/>
            <a:chOff x="5624585" y="4372841"/>
            <a:chExt cx="1415904" cy="1454160"/>
          </a:xfrm>
        </p:grpSpPr>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6496" y="4372841"/>
              <a:ext cx="1363868" cy="1454160"/>
            </a:xfrm>
            <a:prstGeom prst="rect">
              <a:avLst/>
            </a:prstGeom>
          </p:spPr>
        </p:pic>
        <p:pic>
          <p:nvPicPr>
            <p:cNvPr id="28" name="Picture 27" descr="\\MAGNUM\Projects\Microsoft\Cloud Power FY12\Design\ICONS_PNG\Application.png"/>
            <p:cNvPicPr>
              <a:picLocks noChangeAspect="1" noChangeArrowheads="1"/>
            </p:cNvPicPr>
            <p:nvPr/>
          </p:nvPicPr>
          <p:blipFill>
            <a:blip r:embed="rId6" cstate="print">
              <a:duotone>
                <a:schemeClr val="accent1">
                  <a:shade val="45000"/>
                  <a:satMod val="135000"/>
                </a:schemeClr>
                <a:prstClr val="white"/>
              </a:duotone>
              <a:extLst>
                <a:ext uri="{BEBA8EAE-BF5A-486C-A8C5-ECC9F3942E4B}">
                  <a14:imgProps xmlns:a14="http://schemas.microsoft.com/office/drawing/2010/main">
                    <a14:imgLayer r:embed="rId7">
                      <a14:imgEffect>
                        <a14:brightnessContrast bright="-100000" contrast="100000"/>
                      </a14:imgEffect>
                    </a14:imgLayer>
                  </a14:imgProps>
                </a:ext>
              </a:extLst>
            </a:blip>
            <a:srcRect/>
            <a:stretch>
              <a:fillRect/>
            </a:stretch>
          </p:blipFill>
          <p:spPr bwMode="auto">
            <a:xfrm>
              <a:off x="5624585" y="4961010"/>
              <a:ext cx="669852" cy="669852"/>
            </a:xfrm>
            <a:prstGeom prst="rect">
              <a:avLst/>
            </a:prstGeom>
            <a:noFill/>
          </p:spPr>
        </p:pic>
        <p:pic>
          <p:nvPicPr>
            <p:cNvPr id="29" name="Picture 28" descr="\\MAGNUM\Projects\Microsoft\Cloud Power FY12\Design\ICONS_PNG\Application.png"/>
            <p:cNvPicPr>
              <a:picLocks noChangeAspect="1" noChangeArrowheads="1"/>
            </p:cNvPicPr>
            <p:nvPr/>
          </p:nvPicPr>
          <p:blipFill>
            <a:blip r:embed="rId6" cstate="print">
              <a:duotone>
                <a:schemeClr val="accent1">
                  <a:shade val="45000"/>
                  <a:satMod val="135000"/>
                </a:schemeClr>
                <a:prstClr val="white"/>
              </a:duotone>
              <a:extLst>
                <a:ext uri="{BEBA8EAE-BF5A-486C-A8C5-ECC9F3942E4B}">
                  <a14:imgProps xmlns:a14="http://schemas.microsoft.com/office/drawing/2010/main">
                    <a14:imgLayer r:embed="rId7">
                      <a14:imgEffect>
                        <a14:brightnessContrast bright="-100000" contrast="100000"/>
                      </a14:imgEffect>
                    </a14:imgLayer>
                  </a14:imgProps>
                </a:ext>
              </a:extLst>
            </a:blip>
            <a:srcRect/>
            <a:stretch>
              <a:fillRect/>
            </a:stretch>
          </p:blipFill>
          <p:spPr bwMode="auto">
            <a:xfrm>
              <a:off x="6370637" y="4961010"/>
              <a:ext cx="669852" cy="669852"/>
            </a:xfrm>
            <a:prstGeom prst="rect">
              <a:avLst/>
            </a:prstGeom>
            <a:noFill/>
          </p:spPr>
        </p:pic>
        <p:pic>
          <p:nvPicPr>
            <p:cNvPr id="30" name="Picture 29" descr="\\MAGNUM\Projects\Microsoft\Cloud Power FY12\Design\ICONS_PNG\Application.png"/>
            <p:cNvPicPr>
              <a:picLocks noChangeAspect="1" noChangeArrowheads="1"/>
            </p:cNvPicPr>
            <p:nvPr/>
          </p:nvPicPr>
          <p:blipFill>
            <a:blip r:embed="rId6" cstate="print">
              <a:duotone>
                <a:schemeClr val="accent1">
                  <a:shade val="45000"/>
                  <a:satMod val="135000"/>
                </a:schemeClr>
                <a:prstClr val="white"/>
              </a:duotone>
              <a:extLst>
                <a:ext uri="{BEBA8EAE-BF5A-486C-A8C5-ECC9F3942E4B}">
                  <a14:imgProps xmlns:a14="http://schemas.microsoft.com/office/drawing/2010/main">
                    <a14:imgLayer r:embed="rId7">
                      <a14:imgEffect>
                        <a14:brightnessContrast bright="-100000" contrast="100000"/>
                      </a14:imgEffect>
                    </a14:imgLayer>
                  </a14:imgProps>
                </a:ext>
              </a:extLst>
            </a:blip>
            <a:srcRect/>
            <a:stretch>
              <a:fillRect/>
            </a:stretch>
          </p:blipFill>
          <p:spPr bwMode="auto">
            <a:xfrm>
              <a:off x="5989637" y="4411662"/>
              <a:ext cx="669852" cy="669852"/>
            </a:xfrm>
            <a:prstGeom prst="rect">
              <a:avLst/>
            </a:prstGeom>
            <a:noFill/>
          </p:spPr>
        </p:pic>
      </p:grpSp>
      <p:sp>
        <p:nvSpPr>
          <p:cNvPr id="31" name="Rectangle 30"/>
          <p:cNvSpPr/>
          <p:nvPr/>
        </p:nvSpPr>
        <p:spPr bwMode="auto">
          <a:xfrm>
            <a:off x="1193056" y="4308679"/>
            <a:ext cx="7672589" cy="232964"/>
          </a:xfrm>
          <a:prstGeom prst="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1400" dirty="0" smtClean="0">
                <a:gradFill>
                  <a:gsLst>
                    <a:gs pos="16814">
                      <a:srgbClr val="FFFFFF"/>
                    </a:gs>
                    <a:gs pos="46000">
                      <a:srgbClr val="FFFFFF"/>
                    </a:gs>
                  </a:gsLst>
                  <a:lin ang="5400000" scaled="0"/>
                </a:gradFill>
              </a:rPr>
              <a:t>Hardware Virtualization</a:t>
            </a:r>
            <a:endParaRPr lang="en-US" sz="1400" dirty="0">
              <a:gradFill>
                <a:gsLst>
                  <a:gs pos="16814">
                    <a:srgbClr val="FFFFFF"/>
                  </a:gs>
                  <a:gs pos="46000">
                    <a:srgbClr val="FFFFFF"/>
                  </a:gs>
                </a:gsLst>
                <a:lin ang="5400000" scaled="0"/>
              </a:gradFill>
            </a:endParaRPr>
          </a:p>
        </p:txBody>
      </p:sp>
      <p:pic>
        <p:nvPicPr>
          <p:cNvPr id="33" name="Picture 32"/>
          <p:cNvPicPr>
            <a:picLocks noChangeAspect="1"/>
          </p:cNvPicPr>
          <p:nvPr/>
        </p:nvPicPr>
        <p:blipFill>
          <a:blip r:embed="rId8">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89037" y="4576146"/>
            <a:ext cx="7678037" cy="1976271"/>
          </a:xfrm>
          <a:prstGeom prst="rect">
            <a:avLst/>
          </a:prstGeom>
        </p:spPr>
      </p:pic>
      <p:pic>
        <p:nvPicPr>
          <p:cNvPr id="32" name="Picture 31"/>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947054" y="3406951"/>
            <a:ext cx="2920020" cy="872617"/>
          </a:xfrm>
          <a:prstGeom prst="rect">
            <a:avLst/>
          </a:prstGeom>
        </p:spPr>
      </p:pic>
      <p:sp>
        <p:nvSpPr>
          <p:cNvPr id="39" name="Rectangle 38"/>
          <p:cNvSpPr/>
          <p:nvPr/>
        </p:nvSpPr>
        <p:spPr bwMode="auto">
          <a:xfrm>
            <a:off x="5948709" y="2394198"/>
            <a:ext cx="2916936" cy="96278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274320" tIns="46637" rIns="0" bIns="46637" numCol="1" rtlCol="0" anchor="ctr" anchorCtr="0" compatLnSpc="1">
            <a:prstTxWarp prst="textNoShape">
              <a:avLst/>
            </a:prstTxWarp>
          </a:bodyPr>
          <a:lstStyle/>
          <a:p>
            <a:pPr defTabSz="932398" fontAlgn="base">
              <a:spcBef>
                <a:spcPct val="0"/>
              </a:spcBef>
              <a:spcAft>
                <a:spcPct val="0"/>
              </a:spcAft>
            </a:pPr>
            <a:r>
              <a:rPr lang="en-US" dirty="0" smtClean="0">
                <a:gradFill>
                  <a:gsLst>
                    <a:gs pos="16814">
                      <a:srgbClr val="FFFFFF"/>
                    </a:gs>
                    <a:gs pos="46000">
                      <a:srgbClr val="FFFFFF"/>
                    </a:gs>
                  </a:gsLst>
                  <a:lin ang="5400000" scaled="0"/>
                </a:gradFill>
              </a:rPr>
              <a:t>Operating </a:t>
            </a:r>
          </a:p>
          <a:p>
            <a:pPr defTabSz="932398" fontAlgn="base">
              <a:spcBef>
                <a:spcPct val="0"/>
              </a:spcBef>
              <a:spcAft>
                <a:spcPct val="0"/>
              </a:spcAft>
            </a:pPr>
            <a:r>
              <a:rPr lang="en-US" dirty="0" smtClean="0">
                <a:gradFill>
                  <a:gsLst>
                    <a:gs pos="16814">
                      <a:srgbClr val="FFFFFF"/>
                    </a:gs>
                    <a:gs pos="46000">
                      <a:srgbClr val="FFFFFF"/>
                    </a:gs>
                  </a:gsLst>
                  <a:lin ang="5400000" scaled="0"/>
                </a:gradFill>
              </a:rPr>
              <a:t>System</a:t>
            </a:r>
            <a:endParaRPr lang="en-US" dirty="0">
              <a:gradFill>
                <a:gsLst>
                  <a:gs pos="16814">
                    <a:srgbClr val="FFFFFF"/>
                  </a:gs>
                  <a:gs pos="46000">
                    <a:srgbClr val="FFFFFF"/>
                  </a:gs>
                </a:gsLst>
                <a:lin ang="5400000" scaled="0"/>
              </a:gradFill>
            </a:endParaRPr>
          </a:p>
        </p:txBody>
      </p:sp>
      <p:grpSp>
        <p:nvGrpSpPr>
          <p:cNvPr id="40" name="Group 39"/>
          <p:cNvGrpSpPr/>
          <p:nvPr/>
        </p:nvGrpSpPr>
        <p:grpSpPr>
          <a:xfrm>
            <a:off x="7724743" y="2457897"/>
            <a:ext cx="803024" cy="824721"/>
            <a:chOff x="5624585" y="4372841"/>
            <a:chExt cx="1415904" cy="1454160"/>
          </a:xfrm>
        </p:grpSpPr>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6496" y="4372841"/>
              <a:ext cx="1363868" cy="1454160"/>
            </a:xfrm>
            <a:prstGeom prst="rect">
              <a:avLst/>
            </a:prstGeom>
          </p:spPr>
        </p:pic>
        <p:pic>
          <p:nvPicPr>
            <p:cNvPr id="43" name="Picture 42" descr="\\MAGNUM\Projects\Microsoft\Cloud Power FY12\Design\ICONS_PNG\Application.png"/>
            <p:cNvPicPr>
              <a:picLocks noChangeAspect="1" noChangeArrowheads="1"/>
            </p:cNvPicPr>
            <p:nvPr/>
          </p:nvPicPr>
          <p:blipFill>
            <a:blip r:embed="rId6" cstate="print">
              <a:duotone>
                <a:schemeClr val="accent1">
                  <a:shade val="45000"/>
                  <a:satMod val="135000"/>
                </a:schemeClr>
                <a:prstClr val="white"/>
              </a:duotone>
              <a:extLst>
                <a:ext uri="{BEBA8EAE-BF5A-486C-A8C5-ECC9F3942E4B}">
                  <a14:imgProps xmlns:a14="http://schemas.microsoft.com/office/drawing/2010/main">
                    <a14:imgLayer r:embed="rId7">
                      <a14:imgEffect>
                        <a14:brightnessContrast bright="-100000" contrast="100000"/>
                      </a14:imgEffect>
                    </a14:imgLayer>
                  </a14:imgProps>
                </a:ext>
              </a:extLst>
            </a:blip>
            <a:srcRect/>
            <a:stretch>
              <a:fillRect/>
            </a:stretch>
          </p:blipFill>
          <p:spPr bwMode="auto">
            <a:xfrm>
              <a:off x="5624585" y="4961010"/>
              <a:ext cx="669852" cy="669852"/>
            </a:xfrm>
            <a:prstGeom prst="rect">
              <a:avLst/>
            </a:prstGeom>
            <a:noFill/>
          </p:spPr>
        </p:pic>
        <p:pic>
          <p:nvPicPr>
            <p:cNvPr id="45" name="Picture 44" descr="\\MAGNUM\Projects\Microsoft\Cloud Power FY12\Design\ICONS_PNG\Application.png"/>
            <p:cNvPicPr>
              <a:picLocks noChangeAspect="1" noChangeArrowheads="1"/>
            </p:cNvPicPr>
            <p:nvPr/>
          </p:nvPicPr>
          <p:blipFill>
            <a:blip r:embed="rId6" cstate="print">
              <a:duotone>
                <a:schemeClr val="accent1">
                  <a:shade val="45000"/>
                  <a:satMod val="135000"/>
                </a:schemeClr>
                <a:prstClr val="white"/>
              </a:duotone>
              <a:extLst>
                <a:ext uri="{BEBA8EAE-BF5A-486C-A8C5-ECC9F3942E4B}">
                  <a14:imgProps xmlns:a14="http://schemas.microsoft.com/office/drawing/2010/main">
                    <a14:imgLayer r:embed="rId7">
                      <a14:imgEffect>
                        <a14:brightnessContrast bright="-100000" contrast="100000"/>
                      </a14:imgEffect>
                    </a14:imgLayer>
                  </a14:imgProps>
                </a:ext>
              </a:extLst>
            </a:blip>
            <a:srcRect/>
            <a:stretch>
              <a:fillRect/>
            </a:stretch>
          </p:blipFill>
          <p:spPr bwMode="auto">
            <a:xfrm>
              <a:off x="6370637" y="4961010"/>
              <a:ext cx="669852" cy="669852"/>
            </a:xfrm>
            <a:prstGeom prst="rect">
              <a:avLst/>
            </a:prstGeom>
            <a:noFill/>
          </p:spPr>
        </p:pic>
        <p:pic>
          <p:nvPicPr>
            <p:cNvPr id="46" name="Picture 45" descr="\\MAGNUM\Projects\Microsoft\Cloud Power FY12\Design\ICONS_PNG\Application.png"/>
            <p:cNvPicPr>
              <a:picLocks noChangeAspect="1" noChangeArrowheads="1"/>
            </p:cNvPicPr>
            <p:nvPr/>
          </p:nvPicPr>
          <p:blipFill>
            <a:blip r:embed="rId6" cstate="print">
              <a:duotone>
                <a:schemeClr val="accent1">
                  <a:shade val="45000"/>
                  <a:satMod val="135000"/>
                </a:schemeClr>
                <a:prstClr val="white"/>
              </a:duotone>
              <a:extLst>
                <a:ext uri="{BEBA8EAE-BF5A-486C-A8C5-ECC9F3942E4B}">
                  <a14:imgProps xmlns:a14="http://schemas.microsoft.com/office/drawing/2010/main">
                    <a14:imgLayer r:embed="rId7">
                      <a14:imgEffect>
                        <a14:brightnessContrast bright="-100000" contrast="100000"/>
                      </a14:imgEffect>
                    </a14:imgLayer>
                  </a14:imgProps>
                </a:ext>
              </a:extLst>
            </a:blip>
            <a:srcRect/>
            <a:stretch>
              <a:fillRect/>
            </a:stretch>
          </p:blipFill>
          <p:spPr bwMode="auto">
            <a:xfrm>
              <a:off x="5989637" y="4411662"/>
              <a:ext cx="669852" cy="669852"/>
            </a:xfrm>
            <a:prstGeom prst="rect">
              <a:avLst/>
            </a:prstGeom>
            <a:noFill/>
          </p:spPr>
        </p:pic>
      </p:grpSp>
      <p:sp>
        <p:nvSpPr>
          <p:cNvPr id="53" name="Right Arrow 52"/>
          <p:cNvSpPr/>
          <p:nvPr/>
        </p:nvSpPr>
        <p:spPr bwMode="auto">
          <a:xfrm rot="10800000">
            <a:off x="8682103" y="3462259"/>
            <a:ext cx="990600" cy="762000"/>
          </a:xfrm>
          <a:prstGeom prst="rightArrow">
            <a:avLst/>
          </a:prstGeom>
          <a:solidFill>
            <a:srgbClr val="FFC000"/>
          </a:solidFill>
          <a:ln w="28575">
            <a:solidFill>
              <a:srgbClr val="FFC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4" name="Right Arrow 53"/>
          <p:cNvSpPr/>
          <p:nvPr/>
        </p:nvSpPr>
        <p:spPr bwMode="auto">
          <a:xfrm rot="10800000">
            <a:off x="8682103" y="2480272"/>
            <a:ext cx="990600" cy="762000"/>
          </a:xfrm>
          <a:prstGeom prst="rightArrow">
            <a:avLst/>
          </a:prstGeom>
          <a:solidFill>
            <a:srgbClr val="FFC000"/>
          </a:solidFill>
          <a:ln w="28575">
            <a:solidFill>
              <a:srgbClr val="FFC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54233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500"/>
                                        <p:tgtEl>
                                          <p:spTgt spid="53"/>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par>
                                <p:cTn id="32" presetID="10" presetClass="entr" presetSubtype="0" fill="hold"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par>
                                <p:cTn id="38" presetID="10" presetClass="entr" presetSubtype="0" fill="hold" nodeType="with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fade">
                                      <p:cBhvr>
                                        <p:cTn id="40" dur="500"/>
                                        <p:tgtEl>
                                          <p:spTgt spid="40"/>
                                        </p:tgtEl>
                                      </p:cBhvr>
                                    </p:animEffec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54"/>
                                        </p:tgtEl>
                                        <p:attrNameLst>
                                          <p:attrName>style.visibility</p:attrName>
                                        </p:attrNameLst>
                                      </p:cBhvr>
                                      <p:to>
                                        <p:strVal val="visible"/>
                                      </p:to>
                                    </p:set>
                                    <p:animEffect transition="in" filter="fade">
                                      <p:cBhvr>
                                        <p:cTn id="44" dur="500"/>
                                        <p:tgtEl>
                                          <p:spTgt spid="54"/>
                                        </p:tgtEl>
                                      </p:cBhvr>
                                    </p:animEffect>
                                  </p:childTnLst>
                                </p:cTn>
                              </p:par>
                            </p:childTnLst>
                          </p:cTn>
                        </p:par>
                        <p:par>
                          <p:cTn id="45" fill="hold">
                            <p:stCondLst>
                              <p:cond delay="1000"/>
                            </p:stCondLst>
                            <p:childTnLst>
                              <p:par>
                                <p:cTn id="46" presetID="10" presetClass="entr" presetSubtype="0" fill="hold" grpId="0" nodeType="after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fade">
                                      <p:cBhvr>
                                        <p:cTn id="4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2" grpId="0"/>
      <p:bldP spid="44" grpId="0"/>
      <p:bldP spid="25" grpId="0" animBg="1"/>
      <p:bldP spid="31" grpId="0" animBg="1"/>
      <p:bldP spid="39" grpId="0" animBg="1"/>
      <p:bldP spid="53" grpId="0" animBg="1"/>
      <p:bldP spid="54"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pt-BR" dirty="0" smtClean="0"/>
              <a:t>Remove Images</a:t>
            </a:r>
            <a:endParaRPr lang="en-US" dirty="0"/>
          </a:p>
        </p:txBody>
      </p:sp>
      <p:sp>
        <p:nvSpPr>
          <p:cNvPr id="4" name="Title 3"/>
          <p:cNvSpPr>
            <a:spLocks noGrp="1"/>
          </p:cNvSpPr>
          <p:nvPr>
            <p:ph type="title"/>
          </p:nvPr>
        </p:nvSpPr>
        <p:spPr/>
        <p:txBody>
          <a:bodyPr/>
          <a:lstStyle/>
          <a:p>
            <a:r>
              <a:rPr lang="pt-BR" dirty="0" smtClean="0"/>
              <a:t>Optional Lab</a:t>
            </a:r>
            <a:endParaRPr lang="en-US" dirty="0"/>
          </a:p>
        </p:txBody>
      </p:sp>
    </p:spTree>
    <p:extLst>
      <p:ext uri="{BB962C8B-B14F-4D97-AF65-F5344CB8AC3E}">
        <p14:creationId xmlns:p14="http://schemas.microsoft.com/office/powerpoint/2010/main" val="37428450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7003" y="1212849"/>
            <a:ext cx="11887200" cy="3610219"/>
          </a:xfrm>
        </p:spPr>
        <p:txBody>
          <a:bodyPr/>
          <a:lstStyle/>
          <a:p>
            <a:r>
              <a:rPr lang="pt-BR" dirty="0" smtClean="0"/>
              <a:t>Powershell</a:t>
            </a:r>
            <a:endParaRPr lang="pt-BR" sz="400" dirty="0" smtClean="0"/>
          </a:p>
          <a:p>
            <a:pPr lvl="1"/>
            <a:r>
              <a:rPr lang="pt-BR" dirty="0" smtClean="0"/>
              <a:t>Uninstall-ContainerOSImage –fullname CN=Microsoft_NanoServer_10.0.14300.1016</a:t>
            </a:r>
          </a:p>
          <a:p>
            <a:r>
              <a:rPr lang="pt-BR" dirty="0" smtClean="0"/>
              <a:t>Docker</a:t>
            </a:r>
            <a:endParaRPr lang="pt-BR" sz="300" dirty="0" smtClean="0"/>
          </a:p>
          <a:p>
            <a:pPr lvl="1"/>
            <a:r>
              <a:rPr lang="pt-BR" dirty="0" smtClean="0"/>
              <a:t>Remove images</a:t>
            </a:r>
          </a:p>
          <a:p>
            <a:pPr lvl="2"/>
            <a:r>
              <a:rPr lang="pt-BR" sz="1800" dirty="0" smtClean="0"/>
              <a:t>Docker rmi windowsservercoreiis</a:t>
            </a:r>
          </a:p>
          <a:p>
            <a:pPr lvl="1"/>
            <a:r>
              <a:rPr lang="pt-BR" dirty="0" smtClean="0"/>
              <a:t>Remove containers</a:t>
            </a:r>
          </a:p>
          <a:p>
            <a:pPr lvl="2"/>
            <a:r>
              <a:rPr lang="pt-BR" sz="1800" dirty="0" smtClean="0"/>
              <a:t>Docker rm</a:t>
            </a:r>
          </a:p>
        </p:txBody>
      </p:sp>
      <p:sp>
        <p:nvSpPr>
          <p:cNvPr id="3" name="Title 2"/>
          <p:cNvSpPr>
            <a:spLocks noGrp="1"/>
          </p:cNvSpPr>
          <p:nvPr>
            <p:ph type="title"/>
          </p:nvPr>
        </p:nvSpPr>
        <p:spPr/>
        <p:txBody>
          <a:bodyPr/>
          <a:lstStyle/>
          <a:p>
            <a:r>
              <a:rPr lang="pt-BR" dirty="0" smtClean="0"/>
              <a:t>Remove installed images</a:t>
            </a:r>
            <a:endParaRPr lang="en-US" dirty="0"/>
          </a:p>
        </p:txBody>
      </p:sp>
    </p:spTree>
    <p:extLst>
      <p:ext uri="{BB962C8B-B14F-4D97-AF65-F5344CB8AC3E}">
        <p14:creationId xmlns:p14="http://schemas.microsoft.com/office/powerpoint/2010/main" val="546680002"/>
      </p:ext>
    </p:extLst>
  </p:cSld>
  <p:clrMapOvr>
    <a:masterClrMapping/>
  </p:clrMapOvr>
  <p:transition>
    <p:fad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t-BR" smtClean="0"/>
              <a:t>Important </a:t>
            </a:r>
            <a:r>
              <a:rPr lang="pt-BR" dirty="0" smtClean="0"/>
              <a:t>Links</a:t>
            </a:r>
            <a:endParaRPr lang="en-US" dirty="0"/>
          </a:p>
        </p:txBody>
      </p:sp>
      <p:sp>
        <p:nvSpPr>
          <p:cNvPr id="5" name="Text Placeholder 4"/>
          <p:cNvSpPr>
            <a:spLocks noGrp="1"/>
          </p:cNvSpPr>
          <p:nvPr>
            <p:ph type="body" sz="quarter" idx="10"/>
          </p:nvPr>
        </p:nvSpPr>
        <p:spPr>
          <a:xfrm>
            <a:off x="274639" y="1212849"/>
            <a:ext cx="10572902" cy="5355312"/>
          </a:xfrm>
        </p:spPr>
        <p:txBody>
          <a:bodyPr/>
          <a:lstStyle/>
          <a:p>
            <a:pPr marL="571500" indent="-571500">
              <a:buFont typeface="Arial" panose="020B0604020202020204" pitchFamily="34" charset="0"/>
              <a:buChar char="•"/>
            </a:pPr>
            <a:r>
              <a:rPr lang="pt-BR" sz="2800" dirty="0" smtClean="0"/>
              <a:t>Msdn.microsoft.com/virtualization/windowscontainers</a:t>
            </a:r>
          </a:p>
          <a:p>
            <a:pPr marL="571500" indent="-571500">
              <a:buFont typeface="Arial" panose="020B0604020202020204" pitchFamily="34" charset="0"/>
              <a:buChar char="•"/>
            </a:pPr>
            <a:r>
              <a:rPr lang="pt-BR" sz="2800" dirty="0" smtClean="0"/>
              <a:t>Docs.docker.com</a:t>
            </a:r>
          </a:p>
          <a:p>
            <a:pPr marL="571500" indent="-571500">
              <a:buFont typeface="Arial" panose="020B0604020202020204" pitchFamily="34" charset="0"/>
              <a:buChar char="•"/>
            </a:pPr>
            <a:r>
              <a:rPr lang="pt-BR" sz="2800" dirty="0" smtClean="0"/>
              <a:t>Azure.microsoft.com/en-us/blog/containers-docker-windows-and-trends</a:t>
            </a:r>
          </a:p>
          <a:p>
            <a:pPr marL="571500" indent="-571500">
              <a:buFont typeface="Arial" panose="020B0604020202020204" pitchFamily="34" charset="0"/>
              <a:buChar char="•"/>
            </a:pPr>
            <a:r>
              <a:rPr lang="pt-BR" sz="2800" dirty="0"/>
              <a:t>blogs.technet.microsoft.com/windowsserver/2015/10/28/a-closer-look-at-windows-server-and-hyper-v-containers-with-mark-russinovich/</a:t>
            </a:r>
            <a:endParaRPr lang="pt-BR" sz="2800" dirty="0" smtClean="0"/>
          </a:p>
          <a:p>
            <a:pPr marL="571500" indent="-571500">
              <a:buFont typeface="Arial" panose="020B0604020202020204" pitchFamily="34" charset="0"/>
              <a:buChar char="•"/>
            </a:pPr>
            <a:r>
              <a:rPr lang="pt-BR" sz="2800" dirty="0" smtClean="0"/>
              <a:t>Technet.microsoft.com/en-us/library/mt126167.aspx</a:t>
            </a:r>
          </a:p>
          <a:p>
            <a:pPr marL="571500" indent="-571500">
              <a:buFont typeface="Arial" panose="020B0604020202020204" pitchFamily="34" charset="0"/>
              <a:buChar char="•"/>
            </a:pPr>
            <a:r>
              <a:rPr lang="en-US" sz="2800" dirty="0" smtClean="0"/>
              <a:t>mva.microsoft.com/</a:t>
            </a:r>
            <a:r>
              <a:rPr lang="en-US" sz="2800" dirty="0" err="1" smtClean="0"/>
              <a:t>pt-br</a:t>
            </a:r>
            <a:r>
              <a:rPr lang="en-US" sz="2800" dirty="0" smtClean="0"/>
              <a:t>/training-courses/docker-conceitos-e-prtica-12185</a:t>
            </a:r>
          </a:p>
          <a:p>
            <a:pPr marL="571500" indent="-571500">
              <a:buFont typeface="Arial" panose="020B0604020202020204" pitchFamily="34" charset="0"/>
              <a:buChar char="•"/>
            </a:pPr>
            <a:r>
              <a:rPr lang="en-US" sz="2800" dirty="0" smtClean="0"/>
              <a:t>mva.microsoft.com/</a:t>
            </a:r>
            <a:r>
              <a:rPr lang="en-US" sz="2800" dirty="0" err="1" smtClean="0"/>
              <a:t>en</a:t>
            </a:r>
            <a:r>
              <a:rPr lang="en-US" sz="2800" dirty="0" smtClean="0"/>
              <a:t>-US/training-courses/whats-new-in-windows-server-2016-16457</a:t>
            </a:r>
            <a:endParaRPr lang="en-US" sz="2800" dirty="0"/>
          </a:p>
        </p:txBody>
      </p:sp>
    </p:spTree>
    <p:extLst>
      <p:ext uri="{BB962C8B-B14F-4D97-AF65-F5344CB8AC3E}">
        <p14:creationId xmlns:p14="http://schemas.microsoft.com/office/powerpoint/2010/main" val="4040899385"/>
      </p:ext>
    </p:extLst>
  </p:cSld>
  <p:clrMapOvr>
    <a:masterClrMapping/>
  </p:clrMapOvr>
  <p:transition>
    <p:fad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invGray">
          <a:xfrm>
            <a:off x="459230" y="3145040"/>
            <a:ext cx="3288506" cy="704445"/>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2015 </a:t>
            </a:r>
            <a:r>
              <a:rPr lang="en-US" sz="700" dirty="0">
                <a:gradFill>
                  <a:gsLst>
                    <a:gs pos="0">
                      <a:schemeClr val="tx1"/>
                    </a:gs>
                    <a:gs pos="100000">
                      <a:schemeClr val="tx1"/>
                    </a:gs>
                  </a:gsLst>
                  <a:lin ang="5400000" scaled="0"/>
                </a:gradFill>
                <a:cs typeface="Segoe UI" pitchFamily="34" charset="0"/>
              </a:rPr>
              <a:t>Microsoft Corporation. All rights reserved. Microsoft, </a:t>
            </a:r>
            <a:r>
              <a:rPr lang="en-US" sz="700" dirty="0" smtClean="0">
                <a:gradFill>
                  <a:gsLst>
                    <a:gs pos="0">
                      <a:schemeClr val="tx1"/>
                    </a:gs>
                    <a:gs pos="100000">
                      <a:schemeClr val="tx1"/>
                    </a:gs>
                  </a:gsLst>
                  <a:lin ang="5400000" scaled="0"/>
                </a:gradFill>
                <a:cs typeface="Segoe UI" pitchFamily="34" charset="0"/>
              </a:rPr>
              <a:t>Windows </a:t>
            </a:r>
            <a:r>
              <a:rPr lang="en-US" sz="700" dirty="0">
                <a:gradFill>
                  <a:gsLst>
                    <a:gs pos="0">
                      <a:schemeClr val="tx1"/>
                    </a:gs>
                    <a:gs pos="100000">
                      <a:schemeClr val="tx1"/>
                    </a:gs>
                  </a:gsLst>
                  <a:lin ang="5400000" scaled="0"/>
                </a:gradFill>
                <a:cs typeface="Segoe UI" pitchFamily="34" charset="0"/>
              </a:rPr>
              <a:t>and 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6" name="Picture 5"/>
          <p:cNvPicPr>
            <a:picLocks noChangeAspect="1"/>
          </p:cNvPicPr>
          <p:nvPr/>
        </p:nvPicPr>
        <p:blipFill rotWithShape="1">
          <a:blip r:embed="rId4" cstate="screen">
            <a:extLst>
              <a:ext uri="{28A0092B-C50C-407E-A947-70E740481C1C}">
                <a14:useLocalDpi xmlns:a14="http://schemas.microsoft.com/office/drawing/2010/main"/>
              </a:ext>
            </a:extLst>
          </a:blip>
          <a:srcRect l="25831"/>
          <a:stretch/>
        </p:blipFill>
        <p:spPr bwMode="invGray">
          <a:xfrm>
            <a:off x="1308682" y="3145040"/>
            <a:ext cx="2439053" cy="704445"/>
          </a:xfrm>
          <a:prstGeom prst="rect">
            <a:avLst/>
          </a:prstGeom>
          <a:noFill/>
        </p:spPr>
      </p:pic>
    </p:spTree>
    <p:extLst>
      <p:ext uri="{BB962C8B-B14F-4D97-AF65-F5344CB8AC3E}">
        <p14:creationId xmlns:p14="http://schemas.microsoft.com/office/powerpoint/2010/main" val="1257316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973138" algn="l"/>
              </a:tabLst>
            </a:pPr>
            <a:r>
              <a:rPr lang="en-US" dirty="0"/>
              <a:t>Container Run-time</a:t>
            </a:r>
          </a:p>
        </p:txBody>
      </p:sp>
      <p:sp>
        <p:nvSpPr>
          <p:cNvPr id="15" name="Rectangle 14"/>
          <p:cNvSpPr/>
          <p:nvPr/>
        </p:nvSpPr>
        <p:spPr bwMode="auto">
          <a:xfrm>
            <a:off x="1193056" y="3357747"/>
            <a:ext cx="7672589" cy="114860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2000" dirty="0" smtClean="0">
                <a:gradFill>
                  <a:gsLst>
                    <a:gs pos="16814">
                      <a:srgbClr val="FFFFFF"/>
                    </a:gs>
                    <a:gs pos="46000">
                      <a:srgbClr val="FFFFFF"/>
                    </a:gs>
                  </a:gsLst>
                  <a:lin ang="5400000" scaled="0"/>
                </a:gradFill>
              </a:rPr>
              <a:t>Host Operating System</a:t>
            </a:r>
            <a:endParaRPr lang="en-US" sz="2000" dirty="0">
              <a:gradFill>
                <a:gsLst>
                  <a:gs pos="16814">
                    <a:srgbClr val="FFFFFF"/>
                  </a:gs>
                  <a:gs pos="46000">
                    <a:srgbClr val="FFFFFF"/>
                  </a:gs>
                </a:gsLst>
                <a:lin ang="5400000" scaled="0"/>
              </a:gradFill>
            </a:endParaRPr>
          </a:p>
        </p:txBody>
      </p:sp>
      <p:pic>
        <p:nvPicPr>
          <p:cNvPr id="33" name="Picture 32"/>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89037" y="4576146"/>
            <a:ext cx="7678037" cy="1976271"/>
          </a:xfrm>
          <a:prstGeom prst="rect">
            <a:avLst/>
          </a:prstGeom>
        </p:spPr>
      </p:pic>
      <p:grpSp>
        <p:nvGrpSpPr>
          <p:cNvPr id="34" name="Group 33"/>
          <p:cNvGrpSpPr/>
          <p:nvPr/>
        </p:nvGrpSpPr>
        <p:grpSpPr>
          <a:xfrm>
            <a:off x="1231556" y="2975308"/>
            <a:ext cx="914399" cy="507901"/>
            <a:chOff x="1516427" y="2671236"/>
            <a:chExt cx="914399" cy="507901"/>
          </a:xfrm>
        </p:grpSpPr>
        <p:pic>
          <p:nvPicPr>
            <p:cNvPr id="35" name="Picture 34"/>
            <p:cNvPicPr>
              <a:picLocks noChangeAspect="1"/>
            </p:cNvPicPr>
            <p:nvPr/>
          </p:nvPicPr>
          <p:blipFill>
            <a:blip r:embed="rId5">
              <a:duotone>
                <a:prstClr val="black"/>
                <a:schemeClr val="accent2">
                  <a:tint val="45000"/>
                  <a:satMod val="400000"/>
                </a:schemeClr>
              </a:duotone>
            </a:blip>
            <a:stretch>
              <a:fillRect/>
            </a:stretch>
          </p:blipFill>
          <p:spPr>
            <a:xfrm>
              <a:off x="1516427" y="2671236"/>
              <a:ext cx="914399" cy="507901"/>
            </a:xfrm>
            <a:prstGeom prst="rect">
              <a:avLst/>
            </a:prstGeom>
          </p:spPr>
        </p:pic>
        <p:pic>
          <p:nvPicPr>
            <p:cNvPr id="36" name="Picture 35" descr="\\MAGNUM\Projects\Microsoft\Cloud Power FY12\Design\ICONS_PNG\Application.png"/>
            <p:cNvPicPr>
              <a:picLocks noChangeAspect="1" noChangeArrowheads="1"/>
            </p:cNvPicPr>
            <p:nvPr/>
          </p:nvPicPr>
          <p:blipFill>
            <a:blip r:embed="rId6" cstate="print">
              <a:duotone>
                <a:prstClr val="black"/>
                <a:schemeClr val="accent2">
                  <a:tint val="45000"/>
                  <a:satMod val="400000"/>
                </a:schemeClr>
              </a:duotone>
              <a:extLst>
                <a:ext uri="{BEBA8EAE-BF5A-486C-A8C5-ECC9F3942E4B}">
                  <a14:imgProps xmlns:a14="http://schemas.microsoft.com/office/drawing/2010/main">
                    <a14:imgLayer r:embed="rId7">
                      <a14:imgEffect>
                        <a14:brightnessContrast bright="-100000" contrast="100000"/>
                      </a14:imgEffect>
                    </a14:imgLayer>
                  </a14:imgProps>
                </a:ext>
              </a:extLst>
            </a:blip>
            <a:srcRect/>
            <a:stretch>
              <a:fillRect/>
            </a:stretch>
          </p:blipFill>
          <p:spPr bwMode="auto">
            <a:xfrm>
              <a:off x="1821226" y="2783714"/>
              <a:ext cx="325632" cy="325632"/>
            </a:xfrm>
            <a:prstGeom prst="rect">
              <a:avLst/>
            </a:prstGeom>
            <a:noFill/>
          </p:spPr>
        </p:pic>
      </p:grpSp>
      <p:grpSp>
        <p:nvGrpSpPr>
          <p:cNvPr id="37" name="Group 36"/>
          <p:cNvGrpSpPr/>
          <p:nvPr/>
        </p:nvGrpSpPr>
        <p:grpSpPr>
          <a:xfrm>
            <a:off x="2150258" y="2975308"/>
            <a:ext cx="914399" cy="507901"/>
            <a:chOff x="1516427" y="2671236"/>
            <a:chExt cx="914399" cy="507901"/>
          </a:xfrm>
        </p:grpSpPr>
        <p:pic>
          <p:nvPicPr>
            <p:cNvPr id="38" name="Picture 37"/>
            <p:cNvPicPr>
              <a:picLocks noChangeAspect="1"/>
            </p:cNvPicPr>
            <p:nvPr/>
          </p:nvPicPr>
          <p:blipFill>
            <a:blip r:embed="rId5">
              <a:duotone>
                <a:prstClr val="black"/>
                <a:schemeClr val="accent2">
                  <a:tint val="45000"/>
                  <a:satMod val="400000"/>
                </a:schemeClr>
              </a:duotone>
            </a:blip>
            <a:stretch>
              <a:fillRect/>
            </a:stretch>
          </p:blipFill>
          <p:spPr>
            <a:xfrm>
              <a:off x="1516427" y="2671236"/>
              <a:ext cx="914399" cy="507901"/>
            </a:xfrm>
            <a:prstGeom prst="rect">
              <a:avLst/>
            </a:prstGeom>
          </p:spPr>
        </p:pic>
        <p:pic>
          <p:nvPicPr>
            <p:cNvPr id="47" name="Picture 46" descr="\\MAGNUM\Projects\Microsoft\Cloud Power FY12\Design\ICONS_PNG\Application.png"/>
            <p:cNvPicPr>
              <a:picLocks noChangeAspect="1" noChangeArrowheads="1"/>
            </p:cNvPicPr>
            <p:nvPr/>
          </p:nvPicPr>
          <p:blipFill>
            <a:blip r:embed="rId6" cstate="print">
              <a:duotone>
                <a:prstClr val="black"/>
                <a:schemeClr val="accent2">
                  <a:tint val="45000"/>
                  <a:satMod val="400000"/>
                </a:schemeClr>
              </a:duotone>
              <a:extLst>
                <a:ext uri="{BEBA8EAE-BF5A-486C-A8C5-ECC9F3942E4B}">
                  <a14:imgProps xmlns:a14="http://schemas.microsoft.com/office/drawing/2010/main">
                    <a14:imgLayer r:embed="rId7">
                      <a14:imgEffect>
                        <a14:brightnessContrast bright="-100000" contrast="100000"/>
                      </a14:imgEffect>
                    </a14:imgLayer>
                  </a14:imgProps>
                </a:ext>
              </a:extLst>
            </a:blip>
            <a:srcRect/>
            <a:stretch>
              <a:fillRect/>
            </a:stretch>
          </p:blipFill>
          <p:spPr bwMode="auto">
            <a:xfrm>
              <a:off x="1821226" y="2783714"/>
              <a:ext cx="325632" cy="325632"/>
            </a:xfrm>
            <a:prstGeom prst="rect">
              <a:avLst/>
            </a:prstGeom>
            <a:noFill/>
          </p:spPr>
        </p:pic>
      </p:grpSp>
      <p:grpSp>
        <p:nvGrpSpPr>
          <p:cNvPr id="48" name="Group 47"/>
          <p:cNvGrpSpPr/>
          <p:nvPr/>
        </p:nvGrpSpPr>
        <p:grpSpPr>
          <a:xfrm>
            <a:off x="3068960" y="2975308"/>
            <a:ext cx="914399" cy="507901"/>
            <a:chOff x="1516427" y="2671236"/>
            <a:chExt cx="914399" cy="507901"/>
          </a:xfrm>
        </p:grpSpPr>
        <p:pic>
          <p:nvPicPr>
            <p:cNvPr id="49" name="Picture 48"/>
            <p:cNvPicPr>
              <a:picLocks noChangeAspect="1"/>
            </p:cNvPicPr>
            <p:nvPr/>
          </p:nvPicPr>
          <p:blipFill>
            <a:blip r:embed="rId5">
              <a:duotone>
                <a:prstClr val="black"/>
                <a:schemeClr val="accent2">
                  <a:tint val="45000"/>
                  <a:satMod val="400000"/>
                </a:schemeClr>
              </a:duotone>
            </a:blip>
            <a:stretch>
              <a:fillRect/>
            </a:stretch>
          </p:blipFill>
          <p:spPr>
            <a:xfrm>
              <a:off x="1516427" y="2671236"/>
              <a:ext cx="914399" cy="507901"/>
            </a:xfrm>
            <a:prstGeom prst="rect">
              <a:avLst/>
            </a:prstGeom>
          </p:spPr>
        </p:pic>
        <p:pic>
          <p:nvPicPr>
            <p:cNvPr id="50" name="Picture 49" descr="\\MAGNUM\Projects\Microsoft\Cloud Power FY12\Design\ICONS_PNG\Application.png"/>
            <p:cNvPicPr>
              <a:picLocks noChangeAspect="1" noChangeArrowheads="1"/>
            </p:cNvPicPr>
            <p:nvPr/>
          </p:nvPicPr>
          <p:blipFill>
            <a:blip r:embed="rId6" cstate="print">
              <a:duotone>
                <a:prstClr val="black"/>
                <a:schemeClr val="accent2">
                  <a:tint val="45000"/>
                  <a:satMod val="400000"/>
                </a:schemeClr>
              </a:duotone>
              <a:extLst>
                <a:ext uri="{BEBA8EAE-BF5A-486C-A8C5-ECC9F3942E4B}">
                  <a14:imgProps xmlns:a14="http://schemas.microsoft.com/office/drawing/2010/main">
                    <a14:imgLayer r:embed="rId7">
                      <a14:imgEffect>
                        <a14:brightnessContrast bright="-100000" contrast="100000"/>
                      </a14:imgEffect>
                    </a14:imgLayer>
                  </a14:imgProps>
                </a:ext>
              </a:extLst>
            </a:blip>
            <a:srcRect/>
            <a:stretch>
              <a:fillRect/>
            </a:stretch>
          </p:blipFill>
          <p:spPr bwMode="auto">
            <a:xfrm>
              <a:off x="1821226" y="2783714"/>
              <a:ext cx="325632" cy="325632"/>
            </a:xfrm>
            <a:prstGeom prst="rect">
              <a:avLst/>
            </a:prstGeom>
            <a:noFill/>
          </p:spPr>
        </p:pic>
      </p:grpSp>
      <p:grpSp>
        <p:nvGrpSpPr>
          <p:cNvPr id="51" name="Group 50"/>
          <p:cNvGrpSpPr/>
          <p:nvPr/>
        </p:nvGrpSpPr>
        <p:grpSpPr>
          <a:xfrm>
            <a:off x="3987662" y="2975308"/>
            <a:ext cx="914399" cy="507901"/>
            <a:chOff x="1516427" y="2671236"/>
            <a:chExt cx="914399" cy="507901"/>
          </a:xfrm>
        </p:grpSpPr>
        <p:pic>
          <p:nvPicPr>
            <p:cNvPr id="52" name="Picture 51"/>
            <p:cNvPicPr>
              <a:picLocks noChangeAspect="1"/>
            </p:cNvPicPr>
            <p:nvPr/>
          </p:nvPicPr>
          <p:blipFill>
            <a:blip r:embed="rId5">
              <a:duotone>
                <a:prstClr val="black"/>
                <a:schemeClr val="accent2">
                  <a:tint val="45000"/>
                  <a:satMod val="400000"/>
                </a:schemeClr>
              </a:duotone>
            </a:blip>
            <a:stretch>
              <a:fillRect/>
            </a:stretch>
          </p:blipFill>
          <p:spPr>
            <a:xfrm>
              <a:off x="1516427" y="2671236"/>
              <a:ext cx="914399" cy="507901"/>
            </a:xfrm>
            <a:prstGeom prst="rect">
              <a:avLst/>
            </a:prstGeom>
          </p:spPr>
        </p:pic>
        <p:pic>
          <p:nvPicPr>
            <p:cNvPr id="55" name="Picture 54" descr="\\MAGNUM\Projects\Microsoft\Cloud Power FY12\Design\ICONS_PNG\Application.png"/>
            <p:cNvPicPr>
              <a:picLocks noChangeAspect="1" noChangeArrowheads="1"/>
            </p:cNvPicPr>
            <p:nvPr/>
          </p:nvPicPr>
          <p:blipFill>
            <a:blip r:embed="rId6" cstate="print">
              <a:duotone>
                <a:prstClr val="black"/>
                <a:schemeClr val="accent2">
                  <a:tint val="45000"/>
                  <a:satMod val="400000"/>
                </a:schemeClr>
              </a:duotone>
              <a:extLst>
                <a:ext uri="{BEBA8EAE-BF5A-486C-A8C5-ECC9F3942E4B}">
                  <a14:imgProps xmlns:a14="http://schemas.microsoft.com/office/drawing/2010/main">
                    <a14:imgLayer r:embed="rId7">
                      <a14:imgEffect>
                        <a14:brightnessContrast bright="-100000" contrast="100000"/>
                      </a14:imgEffect>
                    </a14:imgLayer>
                  </a14:imgProps>
                </a:ext>
              </a:extLst>
            </a:blip>
            <a:srcRect/>
            <a:stretch>
              <a:fillRect/>
            </a:stretch>
          </p:blipFill>
          <p:spPr bwMode="auto">
            <a:xfrm>
              <a:off x="1821226" y="2783714"/>
              <a:ext cx="325632" cy="325632"/>
            </a:xfrm>
            <a:prstGeom prst="rect">
              <a:avLst/>
            </a:prstGeom>
            <a:noFill/>
          </p:spPr>
        </p:pic>
      </p:grpSp>
      <p:sp>
        <p:nvSpPr>
          <p:cNvPr id="56" name="Rectangle 55"/>
          <p:cNvSpPr/>
          <p:nvPr/>
        </p:nvSpPr>
        <p:spPr bwMode="auto">
          <a:xfrm flipV="1">
            <a:off x="1231555" y="3525896"/>
            <a:ext cx="7557882" cy="50538"/>
          </a:xfrm>
          <a:prstGeom prst="rect">
            <a:avLst/>
          </a:prstGeom>
          <a:solidFill>
            <a:schemeClr val="accent3"/>
          </a:solidFill>
          <a:ln>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grpSp>
        <p:nvGrpSpPr>
          <p:cNvPr id="57" name="Group 56"/>
          <p:cNvGrpSpPr/>
          <p:nvPr/>
        </p:nvGrpSpPr>
        <p:grpSpPr>
          <a:xfrm>
            <a:off x="4906362" y="2975308"/>
            <a:ext cx="914399" cy="507901"/>
            <a:chOff x="1516427" y="2671236"/>
            <a:chExt cx="914399" cy="507901"/>
          </a:xfrm>
        </p:grpSpPr>
        <p:pic>
          <p:nvPicPr>
            <p:cNvPr id="58" name="Picture 57"/>
            <p:cNvPicPr>
              <a:picLocks noChangeAspect="1"/>
            </p:cNvPicPr>
            <p:nvPr/>
          </p:nvPicPr>
          <p:blipFill>
            <a:blip r:embed="rId5">
              <a:duotone>
                <a:prstClr val="black"/>
                <a:schemeClr val="accent2">
                  <a:tint val="45000"/>
                  <a:satMod val="400000"/>
                </a:schemeClr>
              </a:duotone>
            </a:blip>
            <a:stretch>
              <a:fillRect/>
            </a:stretch>
          </p:blipFill>
          <p:spPr>
            <a:xfrm>
              <a:off x="1516427" y="2671236"/>
              <a:ext cx="914399" cy="507901"/>
            </a:xfrm>
            <a:prstGeom prst="rect">
              <a:avLst/>
            </a:prstGeom>
          </p:spPr>
        </p:pic>
        <p:pic>
          <p:nvPicPr>
            <p:cNvPr id="59" name="Picture 58" descr="\\MAGNUM\Projects\Microsoft\Cloud Power FY12\Design\ICONS_PNG\Application.png"/>
            <p:cNvPicPr>
              <a:picLocks noChangeAspect="1" noChangeArrowheads="1"/>
            </p:cNvPicPr>
            <p:nvPr/>
          </p:nvPicPr>
          <p:blipFill>
            <a:blip r:embed="rId6" cstate="print">
              <a:duotone>
                <a:prstClr val="black"/>
                <a:schemeClr val="accent2">
                  <a:tint val="45000"/>
                  <a:satMod val="400000"/>
                </a:schemeClr>
              </a:duotone>
              <a:extLst>
                <a:ext uri="{BEBA8EAE-BF5A-486C-A8C5-ECC9F3942E4B}">
                  <a14:imgProps xmlns:a14="http://schemas.microsoft.com/office/drawing/2010/main">
                    <a14:imgLayer r:embed="rId7">
                      <a14:imgEffect>
                        <a14:brightnessContrast bright="-100000" contrast="100000"/>
                      </a14:imgEffect>
                    </a14:imgLayer>
                  </a14:imgProps>
                </a:ext>
              </a:extLst>
            </a:blip>
            <a:srcRect/>
            <a:stretch>
              <a:fillRect/>
            </a:stretch>
          </p:blipFill>
          <p:spPr bwMode="auto">
            <a:xfrm>
              <a:off x="1821226" y="2783714"/>
              <a:ext cx="325632" cy="325632"/>
            </a:xfrm>
            <a:prstGeom prst="rect">
              <a:avLst/>
            </a:prstGeom>
            <a:noFill/>
          </p:spPr>
        </p:pic>
      </p:grpSp>
      <p:grpSp>
        <p:nvGrpSpPr>
          <p:cNvPr id="73" name="Group 72"/>
          <p:cNvGrpSpPr/>
          <p:nvPr/>
        </p:nvGrpSpPr>
        <p:grpSpPr>
          <a:xfrm>
            <a:off x="5841592" y="2975308"/>
            <a:ext cx="914399" cy="507901"/>
            <a:chOff x="1516427" y="2671236"/>
            <a:chExt cx="914399" cy="507901"/>
          </a:xfrm>
        </p:grpSpPr>
        <p:pic>
          <p:nvPicPr>
            <p:cNvPr id="74" name="Picture 73"/>
            <p:cNvPicPr>
              <a:picLocks noChangeAspect="1"/>
            </p:cNvPicPr>
            <p:nvPr/>
          </p:nvPicPr>
          <p:blipFill>
            <a:blip r:embed="rId5">
              <a:duotone>
                <a:prstClr val="black"/>
                <a:schemeClr val="accent2">
                  <a:tint val="45000"/>
                  <a:satMod val="400000"/>
                </a:schemeClr>
              </a:duotone>
            </a:blip>
            <a:stretch>
              <a:fillRect/>
            </a:stretch>
          </p:blipFill>
          <p:spPr>
            <a:xfrm>
              <a:off x="1516427" y="2671236"/>
              <a:ext cx="914399" cy="507901"/>
            </a:xfrm>
            <a:prstGeom prst="rect">
              <a:avLst/>
            </a:prstGeom>
          </p:spPr>
        </p:pic>
        <p:pic>
          <p:nvPicPr>
            <p:cNvPr id="75" name="Picture 74" descr="\\MAGNUM\Projects\Microsoft\Cloud Power FY12\Design\ICONS_PNG\Application.png"/>
            <p:cNvPicPr>
              <a:picLocks noChangeAspect="1" noChangeArrowheads="1"/>
            </p:cNvPicPr>
            <p:nvPr/>
          </p:nvPicPr>
          <p:blipFill>
            <a:blip r:embed="rId6" cstate="print">
              <a:duotone>
                <a:prstClr val="black"/>
                <a:schemeClr val="accent2">
                  <a:tint val="45000"/>
                  <a:satMod val="400000"/>
                </a:schemeClr>
              </a:duotone>
              <a:extLst>
                <a:ext uri="{BEBA8EAE-BF5A-486C-A8C5-ECC9F3942E4B}">
                  <a14:imgProps xmlns:a14="http://schemas.microsoft.com/office/drawing/2010/main">
                    <a14:imgLayer r:embed="rId7">
                      <a14:imgEffect>
                        <a14:brightnessContrast bright="-100000" contrast="100000"/>
                      </a14:imgEffect>
                    </a14:imgLayer>
                  </a14:imgProps>
                </a:ext>
              </a:extLst>
            </a:blip>
            <a:srcRect/>
            <a:stretch>
              <a:fillRect/>
            </a:stretch>
          </p:blipFill>
          <p:spPr bwMode="auto">
            <a:xfrm>
              <a:off x="1821226" y="2783714"/>
              <a:ext cx="325632" cy="325632"/>
            </a:xfrm>
            <a:prstGeom prst="rect">
              <a:avLst/>
            </a:prstGeom>
            <a:noFill/>
          </p:spPr>
        </p:pic>
      </p:grpSp>
      <p:grpSp>
        <p:nvGrpSpPr>
          <p:cNvPr id="76" name="Group 75"/>
          <p:cNvGrpSpPr/>
          <p:nvPr/>
        </p:nvGrpSpPr>
        <p:grpSpPr>
          <a:xfrm>
            <a:off x="6760294" y="2975308"/>
            <a:ext cx="914399" cy="507901"/>
            <a:chOff x="1516427" y="2671236"/>
            <a:chExt cx="914399" cy="507901"/>
          </a:xfrm>
        </p:grpSpPr>
        <p:pic>
          <p:nvPicPr>
            <p:cNvPr id="77" name="Picture 76"/>
            <p:cNvPicPr>
              <a:picLocks noChangeAspect="1"/>
            </p:cNvPicPr>
            <p:nvPr/>
          </p:nvPicPr>
          <p:blipFill>
            <a:blip r:embed="rId5">
              <a:duotone>
                <a:prstClr val="black"/>
                <a:schemeClr val="accent2">
                  <a:tint val="45000"/>
                  <a:satMod val="400000"/>
                </a:schemeClr>
              </a:duotone>
            </a:blip>
            <a:stretch>
              <a:fillRect/>
            </a:stretch>
          </p:blipFill>
          <p:spPr>
            <a:xfrm>
              <a:off x="1516427" y="2671236"/>
              <a:ext cx="914399" cy="507901"/>
            </a:xfrm>
            <a:prstGeom prst="rect">
              <a:avLst/>
            </a:prstGeom>
          </p:spPr>
        </p:pic>
        <p:pic>
          <p:nvPicPr>
            <p:cNvPr id="78" name="Picture 77" descr="\\MAGNUM\Projects\Microsoft\Cloud Power FY12\Design\ICONS_PNG\Application.png"/>
            <p:cNvPicPr>
              <a:picLocks noChangeAspect="1" noChangeArrowheads="1"/>
            </p:cNvPicPr>
            <p:nvPr/>
          </p:nvPicPr>
          <p:blipFill>
            <a:blip r:embed="rId6" cstate="print">
              <a:duotone>
                <a:prstClr val="black"/>
                <a:schemeClr val="accent2">
                  <a:tint val="45000"/>
                  <a:satMod val="400000"/>
                </a:schemeClr>
              </a:duotone>
              <a:extLst>
                <a:ext uri="{BEBA8EAE-BF5A-486C-A8C5-ECC9F3942E4B}">
                  <a14:imgProps xmlns:a14="http://schemas.microsoft.com/office/drawing/2010/main">
                    <a14:imgLayer r:embed="rId7">
                      <a14:imgEffect>
                        <a14:brightnessContrast bright="-100000" contrast="100000"/>
                      </a14:imgEffect>
                    </a14:imgLayer>
                  </a14:imgProps>
                </a:ext>
              </a:extLst>
            </a:blip>
            <a:srcRect/>
            <a:stretch>
              <a:fillRect/>
            </a:stretch>
          </p:blipFill>
          <p:spPr bwMode="auto">
            <a:xfrm>
              <a:off x="1821226" y="2783714"/>
              <a:ext cx="325632" cy="325632"/>
            </a:xfrm>
            <a:prstGeom prst="rect">
              <a:avLst/>
            </a:prstGeom>
            <a:noFill/>
          </p:spPr>
        </p:pic>
      </p:grpSp>
      <p:grpSp>
        <p:nvGrpSpPr>
          <p:cNvPr id="79" name="Group 78"/>
          <p:cNvGrpSpPr/>
          <p:nvPr/>
        </p:nvGrpSpPr>
        <p:grpSpPr>
          <a:xfrm>
            <a:off x="7678994" y="2975308"/>
            <a:ext cx="914399" cy="507901"/>
            <a:chOff x="1516427" y="2671236"/>
            <a:chExt cx="914399" cy="507901"/>
          </a:xfrm>
        </p:grpSpPr>
        <p:pic>
          <p:nvPicPr>
            <p:cNvPr id="80" name="Picture 79"/>
            <p:cNvPicPr>
              <a:picLocks noChangeAspect="1"/>
            </p:cNvPicPr>
            <p:nvPr/>
          </p:nvPicPr>
          <p:blipFill>
            <a:blip r:embed="rId5">
              <a:duotone>
                <a:prstClr val="black"/>
                <a:schemeClr val="accent2">
                  <a:tint val="45000"/>
                  <a:satMod val="400000"/>
                </a:schemeClr>
              </a:duotone>
            </a:blip>
            <a:stretch>
              <a:fillRect/>
            </a:stretch>
          </p:blipFill>
          <p:spPr>
            <a:xfrm>
              <a:off x="1516427" y="2671236"/>
              <a:ext cx="914399" cy="507901"/>
            </a:xfrm>
            <a:prstGeom prst="rect">
              <a:avLst/>
            </a:prstGeom>
          </p:spPr>
        </p:pic>
        <p:pic>
          <p:nvPicPr>
            <p:cNvPr id="81" name="Picture 80" descr="\\MAGNUM\Projects\Microsoft\Cloud Power FY12\Design\ICONS_PNG\Application.png"/>
            <p:cNvPicPr>
              <a:picLocks noChangeAspect="1" noChangeArrowheads="1"/>
            </p:cNvPicPr>
            <p:nvPr/>
          </p:nvPicPr>
          <p:blipFill>
            <a:blip r:embed="rId6" cstate="print">
              <a:duotone>
                <a:prstClr val="black"/>
                <a:schemeClr val="accent2">
                  <a:tint val="45000"/>
                  <a:satMod val="400000"/>
                </a:schemeClr>
              </a:duotone>
              <a:extLst>
                <a:ext uri="{BEBA8EAE-BF5A-486C-A8C5-ECC9F3942E4B}">
                  <a14:imgProps xmlns:a14="http://schemas.microsoft.com/office/drawing/2010/main">
                    <a14:imgLayer r:embed="rId7">
                      <a14:imgEffect>
                        <a14:brightnessContrast bright="-100000" contrast="100000"/>
                      </a14:imgEffect>
                    </a14:imgLayer>
                  </a14:imgProps>
                </a:ext>
              </a:extLst>
            </a:blip>
            <a:srcRect/>
            <a:stretch>
              <a:fillRect/>
            </a:stretch>
          </p:blipFill>
          <p:spPr bwMode="auto">
            <a:xfrm>
              <a:off x="1821226" y="2783714"/>
              <a:ext cx="325632" cy="325632"/>
            </a:xfrm>
            <a:prstGeom prst="rect">
              <a:avLst/>
            </a:prstGeom>
            <a:noFill/>
          </p:spPr>
        </p:pic>
      </p:grpSp>
      <p:sp>
        <p:nvSpPr>
          <p:cNvPr id="82" name="TextBox 81"/>
          <p:cNvSpPr txBox="1"/>
          <p:nvPr/>
        </p:nvSpPr>
        <p:spPr>
          <a:xfrm>
            <a:off x="9617333" y="2881502"/>
            <a:ext cx="1826975"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t>Containers</a:t>
            </a:r>
          </a:p>
        </p:txBody>
      </p:sp>
      <p:sp>
        <p:nvSpPr>
          <p:cNvPr id="83" name="Right Arrow 82"/>
          <p:cNvSpPr/>
          <p:nvPr/>
        </p:nvSpPr>
        <p:spPr bwMode="auto">
          <a:xfrm rot="10800000">
            <a:off x="8682103" y="2814434"/>
            <a:ext cx="990600" cy="762000"/>
          </a:xfrm>
          <a:prstGeom prst="rightArrow">
            <a:avLst/>
          </a:prstGeom>
          <a:solidFill>
            <a:srgbClr val="FFC000"/>
          </a:solidFill>
          <a:ln w="28575">
            <a:solidFill>
              <a:srgbClr val="FFC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706659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par>
                                <p:cTn id="8" presetID="22" presetClass="entr" presetSubtype="4" fill="hold"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ipe(down)">
                                      <p:cBhvr>
                                        <p:cTn id="10" dur="500"/>
                                        <p:tgtEl>
                                          <p:spTgt spid="37"/>
                                        </p:tgtEl>
                                      </p:cBhvr>
                                    </p:animEffect>
                                  </p:childTnLst>
                                </p:cTn>
                              </p:par>
                              <p:par>
                                <p:cTn id="11" presetID="22" presetClass="entr" presetSubtype="4"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wipe(down)">
                                      <p:cBhvr>
                                        <p:cTn id="13" dur="500"/>
                                        <p:tgtEl>
                                          <p:spTgt spid="48"/>
                                        </p:tgtEl>
                                      </p:cBhvr>
                                    </p:animEffect>
                                  </p:childTnLst>
                                </p:cTn>
                              </p:par>
                              <p:par>
                                <p:cTn id="14" presetID="22" presetClass="entr" presetSubtype="4"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wipe(down)">
                                      <p:cBhvr>
                                        <p:cTn id="16" dur="500"/>
                                        <p:tgtEl>
                                          <p:spTgt spid="51"/>
                                        </p:tgtEl>
                                      </p:cBhvr>
                                    </p:animEffect>
                                  </p:childTnLst>
                                </p:cTn>
                              </p:par>
                              <p:par>
                                <p:cTn id="17" presetID="22" presetClass="entr" presetSubtype="4" fill="hold" nodeType="with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wipe(down)">
                                      <p:cBhvr>
                                        <p:cTn id="19" dur="500"/>
                                        <p:tgtEl>
                                          <p:spTgt spid="57"/>
                                        </p:tgtEl>
                                      </p:cBhvr>
                                    </p:animEffect>
                                  </p:childTnLst>
                                </p:cTn>
                              </p:par>
                              <p:par>
                                <p:cTn id="20" presetID="22" presetClass="entr" presetSubtype="4" fill="hold" nodeType="withEffect">
                                  <p:stCondLst>
                                    <p:cond delay="0"/>
                                  </p:stCondLst>
                                  <p:childTnLst>
                                    <p:set>
                                      <p:cBhvr>
                                        <p:cTn id="21" dur="1" fill="hold">
                                          <p:stCondLst>
                                            <p:cond delay="0"/>
                                          </p:stCondLst>
                                        </p:cTn>
                                        <p:tgtEl>
                                          <p:spTgt spid="73"/>
                                        </p:tgtEl>
                                        <p:attrNameLst>
                                          <p:attrName>style.visibility</p:attrName>
                                        </p:attrNameLst>
                                      </p:cBhvr>
                                      <p:to>
                                        <p:strVal val="visible"/>
                                      </p:to>
                                    </p:set>
                                    <p:animEffect transition="in" filter="wipe(down)">
                                      <p:cBhvr>
                                        <p:cTn id="22" dur="500"/>
                                        <p:tgtEl>
                                          <p:spTgt spid="73"/>
                                        </p:tgtEl>
                                      </p:cBhvr>
                                    </p:animEffect>
                                  </p:childTnLst>
                                </p:cTn>
                              </p:par>
                              <p:par>
                                <p:cTn id="23" presetID="22" presetClass="entr" presetSubtype="4" fill="hold" nodeType="withEffect">
                                  <p:stCondLst>
                                    <p:cond delay="0"/>
                                  </p:stCondLst>
                                  <p:childTnLst>
                                    <p:set>
                                      <p:cBhvr>
                                        <p:cTn id="24" dur="1" fill="hold">
                                          <p:stCondLst>
                                            <p:cond delay="0"/>
                                          </p:stCondLst>
                                        </p:cTn>
                                        <p:tgtEl>
                                          <p:spTgt spid="76"/>
                                        </p:tgtEl>
                                        <p:attrNameLst>
                                          <p:attrName>style.visibility</p:attrName>
                                        </p:attrNameLst>
                                      </p:cBhvr>
                                      <p:to>
                                        <p:strVal val="visible"/>
                                      </p:to>
                                    </p:set>
                                    <p:animEffect transition="in" filter="wipe(down)">
                                      <p:cBhvr>
                                        <p:cTn id="25" dur="500"/>
                                        <p:tgtEl>
                                          <p:spTgt spid="76"/>
                                        </p:tgtEl>
                                      </p:cBhvr>
                                    </p:animEffect>
                                  </p:childTnLst>
                                </p:cTn>
                              </p:par>
                              <p:par>
                                <p:cTn id="26" presetID="22" presetClass="entr" presetSubtype="4" fill="hold" nodeType="withEffect">
                                  <p:stCondLst>
                                    <p:cond delay="0"/>
                                  </p:stCondLst>
                                  <p:childTnLst>
                                    <p:set>
                                      <p:cBhvr>
                                        <p:cTn id="27" dur="1" fill="hold">
                                          <p:stCondLst>
                                            <p:cond delay="0"/>
                                          </p:stCondLst>
                                        </p:cTn>
                                        <p:tgtEl>
                                          <p:spTgt spid="79"/>
                                        </p:tgtEl>
                                        <p:attrNameLst>
                                          <p:attrName>style.visibility</p:attrName>
                                        </p:attrNameLst>
                                      </p:cBhvr>
                                      <p:to>
                                        <p:strVal val="visible"/>
                                      </p:to>
                                    </p:set>
                                    <p:animEffect transition="in" filter="wipe(down)">
                                      <p:cBhvr>
                                        <p:cTn id="28" dur="500"/>
                                        <p:tgtEl>
                                          <p:spTgt spid="7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6"/>
                                        </p:tgtEl>
                                        <p:attrNameLst>
                                          <p:attrName>style.visibility</p:attrName>
                                        </p:attrNameLst>
                                      </p:cBhvr>
                                      <p:to>
                                        <p:strVal val="visible"/>
                                      </p:to>
                                    </p:set>
                                    <p:animEffect transition="in" filter="fade">
                                      <p:cBhvr>
                                        <p:cTn id="33" dur="500"/>
                                        <p:tgtEl>
                                          <p:spTgt spid="56"/>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83"/>
                                        </p:tgtEl>
                                        <p:attrNameLst>
                                          <p:attrName>style.visibility</p:attrName>
                                        </p:attrNameLst>
                                      </p:cBhvr>
                                      <p:to>
                                        <p:strVal val="visible"/>
                                      </p:to>
                                    </p:set>
                                    <p:animEffect transition="in" filter="fade">
                                      <p:cBhvr>
                                        <p:cTn id="37" dur="500"/>
                                        <p:tgtEl>
                                          <p:spTgt spid="83"/>
                                        </p:tgtEl>
                                      </p:cBhvr>
                                    </p:animEffect>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82"/>
                                        </p:tgtEl>
                                        <p:attrNameLst>
                                          <p:attrName>style.visibility</p:attrName>
                                        </p:attrNameLst>
                                      </p:cBhvr>
                                      <p:to>
                                        <p:strVal val="visible"/>
                                      </p:to>
                                    </p:set>
                                    <p:animEffect transition="in" filter="fade">
                                      <p:cBhvr>
                                        <p:cTn id="41"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82" grpId="0"/>
      <p:bldP spid="8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973138" algn="l"/>
              </a:tabLst>
            </a:pPr>
            <a:r>
              <a:rPr lang="en-US" dirty="0"/>
              <a:t>Container Run-time</a:t>
            </a:r>
          </a:p>
        </p:txBody>
      </p:sp>
      <p:sp>
        <p:nvSpPr>
          <p:cNvPr id="15" name="Rectangle 14"/>
          <p:cNvSpPr/>
          <p:nvPr/>
        </p:nvSpPr>
        <p:spPr bwMode="auto">
          <a:xfrm>
            <a:off x="1193056" y="3357747"/>
            <a:ext cx="4668729" cy="93115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2000" dirty="0" smtClean="0">
                <a:gradFill>
                  <a:gsLst>
                    <a:gs pos="16814">
                      <a:srgbClr val="FFFFFF"/>
                    </a:gs>
                    <a:gs pos="46000">
                      <a:srgbClr val="FFFFFF"/>
                    </a:gs>
                  </a:gsLst>
                  <a:lin ang="5400000" scaled="0"/>
                </a:gradFill>
              </a:rPr>
              <a:t>Host Operating System</a:t>
            </a:r>
            <a:endParaRPr lang="en-US" sz="2000" dirty="0">
              <a:gradFill>
                <a:gsLst>
                  <a:gs pos="16814">
                    <a:srgbClr val="FFFFFF"/>
                  </a:gs>
                  <a:gs pos="46000">
                    <a:srgbClr val="FFFFFF"/>
                  </a:gs>
                </a:gsLst>
                <a:lin ang="5400000" scaled="0"/>
              </a:gradFill>
            </a:endParaRPr>
          </a:p>
        </p:txBody>
      </p:sp>
      <p:sp>
        <p:nvSpPr>
          <p:cNvPr id="42" name="TextBox 41"/>
          <p:cNvSpPr txBox="1"/>
          <p:nvPr/>
        </p:nvSpPr>
        <p:spPr>
          <a:xfrm>
            <a:off x="9672702" y="2565656"/>
            <a:ext cx="1214115"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t>Image</a:t>
            </a:r>
          </a:p>
        </p:txBody>
      </p:sp>
      <p:sp>
        <p:nvSpPr>
          <p:cNvPr id="44" name="TextBox 43"/>
          <p:cNvSpPr txBox="1"/>
          <p:nvPr/>
        </p:nvSpPr>
        <p:spPr>
          <a:xfrm>
            <a:off x="9672702" y="3357747"/>
            <a:ext cx="1834477" cy="960263"/>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t>Virtual </a:t>
            </a:r>
            <a:br>
              <a:rPr lang="en-US" sz="2400" dirty="0" smtClean="0"/>
            </a:br>
            <a:r>
              <a:rPr lang="en-US" sz="2400" dirty="0" smtClean="0"/>
              <a:t>machine(s)</a:t>
            </a:r>
          </a:p>
        </p:txBody>
      </p:sp>
      <p:sp>
        <p:nvSpPr>
          <p:cNvPr id="31" name="Rectangle 30"/>
          <p:cNvSpPr/>
          <p:nvPr/>
        </p:nvSpPr>
        <p:spPr bwMode="auto">
          <a:xfrm>
            <a:off x="1193056" y="4318010"/>
            <a:ext cx="7672589" cy="232964"/>
          </a:xfrm>
          <a:prstGeom prst="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1400" dirty="0" smtClean="0">
                <a:gradFill>
                  <a:gsLst>
                    <a:gs pos="16814">
                      <a:srgbClr val="FFFFFF"/>
                    </a:gs>
                    <a:gs pos="46000">
                      <a:srgbClr val="FFFFFF"/>
                    </a:gs>
                  </a:gsLst>
                  <a:lin ang="5400000" scaled="0"/>
                </a:gradFill>
              </a:rPr>
              <a:t>Hardware Virtualization</a:t>
            </a:r>
            <a:endParaRPr lang="en-US" sz="1400" dirty="0">
              <a:gradFill>
                <a:gsLst>
                  <a:gs pos="16814">
                    <a:srgbClr val="FFFFFF"/>
                  </a:gs>
                  <a:gs pos="46000">
                    <a:srgbClr val="FFFFFF"/>
                  </a:gs>
                </a:gsLst>
                <a:lin ang="5400000" scaled="0"/>
              </a:gradFill>
            </a:endParaRPr>
          </a:p>
        </p:txBody>
      </p:sp>
      <p:pic>
        <p:nvPicPr>
          <p:cNvPr id="33" name="Picture 32"/>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89037" y="4576146"/>
            <a:ext cx="7678037" cy="1976271"/>
          </a:xfrm>
          <a:prstGeom prst="rect">
            <a:avLst/>
          </a:prstGeom>
        </p:spPr>
      </p:pic>
      <p:pic>
        <p:nvPicPr>
          <p:cNvPr id="32" name="Picture 31"/>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947054" y="3416282"/>
            <a:ext cx="2920020" cy="872617"/>
          </a:xfrm>
          <a:prstGeom prst="rect">
            <a:avLst/>
          </a:prstGeom>
        </p:spPr>
      </p:pic>
      <p:sp>
        <p:nvSpPr>
          <p:cNvPr id="39" name="Rectangle 38"/>
          <p:cNvSpPr/>
          <p:nvPr/>
        </p:nvSpPr>
        <p:spPr bwMode="auto">
          <a:xfrm>
            <a:off x="5948709" y="2403529"/>
            <a:ext cx="2916936" cy="96278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dirty="0" smtClean="0">
                <a:gradFill>
                  <a:gsLst>
                    <a:gs pos="16814">
                      <a:srgbClr val="FFFFFF"/>
                    </a:gs>
                    <a:gs pos="46000">
                      <a:srgbClr val="FFFFFF"/>
                    </a:gs>
                  </a:gsLst>
                  <a:lin ang="5400000" scaled="0"/>
                </a:gradFill>
              </a:rPr>
              <a:t>Guest Operating </a:t>
            </a:r>
          </a:p>
          <a:p>
            <a:pPr algn="ctr" defTabSz="932398" fontAlgn="base">
              <a:spcBef>
                <a:spcPct val="0"/>
              </a:spcBef>
              <a:spcAft>
                <a:spcPct val="0"/>
              </a:spcAft>
            </a:pPr>
            <a:r>
              <a:rPr lang="en-US" dirty="0" smtClean="0">
                <a:gradFill>
                  <a:gsLst>
                    <a:gs pos="16814">
                      <a:srgbClr val="FFFFFF"/>
                    </a:gs>
                    <a:gs pos="46000">
                      <a:srgbClr val="FFFFFF"/>
                    </a:gs>
                  </a:gsLst>
                  <a:lin ang="5400000" scaled="0"/>
                </a:gradFill>
              </a:rPr>
              <a:t>System</a:t>
            </a:r>
            <a:endParaRPr lang="en-US" dirty="0">
              <a:gradFill>
                <a:gsLst>
                  <a:gs pos="16814">
                    <a:srgbClr val="FFFFFF"/>
                  </a:gs>
                  <a:gs pos="46000">
                    <a:srgbClr val="FFFFFF"/>
                  </a:gs>
                </a:gsLst>
                <a:lin ang="5400000" scaled="0"/>
              </a:gradFill>
            </a:endParaRPr>
          </a:p>
        </p:txBody>
      </p:sp>
      <p:sp>
        <p:nvSpPr>
          <p:cNvPr id="53" name="Right Arrow 52"/>
          <p:cNvSpPr/>
          <p:nvPr/>
        </p:nvSpPr>
        <p:spPr bwMode="auto">
          <a:xfrm rot="10800000">
            <a:off x="8682103" y="3471590"/>
            <a:ext cx="990600" cy="762000"/>
          </a:xfrm>
          <a:prstGeom prst="rightArrow">
            <a:avLst/>
          </a:prstGeom>
          <a:solidFill>
            <a:srgbClr val="FFC000"/>
          </a:solidFill>
          <a:ln w="28575">
            <a:solidFill>
              <a:srgbClr val="FFC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4" name="Right Arrow 53"/>
          <p:cNvSpPr/>
          <p:nvPr/>
        </p:nvSpPr>
        <p:spPr bwMode="auto">
          <a:xfrm rot="10800000">
            <a:off x="8682103" y="2489603"/>
            <a:ext cx="990600" cy="762000"/>
          </a:xfrm>
          <a:prstGeom prst="rightArrow">
            <a:avLst/>
          </a:prstGeom>
          <a:solidFill>
            <a:srgbClr val="FFC000"/>
          </a:solidFill>
          <a:ln w="28575">
            <a:solidFill>
              <a:srgbClr val="FFC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4" name="Group 33"/>
          <p:cNvGrpSpPr/>
          <p:nvPr/>
        </p:nvGrpSpPr>
        <p:grpSpPr>
          <a:xfrm>
            <a:off x="1231556" y="2975308"/>
            <a:ext cx="914399" cy="507901"/>
            <a:chOff x="1516427" y="2671236"/>
            <a:chExt cx="914399" cy="507901"/>
          </a:xfrm>
        </p:grpSpPr>
        <p:pic>
          <p:nvPicPr>
            <p:cNvPr id="35" name="Picture 34"/>
            <p:cNvPicPr>
              <a:picLocks noChangeAspect="1"/>
            </p:cNvPicPr>
            <p:nvPr/>
          </p:nvPicPr>
          <p:blipFill>
            <a:blip r:embed="rId7">
              <a:duotone>
                <a:prstClr val="black"/>
                <a:schemeClr val="accent2">
                  <a:tint val="45000"/>
                  <a:satMod val="400000"/>
                </a:schemeClr>
              </a:duotone>
            </a:blip>
            <a:stretch>
              <a:fillRect/>
            </a:stretch>
          </p:blipFill>
          <p:spPr>
            <a:xfrm>
              <a:off x="1516427" y="2671236"/>
              <a:ext cx="914399" cy="507901"/>
            </a:xfrm>
            <a:prstGeom prst="rect">
              <a:avLst/>
            </a:prstGeom>
          </p:spPr>
        </p:pic>
        <p:pic>
          <p:nvPicPr>
            <p:cNvPr id="36" name="Picture 35" descr="\\MAGNUM\Projects\Microsoft\Cloud Power FY12\Design\ICONS_PNG\Application.png"/>
            <p:cNvPicPr>
              <a:picLocks noChangeAspect="1" noChangeArrowheads="1"/>
            </p:cNvPicPr>
            <p:nvPr/>
          </p:nvPicPr>
          <p:blipFill>
            <a:blip r:embed="rId8" cstate="print">
              <a:duotone>
                <a:prstClr val="black"/>
                <a:schemeClr val="accent2">
                  <a:tint val="45000"/>
                  <a:satMod val="400000"/>
                </a:schemeClr>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821226" y="2783714"/>
              <a:ext cx="325632" cy="325632"/>
            </a:xfrm>
            <a:prstGeom prst="rect">
              <a:avLst/>
            </a:prstGeom>
            <a:noFill/>
          </p:spPr>
        </p:pic>
      </p:grpSp>
      <p:grpSp>
        <p:nvGrpSpPr>
          <p:cNvPr id="37" name="Group 36"/>
          <p:cNvGrpSpPr/>
          <p:nvPr/>
        </p:nvGrpSpPr>
        <p:grpSpPr>
          <a:xfrm>
            <a:off x="2150258" y="2975308"/>
            <a:ext cx="914399" cy="507901"/>
            <a:chOff x="1516427" y="2671236"/>
            <a:chExt cx="914399" cy="507901"/>
          </a:xfrm>
        </p:grpSpPr>
        <p:pic>
          <p:nvPicPr>
            <p:cNvPr id="38" name="Picture 37"/>
            <p:cNvPicPr>
              <a:picLocks noChangeAspect="1"/>
            </p:cNvPicPr>
            <p:nvPr/>
          </p:nvPicPr>
          <p:blipFill>
            <a:blip r:embed="rId7">
              <a:duotone>
                <a:prstClr val="black"/>
                <a:schemeClr val="accent2">
                  <a:tint val="45000"/>
                  <a:satMod val="400000"/>
                </a:schemeClr>
              </a:duotone>
            </a:blip>
            <a:stretch>
              <a:fillRect/>
            </a:stretch>
          </p:blipFill>
          <p:spPr>
            <a:xfrm>
              <a:off x="1516427" y="2671236"/>
              <a:ext cx="914399" cy="507901"/>
            </a:xfrm>
            <a:prstGeom prst="rect">
              <a:avLst/>
            </a:prstGeom>
          </p:spPr>
        </p:pic>
        <p:pic>
          <p:nvPicPr>
            <p:cNvPr id="47" name="Picture 46" descr="\\MAGNUM\Projects\Microsoft\Cloud Power FY12\Design\ICONS_PNG\Application.png"/>
            <p:cNvPicPr>
              <a:picLocks noChangeAspect="1" noChangeArrowheads="1"/>
            </p:cNvPicPr>
            <p:nvPr/>
          </p:nvPicPr>
          <p:blipFill>
            <a:blip r:embed="rId8" cstate="print">
              <a:duotone>
                <a:prstClr val="black"/>
                <a:schemeClr val="accent2">
                  <a:tint val="45000"/>
                  <a:satMod val="400000"/>
                </a:schemeClr>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821226" y="2783714"/>
              <a:ext cx="325632" cy="325632"/>
            </a:xfrm>
            <a:prstGeom prst="rect">
              <a:avLst/>
            </a:prstGeom>
            <a:noFill/>
          </p:spPr>
        </p:pic>
      </p:grpSp>
      <p:grpSp>
        <p:nvGrpSpPr>
          <p:cNvPr id="48" name="Group 47"/>
          <p:cNvGrpSpPr/>
          <p:nvPr/>
        </p:nvGrpSpPr>
        <p:grpSpPr>
          <a:xfrm>
            <a:off x="3068960" y="2975308"/>
            <a:ext cx="914399" cy="507901"/>
            <a:chOff x="1516427" y="2671236"/>
            <a:chExt cx="914399" cy="507901"/>
          </a:xfrm>
        </p:grpSpPr>
        <p:pic>
          <p:nvPicPr>
            <p:cNvPr id="49" name="Picture 48"/>
            <p:cNvPicPr>
              <a:picLocks noChangeAspect="1"/>
            </p:cNvPicPr>
            <p:nvPr/>
          </p:nvPicPr>
          <p:blipFill>
            <a:blip r:embed="rId7">
              <a:duotone>
                <a:prstClr val="black"/>
                <a:schemeClr val="accent2">
                  <a:tint val="45000"/>
                  <a:satMod val="400000"/>
                </a:schemeClr>
              </a:duotone>
            </a:blip>
            <a:stretch>
              <a:fillRect/>
            </a:stretch>
          </p:blipFill>
          <p:spPr>
            <a:xfrm>
              <a:off x="1516427" y="2671236"/>
              <a:ext cx="914399" cy="507901"/>
            </a:xfrm>
            <a:prstGeom prst="rect">
              <a:avLst/>
            </a:prstGeom>
          </p:spPr>
        </p:pic>
        <p:pic>
          <p:nvPicPr>
            <p:cNvPr id="50" name="Picture 49" descr="\\MAGNUM\Projects\Microsoft\Cloud Power FY12\Design\ICONS_PNG\Application.png"/>
            <p:cNvPicPr>
              <a:picLocks noChangeAspect="1" noChangeArrowheads="1"/>
            </p:cNvPicPr>
            <p:nvPr/>
          </p:nvPicPr>
          <p:blipFill>
            <a:blip r:embed="rId8" cstate="print">
              <a:duotone>
                <a:prstClr val="black"/>
                <a:schemeClr val="accent2">
                  <a:tint val="45000"/>
                  <a:satMod val="400000"/>
                </a:schemeClr>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821226" y="2783714"/>
              <a:ext cx="325632" cy="325632"/>
            </a:xfrm>
            <a:prstGeom prst="rect">
              <a:avLst/>
            </a:prstGeom>
            <a:noFill/>
          </p:spPr>
        </p:pic>
      </p:grpSp>
      <p:grpSp>
        <p:nvGrpSpPr>
          <p:cNvPr id="51" name="Group 50"/>
          <p:cNvGrpSpPr/>
          <p:nvPr/>
        </p:nvGrpSpPr>
        <p:grpSpPr>
          <a:xfrm>
            <a:off x="3987662" y="2975308"/>
            <a:ext cx="914399" cy="507901"/>
            <a:chOff x="1516427" y="2671236"/>
            <a:chExt cx="914399" cy="507901"/>
          </a:xfrm>
        </p:grpSpPr>
        <p:pic>
          <p:nvPicPr>
            <p:cNvPr id="52" name="Picture 51"/>
            <p:cNvPicPr>
              <a:picLocks noChangeAspect="1"/>
            </p:cNvPicPr>
            <p:nvPr/>
          </p:nvPicPr>
          <p:blipFill>
            <a:blip r:embed="rId7">
              <a:duotone>
                <a:prstClr val="black"/>
                <a:schemeClr val="accent2">
                  <a:tint val="45000"/>
                  <a:satMod val="400000"/>
                </a:schemeClr>
              </a:duotone>
            </a:blip>
            <a:stretch>
              <a:fillRect/>
            </a:stretch>
          </p:blipFill>
          <p:spPr>
            <a:xfrm>
              <a:off x="1516427" y="2671236"/>
              <a:ext cx="914399" cy="507901"/>
            </a:xfrm>
            <a:prstGeom prst="rect">
              <a:avLst/>
            </a:prstGeom>
          </p:spPr>
        </p:pic>
        <p:pic>
          <p:nvPicPr>
            <p:cNvPr id="55" name="Picture 54" descr="\\MAGNUM\Projects\Microsoft\Cloud Power FY12\Design\ICONS_PNG\Application.png"/>
            <p:cNvPicPr>
              <a:picLocks noChangeAspect="1" noChangeArrowheads="1"/>
            </p:cNvPicPr>
            <p:nvPr/>
          </p:nvPicPr>
          <p:blipFill>
            <a:blip r:embed="rId8" cstate="print">
              <a:duotone>
                <a:prstClr val="black"/>
                <a:schemeClr val="accent2">
                  <a:tint val="45000"/>
                  <a:satMod val="400000"/>
                </a:schemeClr>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821226" y="2783714"/>
              <a:ext cx="325632" cy="325632"/>
            </a:xfrm>
            <a:prstGeom prst="rect">
              <a:avLst/>
            </a:prstGeom>
            <a:noFill/>
          </p:spPr>
        </p:pic>
      </p:grpSp>
      <p:sp>
        <p:nvSpPr>
          <p:cNvPr id="56" name="Rectangle 55"/>
          <p:cNvSpPr/>
          <p:nvPr/>
        </p:nvSpPr>
        <p:spPr bwMode="auto">
          <a:xfrm flipV="1">
            <a:off x="1231555" y="3530715"/>
            <a:ext cx="4589205" cy="45719"/>
          </a:xfrm>
          <a:prstGeom prst="rect">
            <a:avLst/>
          </a:prstGeom>
          <a:solidFill>
            <a:schemeClr val="accent3"/>
          </a:solidFill>
          <a:ln>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grpSp>
        <p:nvGrpSpPr>
          <p:cNvPr id="57" name="Group 56"/>
          <p:cNvGrpSpPr/>
          <p:nvPr/>
        </p:nvGrpSpPr>
        <p:grpSpPr>
          <a:xfrm>
            <a:off x="4906362" y="2975308"/>
            <a:ext cx="914399" cy="507901"/>
            <a:chOff x="1516427" y="2671236"/>
            <a:chExt cx="914399" cy="507901"/>
          </a:xfrm>
        </p:grpSpPr>
        <p:pic>
          <p:nvPicPr>
            <p:cNvPr id="58" name="Picture 57"/>
            <p:cNvPicPr>
              <a:picLocks noChangeAspect="1"/>
            </p:cNvPicPr>
            <p:nvPr/>
          </p:nvPicPr>
          <p:blipFill>
            <a:blip r:embed="rId7">
              <a:duotone>
                <a:prstClr val="black"/>
                <a:schemeClr val="accent2">
                  <a:tint val="45000"/>
                  <a:satMod val="400000"/>
                </a:schemeClr>
              </a:duotone>
            </a:blip>
            <a:stretch>
              <a:fillRect/>
            </a:stretch>
          </p:blipFill>
          <p:spPr>
            <a:xfrm>
              <a:off x="1516427" y="2671236"/>
              <a:ext cx="914399" cy="507901"/>
            </a:xfrm>
            <a:prstGeom prst="rect">
              <a:avLst/>
            </a:prstGeom>
          </p:spPr>
        </p:pic>
        <p:pic>
          <p:nvPicPr>
            <p:cNvPr id="59" name="Picture 58" descr="\\MAGNUM\Projects\Microsoft\Cloud Power FY12\Design\ICONS_PNG\Application.png"/>
            <p:cNvPicPr>
              <a:picLocks noChangeAspect="1" noChangeArrowheads="1"/>
            </p:cNvPicPr>
            <p:nvPr/>
          </p:nvPicPr>
          <p:blipFill>
            <a:blip r:embed="rId8" cstate="print">
              <a:duotone>
                <a:prstClr val="black"/>
                <a:schemeClr val="accent2">
                  <a:tint val="45000"/>
                  <a:satMod val="400000"/>
                </a:schemeClr>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821226" y="2783714"/>
              <a:ext cx="325632" cy="325632"/>
            </a:xfrm>
            <a:prstGeom prst="rect">
              <a:avLst/>
            </a:prstGeom>
            <a:noFill/>
          </p:spPr>
        </p:pic>
      </p:grpSp>
      <p:grpSp>
        <p:nvGrpSpPr>
          <p:cNvPr id="60" name="Group 59"/>
          <p:cNvGrpSpPr/>
          <p:nvPr/>
        </p:nvGrpSpPr>
        <p:grpSpPr>
          <a:xfrm>
            <a:off x="6021532" y="2014422"/>
            <a:ext cx="914399" cy="507901"/>
            <a:chOff x="1516427" y="2671236"/>
            <a:chExt cx="914399" cy="507901"/>
          </a:xfrm>
        </p:grpSpPr>
        <p:pic>
          <p:nvPicPr>
            <p:cNvPr id="61" name="Picture 60"/>
            <p:cNvPicPr>
              <a:picLocks noChangeAspect="1"/>
            </p:cNvPicPr>
            <p:nvPr/>
          </p:nvPicPr>
          <p:blipFill>
            <a:blip r:embed="rId7">
              <a:duotone>
                <a:prstClr val="black"/>
                <a:schemeClr val="accent2">
                  <a:tint val="45000"/>
                  <a:satMod val="400000"/>
                </a:schemeClr>
              </a:duotone>
            </a:blip>
            <a:stretch>
              <a:fillRect/>
            </a:stretch>
          </p:blipFill>
          <p:spPr>
            <a:xfrm>
              <a:off x="1516427" y="2671236"/>
              <a:ext cx="914399" cy="507901"/>
            </a:xfrm>
            <a:prstGeom prst="rect">
              <a:avLst/>
            </a:prstGeom>
          </p:spPr>
        </p:pic>
        <p:pic>
          <p:nvPicPr>
            <p:cNvPr id="62" name="Picture 61" descr="\\MAGNUM\Projects\Microsoft\Cloud Power FY12\Design\ICONS_PNG\Application.png"/>
            <p:cNvPicPr>
              <a:picLocks noChangeAspect="1" noChangeArrowheads="1"/>
            </p:cNvPicPr>
            <p:nvPr/>
          </p:nvPicPr>
          <p:blipFill>
            <a:blip r:embed="rId8" cstate="print">
              <a:duotone>
                <a:prstClr val="black"/>
                <a:schemeClr val="accent2">
                  <a:tint val="45000"/>
                  <a:satMod val="400000"/>
                </a:schemeClr>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821226" y="2783714"/>
              <a:ext cx="325632" cy="325632"/>
            </a:xfrm>
            <a:prstGeom prst="rect">
              <a:avLst/>
            </a:prstGeom>
            <a:noFill/>
          </p:spPr>
        </p:pic>
      </p:grpSp>
      <p:grpSp>
        <p:nvGrpSpPr>
          <p:cNvPr id="63" name="Group 62"/>
          <p:cNvGrpSpPr/>
          <p:nvPr/>
        </p:nvGrpSpPr>
        <p:grpSpPr>
          <a:xfrm>
            <a:off x="6944996" y="2014422"/>
            <a:ext cx="914399" cy="507901"/>
            <a:chOff x="1516427" y="2671236"/>
            <a:chExt cx="914399" cy="507901"/>
          </a:xfrm>
        </p:grpSpPr>
        <p:pic>
          <p:nvPicPr>
            <p:cNvPr id="64" name="Picture 63"/>
            <p:cNvPicPr>
              <a:picLocks noChangeAspect="1"/>
            </p:cNvPicPr>
            <p:nvPr/>
          </p:nvPicPr>
          <p:blipFill>
            <a:blip r:embed="rId7">
              <a:duotone>
                <a:prstClr val="black"/>
                <a:schemeClr val="accent2">
                  <a:tint val="45000"/>
                  <a:satMod val="400000"/>
                </a:schemeClr>
              </a:duotone>
            </a:blip>
            <a:stretch>
              <a:fillRect/>
            </a:stretch>
          </p:blipFill>
          <p:spPr>
            <a:xfrm>
              <a:off x="1516427" y="2671236"/>
              <a:ext cx="914399" cy="507901"/>
            </a:xfrm>
            <a:prstGeom prst="rect">
              <a:avLst/>
            </a:prstGeom>
          </p:spPr>
        </p:pic>
        <p:pic>
          <p:nvPicPr>
            <p:cNvPr id="65" name="Picture 64" descr="\\MAGNUM\Projects\Microsoft\Cloud Power FY12\Design\ICONS_PNG\Application.png"/>
            <p:cNvPicPr>
              <a:picLocks noChangeAspect="1" noChangeArrowheads="1"/>
            </p:cNvPicPr>
            <p:nvPr/>
          </p:nvPicPr>
          <p:blipFill>
            <a:blip r:embed="rId8" cstate="print">
              <a:duotone>
                <a:prstClr val="black"/>
                <a:schemeClr val="accent2">
                  <a:tint val="45000"/>
                  <a:satMod val="400000"/>
                </a:schemeClr>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821226" y="2783714"/>
              <a:ext cx="325632" cy="325632"/>
            </a:xfrm>
            <a:prstGeom prst="rect">
              <a:avLst/>
            </a:prstGeom>
            <a:noFill/>
          </p:spPr>
        </p:pic>
      </p:grpSp>
      <p:sp>
        <p:nvSpPr>
          <p:cNvPr id="66" name="Rectangle 65"/>
          <p:cNvSpPr/>
          <p:nvPr/>
        </p:nvSpPr>
        <p:spPr bwMode="auto">
          <a:xfrm flipV="1">
            <a:off x="6001736" y="2539027"/>
            <a:ext cx="2790648" cy="45719"/>
          </a:xfrm>
          <a:prstGeom prst="rect">
            <a:avLst/>
          </a:prstGeom>
          <a:solidFill>
            <a:schemeClr val="accent3"/>
          </a:solidFill>
          <a:ln>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grpSp>
        <p:nvGrpSpPr>
          <p:cNvPr id="67" name="Group 66"/>
          <p:cNvGrpSpPr/>
          <p:nvPr/>
        </p:nvGrpSpPr>
        <p:grpSpPr>
          <a:xfrm>
            <a:off x="7868459" y="2014422"/>
            <a:ext cx="914399" cy="507901"/>
            <a:chOff x="1516427" y="2671236"/>
            <a:chExt cx="914399" cy="507901"/>
          </a:xfrm>
        </p:grpSpPr>
        <p:pic>
          <p:nvPicPr>
            <p:cNvPr id="68" name="Picture 67"/>
            <p:cNvPicPr>
              <a:picLocks noChangeAspect="1"/>
            </p:cNvPicPr>
            <p:nvPr/>
          </p:nvPicPr>
          <p:blipFill>
            <a:blip r:embed="rId7">
              <a:duotone>
                <a:prstClr val="black"/>
                <a:schemeClr val="accent2">
                  <a:tint val="45000"/>
                  <a:satMod val="400000"/>
                </a:schemeClr>
              </a:duotone>
            </a:blip>
            <a:stretch>
              <a:fillRect/>
            </a:stretch>
          </p:blipFill>
          <p:spPr>
            <a:xfrm>
              <a:off x="1516427" y="2671236"/>
              <a:ext cx="914399" cy="507901"/>
            </a:xfrm>
            <a:prstGeom prst="rect">
              <a:avLst/>
            </a:prstGeom>
          </p:spPr>
        </p:pic>
        <p:pic>
          <p:nvPicPr>
            <p:cNvPr id="69" name="Picture 68" descr="\\MAGNUM\Projects\Microsoft\Cloud Power FY12\Design\ICONS_PNG\Application.png"/>
            <p:cNvPicPr>
              <a:picLocks noChangeAspect="1" noChangeArrowheads="1"/>
            </p:cNvPicPr>
            <p:nvPr/>
          </p:nvPicPr>
          <p:blipFill>
            <a:blip r:embed="rId8" cstate="print">
              <a:duotone>
                <a:prstClr val="black"/>
                <a:schemeClr val="accent2">
                  <a:tint val="45000"/>
                  <a:satMod val="400000"/>
                </a:schemeClr>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821226" y="2783714"/>
              <a:ext cx="325632" cy="325632"/>
            </a:xfrm>
            <a:prstGeom prst="rect">
              <a:avLst/>
            </a:prstGeom>
            <a:noFill/>
          </p:spPr>
        </p:pic>
      </p:grpSp>
      <p:sp>
        <p:nvSpPr>
          <p:cNvPr id="70" name="Right Arrow 69"/>
          <p:cNvSpPr/>
          <p:nvPr/>
        </p:nvSpPr>
        <p:spPr bwMode="auto">
          <a:xfrm>
            <a:off x="4914647" y="1820338"/>
            <a:ext cx="990600" cy="762000"/>
          </a:xfrm>
          <a:prstGeom prst="rightArrow">
            <a:avLst/>
          </a:prstGeom>
          <a:solidFill>
            <a:srgbClr val="FFC000"/>
          </a:solidFill>
          <a:ln w="28575">
            <a:solidFill>
              <a:srgbClr val="FFC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1" name="Right Arrow 70"/>
          <p:cNvSpPr/>
          <p:nvPr/>
        </p:nvSpPr>
        <p:spPr bwMode="auto">
          <a:xfrm rot="5400000">
            <a:off x="4481668" y="2065611"/>
            <a:ext cx="865955" cy="762000"/>
          </a:xfrm>
          <a:prstGeom prst="rightArrow">
            <a:avLst/>
          </a:prstGeom>
          <a:solidFill>
            <a:srgbClr val="FFC000"/>
          </a:solidFill>
          <a:ln w="28575">
            <a:solidFill>
              <a:srgbClr val="FFC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2" name="TextBox 71"/>
          <p:cNvSpPr txBox="1"/>
          <p:nvPr/>
        </p:nvSpPr>
        <p:spPr>
          <a:xfrm>
            <a:off x="3759784" y="1469082"/>
            <a:ext cx="1826975"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t>Containers</a:t>
            </a:r>
          </a:p>
        </p:txBody>
      </p:sp>
    </p:spTree>
    <p:extLst>
      <p:ext uri="{BB962C8B-B14F-4D97-AF65-F5344CB8AC3E}">
        <p14:creationId xmlns:p14="http://schemas.microsoft.com/office/powerpoint/2010/main" val="15838380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500"/>
                                        <p:tgtEl>
                                          <p:spTgt spid="56"/>
                                        </p:tgtEl>
                                      </p:cBhvr>
                                    </p:animEffec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wipe(down)">
                                      <p:cBhvr>
                                        <p:cTn id="20" dur="500"/>
                                        <p:tgtEl>
                                          <p:spTgt spid="34"/>
                                        </p:tgtEl>
                                      </p:cBhvr>
                                    </p:animEffect>
                                  </p:childTnLst>
                                </p:cTn>
                              </p:par>
                            </p:childTnLst>
                          </p:cTn>
                        </p:par>
                        <p:par>
                          <p:cTn id="21" fill="hold">
                            <p:stCondLst>
                              <p:cond delay="1000"/>
                            </p:stCondLst>
                            <p:childTnLst>
                              <p:par>
                                <p:cTn id="22" presetID="22" presetClass="entr" presetSubtype="4" fill="hold"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wipe(down)">
                                      <p:cBhvr>
                                        <p:cTn id="24" dur="500"/>
                                        <p:tgtEl>
                                          <p:spTgt spid="37"/>
                                        </p:tgtEl>
                                      </p:cBhvr>
                                    </p:animEffect>
                                  </p:childTnLst>
                                </p:cTn>
                              </p:par>
                            </p:childTnLst>
                          </p:cTn>
                        </p:par>
                        <p:par>
                          <p:cTn id="25" fill="hold">
                            <p:stCondLst>
                              <p:cond delay="1500"/>
                            </p:stCondLst>
                            <p:childTnLst>
                              <p:par>
                                <p:cTn id="26" presetID="22" presetClass="entr" presetSubtype="4" fill="hold" nodeType="after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wipe(down)">
                                      <p:cBhvr>
                                        <p:cTn id="28" dur="500"/>
                                        <p:tgtEl>
                                          <p:spTgt spid="48"/>
                                        </p:tgtEl>
                                      </p:cBhvr>
                                    </p:animEffect>
                                  </p:childTnLst>
                                </p:cTn>
                              </p:par>
                            </p:childTnLst>
                          </p:cTn>
                        </p:par>
                        <p:par>
                          <p:cTn id="29" fill="hold">
                            <p:stCondLst>
                              <p:cond delay="2000"/>
                            </p:stCondLst>
                            <p:childTnLst>
                              <p:par>
                                <p:cTn id="30" presetID="22" presetClass="entr" presetSubtype="4" fill="hold" nodeType="after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wipe(down)">
                                      <p:cBhvr>
                                        <p:cTn id="32" dur="500"/>
                                        <p:tgtEl>
                                          <p:spTgt spid="51"/>
                                        </p:tgtEl>
                                      </p:cBhvr>
                                    </p:animEffect>
                                  </p:childTnLst>
                                </p:cTn>
                              </p:par>
                            </p:childTnLst>
                          </p:cTn>
                        </p:par>
                        <p:par>
                          <p:cTn id="33" fill="hold">
                            <p:stCondLst>
                              <p:cond delay="2500"/>
                            </p:stCondLst>
                            <p:childTnLst>
                              <p:par>
                                <p:cTn id="34" presetID="22" presetClass="entr" presetSubtype="4" fill="hold" nodeType="afterEffect">
                                  <p:stCondLst>
                                    <p:cond delay="0"/>
                                  </p:stCondLst>
                                  <p:childTnLst>
                                    <p:set>
                                      <p:cBhvr>
                                        <p:cTn id="35" dur="1" fill="hold">
                                          <p:stCondLst>
                                            <p:cond delay="0"/>
                                          </p:stCondLst>
                                        </p:cTn>
                                        <p:tgtEl>
                                          <p:spTgt spid="57"/>
                                        </p:tgtEl>
                                        <p:attrNameLst>
                                          <p:attrName>style.visibility</p:attrName>
                                        </p:attrNameLst>
                                      </p:cBhvr>
                                      <p:to>
                                        <p:strVal val="visible"/>
                                      </p:to>
                                    </p:set>
                                    <p:animEffect transition="in" filter="wipe(down)">
                                      <p:cBhvr>
                                        <p:cTn id="36" dur="500"/>
                                        <p:tgtEl>
                                          <p:spTgt spid="57"/>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72"/>
                                        </p:tgtEl>
                                        <p:attrNameLst>
                                          <p:attrName>style.visibility</p:attrName>
                                        </p:attrNameLst>
                                      </p:cBhvr>
                                      <p:to>
                                        <p:strVal val="visible"/>
                                      </p:to>
                                    </p:set>
                                    <p:animEffect transition="in" filter="fade">
                                      <p:cBhvr>
                                        <p:cTn id="44" dur="500"/>
                                        <p:tgtEl>
                                          <p:spTgt spid="7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fade">
                                      <p:cBhvr>
                                        <p:cTn id="52" dur="500"/>
                                        <p:tgtEl>
                                          <p:spTgt spid="5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fade">
                                      <p:cBhvr>
                                        <p:cTn id="55" dur="500"/>
                                        <p:tgtEl>
                                          <p:spTgt spid="44"/>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39"/>
                                        </p:tgtEl>
                                        <p:attrNameLst>
                                          <p:attrName>style.visibility</p:attrName>
                                        </p:attrNameLst>
                                      </p:cBhvr>
                                      <p:to>
                                        <p:strVal val="visible"/>
                                      </p:to>
                                    </p:set>
                                    <p:animEffect transition="in" filter="fade">
                                      <p:cBhvr>
                                        <p:cTn id="59" dur="500"/>
                                        <p:tgtEl>
                                          <p:spTgt spid="3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54"/>
                                        </p:tgtEl>
                                        <p:attrNameLst>
                                          <p:attrName>style.visibility</p:attrName>
                                        </p:attrNameLst>
                                      </p:cBhvr>
                                      <p:to>
                                        <p:strVal val="visible"/>
                                      </p:to>
                                    </p:set>
                                    <p:animEffect transition="in" filter="fade">
                                      <p:cBhvr>
                                        <p:cTn id="62" dur="500"/>
                                        <p:tgtEl>
                                          <p:spTgt spid="54"/>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fade">
                                      <p:cBhvr>
                                        <p:cTn id="65" dur="500"/>
                                        <p:tgtEl>
                                          <p:spTgt spid="42"/>
                                        </p:tgtEl>
                                      </p:cBhvr>
                                    </p:animEffect>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66"/>
                                        </p:tgtEl>
                                        <p:attrNameLst>
                                          <p:attrName>style.visibility</p:attrName>
                                        </p:attrNameLst>
                                      </p:cBhvr>
                                      <p:to>
                                        <p:strVal val="visible"/>
                                      </p:to>
                                    </p:set>
                                    <p:animEffect transition="in" filter="fade">
                                      <p:cBhvr>
                                        <p:cTn id="69" dur="500"/>
                                        <p:tgtEl>
                                          <p:spTgt spid="66"/>
                                        </p:tgtEl>
                                      </p:cBhvr>
                                    </p:animEffect>
                                  </p:childTnLst>
                                </p:cTn>
                              </p:par>
                            </p:childTnLst>
                          </p:cTn>
                        </p:par>
                        <p:par>
                          <p:cTn id="70" fill="hold">
                            <p:stCondLst>
                              <p:cond delay="1500"/>
                            </p:stCondLst>
                            <p:childTnLst>
                              <p:par>
                                <p:cTn id="71" presetID="22" presetClass="entr" presetSubtype="4" fill="hold" nodeType="afterEffect">
                                  <p:stCondLst>
                                    <p:cond delay="0"/>
                                  </p:stCondLst>
                                  <p:childTnLst>
                                    <p:set>
                                      <p:cBhvr>
                                        <p:cTn id="72" dur="1" fill="hold">
                                          <p:stCondLst>
                                            <p:cond delay="0"/>
                                          </p:stCondLst>
                                        </p:cTn>
                                        <p:tgtEl>
                                          <p:spTgt spid="60"/>
                                        </p:tgtEl>
                                        <p:attrNameLst>
                                          <p:attrName>style.visibility</p:attrName>
                                        </p:attrNameLst>
                                      </p:cBhvr>
                                      <p:to>
                                        <p:strVal val="visible"/>
                                      </p:to>
                                    </p:set>
                                    <p:animEffect transition="in" filter="wipe(down)">
                                      <p:cBhvr>
                                        <p:cTn id="73" dur="500"/>
                                        <p:tgtEl>
                                          <p:spTgt spid="6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70"/>
                                        </p:tgtEl>
                                        <p:attrNameLst>
                                          <p:attrName>style.visibility</p:attrName>
                                        </p:attrNameLst>
                                      </p:cBhvr>
                                      <p:to>
                                        <p:strVal val="visible"/>
                                      </p:to>
                                    </p:set>
                                    <p:animEffect transition="in" filter="fade">
                                      <p:cBhvr>
                                        <p:cTn id="76" dur="500"/>
                                        <p:tgtEl>
                                          <p:spTgt spid="70"/>
                                        </p:tgtEl>
                                      </p:cBhvr>
                                    </p:animEffect>
                                  </p:childTnLst>
                                </p:cTn>
                              </p:par>
                            </p:childTnLst>
                          </p:cTn>
                        </p:par>
                        <p:par>
                          <p:cTn id="77" fill="hold">
                            <p:stCondLst>
                              <p:cond delay="2000"/>
                            </p:stCondLst>
                            <p:childTnLst>
                              <p:par>
                                <p:cTn id="78" presetID="22" presetClass="entr" presetSubtype="4" fill="hold" nodeType="afterEffect">
                                  <p:stCondLst>
                                    <p:cond delay="0"/>
                                  </p:stCondLst>
                                  <p:childTnLst>
                                    <p:set>
                                      <p:cBhvr>
                                        <p:cTn id="79" dur="1" fill="hold">
                                          <p:stCondLst>
                                            <p:cond delay="0"/>
                                          </p:stCondLst>
                                        </p:cTn>
                                        <p:tgtEl>
                                          <p:spTgt spid="63"/>
                                        </p:tgtEl>
                                        <p:attrNameLst>
                                          <p:attrName>style.visibility</p:attrName>
                                        </p:attrNameLst>
                                      </p:cBhvr>
                                      <p:to>
                                        <p:strVal val="visible"/>
                                      </p:to>
                                    </p:set>
                                    <p:animEffect transition="in" filter="wipe(down)">
                                      <p:cBhvr>
                                        <p:cTn id="80" dur="500"/>
                                        <p:tgtEl>
                                          <p:spTgt spid="63"/>
                                        </p:tgtEl>
                                      </p:cBhvr>
                                    </p:animEffect>
                                  </p:childTnLst>
                                </p:cTn>
                              </p:par>
                            </p:childTnLst>
                          </p:cTn>
                        </p:par>
                        <p:par>
                          <p:cTn id="81" fill="hold">
                            <p:stCondLst>
                              <p:cond delay="2500"/>
                            </p:stCondLst>
                            <p:childTnLst>
                              <p:par>
                                <p:cTn id="82" presetID="22" presetClass="entr" presetSubtype="4" fill="hold" nodeType="afterEffect">
                                  <p:stCondLst>
                                    <p:cond delay="0"/>
                                  </p:stCondLst>
                                  <p:childTnLst>
                                    <p:set>
                                      <p:cBhvr>
                                        <p:cTn id="83" dur="1" fill="hold">
                                          <p:stCondLst>
                                            <p:cond delay="0"/>
                                          </p:stCondLst>
                                        </p:cTn>
                                        <p:tgtEl>
                                          <p:spTgt spid="67"/>
                                        </p:tgtEl>
                                        <p:attrNameLst>
                                          <p:attrName>style.visibility</p:attrName>
                                        </p:attrNameLst>
                                      </p:cBhvr>
                                      <p:to>
                                        <p:strVal val="visible"/>
                                      </p:to>
                                    </p:set>
                                    <p:animEffect transition="in" filter="wipe(down)">
                                      <p:cBhvr>
                                        <p:cTn id="84"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2" grpId="0"/>
      <p:bldP spid="44" grpId="0"/>
      <p:bldP spid="31" grpId="0" animBg="1"/>
      <p:bldP spid="39" grpId="0" animBg="1"/>
      <p:bldP spid="53" grpId="0" animBg="1"/>
      <p:bldP spid="54" grpId="0" animBg="1"/>
      <p:bldP spid="56" grpId="0" animBg="1"/>
      <p:bldP spid="66" grpId="0" animBg="1"/>
      <p:bldP spid="70" grpId="0" animBg="1"/>
      <p:bldP spid="71" grpId="0" animBg="1"/>
      <p:bldP spid="7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dirty="0"/>
          </a:p>
        </p:txBody>
      </p:sp>
      <p:sp>
        <p:nvSpPr>
          <p:cNvPr id="26" name="Text Placeholder 25"/>
          <p:cNvSpPr>
            <a:spLocks noGrp="1"/>
          </p:cNvSpPr>
          <p:nvPr>
            <p:ph type="body" sz="quarter" idx="4294967295"/>
          </p:nvPr>
        </p:nvSpPr>
        <p:spPr>
          <a:xfrm>
            <a:off x="0" y="3262313"/>
            <a:ext cx="10445750" cy="738664"/>
          </a:xfrm>
        </p:spPr>
        <p:txBody>
          <a:bodyPr/>
          <a:lstStyle/>
          <a:p>
            <a:pPr marL="0" indent="0">
              <a:buNone/>
            </a:pPr>
            <a:r>
              <a:rPr lang="en-US" dirty="0"/>
              <a:t>	</a:t>
            </a:r>
          </a:p>
        </p:txBody>
      </p:sp>
      <p:sp>
        <p:nvSpPr>
          <p:cNvPr id="4" name="Title 6"/>
          <p:cNvSpPr txBox="1">
            <a:spLocks/>
          </p:cNvSpPr>
          <p:nvPr/>
        </p:nvSpPr>
        <p:spPr>
          <a:xfrm>
            <a:off x="347538" y="3076020"/>
            <a:ext cx="11887200" cy="1831975"/>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88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r>
              <a:rPr lang="en-US" sz="4800" dirty="0" smtClean="0"/>
              <a:t>Setting up a Windows Server Container host</a:t>
            </a:r>
            <a:endParaRPr lang="en-US" sz="4800" dirty="0"/>
          </a:p>
        </p:txBody>
      </p:sp>
    </p:spTree>
    <p:extLst>
      <p:ext uri="{BB962C8B-B14F-4D97-AF65-F5344CB8AC3E}">
        <p14:creationId xmlns:p14="http://schemas.microsoft.com/office/powerpoint/2010/main" val="3317944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rapezoid 117"/>
          <p:cNvSpPr/>
          <p:nvPr/>
        </p:nvSpPr>
        <p:spPr bwMode="auto">
          <a:xfrm rot="16200000">
            <a:off x="1568699" y="2327731"/>
            <a:ext cx="5329625" cy="3466783"/>
          </a:xfrm>
          <a:prstGeom prst="trapezoid">
            <a:avLst>
              <a:gd name="adj" fmla="val 39862"/>
            </a:avLst>
          </a:prstGeom>
          <a:solidFill>
            <a:schemeClr val="bg1">
              <a:lumMod val="85000"/>
              <a:alpha val="66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itle 1"/>
          <p:cNvSpPr>
            <a:spLocks noGrp="1"/>
          </p:cNvSpPr>
          <p:nvPr>
            <p:ph type="title"/>
          </p:nvPr>
        </p:nvSpPr>
        <p:spPr/>
        <p:txBody>
          <a:bodyPr/>
          <a:lstStyle/>
          <a:p>
            <a:r>
              <a:rPr lang="en-US" dirty="0" smtClean="0"/>
              <a:t>Image Creation</a:t>
            </a:r>
            <a:endParaRPr lang="en-US" dirty="0"/>
          </a:p>
        </p:txBody>
      </p:sp>
      <p:sp>
        <p:nvSpPr>
          <p:cNvPr id="30" name="Rounded Rectangle 29"/>
          <p:cNvSpPr/>
          <p:nvPr/>
        </p:nvSpPr>
        <p:spPr bwMode="auto">
          <a:xfrm>
            <a:off x="526387" y="1929711"/>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a:solidFill>
                  <a:schemeClr val="tx1"/>
                </a:solidFill>
              </a:rPr>
              <a:t>Local Repository</a:t>
            </a:r>
          </a:p>
        </p:txBody>
      </p:sp>
      <p:grpSp>
        <p:nvGrpSpPr>
          <p:cNvPr id="46" name="Group 45"/>
          <p:cNvGrpSpPr/>
          <p:nvPr/>
        </p:nvGrpSpPr>
        <p:grpSpPr>
          <a:xfrm>
            <a:off x="686258" y="4285091"/>
            <a:ext cx="1882150" cy="951832"/>
            <a:chOff x="4962561" y="2484878"/>
            <a:chExt cx="2522622" cy="1409700"/>
          </a:xfrm>
        </p:grpSpPr>
        <p:grpSp>
          <p:nvGrpSpPr>
            <p:cNvPr id="47" name="Group 46"/>
            <p:cNvGrpSpPr/>
            <p:nvPr/>
          </p:nvGrpSpPr>
          <p:grpSpPr>
            <a:xfrm>
              <a:off x="4962561" y="2484878"/>
              <a:ext cx="2522622" cy="1409700"/>
              <a:chOff x="3703637" y="1744662"/>
              <a:chExt cx="5181600" cy="2895600"/>
            </a:xfrm>
          </p:grpSpPr>
          <p:sp>
            <p:nvSpPr>
              <p:cNvPr id="57" name="Rectangle 56"/>
              <p:cNvSpPr/>
              <p:nvPr/>
            </p:nvSpPr>
            <p:spPr bwMode="auto">
              <a:xfrm>
                <a:off x="3789873" y="1829243"/>
                <a:ext cx="5013282" cy="2725204"/>
              </a:xfrm>
              <a:prstGeom prst="rect">
                <a:avLst/>
              </a:prstGeom>
              <a:solidFill>
                <a:schemeClr val="accent3"/>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8" name="Right Bracket 57"/>
              <p:cNvSpPr/>
              <p:nvPr/>
            </p:nvSpPr>
            <p:spPr>
              <a:xfrm>
                <a:off x="8512014" y="1744662"/>
                <a:ext cx="373223" cy="2895600"/>
              </a:xfrm>
              <a:prstGeom prst="righ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59" name="Left Bracket 58"/>
              <p:cNvSpPr/>
              <p:nvPr/>
            </p:nvSpPr>
            <p:spPr>
              <a:xfrm>
                <a:off x="3703637" y="1744662"/>
                <a:ext cx="373223" cy="2895600"/>
              </a:xfrm>
              <a:prstGeom prst="lef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grpSp>
        <p:cxnSp>
          <p:nvCxnSpPr>
            <p:cNvPr id="48" name="Straight Connector 47"/>
            <p:cNvCxnSpPr/>
            <p:nvPr/>
          </p:nvCxnSpPr>
          <p:spPr>
            <a:xfrm>
              <a:off x="7288402"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166837"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7045273"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923709"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151321" y="2732528"/>
              <a:ext cx="364693" cy="914400"/>
              <a:chOff x="5528956" y="2849562"/>
              <a:chExt cx="729385" cy="1828800"/>
            </a:xfrm>
          </p:grpSpPr>
          <p:cxnSp>
            <p:nvCxnSpPr>
              <p:cNvPr id="53" name="Straight Connector 52"/>
              <p:cNvCxnSpPr/>
              <p:nvPr/>
            </p:nvCxnSpPr>
            <p:spPr>
              <a:xfrm>
                <a:off x="6258341"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015212"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772084"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5528956"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60" name="Picture 5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901" y="4554730"/>
            <a:ext cx="1773510" cy="407795"/>
          </a:xfrm>
          <a:prstGeom prst="rect">
            <a:avLst/>
          </a:prstGeom>
        </p:spPr>
      </p:pic>
      <p:sp>
        <p:nvSpPr>
          <p:cNvPr id="72" name="Rounded Rectangle 71"/>
          <p:cNvSpPr/>
          <p:nvPr/>
        </p:nvSpPr>
        <p:spPr bwMode="auto">
          <a:xfrm>
            <a:off x="3315221" y="1250279"/>
            <a:ext cx="5874816" cy="5486400"/>
          </a:xfrm>
          <a:prstGeom prst="roundRect">
            <a:avLst>
              <a:gd name="adj" fmla="val 0"/>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endParaRPr lang="en-US" sz="2000" b="1" dirty="0">
              <a:solidFill>
                <a:srgbClr val="0078D7"/>
              </a:solidFill>
            </a:endParaRPr>
          </a:p>
        </p:txBody>
      </p:sp>
      <p:sp>
        <p:nvSpPr>
          <p:cNvPr id="119" name="Rounded Rectangle 118"/>
          <p:cNvSpPr/>
          <p:nvPr/>
        </p:nvSpPr>
        <p:spPr bwMode="auto">
          <a:xfrm>
            <a:off x="9679643" y="2021133"/>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smtClean="0">
                <a:solidFill>
                  <a:schemeClr val="tx1"/>
                </a:solidFill>
              </a:rPr>
              <a:t>Container View</a:t>
            </a:r>
            <a:endParaRPr lang="en-US" sz="2000" b="1" dirty="0">
              <a:solidFill>
                <a:schemeClr val="tx1"/>
              </a:solidFill>
            </a:endParaRPr>
          </a:p>
        </p:txBody>
      </p:sp>
      <p:grpSp>
        <p:nvGrpSpPr>
          <p:cNvPr id="4" name="Group 3"/>
          <p:cNvGrpSpPr/>
          <p:nvPr/>
        </p:nvGrpSpPr>
        <p:grpSpPr>
          <a:xfrm>
            <a:off x="4793408" y="4945385"/>
            <a:ext cx="2872629" cy="1645920"/>
            <a:chOff x="4793408" y="5214462"/>
            <a:chExt cx="2872629" cy="1645920"/>
          </a:xfrm>
        </p:grpSpPr>
        <p:pic>
          <p:nvPicPr>
            <p:cNvPr id="115" name="Picture 114"/>
            <p:cNvPicPr>
              <a:picLocks noChangeAspect="1"/>
            </p:cNvPicPr>
            <p:nvPr/>
          </p:nvPicPr>
          <p:blipFill>
            <a:blip r:embed="rId4"/>
            <a:stretch>
              <a:fillRect/>
            </a:stretch>
          </p:blipFill>
          <p:spPr>
            <a:xfrm>
              <a:off x="4793408" y="5214462"/>
              <a:ext cx="2872629" cy="1645920"/>
            </a:xfrm>
            <a:prstGeom prst="rect">
              <a:avLst/>
            </a:prstGeom>
          </p:spPr>
        </p:pic>
        <p:pic>
          <p:nvPicPr>
            <p:cNvPr id="73" name="Pictur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2967" y="6237078"/>
              <a:ext cx="1773510" cy="407795"/>
            </a:xfrm>
            <a:prstGeom prst="rect">
              <a:avLst/>
            </a:prstGeom>
          </p:spPr>
        </p:pic>
        <p:sp>
          <p:nvSpPr>
            <p:cNvPr id="3" name="TextBox 2"/>
            <p:cNvSpPr txBox="1"/>
            <p:nvPr/>
          </p:nvSpPr>
          <p:spPr>
            <a:xfrm>
              <a:off x="5141764" y="5373213"/>
              <a:ext cx="2175917" cy="1037207"/>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Container OS</a:t>
              </a:r>
            </a:p>
            <a:p>
              <a:pPr algn="ctr">
                <a:lnSpc>
                  <a:spcPct val="90000"/>
                </a:lnSpc>
                <a:spcAft>
                  <a:spcPts val="600"/>
                </a:spcAft>
              </a:pPr>
              <a:r>
                <a:rPr lang="en-US" sz="2400" dirty="0" smtClean="0">
                  <a:gradFill>
                    <a:gsLst>
                      <a:gs pos="2917">
                        <a:srgbClr val="FFFFFF"/>
                      </a:gs>
                      <a:gs pos="30000">
                        <a:srgbClr val="FFFFFF"/>
                      </a:gs>
                    </a:gsLst>
                    <a:lin ang="5400000" scaled="0"/>
                  </a:gradFill>
                </a:rPr>
                <a:t>Image</a:t>
              </a:r>
            </a:p>
          </p:txBody>
        </p:sp>
      </p:grpSp>
      <p:sp>
        <p:nvSpPr>
          <p:cNvPr id="74" name="Rectangle 73"/>
          <p:cNvSpPr/>
          <p:nvPr/>
        </p:nvSpPr>
        <p:spPr bwMode="auto">
          <a:xfrm>
            <a:off x="6488916" y="5426197"/>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smtClean="0">
                <a:gradFill>
                  <a:gsLst>
                    <a:gs pos="16814">
                      <a:srgbClr val="FFFFFF"/>
                    </a:gs>
                    <a:gs pos="46000">
                      <a:srgbClr val="FFFFFF"/>
                    </a:gs>
                  </a:gsLst>
                  <a:lin ang="5400000" scaled="0"/>
                </a:gradFill>
              </a:rPr>
              <a:t>C:\Windows\*</a:t>
            </a:r>
            <a:endParaRPr lang="en-US" sz="2000" dirty="0">
              <a:gradFill>
                <a:gsLst>
                  <a:gs pos="16814">
                    <a:srgbClr val="FFFFFF"/>
                  </a:gs>
                  <a:gs pos="46000">
                    <a:srgbClr val="FFFFFF"/>
                  </a:gs>
                </a:gsLst>
                <a:lin ang="5400000" scaled="0"/>
              </a:gradFill>
            </a:endParaRPr>
          </a:p>
        </p:txBody>
      </p:sp>
      <p:pic>
        <p:nvPicPr>
          <p:cNvPr id="31" name="Picture 30"/>
          <p:cNvPicPr>
            <a:picLocks noChangeAspect="1"/>
          </p:cNvPicPr>
          <p:nvPr/>
        </p:nvPicPr>
        <p:blipFill>
          <a:blip r:embed="rId5">
            <a:duotone>
              <a:schemeClr val="bg2">
                <a:shade val="45000"/>
                <a:satMod val="135000"/>
              </a:schemeClr>
              <a:prstClr val="white"/>
            </a:duotone>
          </a:blip>
          <a:stretch>
            <a:fillRect/>
          </a:stretch>
        </p:blipFill>
        <p:spPr>
          <a:xfrm>
            <a:off x="9787204" y="2355738"/>
            <a:ext cx="2015267" cy="1152270"/>
          </a:xfrm>
          <a:prstGeom prst="rect">
            <a:avLst/>
          </a:prstGeom>
        </p:spPr>
      </p:pic>
    </p:spTree>
    <p:extLst>
      <p:ext uri="{BB962C8B-B14F-4D97-AF65-F5344CB8AC3E}">
        <p14:creationId xmlns:p14="http://schemas.microsoft.com/office/powerpoint/2010/main" val="26479973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0.00038 2.5783E-6 L -0.10505 0.00045 " pathEditMode="relative" rAng="0" ptsTypes="AA">
                                      <p:cBhvr>
                                        <p:cTn id="6" dur="2000" fill="hold"/>
                                        <p:tgtEl>
                                          <p:spTgt spid="4"/>
                                        </p:tgtEl>
                                        <p:attrNameLst>
                                          <p:attrName>ppt_x</p:attrName>
                                          <p:attrName>ppt_y</p:attrName>
                                        </p:attrNameLst>
                                      </p:cBhvr>
                                      <p:rCtr x="-5234" y="23"/>
                                    </p:animMotion>
                                  </p:childTnLst>
                                </p:cTn>
                              </p:par>
                            </p:childTnLst>
                          </p:cTn>
                        </p:par>
                        <p:par>
                          <p:cTn id="7" fill="hold">
                            <p:stCondLst>
                              <p:cond delay="2000"/>
                            </p:stCondLst>
                            <p:childTnLst>
                              <p:par>
                                <p:cTn id="8" presetID="10" presetClass="entr" presetSubtype="0" fill="hold" grpId="0" nodeType="afterEffect">
                                  <p:stCondLst>
                                    <p:cond delay="0"/>
                                  </p:stCondLst>
                                  <p:childTnLst>
                                    <p:set>
                                      <p:cBhvr>
                                        <p:cTn id="9" dur="1" fill="hold">
                                          <p:stCondLst>
                                            <p:cond delay="0"/>
                                          </p:stCondLst>
                                        </p:cTn>
                                        <p:tgtEl>
                                          <p:spTgt spid="74"/>
                                        </p:tgtEl>
                                        <p:attrNameLst>
                                          <p:attrName>style.visibility</p:attrName>
                                        </p:attrNameLst>
                                      </p:cBhvr>
                                      <p:to>
                                        <p:strVal val="visible"/>
                                      </p:to>
                                    </p:set>
                                    <p:animEffect transition="in" filter="fade">
                                      <p:cBhvr>
                                        <p:cTn id="10"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rapezoid 117"/>
          <p:cNvSpPr/>
          <p:nvPr/>
        </p:nvSpPr>
        <p:spPr bwMode="auto">
          <a:xfrm rot="16200000">
            <a:off x="1568699" y="2327731"/>
            <a:ext cx="5329625" cy="3466783"/>
          </a:xfrm>
          <a:prstGeom prst="trapezoid">
            <a:avLst>
              <a:gd name="adj" fmla="val 39862"/>
            </a:avLst>
          </a:prstGeom>
          <a:solidFill>
            <a:schemeClr val="bg1">
              <a:lumMod val="85000"/>
              <a:alpha val="66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itle 1"/>
          <p:cNvSpPr>
            <a:spLocks noGrp="1"/>
          </p:cNvSpPr>
          <p:nvPr>
            <p:ph type="title"/>
          </p:nvPr>
        </p:nvSpPr>
        <p:spPr/>
        <p:txBody>
          <a:bodyPr/>
          <a:lstStyle/>
          <a:p>
            <a:r>
              <a:rPr lang="en-US" dirty="0"/>
              <a:t>Image Creation</a:t>
            </a:r>
          </a:p>
        </p:txBody>
      </p:sp>
      <p:sp>
        <p:nvSpPr>
          <p:cNvPr id="72" name="Rounded Rectangle 71"/>
          <p:cNvSpPr/>
          <p:nvPr/>
        </p:nvSpPr>
        <p:spPr bwMode="auto">
          <a:xfrm>
            <a:off x="3315221" y="1250279"/>
            <a:ext cx="5874816" cy="5486400"/>
          </a:xfrm>
          <a:prstGeom prst="roundRect">
            <a:avLst>
              <a:gd name="adj" fmla="val 0"/>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endParaRPr lang="en-US" sz="2000" b="1" dirty="0">
              <a:solidFill>
                <a:srgbClr val="0078D7"/>
              </a:solidFill>
            </a:endParaRPr>
          </a:p>
        </p:txBody>
      </p:sp>
      <p:pic>
        <p:nvPicPr>
          <p:cNvPr id="115" name="Picture 114"/>
          <p:cNvPicPr>
            <a:picLocks noChangeAspect="1"/>
          </p:cNvPicPr>
          <p:nvPr/>
        </p:nvPicPr>
        <p:blipFill>
          <a:blip r:embed="rId3"/>
          <a:stretch>
            <a:fillRect/>
          </a:stretch>
        </p:blipFill>
        <p:spPr>
          <a:xfrm>
            <a:off x="3475037" y="4942735"/>
            <a:ext cx="2872629" cy="1645920"/>
          </a:xfrm>
          <a:prstGeom prst="rect">
            <a:avLst/>
          </a:prstGeom>
        </p:spPr>
      </p:pic>
      <p:sp>
        <p:nvSpPr>
          <p:cNvPr id="119" name="Rounded Rectangle 118"/>
          <p:cNvSpPr/>
          <p:nvPr/>
        </p:nvSpPr>
        <p:spPr bwMode="auto">
          <a:xfrm>
            <a:off x="9679643" y="2021133"/>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smtClean="0">
                <a:solidFill>
                  <a:schemeClr val="tx1"/>
                </a:solidFill>
              </a:rPr>
              <a:t>Container View</a:t>
            </a:r>
            <a:endParaRPr lang="en-US" sz="2000" b="1" dirty="0">
              <a:solidFill>
                <a:schemeClr val="tx1"/>
              </a:solidFill>
            </a:endParaRPr>
          </a:p>
        </p:txBody>
      </p:sp>
      <p:pic>
        <p:nvPicPr>
          <p:cNvPr id="120" name="Picture 119"/>
          <p:cNvPicPr>
            <a:picLocks noChangeAspect="1"/>
          </p:cNvPicPr>
          <p:nvPr/>
        </p:nvPicPr>
        <p:blipFill>
          <a:blip r:embed="rId4"/>
          <a:stretch>
            <a:fillRect/>
          </a:stretch>
        </p:blipFill>
        <p:spPr>
          <a:xfrm>
            <a:off x="9787204" y="2355738"/>
            <a:ext cx="2015267" cy="1152270"/>
          </a:xfrm>
          <a:prstGeom prst="rect">
            <a:avLst/>
          </a:prstGeom>
        </p:spPr>
      </p:pic>
      <p:pic>
        <p:nvPicPr>
          <p:cNvPr id="73" name="Picture 7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24596" y="5965351"/>
            <a:ext cx="1773510" cy="407795"/>
          </a:xfrm>
          <a:prstGeom prst="rect">
            <a:avLst/>
          </a:prstGeom>
        </p:spPr>
      </p:pic>
      <p:sp>
        <p:nvSpPr>
          <p:cNvPr id="3" name="TextBox 2"/>
          <p:cNvSpPr txBox="1"/>
          <p:nvPr/>
        </p:nvSpPr>
        <p:spPr>
          <a:xfrm>
            <a:off x="3823393" y="5101486"/>
            <a:ext cx="2175917" cy="1037207"/>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Container OS</a:t>
            </a:r>
          </a:p>
          <a:p>
            <a:pPr algn="ctr">
              <a:lnSpc>
                <a:spcPct val="90000"/>
              </a:lnSpc>
              <a:spcAft>
                <a:spcPts val="600"/>
              </a:spcAft>
            </a:pPr>
            <a:r>
              <a:rPr lang="en-US" sz="2400" dirty="0" smtClean="0">
                <a:gradFill>
                  <a:gsLst>
                    <a:gs pos="2917">
                      <a:srgbClr val="FFFFFF"/>
                    </a:gs>
                    <a:gs pos="30000">
                      <a:srgbClr val="FFFFFF"/>
                    </a:gs>
                  </a:gsLst>
                  <a:lin ang="5400000" scaled="0"/>
                </a:gradFill>
              </a:rPr>
              <a:t>Image</a:t>
            </a:r>
          </a:p>
        </p:txBody>
      </p:sp>
      <p:sp>
        <p:nvSpPr>
          <p:cNvPr id="4" name="Rectangle 3"/>
          <p:cNvSpPr/>
          <p:nvPr/>
        </p:nvSpPr>
        <p:spPr bwMode="auto">
          <a:xfrm>
            <a:off x="6488916" y="5426197"/>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smtClean="0">
                <a:gradFill>
                  <a:gsLst>
                    <a:gs pos="16814">
                      <a:srgbClr val="FFFFFF"/>
                    </a:gs>
                    <a:gs pos="46000">
                      <a:srgbClr val="FFFFFF"/>
                    </a:gs>
                  </a:gsLst>
                  <a:lin ang="5400000" scaled="0"/>
                </a:gradFill>
              </a:rPr>
              <a:t>C:\Windows\*</a:t>
            </a:r>
            <a:endParaRPr lang="en-US" sz="2000" dirty="0">
              <a:gradFill>
                <a:gsLst>
                  <a:gs pos="16814">
                    <a:srgbClr val="FFFFFF"/>
                  </a:gs>
                  <a:gs pos="46000">
                    <a:srgbClr val="FFFFFF"/>
                  </a:gs>
                </a:gsLst>
                <a:lin ang="5400000" scaled="0"/>
              </a:gradFill>
            </a:endParaRPr>
          </a:p>
        </p:txBody>
      </p:sp>
      <p:sp>
        <p:nvSpPr>
          <p:cNvPr id="74" name="Rectangle 73"/>
          <p:cNvSpPr/>
          <p:nvPr/>
        </p:nvSpPr>
        <p:spPr bwMode="auto">
          <a:xfrm>
            <a:off x="9800819" y="3705230"/>
            <a:ext cx="2001652"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t" anchorCtr="0" compatLnSpc="1">
            <a:prstTxWarp prst="textNoShape">
              <a:avLst/>
            </a:prstTxWarp>
          </a:bodyPr>
          <a:lstStyle/>
          <a:p>
            <a:pPr defTabSz="932398" fontAlgn="base">
              <a:spcBef>
                <a:spcPct val="0"/>
              </a:spcBef>
              <a:spcAft>
                <a:spcPct val="0"/>
              </a:spcAft>
            </a:pPr>
            <a:r>
              <a:rPr lang="en-US" dirty="0" smtClean="0">
                <a:gradFill>
                  <a:gsLst>
                    <a:gs pos="16814">
                      <a:srgbClr val="FFFFFF"/>
                    </a:gs>
                    <a:gs pos="46000">
                      <a:srgbClr val="FFFFFF"/>
                    </a:gs>
                  </a:gsLst>
                  <a:lin ang="5400000" scaled="0"/>
                </a:gradFill>
              </a:rPr>
              <a:t>C:\Windows\*</a:t>
            </a:r>
            <a:endParaRPr lang="en-US" dirty="0">
              <a:gradFill>
                <a:gsLst>
                  <a:gs pos="16814">
                    <a:srgbClr val="FFFFFF"/>
                  </a:gs>
                  <a:gs pos="46000">
                    <a:srgbClr val="FFFFFF"/>
                  </a:gs>
                </a:gsLst>
                <a:lin ang="5400000" scaled="0"/>
              </a:gradFill>
            </a:endParaRPr>
          </a:p>
        </p:txBody>
      </p:sp>
      <p:pic>
        <p:nvPicPr>
          <p:cNvPr id="75" name="Picture 74"/>
          <p:cNvPicPr>
            <a:picLocks noChangeAspect="1"/>
          </p:cNvPicPr>
          <p:nvPr/>
        </p:nvPicPr>
        <p:blipFill>
          <a:blip r:embed="rId6"/>
          <a:stretch>
            <a:fillRect/>
          </a:stretch>
        </p:blipFill>
        <p:spPr>
          <a:xfrm>
            <a:off x="3483133" y="3217440"/>
            <a:ext cx="2878638" cy="1645920"/>
          </a:xfrm>
          <a:prstGeom prst="rect">
            <a:avLst/>
          </a:prstGeom>
        </p:spPr>
      </p:pic>
      <p:sp>
        <p:nvSpPr>
          <p:cNvPr id="76" name="TextBox 75"/>
          <p:cNvSpPr txBox="1"/>
          <p:nvPr/>
        </p:nvSpPr>
        <p:spPr>
          <a:xfrm>
            <a:off x="3475038" y="3747190"/>
            <a:ext cx="2872628"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solidFill>
                  <a:srgbClr val="0078D7"/>
                </a:solidFill>
              </a:rPr>
              <a:t>Sandbox</a:t>
            </a:r>
          </a:p>
        </p:txBody>
      </p:sp>
      <p:sp>
        <p:nvSpPr>
          <p:cNvPr id="77" name="Rectangle 76"/>
          <p:cNvSpPr/>
          <p:nvPr/>
        </p:nvSpPr>
        <p:spPr bwMode="auto">
          <a:xfrm>
            <a:off x="6514280" y="3683327"/>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i="1" dirty="0" smtClean="0">
                <a:gradFill>
                  <a:gsLst>
                    <a:gs pos="16814">
                      <a:srgbClr val="FFFFFF"/>
                    </a:gs>
                    <a:gs pos="46000">
                      <a:srgbClr val="FFFFFF"/>
                    </a:gs>
                  </a:gsLst>
                  <a:lin ang="5400000" scaled="0"/>
                </a:gradFill>
              </a:rPr>
              <a:t>empty</a:t>
            </a:r>
            <a:endParaRPr lang="en-US" sz="2000" i="1" dirty="0">
              <a:gradFill>
                <a:gsLst>
                  <a:gs pos="16814">
                    <a:srgbClr val="FFFFFF"/>
                  </a:gs>
                  <a:gs pos="46000">
                    <a:srgbClr val="FFFFFF"/>
                  </a:gs>
                </a:gsLst>
                <a:lin ang="5400000" scaled="0"/>
              </a:gradFill>
            </a:endParaRPr>
          </a:p>
        </p:txBody>
      </p:sp>
      <p:sp>
        <p:nvSpPr>
          <p:cNvPr id="78" name="Right Arrow 77"/>
          <p:cNvSpPr/>
          <p:nvPr/>
        </p:nvSpPr>
        <p:spPr bwMode="auto">
          <a:xfrm>
            <a:off x="9179032" y="3732457"/>
            <a:ext cx="500611" cy="484632"/>
          </a:xfrm>
          <a:prstGeom prs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67" name="Rounded Rectangle 66"/>
          <p:cNvSpPr/>
          <p:nvPr/>
        </p:nvSpPr>
        <p:spPr bwMode="auto">
          <a:xfrm>
            <a:off x="526387" y="1929711"/>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a:solidFill>
                  <a:schemeClr val="tx1"/>
                </a:solidFill>
              </a:rPr>
              <a:t>Local Repository</a:t>
            </a:r>
          </a:p>
        </p:txBody>
      </p:sp>
      <p:grpSp>
        <p:nvGrpSpPr>
          <p:cNvPr id="69" name="Group 68"/>
          <p:cNvGrpSpPr/>
          <p:nvPr/>
        </p:nvGrpSpPr>
        <p:grpSpPr>
          <a:xfrm>
            <a:off x="686258" y="4285091"/>
            <a:ext cx="1882150" cy="951832"/>
            <a:chOff x="4962561" y="2484878"/>
            <a:chExt cx="2522622" cy="1409700"/>
          </a:xfrm>
        </p:grpSpPr>
        <p:grpSp>
          <p:nvGrpSpPr>
            <p:cNvPr id="70" name="Group 69"/>
            <p:cNvGrpSpPr/>
            <p:nvPr/>
          </p:nvGrpSpPr>
          <p:grpSpPr>
            <a:xfrm>
              <a:off x="4962561" y="2484878"/>
              <a:ext cx="2522622" cy="1409700"/>
              <a:chOff x="3703637" y="1744662"/>
              <a:chExt cx="5181600" cy="2895600"/>
            </a:xfrm>
          </p:grpSpPr>
          <p:sp>
            <p:nvSpPr>
              <p:cNvPr id="87" name="Rectangle 86"/>
              <p:cNvSpPr/>
              <p:nvPr/>
            </p:nvSpPr>
            <p:spPr bwMode="auto">
              <a:xfrm>
                <a:off x="3789873" y="1829243"/>
                <a:ext cx="5013282" cy="2725204"/>
              </a:xfrm>
              <a:prstGeom prst="rect">
                <a:avLst/>
              </a:prstGeom>
              <a:solidFill>
                <a:schemeClr val="accent3"/>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8" name="Right Bracket 87"/>
              <p:cNvSpPr/>
              <p:nvPr/>
            </p:nvSpPr>
            <p:spPr>
              <a:xfrm>
                <a:off x="8512014" y="1744662"/>
                <a:ext cx="373223" cy="2895600"/>
              </a:xfrm>
              <a:prstGeom prst="righ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89" name="Left Bracket 88"/>
              <p:cNvSpPr/>
              <p:nvPr/>
            </p:nvSpPr>
            <p:spPr>
              <a:xfrm>
                <a:off x="3703637" y="1744662"/>
                <a:ext cx="373223" cy="2895600"/>
              </a:xfrm>
              <a:prstGeom prst="lef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grpSp>
        <p:cxnSp>
          <p:nvCxnSpPr>
            <p:cNvPr id="71" name="Straight Connector 70"/>
            <p:cNvCxnSpPr/>
            <p:nvPr/>
          </p:nvCxnSpPr>
          <p:spPr>
            <a:xfrm>
              <a:off x="7288402"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7166837"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7045273"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923709"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2" name="Group 81"/>
            <p:cNvGrpSpPr/>
            <p:nvPr/>
          </p:nvGrpSpPr>
          <p:grpSpPr>
            <a:xfrm>
              <a:off x="5151321" y="2732528"/>
              <a:ext cx="364693" cy="914400"/>
              <a:chOff x="5528956" y="2849562"/>
              <a:chExt cx="729385" cy="1828800"/>
            </a:xfrm>
          </p:grpSpPr>
          <p:cxnSp>
            <p:nvCxnSpPr>
              <p:cNvPr id="83" name="Straight Connector 82"/>
              <p:cNvCxnSpPr/>
              <p:nvPr/>
            </p:nvCxnSpPr>
            <p:spPr>
              <a:xfrm>
                <a:off x="6258341"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6015212"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5772084"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5528956"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90" name="Picture 8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3901" y="4554730"/>
            <a:ext cx="1773510" cy="407795"/>
          </a:xfrm>
          <a:prstGeom prst="rect">
            <a:avLst/>
          </a:prstGeom>
        </p:spPr>
      </p:pic>
    </p:spTree>
    <p:extLst>
      <p:ext uri="{BB962C8B-B14F-4D97-AF65-F5344CB8AC3E}">
        <p14:creationId xmlns:p14="http://schemas.microsoft.com/office/powerpoint/2010/main" val="219542394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rapezoid 117"/>
          <p:cNvSpPr/>
          <p:nvPr/>
        </p:nvSpPr>
        <p:spPr bwMode="auto">
          <a:xfrm rot="16200000">
            <a:off x="1568699" y="2327731"/>
            <a:ext cx="5329625" cy="3466783"/>
          </a:xfrm>
          <a:prstGeom prst="trapezoid">
            <a:avLst>
              <a:gd name="adj" fmla="val 39862"/>
            </a:avLst>
          </a:prstGeom>
          <a:solidFill>
            <a:schemeClr val="bg1">
              <a:lumMod val="85000"/>
              <a:alpha val="66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itle 1"/>
          <p:cNvSpPr>
            <a:spLocks noGrp="1"/>
          </p:cNvSpPr>
          <p:nvPr>
            <p:ph type="title"/>
          </p:nvPr>
        </p:nvSpPr>
        <p:spPr/>
        <p:txBody>
          <a:bodyPr/>
          <a:lstStyle/>
          <a:p>
            <a:r>
              <a:rPr lang="en-US" dirty="0"/>
              <a:t>Image Creation</a:t>
            </a:r>
          </a:p>
        </p:txBody>
      </p:sp>
      <p:sp>
        <p:nvSpPr>
          <p:cNvPr id="72" name="Rounded Rectangle 71"/>
          <p:cNvSpPr/>
          <p:nvPr/>
        </p:nvSpPr>
        <p:spPr bwMode="auto">
          <a:xfrm>
            <a:off x="3315221" y="1250279"/>
            <a:ext cx="5874816" cy="5486400"/>
          </a:xfrm>
          <a:prstGeom prst="roundRect">
            <a:avLst>
              <a:gd name="adj" fmla="val 0"/>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endParaRPr lang="en-US" sz="2000" b="1" dirty="0">
              <a:solidFill>
                <a:srgbClr val="0078D7"/>
              </a:solidFill>
            </a:endParaRPr>
          </a:p>
        </p:txBody>
      </p:sp>
      <p:pic>
        <p:nvPicPr>
          <p:cNvPr id="115" name="Picture 114"/>
          <p:cNvPicPr>
            <a:picLocks noChangeAspect="1"/>
          </p:cNvPicPr>
          <p:nvPr/>
        </p:nvPicPr>
        <p:blipFill>
          <a:blip r:embed="rId3"/>
          <a:stretch>
            <a:fillRect/>
          </a:stretch>
        </p:blipFill>
        <p:spPr>
          <a:xfrm>
            <a:off x="3475037" y="4942735"/>
            <a:ext cx="2872629" cy="1645920"/>
          </a:xfrm>
          <a:prstGeom prst="rect">
            <a:avLst/>
          </a:prstGeom>
        </p:spPr>
      </p:pic>
      <p:sp>
        <p:nvSpPr>
          <p:cNvPr id="119" name="Rounded Rectangle 118"/>
          <p:cNvSpPr/>
          <p:nvPr/>
        </p:nvSpPr>
        <p:spPr bwMode="auto">
          <a:xfrm>
            <a:off x="9679643" y="2021133"/>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smtClean="0">
                <a:solidFill>
                  <a:schemeClr val="tx1"/>
                </a:solidFill>
              </a:rPr>
              <a:t>Container View</a:t>
            </a:r>
            <a:endParaRPr lang="en-US" sz="2000" b="1" dirty="0">
              <a:solidFill>
                <a:schemeClr val="tx1"/>
              </a:solidFill>
            </a:endParaRPr>
          </a:p>
        </p:txBody>
      </p:sp>
      <p:pic>
        <p:nvPicPr>
          <p:cNvPr id="120" name="Picture 119"/>
          <p:cNvPicPr>
            <a:picLocks noChangeAspect="1"/>
          </p:cNvPicPr>
          <p:nvPr/>
        </p:nvPicPr>
        <p:blipFill>
          <a:blip r:embed="rId4"/>
          <a:stretch>
            <a:fillRect/>
          </a:stretch>
        </p:blipFill>
        <p:spPr>
          <a:xfrm>
            <a:off x="9787204" y="2355738"/>
            <a:ext cx="2015267" cy="1152270"/>
          </a:xfrm>
          <a:prstGeom prst="rect">
            <a:avLst/>
          </a:prstGeom>
        </p:spPr>
      </p:pic>
      <p:pic>
        <p:nvPicPr>
          <p:cNvPr id="73" name="Picture 7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24596" y="5965351"/>
            <a:ext cx="1773510" cy="407795"/>
          </a:xfrm>
          <a:prstGeom prst="rect">
            <a:avLst/>
          </a:prstGeom>
        </p:spPr>
      </p:pic>
      <p:sp>
        <p:nvSpPr>
          <p:cNvPr id="3" name="TextBox 2"/>
          <p:cNvSpPr txBox="1"/>
          <p:nvPr/>
        </p:nvSpPr>
        <p:spPr>
          <a:xfrm>
            <a:off x="3823393" y="5101486"/>
            <a:ext cx="2175917" cy="1037207"/>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Container OS</a:t>
            </a:r>
          </a:p>
          <a:p>
            <a:pPr algn="ctr">
              <a:lnSpc>
                <a:spcPct val="90000"/>
              </a:lnSpc>
              <a:spcAft>
                <a:spcPts val="600"/>
              </a:spcAft>
            </a:pPr>
            <a:r>
              <a:rPr lang="en-US" sz="2400" dirty="0" smtClean="0">
                <a:gradFill>
                  <a:gsLst>
                    <a:gs pos="2917">
                      <a:srgbClr val="FFFFFF"/>
                    </a:gs>
                    <a:gs pos="30000">
                      <a:srgbClr val="FFFFFF"/>
                    </a:gs>
                  </a:gsLst>
                  <a:lin ang="5400000" scaled="0"/>
                </a:gradFill>
              </a:rPr>
              <a:t>Image</a:t>
            </a:r>
          </a:p>
        </p:txBody>
      </p:sp>
      <p:sp>
        <p:nvSpPr>
          <p:cNvPr id="4" name="Rectangle 3"/>
          <p:cNvSpPr/>
          <p:nvPr/>
        </p:nvSpPr>
        <p:spPr bwMode="auto">
          <a:xfrm>
            <a:off x="6488916" y="5426197"/>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smtClean="0">
                <a:gradFill>
                  <a:gsLst>
                    <a:gs pos="16814">
                      <a:srgbClr val="FFFFFF"/>
                    </a:gs>
                    <a:gs pos="46000">
                      <a:srgbClr val="FFFFFF"/>
                    </a:gs>
                  </a:gsLst>
                  <a:lin ang="5400000" scaled="0"/>
                </a:gradFill>
              </a:rPr>
              <a:t>C:\Windows\*</a:t>
            </a:r>
            <a:endParaRPr lang="en-US" sz="2000" dirty="0">
              <a:gradFill>
                <a:gsLst>
                  <a:gs pos="16814">
                    <a:srgbClr val="FFFFFF"/>
                  </a:gs>
                  <a:gs pos="46000">
                    <a:srgbClr val="FFFFFF"/>
                  </a:gs>
                </a:gsLst>
                <a:lin ang="5400000" scaled="0"/>
              </a:gradFill>
            </a:endParaRPr>
          </a:p>
        </p:txBody>
      </p:sp>
      <p:sp>
        <p:nvSpPr>
          <p:cNvPr id="74" name="Rectangle 73"/>
          <p:cNvSpPr/>
          <p:nvPr/>
        </p:nvSpPr>
        <p:spPr bwMode="auto">
          <a:xfrm>
            <a:off x="9800819" y="3705230"/>
            <a:ext cx="2001652"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t" anchorCtr="0" compatLnSpc="1">
            <a:prstTxWarp prst="textNoShape">
              <a:avLst/>
            </a:prstTxWarp>
          </a:bodyPr>
          <a:lstStyle/>
          <a:p>
            <a:pPr defTabSz="932398" fontAlgn="base">
              <a:spcBef>
                <a:spcPct val="0"/>
              </a:spcBef>
              <a:spcAft>
                <a:spcPct val="0"/>
              </a:spcAft>
            </a:pPr>
            <a:r>
              <a:rPr lang="en-US" dirty="0" smtClean="0">
                <a:gradFill>
                  <a:gsLst>
                    <a:gs pos="16814">
                      <a:srgbClr val="FFFFFF"/>
                    </a:gs>
                    <a:gs pos="46000">
                      <a:srgbClr val="FFFFFF"/>
                    </a:gs>
                  </a:gsLst>
                  <a:lin ang="5400000" scaled="0"/>
                </a:gradFill>
              </a:rPr>
              <a:t>C:\Windows\*</a:t>
            </a:r>
            <a:endParaRPr lang="en-US" dirty="0">
              <a:gradFill>
                <a:gsLst>
                  <a:gs pos="16814">
                    <a:srgbClr val="FFFFFF"/>
                  </a:gs>
                  <a:gs pos="46000">
                    <a:srgbClr val="FFFFFF"/>
                  </a:gs>
                </a:gsLst>
                <a:lin ang="5400000" scaled="0"/>
              </a:gradFill>
            </a:endParaRPr>
          </a:p>
        </p:txBody>
      </p:sp>
      <p:pic>
        <p:nvPicPr>
          <p:cNvPr id="75" name="Picture 74"/>
          <p:cNvPicPr>
            <a:picLocks noChangeAspect="1"/>
          </p:cNvPicPr>
          <p:nvPr/>
        </p:nvPicPr>
        <p:blipFill>
          <a:blip r:embed="rId6"/>
          <a:stretch>
            <a:fillRect/>
          </a:stretch>
        </p:blipFill>
        <p:spPr>
          <a:xfrm>
            <a:off x="3483133" y="3217440"/>
            <a:ext cx="2878638" cy="1645920"/>
          </a:xfrm>
          <a:prstGeom prst="rect">
            <a:avLst/>
          </a:prstGeom>
        </p:spPr>
      </p:pic>
      <p:sp>
        <p:nvSpPr>
          <p:cNvPr id="76" name="TextBox 75"/>
          <p:cNvSpPr txBox="1"/>
          <p:nvPr/>
        </p:nvSpPr>
        <p:spPr>
          <a:xfrm>
            <a:off x="3475038" y="3747190"/>
            <a:ext cx="2872628"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solidFill>
                  <a:srgbClr val="0078D7"/>
                </a:solidFill>
              </a:rPr>
              <a:t>Sandbox</a:t>
            </a:r>
          </a:p>
        </p:txBody>
      </p:sp>
      <p:sp>
        <p:nvSpPr>
          <p:cNvPr id="77" name="Rectangle 76"/>
          <p:cNvSpPr/>
          <p:nvPr/>
        </p:nvSpPr>
        <p:spPr bwMode="auto">
          <a:xfrm>
            <a:off x="6514280" y="3683327"/>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i="1" dirty="0" smtClean="0">
                <a:gradFill>
                  <a:gsLst>
                    <a:gs pos="16814">
                      <a:srgbClr val="FFFFFF"/>
                    </a:gs>
                    <a:gs pos="46000">
                      <a:srgbClr val="FFFFFF"/>
                    </a:gs>
                  </a:gsLst>
                  <a:lin ang="5400000" scaled="0"/>
                </a:gradFill>
              </a:rPr>
              <a:t>empty</a:t>
            </a:r>
            <a:endParaRPr lang="en-US" sz="2000" i="1" dirty="0">
              <a:gradFill>
                <a:gsLst>
                  <a:gs pos="16814">
                    <a:srgbClr val="FFFFFF"/>
                  </a:gs>
                  <a:gs pos="46000">
                    <a:srgbClr val="FFFFFF"/>
                  </a:gs>
                </a:gsLst>
                <a:lin ang="5400000" scaled="0"/>
              </a:gradFill>
            </a:endParaRPr>
          </a:p>
        </p:txBody>
      </p:sp>
      <p:sp>
        <p:nvSpPr>
          <p:cNvPr id="78" name="Rectangle 77"/>
          <p:cNvSpPr/>
          <p:nvPr/>
        </p:nvSpPr>
        <p:spPr bwMode="auto">
          <a:xfrm>
            <a:off x="9787204" y="1117413"/>
            <a:ext cx="2001652" cy="711784"/>
          </a:xfrm>
          <a:prstGeom prst="rect">
            <a:avLst/>
          </a:prstGeom>
          <a:ln w="28575">
            <a:solidFill>
              <a:schemeClr val="accent3"/>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dirty="0" smtClean="0">
                <a:solidFill>
                  <a:srgbClr val="000000"/>
                </a:solidFill>
              </a:rPr>
              <a:t>C:\nodeJS</a:t>
            </a:r>
            <a:endParaRPr lang="en-US" dirty="0">
              <a:solidFill>
                <a:srgbClr val="000000"/>
              </a:solidFill>
            </a:endParaRPr>
          </a:p>
        </p:txBody>
      </p:sp>
      <p:sp>
        <p:nvSpPr>
          <p:cNvPr id="5" name="Down Arrow 4"/>
          <p:cNvSpPr/>
          <p:nvPr/>
        </p:nvSpPr>
        <p:spPr bwMode="auto">
          <a:xfrm>
            <a:off x="10190032" y="1828011"/>
            <a:ext cx="1195996" cy="635262"/>
          </a:xfrm>
          <a:prstGeom prst="downArrow">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79" name="Right Arrow 78"/>
          <p:cNvSpPr/>
          <p:nvPr/>
        </p:nvSpPr>
        <p:spPr bwMode="auto">
          <a:xfrm>
            <a:off x="9189423" y="3818806"/>
            <a:ext cx="500611" cy="484632"/>
          </a:xfrm>
          <a:prstGeom prs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69" name="Rounded Rectangle 68"/>
          <p:cNvSpPr/>
          <p:nvPr/>
        </p:nvSpPr>
        <p:spPr bwMode="auto">
          <a:xfrm>
            <a:off x="526387" y="1929711"/>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a:solidFill>
                  <a:schemeClr val="tx1"/>
                </a:solidFill>
              </a:rPr>
              <a:t>Local Repository</a:t>
            </a:r>
          </a:p>
        </p:txBody>
      </p:sp>
      <p:grpSp>
        <p:nvGrpSpPr>
          <p:cNvPr id="71" name="Group 70"/>
          <p:cNvGrpSpPr/>
          <p:nvPr/>
        </p:nvGrpSpPr>
        <p:grpSpPr>
          <a:xfrm>
            <a:off x="686258" y="4285091"/>
            <a:ext cx="1882150" cy="951832"/>
            <a:chOff x="4962561" y="2484878"/>
            <a:chExt cx="2522622" cy="1409700"/>
          </a:xfrm>
        </p:grpSpPr>
        <p:grpSp>
          <p:nvGrpSpPr>
            <p:cNvPr id="80" name="Group 79"/>
            <p:cNvGrpSpPr/>
            <p:nvPr/>
          </p:nvGrpSpPr>
          <p:grpSpPr>
            <a:xfrm>
              <a:off x="4962561" y="2484878"/>
              <a:ext cx="2522622" cy="1409700"/>
              <a:chOff x="3703637" y="1744662"/>
              <a:chExt cx="5181600" cy="2895600"/>
            </a:xfrm>
          </p:grpSpPr>
          <p:sp>
            <p:nvSpPr>
              <p:cNvPr id="90" name="Rectangle 89"/>
              <p:cNvSpPr/>
              <p:nvPr/>
            </p:nvSpPr>
            <p:spPr bwMode="auto">
              <a:xfrm>
                <a:off x="3789873" y="1829243"/>
                <a:ext cx="5013282" cy="2725204"/>
              </a:xfrm>
              <a:prstGeom prst="rect">
                <a:avLst/>
              </a:prstGeom>
              <a:solidFill>
                <a:schemeClr val="accent3"/>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1" name="Right Bracket 90"/>
              <p:cNvSpPr/>
              <p:nvPr/>
            </p:nvSpPr>
            <p:spPr>
              <a:xfrm>
                <a:off x="8512014" y="1744662"/>
                <a:ext cx="373223" cy="2895600"/>
              </a:xfrm>
              <a:prstGeom prst="righ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92" name="Left Bracket 91"/>
              <p:cNvSpPr/>
              <p:nvPr/>
            </p:nvSpPr>
            <p:spPr>
              <a:xfrm>
                <a:off x="3703637" y="1744662"/>
                <a:ext cx="373223" cy="2895600"/>
              </a:xfrm>
              <a:prstGeom prst="lef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grpSp>
        <p:cxnSp>
          <p:nvCxnSpPr>
            <p:cNvPr id="81" name="Straight Connector 80"/>
            <p:cNvCxnSpPr/>
            <p:nvPr/>
          </p:nvCxnSpPr>
          <p:spPr>
            <a:xfrm>
              <a:off x="7288402"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7166837"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7045273"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6923709"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5" name="Group 84"/>
            <p:cNvGrpSpPr/>
            <p:nvPr/>
          </p:nvGrpSpPr>
          <p:grpSpPr>
            <a:xfrm>
              <a:off x="5151321" y="2732528"/>
              <a:ext cx="364693" cy="914400"/>
              <a:chOff x="5528956" y="2849562"/>
              <a:chExt cx="729385" cy="1828800"/>
            </a:xfrm>
          </p:grpSpPr>
          <p:cxnSp>
            <p:nvCxnSpPr>
              <p:cNvPr id="86" name="Straight Connector 85"/>
              <p:cNvCxnSpPr/>
              <p:nvPr/>
            </p:nvCxnSpPr>
            <p:spPr>
              <a:xfrm>
                <a:off x="6258341"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6015212"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5772084"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5528956"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93" name="Picture 9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3901" y="4554730"/>
            <a:ext cx="1773510" cy="407795"/>
          </a:xfrm>
          <a:prstGeom prst="rect">
            <a:avLst/>
          </a:prstGeom>
        </p:spPr>
      </p:pic>
    </p:spTree>
    <p:extLst>
      <p:ext uri="{BB962C8B-B14F-4D97-AF65-F5344CB8AC3E}">
        <p14:creationId xmlns:p14="http://schemas.microsoft.com/office/powerpoint/2010/main" val="33967130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rapezoid 117"/>
          <p:cNvSpPr/>
          <p:nvPr/>
        </p:nvSpPr>
        <p:spPr bwMode="auto">
          <a:xfrm rot="16200000">
            <a:off x="1568699" y="2327731"/>
            <a:ext cx="5329625" cy="3466783"/>
          </a:xfrm>
          <a:prstGeom prst="trapezoid">
            <a:avLst>
              <a:gd name="adj" fmla="val 39862"/>
            </a:avLst>
          </a:prstGeom>
          <a:solidFill>
            <a:schemeClr val="bg1">
              <a:lumMod val="85000"/>
              <a:alpha val="66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itle 1"/>
          <p:cNvSpPr>
            <a:spLocks noGrp="1"/>
          </p:cNvSpPr>
          <p:nvPr>
            <p:ph type="title"/>
          </p:nvPr>
        </p:nvSpPr>
        <p:spPr/>
        <p:txBody>
          <a:bodyPr/>
          <a:lstStyle/>
          <a:p>
            <a:r>
              <a:rPr lang="en-US" dirty="0"/>
              <a:t>Image Creation</a:t>
            </a:r>
          </a:p>
        </p:txBody>
      </p:sp>
      <p:sp>
        <p:nvSpPr>
          <p:cNvPr id="72" name="Rounded Rectangle 71"/>
          <p:cNvSpPr/>
          <p:nvPr/>
        </p:nvSpPr>
        <p:spPr bwMode="auto">
          <a:xfrm>
            <a:off x="3315221" y="1250279"/>
            <a:ext cx="5874816" cy="5486400"/>
          </a:xfrm>
          <a:prstGeom prst="roundRect">
            <a:avLst>
              <a:gd name="adj" fmla="val 0"/>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endParaRPr lang="en-US" sz="2000" b="1" dirty="0">
              <a:solidFill>
                <a:srgbClr val="0078D7"/>
              </a:solidFill>
            </a:endParaRPr>
          </a:p>
        </p:txBody>
      </p:sp>
      <p:pic>
        <p:nvPicPr>
          <p:cNvPr id="115" name="Picture 114"/>
          <p:cNvPicPr>
            <a:picLocks noChangeAspect="1"/>
          </p:cNvPicPr>
          <p:nvPr/>
        </p:nvPicPr>
        <p:blipFill>
          <a:blip r:embed="rId3"/>
          <a:stretch>
            <a:fillRect/>
          </a:stretch>
        </p:blipFill>
        <p:spPr>
          <a:xfrm>
            <a:off x="3475037" y="4942735"/>
            <a:ext cx="2872629" cy="1645920"/>
          </a:xfrm>
          <a:prstGeom prst="rect">
            <a:avLst/>
          </a:prstGeom>
        </p:spPr>
      </p:pic>
      <p:sp>
        <p:nvSpPr>
          <p:cNvPr id="119" name="Rounded Rectangle 118"/>
          <p:cNvSpPr/>
          <p:nvPr/>
        </p:nvSpPr>
        <p:spPr bwMode="auto">
          <a:xfrm>
            <a:off x="9679643" y="2021133"/>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smtClean="0">
                <a:solidFill>
                  <a:schemeClr val="tx1"/>
                </a:solidFill>
              </a:rPr>
              <a:t>Container View</a:t>
            </a:r>
            <a:endParaRPr lang="en-US" sz="2000" b="1" dirty="0">
              <a:solidFill>
                <a:schemeClr val="tx1"/>
              </a:solidFill>
            </a:endParaRPr>
          </a:p>
        </p:txBody>
      </p:sp>
      <p:pic>
        <p:nvPicPr>
          <p:cNvPr id="120" name="Picture 119"/>
          <p:cNvPicPr>
            <a:picLocks noChangeAspect="1"/>
          </p:cNvPicPr>
          <p:nvPr/>
        </p:nvPicPr>
        <p:blipFill>
          <a:blip r:embed="rId4"/>
          <a:stretch>
            <a:fillRect/>
          </a:stretch>
        </p:blipFill>
        <p:spPr>
          <a:xfrm>
            <a:off x="9787204" y="2355738"/>
            <a:ext cx="2015267" cy="1152270"/>
          </a:xfrm>
          <a:prstGeom prst="rect">
            <a:avLst/>
          </a:prstGeom>
        </p:spPr>
      </p:pic>
      <p:pic>
        <p:nvPicPr>
          <p:cNvPr id="73" name="Picture 7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24596" y="5965351"/>
            <a:ext cx="1773510" cy="407795"/>
          </a:xfrm>
          <a:prstGeom prst="rect">
            <a:avLst/>
          </a:prstGeom>
        </p:spPr>
      </p:pic>
      <p:sp>
        <p:nvSpPr>
          <p:cNvPr id="3" name="TextBox 2"/>
          <p:cNvSpPr txBox="1"/>
          <p:nvPr/>
        </p:nvSpPr>
        <p:spPr>
          <a:xfrm>
            <a:off x="3823393" y="5101486"/>
            <a:ext cx="2175917" cy="1037207"/>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Container OS</a:t>
            </a:r>
          </a:p>
          <a:p>
            <a:pPr algn="ctr">
              <a:lnSpc>
                <a:spcPct val="90000"/>
              </a:lnSpc>
              <a:spcAft>
                <a:spcPts val="600"/>
              </a:spcAft>
            </a:pPr>
            <a:r>
              <a:rPr lang="en-US" sz="2400" dirty="0" smtClean="0">
                <a:gradFill>
                  <a:gsLst>
                    <a:gs pos="2917">
                      <a:srgbClr val="FFFFFF"/>
                    </a:gs>
                    <a:gs pos="30000">
                      <a:srgbClr val="FFFFFF"/>
                    </a:gs>
                  </a:gsLst>
                  <a:lin ang="5400000" scaled="0"/>
                </a:gradFill>
              </a:rPr>
              <a:t>Image</a:t>
            </a:r>
          </a:p>
        </p:txBody>
      </p:sp>
      <p:sp>
        <p:nvSpPr>
          <p:cNvPr id="4" name="Rectangle 3"/>
          <p:cNvSpPr/>
          <p:nvPr/>
        </p:nvSpPr>
        <p:spPr bwMode="auto">
          <a:xfrm>
            <a:off x="6488916" y="5426197"/>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smtClean="0">
                <a:gradFill>
                  <a:gsLst>
                    <a:gs pos="16814">
                      <a:srgbClr val="FFFFFF"/>
                    </a:gs>
                    <a:gs pos="46000">
                      <a:srgbClr val="FFFFFF"/>
                    </a:gs>
                  </a:gsLst>
                  <a:lin ang="5400000" scaled="0"/>
                </a:gradFill>
              </a:rPr>
              <a:t>C:\Windows\*</a:t>
            </a:r>
            <a:endParaRPr lang="en-US" sz="2000" dirty="0">
              <a:gradFill>
                <a:gsLst>
                  <a:gs pos="16814">
                    <a:srgbClr val="FFFFFF"/>
                  </a:gs>
                  <a:gs pos="46000">
                    <a:srgbClr val="FFFFFF"/>
                  </a:gs>
                </a:gsLst>
                <a:lin ang="5400000" scaled="0"/>
              </a:gradFill>
            </a:endParaRPr>
          </a:p>
        </p:txBody>
      </p:sp>
      <p:sp>
        <p:nvSpPr>
          <p:cNvPr id="74" name="Rectangle 73"/>
          <p:cNvSpPr/>
          <p:nvPr/>
        </p:nvSpPr>
        <p:spPr bwMode="auto">
          <a:xfrm>
            <a:off x="9800819" y="3705230"/>
            <a:ext cx="2001652"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t" anchorCtr="0" compatLnSpc="1">
            <a:prstTxWarp prst="textNoShape">
              <a:avLst/>
            </a:prstTxWarp>
          </a:bodyPr>
          <a:lstStyle/>
          <a:p>
            <a:pPr defTabSz="932398" fontAlgn="base">
              <a:spcBef>
                <a:spcPct val="0"/>
              </a:spcBef>
              <a:spcAft>
                <a:spcPct val="0"/>
              </a:spcAft>
            </a:pPr>
            <a:r>
              <a:rPr lang="en-US" dirty="0" smtClean="0">
                <a:gradFill>
                  <a:gsLst>
                    <a:gs pos="16814">
                      <a:srgbClr val="FFFFFF"/>
                    </a:gs>
                    <a:gs pos="46000">
                      <a:srgbClr val="FFFFFF"/>
                    </a:gs>
                  </a:gsLst>
                  <a:lin ang="5400000" scaled="0"/>
                </a:gradFill>
              </a:rPr>
              <a:t>C:\Windows\*</a:t>
            </a:r>
          </a:p>
          <a:p>
            <a:pPr defTabSz="932398" fontAlgn="base">
              <a:spcBef>
                <a:spcPct val="0"/>
              </a:spcBef>
              <a:spcAft>
                <a:spcPct val="0"/>
              </a:spcAft>
            </a:pPr>
            <a:r>
              <a:rPr lang="en-US" dirty="0" smtClean="0">
                <a:gradFill>
                  <a:gsLst>
                    <a:gs pos="16814">
                      <a:srgbClr val="FFFFFF"/>
                    </a:gs>
                    <a:gs pos="46000">
                      <a:srgbClr val="FFFFFF"/>
                    </a:gs>
                  </a:gsLst>
                  <a:lin ang="5400000" scaled="0"/>
                </a:gradFill>
              </a:rPr>
              <a:t>C:\nodeJS</a:t>
            </a:r>
            <a:endParaRPr lang="en-US" dirty="0">
              <a:gradFill>
                <a:gsLst>
                  <a:gs pos="16814">
                    <a:srgbClr val="FFFFFF"/>
                  </a:gs>
                  <a:gs pos="46000">
                    <a:srgbClr val="FFFFFF"/>
                  </a:gs>
                </a:gsLst>
                <a:lin ang="5400000" scaled="0"/>
              </a:gradFill>
            </a:endParaRPr>
          </a:p>
        </p:txBody>
      </p:sp>
      <p:pic>
        <p:nvPicPr>
          <p:cNvPr id="75" name="Picture 74"/>
          <p:cNvPicPr>
            <a:picLocks noChangeAspect="1"/>
          </p:cNvPicPr>
          <p:nvPr/>
        </p:nvPicPr>
        <p:blipFill>
          <a:blip r:embed="rId6"/>
          <a:stretch>
            <a:fillRect/>
          </a:stretch>
        </p:blipFill>
        <p:spPr>
          <a:xfrm>
            <a:off x="3483133" y="3217440"/>
            <a:ext cx="2878638" cy="1645920"/>
          </a:xfrm>
          <a:prstGeom prst="rect">
            <a:avLst/>
          </a:prstGeom>
        </p:spPr>
      </p:pic>
      <p:sp>
        <p:nvSpPr>
          <p:cNvPr id="76" name="TextBox 75"/>
          <p:cNvSpPr txBox="1"/>
          <p:nvPr/>
        </p:nvSpPr>
        <p:spPr>
          <a:xfrm>
            <a:off x="3475038" y="3747190"/>
            <a:ext cx="2872628"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solidFill>
                  <a:srgbClr val="0078D7"/>
                </a:solidFill>
              </a:rPr>
              <a:t>Sandbox</a:t>
            </a:r>
          </a:p>
        </p:txBody>
      </p:sp>
      <p:sp>
        <p:nvSpPr>
          <p:cNvPr id="77" name="Rectangle 76"/>
          <p:cNvSpPr/>
          <p:nvPr/>
        </p:nvSpPr>
        <p:spPr bwMode="auto">
          <a:xfrm>
            <a:off x="6514280" y="3683327"/>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smtClean="0">
                <a:gradFill>
                  <a:gsLst>
                    <a:gs pos="16814">
                      <a:srgbClr val="FFFFFF"/>
                    </a:gs>
                    <a:gs pos="46000">
                      <a:srgbClr val="FFFFFF"/>
                    </a:gs>
                  </a:gsLst>
                  <a:lin ang="5400000" scaled="0"/>
                </a:gradFill>
              </a:rPr>
              <a:t>C:\nodeJs</a:t>
            </a:r>
            <a:endParaRPr lang="en-US" sz="2000" dirty="0">
              <a:gradFill>
                <a:gsLst>
                  <a:gs pos="16814">
                    <a:srgbClr val="FFFFFF"/>
                  </a:gs>
                  <a:gs pos="46000">
                    <a:srgbClr val="FFFFFF"/>
                  </a:gs>
                </a:gsLst>
                <a:lin ang="5400000" scaled="0"/>
              </a:gradFill>
            </a:endParaRPr>
          </a:p>
        </p:txBody>
      </p:sp>
      <p:sp>
        <p:nvSpPr>
          <p:cNvPr id="78" name="Rectangle 77"/>
          <p:cNvSpPr/>
          <p:nvPr/>
        </p:nvSpPr>
        <p:spPr bwMode="auto">
          <a:xfrm>
            <a:off x="9787204" y="1117413"/>
            <a:ext cx="2001652" cy="711784"/>
          </a:xfrm>
          <a:prstGeom prst="rect">
            <a:avLst/>
          </a:prstGeom>
          <a:ln w="28575">
            <a:solidFill>
              <a:schemeClr val="accent3"/>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dirty="0" smtClean="0">
                <a:solidFill>
                  <a:srgbClr val="000000"/>
                </a:solidFill>
              </a:rPr>
              <a:t>C:\nodeJS</a:t>
            </a:r>
            <a:endParaRPr lang="en-US" dirty="0">
              <a:solidFill>
                <a:srgbClr val="000000"/>
              </a:solidFill>
            </a:endParaRPr>
          </a:p>
        </p:txBody>
      </p:sp>
      <p:sp>
        <p:nvSpPr>
          <p:cNvPr id="5" name="Down Arrow 4"/>
          <p:cNvSpPr/>
          <p:nvPr/>
        </p:nvSpPr>
        <p:spPr bwMode="auto">
          <a:xfrm>
            <a:off x="10190032" y="1828011"/>
            <a:ext cx="1195996" cy="625932"/>
          </a:xfrm>
          <a:prstGeom prst="downArrow">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79" name="Right Arrow 78"/>
          <p:cNvSpPr/>
          <p:nvPr/>
        </p:nvSpPr>
        <p:spPr bwMode="auto">
          <a:xfrm>
            <a:off x="9189423" y="3818806"/>
            <a:ext cx="500611" cy="484632"/>
          </a:xfrm>
          <a:prstGeom prs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69" name="Rounded Rectangle 68"/>
          <p:cNvSpPr/>
          <p:nvPr/>
        </p:nvSpPr>
        <p:spPr bwMode="auto">
          <a:xfrm>
            <a:off x="526387" y="1929711"/>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a:solidFill>
                  <a:schemeClr val="tx1"/>
                </a:solidFill>
              </a:rPr>
              <a:t>Local Repository</a:t>
            </a:r>
          </a:p>
        </p:txBody>
      </p:sp>
      <p:grpSp>
        <p:nvGrpSpPr>
          <p:cNvPr id="71" name="Group 70"/>
          <p:cNvGrpSpPr/>
          <p:nvPr/>
        </p:nvGrpSpPr>
        <p:grpSpPr>
          <a:xfrm>
            <a:off x="686258" y="4285091"/>
            <a:ext cx="1882150" cy="951832"/>
            <a:chOff x="4962561" y="2484878"/>
            <a:chExt cx="2522622" cy="1409700"/>
          </a:xfrm>
        </p:grpSpPr>
        <p:grpSp>
          <p:nvGrpSpPr>
            <p:cNvPr id="80" name="Group 79"/>
            <p:cNvGrpSpPr/>
            <p:nvPr/>
          </p:nvGrpSpPr>
          <p:grpSpPr>
            <a:xfrm>
              <a:off x="4962561" y="2484878"/>
              <a:ext cx="2522622" cy="1409700"/>
              <a:chOff x="3703637" y="1744662"/>
              <a:chExt cx="5181600" cy="2895600"/>
            </a:xfrm>
          </p:grpSpPr>
          <p:sp>
            <p:nvSpPr>
              <p:cNvPr id="90" name="Rectangle 89"/>
              <p:cNvSpPr/>
              <p:nvPr/>
            </p:nvSpPr>
            <p:spPr bwMode="auto">
              <a:xfrm>
                <a:off x="3789873" y="1829243"/>
                <a:ext cx="5013282" cy="2725204"/>
              </a:xfrm>
              <a:prstGeom prst="rect">
                <a:avLst/>
              </a:prstGeom>
              <a:solidFill>
                <a:schemeClr val="accent3"/>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1" name="Right Bracket 90"/>
              <p:cNvSpPr/>
              <p:nvPr/>
            </p:nvSpPr>
            <p:spPr>
              <a:xfrm>
                <a:off x="8512014" y="1744662"/>
                <a:ext cx="373223" cy="2895600"/>
              </a:xfrm>
              <a:prstGeom prst="righ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92" name="Left Bracket 91"/>
              <p:cNvSpPr/>
              <p:nvPr/>
            </p:nvSpPr>
            <p:spPr>
              <a:xfrm>
                <a:off x="3703637" y="1744662"/>
                <a:ext cx="373223" cy="2895600"/>
              </a:xfrm>
              <a:prstGeom prst="lef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grpSp>
        <p:cxnSp>
          <p:nvCxnSpPr>
            <p:cNvPr id="81" name="Straight Connector 80"/>
            <p:cNvCxnSpPr/>
            <p:nvPr/>
          </p:nvCxnSpPr>
          <p:spPr>
            <a:xfrm>
              <a:off x="7288402"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7166837"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7045273"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6923709"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5" name="Group 84"/>
            <p:cNvGrpSpPr/>
            <p:nvPr/>
          </p:nvGrpSpPr>
          <p:grpSpPr>
            <a:xfrm>
              <a:off x="5151321" y="2732528"/>
              <a:ext cx="364693" cy="914400"/>
              <a:chOff x="5528956" y="2849562"/>
              <a:chExt cx="729385" cy="1828800"/>
            </a:xfrm>
          </p:grpSpPr>
          <p:cxnSp>
            <p:nvCxnSpPr>
              <p:cNvPr id="86" name="Straight Connector 85"/>
              <p:cNvCxnSpPr/>
              <p:nvPr/>
            </p:nvCxnSpPr>
            <p:spPr>
              <a:xfrm>
                <a:off x="6258341"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6015212"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5772084"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5528956"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93" name="Picture 9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3901" y="4554730"/>
            <a:ext cx="1773510" cy="407795"/>
          </a:xfrm>
          <a:prstGeom prst="rect">
            <a:avLst/>
          </a:prstGeom>
        </p:spPr>
      </p:pic>
    </p:spTree>
    <p:extLst>
      <p:ext uri="{BB962C8B-B14F-4D97-AF65-F5344CB8AC3E}">
        <p14:creationId xmlns:p14="http://schemas.microsoft.com/office/powerpoint/2010/main" val="154461689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rapezoid 117"/>
          <p:cNvSpPr/>
          <p:nvPr/>
        </p:nvSpPr>
        <p:spPr bwMode="auto">
          <a:xfrm rot="16200000">
            <a:off x="1568699" y="2327731"/>
            <a:ext cx="5329625" cy="3466783"/>
          </a:xfrm>
          <a:prstGeom prst="trapezoid">
            <a:avLst>
              <a:gd name="adj" fmla="val 39862"/>
            </a:avLst>
          </a:prstGeom>
          <a:solidFill>
            <a:schemeClr val="bg1">
              <a:lumMod val="85000"/>
              <a:alpha val="66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itle 1"/>
          <p:cNvSpPr>
            <a:spLocks noGrp="1"/>
          </p:cNvSpPr>
          <p:nvPr>
            <p:ph type="title"/>
          </p:nvPr>
        </p:nvSpPr>
        <p:spPr/>
        <p:txBody>
          <a:bodyPr/>
          <a:lstStyle/>
          <a:p>
            <a:r>
              <a:rPr lang="en-US" dirty="0"/>
              <a:t>Image Creation</a:t>
            </a:r>
          </a:p>
        </p:txBody>
      </p:sp>
      <p:sp>
        <p:nvSpPr>
          <p:cNvPr id="72" name="Rounded Rectangle 71"/>
          <p:cNvSpPr/>
          <p:nvPr/>
        </p:nvSpPr>
        <p:spPr bwMode="auto">
          <a:xfrm>
            <a:off x="3315221" y="1250279"/>
            <a:ext cx="5874816" cy="5486400"/>
          </a:xfrm>
          <a:prstGeom prst="roundRect">
            <a:avLst>
              <a:gd name="adj" fmla="val 0"/>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endParaRPr lang="en-US" sz="2000" b="1" dirty="0">
              <a:solidFill>
                <a:srgbClr val="0078D7"/>
              </a:solidFill>
            </a:endParaRPr>
          </a:p>
        </p:txBody>
      </p:sp>
      <p:pic>
        <p:nvPicPr>
          <p:cNvPr id="115" name="Picture 114"/>
          <p:cNvPicPr>
            <a:picLocks noChangeAspect="1"/>
          </p:cNvPicPr>
          <p:nvPr/>
        </p:nvPicPr>
        <p:blipFill>
          <a:blip r:embed="rId3"/>
          <a:stretch>
            <a:fillRect/>
          </a:stretch>
        </p:blipFill>
        <p:spPr>
          <a:xfrm>
            <a:off x="3475037" y="4942735"/>
            <a:ext cx="2872629" cy="1645920"/>
          </a:xfrm>
          <a:prstGeom prst="rect">
            <a:avLst/>
          </a:prstGeom>
        </p:spPr>
      </p:pic>
      <p:sp>
        <p:nvSpPr>
          <p:cNvPr id="119" name="Rounded Rectangle 118"/>
          <p:cNvSpPr/>
          <p:nvPr/>
        </p:nvSpPr>
        <p:spPr bwMode="auto">
          <a:xfrm>
            <a:off x="9679643" y="2021133"/>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smtClean="0">
                <a:solidFill>
                  <a:srgbClr val="0078D7"/>
                </a:solidFill>
              </a:rPr>
              <a:t>Container View</a:t>
            </a:r>
            <a:endParaRPr lang="en-US" sz="2000" b="1" dirty="0">
              <a:solidFill>
                <a:srgbClr val="0078D7"/>
              </a:solidFill>
            </a:endParaRPr>
          </a:p>
        </p:txBody>
      </p:sp>
      <p:pic>
        <p:nvPicPr>
          <p:cNvPr id="73" name="Picture 7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4596" y="5965351"/>
            <a:ext cx="1773510" cy="407795"/>
          </a:xfrm>
          <a:prstGeom prst="rect">
            <a:avLst/>
          </a:prstGeom>
        </p:spPr>
      </p:pic>
      <p:sp>
        <p:nvSpPr>
          <p:cNvPr id="3" name="TextBox 2"/>
          <p:cNvSpPr txBox="1"/>
          <p:nvPr/>
        </p:nvSpPr>
        <p:spPr>
          <a:xfrm>
            <a:off x="3823393" y="5101486"/>
            <a:ext cx="2175917" cy="1037207"/>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Container OS</a:t>
            </a:r>
          </a:p>
          <a:p>
            <a:pPr algn="ctr">
              <a:lnSpc>
                <a:spcPct val="90000"/>
              </a:lnSpc>
              <a:spcAft>
                <a:spcPts val="600"/>
              </a:spcAft>
            </a:pPr>
            <a:r>
              <a:rPr lang="en-US" sz="2400" dirty="0" smtClean="0">
                <a:gradFill>
                  <a:gsLst>
                    <a:gs pos="2917">
                      <a:srgbClr val="FFFFFF"/>
                    </a:gs>
                    <a:gs pos="30000">
                      <a:srgbClr val="FFFFFF"/>
                    </a:gs>
                  </a:gsLst>
                  <a:lin ang="5400000" scaled="0"/>
                </a:gradFill>
              </a:rPr>
              <a:t>Image</a:t>
            </a:r>
          </a:p>
        </p:txBody>
      </p:sp>
      <p:sp>
        <p:nvSpPr>
          <p:cNvPr id="4" name="Rectangle 3"/>
          <p:cNvSpPr/>
          <p:nvPr/>
        </p:nvSpPr>
        <p:spPr bwMode="auto">
          <a:xfrm>
            <a:off x="6488916" y="5426197"/>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smtClean="0">
                <a:gradFill>
                  <a:gsLst>
                    <a:gs pos="16814">
                      <a:srgbClr val="FFFFFF"/>
                    </a:gs>
                    <a:gs pos="46000">
                      <a:srgbClr val="FFFFFF"/>
                    </a:gs>
                  </a:gsLst>
                  <a:lin ang="5400000" scaled="0"/>
                </a:gradFill>
              </a:rPr>
              <a:t>C:\Windows\*</a:t>
            </a:r>
            <a:endParaRPr lang="en-US" sz="2000" dirty="0">
              <a:gradFill>
                <a:gsLst>
                  <a:gs pos="16814">
                    <a:srgbClr val="FFFFFF"/>
                  </a:gs>
                  <a:gs pos="46000">
                    <a:srgbClr val="FFFFFF"/>
                  </a:gs>
                </a:gsLst>
                <a:lin ang="5400000" scaled="0"/>
              </a:gradFill>
            </a:endParaRPr>
          </a:p>
        </p:txBody>
      </p:sp>
      <p:pic>
        <p:nvPicPr>
          <p:cNvPr id="75" name="Picture 74"/>
          <p:cNvPicPr>
            <a:picLocks noChangeAspect="1"/>
          </p:cNvPicPr>
          <p:nvPr/>
        </p:nvPicPr>
        <p:blipFill>
          <a:blip r:embed="rId5"/>
          <a:stretch>
            <a:fillRect/>
          </a:stretch>
        </p:blipFill>
        <p:spPr>
          <a:xfrm>
            <a:off x="3483133" y="3217440"/>
            <a:ext cx="2878638" cy="1645920"/>
          </a:xfrm>
          <a:prstGeom prst="rect">
            <a:avLst/>
          </a:prstGeom>
        </p:spPr>
      </p:pic>
      <p:sp>
        <p:nvSpPr>
          <p:cNvPr id="76" name="TextBox 75"/>
          <p:cNvSpPr txBox="1"/>
          <p:nvPr/>
        </p:nvSpPr>
        <p:spPr>
          <a:xfrm>
            <a:off x="3475038" y="3747190"/>
            <a:ext cx="2872628"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solidFill>
                  <a:srgbClr val="0078D7"/>
                </a:solidFill>
              </a:rPr>
              <a:t>Sandbox</a:t>
            </a:r>
          </a:p>
        </p:txBody>
      </p:sp>
      <p:sp>
        <p:nvSpPr>
          <p:cNvPr id="77" name="Rectangle 76"/>
          <p:cNvSpPr/>
          <p:nvPr/>
        </p:nvSpPr>
        <p:spPr bwMode="auto">
          <a:xfrm>
            <a:off x="6514280" y="3683327"/>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smtClean="0">
                <a:gradFill>
                  <a:gsLst>
                    <a:gs pos="16814">
                      <a:srgbClr val="FFFFFF"/>
                    </a:gs>
                    <a:gs pos="46000">
                      <a:srgbClr val="FFFFFF"/>
                    </a:gs>
                  </a:gsLst>
                  <a:lin ang="5400000" scaled="0"/>
                </a:gradFill>
              </a:rPr>
              <a:t>C:\nodeJs</a:t>
            </a:r>
            <a:endParaRPr lang="en-US" sz="2000" dirty="0">
              <a:gradFill>
                <a:gsLst>
                  <a:gs pos="16814">
                    <a:srgbClr val="FFFFFF"/>
                  </a:gs>
                  <a:gs pos="46000">
                    <a:srgbClr val="FFFFFF"/>
                  </a:gs>
                </a:gsLst>
                <a:lin ang="5400000" scaled="0"/>
              </a:gradFill>
            </a:endParaRPr>
          </a:p>
        </p:txBody>
      </p:sp>
      <p:sp>
        <p:nvSpPr>
          <p:cNvPr id="31" name="Rounded Rectangle 30"/>
          <p:cNvSpPr/>
          <p:nvPr/>
        </p:nvSpPr>
        <p:spPr bwMode="auto">
          <a:xfrm>
            <a:off x="526387" y="1929711"/>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a:solidFill>
                  <a:schemeClr val="tx1"/>
                </a:solidFill>
              </a:rPr>
              <a:t>Local Repository</a:t>
            </a:r>
          </a:p>
        </p:txBody>
      </p:sp>
      <p:grpSp>
        <p:nvGrpSpPr>
          <p:cNvPr id="33" name="Group 32"/>
          <p:cNvGrpSpPr/>
          <p:nvPr/>
        </p:nvGrpSpPr>
        <p:grpSpPr>
          <a:xfrm>
            <a:off x="686258" y="4285091"/>
            <a:ext cx="1882150" cy="951832"/>
            <a:chOff x="4962561" y="2484878"/>
            <a:chExt cx="2522622" cy="1409700"/>
          </a:xfrm>
        </p:grpSpPr>
        <p:grpSp>
          <p:nvGrpSpPr>
            <p:cNvPr id="34" name="Group 33"/>
            <p:cNvGrpSpPr/>
            <p:nvPr/>
          </p:nvGrpSpPr>
          <p:grpSpPr>
            <a:xfrm>
              <a:off x="4962561" y="2484878"/>
              <a:ext cx="2522622" cy="1409700"/>
              <a:chOff x="3703637" y="1744662"/>
              <a:chExt cx="5181600" cy="2895600"/>
            </a:xfrm>
          </p:grpSpPr>
          <p:sp>
            <p:nvSpPr>
              <p:cNvPr id="44" name="Rectangle 43"/>
              <p:cNvSpPr/>
              <p:nvPr/>
            </p:nvSpPr>
            <p:spPr bwMode="auto">
              <a:xfrm>
                <a:off x="3789873" y="1829243"/>
                <a:ext cx="5013282" cy="2725204"/>
              </a:xfrm>
              <a:prstGeom prst="rect">
                <a:avLst/>
              </a:prstGeom>
              <a:solidFill>
                <a:schemeClr val="accent3"/>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5" name="Right Bracket 44"/>
              <p:cNvSpPr/>
              <p:nvPr/>
            </p:nvSpPr>
            <p:spPr>
              <a:xfrm>
                <a:off x="8512014" y="1744662"/>
                <a:ext cx="373223" cy="2895600"/>
              </a:xfrm>
              <a:prstGeom prst="righ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61" name="Left Bracket 60"/>
              <p:cNvSpPr/>
              <p:nvPr/>
            </p:nvSpPr>
            <p:spPr>
              <a:xfrm>
                <a:off x="3703637" y="1744662"/>
                <a:ext cx="373223" cy="2895600"/>
              </a:xfrm>
              <a:prstGeom prst="lef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grpSp>
        <p:cxnSp>
          <p:nvCxnSpPr>
            <p:cNvPr id="35" name="Straight Connector 34"/>
            <p:cNvCxnSpPr/>
            <p:nvPr/>
          </p:nvCxnSpPr>
          <p:spPr>
            <a:xfrm>
              <a:off x="7288402"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166837"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045273"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923709"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5151321" y="2732528"/>
              <a:ext cx="364693" cy="914400"/>
              <a:chOff x="5528956" y="2849562"/>
              <a:chExt cx="729385" cy="1828800"/>
            </a:xfrm>
          </p:grpSpPr>
          <p:cxnSp>
            <p:nvCxnSpPr>
              <p:cNvPr id="40" name="Straight Connector 39"/>
              <p:cNvCxnSpPr/>
              <p:nvPr/>
            </p:nvCxnSpPr>
            <p:spPr>
              <a:xfrm>
                <a:off x="6258341"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015212"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772084"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528956"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62" name="Picture 6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901" y="4554730"/>
            <a:ext cx="1773510" cy="407795"/>
          </a:xfrm>
          <a:prstGeom prst="rect">
            <a:avLst/>
          </a:prstGeom>
        </p:spPr>
      </p:pic>
      <p:pic>
        <p:nvPicPr>
          <p:cNvPr id="63" name="Picture 62"/>
          <p:cNvPicPr>
            <a:picLocks noChangeAspect="1"/>
          </p:cNvPicPr>
          <p:nvPr/>
        </p:nvPicPr>
        <p:blipFill>
          <a:blip r:embed="rId6">
            <a:duotone>
              <a:schemeClr val="bg2">
                <a:shade val="45000"/>
                <a:satMod val="135000"/>
              </a:schemeClr>
              <a:prstClr val="white"/>
            </a:duotone>
          </a:blip>
          <a:stretch>
            <a:fillRect/>
          </a:stretch>
        </p:blipFill>
        <p:spPr>
          <a:xfrm>
            <a:off x="9787204" y="2355738"/>
            <a:ext cx="2015267" cy="1152270"/>
          </a:xfrm>
          <a:prstGeom prst="rect">
            <a:avLst/>
          </a:prstGeom>
        </p:spPr>
      </p:pic>
    </p:spTree>
    <p:extLst>
      <p:ext uri="{BB962C8B-B14F-4D97-AF65-F5344CB8AC3E}">
        <p14:creationId xmlns:p14="http://schemas.microsoft.com/office/powerpoint/2010/main" val="139247405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rapezoid 117"/>
          <p:cNvSpPr/>
          <p:nvPr/>
        </p:nvSpPr>
        <p:spPr bwMode="auto">
          <a:xfrm rot="16200000">
            <a:off x="1568699" y="2327731"/>
            <a:ext cx="5329625" cy="3466783"/>
          </a:xfrm>
          <a:prstGeom prst="trapezoid">
            <a:avLst>
              <a:gd name="adj" fmla="val 39862"/>
            </a:avLst>
          </a:prstGeom>
          <a:solidFill>
            <a:schemeClr val="bg1">
              <a:lumMod val="85000"/>
              <a:alpha val="66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itle 1"/>
          <p:cNvSpPr>
            <a:spLocks noGrp="1"/>
          </p:cNvSpPr>
          <p:nvPr>
            <p:ph type="title"/>
          </p:nvPr>
        </p:nvSpPr>
        <p:spPr/>
        <p:txBody>
          <a:bodyPr/>
          <a:lstStyle/>
          <a:p>
            <a:r>
              <a:rPr lang="en-US" dirty="0"/>
              <a:t>Image Creation</a:t>
            </a:r>
          </a:p>
        </p:txBody>
      </p:sp>
      <p:sp>
        <p:nvSpPr>
          <p:cNvPr id="72" name="Rounded Rectangle 71"/>
          <p:cNvSpPr/>
          <p:nvPr/>
        </p:nvSpPr>
        <p:spPr bwMode="auto">
          <a:xfrm>
            <a:off x="3315221" y="1250279"/>
            <a:ext cx="5874816" cy="5486400"/>
          </a:xfrm>
          <a:prstGeom prst="roundRect">
            <a:avLst>
              <a:gd name="adj" fmla="val 0"/>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endParaRPr lang="en-US" sz="2000" b="1" dirty="0">
              <a:solidFill>
                <a:srgbClr val="0078D7"/>
              </a:solidFill>
            </a:endParaRPr>
          </a:p>
        </p:txBody>
      </p:sp>
      <p:pic>
        <p:nvPicPr>
          <p:cNvPr id="115" name="Picture 114"/>
          <p:cNvPicPr>
            <a:picLocks noChangeAspect="1"/>
          </p:cNvPicPr>
          <p:nvPr/>
        </p:nvPicPr>
        <p:blipFill>
          <a:blip r:embed="rId3"/>
          <a:stretch>
            <a:fillRect/>
          </a:stretch>
        </p:blipFill>
        <p:spPr>
          <a:xfrm>
            <a:off x="3475037" y="4942735"/>
            <a:ext cx="2872629" cy="1645920"/>
          </a:xfrm>
          <a:prstGeom prst="rect">
            <a:avLst/>
          </a:prstGeom>
        </p:spPr>
      </p:pic>
      <p:sp>
        <p:nvSpPr>
          <p:cNvPr id="119" name="Rounded Rectangle 118"/>
          <p:cNvSpPr/>
          <p:nvPr/>
        </p:nvSpPr>
        <p:spPr bwMode="auto">
          <a:xfrm>
            <a:off x="9679643" y="2021133"/>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smtClean="0">
                <a:solidFill>
                  <a:schemeClr val="tx1"/>
                </a:solidFill>
              </a:rPr>
              <a:t>Container View</a:t>
            </a:r>
            <a:endParaRPr lang="en-US" sz="2000" b="1" dirty="0">
              <a:solidFill>
                <a:schemeClr val="tx1"/>
              </a:solidFill>
            </a:endParaRPr>
          </a:p>
        </p:txBody>
      </p:sp>
      <p:pic>
        <p:nvPicPr>
          <p:cNvPr id="73" name="Picture 7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4596" y="5965351"/>
            <a:ext cx="1773510" cy="407795"/>
          </a:xfrm>
          <a:prstGeom prst="rect">
            <a:avLst/>
          </a:prstGeom>
        </p:spPr>
      </p:pic>
      <p:sp>
        <p:nvSpPr>
          <p:cNvPr id="3" name="TextBox 2"/>
          <p:cNvSpPr txBox="1"/>
          <p:nvPr/>
        </p:nvSpPr>
        <p:spPr>
          <a:xfrm>
            <a:off x="3823393" y="5101486"/>
            <a:ext cx="2175917" cy="1037207"/>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Container OS</a:t>
            </a:r>
          </a:p>
          <a:p>
            <a:pPr algn="ctr">
              <a:lnSpc>
                <a:spcPct val="90000"/>
              </a:lnSpc>
              <a:spcAft>
                <a:spcPts val="600"/>
              </a:spcAft>
            </a:pPr>
            <a:r>
              <a:rPr lang="en-US" sz="2400" dirty="0" smtClean="0">
                <a:gradFill>
                  <a:gsLst>
                    <a:gs pos="2917">
                      <a:srgbClr val="FFFFFF"/>
                    </a:gs>
                    <a:gs pos="30000">
                      <a:srgbClr val="FFFFFF"/>
                    </a:gs>
                  </a:gsLst>
                  <a:lin ang="5400000" scaled="0"/>
                </a:gradFill>
              </a:rPr>
              <a:t>Image</a:t>
            </a:r>
          </a:p>
        </p:txBody>
      </p:sp>
      <p:sp>
        <p:nvSpPr>
          <p:cNvPr id="4" name="Rectangle 3"/>
          <p:cNvSpPr/>
          <p:nvPr/>
        </p:nvSpPr>
        <p:spPr bwMode="auto">
          <a:xfrm>
            <a:off x="6488916" y="5426197"/>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smtClean="0">
                <a:gradFill>
                  <a:gsLst>
                    <a:gs pos="16814">
                      <a:srgbClr val="FFFFFF"/>
                    </a:gs>
                    <a:gs pos="46000">
                      <a:srgbClr val="FFFFFF"/>
                    </a:gs>
                  </a:gsLst>
                  <a:lin ang="5400000" scaled="0"/>
                </a:gradFill>
              </a:rPr>
              <a:t>C:\Windows\*</a:t>
            </a:r>
            <a:endParaRPr lang="en-US" sz="2000" dirty="0">
              <a:gradFill>
                <a:gsLst>
                  <a:gs pos="16814">
                    <a:srgbClr val="FFFFFF"/>
                  </a:gs>
                  <a:gs pos="46000">
                    <a:srgbClr val="FFFFFF"/>
                  </a:gs>
                </a:gsLst>
                <a:lin ang="5400000" scaled="0"/>
              </a:gradFill>
            </a:endParaRPr>
          </a:p>
        </p:txBody>
      </p:sp>
      <p:sp>
        <p:nvSpPr>
          <p:cNvPr id="77" name="Rectangle 76"/>
          <p:cNvSpPr/>
          <p:nvPr/>
        </p:nvSpPr>
        <p:spPr bwMode="auto">
          <a:xfrm>
            <a:off x="6514280" y="3683327"/>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smtClean="0">
                <a:gradFill>
                  <a:gsLst>
                    <a:gs pos="16814">
                      <a:srgbClr val="FFFFFF"/>
                    </a:gs>
                    <a:gs pos="46000">
                      <a:srgbClr val="FFFFFF"/>
                    </a:gs>
                  </a:gsLst>
                  <a:lin ang="5400000" scaled="0"/>
                </a:gradFill>
              </a:rPr>
              <a:t>C:\nodeJs</a:t>
            </a:r>
            <a:endParaRPr lang="en-US" sz="2000" dirty="0">
              <a:gradFill>
                <a:gsLst>
                  <a:gs pos="16814">
                    <a:srgbClr val="FFFFFF"/>
                  </a:gs>
                  <a:gs pos="46000">
                    <a:srgbClr val="FFFFFF"/>
                  </a:gs>
                </a:gsLst>
                <a:lin ang="5400000" scaled="0"/>
              </a:gradFill>
            </a:endParaRPr>
          </a:p>
        </p:txBody>
      </p:sp>
      <p:sp>
        <p:nvSpPr>
          <p:cNvPr id="61" name="Rounded Rectangle 60"/>
          <p:cNvSpPr/>
          <p:nvPr/>
        </p:nvSpPr>
        <p:spPr bwMode="auto">
          <a:xfrm>
            <a:off x="526387" y="1929711"/>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a:solidFill>
                  <a:schemeClr val="tx1"/>
                </a:solidFill>
              </a:rPr>
              <a:t>Local Repository</a:t>
            </a:r>
          </a:p>
        </p:txBody>
      </p:sp>
      <p:grpSp>
        <p:nvGrpSpPr>
          <p:cNvPr id="62" name="Group 61"/>
          <p:cNvGrpSpPr/>
          <p:nvPr/>
        </p:nvGrpSpPr>
        <p:grpSpPr>
          <a:xfrm>
            <a:off x="686258" y="4285091"/>
            <a:ext cx="1882150" cy="951832"/>
            <a:chOff x="4962561" y="2484878"/>
            <a:chExt cx="2522622" cy="1409700"/>
          </a:xfrm>
        </p:grpSpPr>
        <p:grpSp>
          <p:nvGrpSpPr>
            <p:cNvPr id="63" name="Group 62"/>
            <p:cNvGrpSpPr/>
            <p:nvPr/>
          </p:nvGrpSpPr>
          <p:grpSpPr>
            <a:xfrm>
              <a:off x="4962561" y="2484878"/>
              <a:ext cx="2522622" cy="1409700"/>
              <a:chOff x="3703637" y="1744662"/>
              <a:chExt cx="5181600" cy="2895600"/>
            </a:xfrm>
          </p:grpSpPr>
          <p:sp>
            <p:nvSpPr>
              <p:cNvPr id="75" name="Rectangle 74"/>
              <p:cNvSpPr/>
              <p:nvPr/>
            </p:nvSpPr>
            <p:spPr bwMode="auto">
              <a:xfrm>
                <a:off x="3789873" y="1829243"/>
                <a:ext cx="5013282" cy="2725204"/>
              </a:xfrm>
              <a:prstGeom prst="rect">
                <a:avLst/>
              </a:prstGeom>
              <a:solidFill>
                <a:schemeClr val="accent3"/>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6" name="Right Bracket 75"/>
              <p:cNvSpPr/>
              <p:nvPr/>
            </p:nvSpPr>
            <p:spPr>
              <a:xfrm>
                <a:off x="8512014" y="1744662"/>
                <a:ext cx="373223" cy="2895600"/>
              </a:xfrm>
              <a:prstGeom prst="righ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78" name="Left Bracket 77"/>
              <p:cNvSpPr/>
              <p:nvPr/>
            </p:nvSpPr>
            <p:spPr>
              <a:xfrm>
                <a:off x="3703637" y="1744662"/>
                <a:ext cx="373223" cy="2895600"/>
              </a:xfrm>
              <a:prstGeom prst="lef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grpSp>
        <p:cxnSp>
          <p:nvCxnSpPr>
            <p:cNvPr id="64" name="Straight Connector 63"/>
            <p:cNvCxnSpPr/>
            <p:nvPr/>
          </p:nvCxnSpPr>
          <p:spPr>
            <a:xfrm>
              <a:off x="7288402"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166837"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7045273"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923709"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5151321" y="2732528"/>
              <a:ext cx="364693" cy="914400"/>
              <a:chOff x="5528956" y="2849562"/>
              <a:chExt cx="729385" cy="1828800"/>
            </a:xfrm>
          </p:grpSpPr>
          <p:cxnSp>
            <p:nvCxnSpPr>
              <p:cNvPr id="69" name="Straight Connector 68"/>
              <p:cNvCxnSpPr/>
              <p:nvPr/>
            </p:nvCxnSpPr>
            <p:spPr>
              <a:xfrm>
                <a:off x="6258341"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015212"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5772084"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5528956"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82" name="Picture 8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901" y="4554730"/>
            <a:ext cx="1773510" cy="407795"/>
          </a:xfrm>
          <a:prstGeom prst="rect">
            <a:avLst/>
          </a:prstGeom>
        </p:spPr>
      </p:pic>
      <p:grpSp>
        <p:nvGrpSpPr>
          <p:cNvPr id="6" name="Group 5"/>
          <p:cNvGrpSpPr/>
          <p:nvPr/>
        </p:nvGrpSpPr>
        <p:grpSpPr>
          <a:xfrm>
            <a:off x="686258" y="3217449"/>
            <a:ext cx="1882150" cy="951832"/>
            <a:chOff x="686258" y="3413400"/>
            <a:chExt cx="1882150" cy="951832"/>
          </a:xfrm>
        </p:grpSpPr>
        <p:grpSp>
          <p:nvGrpSpPr>
            <p:cNvPr id="84" name="Group 83"/>
            <p:cNvGrpSpPr/>
            <p:nvPr/>
          </p:nvGrpSpPr>
          <p:grpSpPr>
            <a:xfrm>
              <a:off x="686258" y="3413400"/>
              <a:ext cx="1882150" cy="951832"/>
              <a:chOff x="3703637" y="1744662"/>
              <a:chExt cx="5181600" cy="2895600"/>
            </a:xfrm>
          </p:grpSpPr>
          <p:sp>
            <p:nvSpPr>
              <p:cNvPr id="94" name="Rectangle 93"/>
              <p:cNvSpPr/>
              <p:nvPr/>
            </p:nvSpPr>
            <p:spPr bwMode="auto">
              <a:xfrm>
                <a:off x="3789873" y="1829242"/>
                <a:ext cx="5013283" cy="2725204"/>
              </a:xfrm>
              <a:prstGeom prst="rect">
                <a:avLst/>
              </a:prstGeom>
              <a:solidFill>
                <a:schemeClr val="accent3"/>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5" name="Right Bracket 94"/>
              <p:cNvSpPr/>
              <p:nvPr/>
            </p:nvSpPr>
            <p:spPr>
              <a:xfrm>
                <a:off x="8512014" y="1744662"/>
                <a:ext cx="373223" cy="2895600"/>
              </a:xfrm>
              <a:prstGeom prst="righ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96" name="Left Bracket 95"/>
              <p:cNvSpPr/>
              <p:nvPr/>
            </p:nvSpPr>
            <p:spPr>
              <a:xfrm>
                <a:off x="3703637" y="1744662"/>
                <a:ext cx="373223" cy="2895600"/>
              </a:xfrm>
              <a:prstGeom prst="lef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grpSp>
        <p:sp>
          <p:nvSpPr>
            <p:cNvPr id="97" name="Rectangle 96"/>
            <p:cNvSpPr/>
            <p:nvPr/>
          </p:nvSpPr>
          <p:spPr>
            <a:xfrm>
              <a:off x="787738" y="3587515"/>
              <a:ext cx="1725836" cy="590931"/>
            </a:xfrm>
            <a:prstGeom prst="rect">
              <a:avLst/>
            </a:prstGeom>
          </p:spPr>
          <p:txBody>
            <a:bodyPr wrap="square">
              <a:spAutoFit/>
            </a:bodyPr>
            <a:lstStyle/>
            <a:p>
              <a:pPr algn="ctr">
                <a:lnSpc>
                  <a:spcPct val="90000"/>
                </a:lnSpc>
              </a:pPr>
              <a:r>
                <a:rPr lang="en-US" dirty="0">
                  <a:gradFill>
                    <a:gsLst>
                      <a:gs pos="2917">
                        <a:srgbClr val="FFFFFF"/>
                      </a:gs>
                      <a:gs pos="30000">
                        <a:srgbClr val="FFFFFF"/>
                      </a:gs>
                    </a:gsLst>
                    <a:lin ang="5400000" scaled="0"/>
                  </a:gradFill>
                </a:rPr>
                <a:t>Application</a:t>
              </a:r>
            </a:p>
            <a:p>
              <a:pPr algn="ctr">
                <a:lnSpc>
                  <a:spcPct val="90000"/>
                </a:lnSpc>
              </a:pPr>
              <a:r>
                <a:rPr lang="en-US" dirty="0">
                  <a:gradFill>
                    <a:gsLst>
                      <a:gs pos="2917">
                        <a:srgbClr val="FFFFFF"/>
                      </a:gs>
                      <a:gs pos="30000">
                        <a:srgbClr val="FFFFFF"/>
                      </a:gs>
                    </a:gsLst>
                    <a:lin ang="5400000" scaled="0"/>
                  </a:gradFill>
                </a:rPr>
                <a:t>Framework</a:t>
              </a:r>
            </a:p>
          </p:txBody>
        </p:sp>
      </p:grpSp>
      <p:sp>
        <p:nvSpPr>
          <p:cNvPr id="5" name="Left Arrow 4"/>
          <p:cNvSpPr/>
          <p:nvPr/>
        </p:nvSpPr>
        <p:spPr bwMode="auto">
          <a:xfrm rot="738143">
            <a:off x="2343121" y="3650939"/>
            <a:ext cx="1166706" cy="295035"/>
          </a:xfrm>
          <a:prstGeom prst="lef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pic>
        <p:nvPicPr>
          <p:cNvPr id="79" name="Picture 78"/>
          <p:cNvPicPr>
            <a:picLocks noChangeAspect="1"/>
          </p:cNvPicPr>
          <p:nvPr/>
        </p:nvPicPr>
        <p:blipFill>
          <a:blip r:embed="rId3"/>
          <a:stretch>
            <a:fillRect/>
          </a:stretch>
        </p:blipFill>
        <p:spPr>
          <a:xfrm>
            <a:off x="3483133" y="3159535"/>
            <a:ext cx="2872629" cy="1645920"/>
          </a:xfrm>
          <a:prstGeom prst="rect">
            <a:avLst/>
          </a:prstGeom>
        </p:spPr>
      </p:pic>
      <p:sp>
        <p:nvSpPr>
          <p:cNvPr id="80" name="TextBox 79"/>
          <p:cNvSpPr txBox="1"/>
          <p:nvPr/>
        </p:nvSpPr>
        <p:spPr>
          <a:xfrm>
            <a:off x="3961332" y="3508008"/>
            <a:ext cx="1916229" cy="1037207"/>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rgbClr val="FFFFFF"/>
                    </a:gs>
                    <a:gs pos="30000">
                      <a:srgbClr val="FFFFFF"/>
                    </a:gs>
                  </a:gsLst>
                  <a:lin ang="5400000" scaled="0"/>
                </a:gradFill>
              </a:rPr>
              <a:t>Application</a:t>
            </a:r>
          </a:p>
          <a:p>
            <a:pPr algn="ctr">
              <a:lnSpc>
                <a:spcPct val="90000"/>
              </a:lnSpc>
              <a:spcAft>
                <a:spcPts val="600"/>
              </a:spcAft>
            </a:pPr>
            <a:r>
              <a:rPr lang="en-US" sz="2400" dirty="0" smtClean="0">
                <a:gradFill>
                  <a:gsLst>
                    <a:gs pos="2917">
                      <a:srgbClr val="FFFFFF"/>
                    </a:gs>
                    <a:gs pos="30000">
                      <a:srgbClr val="FFFFFF"/>
                    </a:gs>
                  </a:gsLst>
                  <a:lin ang="5400000" scaled="0"/>
                </a:gradFill>
              </a:rPr>
              <a:t>Framework</a:t>
            </a:r>
          </a:p>
        </p:txBody>
      </p:sp>
      <p:pic>
        <p:nvPicPr>
          <p:cNvPr id="98" name="Picture 97"/>
          <p:cNvPicPr>
            <a:picLocks noChangeAspect="1"/>
          </p:cNvPicPr>
          <p:nvPr/>
        </p:nvPicPr>
        <p:blipFill>
          <a:blip r:embed="rId5">
            <a:duotone>
              <a:schemeClr val="bg2">
                <a:shade val="45000"/>
                <a:satMod val="135000"/>
              </a:schemeClr>
              <a:prstClr val="white"/>
            </a:duotone>
          </a:blip>
          <a:stretch>
            <a:fillRect/>
          </a:stretch>
        </p:blipFill>
        <p:spPr>
          <a:xfrm>
            <a:off x="9787204" y="2355738"/>
            <a:ext cx="2015267" cy="1152270"/>
          </a:xfrm>
          <a:prstGeom prst="rect">
            <a:avLst/>
          </a:prstGeom>
        </p:spPr>
      </p:pic>
    </p:spTree>
    <p:extLst>
      <p:ext uri="{BB962C8B-B14F-4D97-AF65-F5344CB8AC3E}">
        <p14:creationId xmlns:p14="http://schemas.microsoft.com/office/powerpoint/2010/main" val="40741914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Module Agenda</a:t>
            </a:r>
            <a:endParaRPr lang="en-US" dirty="0"/>
          </a:p>
        </p:txBody>
      </p:sp>
      <p:sp>
        <p:nvSpPr>
          <p:cNvPr id="4" name="Text Placeholder 3"/>
          <p:cNvSpPr>
            <a:spLocks noGrp="1"/>
          </p:cNvSpPr>
          <p:nvPr>
            <p:ph type="body" sz="quarter" idx="10"/>
          </p:nvPr>
        </p:nvSpPr>
        <p:spPr>
          <a:xfrm>
            <a:off x="274639" y="1212849"/>
            <a:ext cx="10572902" cy="3447098"/>
          </a:xfrm>
        </p:spPr>
        <p:txBody>
          <a:bodyPr/>
          <a:lstStyle/>
          <a:p>
            <a:pPr marL="571500" indent="-571500">
              <a:buFont typeface="Arial" panose="020B0604020202020204" pitchFamily="34" charset="0"/>
              <a:buChar char="•"/>
            </a:pPr>
            <a:r>
              <a:rPr lang="en-US" dirty="0" smtClean="0"/>
              <a:t>Getting started with Containers.</a:t>
            </a:r>
          </a:p>
          <a:p>
            <a:pPr marL="571500" indent="-571500">
              <a:buFont typeface="Arial" panose="020B0604020202020204" pitchFamily="34" charset="0"/>
              <a:buChar char="•"/>
            </a:pPr>
            <a:r>
              <a:rPr lang="en-US" dirty="0" smtClean="0"/>
              <a:t>Integrating with Docker.</a:t>
            </a:r>
          </a:p>
          <a:p>
            <a:pPr marL="571500" indent="-571500">
              <a:buFont typeface="Arial" panose="020B0604020202020204" pitchFamily="34" charset="0"/>
              <a:buChar char="•"/>
            </a:pPr>
            <a:r>
              <a:rPr lang="en-US" dirty="0" smtClean="0"/>
              <a:t>Development with Containers.</a:t>
            </a:r>
          </a:p>
          <a:p>
            <a:pPr marL="571500" indent="-571500">
              <a:buFont typeface="Arial" panose="020B0604020202020204" pitchFamily="34" charset="0"/>
              <a:buChar char="•"/>
            </a:pPr>
            <a:r>
              <a:rPr lang="en-US" dirty="0" smtClean="0"/>
              <a:t>Microsoft’s Container runtimes</a:t>
            </a:r>
            <a:r>
              <a:rPr lang="en-US" dirty="0" smtClean="0"/>
              <a:t>.</a:t>
            </a:r>
          </a:p>
          <a:p>
            <a:pPr marL="571500" indent="-571500">
              <a:buFont typeface="Arial" panose="020B0604020202020204" pitchFamily="34" charset="0"/>
              <a:buChar char="•"/>
            </a:pPr>
            <a:r>
              <a:rPr lang="pt-BR" smtClean="0"/>
              <a:t>Labs</a:t>
            </a:r>
            <a:endParaRPr lang="en-US" dirty="0" smtClean="0"/>
          </a:p>
        </p:txBody>
      </p:sp>
    </p:spTree>
    <p:extLst>
      <p:ext uri="{BB962C8B-B14F-4D97-AF65-F5344CB8AC3E}">
        <p14:creationId xmlns:p14="http://schemas.microsoft.com/office/powerpoint/2010/main" val="121476585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rapezoid 60"/>
          <p:cNvSpPr/>
          <p:nvPr/>
        </p:nvSpPr>
        <p:spPr bwMode="auto">
          <a:xfrm rot="16200000">
            <a:off x="1568699" y="2327731"/>
            <a:ext cx="5329625" cy="3466783"/>
          </a:xfrm>
          <a:prstGeom prst="trapezoid">
            <a:avLst>
              <a:gd name="adj" fmla="val 39862"/>
            </a:avLst>
          </a:prstGeom>
          <a:solidFill>
            <a:schemeClr val="bg1">
              <a:lumMod val="85000"/>
              <a:alpha val="66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62" name="Rounded Rectangle 61"/>
          <p:cNvSpPr/>
          <p:nvPr/>
        </p:nvSpPr>
        <p:spPr bwMode="auto">
          <a:xfrm>
            <a:off x="526387" y="1929711"/>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a:solidFill>
                  <a:schemeClr val="tx1"/>
                </a:solidFill>
              </a:rPr>
              <a:t>Local Repository</a:t>
            </a:r>
          </a:p>
        </p:txBody>
      </p:sp>
      <p:grpSp>
        <p:nvGrpSpPr>
          <p:cNvPr id="63" name="Group 62"/>
          <p:cNvGrpSpPr/>
          <p:nvPr/>
        </p:nvGrpSpPr>
        <p:grpSpPr>
          <a:xfrm>
            <a:off x="686258" y="4285091"/>
            <a:ext cx="1882150" cy="951832"/>
            <a:chOff x="4962561" y="2484878"/>
            <a:chExt cx="2522622" cy="1409700"/>
          </a:xfrm>
        </p:grpSpPr>
        <p:grpSp>
          <p:nvGrpSpPr>
            <p:cNvPr id="64" name="Group 63"/>
            <p:cNvGrpSpPr/>
            <p:nvPr/>
          </p:nvGrpSpPr>
          <p:grpSpPr>
            <a:xfrm>
              <a:off x="4962561" y="2484878"/>
              <a:ext cx="2522622" cy="1409700"/>
              <a:chOff x="3703637" y="1744662"/>
              <a:chExt cx="5181600" cy="2895600"/>
            </a:xfrm>
          </p:grpSpPr>
          <p:sp>
            <p:nvSpPr>
              <p:cNvPr id="84" name="Rectangle 83"/>
              <p:cNvSpPr/>
              <p:nvPr/>
            </p:nvSpPr>
            <p:spPr bwMode="auto">
              <a:xfrm>
                <a:off x="3789873" y="1829243"/>
                <a:ext cx="5013282" cy="2725204"/>
              </a:xfrm>
              <a:prstGeom prst="rect">
                <a:avLst/>
              </a:prstGeom>
              <a:solidFill>
                <a:schemeClr val="accent3"/>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5" name="Right Bracket 84"/>
              <p:cNvSpPr/>
              <p:nvPr/>
            </p:nvSpPr>
            <p:spPr>
              <a:xfrm>
                <a:off x="8512014" y="1744662"/>
                <a:ext cx="373223" cy="2895600"/>
              </a:xfrm>
              <a:prstGeom prst="righ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86" name="Left Bracket 85"/>
              <p:cNvSpPr/>
              <p:nvPr/>
            </p:nvSpPr>
            <p:spPr>
              <a:xfrm>
                <a:off x="3703637" y="1744662"/>
                <a:ext cx="373223" cy="2895600"/>
              </a:xfrm>
              <a:prstGeom prst="lef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grpSp>
        <p:cxnSp>
          <p:nvCxnSpPr>
            <p:cNvPr id="65" name="Straight Connector 64"/>
            <p:cNvCxnSpPr/>
            <p:nvPr/>
          </p:nvCxnSpPr>
          <p:spPr>
            <a:xfrm>
              <a:off x="7288402"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7166837"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7045273"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923709"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5151321" y="2732528"/>
              <a:ext cx="364693" cy="914400"/>
              <a:chOff x="5528956" y="2849562"/>
              <a:chExt cx="729385" cy="1828800"/>
            </a:xfrm>
          </p:grpSpPr>
          <p:cxnSp>
            <p:nvCxnSpPr>
              <p:cNvPr id="70" name="Straight Connector 69"/>
              <p:cNvCxnSpPr/>
              <p:nvPr/>
            </p:nvCxnSpPr>
            <p:spPr>
              <a:xfrm>
                <a:off x="6258341"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6015212"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5772084"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5528956"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87" name="Picture 8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901" y="4554730"/>
            <a:ext cx="1773510" cy="407795"/>
          </a:xfrm>
          <a:prstGeom prst="rect">
            <a:avLst/>
          </a:prstGeom>
        </p:spPr>
      </p:pic>
      <p:grpSp>
        <p:nvGrpSpPr>
          <p:cNvPr id="88" name="Group 87"/>
          <p:cNvGrpSpPr/>
          <p:nvPr/>
        </p:nvGrpSpPr>
        <p:grpSpPr>
          <a:xfrm>
            <a:off x="686258" y="3217449"/>
            <a:ext cx="1882150" cy="951832"/>
            <a:chOff x="686258" y="3413400"/>
            <a:chExt cx="1882150" cy="951832"/>
          </a:xfrm>
        </p:grpSpPr>
        <p:grpSp>
          <p:nvGrpSpPr>
            <p:cNvPr id="89" name="Group 88"/>
            <p:cNvGrpSpPr/>
            <p:nvPr/>
          </p:nvGrpSpPr>
          <p:grpSpPr>
            <a:xfrm>
              <a:off x="686258" y="3413400"/>
              <a:ext cx="1882150" cy="951832"/>
              <a:chOff x="4962561" y="2484878"/>
              <a:chExt cx="2522622" cy="1409700"/>
            </a:xfrm>
          </p:grpSpPr>
          <p:grpSp>
            <p:nvGrpSpPr>
              <p:cNvPr id="91" name="Group 90"/>
              <p:cNvGrpSpPr/>
              <p:nvPr/>
            </p:nvGrpSpPr>
            <p:grpSpPr>
              <a:xfrm>
                <a:off x="4962561" y="2484878"/>
                <a:ext cx="2522622" cy="1409700"/>
                <a:chOff x="3703637" y="1744662"/>
                <a:chExt cx="5181600" cy="2895600"/>
              </a:xfrm>
            </p:grpSpPr>
            <p:sp>
              <p:nvSpPr>
                <p:cNvPr id="101" name="Rectangle 100"/>
                <p:cNvSpPr/>
                <p:nvPr/>
              </p:nvSpPr>
              <p:spPr bwMode="auto">
                <a:xfrm>
                  <a:off x="3789873" y="1829243"/>
                  <a:ext cx="5013282" cy="2725204"/>
                </a:xfrm>
                <a:prstGeom prst="rect">
                  <a:avLst/>
                </a:prstGeom>
                <a:solidFill>
                  <a:schemeClr val="accent3"/>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3" name="Right Bracket 102"/>
                <p:cNvSpPr/>
                <p:nvPr/>
              </p:nvSpPr>
              <p:spPr>
                <a:xfrm>
                  <a:off x="8512014" y="1744662"/>
                  <a:ext cx="373223" cy="2895600"/>
                </a:xfrm>
                <a:prstGeom prst="righ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04" name="Left Bracket 103"/>
                <p:cNvSpPr/>
                <p:nvPr/>
              </p:nvSpPr>
              <p:spPr>
                <a:xfrm>
                  <a:off x="3703637" y="1744662"/>
                  <a:ext cx="373223" cy="2895600"/>
                </a:xfrm>
                <a:prstGeom prst="lef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grpSp>
          <p:cxnSp>
            <p:nvCxnSpPr>
              <p:cNvPr id="92" name="Straight Connector 91"/>
              <p:cNvCxnSpPr/>
              <p:nvPr/>
            </p:nvCxnSpPr>
            <p:spPr>
              <a:xfrm>
                <a:off x="7288402"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7166837"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7045273"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6923709"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96" name="Group 95"/>
              <p:cNvGrpSpPr/>
              <p:nvPr/>
            </p:nvGrpSpPr>
            <p:grpSpPr>
              <a:xfrm>
                <a:off x="5151321" y="2732528"/>
                <a:ext cx="364693" cy="914400"/>
                <a:chOff x="5528956" y="2849562"/>
                <a:chExt cx="729385" cy="1828800"/>
              </a:xfrm>
            </p:grpSpPr>
            <p:cxnSp>
              <p:nvCxnSpPr>
                <p:cNvPr id="97" name="Straight Connector 96"/>
                <p:cNvCxnSpPr/>
                <p:nvPr/>
              </p:nvCxnSpPr>
              <p:spPr>
                <a:xfrm>
                  <a:off x="6258341"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6015212"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5772084"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5528956"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90" name="Rectangle 89"/>
            <p:cNvSpPr/>
            <p:nvPr/>
          </p:nvSpPr>
          <p:spPr>
            <a:xfrm>
              <a:off x="787738" y="3587515"/>
              <a:ext cx="1725836" cy="590931"/>
            </a:xfrm>
            <a:prstGeom prst="rect">
              <a:avLst/>
            </a:prstGeom>
          </p:spPr>
          <p:txBody>
            <a:bodyPr wrap="square">
              <a:spAutoFit/>
            </a:bodyPr>
            <a:lstStyle/>
            <a:p>
              <a:pPr algn="ctr">
                <a:lnSpc>
                  <a:spcPct val="90000"/>
                </a:lnSpc>
              </a:pPr>
              <a:r>
                <a:rPr lang="en-US" dirty="0">
                  <a:gradFill>
                    <a:gsLst>
                      <a:gs pos="2917">
                        <a:srgbClr val="FFFFFF"/>
                      </a:gs>
                      <a:gs pos="30000">
                        <a:srgbClr val="FFFFFF"/>
                      </a:gs>
                    </a:gsLst>
                    <a:lin ang="5400000" scaled="0"/>
                  </a:gradFill>
                </a:rPr>
                <a:t>Application</a:t>
              </a:r>
            </a:p>
            <a:p>
              <a:pPr algn="ctr">
                <a:lnSpc>
                  <a:spcPct val="90000"/>
                </a:lnSpc>
              </a:pPr>
              <a:r>
                <a:rPr lang="en-US" dirty="0">
                  <a:gradFill>
                    <a:gsLst>
                      <a:gs pos="2917">
                        <a:srgbClr val="FFFFFF"/>
                      </a:gs>
                      <a:gs pos="30000">
                        <a:srgbClr val="FFFFFF"/>
                      </a:gs>
                    </a:gsLst>
                    <a:lin ang="5400000" scaled="0"/>
                  </a:gradFill>
                </a:rPr>
                <a:t>Framework</a:t>
              </a:r>
            </a:p>
          </p:txBody>
        </p:sp>
      </p:grpSp>
      <p:sp>
        <p:nvSpPr>
          <p:cNvPr id="2" name="Title 1"/>
          <p:cNvSpPr>
            <a:spLocks noGrp="1"/>
          </p:cNvSpPr>
          <p:nvPr>
            <p:ph type="title"/>
          </p:nvPr>
        </p:nvSpPr>
        <p:spPr/>
        <p:txBody>
          <a:bodyPr/>
          <a:lstStyle/>
          <a:p>
            <a:r>
              <a:rPr lang="en-US" dirty="0"/>
              <a:t>Image Creation</a:t>
            </a:r>
          </a:p>
        </p:txBody>
      </p:sp>
      <p:sp>
        <p:nvSpPr>
          <p:cNvPr id="72" name="Rounded Rectangle 71"/>
          <p:cNvSpPr/>
          <p:nvPr/>
        </p:nvSpPr>
        <p:spPr bwMode="auto">
          <a:xfrm>
            <a:off x="3315221" y="1250279"/>
            <a:ext cx="5874816" cy="5486400"/>
          </a:xfrm>
          <a:prstGeom prst="roundRect">
            <a:avLst>
              <a:gd name="adj" fmla="val 0"/>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endParaRPr lang="en-US" sz="2000" b="1" dirty="0">
              <a:solidFill>
                <a:srgbClr val="0078D7"/>
              </a:solidFill>
            </a:endParaRPr>
          </a:p>
        </p:txBody>
      </p:sp>
      <p:pic>
        <p:nvPicPr>
          <p:cNvPr id="102" name="Picture 10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616" y="2247235"/>
            <a:ext cx="1773510" cy="407795"/>
          </a:xfrm>
          <a:prstGeom prst="rect">
            <a:avLst/>
          </a:prstGeom>
        </p:spPr>
      </p:pic>
      <p:pic>
        <p:nvPicPr>
          <p:cNvPr id="115" name="Picture 114"/>
          <p:cNvPicPr>
            <a:picLocks noChangeAspect="1"/>
          </p:cNvPicPr>
          <p:nvPr/>
        </p:nvPicPr>
        <p:blipFill>
          <a:blip r:embed="rId4"/>
          <a:stretch>
            <a:fillRect/>
          </a:stretch>
        </p:blipFill>
        <p:spPr>
          <a:xfrm>
            <a:off x="3475037" y="4942735"/>
            <a:ext cx="2872629" cy="1645920"/>
          </a:xfrm>
          <a:prstGeom prst="rect">
            <a:avLst/>
          </a:prstGeom>
        </p:spPr>
      </p:pic>
      <p:sp>
        <p:nvSpPr>
          <p:cNvPr id="119" name="Rounded Rectangle 118"/>
          <p:cNvSpPr/>
          <p:nvPr/>
        </p:nvSpPr>
        <p:spPr bwMode="auto">
          <a:xfrm>
            <a:off x="9679643" y="2021133"/>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smtClean="0">
                <a:solidFill>
                  <a:schemeClr val="tx1"/>
                </a:solidFill>
              </a:rPr>
              <a:t>Container View</a:t>
            </a:r>
            <a:endParaRPr lang="en-US" sz="2000" b="1" dirty="0">
              <a:solidFill>
                <a:schemeClr val="tx1"/>
              </a:solidFill>
            </a:endParaRPr>
          </a:p>
        </p:txBody>
      </p:sp>
      <p:pic>
        <p:nvPicPr>
          <p:cNvPr id="120" name="Picture 119"/>
          <p:cNvPicPr>
            <a:picLocks noChangeAspect="1"/>
          </p:cNvPicPr>
          <p:nvPr/>
        </p:nvPicPr>
        <p:blipFill>
          <a:blip r:embed="rId5"/>
          <a:stretch>
            <a:fillRect/>
          </a:stretch>
        </p:blipFill>
        <p:spPr>
          <a:xfrm>
            <a:off x="9787204" y="2355738"/>
            <a:ext cx="2015267" cy="1152270"/>
          </a:xfrm>
          <a:prstGeom prst="rect">
            <a:avLst/>
          </a:prstGeom>
        </p:spPr>
      </p:pic>
      <p:pic>
        <p:nvPicPr>
          <p:cNvPr id="73" name="Pictur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4596" y="5965351"/>
            <a:ext cx="1773510" cy="407795"/>
          </a:xfrm>
          <a:prstGeom prst="rect">
            <a:avLst/>
          </a:prstGeom>
        </p:spPr>
      </p:pic>
      <p:sp>
        <p:nvSpPr>
          <p:cNvPr id="3" name="TextBox 2"/>
          <p:cNvSpPr txBox="1"/>
          <p:nvPr/>
        </p:nvSpPr>
        <p:spPr>
          <a:xfrm>
            <a:off x="3823393" y="5101486"/>
            <a:ext cx="2175917" cy="1037207"/>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Container OS</a:t>
            </a:r>
          </a:p>
          <a:p>
            <a:pPr algn="ctr">
              <a:lnSpc>
                <a:spcPct val="90000"/>
              </a:lnSpc>
              <a:spcAft>
                <a:spcPts val="600"/>
              </a:spcAft>
            </a:pPr>
            <a:r>
              <a:rPr lang="en-US" sz="2400" dirty="0" smtClean="0">
                <a:gradFill>
                  <a:gsLst>
                    <a:gs pos="2917">
                      <a:srgbClr val="FFFFFF"/>
                    </a:gs>
                    <a:gs pos="30000">
                      <a:srgbClr val="FFFFFF"/>
                    </a:gs>
                  </a:gsLst>
                  <a:lin ang="5400000" scaled="0"/>
                </a:gradFill>
              </a:rPr>
              <a:t>Image</a:t>
            </a:r>
          </a:p>
        </p:txBody>
      </p:sp>
      <p:sp>
        <p:nvSpPr>
          <p:cNvPr id="4" name="Rectangle 3"/>
          <p:cNvSpPr/>
          <p:nvPr/>
        </p:nvSpPr>
        <p:spPr bwMode="auto">
          <a:xfrm>
            <a:off x="6488916" y="5426197"/>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smtClean="0">
                <a:gradFill>
                  <a:gsLst>
                    <a:gs pos="16814">
                      <a:srgbClr val="FFFFFF"/>
                    </a:gs>
                    <a:gs pos="46000">
                      <a:srgbClr val="FFFFFF"/>
                    </a:gs>
                  </a:gsLst>
                  <a:lin ang="5400000" scaled="0"/>
                </a:gradFill>
              </a:rPr>
              <a:t>C:\Windows\*</a:t>
            </a:r>
            <a:endParaRPr lang="en-US" sz="2000" dirty="0">
              <a:gradFill>
                <a:gsLst>
                  <a:gs pos="16814">
                    <a:srgbClr val="FFFFFF"/>
                  </a:gs>
                  <a:gs pos="46000">
                    <a:srgbClr val="FFFFFF"/>
                  </a:gs>
                </a:gsLst>
                <a:lin ang="5400000" scaled="0"/>
              </a:gradFill>
            </a:endParaRPr>
          </a:p>
        </p:txBody>
      </p:sp>
      <p:sp>
        <p:nvSpPr>
          <p:cNvPr id="74" name="Rectangle 73"/>
          <p:cNvSpPr/>
          <p:nvPr/>
        </p:nvSpPr>
        <p:spPr bwMode="auto">
          <a:xfrm>
            <a:off x="9800819" y="3705230"/>
            <a:ext cx="2001652"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t" anchorCtr="0" compatLnSpc="1">
            <a:prstTxWarp prst="textNoShape">
              <a:avLst/>
            </a:prstTxWarp>
          </a:bodyPr>
          <a:lstStyle/>
          <a:p>
            <a:pPr defTabSz="932398" fontAlgn="base">
              <a:spcBef>
                <a:spcPct val="0"/>
              </a:spcBef>
              <a:spcAft>
                <a:spcPct val="0"/>
              </a:spcAft>
            </a:pPr>
            <a:r>
              <a:rPr lang="en-US" dirty="0" smtClean="0">
                <a:gradFill>
                  <a:gsLst>
                    <a:gs pos="16814">
                      <a:srgbClr val="FFFFFF"/>
                    </a:gs>
                    <a:gs pos="46000">
                      <a:srgbClr val="FFFFFF"/>
                    </a:gs>
                  </a:gsLst>
                  <a:lin ang="5400000" scaled="0"/>
                </a:gradFill>
              </a:rPr>
              <a:t>C:\Windows\*</a:t>
            </a:r>
          </a:p>
          <a:p>
            <a:pPr defTabSz="932398" fontAlgn="base">
              <a:spcBef>
                <a:spcPct val="0"/>
              </a:spcBef>
              <a:spcAft>
                <a:spcPct val="0"/>
              </a:spcAft>
            </a:pPr>
            <a:r>
              <a:rPr lang="en-US" dirty="0" smtClean="0">
                <a:gradFill>
                  <a:gsLst>
                    <a:gs pos="16814">
                      <a:srgbClr val="FFFFFF"/>
                    </a:gs>
                    <a:gs pos="46000">
                      <a:srgbClr val="FFFFFF"/>
                    </a:gs>
                  </a:gsLst>
                  <a:lin ang="5400000" scaled="0"/>
                </a:gradFill>
              </a:rPr>
              <a:t>C:\nodeJS</a:t>
            </a:r>
            <a:endParaRPr lang="en-US" dirty="0">
              <a:gradFill>
                <a:gsLst>
                  <a:gs pos="16814">
                    <a:srgbClr val="FFFFFF"/>
                  </a:gs>
                  <a:gs pos="46000">
                    <a:srgbClr val="FFFFFF"/>
                  </a:gs>
                </a:gsLst>
                <a:lin ang="5400000" scaled="0"/>
              </a:gradFill>
            </a:endParaRPr>
          </a:p>
        </p:txBody>
      </p:sp>
      <p:sp>
        <p:nvSpPr>
          <p:cNvPr id="77" name="Rectangle 76"/>
          <p:cNvSpPr/>
          <p:nvPr/>
        </p:nvSpPr>
        <p:spPr bwMode="auto">
          <a:xfrm>
            <a:off x="6514280" y="3683327"/>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smtClean="0">
                <a:gradFill>
                  <a:gsLst>
                    <a:gs pos="16814">
                      <a:srgbClr val="FFFFFF"/>
                    </a:gs>
                    <a:gs pos="46000">
                      <a:srgbClr val="FFFFFF"/>
                    </a:gs>
                  </a:gsLst>
                  <a:lin ang="5400000" scaled="0"/>
                </a:gradFill>
              </a:rPr>
              <a:t>C:\nodeJs</a:t>
            </a:r>
            <a:endParaRPr lang="en-US" sz="2000" dirty="0">
              <a:gradFill>
                <a:gsLst>
                  <a:gs pos="16814">
                    <a:srgbClr val="FFFFFF"/>
                  </a:gs>
                  <a:gs pos="46000">
                    <a:srgbClr val="FFFFFF"/>
                  </a:gs>
                </a:gsLst>
                <a:lin ang="5400000" scaled="0"/>
              </a:gradFill>
            </a:endParaRPr>
          </a:p>
        </p:txBody>
      </p:sp>
      <p:pic>
        <p:nvPicPr>
          <p:cNvPr id="79" name="Picture 78"/>
          <p:cNvPicPr>
            <a:picLocks noChangeAspect="1"/>
          </p:cNvPicPr>
          <p:nvPr/>
        </p:nvPicPr>
        <p:blipFill>
          <a:blip r:embed="rId4"/>
          <a:stretch>
            <a:fillRect/>
          </a:stretch>
        </p:blipFill>
        <p:spPr>
          <a:xfrm>
            <a:off x="3483133" y="3159535"/>
            <a:ext cx="2872629" cy="1645920"/>
          </a:xfrm>
          <a:prstGeom prst="rect">
            <a:avLst/>
          </a:prstGeom>
        </p:spPr>
      </p:pic>
      <p:sp>
        <p:nvSpPr>
          <p:cNvPr id="80" name="TextBox 79"/>
          <p:cNvSpPr txBox="1"/>
          <p:nvPr/>
        </p:nvSpPr>
        <p:spPr>
          <a:xfrm>
            <a:off x="3961332" y="3508008"/>
            <a:ext cx="1916229" cy="1037207"/>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rgbClr val="FFFFFF"/>
                    </a:gs>
                    <a:gs pos="30000">
                      <a:srgbClr val="FFFFFF"/>
                    </a:gs>
                  </a:gsLst>
                  <a:lin ang="5400000" scaled="0"/>
                </a:gradFill>
              </a:rPr>
              <a:t>Application</a:t>
            </a:r>
          </a:p>
          <a:p>
            <a:pPr algn="ctr">
              <a:lnSpc>
                <a:spcPct val="90000"/>
              </a:lnSpc>
              <a:spcAft>
                <a:spcPts val="600"/>
              </a:spcAft>
            </a:pPr>
            <a:r>
              <a:rPr lang="en-US" sz="2400" dirty="0" smtClean="0">
                <a:gradFill>
                  <a:gsLst>
                    <a:gs pos="2917">
                      <a:srgbClr val="FFFFFF"/>
                    </a:gs>
                    <a:gs pos="30000">
                      <a:srgbClr val="FFFFFF"/>
                    </a:gs>
                  </a:gsLst>
                  <a:lin ang="5400000" scaled="0"/>
                </a:gradFill>
              </a:rPr>
              <a:t>Framework</a:t>
            </a:r>
          </a:p>
        </p:txBody>
      </p:sp>
      <p:pic>
        <p:nvPicPr>
          <p:cNvPr id="75" name="Picture 74"/>
          <p:cNvPicPr>
            <a:picLocks noChangeAspect="1"/>
          </p:cNvPicPr>
          <p:nvPr/>
        </p:nvPicPr>
        <p:blipFill>
          <a:blip r:embed="rId6"/>
          <a:stretch>
            <a:fillRect/>
          </a:stretch>
        </p:blipFill>
        <p:spPr>
          <a:xfrm>
            <a:off x="3472336" y="1413269"/>
            <a:ext cx="2878638" cy="1645920"/>
          </a:xfrm>
          <a:prstGeom prst="rect">
            <a:avLst/>
          </a:prstGeom>
        </p:spPr>
      </p:pic>
      <p:sp>
        <p:nvSpPr>
          <p:cNvPr id="76" name="TextBox 75"/>
          <p:cNvSpPr txBox="1"/>
          <p:nvPr/>
        </p:nvSpPr>
        <p:spPr>
          <a:xfrm>
            <a:off x="3464241" y="1943019"/>
            <a:ext cx="2872628"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solidFill>
                  <a:srgbClr val="0078D7"/>
                </a:solidFill>
              </a:rPr>
              <a:t>Sandbox</a:t>
            </a:r>
          </a:p>
        </p:txBody>
      </p:sp>
      <p:sp>
        <p:nvSpPr>
          <p:cNvPr id="78" name="Rectangle 77"/>
          <p:cNvSpPr/>
          <p:nvPr/>
        </p:nvSpPr>
        <p:spPr bwMode="auto">
          <a:xfrm>
            <a:off x="6503483" y="1879156"/>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i="1" dirty="0" smtClean="0">
                <a:gradFill>
                  <a:gsLst>
                    <a:gs pos="16814">
                      <a:srgbClr val="FFFFFF"/>
                    </a:gs>
                    <a:gs pos="46000">
                      <a:srgbClr val="FFFFFF"/>
                    </a:gs>
                  </a:gsLst>
                  <a:lin ang="5400000" scaled="0"/>
                </a:gradFill>
              </a:rPr>
              <a:t>Empty</a:t>
            </a:r>
            <a:endParaRPr lang="en-US" sz="2000" i="1" dirty="0">
              <a:gradFill>
                <a:gsLst>
                  <a:gs pos="16814">
                    <a:srgbClr val="FFFFFF"/>
                  </a:gs>
                  <a:gs pos="46000">
                    <a:srgbClr val="FFFFFF"/>
                  </a:gs>
                </a:gsLst>
                <a:lin ang="5400000" scaled="0"/>
              </a:gradFill>
            </a:endParaRPr>
          </a:p>
        </p:txBody>
      </p:sp>
      <p:sp>
        <p:nvSpPr>
          <p:cNvPr id="81" name="Right Arrow 80"/>
          <p:cNvSpPr/>
          <p:nvPr/>
        </p:nvSpPr>
        <p:spPr bwMode="auto">
          <a:xfrm>
            <a:off x="9179032" y="3784295"/>
            <a:ext cx="500611" cy="484632"/>
          </a:xfrm>
          <a:prstGeom prs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Tree>
    <p:extLst>
      <p:ext uri="{BB962C8B-B14F-4D97-AF65-F5344CB8AC3E}">
        <p14:creationId xmlns:p14="http://schemas.microsoft.com/office/powerpoint/2010/main" val="421682396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rapezoid 60"/>
          <p:cNvSpPr/>
          <p:nvPr/>
        </p:nvSpPr>
        <p:spPr bwMode="auto">
          <a:xfrm rot="16200000">
            <a:off x="1568699" y="2327731"/>
            <a:ext cx="5329625" cy="3466783"/>
          </a:xfrm>
          <a:prstGeom prst="trapezoid">
            <a:avLst>
              <a:gd name="adj" fmla="val 39862"/>
            </a:avLst>
          </a:prstGeom>
          <a:solidFill>
            <a:schemeClr val="bg1">
              <a:lumMod val="85000"/>
              <a:alpha val="66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62" name="Rounded Rectangle 61"/>
          <p:cNvSpPr/>
          <p:nvPr/>
        </p:nvSpPr>
        <p:spPr bwMode="auto">
          <a:xfrm>
            <a:off x="526387" y="1929711"/>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a:solidFill>
                  <a:schemeClr val="tx1"/>
                </a:solidFill>
              </a:rPr>
              <a:t>Local Repository</a:t>
            </a:r>
          </a:p>
        </p:txBody>
      </p:sp>
      <p:grpSp>
        <p:nvGrpSpPr>
          <p:cNvPr id="63" name="Group 62"/>
          <p:cNvGrpSpPr/>
          <p:nvPr/>
        </p:nvGrpSpPr>
        <p:grpSpPr>
          <a:xfrm>
            <a:off x="686258" y="4285091"/>
            <a:ext cx="1882150" cy="951832"/>
            <a:chOff x="4962561" y="2484878"/>
            <a:chExt cx="2522622" cy="1409700"/>
          </a:xfrm>
        </p:grpSpPr>
        <p:grpSp>
          <p:nvGrpSpPr>
            <p:cNvPr id="64" name="Group 63"/>
            <p:cNvGrpSpPr/>
            <p:nvPr/>
          </p:nvGrpSpPr>
          <p:grpSpPr>
            <a:xfrm>
              <a:off x="4962561" y="2484878"/>
              <a:ext cx="2522622" cy="1409700"/>
              <a:chOff x="3703637" y="1744662"/>
              <a:chExt cx="5181600" cy="2895600"/>
            </a:xfrm>
          </p:grpSpPr>
          <p:sp>
            <p:nvSpPr>
              <p:cNvPr id="86" name="Rectangle 85"/>
              <p:cNvSpPr/>
              <p:nvPr/>
            </p:nvSpPr>
            <p:spPr bwMode="auto">
              <a:xfrm>
                <a:off x="3789873" y="1829243"/>
                <a:ext cx="5013282" cy="2725204"/>
              </a:xfrm>
              <a:prstGeom prst="rect">
                <a:avLst/>
              </a:prstGeom>
              <a:solidFill>
                <a:schemeClr val="accent3"/>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7" name="Right Bracket 86"/>
              <p:cNvSpPr/>
              <p:nvPr/>
            </p:nvSpPr>
            <p:spPr>
              <a:xfrm>
                <a:off x="8512014" y="1744662"/>
                <a:ext cx="373223" cy="2895600"/>
              </a:xfrm>
              <a:prstGeom prst="righ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88" name="Left Bracket 87"/>
              <p:cNvSpPr/>
              <p:nvPr/>
            </p:nvSpPr>
            <p:spPr>
              <a:xfrm>
                <a:off x="3703637" y="1744662"/>
                <a:ext cx="373223" cy="2895600"/>
              </a:xfrm>
              <a:prstGeom prst="lef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grpSp>
        <p:cxnSp>
          <p:nvCxnSpPr>
            <p:cNvPr id="65" name="Straight Connector 64"/>
            <p:cNvCxnSpPr/>
            <p:nvPr/>
          </p:nvCxnSpPr>
          <p:spPr>
            <a:xfrm>
              <a:off x="7288402"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7166837"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7045273"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923709"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5151321" y="2732528"/>
              <a:ext cx="364693" cy="914400"/>
              <a:chOff x="5528956" y="2849562"/>
              <a:chExt cx="729385" cy="1828800"/>
            </a:xfrm>
          </p:grpSpPr>
          <p:cxnSp>
            <p:nvCxnSpPr>
              <p:cNvPr id="70" name="Straight Connector 69"/>
              <p:cNvCxnSpPr/>
              <p:nvPr/>
            </p:nvCxnSpPr>
            <p:spPr>
              <a:xfrm>
                <a:off x="6258341"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6015212"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5772084"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5528956"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89" name="Picture 8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901" y="4554730"/>
            <a:ext cx="1773510" cy="407795"/>
          </a:xfrm>
          <a:prstGeom prst="rect">
            <a:avLst/>
          </a:prstGeom>
        </p:spPr>
      </p:pic>
      <p:grpSp>
        <p:nvGrpSpPr>
          <p:cNvPr id="90" name="Group 89"/>
          <p:cNvGrpSpPr/>
          <p:nvPr/>
        </p:nvGrpSpPr>
        <p:grpSpPr>
          <a:xfrm>
            <a:off x="686258" y="3217449"/>
            <a:ext cx="1882150" cy="951832"/>
            <a:chOff x="686258" y="3413400"/>
            <a:chExt cx="1882150" cy="951832"/>
          </a:xfrm>
        </p:grpSpPr>
        <p:grpSp>
          <p:nvGrpSpPr>
            <p:cNvPr id="91" name="Group 90"/>
            <p:cNvGrpSpPr/>
            <p:nvPr/>
          </p:nvGrpSpPr>
          <p:grpSpPr>
            <a:xfrm>
              <a:off x="686258" y="3413400"/>
              <a:ext cx="1882150" cy="951832"/>
              <a:chOff x="4962561" y="2484878"/>
              <a:chExt cx="2522622" cy="1409700"/>
            </a:xfrm>
          </p:grpSpPr>
          <p:grpSp>
            <p:nvGrpSpPr>
              <p:cNvPr id="93" name="Group 92"/>
              <p:cNvGrpSpPr/>
              <p:nvPr/>
            </p:nvGrpSpPr>
            <p:grpSpPr>
              <a:xfrm>
                <a:off x="4962561" y="2484878"/>
                <a:ext cx="2522622" cy="1409700"/>
                <a:chOff x="3703637" y="1744662"/>
                <a:chExt cx="5181600" cy="2895600"/>
              </a:xfrm>
            </p:grpSpPr>
            <p:sp>
              <p:nvSpPr>
                <p:cNvPr id="104" name="Rectangle 103"/>
                <p:cNvSpPr/>
                <p:nvPr/>
              </p:nvSpPr>
              <p:spPr bwMode="auto">
                <a:xfrm>
                  <a:off x="3789873" y="1829243"/>
                  <a:ext cx="5013282" cy="2725204"/>
                </a:xfrm>
                <a:prstGeom prst="rect">
                  <a:avLst/>
                </a:prstGeom>
                <a:solidFill>
                  <a:schemeClr val="accent3"/>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5" name="Right Bracket 104"/>
                <p:cNvSpPr/>
                <p:nvPr/>
              </p:nvSpPr>
              <p:spPr>
                <a:xfrm>
                  <a:off x="8512014" y="1744662"/>
                  <a:ext cx="373223" cy="2895600"/>
                </a:xfrm>
                <a:prstGeom prst="righ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06" name="Left Bracket 105"/>
                <p:cNvSpPr/>
                <p:nvPr/>
              </p:nvSpPr>
              <p:spPr>
                <a:xfrm>
                  <a:off x="3703637" y="1744662"/>
                  <a:ext cx="373223" cy="2895600"/>
                </a:xfrm>
                <a:prstGeom prst="lef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grpSp>
          <p:cxnSp>
            <p:nvCxnSpPr>
              <p:cNvPr id="94" name="Straight Connector 93"/>
              <p:cNvCxnSpPr/>
              <p:nvPr/>
            </p:nvCxnSpPr>
            <p:spPr>
              <a:xfrm>
                <a:off x="7288402"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7166837"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7045273"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6923709"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98" name="Group 97"/>
              <p:cNvGrpSpPr/>
              <p:nvPr/>
            </p:nvGrpSpPr>
            <p:grpSpPr>
              <a:xfrm>
                <a:off x="5151321" y="2732528"/>
                <a:ext cx="364693" cy="914400"/>
                <a:chOff x="5528956" y="2849562"/>
                <a:chExt cx="729385" cy="1828800"/>
              </a:xfrm>
            </p:grpSpPr>
            <p:cxnSp>
              <p:nvCxnSpPr>
                <p:cNvPr id="99" name="Straight Connector 98"/>
                <p:cNvCxnSpPr/>
                <p:nvPr/>
              </p:nvCxnSpPr>
              <p:spPr>
                <a:xfrm>
                  <a:off x="6258341"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6015212"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5772084"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5528956"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92" name="Rectangle 91"/>
            <p:cNvSpPr/>
            <p:nvPr/>
          </p:nvSpPr>
          <p:spPr>
            <a:xfrm>
              <a:off x="787738" y="3587515"/>
              <a:ext cx="1725836" cy="590931"/>
            </a:xfrm>
            <a:prstGeom prst="rect">
              <a:avLst/>
            </a:prstGeom>
          </p:spPr>
          <p:txBody>
            <a:bodyPr wrap="square">
              <a:spAutoFit/>
            </a:bodyPr>
            <a:lstStyle/>
            <a:p>
              <a:pPr algn="ctr">
                <a:lnSpc>
                  <a:spcPct val="90000"/>
                </a:lnSpc>
              </a:pPr>
              <a:r>
                <a:rPr lang="en-US" dirty="0">
                  <a:gradFill>
                    <a:gsLst>
                      <a:gs pos="2917">
                        <a:srgbClr val="FFFFFF"/>
                      </a:gs>
                      <a:gs pos="30000">
                        <a:srgbClr val="FFFFFF"/>
                      </a:gs>
                    </a:gsLst>
                    <a:lin ang="5400000" scaled="0"/>
                  </a:gradFill>
                </a:rPr>
                <a:t>Application</a:t>
              </a:r>
            </a:p>
            <a:p>
              <a:pPr algn="ctr">
                <a:lnSpc>
                  <a:spcPct val="90000"/>
                </a:lnSpc>
              </a:pPr>
              <a:r>
                <a:rPr lang="en-US" dirty="0">
                  <a:gradFill>
                    <a:gsLst>
                      <a:gs pos="2917">
                        <a:srgbClr val="FFFFFF"/>
                      </a:gs>
                      <a:gs pos="30000">
                        <a:srgbClr val="FFFFFF"/>
                      </a:gs>
                    </a:gsLst>
                    <a:lin ang="5400000" scaled="0"/>
                  </a:gradFill>
                </a:rPr>
                <a:t>Framework</a:t>
              </a:r>
            </a:p>
          </p:txBody>
        </p:sp>
      </p:grpSp>
      <p:sp>
        <p:nvSpPr>
          <p:cNvPr id="2" name="Title 1"/>
          <p:cNvSpPr>
            <a:spLocks noGrp="1"/>
          </p:cNvSpPr>
          <p:nvPr>
            <p:ph type="title"/>
          </p:nvPr>
        </p:nvSpPr>
        <p:spPr/>
        <p:txBody>
          <a:bodyPr/>
          <a:lstStyle/>
          <a:p>
            <a:r>
              <a:rPr lang="en-US" dirty="0"/>
              <a:t>Image Creation</a:t>
            </a:r>
          </a:p>
        </p:txBody>
      </p:sp>
      <p:sp>
        <p:nvSpPr>
          <p:cNvPr id="72" name="Rounded Rectangle 71"/>
          <p:cNvSpPr/>
          <p:nvPr/>
        </p:nvSpPr>
        <p:spPr bwMode="auto">
          <a:xfrm>
            <a:off x="3315221" y="1250279"/>
            <a:ext cx="5874816" cy="5486400"/>
          </a:xfrm>
          <a:prstGeom prst="roundRect">
            <a:avLst>
              <a:gd name="adj" fmla="val 0"/>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endParaRPr lang="en-US" sz="2000" b="1" dirty="0">
              <a:solidFill>
                <a:srgbClr val="0078D7"/>
              </a:solidFill>
            </a:endParaRPr>
          </a:p>
        </p:txBody>
      </p:sp>
      <p:pic>
        <p:nvPicPr>
          <p:cNvPr id="102" name="Picture 10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616" y="2247235"/>
            <a:ext cx="1773510" cy="407795"/>
          </a:xfrm>
          <a:prstGeom prst="rect">
            <a:avLst/>
          </a:prstGeom>
        </p:spPr>
      </p:pic>
      <p:pic>
        <p:nvPicPr>
          <p:cNvPr id="115" name="Picture 114"/>
          <p:cNvPicPr>
            <a:picLocks noChangeAspect="1"/>
          </p:cNvPicPr>
          <p:nvPr/>
        </p:nvPicPr>
        <p:blipFill>
          <a:blip r:embed="rId4"/>
          <a:stretch>
            <a:fillRect/>
          </a:stretch>
        </p:blipFill>
        <p:spPr>
          <a:xfrm>
            <a:off x="3475037" y="4942735"/>
            <a:ext cx="2872629" cy="1645920"/>
          </a:xfrm>
          <a:prstGeom prst="rect">
            <a:avLst/>
          </a:prstGeom>
        </p:spPr>
      </p:pic>
      <p:sp>
        <p:nvSpPr>
          <p:cNvPr id="119" name="Rounded Rectangle 118"/>
          <p:cNvSpPr/>
          <p:nvPr/>
        </p:nvSpPr>
        <p:spPr bwMode="auto">
          <a:xfrm>
            <a:off x="9679643" y="2021133"/>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smtClean="0">
                <a:solidFill>
                  <a:schemeClr val="tx1"/>
                </a:solidFill>
              </a:rPr>
              <a:t>Container View</a:t>
            </a:r>
            <a:endParaRPr lang="en-US" sz="2000" b="1" dirty="0">
              <a:solidFill>
                <a:schemeClr val="tx1"/>
              </a:solidFill>
            </a:endParaRPr>
          </a:p>
        </p:txBody>
      </p:sp>
      <p:pic>
        <p:nvPicPr>
          <p:cNvPr id="120" name="Picture 119"/>
          <p:cNvPicPr>
            <a:picLocks noChangeAspect="1"/>
          </p:cNvPicPr>
          <p:nvPr/>
        </p:nvPicPr>
        <p:blipFill>
          <a:blip r:embed="rId5"/>
          <a:stretch>
            <a:fillRect/>
          </a:stretch>
        </p:blipFill>
        <p:spPr>
          <a:xfrm>
            <a:off x="9787204" y="2355738"/>
            <a:ext cx="2015267" cy="1152270"/>
          </a:xfrm>
          <a:prstGeom prst="rect">
            <a:avLst/>
          </a:prstGeom>
        </p:spPr>
      </p:pic>
      <p:pic>
        <p:nvPicPr>
          <p:cNvPr id="73" name="Pictur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4596" y="5965351"/>
            <a:ext cx="1773510" cy="407795"/>
          </a:xfrm>
          <a:prstGeom prst="rect">
            <a:avLst/>
          </a:prstGeom>
        </p:spPr>
      </p:pic>
      <p:sp>
        <p:nvSpPr>
          <p:cNvPr id="3" name="TextBox 2"/>
          <p:cNvSpPr txBox="1"/>
          <p:nvPr/>
        </p:nvSpPr>
        <p:spPr>
          <a:xfrm>
            <a:off x="3823393" y="5101486"/>
            <a:ext cx="2175917" cy="1037207"/>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Container OS</a:t>
            </a:r>
          </a:p>
          <a:p>
            <a:pPr algn="ctr">
              <a:lnSpc>
                <a:spcPct val="90000"/>
              </a:lnSpc>
              <a:spcAft>
                <a:spcPts val="600"/>
              </a:spcAft>
            </a:pPr>
            <a:r>
              <a:rPr lang="en-US" sz="2400" dirty="0" smtClean="0">
                <a:gradFill>
                  <a:gsLst>
                    <a:gs pos="2917">
                      <a:srgbClr val="FFFFFF"/>
                    </a:gs>
                    <a:gs pos="30000">
                      <a:srgbClr val="FFFFFF"/>
                    </a:gs>
                  </a:gsLst>
                  <a:lin ang="5400000" scaled="0"/>
                </a:gradFill>
              </a:rPr>
              <a:t>Image</a:t>
            </a:r>
          </a:p>
        </p:txBody>
      </p:sp>
      <p:sp>
        <p:nvSpPr>
          <p:cNvPr id="4" name="Rectangle 3"/>
          <p:cNvSpPr/>
          <p:nvPr/>
        </p:nvSpPr>
        <p:spPr bwMode="auto">
          <a:xfrm>
            <a:off x="6488916" y="5426197"/>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smtClean="0">
                <a:gradFill>
                  <a:gsLst>
                    <a:gs pos="16814">
                      <a:srgbClr val="FFFFFF"/>
                    </a:gs>
                    <a:gs pos="46000">
                      <a:srgbClr val="FFFFFF"/>
                    </a:gs>
                  </a:gsLst>
                  <a:lin ang="5400000" scaled="0"/>
                </a:gradFill>
              </a:rPr>
              <a:t>C:\Windows\*</a:t>
            </a:r>
            <a:endParaRPr lang="en-US" sz="2000" dirty="0">
              <a:gradFill>
                <a:gsLst>
                  <a:gs pos="16814">
                    <a:srgbClr val="FFFFFF"/>
                  </a:gs>
                  <a:gs pos="46000">
                    <a:srgbClr val="FFFFFF"/>
                  </a:gs>
                </a:gsLst>
                <a:lin ang="5400000" scaled="0"/>
              </a:gradFill>
            </a:endParaRPr>
          </a:p>
        </p:txBody>
      </p:sp>
      <p:sp>
        <p:nvSpPr>
          <p:cNvPr id="74" name="Rectangle 73"/>
          <p:cNvSpPr/>
          <p:nvPr/>
        </p:nvSpPr>
        <p:spPr bwMode="auto">
          <a:xfrm>
            <a:off x="9800819" y="3705230"/>
            <a:ext cx="2001652"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t" anchorCtr="0" compatLnSpc="1">
            <a:prstTxWarp prst="textNoShape">
              <a:avLst/>
            </a:prstTxWarp>
          </a:bodyPr>
          <a:lstStyle/>
          <a:p>
            <a:pPr defTabSz="932398" fontAlgn="base">
              <a:spcBef>
                <a:spcPct val="0"/>
              </a:spcBef>
              <a:spcAft>
                <a:spcPct val="0"/>
              </a:spcAft>
            </a:pPr>
            <a:r>
              <a:rPr lang="en-US" dirty="0" smtClean="0">
                <a:gradFill>
                  <a:gsLst>
                    <a:gs pos="16814">
                      <a:srgbClr val="FFFFFF"/>
                    </a:gs>
                    <a:gs pos="46000">
                      <a:srgbClr val="FFFFFF"/>
                    </a:gs>
                  </a:gsLst>
                  <a:lin ang="5400000" scaled="0"/>
                </a:gradFill>
              </a:rPr>
              <a:t>C:\Windows\*</a:t>
            </a:r>
          </a:p>
          <a:p>
            <a:pPr defTabSz="932398" fontAlgn="base">
              <a:spcBef>
                <a:spcPct val="0"/>
              </a:spcBef>
              <a:spcAft>
                <a:spcPct val="0"/>
              </a:spcAft>
            </a:pPr>
            <a:r>
              <a:rPr lang="en-US" dirty="0" smtClean="0">
                <a:gradFill>
                  <a:gsLst>
                    <a:gs pos="16814">
                      <a:srgbClr val="FFFFFF"/>
                    </a:gs>
                    <a:gs pos="46000">
                      <a:srgbClr val="FFFFFF"/>
                    </a:gs>
                  </a:gsLst>
                  <a:lin ang="5400000" scaled="0"/>
                </a:gradFill>
              </a:rPr>
              <a:t>C:\nodeJS</a:t>
            </a:r>
            <a:endParaRPr lang="en-US" dirty="0">
              <a:gradFill>
                <a:gsLst>
                  <a:gs pos="16814">
                    <a:srgbClr val="FFFFFF"/>
                  </a:gs>
                  <a:gs pos="46000">
                    <a:srgbClr val="FFFFFF"/>
                  </a:gs>
                </a:gsLst>
                <a:lin ang="5400000" scaled="0"/>
              </a:gradFill>
            </a:endParaRPr>
          </a:p>
        </p:txBody>
      </p:sp>
      <p:sp>
        <p:nvSpPr>
          <p:cNvPr id="77" name="Rectangle 76"/>
          <p:cNvSpPr/>
          <p:nvPr/>
        </p:nvSpPr>
        <p:spPr bwMode="auto">
          <a:xfrm>
            <a:off x="6514280" y="3683327"/>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smtClean="0">
                <a:gradFill>
                  <a:gsLst>
                    <a:gs pos="16814">
                      <a:srgbClr val="FFFFFF"/>
                    </a:gs>
                    <a:gs pos="46000">
                      <a:srgbClr val="FFFFFF"/>
                    </a:gs>
                  </a:gsLst>
                  <a:lin ang="5400000" scaled="0"/>
                </a:gradFill>
              </a:rPr>
              <a:t>C:\nodeJs</a:t>
            </a:r>
            <a:endParaRPr lang="en-US" sz="2000" dirty="0">
              <a:gradFill>
                <a:gsLst>
                  <a:gs pos="16814">
                    <a:srgbClr val="FFFFFF"/>
                  </a:gs>
                  <a:gs pos="46000">
                    <a:srgbClr val="FFFFFF"/>
                  </a:gs>
                </a:gsLst>
                <a:lin ang="5400000" scaled="0"/>
              </a:gradFill>
            </a:endParaRPr>
          </a:p>
        </p:txBody>
      </p:sp>
      <p:pic>
        <p:nvPicPr>
          <p:cNvPr id="79" name="Picture 78"/>
          <p:cNvPicPr>
            <a:picLocks noChangeAspect="1"/>
          </p:cNvPicPr>
          <p:nvPr/>
        </p:nvPicPr>
        <p:blipFill>
          <a:blip r:embed="rId4"/>
          <a:stretch>
            <a:fillRect/>
          </a:stretch>
        </p:blipFill>
        <p:spPr>
          <a:xfrm>
            <a:off x="3483133" y="3159535"/>
            <a:ext cx="2872629" cy="1645920"/>
          </a:xfrm>
          <a:prstGeom prst="rect">
            <a:avLst/>
          </a:prstGeom>
        </p:spPr>
      </p:pic>
      <p:sp>
        <p:nvSpPr>
          <p:cNvPr id="80" name="TextBox 79"/>
          <p:cNvSpPr txBox="1"/>
          <p:nvPr/>
        </p:nvSpPr>
        <p:spPr>
          <a:xfrm>
            <a:off x="3961332" y="3508008"/>
            <a:ext cx="1916229" cy="1037207"/>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rgbClr val="FFFFFF"/>
                    </a:gs>
                    <a:gs pos="30000">
                      <a:srgbClr val="FFFFFF"/>
                    </a:gs>
                  </a:gsLst>
                  <a:lin ang="5400000" scaled="0"/>
                </a:gradFill>
              </a:rPr>
              <a:t>Application</a:t>
            </a:r>
          </a:p>
          <a:p>
            <a:pPr algn="ctr">
              <a:lnSpc>
                <a:spcPct val="90000"/>
              </a:lnSpc>
              <a:spcAft>
                <a:spcPts val="600"/>
              </a:spcAft>
            </a:pPr>
            <a:r>
              <a:rPr lang="en-US" sz="2400" dirty="0" smtClean="0">
                <a:gradFill>
                  <a:gsLst>
                    <a:gs pos="2917">
                      <a:srgbClr val="FFFFFF"/>
                    </a:gs>
                    <a:gs pos="30000">
                      <a:srgbClr val="FFFFFF"/>
                    </a:gs>
                  </a:gsLst>
                  <a:lin ang="5400000" scaled="0"/>
                </a:gradFill>
              </a:rPr>
              <a:t>Framework</a:t>
            </a:r>
          </a:p>
        </p:txBody>
      </p:sp>
      <p:pic>
        <p:nvPicPr>
          <p:cNvPr id="75" name="Picture 74"/>
          <p:cNvPicPr>
            <a:picLocks noChangeAspect="1"/>
          </p:cNvPicPr>
          <p:nvPr/>
        </p:nvPicPr>
        <p:blipFill>
          <a:blip r:embed="rId6"/>
          <a:stretch>
            <a:fillRect/>
          </a:stretch>
        </p:blipFill>
        <p:spPr>
          <a:xfrm>
            <a:off x="3472336" y="1413269"/>
            <a:ext cx="2878638" cy="1645920"/>
          </a:xfrm>
          <a:prstGeom prst="rect">
            <a:avLst/>
          </a:prstGeom>
        </p:spPr>
      </p:pic>
      <p:sp>
        <p:nvSpPr>
          <p:cNvPr id="76" name="TextBox 75"/>
          <p:cNvSpPr txBox="1"/>
          <p:nvPr/>
        </p:nvSpPr>
        <p:spPr>
          <a:xfrm>
            <a:off x="3464241" y="1943019"/>
            <a:ext cx="2872628"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solidFill>
                  <a:srgbClr val="0078D7"/>
                </a:solidFill>
              </a:rPr>
              <a:t>Sandbox</a:t>
            </a:r>
          </a:p>
        </p:txBody>
      </p:sp>
      <p:sp>
        <p:nvSpPr>
          <p:cNvPr id="78" name="Rectangle 77"/>
          <p:cNvSpPr/>
          <p:nvPr/>
        </p:nvSpPr>
        <p:spPr bwMode="auto">
          <a:xfrm>
            <a:off x="6503483" y="1879156"/>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i="1" dirty="0" smtClean="0">
                <a:gradFill>
                  <a:gsLst>
                    <a:gs pos="16814">
                      <a:srgbClr val="FFFFFF"/>
                    </a:gs>
                    <a:gs pos="46000">
                      <a:srgbClr val="FFFFFF"/>
                    </a:gs>
                  </a:gsLst>
                  <a:lin ang="5400000" scaled="0"/>
                </a:gradFill>
              </a:rPr>
              <a:t>Empty</a:t>
            </a:r>
            <a:endParaRPr lang="en-US" sz="2000" i="1" dirty="0">
              <a:gradFill>
                <a:gsLst>
                  <a:gs pos="16814">
                    <a:srgbClr val="FFFFFF"/>
                  </a:gs>
                  <a:gs pos="46000">
                    <a:srgbClr val="FFFFFF"/>
                  </a:gs>
                </a:gsLst>
                <a:lin ang="5400000" scaled="0"/>
              </a:gradFill>
            </a:endParaRPr>
          </a:p>
        </p:txBody>
      </p:sp>
      <p:sp>
        <p:nvSpPr>
          <p:cNvPr id="81" name="Rectangle 80"/>
          <p:cNvSpPr/>
          <p:nvPr/>
        </p:nvSpPr>
        <p:spPr bwMode="auto">
          <a:xfrm>
            <a:off x="9787204" y="1117413"/>
            <a:ext cx="2001652" cy="711784"/>
          </a:xfrm>
          <a:prstGeom prst="rect">
            <a:avLst/>
          </a:prstGeom>
          <a:ln w="28575">
            <a:solidFill>
              <a:schemeClr val="accent3"/>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dirty="0" smtClean="0">
                <a:solidFill>
                  <a:srgbClr val="000000"/>
                </a:solidFill>
              </a:rPr>
              <a:t>C:\myApp</a:t>
            </a:r>
            <a:endParaRPr lang="en-US" dirty="0">
              <a:solidFill>
                <a:srgbClr val="000000"/>
              </a:solidFill>
            </a:endParaRPr>
          </a:p>
        </p:txBody>
      </p:sp>
      <p:sp>
        <p:nvSpPr>
          <p:cNvPr id="82" name="Down Arrow 81"/>
          <p:cNvSpPr/>
          <p:nvPr/>
        </p:nvSpPr>
        <p:spPr bwMode="auto">
          <a:xfrm>
            <a:off x="10190032" y="1828011"/>
            <a:ext cx="1195996" cy="631068"/>
          </a:xfrm>
          <a:prstGeom prst="downArrow">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84" name="Right Arrow 83"/>
          <p:cNvSpPr/>
          <p:nvPr/>
        </p:nvSpPr>
        <p:spPr bwMode="auto">
          <a:xfrm>
            <a:off x="9179032" y="3784295"/>
            <a:ext cx="500611" cy="484632"/>
          </a:xfrm>
          <a:prstGeom prs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Tree>
    <p:extLst>
      <p:ext uri="{BB962C8B-B14F-4D97-AF65-F5344CB8AC3E}">
        <p14:creationId xmlns:p14="http://schemas.microsoft.com/office/powerpoint/2010/main" val="755263990"/>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rapezoid 60"/>
          <p:cNvSpPr/>
          <p:nvPr/>
        </p:nvSpPr>
        <p:spPr bwMode="auto">
          <a:xfrm rot="16200000">
            <a:off x="1568699" y="2327731"/>
            <a:ext cx="5329625" cy="3466783"/>
          </a:xfrm>
          <a:prstGeom prst="trapezoid">
            <a:avLst>
              <a:gd name="adj" fmla="val 39862"/>
            </a:avLst>
          </a:prstGeom>
          <a:solidFill>
            <a:schemeClr val="bg1">
              <a:lumMod val="85000"/>
              <a:alpha val="66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62" name="Rounded Rectangle 61"/>
          <p:cNvSpPr/>
          <p:nvPr/>
        </p:nvSpPr>
        <p:spPr bwMode="auto">
          <a:xfrm>
            <a:off x="526387" y="1929711"/>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a:solidFill>
                  <a:schemeClr val="tx1"/>
                </a:solidFill>
              </a:rPr>
              <a:t>Local Repository</a:t>
            </a:r>
          </a:p>
        </p:txBody>
      </p:sp>
      <p:grpSp>
        <p:nvGrpSpPr>
          <p:cNvPr id="63" name="Group 62"/>
          <p:cNvGrpSpPr/>
          <p:nvPr/>
        </p:nvGrpSpPr>
        <p:grpSpPr>
          <a:xfrm>
            <a:off x="686258" y="4285091"/>
            <a:ext cx="1882150" cy="951832"/>
            <a:chOff x="4962561" y="2484878"/>
            <a:chExt cx="2522622" cy="1409700"/>
          </a:xfrm>
        </p:grpSpPr>
        <p:grpSp>
          <p:nvGrpSpPr>
            <p:cNvPr id="64" name="Group 63"/>
            <p:cNvGrpSpPr/>
            <p:nvPr/>
          </p:nvGrpSpPr>
          <p:grpSpPr>
            <a:xfrm>
              <a:off x="4962561" y="2484878"/>
              <a:ext cx="2522622" cy="1409700"/>
              <a:chOff x="3703637" y="1744662"/>
              <a:chExt cx="5181600" cy="2895600"/>
            </a:xfrm>
          </p:grpSpPr>
          <p:sp>
            <p:nvSpPr>
              <p:cNvPr id="86" name="Rectangle 85"/>
              <p:cNvSpPr/>
              <p:nvPr/>
            </p:nvSpPr>
            <p:spPr bwMode="auto">
              <a:xfrm>
                <a:off x="3789873" y="1829243"/>
                <a:ext cx="5013282" cy="2725204"/>
              </a:xfrm>
              <a:prstGeom prst="rect">
                <a:avLst/>
              </a:prstGeom>
              <a:solidFill>
                <a:schemeClr val="accent3"/>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7" name="Right Bracket 86"/>
              <p:cNvSpPr/>
              <p:nvPr/>
            </p:nvSpPr>
            <p:spPr>
              <a:xfrm>
                <a:off x="8512014" y="1744662"/>
                <a:ext cx="373223" cy="2895600"/>
              </a:xfrm>
              <a:prstGeom prst="righ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88" name="Left Bracket 87"/>
              <p:cNvSpPr/>
              <p:nvPr/>
            </p:nvSpPr>
            <p:spPr>
              <a:xfrm>
                <a:off x="3703637" y="1744662"/>
                <a:ext cx="373223" cy="2895600"/>
              </a:xfrm>
              <a:prstGeom prst="lef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grpSp>
        <p:cxnSp>
          <p:nvCxnSpPr>
            <p:cNvPr id="65" name="Straight Connector 64"/>
            <p:cNvCxnSpPr/>
            <p:nvPr/>
          </p:nvCxnSpPr>
          <p:spPr>
            <a:xfrm>
              <a:off x="7288402"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7166837"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7045273"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923709"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5151321" y="2732528"/>
              <a:ext cx="364693" cy="914400"/>
              <a:chOff x="5528956" y="2849562"/>
              <a:chExt cx="729385" cy="1828800"/>
            </a:xfrm>
          </p:grpSpPr>
          <p:cxnSp>
            <p:nvCxnSpPr>
              <p:cNvPr id="70" name="Straight Connector 69"/>
              <p:cNvCxnSpPr/>
              <p:nvPr/>
            </p:nvCxnSpPr>
            <p:spPr>
              <a:xfrm>
                <a:off x="6258341"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6015212"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5772084"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5528956"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89" name="Picture 8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901" y="4554730"/>
            <a:ext cx="1773510" cy="407795"/>
          </a:xfrm>
          <a:prstGeom prst="rect">
            <a:avLst/>
          </a:prstGeom>
        </p:spPr>
      </p:pic>
      <p:grpSp>
        <p:nvGrpSpPr>
          <p:cNvPr id="90" name="Group 89"/>
          <p:cNvGrpSpPr/>
          <p:nvPr/>
        </p:nvGrpSpPr>
        <p:grpSpPr>
          <a:xfrm>
            <a:off x="686258" y="3217449"/>
            <a:ext cx="1882150" cy="951832"/>
            <a:chOff x="686258" y="3413400"/>
            <a:chExt cx="1882150" cy="951832"/>
          </a:xfrm>
        </p:grpSpPr>
        <p:grpSp>
          <p:nvGrpSpPr>
            <p:cNvPr id="91" name="Group 90"/>
            <p:cNvGrpSpPr/>
            <p:nvPr/>
          </p:nvGrpSpPr>
          <p:grpSpPr>
            <a:xfrm>
              <a:off x="686258" y="3413400"/>
              <a:ext cx="1882150" cy="951832"/>
              <a:chOff x="4962561" y="2484878"/>
              <a:chExt cx="2522622" cy="1409700"/>
            </a:xfrm>
          </p:grpSpPr>
          <p:grpSp>
            <p:nvGrpSpPr>
              <p:cNvPr id="93" name="Group 92"/>
              <p:cNvGrpSpPr/>
              <p:nvPr/>
            </p:nvGrpSpPr>
            <p:grpSpPr>
              <a:xfrm>
                <a:off x="4962561" y="2484878"/>
                <a:ext cx="2522622" cy="1409700"/>
                <a:chOff x="3703637" y="1744662"/>
                <a:chExt cx="5181600" cy="2895600"/>
              </a:xfrm>
            </p:grpSpPr>
            <p:sp>
              <p:nvSpPr>
                <p:cNvPr id="104" name="Rectangle 103"/>
                <p:cNvSpPr/>
                <p:nvPr/>
              </p:nvSpPr>
              <p:spPr bwMode="auto">
                <a:xfrm>
                  <a:off x="3789873" y="1829243"/>
                  <a:ext cx="5013282" cy="2725204"/>
                </a:xfrm>
                <a:prstGeom prst="rect">
                  <a:avLst/>
                </a:prstGeom>
                <a:solidFill>
                  <a:schemeClr val="accent3"/>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5" name="Right Bracket 104"/>
                <p:cNvSpPr/>
                <p:nvPr/>
              </p:nvSpPr>
              <p:spPr>
                <a:xfrm>
                  <a:off x="8512014" y="1744662"/>
                  <a:ext cx="373223" cy="2895600"/>
                </a:xfrm>
                <a:prstGeom prst="righ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06" name="Left Bracket 105"/>
                <p:cNvSpPr/>
                <p:nvPr/>
              </p:nvSpPr>
              <p:spPr>
                <a:xfrm>
                  <a:off x="3703637" y="1744662"/>
                  <a:ext cx="373223" cy="2895600"/>
                </a:xfrm>
                <a:prstGeom prst="lef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grpSp>
          <p:cxnSp>
            <p:nvCxnSpPr>
              <p:cNvPr id="94" name="Straight Connector 93"/>
              <p:cNvCxnSpPr/>
              <p:nvPr/>
            </p:nvCxnSpPr>
            <p:spPr>
              <a:xfrm>
                <a:off x="7288402"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7166837"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7045273"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6923709"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98" name="Group 97"/>
              <p:cNvGrpSpPr/>
              <p:nvPr/>
            </p:nvGrpSpPr>
            <p:grpSpPr>
              <a:xfrm>
                <a:off x="5151321" y="2732528"/>
                <a:ext cx="364693" cy="914400"/>
                <a:chOff x="5528956" y="2849562"/>
                <a:chExt cx="729385" cy="1828800"/>
              </a:xfrm>
            </p:grpSpPr>
            <p:cxnSp>
              <p:nvCxnSpPr>
                <p:cNvPr id="99" name="Straight Connector 98"/>
                <p:cNvCxnSpPr/>
                <p:nvPr/>
              </p:nvCxnSpPr>
              <p:spPr>
                <a:xfrm>
                  <a:off x="6258341"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6015212"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5772084"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5528956"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92" name="Rectangle 91"/>
            <p:cNvSpPr/>
            <p:nvPr/>
          </p:nvSpPr>
          <p:spPr>
            <a:xfrm>
              <a:off x="787738" y="3587515"/>
              <a:ext cx="1725836" cy="590931"/>
            </a:xfrm>
            <a:prstGeom prst="rect">
              <a:avLst/>
            </a:prstGeom>
          </p:spPr>
          <p:txBody>
            <a:bodyPr wrap="square">
              <a:spAutoFit/>
            </a:bodyPr>
            <a:lstStyle/>
            <a:p>
              <a:pPr algn="ctr">
                <a:lnSpc>
                  <a:spcPct val="90000"/>
                </a:lnSpc>
              </a:pPr>
              <a:r>
                <a:rPr lang="en-US" dirty="0">
                  <a:gradFill>
                    <a:gsLst>
                      <a:gs pos="2917">
                        <a:srgbClr val="FFFFFF"/>
                      </a:gs>
                      <a:gs pos="30000">
                        <a:srgbClr val="FFFFFF"/>
                      </a:gs>
                    </a:gsLst>
                    <a:lin ang="5400000" scaled="0"/>
                  </a:gradFill>
                </a:rPr>
                <a:t>Application</a:t>
              </a:r>
            </a:p>
            <a:p>
              <a:pPr algn="ctr">
                <a:lnSpc>
                  <a:spcPct val="90000"/>
                </a:lnSpc>
              </a:pPr>
              <a:r>
                <a:rPr lang="en-US" dirty="0">
                  <a:gradFill>
                    <a:gsLst>
                      <a:gs pos="2917">
                        <a:srgbClr val="FFFFFF"/>
                      </a:gs>
                      <a:gs pos="30000">
                        <a:srgbClr val="FFFFFF"/>
                      </a:gs>
                    </a:gsLst>
                    <a:lin ang="5400000" scaled="0"/>
                  </a:gradFill>
                </a:rPr>
                <a:t>Framework</a:t>
              </a:r>
            </a:p>
          </p:txBody>
        </p:sp>
      </p:grpSp>
      <p:sp>
        <p:nvSpPr>
          <p:cNvPr id="2" name="Title 1"/>
          <p:cNvSpPr>
            <a:spLocks noGrp="1"/>
          </p:cNvSpPr>
          <p:nvPr>
            <p:ph type="title"/>
          </p:nvPr>
        </p:nvSpPr>
        <p:spPr/>
        <p:txBody>
          <a:bodyPr/>
          <a:lstStyle/>
          <a:p>
            <a:r>
              <a:rPr lang="en-US" dirty="0"/>
              <a:t>Image Creation</a:t>
            </a:r>
          </a:p>
        </p:txBody>
      </p:sp>
      <p:sp>
        <p:nvSpPr>
          <p:cNvPr id="72" name="Rounded Rectangle 71"/>
          <p:cNvSpPr/>
          <p:nvPr/>
        </p:nvSpPr>
        <p:spPr bwMode="auto">
          <a:xfrm>
            <a:off x="3315221" y="1250279"/>
            <a:ext cx="5874816" cy="5486400"/>
          </a:xfrm>
          <a:prstGeom prst="roundRect">
            <a:avLst>
              <a:gd name="adj" fmla="val 0"/>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endParaRPr lang="en-US" sz="2000" b="1" dirty="0">
              <a:solidFill>
                <a:srgbClr val="0078D7"/>
              </a:solidFill>
            </a:endParaRPr>
          </a:p>
        </p:txBody>
      </p:sp>
      <p:pic>
        <p:nvPicPr>
          <p:cNvPr id="115" name="Picture 114"/>
          <p:cNvPicPr>
            <a:picLocks noChangeAspect="1"/>
          </p:cNvPicPr>
          <p:nvPr/>
        </p:nvPicPr>
        <p:blipFill>
          <a:blip r:embed="rId4"/>
          <a:stretch>
            <a:fillRect/>
          </a:stretch>
        </p:blipFill>
        <p:spPr>
          <a:xfrm>
            <a:off x="3475037" y="4942735"/>
            <a:ext cx="2872629" cy="1645920"/>
          </a:xfrm>
          <a:prstGeom prst="rect">
            <a:avLst/>
          </a:prstGeom>
        </p:spPr>
      </p:pic>
      <p:pic>
        <p:nvPicPr>
          <p:cNvPr id="73" name="Pictur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4596" y="5965351"/>
            <a:ext cx="1773510" cy="407795"/>
          </a:xfrm>
          <a:prstGeom prst="rect">
            <a:avLst/>
          </a:prstGeom>
        </p:spPr>
      </p:pic>
      <p:sp>
        <p:nvSpPr>
          <p:cNvPr id="3" name="TextBox 2"/>
          <p:cNvSpPr txBox="1"/>
          <p:nvPr/>
        </p:nvSpPr>
        <p:spPr>
          <a:xfrm>
            <a:off x="3823393" y="5101486"/>
            <a:ext cx="2175917" cy="1037207"/>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Container OS</a:t>
            </a:r>
          </a:p>
          <a:p>
            <a:pPr algn="ctr">
              <a:lnSpc>
                <a:spcPct val="90000"/>
              </a:lnSpc>
              <a:spcAft>
                <a:spcPts val="600"/>
              </a:spcAft>
            </a:pPr>
            <a:r>
              <a:rPr lang="en-US" sz="2400" dirty="0" smtClean="0">
                <a:gradFill>
                  <a:gsLst>
                    <a:gs pos="2917">
                      <a:srgbClr val="FFFFFF"/>
                    </a:gs>
                    <a:gs pos="30000">
                      <a:srgbClr val="FFFFFF"/>
                    </a:gs>
                  </a:gsLst>
                  <a:lin ang="5400000" scaled="0"/>
                </a:gradFill>
              </a:rPr>
              <a:t>Image</a:t>
            </a:r>
          </a:p>
        </p:txBody>
      </p:sp>
      <p:sp>
        <p:nvSpPr>
          <p:cNvPr id="4" name="Rectangle 3"/>
          <p:cNvSpPr/>
          <p:nvPr/>
        </p:nvSpPr>
        <p:spPr bwMode="auto">
          <a:xfrm>
            <a:off x="6488916" y="5426197"/>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smtClean="0">
                <a:gradFill>
                  <a:gsLst>
                    <a:gs pos="16814">
                      <a:srgbClr val="FFFFFF"/>
                    </a:gs>
                    <a:gs pos="46000">
                      <a:srgbClr val="FFFFFF"/>
                    </a:gs>
                  </a:gsLst>
                  <a:lin ang="5400000" scaled="0"/>
                </a:gradFill>
              </a:rPr>
              <a:t>C:\Windows\*</a:t>
            </a:r>
            <a:endParaRPr lang="en-US" sz="2000" dirty="0">
              <a:gradFill>
                <a:gsLst>
                  <a:gs pos="16814">
                    <a:srgbClr val="FFFFFF"/>
                  </a:gs>
                  <a:gs pos="46000">
                    <a:srgbClr val="FFFFFF"/>
                  </a:gs>
                </a:gsLst>
                <a:lin ang="5400000" scaled="0"/>
              </a:gradFill>
            </a:endParaRPr>
          </a:p>
        </p:txBody>
      </p:sp>
      <p:sp>
        <p:nvSpPr>
          <p:cNvPr id="77" name="Rectangle 76"/>
          <p:cNvSpPr/>
          <p:nvPr/>
        </p:nvSpPr>
        <p:spPr bwMode="auto">
          <a:xfrm>
            <a:off x="6514280" y="3683327"/>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smtClean="0">
                <a:gradFill>
                  <a:gsLst>
                    <a:gs pos="16814">
                      <a:srgbClr val="FFFFFF"/>
                    </a:gs>
                    <a:gs pos="46000">
                      <a:srgbClr val="FFFFFF"/>
                    </a:gs>
                  </a:gsLst>
                  <a:lin ang="5400000" scaled="0"/>
                </a:gradFill>
              </a:rPr>
              <a:t>C:\nodeJs</a:t>
            </a:r>
            <a:endParaRPr lang="en-US" sz="2000" dirty="0">
              <a:gradFill>
                <a:gsLst>
                  <a:gs pos="16814">
                    <a:srgbClr val="FFFFFF"/>
                  </a:gs>
                  <a:gs pos="46000">
                    <a:srgbClr val="FFFFFF"/>
                  </a:gs>
                </a:gsLst>
                <a:lin ang="5400000" scaled="0"/>
              </a:gradFill>
            </a:endParaRPr>
          </a:p>
        </p:txBody>
      </p:sp>
      <p:pic>
        <p:nvPicPr>
          <p:cNvPr id="79" name="Picture 78"/>
          <p:cNvPicPr>
            <a:picLocks noChangeAspect="1"/>
          </p:cNvPicPr>
          <p:nvPr/>
        </p:nvPicPr>
        <p:blipFill>
          <a:blip r:embed="rId4"/>
          <a:stretch>
            <a:fillRect/>
          </a:stretch>
        </p:blipFill>
        <p:spPr>
          <a:xfrm>
            <a:off x="3483133" y="3159535"/>
            <a:ext cx="2872629" cy="1645920"/>
          </a:xfrm>
          <a:prstGeom prst="rect">
            <a:avLst/>
          </a:prstGeom>
        </p:spPr>
      </p:pic>
      <p:sp>
        <p:nvSpPr>
          <p:cNvPr id="80" name="TextBox 79"/>
          <p:cNvSpPr txBox="1"/>
          <p:nvPr/>
        </p:nvSpPr>
        <p:spPr>
          <a:xfrm>
            <a:off x="3961332" y="3508008"/>
            <a:ext cx="1916229" cy="1037207"/>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rgbClr val="FFFFFF"/>
                    </a:gs>
                    <a:gs pos="30000">
                      <a:srgbClr val="FFFFFF"/>
                    </a:gs>
                  </a:gsLst>
                  <a:lin ang="5400000" scaled="0"/>
                </a:gradFill>
              </a:rPr>
              <a:t>Application</a:t>
            </a:r>
          </a:p>
          <a:p>
            <a:pPr algn="ctr">
              <a:lnSpc>
                <a:spcPct val="90000"/>
              </a:lnSpc>
              <a:spcAft>
                <a:spcPts val="600"/>
              </a:spcAft>
            </a:pPr>
            <a:r>
              <a:rPr lang="en-US" sz="2400" dirty="0" smtClean="0">
                <a:gradFill>
                  <a:gsLst>
                    <a:gs pos="2917">
                      <a:srgbClr val="FFFFFF"/>
                    </a:gs>
                    <a:gs pos="30000">
                      <a:srgbClr val="FFFFFF"/>
                    </a:gs>
                  </a:gsLst>
                  <a:lin ang="5400000" scaled="0"/>
                </a:gradFill>
              </a:rPr>
              <a:t>Framework</a:t>
            </a:r>
          </a:p>
        </p:txBody>
      </p:sp>
      <p:pic>
        <p:nvPicPr>
          <p:cNvPr id="75" name="Picture 74"/>
          <p:cNvPicPr>
            <a:picLocks noChangeAspect="1"/>
          </p:cNvPicPr>
          <p:nvPr/>
        </p:nvPicPr>
        <p:blipFill>
          <a:blip r:embed="rId5"/>
          <a:stretch>
            <a:fillRect/>
          </a:stretch>
        </p:blipFill>
        <p:spPr>
          <a:xfrm>
            <a:off x="3472336" y="1413269"/>
            <a:ext cx="2878638" cy="1645920"/>
          </a:xfrm>
          <a:prstGeom prst="rect">
            <a:avLst/>
          </a:prstGeom>
        </p:spPr>
      </p:pic>
      <p:sp>
        <p:nvSpPr>
          <p:cNvPr id="76" name="TextBox 75"/>
          <p:cNvSpPr txBox="1"/>
          <p:nvPr/>
        </p:nvSpPr>
        <p:spPr>
          <a:xfrm>
            <a:off x="3464241" y="1943019"/>
            <a:ext cx="2872628"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solidFill>
                  <a:srgbClr val="0078D7"/>
                </a:solidFill>
              </a:rPr>
              <a:t>Sandbox</a:t>
            </a:r>
          </a:p>
        </p:txBody>
      </p:sp>
      <p:sp>
        <p:nvSpPr>
          <p:cNvPr id="78" name="Rectangle 77"/>
          <p:cNvSpPr/>
          <p:nvPr/>
        </p:nvSpPr>
        <p:spPr bwMode="auto">
          <a:xfrm>
            <a:off x="6503483" y="1879156"/>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smtClean="0">
                <a:gradFill>
                  <a:gsLst>
                    <a:gs pos="16814">
                      <a:srgbClr val="FFFFFF"/>
                    </a:gs>
                    <a:gs pos="46000">
                      <a:srgbClr val="FFFFFF"/>
                    </a:gs>
                  </a:gsLst>
                  <a:lin ang="5400000" scaled="0"/>
                </a:gradFill>
              </a:rPr>
              <a:t>C:\myApp</a:t>
            </a:r>
            <a:endParaRPr lang="en-US" sz="2000" dirty="0">
              <a:gradFill>
                <a:gsLst>
                  <a:gs pos="16814">
                    <a:srgbClr val="FFFFFF"/>
                  </a:gs>
                  <a:gs pos="46000">
                    <a:srgbClr val="FFFFFF"/>
                  </a:gs>
                </a:gsLst>
                <a:lin ang="5400000" scaled="0"/>
              </a:gradFill>
            </a:endParaRPr>
          </a:p>
        </p:txBody>
      </p:sp>
      <p:sp>
        <p:nvSpPr>
          <p:cNvPr id="107" name="Rounded Rectangle 106"/>
          <p:cNvSpPr/>
          <p:nvPr/>
        </p:nvSpPr>
        <p:spPr bwMode="auto">
          <a:xfrm>
            <a:off x="9679643" y="2021133"/>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smtClean="0">
                <a:solidFill>
                  <a:schemeClr val="tx1"/>
                </a:solidFill>
              </a:rPr>
              <a:t>Container View</a:t>
            </a:r>
            <a:endParaRPr lang="en-US" sz="2000" b="1" dirty="0">
              <a:solidFill>
                <a:schemeClr val="tx1"/>
              </a:solidFill>
            </a:endParaRPr>
          </a:p>
        </p:txBody>
      </p:sp>
      <p:pic>
        <p:nvPicPr>
          <p:cNvPr id="108" name="Picture 107"/>
          <p:cNvPicPr>
            <a:picLocks noChangeAspect="1"/>
          </p:cNvPicPr>
          <p:nvPr/>
        </p:nvPicPr>
        <p:blipFill>
          <a:blip r:embed="rId6"/>
          <a:stretch>
            <a:fillRect/>
          </a:stretch>
        </p:blipFill>
        <p:spPr>
          <a:xfrm>
            <a:off x="9787204" y="2355738"/>
            <a:ext cx="2015267" cy="1152270"/>
          </a:xfrm>
          <a:prstGeom prst="rect">
            <a:avLst/>
          </a:prstGeom>
        </p:spPr>
      </p:pic>
      <p:sp>
        <p:nvSpPr>
          <p:cNvPr id="109" name="Rectangle 108"/>
          <p:cNvSpPr/>
          <p:nvPr/>
        </p:nvSpPr>
        <p:spPr bwMode="auto">
          <a:xfrm>
            <a:off x="9800819" y="3705230"/>
            <a:ext cx="2001652" cy="997390"/>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t" anchorCtr="0" compatLnSpc="1">
            <a:prstTxWarp prst="textNoShape">
              <a:avLst/>
            </a:prstTxWarp>
          </a:bodyPr>
          <a:lstStyle/>
          <a:p>
            <a:pPr defTabSz="932398" fontAlgn="base">
              <a:spcBef>
                <a:spcPct val="0"/>
              </a:spcBef>
              <a:spcAft>
                <a:spcPct val="0"/>
              </a:spcAft>
            </a:pPr>
            <a:r>
              <a:rPr lang="en-US" dirty="0" smtClean="0">
                <a:gradFill>
                  <a:gsLst>
                    <a:gs pos="16814">
                      <a:srgbClr val="FFFFFF"/>
                    </a:gs>
                    <a:gs pos="46000">
                      <a:srgbClr val="FFFFFF"/>
                    </a:gs>
                  </a:gsLst>
                  <a:lin ang="5400000" scaled="0"/>
                </a:gradFill>
              </a:rPr>
              <a:t>C:\Windows\*</a:t>
            </a:r>
          </a:p>
          <a:p>
            <a:pPr defTabSz="932398" fontAlgn="base">
              <a:spcBef>
                <a:spcPct val="0"/>
              </a:spcBef>
              <a:spcAft>
                <a:spcPct val="0"/>
              </a:spcAft>
            </a:pPr>
            <a:r>
              <a:rPr lang="en-US" dirty="0" smtClean="0">
                <a:gradFill>
                  <a:gsLst>
                    <a:gs pos="16814">
                      <a:srgbClr val="FFFFFF"/>
                    </a:gs>
                    <a:gs pos="46000">
                      <a:srgbClr val="FFFFFF"/>
                    </a:gs>
                  </a:gsLst>
                  <a:lin ang="5400000" scaled="0"/>
                </a:gradFill>
              </a:rPr>
              <a:t>C:\nodeJS</a:t>
            </a:r>
          </a:p>
          <a:p>
            <a:pPr defTabSz="932398" fontAlgn="base">
              <a:spcBef>
                <a:spcPct val="0"/>
              </a:spcBef>
              <a:spcAft>
                <a:spcPct val="0"/>
              </a:spcAft>
            </a:pPr>
            <a:r>
              <a:rPr lang="en-US" dirty="0" smtClean="0">
                <a:gradFill>
                  <a:gsLst>
                    <a:gs pos="16814">
                      <a:srgbClr val="FFFFFF"/>
                    </a:gs>
                    <a:gs pos="46000">
                      <a:srgbClr val="FFFFFF"/>
                    </a:gs>
                  </a:gsLst>
                  <a:lin ang="5400000" scaled="0"/>
                </a:gradFill>
              </a:rPr>
              <a:t>C:\myApp</a:t>
            </a:r>
            <a:endParaRPr lang="en-US" dirty="0">
              <a:gradFill>
                <a:gsLst>
                  <a:gs pos="16814">
                    <a:srgbClr val="FFFFFF"/>
                  </a:gs>
                  <a:gs pos="46000">
                    <a:srgbClr val="FFFFFF"/>
                  </a:gs>
                </a:gsLst>
                <a:lin ang="5400000" scaled="0"/>
              </a:gradFill>
            </a:endParaRPr>
          </a:p>
        </p:txBody>
      </p:sp>
      <p:sp>
        <p:nvSpPr>
          <p:cNvPr id="110" name="Rectangle 109"/>
          <p:cNvSpPr/>
          <p:nvPr/>
        </p:nvSpPr>
        <p:spPr bwMode="auto">
          <a:xfrm>
            <a:off x="9787204" y="1117413"/>
            <a:ext cx="2001652" cy="711784"/>
          </a:xfrm>
          <a:prstGeom prst="rect">
            <a:avLst/>
          </a:prstGeom>
          <a:ln w="28575">
            <a:solidFill>
              <a:schemeClr val="accent3"/>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dirty="0" smtClean="0">
                <a:solidFill>
                  <a:srgbClr val="000000"/>
                </a:solidFill>
              </a:rPr>
              <a:t>C:\myApp</a:t>
            </a:r>
            <a:endParaRPr lang="en-US" dirty="0">
              <a:solidFill>
                <a:srgbClr val="000000"/>
              </a:solidFill>
            </a:endParaRPr>
          </a:p>
        </p:txBody>
      </p:sp>
      <p:sp>
        <p:nvSpPr>
          <p:cNvPr id="111" name="Down Arrow 110"/>
          <p:cNvSpPr/>
          <p:nvPr/>
        </p:nvSpPr>
        <p:spPr bwMode="auto">
          <a:xfrm>
            <a:off x="10190032" y="1828011"/>
            <a:ext cx="1195996" cy="631068"/>
          </a:xfrm>
          <a:prstGeom prst="downArrow">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112" name="Right Arrow 111"/>
          <p:cNvSpPr/>
          <p:nvPr/>
        </p:nvSpPr>
        <p:spPr bwMode="auto">
          <a:xfrm>
            <a:off x="9179032" y="3784295"/>
            <a:ext cx="500611" cy="484632"/>
          </a:xfrm>
          <a:prstGeom prs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Tree>
    <p:extLst>
      <p:ext uri="{BB962C8B-B14F-4D97-AF65-F5344CB8AC3E}">
        <p14:creationId xmlns:p14="http://schemas.microsoft.com/office/powerpoint/2010/main" val="48968931"/>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rapezoid 60"/>
          <p:cNvSpPr/>
          <p:nvPr/>
        </p:nvSpPr>
        <p:spPr bwMode="auto">
          <a:xfrm rot="16200000">
            <a:off x="1568699" y="2318400"/>
            <a:ext cx="5329625" cy="3466783"/>
          </a:xfrm>
          <a:prstGeom prst="trapezoid">
            <a:avLst>
              <a:gd name="adj" fmla="val 39862"/>
            </a:avLst>
          </a:prstGeom>
          <a:solidFill>
            <a:schemeClr val="bg1">
              <a:lumMod val="85000"/>
              <a:alpha val="66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62" name="Rounded Rectangle 61"/>
          <p:cNvSpPr/>
          <p:nvPr/>
        </p:nvSpPr>
        <p:spPr bwMode="auto">
          <a:xfrm>
            <a:off x="526387" y="1920380"/>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a:solidFill>
                  <a:schemeClr val="tx1"/>
                </a:solidFill>
              </a:rPr>
              <a:t>Local Repository</a:t>
            </a:r>
          </a:p>
        </p:txBody>
      </p:sp>
      <p:grpSp>
        <p:nvGrpSpPr>
          <p:cNvPr id="63" name="Group 62"/>
          <p:cNvGrpSpPr/>
          <p:nvPr/>
        </p:nvGrpSpPr>
        <p:grpSpPr>
          <a:xfrm>
            <a:off x="686258" y="4275760"/>
            <a:ext cx="1882150" cy="951832"/>
            <a:chOff x="4962561" y="2484878"/>
            <a:chExt cx="2522622" cy="1409700"/>
          </a:xfrm>
        </p:grpSpPr>
        <p:grpSp>
          <p:nvGrpSpPr>
            <p:cNvPr id="64" name="Group 63"/>
            <p:cNvGrpSpPr/>
            <p:nvPr/>
          </p:nvGrpSpPr>
          <p:grpSpPr>
            <a:xfrm>
              <a:off x="4962561" y="2484878"/>
              <a:ext cx="2522622" cy="1409700"/>
              <a:chOff x="3703637" y="1744662"/>
              <a:chExt cx="5181600" cy="2895600"/>
            </a:xfrm>
          </p:grpSpPr>
          <p:sp>
            <p:nvSpPr>
              <p:cNvPr id="82" name="Rectangle 81"/>
              <p:cNvSpPr/>
              <p:nvPr/>
            </p:nvSpPr>
            <p:spPr bwMode="auto">
              <a:xfrm>
                <a:off x="3789873" y="1829243"/>
                <a:ext cx="5013282" cy="2725204"/>
              </a:xfrm>
              <a:prstGeom prst="rect">
                <a:avLst/>
              </a:prstGeom>
              <a:solidFill>
                <a:schemeClr val="accent3"/>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4" name="Right Bracket 83"/>
              <p:cNvSpPr/>
              <p:nvPr/>
            </p:nvSpPr>
            <p:spPr>
              <a:xfrm>
                <a:off x="8512014" y="1744662"/>
                <a:ext cx="373223" cy="2895600"/>
              </a:xfrm>
              <a:prstGeom prst="righ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85" name="Left Bracket 84"/>
              <p:cNvSpPr/>
              <p:nvPr/>
            </p:nvSpPr>
            <p:spPr>
              <a:xfrm>
                <a:off x="3703637" y="1744662"/>
                <a:ext cx="373223" cy="2895600"/>
              </a:xfrm>
              <a:prstGeom prst="lef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grpSp>
        <p:cxnSp>
          <p:nvCxnSpPr>
            <p:cNvPr id="65" name="Straight Connector 64"/>
            <p:cNvCxnSpPr/>
            <p:nvPr/>
          </p:nvCxnSpPr>
          <p:spPr>
            <a:xfrm>
              <a:off x="7288402"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7166837"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7045273"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923709"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5151321" y="2732528"/>
              <a:ext cx="364693" cy="914400"/>
              <a:chOff x="5528956" y="2849562"/>
              <a:chExt cx="729385" cy="1828800"/>
            </a:xfrm>
          </p:grpSpPr>
          <p:cxnSp>
            <p:nvCxnSpPr>
              <p:cNvPr id="70" name="Straight Connector 69"/>
              <p:cNvCxnSpPr/>
              <p:nvPr/>
            </p:nvCxnSpPr>
            <p:spPr>
              <a:xfrm>
                <a:off x="6258341"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6015212"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5772084"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5528956"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86" name="Picture 8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901" y="4545399"/>
            <a:ext cx="1773510" cy="407795"/>
          </a:xfrm>
          <a:prstGeom prst="rect">
            <a:avLst/>
          </a:prstGeom>
        </p:spPr>
      </p:pic>
      <p:grpSp>
        <p:nvGrpSpPr>
          <p:cNvPr id="87" name="Group 86"/>
          <p:cNvGrpSpPr/>
          <p:nvPr/>
        </p:nvGrpSpPr>
        <p:grpSpPr>
          <a:xfrm>
            <a:off x="686258" y="3208118"/>
            <a:ext cx="1882150" cy="951832"/>
            <a:chOff x="686258" y="3413400"/>
            <a:chExt cx="1882150" cy="951832"/>
          </a:xfrm>
        </p:grpSpPr>
        <p:grpSp>
          <p:nvGrpSpPr>
            <p:cNvPr id="88" name="Group 87"/>
            <p:cNvGrpSpPr/>
            <p:nvPr/>
          </p:nvGrpSpPr>
          <p:grpSpPr>
            <a:xfrm>
              <a:off x="686258" y="3413400"/>
              <a:ext cx="1882150" cy="951832"/>
              <a:chOff x="4962561" y="2484878"/>
              <a:chExt cx="2522622" cy="1409700"/>
            </a:xfrm>
          </p:grpSpPr>
          <p:grpSp>
            <p:nvGrpSpPr>
              <p:cNvPr id="90" name="Group 89"/>
              <p:cNvGrpSpPr/>
              <p:nvPr/>
            </p:nvGrpSpPr>
            <p:grpSpPr>
              <a:xfrm>
                <a:off x="4962561" y="2484878"/>
                <a:ext cx="2522622" cy="1409700"/>
                <a:chOff x="3703637" y="1744662"/>
                <a:chExt cx="5181600" cy="2895600"/>
              </a:xfrm>
            </p:grpSpPr>
            <p:sp>
              <p:nvSpPr>
                <p:cNvPr id="100" name="Rectangle 99"/>
                <p:cNvSpPr/>
                <p:nvPr/>
              </p:nvSpPr>
              <p:spPr bwMode="auto">
                <a:xfrm>
                  <a:off x="3789873" y="1829243"/>
                  <a:ext cx="5013282" cy="2725204"/>
                </a:xfrm>
                <a:prstGeom prst="rect">
                  <a:avLst/>
                </a:prstGeom>
                <a:solidFill>
                  <a:schemeClr val="accent3"/>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1" name="Right Bracket 100"/>
                <p:cNvSpPr/>
                <p:nvPr/>
              </p:nvSpPr>
              <p:spPr>
                <a:xfrm>
                  <a:off x="8512014" y="1744662"/>
                  <a:ext cx="373223" cy="2895600"/>
                </a:xfrm>
                <a:prstGeom prst="righ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03" name="Left Bracket 102"/>
                <p:cNvSpPr/>
                <p:nvPr/>
              </p:nvSpPr>
              <p:spPr>
                <a:xfrm>
                  <a:off x="3703637" y="1744662"/>
                  <a:ext cx="373223" cy="2895600"/>
                </a:xfrm>
                <a:prstGeom prst="lef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grpSp>
          <p:cxnSp>
            <p:nvCxnSpPr>
              <p:cNvPr id="91" name="Straight Connector 90"/>
              <p:cNvCxnSpPr/>
              <p:nvPr/>
            </p:nvCxnSpPr>
            <p:spPr>
              <a:xfrm>
                <a:off x="7288402"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7166837"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7045273"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6923709"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95" name="Group 94"/>
              <p:cNvGrpSpPr/>
              <p:nvPr/>
            </p:nvGrpSpPr>
            <p:grpSpPr>
              <a:xfrm>
                <a:off x="5151321" y="2732528"/>
                <a:ext cx="364693" cy="914400"/>
                <a:chOff x="5528956" y="2849562"/>
                <a:chExt cx="729385" cy="1828800"/>
              </a:xfrm>
            </p:grpSpPr>
            <p:cxnSp>
              <p:nvCxnSpPr>
                <p:cNvPr id="96" name="Straight Connector 95"/>
                <p:cNvCxnSpPr/>
                <p:nvPr/>
              </p:nvCxnSpPr>
              <p:spPr>
                <a:xfrm>
                  <a:off x="6258341"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6015212"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5772084"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5528956"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89" name="Rectangle 88"/>
            <p:cNvSpPr/>
            <p:nvPr/>
          </p:nvSpPr>
          <p:spPr>
            <a:xfrm>
              <a:off x="787738" y="3587515"/>
              <a:ext cx="1725836" cy="590931"/>
            </a:xfrm>
            <a:prstGeom prst="rect">
              <a:avLst/>
            </a:prstGeom>
          </p:spPr>
          <p:txBody>
            <a:bodyPr wrap="square">
              <a:spAutoFit/>
            </a:bodyPr>
            <a:lstStyle/>
            <a:p>
              <a:pPr algn="ctr">
                <a:lnSpc>
                  <a:spcPct val="90000"/>
                </a:lnSpc>
              </a:pPr>
              <a:r>
                <a:rPr lang="en-US" dirty="0">
                  <a:gradFill>
                    <a:gsLst>
                      <a:gs pos="2917">
                        <a:srgbClr val="FFFFFF"/>
                      </a:gs>
                      <a:gs pos="30000">
                        <a:srgbClr val="FFFFFF"/>
                      </a:gs>
                    </a:gsLst>
                    <a:lin ang="5400000" scaled="0"/>
                  </a:gradFill>
                </a:rPr>
                <a:t>Application</a:t>
              </a:r>
            </a:p>
            <a:p>
              <a:pPr algn="ctr">
                <a:lnSpc>
                  <a:spcPct val="90000"/>
                </a:lnSpc>
              </a:pPr>
              <a:r>
                <a:rPr lang="en-US" dirty="0">
                  <a:gradFill>
                    <a:gsLst>
                      <a:gs pos="2917">
                        <a:srgbClr val="FFFFFF"/>
                      </a:gs>
                      <a:gs pos="30000">
                        <a:srgbClr val="FFFFFF"/>
                      </a:gs>
                    </a:gsLst>
                    <a:lin ang="5400000" scaled="0"/>
                  </a:gradFill>
                </a:rPr>
                <a:t>Framework</a:t>
              </a:r>
            </a:p>
          </p:txBody>
        </p:sp>
      </p:grpSp>
      <p:sp>
        <p:nvSpPr>
          <p:cNvPr id="2" name="Title 1"/>
          <p:cNvSpPr>
            <a:spLocks noGrp="1"/>
          </p:cNvSpPr>
          <p:nvPr>
            <p:ph type="title"/>
          </p:nvPr>
        </p:nvSpPr>
        <p:spPr/>
        <p:txBody>
          <a:bodyPr/>
          <a:lstStyle/>
          <a:p>
            <a:r>
              <a:rPr lang="en-US" dirty="0"/>
              <a:t>Image Creation</a:t>
            </a:r>
          </a:p>
        </p:txBody>
      </p:sp>
      <p:sp>
        <p:nvSpPr>
          <p:cNvPr id="72" name="Rounded Rectangle 71"/>
          <p:cNvSpPr/>
          <p:nvPr/>
        </p:nvSpPr>
        <p:spPr bwMode="auto">
          <a:xfrm>
            <a:off x="3315221" y="1240948"/>
            <a:ext cx="5874816" cy="5486400"/>
          </a:xfrm>
          <a:prstGeom prst="roundRect">
            <a:avLst>
              <a:gd name="adj" fmla="val 0"/>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endParaRPr lang="en-US" sz="2000" b="1" dirty="0">
              <a:solidFill>
                <a:srgbClr val="0078D7"/>
              </a:solidFill>
            </a:endParaRPr>
          </a:p>
        </p:txBody>
      </p:sp>
      <p:pic>
        <p:nvPicPr>
          <p:cNvPr id="115" name="Picture 114"/>
          <p:cNvPicPr>
            <a:picLocks noChangeAspect="1"/>
          </p:cNvPicPr>
          <p:nvPr/>
        </p:nvPicPr>
        <p:blipFill>
          <a:blip r:embed="rId4"/>
          <a:stretch>
            <a:fillRect/>
          </a:stretch>
        </p:blipFill>
        <p:spPr>
          <a:xfrm>
            <a:off x="3475037" y="4933404"/>
            <a:ext cx="2872629" cy="1645920"/>
          </a:xfrm>
          <a:prstGeom prst="rect">
            <a:avLst/>
          </a:prstGeom>
        </p:spPr>
      </p:pic>
      <p:pic>
        <p:nvPicPr>
          <p:cNvPr id="73" name="Pictur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4596" y="5956020"/>
            <a:ext cx="1773510" cy="407795"/>
          </a:xfrm>
          <a:prstGeom prst="rect">
            <a:avLst/>
          </a:prstGeom>
        </p:spPr>
      </p:pic>
      <p:sp>
        <p:nvSpPr>
          <p:cNvPr id="3" name="TextBox 2"/>
          <p:cNvSpPr txBox="1"/>
          <p:nvPr/>
        </p:nvSpPr>
        <p:spPr>
          <a:xfrm>
            <a:off x="3823393" y="5092155"/>
            <a:ext cx="2175917" cy="1037207"/>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Container OS</a:t>
            </a:r>
          </a:p>
          <a:p>
            <a:pPr algn="ctr">
              <a:lnSpc>
                <a:spcPct val="90000"/>
              </a:lnSpc>
              <a:spcAft>
                <a:spcPts val="600"/>
              </a:spcAft>
            </a:pPr>
            <a:r>
              <a:rPr lang="en-US" sz="2400" dirty="0" smtClean="0">
                <a:gradFill>
                  <a:gsLst>
                    <a:gs pos="2917">
                      <a:srgbClr val="FFFFFF"/>
                    </a:gs>
                    <a:gs pos="30000">
                      <a:srgbClr val="FFFFFF"/>
                    </a:gs>
                  </a:gsLst>
                  <a:lin ang="5400000" scaled="0"/>
                </a:gradFill>
              </a:rPr>
              <a:t>Image</a:t>
            </a:r>
          </a:p>
        </p:txBody>
      </p:sp>
      <p:sp>
        <p:nvSpPr>
          <p:cNvPr id="4" name="Rectangle 3"/>
          <p:cNvSpPr/>
          <p:nvPr/>
        </p:nvSpPr>
        <p:spPr bwMode="auto">
          <a:xfrm>
            <a:off x="6488916" y="5416866"/>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smtClean="0">
                <a:gradFill>
                  <a:gsLst>
                    <a:gs pos="16814">
                      <a:srgbClr val="FFFFFF"/>
                    </a:gs>
                    <a:gs pos="46000">
                      <a:srgbClr val="FFFFFF"/>
                    </a:gs>
                  </a:gsLst>
                  <a:lin ang="5400000" scaled="0"/>
                </a:gradFill>
              </a:rPr>
              <a:t>C:\Windows\*</a:t>
            </a:r>
            <a:endParaRPr lang="en-US" sz="2000" dirty="0">
              <a:gradFill>
                <a:gsLst>
                  <a:gs pos="16814">
                    <a:srgbClr val="FFFFFF"/>
                  </a:gs>
                  <a:gs pos="46000">
                    <a:srgbClr val="FFFFFF"/>
                  </a:gs>
                </a:gsLst>
                <a:lin ang="5400000" scaled="0"/>
              </a:gradFill>
            </a:endParaRPr>
          </a:p>
        </p:txBody>
      </p:sp>
      <p:sp>
        <p:nvSpPr>
          <p:cNvPr id="77" name="Rectangle 76"/>
          <p:cNvSpPr/>
          <p:nvPr/>
        </p:nvSpPr>
        <p:spPr bwMode="auto">
          <a:xfrm>
            <a:off x="6514280" y="3673996"/>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smtClean="0">
                <a:gradFill>
                  <a:gsLst>
                    <a:gs pos="16814">
                      <a:srgbClr val="FFFFFF"/>
                    </a:gs>
                    <a:gs pos="46000">
                      <a:srgbClr val="FFFFFF"/>
                    </a:gs>
                  </a:gsLst>
                  <a:lin ang="5400000" scaled="0"/>
                </a:gradFill>
              </a:rPr>
              <a:t>C:\nodeJs</a:t>
            </a:r>
            <a:endParaRPr lang="en-US" sz="2000" dirty="0">
              <a:gradFill>
                <a:gsLst>
                  <a:gs pos="16814">
                    <a:srgbClr val="FFFFFF"/>
                  </a:gs>
                  <a:gs pos="46000">
                    <a:srgbClr val="FFFFFF"/>
                  </a:gs>
                </a:gsLst>
                <a:lin ang="5400000" scaled="0"/>
              </a:gradFill>
            </a:endParaRPr>
          </a:p>
        </p:txBody>
      </p:sp>
      <p:pic>
        <p:nvPicPr>
          <p:cNvPr id="79" name="Picture 78"/>
          <p:cNvPicPr>
            <a:picLocks noChangeAspect="1"/>
          </p:cNvPicPr>
          <p:nvPr/>
        </p:nvPicPr>
        <p:blipFill>
          <a:blip r:embed="rId4"/>
          <a:stretch>
            <a:fillRect/>
          </a:stretch>
        </p:blipFill>
        <p:spPr>
          <a:xfrm>
            <a:off x="3483133" y="3150204"/>
            <a:ext cx="2872629" cy="1645920"/>
          </a:xfrm>
          <a:prstGeom prst="rect">
            <a:avLst/>
          </a:prstGeom>
        </p:spPr>
      </p:pic>
      <p:sp>
        <p:nvSpPr>
          <p:cNvPr id="80" name="TextBox 79"/>
          <p:cNvSpPr txBox="1"/>
          <p:nvPr/>
        </p:nvSpPr>
        <p:spPr>
          <a:xfrm>
            <a:off x="3961332" y="3498677"/>
            <a:ext cx="1916229" cy="1037207"/>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rgbClr val="FFFFFF"/>
                    </a:gs>
                    <a:gs pos="30000">
                      <a:srgbClr val="FFFFFF"/>
                    </a:gs>
                  </a:gsLst>
                  <a:lin ang="5400000" scaled="0"/>
                </a:gradFill>
              </a:rPr>
              <a:t>Application</a:t>
            </a:r>
          </a:p>
          <a:p>
            <a:pPr algn="ctr">
              <a:lnSpc>
                <a:spcPct val="90000"/>
              </a:lnSpc>
              <a:spcAft>
                <a:spcPts val="600"/>
              </a:spcAft>
            </a:pPr>
            <a:r>
              <a:rPr lang="en-US" sz="2400" dirty="0" smtClean="0">
                <a:gradFill>
                  <a:gsLst>
                    <a:gs pos="2917">
                      <a:srgbClr val="FFFFFF"/>
                    </a:gs>
                    <a:gs pos="30000">
                      <a:srgbClr val="FFFFFF"/>
                    </a:gs>
                  </a:gsLst>
                  <a:lin ang="5400000" scaled="0"/>
                </a:gradFill>
              </a:rPr>
              <a:t>Framework</a:t>
            </a:r>
          </a:p>
        </p:txBody>
      </p:sp>
      <p:pic>
        <p:nvPicPr>
          <p:cNvPr id="75" name="Picture 74"/>
          <p:cNvPicPr>
            <a:picLocks noChangeAspect="1"/>
          </p:cNvPicPr>
          <p:nvPr/>
        </p:nvPicPr>
        <p:blipFill>
          <a:blip r:embed="rId5"/>
          <a:stretch>
            <a:fillRect/>
          </a:stretch>
        </p:blipFill>
        <p:spPr>
          <a:xfrm>
            <a:off x="3472336" y="1403938"/>
            <a:ext cx="2878638" cy="1645920"/>
          </a:xfrm>
          <a:prstGeom prst="rect">
            <a:avLst/>
          </a:prstGeom>
        </p:spPr>
      </p:pic>
      <p:sp>
        <p:nvSpPr>
          <p:cNvPr id="76" name="TextBox 75"/>
          <p:cNvSpPr txBox="1"/>
          <p:nvPr/>
        </p:nvSpPr>
        <p:spPr>
          <a:xfrm>
            <a:off x="3464241" y="1933688"/>
            <a:ext cx="2872628"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solidFill>
                  <a:srgbClr val="0078D7"/>
                </a:solidFill>
              </a:rPr>
              <a:t>Sandbox</a:t>
            </a:r>
          </a:p>
        </p:txBody>
      </p:sp>
      <p:sp>
        <p:nvSpPr>
          <p:cNvPr id="78" name="Rectangle 77"/>
          <p:cNvSpPr/>
          <p:nvPr/>
        </p:nvSpPr>
        <p:spPr bwMode="auto">
          <a:xfrm>
            <a:off x="6503483" y="1869825"/>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smtClean="0">
                <a:gradFill>
                  <a:gsLst>
                    <a:gs pos="16814">
                      <a:srgbClr val="FFFFFF"/>
                    </a:gs>
                    <a:gs pos="46000">
                      <a:srgbClr val="FFFFFF"/>
                    </a:gs>
                  </a:gsLst>
                  <a:lin ang="5400000" scaled="0"/>
                </a:gradFill>
              </a:rPr>
              <a:t>C:\myApp</a:t>
            </a:r>
            <a:endParaRPr lang="en-US" sz="2000" dirty="0">
              <a:gradFill>
                <a:gsLst>
                  <a:gs pos="16814">
                    <a:srgbClr val="FFFFFF"/>
                  </a:gs>
                  <a:gs pos="46000">
                    <a:srgbClr val="FFFFFF"/>
                  </a:gs>
                </a:gsLst>
                <a:lin ang="5400000" scaled="0"/>
              </a:gradFill>
            </a:endParaRPr>
          </a:p>
        </p:txBody>
      </p:sp>
      <p:sp>
        <p:nvSpPr>
          <p:cNvPr id="104" name="Rounded Rectangle 103"/>
          <p:cNvSpPr/>
          <p:nvPr/>
        </p:nvSpPr>
        <p:spPr bwMode="auto">
          <a:xfrm>
            <a:off x="9679643" y="2011802"/>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smtClean="0">
                <a:solidFill>
                  <a:schemeClr val="tx1"/>
                </a:solidFill>
              </a:rPr>
              <a:t>Container View</a:t>
            </a:r>
            <a:endParaRPr lang="en-US" sz="2000" b="1" dirty="0">
              <a:solidFill>
                <a:schemeClr val="tx1"/>
              </a:solidFill>
            </a:endParaRPr>
          </a:p>
        </p:txBody>
      </p:sp>
      <p:pic>
        <p:nvPicPr>
          <p:cNvPr id="105" name="Picture 104"/>
          <p:cNvPicPr>
            <a:picLocks noChangeAspect="1"/>
          </p:cNvPicPr>
          <p:nvPr/>
        </p:nvPicPr>
        <p:blipFill>
          <a:blip r:embed="rId6">
            <a:duotone>
              <a:schemeClr val="bg2">
                <a:shade val="45000"/>
                <a:satMod val="135000"/>
              </a:schemeClr>
              <a:prstClr val="white"/>
            </a:duotone>
          </a:blip>
          <a:stretch>
            <a:fillRect/>
          </a:stretch>
        </p:blipFill>
        <p:spPr>
          <a:xfrm>
            <a:off x="9787204" y="2346407"/>
            <a:ext cx="2015267" cy="1152270"/>
          </a:xfrm>
          <a:prstGeom prst="rect">
            <a:avLst/>
          </a:prstGeom>
        </p:spPr>
      </p:pic>
    </p:spTree>
    <p:extLst>
      <p:ext uri="{BB962C8B-B14F-4D97-AF65-F5344CB8AC3E}">
        <p14:creationId xmlns:p14="http://schemas.microsoft.com/office/powerpoint/2010/main" val="133287889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rapezoid 81"/>
          <p:cNvSpPr/>
          <p:nvPr/>
        </p:nvSpPr>
        <p:spPr bwMode="auto">
          <a:xfrm rot="16200000">
            <a:off x="1568699" y="2318400"/>
            <a:ext cx="5329625" cy="3466783"/>
          </a:xfrm>
          <a:prstGeom prst="trapezoid">
            <a:avLst>
              <a:gd name="adj" fmla="val 39862"/>
            </a:avLst>
          </a:prstGeom>
          <a:solidFill>
            <a:schemeClr val="bg1">
              <a:lumMod val="85000"/>
              <a:alpha val="66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85" name="Rounded Rectangle 84"/>
          <p:cNvSpPr/>
          <p:nvPr/>
        </p:nvSpPr>
        <p:spPr bwMode="auto">
          <a:xfrm>
            <a:off x="526387" y="1920380"/>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a:solidFill>
                  <a:schemeClr val="tx1"/>
                </a:solidFill>
              </a:rPr>
              <a:t>Local Repository</a:t>
            </a:r>
          </a:p>
        </p:txBody>
      </p:sp>
      <p:grpSp>
        <p:nvGrpSpPr>
          <p:cNvPr id="86" name="Group 85"/>
          <p:cNvGrpSpPr/>
          <p:nvPr/>
        </p:nvGrpSpPr>
        <p:grpSpPr>
          <a:xfrm>
            <a:off x="686258" y="4275760"/>
            <a:ext cx="1882150" cy="951832"/>
            <a:chOff x="4962561" y="2484878"/>
            <a:chExt cx="2522622" cy="1409700"/>
          </a:xfrm>
        </p:grpSpPr>
        <p:grpSp>
          <p:nvGrpSpPr>
            <p:cNvPr id="87" name="Group 86"/>
            <p:cNvGrpSpPr/>
            <p:nvPr/>
          </p:nvGrpSpPr>
          <p:grpSpPr>
            <a:xfrm>
              <a:off x="4962561" y="2484878"/>
              <a:ext cx="2522622" cy="1409700"/>
              <a:chOff x="3703637" y="1744662"/>
              <a:chExt cx="5181600" cy="2895600"/>
            </a:xfrm>
          </p:grpSpPr>
          <p:sp>
            <p:nvSpPr>
              <p:cNvPr id="97" name="Rectangle 96"/>
              <p:cNvSpPr/>
              <p:nvPr/>
            </p:nvSpPr>
            <p:spPr bwMode="auto">
              <a:xfrm>
                <a:off x="3789873" y="1829243"/>
                <a:ext cx="5013282" cy="2725204"/>
              </a:xfrm>
              <a:prstGeom prst="rect">
                <a:avLst/>
              </a:prstGeom>
              <a:solidFill>
                <a:schemeClr val="accent3"/>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8" name="Right Bracket 97"/>
              <p:cNvSpPr/>
              <p:nvPr/>
            </p:nvSpPr>
            <p:spPr>
              <a:xfrm>
                <a:off x="8512014" y="1744662"/>
                <a:ext cx="373223" cy="2895600"/>
              </a:xfrm>
              <a:prstGeom prst="righ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99" name="Left Bracket 98"/>
              <p:cNvSpPr/>
              <p:nvPr/>
            </p:nvSpPr>
            <p:spPr>
              <a:xfrm>
                <a:off x="3703637" y="1744662"/>
                <a:ext cx="373223" cy="2895600"/>
              </a:xfrm>
              <a:prstGeom prst="lef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grpSp>
        <p:cxnSp>
          <p:nvCxnSpPr>
            <p:cNvPr id="88" name="Straight Connector 87"/>
            <p:cNvCxnSpPr/>
            <p:nvPr/>
          </p:nvCxnSpPr>
          <p:spPr>
            <a:xfrm>
              <a:off x="7288402"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7166837"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7045273"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6923709"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a:off x="5151321" y="2732528"/>
              <a:ext cx="364693" cy="914400"/>
              <a:chOff x="5528956" y="2849562"/>
              <a:chExt cx="729385" cy="1828800"/>
            </a:xfrm>
          </p:grpSpPr>
          <p:cxnSp>
            <p:nvCxnSpPr>
              <p:cNvPr id="93" name="Straight Connector 92"/>
              <p:cNvCxnSpPr/>
              <p:nvPr/>
            </p:nvCxnSpPr>
            <p:spPr>
              <a:xfrm>
                <a:off x="6258341"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6015212"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5772084"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5528956"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100" name="Picture 9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901" y="4545399"/>
            <a:ext cx="1773510" cy="407795"/>
          </a:xfrm>
          <a:prstGeom prst="rect">
            <a:avLst/>
          </a:prstGeom>
        </p:spPr>
      </p:pic>
      <p:grpSp>
        <p:nvGrpSpPr>
          <p:cNvPr id="101" name="Group 100"/>
          <p:cNvGrpSpPr/>
          <p:nvPr/>
        </p:nvGrpSpPr>
        <p:grpSpPr>
          <a:xfrm>
            <a:off x="686258" y="3208118"/>
            <a:ext cx="1882150" cy="951832"/>
            <a:chOff x="686258" y="3413400"/>
            <a:chExt cx="1882150" cy="951832"/>
          </a:xfrm>
        </p:grpSpPr>
        <p:grpSp>
          <p:nvGrpSpPr>
            <p:cNvPr id="103" name="Group 102"/>
            <p:cNvGrpSpPr/>
            <p:nvPr/>
          </p:nvGrpSpPr>
          <p:grpSpPr>
            <a:xfrm>
              <a:off x="686258" y="3413400"/>
              <a:ext cx="1882150" cy="951832"/>
              <a:chOff x="4962561" y="2484878"/>
              <a:chExt cx="2522622" cy="1409700"/>
            </a:xfrm>
          </p:grpSpPr>
          <p:grpSp>
            <p:nvGrpSpPr>
              <p:cNvPr id="105" name="Group 104"/>
              <p:cNvGrpSpPr/>
              <p:nvPr/>
            </p:nvGrpSpPr>
            <p:grpSpPr>
              <a:xfrm>
                <a:off x="4962561" y="2484878"/>
                <a:ext cx="2522622" cy="1409700"/>
                <a:chOff x="3703637" y="1744662"/>
                <a:chExt cx="5181600" cy="2895600"/>
              </a:xfrm>
            </p:grpSpPr>
            <p:sp>
              <p:nvSpPr>
                <p:cNvPr id="116" name="Rectangle 115"/>
                <p:cNvSpPr/>
                <p:nvPr/>
              </p:nvSpPr>
              <p:spPr bwMode="auto">
                <a:xfrm>
                  <a:off x="3789873" y="1829243"/>
                  <a:ext cx="5013282" cy="2725204"/>
                </a:xfrm>
                <a:prstGeom prst="rect">
                  <a:avLst/>
                </a:prstGeom>
                <a:solidFill>
                  <a:schemeClr val="accent3"/>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17" name="Right Bracket 116"/>
                <p:cNvSpPr/>
                <p:nvPr/>
              </p:nvSpPr>
              <p:spPr>
                <a:xfrm>
                  <a:off x="8512014" y="1744662"/>
                  <a:ext cx="373223" cy="2895600"/>
                </a:xfrm>
                <a:prstGeom prst="righ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20" name="Left Bracket 119"/>
                <p:cNvSpPr/>
                <p:nvPr/>
              </p:nvSpPr>
              <p:spPr>
                <a:xfrm>
                  <a:off x="3703637" y="1744662"/>
                  <a:ext cx="373223" cy="2895600"/>
                </a:xfrm>
                <a:prstGeom prst="lef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grpSp>
          <p:cxnSp>
            <p:nvCxnSpPr>
              <p:cNvPr id="106" name="Straight Connector 105"/>
              <p:cNvCxnSpPr/>
              <p:nvPr/>
            </p:nvCxnSpPr>
            <p:spPr>
              <a:xfrm>
                <a:off x="7288402"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7166837"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7045273"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6923709"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0" name="Group 109"/>
              <p:cNvGrpSpPr/>
              <p:nvPr/>
            </p:nvGrpSpPr>
            <p:grpSpPr>
              <a:xfrm>
                <a:off x="5151321" y="2732528"/>
                <a:ext cx="364693" cy="914400"/>
                <a:chOff x="5528956" y="2849562"/>
                <a:chExt cx="729385" cy="1828800"/>
              </a:xfrm>
            </p:grpSpPr>
            <p:cxnSp>
              <p:nvCxnSpPr>
                <p:cNvPr id="111" name="Straight Connector 110"/>
                <p:cNvCxnSpPr/>
                <p:nvPr/>
              </p:nvCxnSpPr>
              <p:spPr>
                <a:xfrm>
                  <a:off x="6258341"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6015212"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5772084"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5528956"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04" name="Rectangle 103"/>
            <p:cNvSpPr/>
            <p:nvPr/>
          </p:nvSpPr>
          <p:spPr>
            <a:xfrm>
              <a:off x="787738" y="3587515"/>
              <a:ext cx="1725836" cy="590931"/>
            </a:xfrm>
            <a:prstGeom prst="rect">
              <a:avLst/>
            </a:prstGeom>
          </p:spPr>
          <p:txBody>
            <a:bodyPr wrap="square">
              <a:spAutoFit/>
            </a:bodyPr>
            <a:lstStyle/>
            <a:p>
              <a:pPr algn="ctr">
                <a:lnSpc>
                  <a:spcPct val="90000"/>
                </a:lnSpc>
              </a:pPr>
              <a:r>
                <a:rPr lang="en-US" dirty="0">
                  <a:gradFill>
                    <a:gsLst>
                      <a:gs pos="2917">
                        <a:srgbClr val="FFFFFF"/>
                      </a:gs>
                      <a:gs pos="30000">
                        <a:srgbClr val="FFFFFF"/>
                      </a:gs>
                    </a:gsLst>
                    <a:lin ang="5400000" scaled="0"/>
                  </a:gradFill>
                </a:rPr>
                <a:t>Application</a:t>
              </a:r>
            </a:p>
            <a:p>
              <a:pPr algn="ctr">
                <a:lnSpc>
                  <a:spcPct val="90000"/>
                </a:lnSpc>
              </a:pPr>
              <a:r>
                <a:rPr lang="en-US" dirty="0">
                  <a:gradFill>
                    <a:gsLst>
                      <a:gs pos="2917">
                        <a:srgbClr val="FFFFFF"/>
                      </a:gs>
                      <a:gs pos="30000">
                        <a:srgbClr val="FFFFFF"/>
                      </a:gs>
                    </a:gsLst>
                    <a:lin ang="5400000" scaled="0"/>
                  </a:gradFill>
                </a:rPr>
                <a:t>Framework</a:t>
              </a:r>
            </a:p>
          </p:txBody>
        </p:sp>
      </p:grpSp>
      <p:sp>
        <p:nvSpPr>
          <p:cNvPr id="2" name="Title 1"/>
          <p:cNvSpPr>
            <a:spLocks noGrp="1"/>
          </p:cNvSpPr>
          <p:nvPr>
            <p:ph type="title"/>
          </p:nvPr>
        </p:nvSpPr>
        <p:spPr/>
        <p:txBody>
          <a:bodyPr/>
          <a:lstStyle/>
          <a:p>
            <a:r>
              <a:rPr lang="en-US" dirty="0"/>
              <a:t>Image Creation</a:t>
            </a:r>
          </a:p>
        </p:txBody>
      </p:sp>
      <p:sp>
        <p:nvSpPr>
          <p:cNvPr id="72" name="Rounded Rectangle 71"/>
          <p:cNvSpPr/>
          <p:nvPr/>
        </p:nvSpPr>
        <p:spPr bwMode="auto">
          <a:xfrm>
            <a:off x="3315221" y="1240948"/>
            <a:ext cx="5874816" cy="5486400"/>
          </a:xfrm>
          <a:prstGeom prst="roundRect">
            <a:avLst>
              <a:gd name="adj" fmla="val 0"/>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endParaRPr lang="en-US" sz="2000" b="1" dirty="0">
              <a:solidFill>
                <a:srgbClr val="0078D7"/>
              </a:solidFill>
            </a:endParaRPr>
          </a:p>
        </p:txBody>
      </p:sp>
      <p:pic>
        <p:nvPicPr>
          <p:cNvPr id="115" name="Picture 114"/>
          <p:cNvPicPr>
            <a:picLocks noChangeAspect="1"/>
          </p:cNvPicPr>
          <p:nvPr/>
        </p:nvPicPr>
        <p:blipFill>
          <a:blip r:embed="rId4"/>
          <a:stretch>
            <a:fillRect/>
          </a:stretch>
        </p:blipFill>
        <p:spPr>
          <a:xfrm>
            <a:off x="3475037" y="4933404"/>
            <a:ext cx="2872629" cy="1645920"/>
          </a:xfrm>
          <a:prstGeom prst="rect">
            <a:avLst/>
          </a:prstGeom>
        </p:spPr>
      </p:pic>
      <p:pic>
        <p:nvPicPr>
          <p:cNvPr id="73" name="Pictur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4596" y="5956020"/>
            <a:ext cx="1773510" cy="407795"/>
          </a:xfrm>
          <a:prstGeom prst="rect">
            <a:avLst/>
          </a:prstGeom>
        </p:spPr>
      </p:pic>
      <p:sp>
        <p:nvSpPr>
          <p:cNvPr id="3" name="TextBox 2"/>
          <p:cNvSpPr txBox="1"/>
          <p:nvPr/>
        </p:nvSpPr>
        <p:spPr>
          <a:xfrm>
            <a:off x="3823393" y="5092155"/>
            <a:ext cx="2175917" cy="1037207"/>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Container OS</a:t>
            </a:r>
          </a:p>
          <a:p>
            <a:pPr algn="ctr">
              <a:lnSpc>
                <a:spcPct val="90000"/>
              </a:lnSpc>
              <a:spcAft>
                <a:spcPts val="600"/>
              </a:spcAft>
            </a:pPr>
            <a:r>
              <a:rPr lang="en-US" sz="2400" dirty="0" smtClean="0">
                <a:gradFill>
                  <a:gsLst>
                    <a:gs pos="2917">
                      <a:srgbClr val="FFFFFF"/>
                    </a:gs>
                    <a:gs pos="30000">
                      <a:srgbClr val="FFFFFF"/>
                    </a:gs>
                  </a:gsLst>
                  <a:lin ang="5400000" scaled="0"/>
                </a:gradFill>
              </a:rPr>
              <a:t>Image</a:t>
            </a:r>
          </a:p>
        </p:txBody>
      </p:sp>
      <p:sp>
        <p:nvSpPr>
          <p:cNvPr id="4" name="Rectangle 3"/>
          <p:cNvSpPr/>
          <p:nvPr/>
        </p:nvSpPr>
        <p:spPr bwMode="auto">
          <a:xfrm>
            <a:off x="6488916" y="5416866"/>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smtClean="0">
                <a:gradFill>
                  <a:gsLst>
                    <a:gs pos="16814">
                      <a:srgbClr val="FFFFFF"/>
                    </a:gs>
                    <a:gs pos="46000">
                      <a:srgbClr val="FFFFFF"/>
                    </a:gs>
                  </a:gsLst>
                  <a:lin ang="5400000" scaled="0"/>
                </a:gradFill>
              </a:rPr>
              <a:t>C:\Windows\*</a:t>
            </a:r>
            <a:endParaRPr lang="en-US" sz="2000" dirty="0">
              <a:gradFill>
                <a:gsLst>
                  <a:gs pos="16814">
                    <a:srgbClr val="FFFFFF"/>
                  </a:gs>
                  <a:gs pos="46000">
                    <a:srgbClr val="FFFFFF"/>
                  </a:gs>
                </a:gsLst>
                <a:lin ang="5400000" scaled="0"/>
              </a:gradFill>
            </a:endParaRPr>
          </a:p>
        </p:txBody>
      </p:sp>
      <p:sp>
        <p:nvSpPr>
          <p:cNvPr id="77" name="Rectangle 76"/>
          <p:cNvSpPr/>
          <p:nvPr/>
        </p:nvSpPr>
        <p:spPr bwMode="auto">
          <a:xfrm>
            <a:off x="6514280" y="3673996"/>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smtClean="0">
                <a:gradFill>
                  <a:gsLst>
                    <a:gs pos="16814">
                      <a:srgbClr val="FFFFFF"/>
                    </a:gs>
                    <a:gs pos="46000">
                      <a:srgbClr val="FFFFFF"/>
                    </a:gs>
                  </a:gsLst>
                  <a:lin ang="5400000" scaled="0"/>
                </a:gradFill>
              </a:rPr>
              <a:t>C:\nodeJs</a:t>
            </a:r>
            <a:endParaRPr lang="en-US" sz="2000" dirty="0">
              <a:gradFill>
                <a:gsLst>
                  <a:gs pos="16814">
                    <a:srgbClr val="FFFFFF"/>
                  </a:gs>
                  <a:gs pos="46000">
                    <a:srgbClr val="FFFFFF"/>
                  </a:gs>
                </a:gsLst>
                <a:lin ang="5400000" scaled="0"/>
              </a:gradFill>
            </a:endParaRPr>
          </a:p>
        </p:txBody>
      </p:sp>
      <p:pic>
        <p:nvPicPr>
          <p:cNvPr id="79" name="Picture 78"/>
          <p:cNvPicPr>
            <a:picLocks noChangeAspect="1"/>
          </p:cNvPicPr>
          <p:nvPr/>
        </p:nvPicPr>
        <p:blipFill>
          <a:blip r:embed="rId4"/>
          <a:stretch>
            <a:fillRect/>
          </a:stretch>
        </p:blipFill>
        <p:spPr>
          <a:xfrm>
            <a:off x="3483133" y="3150204"/>
            <a:ext cx="2872629" cy="1645920"/>
          </a:xfrm>
          <a:prstGeom prst="rect">
            <a:avLst/>
          </a:prstGeom>
        </p:spPr>
      </p:pic>
      <p:sp>
        <p:nvSpPr>
          <p:cNvPr id="80" name="TextBox 79"/>
          <p:cNvSpPr txBox="1"/>
          <p:nvPr/>
        </p:nvSpPr>
        <p:spPr>
          <a:xfrm>
            <a:off x="3961332" y="3498677"/>
            <a:ext cx="1916229" cy="1037207"/>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rgbClr val="FFFFFF"/>
                    </a:gs>
                    <a:gs pos="30000">
                      <a:srgbClr val="FFFFFF"/>
                    </a:gs>
                  </a:gsLst>
                  <a:lin ang="5400000" scaled="0"/>
                </a:gradFill>
              </a:rPr>
              <a:t>Application</a:t>
            </a:r>
          </a:p>
          <a:p>
            <a:pPr algn="ctr">
              <a:lnSpc>
                <a:spcPct val="90000"/>
              </a:lnSpc>
              <a:spcAft>
                <a:spcPts val="600"/>
              </a:spcAft>
            </a:pPr>
            <a:r>
              <a:rPr lang="en-US" sz="2400" dirty="0" smtClean="0">
                <a:gradFill>
                  <a:gsLst>
                    <a:gs pos="2917">
                      <a:srgbClr val="FFFFFF"/>
                    </a:gs>
                    <a:gs pos="30000">
                      <a:srgbClr val="FFFFFF"/>
                    </a:gs>
                  </a:gsLst>
                  <a:lin ang="5400000" scaled="0"/>
                </a:gradFill>
              </a:rPr>
              <a:t>Framework</a:t>
            </a:r>
          </a:p>
        </p:txBody>
      </p:sp>
      <p:sp>
        <p:nvSpPr>
          <p:cNvPr id="78" name="Rectangle 77"/>
          <p:cNvSpPr/>
          <p:nvPr/>
        </p:nvSpPr>
        <p:spPr bwMode="auto">
          <a:xfrm>
            <a:off x="6503483" y="1869825"/>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smtClean="0">
                <a:gradFill>
                  <a:gsLst>
                    <a:gs pos="16814">
                      <a:srgbClr val="FFFFFF"/>
                    </a:gs>
                    <a:gs pos="46000">
                      <a:srgbClr val="FFFFFF"/>
                    </a:gs>
                  </a:gsLst>
                  <a:lin ang="5400000" scaled="0"/>
                </a:gradFill>
              </a:rPr>
              <a:t>C:\myApp</a:t>
            </a:r>
            <a:endParaRPr lang="en-US" sz="2000" dirty="0">
              <a:gradFill>
                <a:gsLst>
                  <a:gs pos="16814">
                    <a:srgbClr val="FFFFFF"/>
                  </a:gs>
                  <a:gs pos="46000">
                    <a:srgbClr val="FFFFFF"/>
                  </a:gs>
                </a:gsLst>
                <a:lin ang="5400000" scaled="0"/>
              </a:gradFill>
            </a:endParaRPr>
          </a:p>
        </p:txBody>
      </p:sp>
      <p:sp>
        <p:nvSpPr>
          <p:cNvPr id="74" name="Rounded Rectangle 73"/>
          <p:cNvSpPr/>
          <p:nvPr/>
        </p:nvSpPr>
        <p:spPr bwMode="auto">
          <a:xfrm>
            <a:off x="9679643" y="2011802"/>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smtClean="0">
                <a:solidFill>
                  <a:schemeClr val="tx1"/>
                </a:solidFill>
              </a:rPr>
              <a:t>Container View</a:t>
            </a:r>
            <a:endParaRPr lang="en-US" sz="2000" b="1" dirty="0">
              <a:solidFill>
                <a:schemeClr val="tx1"/>
              </a:solidFill>
            </a:endParaRPr>
          </a:p>
        </p:txBody>
      </p:sp>
      <p:pic>
        <p:nvPicPr>
          <p:cNvPr id="81" name="Picture 80"/>
          <p:cNvPicPr>
            <a:picLocks noChangeAspect="1"/>
          </p:cNvPicPr>
          <p:nvPr/>
        </p:nvPicPr>
        <p:blipFill>
          <a:blip r:embed="rId5">
            <a:duotone>
              <a:schemeClr val="bg2">
                <a:shade val="45000"/>
                <a:satMod val="135000"/>
              </a:schemeClr>
              <a:prstClr val="white"/>
            </a:duotone>
          </a:blip>
          <a:stretch>
            <a:fillRect/>
          </a:stretch>
        </p:blipFill>
        <p:spPr>
          <a:xfrm>
            <a:off x="9787204" y="2346407"/>
            <a:ext cx="2015267" cy="1152270"/>
          </a:xfrm>
          <a:prstGeom prst="rect">
            <a:avLst/>
          </a:prstGeom>
        </p:spPr>
      </p:pic>
      <p:grpSp>
        <p:nvGrpSpPr>
          <p:cNvPr id="5" name="Group 4"/>
          <p:cNvGrpSpPr/>
          <p:nvPr/>
        </p:nvGrpSpPr>
        <p:grpSpPr>
          <a:xfrm>
            <a:off x="689388" y="2149101"/>
            <a:ext cx="1882150" cy="951832"/>
            <a:chOff x="689388" y="2354383"/>
            <a:chExt cx="1882150" cy="951832"/>
          </a:xfrm>
        </p:grpSpPr>
        <p:grpSp>
          <p:nvGrpSpPr>
            <p:cNvPr id="124" name="Group 123"/>
            <p:cNvGrpSpPr/>
            <p:nvPr/>
          </p:nvGrpSpPr>
          <p:grpSpPr>
            <a:xfrm>
              <a:off x="689388" y="2354383"/>
              <a:ext cx="1882150" cy="951832"/>
              <a:chOff x="3703637" y="1744662"/>
              <a:chExt cx="5181600" cy="2895600"/>
            </a:xfrm>
          </p:grpSpPr>
          <p:sp>
            <p:nvSpPr>
              <p:cNvPr id="134" name="Rectangle 133"/>
              <p:cNvSpPr/>
              <p:nvPr/>
            </p:nvSpPr>
            <p:spPr bwMode="auto">
              <a:xfrm>
                <a:off x="3789873" y="1829243"/>
                <a:ext cx="5013282" cy="2725204"/>
              </a:xfrm>
              <a:prstGeom prst="rect">
                <a:avLst/>
              </a:prstGeom>
              <a:solidFill>
                <a:schemeClr val="accent3"/>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35" name="Right Bracket 134"/>
              <p:cNvSpPr/>
              <p:nvPr/>
            </p:nvSpPr>
            <p:spPr>
              <a:xfrm>
                <a:off x="8512014" y="1744662"/>
                <a:ext cx="373223" cy="2895600"/>
              </a:xfrm>
              <a:prstGeom prst="righ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36" name="Left Bracket 135"/>
              <p:cNvSpPr/>
              <p:nvPr/>
            </p:nvSpPr>
            <p:spPr>
              <a:xfrm>
                <a:off x="3703637" y="1744662"/>
                <a:ext cx="373223" cy="2895600"/>
              </a:xfrm>
              <a:prstGeom prst="lef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grpSp>
        <p:grpSp>
          <p:nvGrpSpPr>
            <p:cNvPr id="137" name="Group 136"/>
            <p:cNvGrpSpPr/>
            <p:nvPr/>
          </p:nvGrpSpPr>
          <p:grpSpPr>
            <a:xfrm>
              <a:off x="1276795" y="2474358"/>
              <a:ext cx="693047" cy="711773"/>
              <a:chOff x="5624585" y="4372841"/>
              <a:chExt cx="1415904" cy="1454160"/>
            </a:xfrm>
          </p:grpSpPr>
          <p:pic>
            <p:nvPicPr>
              <p:cNvPr id="138" name="Picture 1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36496" y="4372841"/>
                <a:ext cx="1363868" cy="1454160"/>
              </a:xfrm>
              <a:prstGeom prst="rect">
                <a:avLst/>
              </a:prstGeom>
            </p:spPr>
          </p:pic>
          <p:pic>
            <p:nvPicPr>
              <p:cNvPr id="139" name="Picture 138" descr="\\MAGNUM\Projects\Microsoft\Cloud Power FY12\Design\ICONS_PNG\Application.png"/>
              <p:cNvPicPr>
                <a:picLocks noChangeAspect="1" noChangeArrowheads="1"/>
              </p:cNvPicPr>
              <p:nvPr/>
            </p:nvPicPr>
            <p:blipFill>
              <a:blip r:embed="rId7" cstate="print">
                <a:duotone>
                  <a:schemeClr val="accent3">
                    <a:shade val="45000"/>
                    <a:satMod val="135000"/>
                  </a:schemeClr>
                  <a:prstClr val="white"/>
                </a:duotone>
                <a:extLst>
                  <a:ext uri="{BEBA8EAE-BF5A-486C-A8C5-ECC9F3942E4B}">
                    <a14:imgProps xmlns:a14="http://schemas.microsoft.com/office/drawing/2010/main">
                      <a14:imgLayer r:embed="rId8">
                        <a14:imgEffect>
                          <a14:brightnessContrast bright="-100000" contrast="100000"/>
                        </a14:imgEffect>
                      </a14:imgLayer>
                    </a14:imgProps>
                  </a:ext>
                </a:extLst>
              </a:blip>
              <a:srcRect/>
              <a:stretch>
                <a:fillRect/>
              </a:stretch>
            </p:blipFill>
            <p:spPr bwMode="auto">
              <a:xfrm>
                <a:off x="5624585" y="4961010"/>
                <a:ext cx="669852" cy="669852"/>
              </a:xfrm>
              <a:prstGeom prst="rect">
                <a:avLst/>
              </a:prstGeom>
              <a:noFill/>
            </p:spPr>
          </p:pic>
          <p:pic>
            <p:nvPicPr>
              <p:cNvPr id="140" name="Picture 139" descr="\\MAGNUM\Projects\Microsoft\Cloud Power FY12\Design\ICONS_PNG\Application.png"/>
              <p:cNvPicPr>
                <a:picLocks noChangeAspect="1" noChangeArrowheads="1"/>
              </p:cNvPicPr>
              <p:nvPr/>
            </p:nvPicPr>
            <p:blipFill>
              <a:blip r:embed="rId7" cstate="print">
                <a:duotone>
                  <a:schemeClr val="accent3">
                    <a:shade val="45000"/>
                    <a:satMod val="135000"/>
                  </a:schemeClr>
                  <a:prstClr val="white"/>
                </a:duotone>
                <a:extLst>
                  <a:ext uri="{BEBA8EAE-BF5A-486C-A8C5-ECC9F3942E4B}">
                    <a14:imgProps xmlns:a14="http://schemas.microsoft.com/office/drawing/2010/main">
                      <a14:imgLayer r:embed="rId8">
                        <a14:imgEffect>
                          <a14:brightnessContrast bright="-100000" contrast="100000"/>
                        </a14:imgEffect>
                      </a14:imgLayer>
                    </a14:imgProps>
                  </a:ext>
                </a:extLst>
              </a:blip>
              <a:srcRect/>
              <a:stretch>
                <a:fillRect/>
              </a:stretch>
            </p:blipFill>
            <p:spPr bwMode="auto">
              <a:xfrm>
                <a:off x="6370637" y="4961010"/>
                <a:ext cx="669852" cy="669852"/>
              </a:xfrm>
              <a:prstGeom prst="rect">
                <a:avLst/>
              </a:prstGeom>
              <a:noFill/>
            </p:spPr>
          </p:pic>
          <p:pic>
            <p:nvPicPr>
              <p:cNvPr id="141" name="Picture 140" descr="\\MAGNUM\Projects\Microsoft\Cloud Power FY12\Design\ICONS_PNG\Application.png"/>
              <p:cNvPicPr>
                <a:picLocks noChangeAspect="1" noChangeArrowheads="1"/>
              </p:cNvPicPr>
              <p:nvPr/>
            </p:nvPicPr>
            <p:blipFill>
              <a:blip r:embed="rId7" cstate="print">
                <a:duotone>
                  <a:schemeClr val="accent3">
                    <a:shade val="45000"/>
                    <a:satMod val="135000"/>
                  </a:schemeClr>
                  <a:prstClr val="white"/>
                </a:duotone>
                <a:extLst>
                  <a:ext uri="{BEBA8EAE-BF5A-486C-A8C5-ECC9F3942E4B}">
                    <a14:imgProps xmlns:a14="http://schemas.microsoft.com/office/drawing/2010/main">
                      <a14:imgLayer r:embed="rId8">
                        <a14:imgEffect>
                          <a14:brightnessContrast bright="-100000" contrast="100000"/>
                        </a14:imgEffect>
                      </a14:imgLayer>
                    </a14:imgProps>
                  </a:ext>
                </a:extLst>
              </a:blip>
              <a:srcRect/>
              <a:stretch>
                <a:fillRect/>
              </a:stretch>
            </p:blipFill>
            <p:spPr bwMode="auto">
              <a:xfrm>
                <a:off x="5989637" y="4411662"/>
                <a:ext cx="669852" cy="669852"/>
              </a:xfrm>
              <a:prstGeom prst="rect">
                <a:avLst/>
              </a:prstGeom>
              <a:noFill/>
            </p:spPr>
          </p:pic>
        </p:grpSp>
      </p:grpSp>
      <p:sp>
        <p:nvSpPr>
          <p:cNvPr id="142" name="Left Arrow 141"/>
          <p:cNvSpPr/>
          <p:nvPr/>
        </p:nvSpPr>
        <p:spPr bwMode="auto">
          <a:xfrm rot="20639054">
            <a:off x="2251825" y="2345624"/>
            <a:ext cx="1293647" cy="295035"/>
          </a:xfrm>
          <a:prstGeom prst="lef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pic>
        <p:nvPicPr>
          <p:cNvPr id="83" name="Picture 82"/>
          <p:cNvPicPr>
            <a:picLocks noChangeAspect="1"/>
          </p:cNvPicPr>
          <p:nvPr/>
        </p:nvPicPr>
        <p:blipFill>
          <a:blip r:embed="rId4"/>
          <a:stretch>
            <a:fillRect/>
          </a:stretch>
        </p:blipFill>
        <p:spPr>
          <a:xfrm>
            <a:off x="3474455" y="1436685"/>
            <a:ext cx="2872629" cy="1645920"/>
          </a:xfrm>
          <a:prstGeom prst="rect">
            <a:avLst/>
          </a:prstGeom>
        </p:spPr>
      </p:pic>
      <p:sp>
        <p:nvSpPr>
          <p:cNvPr id="84" name="TextBox 83"/>
          <p:cNvSpPr txBox="1"/>
          <p:nvPr/>
        </p:nvSpPr>
        <p:spPr>
          <a:xfrm>
            <a:off x="3952653" y="1785158"/>
            <a:ext cx="1916229" cy="1037207"/>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rgbClr val="FFFFFF"/>
                    </a:gs>
                    <a:gs pos="30000">
                      <a:srgbClr val="FFFFFF"/>
                    </a:gs>
                  </a:gsLst>
                  <a:lin ang="5400000" scaled="0"/>
                </a:gradFill>
              </a:rPr>
              <a:t>Application</a:t>
            </a:r>
          </a:p>
          <a:p>
            <a:pPr algn="ctr">
              <a:lnSpc>
                <a:spcPct val="90000"/>
              </a:lnSpc>
              <a:spcAft>
                <a:spcPts val="600"/>
              </a:spcAft>
            </a:pPr>
            <a:r>
              <a:rPr lang="en-US" sz="2400" dirty="0" smtClean="0">
                <a:gradFill>
                  <a:gsLst>
                    <a:gs pos="2917">
                      <a:srgbClr val="FFFFFF"/>
                    </a:gs>
                    <a:gs pos="30000">
                      <a:srgbClr val="FFFFFF"/>
                    </a:gs>
                  </a:gsLst>
                  <a:lin ang="5400000" scaled="0"/>
                </a:gradFill>
              </a:rPr>
              <a:t>Image</a:t>
            </a:r>
          </a:p>
        </p:txBody>
      </p:sp>
    </p:spTree>
    <p:extLst>
      <p:ext uri="{BB962C8B-B14F-4D97-AF65-F5344CB8AC3E}">
        <p14:creationId xmlns:p14="http://schemas.microsoft.com/office/powerpoint/2010/main" val="28420458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wipe(right)">
                                      <p:cBhvr>
                                        <p:cTn id="7" dur="500"/>
                                        <p:tgtEl>
                                          <p:spTgt spid="14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dirty="0"/>
          </a:p>
        </p:txBody>
      </p:sp>
      <p:sp>
        <p:nvSpPr>
          <p:cNvPr id="26" name="Text Placeholder 25"/>
          <p:cNvSpPr>
            <a:spLocks noGrp="1"/>
          </p:cNvSpPr>
          <p:nvPr>
            <p:ph type="body" sz="quarter" idx="4294967295"/>
          </p:nvPr>
        </p:nvSpPr>
        <p:spPr>
          <a:xfrm>
            <a:off x="0" y="3262313"/>
            <a:ext cx="10445750" cy="738664"/>
          </a:xfrm>
        </p:spPr>
        <p:txBody>
          <a:bodyPr/>
          <a:lstStyle/>
          <a:p>
            <a:pPr marL="0" indent="0">
              <a:buNone/>
            </a:pPr>
            <a:r>
              <a:rPr lang="en-US" dirty="0"/>
              <a:t>	</a:t>
            </a:r>
          </a:p>
        </p:txBody>
      </p:sp>
      <p:sp>
        <p:nvSpPr>
          <p:cNvPr id="4" name="Title 6"/>
          <p:cNvSpPr txBox="1">
            <a:spLocks/>
          </p:cNvSpPr>
          <p:nvPr/>
        </p:nvSpPr>
        <p:spPr>
          <a:xfrm>
            <a:off x="347538" y="3076020"/>
            <a:ext cx="11887200" cy="1831975"/>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88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r>
              <a:rPr lang="en-US" sz="4800" dirty="0" smtClean="0"/>
              <a:t>Windows Server Containers and PowerShell</a:t>
            </a:r>
            <a:endParaRPr lang="en-US" sz="4800" dirty="0"/>
          </a:p>
        </p:txBody>
      </p:sp>
    </p:spTree>
    <p:extLst>
      <p:ext uri="{BB962C8B-B14F-4D97-AF65-F5344CB8AC3E}">
        <p14:creationId xmlns:p14="http://schemas.microsoft.com/office/powerpoint/2010/main" val="772602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98580" y="2917177"/>
            <a:ext cx="11588620" cy="1831975"/>
          </a:xfrm>
        </p:spPr>
        <p:txBody>
          <a:bodyPr anchor="ctr"/>
          <a:lstStyle/>
          <a:p>
            <a:r>
              <a:rPr lang="da-DK" sz="7200" b="1" dirty="0" smtClean="0"/>
              <a:t>Integrating with Docker.</a:t>
            </a:r>
            <a:endParaRPr lang="da-DK" sz="7200" b="1" dirty="0"/>
          </a:p>
        </p:txBody>
      </p:sp>
    </p:spTree>
    <p:extLst>
      <p:ext uri="{BB962C8B-B14F-4D97-AF65-F5344CB8AC3E}">
        <p14:creationId xmlns:p14="http://schemas.microsoft.com/office/powerpoint/2010/main" val="4263612884"/>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8576971" y="1804835"/>
            <a:ext cx="3466961" cy="3466961"/>
            <a:chOff x="8576971" y="1804835"/>
            <a:chExt cx="3466961" cy="3466961"/>
          </a:xfrm>
        </p:grpSpPr>
        <p:sp>
          <p:nvSpPr>
            <p:cNvPr id="30" name="Freeform 29"/>
            <p:cNvSpPr/>
            <p:nvPr/>
          </p:nvSpPr>
          <p:spPr>
            <a:xfrm rot="3600000">
              <a:off x="8576971" y="1804835"/>
              <a:ext cx="3466961" cy="3466961"/>
            </a:xfrm>
            <a:custGeom>
              <a:avLst/>
              <a:gdLst>
                <a:gd name="connsiteX0" fmla="*/ 4331931 w 4642950"/>
                <a:gd name="connsiteY0" fmla="*/ 3482212 h 4642950"/>
                <a:gd name="connsiteX1" fmla="*/ 2321475 w 4642950"/>
                <a:gd name="connsiteY1" fmla="*/ 4642950 h 4642950"/>
                <a:gd name="connsiteX2" fmla="*/ 311019 w 4642950"/>
                <a:gd name="connsiteY2" fmla="*/ 3482213 h 4642950"/>
                <a:gd name="connsiteX3" fmla="*/ 2321475 w 4642950"/>
                <a:gd name="connsiteY3" fmla="*/ 2321475 h 4642950"/>
                <a:gd name="connsiteX4" fmla="*/ 4331931 w 4642950"/>
                <a:gd name="connsiteY4" fmla="*/ 3482212 h 4642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950" h="4642950">
                  <a:moveTo>
                    <a:pt x="4331931" y="3482212"/>
                  </a:moveTo>
                  <a:cubicBezTo>
                    <a:pt x="3917239" y="4200479"/>
                    <a:pt x="3150858" y="4642950"/>
                    <a:pt x="2321475" y="4642950"/>
                  </a:cubicBezTo>
                  <a:cubicBezTo>
                    <a:pt x="1492092" y="4642950"/>
                    <a:pt x="725710" y="4200479"/>
                    <a:pt x="311019" y="3482213"/>
                  </a:cubicBezTo>
                  <a:lnTo>
                    <a:pt x="2321475" y="2321475"/>
                  </a:lnTo>
                  <a:lnTo>
                    <a:pt x="4331931" y="3482212"/>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52564" tIns="3010760" rIns="1352564" bIns="357647" numCol="1" spcCol="1270" anchor="ctr" anchorCtr="0">
              <a:noAutofit/>
            </a:bodyPr>
            <a:lstStyle/>
            <a:p>
              <a:pPr lvl="0" algn="ctr" defTabSz="2844800">
                <a:lnSpc>
                  <a:spcPct val="90000"/>
                </a:lnSpc>
                <a:spcBef>
                  <a:spcPct val="0"/>
                </a:spcBef>
                <a:spcAft>
                  <a:spcPct val="35000"/>
                </a:spcAft>
              </a:pPr>
              <a:endParaRPr lang="en-US" sz="6400" kern="1200" dirty="0"/>
            </a:p>
          </p:txBody>
        </p:sp>
        <p:grpSp>
          <p:nvGrpSpPr>
            <p:cNvPr id="32" name="Group 31"/>
            <p:cNvGrpSpPr/>
            <p:nvPr/>
          </p:nvGrpSpPr>
          <p:grpSpPr>
            <a:xfrm>
              <a:off x="8576971" y="1804835"/>
              <a:ext cx="3466961" cy="3466961"/>
              <a:chOff x="8576971" y="1804835"/>
              <a:chExt cx="3466961" cy="3466961"/>
            </a:xfrm>
          </p:grpSpPr>
          <p:sp>
            <p:nvSpPr>
              <p:cNvPr id="29" name="Freeform 28"/>
              <p:cNvSpPr/>
              <p:nvPr/>
            </p:nvSpPr>
            <p:spPr>
              <a:xfrm rot="3600000">
                <a:off x="8576971" y="1804835"/>
                <a:ext cx="3466961" cy="3466961"/>
              </a:xfrm>
              <a:custGeom>
                <a:avLst/>
                <a:gdLst>
                  <a:gd name="connsiteX0" fmla="*/ 2321475 w 4642950"/>
                  <a:gd name="connsiteY0" fmla="*/ 0 h 4642950"/>
                  <a:gd name="connsiteX1" fmla="*/ 4331931 w 4642950"/>
                  <a:gd name="connsiteY1" fmla="*/ 1160737 h 4642950"/>
                  <a:gd name="connsiteX2" fmla="*/ 4331931 w 4642950"/>
                  <a:gd name="connsiteY2" fmla="*/ 3482212 h 4642950"/>
                  <a:gd name="connsiteX3" fmla="*/ 2321475 w 4642950"/>
                  <a:gd name="connsiteY3" fmla="*/ 2321475 h 4642950"/>
                  <a:gd name="connsiteX4" fmla="*/ 2321475 w 4642950"/>
                  <a:gd name="connsiteY4" fmla="*/ 0 h 4642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950" h="4642950">
                    <a:moveTo>
                      <a:pt x="2321475" y="0"/>
                    </a:moveTo>
                    <a:cubicBezTo>
                      <a:pt x="3150858" y="0"/>
                      <a:pt x="3917240" y="442471"/>
                      <a:pt x="4331931" y="1160737"/>
                    </a:cubicBezTo>
                    <a:cubicBezTo>
                      <a:pt x="4746623" y="1879004"/>
                      <a:pt x="4746623" y="2763945"/>
                      <a:pt x="4331931" y="3482212"/>
                    </a:cubicBezTo>
                    <a:lnTo>
                      <a:pt x="2321475" y="2321475"/>
                    </a:lnTo>
                    <a:lnTo>
                      <a:pt x="2321475" y="0"/>
                    </a:lnTo>
                    <a:close/>
                  </a:path>
                </a:pathLst>
              </a:custGeom>
              <a:solidFill>
                <a:srgbClr val="00188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85288" tIns="917695" rIns="604296" bIns="2299525" numCol="1" spcCol="1270" anchor="ctr" anchorCtr="0">
                <a:noAutofit/>
              </a:bodyPr>
              <a:lstStyle/>
              <a:p>
                <a:pPr lvl="0" algn="ctr" defTabSz="2133600">
                  <a:lnSpc>
                    <a:spcPct val="90000"/>
                  </a:lnSpc>
                  <a:spcBef>
                    <a:spcPct val="0"/>
                  </a:spcBef>
                  <a:spcAft>
                    <a:spcPct val="35000"/>
                  </a:spcAft>
                </a:pPr>
                <a:endParaRPr lang="en-US" sz="4800" kern="1200" dirty="0"/>
              </a:p>
            </p:txBody>
          </p:sp>
          <p:sp>
            <p:nvSpPr>
              <p:cNvPr id="31" name="Freeform 30"/>
              <p:cNvSpPr/>
              <p:nvPr/>
            </p:nvSpPr>
            <p:spPr>
              <a:xfrm rot="3600000">
                <a:off x="8576971" y="1804835"/>
                <a:ext cx="3466961" cy="3466961"/>
              </a:xfrm>
              <a:custGeom>
                <a:avLst/>
                <a:gdLst>
                  <a:gd name="connsiteX0" fmla="*/ 311019 w 4642950"/>
                  <a:gd name="connsiteY0" fmla="*/ 3482213 h 4642950"/>
                  <a:gd name="connsiteX1" fmla="*/ 311019 w 4642950"/>
                  <a:gd name="connsiteY1" fmla="*/ 1160738 h 4642950"/>
                  <a:gd name="connsiteX2" fmla="*/ 2321475 w 4642950"/>
                  <a:gd name="connsiteY2" fmla="*/ 0 h 4642950"/>
                  <a:gd name="connsiteX3" fmla="*/ 2321475 w 4642950"/>
                  <a:gd name="connsiteY3" fmla="*/ 2321475 h 4642950"/>
                  <a:gd name="connsiteX4" fmla="*/ 311019 w 4642950"/>
                  <a:gd name="connsiteY4" fmla="*/ 3482213 h 4642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950" h="4642950">
                    <a:moveTo>
                      <a:pt x="311019" y="3482213"/>
                    </a:moveTo>
                    <a:cubicBezTo>
                      <a:pt x="-103673" y="2763946"/>
                      <a:pt x="-103673" y="1879005"/>
                      <a:pt x="311019" y="1160738"/>
                    </a:cubicBezTo>
                    <a:cubicBezTo>
                      <a:pt x="725711" y="442471"/>
                      <a:pt x="1492092" y="0"/>
                      <a:pt x="2321475" y="0"/>
                    </a:cubicBezTo>
                    <a:lnTo>
                      <a:pt x="2321475" y="2321475"/>
                    </a:lnTo>
                    <a:lnTo>
                      <a:pt x="311019" y="3482213"/>
                    </a:lnTo>
                    <a:close/>
                  </a:path>
                </a:pathLst>
              </a:cu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58419" tIns="972968" rIns="2631165" bIns="2244252" numCol="1" spcCol="1270" anchor="ctr" anchorCtr="0">
                <a:noAutofit/>
              </a:bodyPr>
              <a:lstStyle/>
              <a:p>
                <a:pPr lvl="0" algn="ctr" defTabSz="2133600">
                  <a:lnSpc>
                    <a:spcPct val="90000"/>
                  </a:lnSpc>
                  <a:spcBef>
                    <a:spcPct val="0"/>
                  </a:spcBef>
                  <a:spcAft>
                    <a:spcPct val="35000"/>
                  </a:spcAft>
                </a:pPr>
                <a:endParaRPr lang="en-US" sz="4800" kern="1200" dirty="0"/>
              </a:p>
            </p:txBody>
          </p:sp>
        </p:grpSp>
      </p:grpSp>
      <p:sp>
        <p:nvSpPr>
          <p:cNvPr id="27" name="Oval 26"/>
          <p:cNvSpPr/>
          <p:nvPr/>
        </p:nvSpPr>
        <p:spPr bwMode="auto">
          <a:xfrm>
            <a:off x="9615741" y="2843605"/>
            <a:ext cx="1389421" cy="1389421"/>
          </a:xfrm>
          <a:prstGeom prst="ellipse">
            <a:avLst/>
          </a:prstGeom>
          <a:solidFill>
            <a:schemeClr val="tx2"/>
          </a:solidFill>
          <a:ln w="28575">
            <a:solidFill>
              <a:srgbClr val="42BE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74320" y="312664"/>
            <a:ext cx="12057380" cy="898600"/>
          </a:xfrm>
        </p:spPr>
        <p:txBody>
          <a:bodyPr/>
          <a:lstStyle/>
          <a:p>
            <a:r>
              <a:rPr lang="en-US" spc="0" dirty="0"/>
              <a:t>Docker integration</a:t>
            </a:r>
            <a:br>
              <a:rPr lang="en-US" spc="0" dirty="0"/>
            </a:br>
            <a:r>
              <a:rPr lang="en-US" sz="3200" spc="0" dirty="0">
                <a:gradFill>
                  <a:gsLst>
                    <a:gs pos="7619">
                      <a:srgbClr val="00188F"/>
                    </a:gs>
                    <a:gs pos="35000">
                      <a:srgbClr val="00188F"/>
                    </a:gs>
                  </a:gsLst>
                  <a:lin ang="5400000" scaled="0"/>
                </a:gradFill>
              </a:rPr>
              <a:t>Joint strategic investments to drive containers </a:t>
            </a:r>
            <a:r>
              <a:rPr lang="en-US" sz="3200" spc="0" dirty="0" smtClean="0">
                <a:gradFill>
                  <a:gsLst>
                    <a:gs pos="7619">
                      <a:srgbClr val="00188F"/>
                    </a:gs>
                    <a:gs pos="35000">
                      <a:srgbClr val="00188F"/>
                    </a:gs>
                  </a:gsLst>
                  <a:lin ang="5400000" scaled="0"/>
                </a:gradFill>
              </a:rPr>
              <a:t>forward</a:t>
            </a:r>
            <a:endParaRPr lang="en-US" spc="0" dirty="0">
              <a:gradFill>
                <a:gsLst>
                  <a:gs pos="7619">
                    <a:srgbClr val="00188F"/>
                  </a:gs>
                  <a:gs pos="35000">
                    <a:srgbClr val="00188F"/>
                  </a:gs>
                </a:gsLst>
                <a:lin ang="5400000" scaled="0"/>
              </a:gradFill>
            </a:endParaRPr>
          </a:p>
        </p:txBody>
      </p:sp>
      <p:sp>
        <p:nvSpPr>
          <p:cNvPr id="4" name="TextBox 7"/>
          <p:cNvSpPr txBox="1"/>
          <p:nvPr/>
        </p:nvSpPr>
        <p:spPr>
          <a:xfrm>
            <a:off x="3498866" y="5490953"/>
            <a:ext cx="4697396" cy="1120307"/>
          </a:xfrm>
          <a:prstGeom prst="rect">
            <a:avLst/>
          </a:prstGeom>
          <a:noFill/>
        </p:spPr>
        <p:txBody>
          <a:bodyPr wrap="square" lIns="182880" tIns="146304" rIns="182880" bIns="146304" rtlCol="0">
            <a:spAutoFit/>
          </a:bodyPr>
          <a:lstStyle/>
          <a:p>
            <a:pPr algn="ctr">
              <a:lnSpc>
                <a:spcPct val="90000"/>
              </a:lnSpc>
              <a:spcAft>
                <a:spcPts val="600"/>
              </a:spcAft>
            </a:pPr>
            <a:r>
              <a:rPr lang="en-US" dirty="0" smtClean="0">
                <a:gradFill>
                  <a:gsLst>
                    <a:gs pos="2917">
                      <a:schemeClr val="tx1"/>
                    </a:gs>
                    <a:gs pos="30000">
                      <a:schemeClr val="tx1"/>
                    </a:gs>
                  </a:gsLst>
                  <a:lin ang="5400000" scaled="0"/>
                </a:gradFill>
              </a:rPr>
              <a:t>Investments </a:t>
            </a:r>
            <a:r>
              <a:rPr lang="en-US" dirty="0">
                <a:gradFill>
                  <a:gsLst>
                    <a:gs pos="2917">
                      <a:schemeClr val="tx1"/>
                    </a:gs>
                    <a:gs pos="30000">
                      <a:schemeClr val="tx1"/>
                    </a:gs>
                  </a:gsLst>
                  <a:lin ang="5400000" scaled="0"/>
                </a:gradFill>
              </a:rPr>
              <a:t>in </a:t>
            </a:r>
            <a:r>
              <a:rPr lang="en-US" dirty="0" smtClean="0">
                <a:gradFill>
                  <a:gsLst>
                    <a:gs pos="2917">
                      <a:schemeClr val="tx1"/>
                    </a:gs>
                    <a:gs pos="30000">
                      <a:schemeClr val="tx1"/>
                    </a:gs>
                  </a:gsLst>
                  <a:lin ang="5400000" scaled="0"/>
                </a:gradFill>
              </a:rPr>
              <a:t>Windows Server 2016</a:t>
            </a:r>
          </a:p>
          <a:p>
            <a:pPr algn="ctr">
              <a:lnSpc>
                <a:spcPct val="90000"/>
              </a:lnSpc>
              <a:spcAft>
                <a:spcPts val="600"/>
              </a:spcAft>
            </a:pPr>
            <a:r>
              <a:rPr lang="en-US" dirty="0" smtClean="0">
                <a:gradFill>
                  <a:gsLst>
                    <a:gs pos="2917">
                      <a:schemeClr val="tx1"/>
                    </a:gs>
                    <a:gs pos="30000">
                      <a:schemeClr val="tx1"/>
                    </a:gs>
                  </a:gsLst>
                  <a:lin ang="5400000" scaled="0"/>
                </a:gradFill>
              </a:rPr>
              <a:t>Open source </a:t>
            </a:r>
            <a:r>
              <a:rPr lang="en-US" dirty="0">
                <a:gradFill>
                  <a:gsLst>
                    <a:gs pos="2917">
                      <a:schemeClr val="tx1"/>
                    </a:gs>
                    <a:gs pos="30000">
                      <a:schemeClr val="tx1"/>
                    </a:gs>
                  </a:gsLst>
                  <a:lin ang="5400000" scaled="0"/>
                </a:gradFill>
              </a:rPr>
              <a:t>development of </a:t>
            </a:r>
            <a:r>
              <a:rPr lang="en-US" dirty="0" smtClean="0">
                <a:gradFill>
                  <a:gsLst>
                    <a:gs pos="2917">
                      <a:schemeClr val="tx1"/>
                    </a:gs>
                    <a:gs pos="30000">
                      <a:schemeClr val="tx1"/>
                    </a:gs>
                  </a:gsLst>
                  <a:lin ang="5400000" scaled="0"/>
                </a:gradFill>
              </a:rPr>
              <a:t>the</a:t>
            </a:r>
            <a:br>
              <a:rPr lang="en-US" dirty="0" smtClean="0">
                <a:gradFill>
                  <a:gsLst>
                    <a:gs pos="2917">
                      <a:schemeClr val="tx1"/>
                    </a:gs>
                    <a:gs pos="30000">
                      <a:schemeClr val="tx1"/>
                    </a:gs>
                  </a:gsLst>
                  <a:lin ang="5400000" scaled="0"/>
                </a:gradFill>
              </a:rPr>
            </a:br>
            <a:r>
              <a:rPr lang="en-US" dirty="0" smtClean="0">
                <a:gradFill>
                  <a:gsLst>
                    <a:gs pos="2917">
                      <a:schemeClr val="tx1"/>
                    </a:gs>
                    <a:gs pos="30000">
                      <a:schemeClr val="tx1"/>
                    </a:gs>
                  </a:gsLst>
                  <a:lin ang="5400000" scaled="0"/>
                </a:gradFill>
              </a:rPr>
              <a:t>Docker </a:t>
            </a:r>
            <a:r>
              <a:rPr lang="en-US" dirty="0">
                <a:gradFill>
                  <a:gsLst>
                    <a:gs pos="2917">
                      <a:schemeClr val="tx1"/>
                    </a:gs>
                    <a:gs pos="30000">
                      <a:schemeClr val="tx1"/>
                    </a:gs>
                  </a:gsLst>
                  <a:lin ang="5400000" scaled="0"/>
                </a:gradFill>
              </a:rPr>
              <a:t>Engine for Windows </a:t>
            </a:r>
            <a:r>
              <a:rPr lang="en-US" dirty="0" smtClean="0">
                <a:gradFill>
                  <a:gsLst>
                    <a:gs pos="2917">
                      <a:schemeClr val="tx1"/>
                    </a:gs>
                    <a:gs pos="30000">
                      <a:schemeClr val="tx1"/>
                    </a:gs>
                  </a:gsLst>
                  <a:lin ang="5400000" scaled="0"/>
                </a:gradFill>
              </a:rPr>
              <a:t>Server</a:t>
            </a:r>
          </a:p>
        </p:txBody>
      </p:sp>
      <p:sp>
        <p:nvSpPr>
          <p:cNvPr id="5" name="Rectangle 8"/>
          <p:cNvSpPr/>
          <p:nvPr/>
        </p:nvSpPr>
        <p:spPr>
          <a:xfrm>
            <a:off x="8196262" y="5425725"/>
            <a:ext cx="4135438" cy="1166473"/>
          </a:xfrm>
          <a:prstGeom prst="rect">
            <a:avLst/>
          </a:prstGeom>
        </p:spPr>
        <p:txBody>
          <a:bodyPr wrap="square">
            <a:spAutoFit/>
          </a:bodyPr>
          <a:lstStyle/>
          <a:p>
            <a:pPr algn="ctr">
              <a:lnSpc>
                <a:spcPct val="90000"/>
              </a:lnSpc>
              <a:spcAft>
                <a:spcPts val="600"/>
              </a:spcAft>
            </a:pPr>
            <a:r>
              <a:rPr lang="en-US" dirty="0">
                <a:gradFill>
                  <a:gsLst>
                    <a:gs pos="2917">
                      <a:schemeClr val="tx1"/>
                    </a:gs>
                    <a:gs pos="30000">
                      <a:schemeClr val="tx1"/>
                    </a:gs>
                  </a:gsLst>
                  <a:lin ang="5400000" scaled="0"/>
                </a:gradFill>
              </a:rPr>
              <a:t>Azure support for </a:t>
            </a:r>
            <a:r>
              <a:rPr lang="en-US" dirty="0" smtClean="0">
                <a:gradFill>
                  <a:gsLst>
                    <a:gs pos="2917">
                      <a:schemeClr val="tx1"/>
                    </a:gs>
                    <a:gs pos="30000">
                      <a:schemeClr val="tx1"/>
                    </a:gs>
                  </a:gsLst>
                  <a:lin ang="5400000" scaled="0"/>
                </a:gradFill>
              </a:rPr>
              <a:t>the</a:t>
            </a:r>
            <a:br>
              <a:rPr lang="en-US" dirty="0" smtClean="0">
                <a:gradFill>
                  <a:gsLst>
                    <a:gs pos="2917">
                      <a:schemeClr val="tx1"/>
                    </a:gs>
                    <a:gs pos="30000">
                      <a:schemeClr val="tx1"/>
                    </a:gs>
                  </a:gsLst>
                  <a:lin ang="5400000" scaled="0"/>
                </a:gradFill>
              </a:rPr>
            </a:br>
            <a:r>
              <a:rPr lang="en-US" dirty="0" smtClean="0">
                <a:gradFill>
                  <a:gsLst>
                    <a:gs pos="2917">
                      <a:schemeClr val="tx1"/>
                    </a:gs>
                    <a:gs pos="30000">
                      <a:schemeClr val="tx1"/>
                    </a:gs>
                  </a:gsLst>
                  <a:lin ang="5400000" scaled="0"/>
                </a:gradFill>
              </a:rPr>
              <a:t>Docker Open </a:t>
            </a:r>
            <a:r>
              <a:rPr lang="en-US" dirty="0">
                <a:gradFill>
                  <a:gsLst>
                    <a:gs pos="2917">
                      <a:schemeClr val="tx1"/>
                    </a:gs>
                    <a:gs pos="30000">
                      <a:schemeClr val="tx1"/>
                    </a:gs>
                  </a:gsLst>
                  <a:lin ang="5400000" scaled="0"/>
                </a:gradFill>
              </a:rPr>
              <a:t>Orchestration APIs</a:t>
            </a:r>
          </a:p>
          <a:p>
            <a:pPr algn="ctr">
              <a:lnSpc>
                <a:spcPct val="90000"/>
              </a:lnSpc>
              <a:spcAft>
                <a:spcPts val="600"/>
              </a:spcAft>
            </a:pPr>
            <a:r>
              <a:rPr lang="en-US" dirty="0">
                <a:gradFill>
                  <a:gsLst>
                    <a:gs pos="2917">
                      <a:schemeClr val="tx1"/>
                    </a:gs>
                    <a:gs pos="30000">
                      <a:schemeClr val="tx1"/>
                    </a:gs>
                  </a:gsLst>
                  <a:lin ang="5400000" scaled="0"/>
                </a:gradFill>
              </a:rPr>
              <a:t>Federation of Docker Hub images </a:t>
            </a:r>
            <a:r>
              <a:rPr lang="en-US" dirty="0" smtClean="0">
                <a:gradFill>
                  <a:gsLst>
                    <a:gs pos="2917">
                      <a:schemeClr val="tx1"/>
                    </a:gs>
                    <a:gs pos="30000">
                      <a:schemeClr val="tx1"/>
                    </a:gs>
                  </a:gsLst>
                  <a:lin ang="5400000" scaled="0"/>
                </a:gradFill>
              </a:rPr>
              <a:t>into </a:t>
            </a:r>
            <a:r>
              <a:rPr lang="en-US" dirty="0">
                <a:gradFill>
                  <a:gsLst>
                    <a:gs pos="2917">
                      <a:schemeClr val="tx1"/>
                    </a:gs>
                    <a:gs pos="30000">
                      <a:schemeClr val="tx1"/>
                    </a:gs>
                  </a:gsLst>
                  <a:lin ang="5400000" scaled="0"/>
                </a:gradFill>
              </a:rPr>
              <a:t>the Azure Gallery and Portal</a:t>
            </a:r>
          </a:p>
        </p:txBody>
      </p:sp>
      <p:sp>
        <p:nvSpPr>
          <p:cNvPr id="10" name="TextBox 11"/>
          <p:cNvSpPr txBox="1"/>
          <p:nvPr/>
        </p:nvSpPr>
        <p:spPr>
          <a:xfrm rot="10800000">
            <a:off x="3239537" y="5146951"/>
            <a:ext cx="814967" cy="1888209"/>
          </a:xfrm>
          <a:prstGeom prst="rect">
            <a:avLst/>
          </a:prstGeom>
          <a:noFill/>
        </p:spPr>
        <p:txBody>
          <a:bodyPr wrap="none" lIns="182880" tIns="146304" rIns="182880" bIns="146304" rtlCol="0">
            <a:spAutoFit/>
          </a:bodyPr>
          <a:lstStyle/>
          <a:p>
            <a:pPr>
              <a:lnSpc>
                <a:spcPct val="90000"/>
              </a:lnSpc>
              <a:spcAft>
                <a:spcPts val="600"/>
              </a:spcAft>
            </a:pPr>
            <a:r>
              <a:rPr lang="en-US" sz="11500" dirty="0" smtClean="0">
                <a:solidFill>
                  <a:srgbClr val="FFA141"/>
                </a:solidFill>
              </a:rPr>
              <a:t>}</a:t>
            </a:r>
            <a:endParaRPr lang="en-US" sz="1600" dirty="0" smtClean="0">
              <a:solidFill>
                <a:srgbClr val="FFA141"/>
              </a:solidFill>
            </a:endParaRPr>
          </a:p>
        </p:txBody>
      </p:sp>
      <p:sp>
        <p:nvSpPr>
          <p:cNvPr id="11" name="TextBox 12"/>
          <p:cNvSpPr txBox="1"/>
          <p:nvPr/>
        </p:nvSpPr>
        <p:spPr>
          <a:xfrm>
            <a:off x="1505885" y="5528829"/>
            <a:ext cx="1992981" cy="960263"/>
          </a:xfrm>
          <a:prstGeom prst="rect">
            <a:avLst/>
          </a:prstGeom>
          <a:noFill/>
        </p:spPr>
        <p:txBody>
          <a:bodyPr wrap="none" lIns="182880" tIns="146304" rIns="182880" bIns="146304" rtlCol="0">
            <a:spAutoFit/>
          </a:bodyPr>
          <a:lstStyle/>
          <a:p>
            <a:pPr algn="r">
              <a:lnSpc>
                <a:spcPct val="90000"/>
              </a:lnSpc>
              <a:spcAft>
                <a:spcPts val="600"/>
              </a:spcAft>
            </a:pPr>
            <a:r>
              <a:rPr lang="en-US" sz="2400" dirty="0">
                <a:gradFill>
                  <a:gsLst>
                    <a:gs pos="2917">
                      <a:schemeClr val="tx1"/>
                    </a:gs>
                    <a:gs pos="30000">
                      <a:schemeClr val="tx1"/>
                    </a:gs>
                  </a:gsLst>
                  <a:lin ang="5400000" scaled="0"/>
                </a:gradFill>
              </a:rPr>
              <a:t>Strategic</a:t>
            </a:r>
            <a:br>
              <a:rPr lang="en-US" sz="2400" dirty="0">
                <a:gradFill>
                  <a:gsLst>
                    <a:gs pos="2917">
                      <a:schemeClr val="tx1"/>
                    </a:gs>
                    <a:gs pos="30000">
                      <a:schemeClr val="tx1"/>
                    </a:gs>
                  </a:gsLst>
                  <a:lin ang="5400000" scaled="0"/>
                </a:gradFill>
              </a:rPr>
            </a:br>
            <a:r>
              <a:rPr lang="en-US" sz="2400" dirty="0" smtClean="0">
                <a:gradFill>
                  <a:gsLst>
                    <a:gs pos="2917">
                      <a:schemeClr val="tx1"/>
                    </a:gs>
                    <a:gs pos="30000">
                      <a:schemeClr val="tx1"/>
                    </a:gs>
                  </a:gsLst>
                  <a:lin ang="5400000" scaled="0"/>
                </a:gradFill>
              </a:rPr>
              <a:t>investments</a:t>
            </a:r>
            <a:endParaRPr lang="en-US" sz="2400" dirty="0">
              <a:gradFill>
                <a:gsLst>
                  <a:gs pos="2917">
                    <a:schemeClr val="tx1"/>
                  </a:gs>
                  <a:gs pos="30000">
                    <a:schemeClr val="tx1"/>
                  </a:gs>
                </a:gsLst>
                <a:lin ang="5400000" scaled="0"/>
              </a:gradFill>
            </a:endParaRPr>
          </a:p>
        </p:txBody>
      </p:sp>
      <p:sp>
        <p:nvSpPr>
          <p:cNvPr id="16" name="Rectangle 16"/>
          <p:cNvSpPr/>
          <p:nvPr/>
        </p:nvSpPr>
        <p:spPr>
          <a:xfrm>
            <a:off x="221918" y="1964422"/>
            <a:ext cx="3748315" cy="3830161"/>
          </a:xfrm>
          <a:prstGeom prst="rect">
            <a:avLst/>
          </a:prstGeom>
          <a:noFill/>
          <a:ln w="12700" cap="flat" cmpd="sng" algn="ctr">
            <a:noFill/>
            <a:prstDash val="solid"/>
            <a:miter lim="800000"/>
          </a:ln>
          <a:effectLst/>
        </p:spPr>
        <p:txBody>
          <a:bodyPr lIns="182880" tIns="182880" rIns="182880" bIns="9144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471584">
              <a:lnSpc>
                <a:spcPct val="90000"/>
              </a:lnSpc>
              <a:spcBef>
                <a:spcPts val="306"/>
              </a:spcBef>
              <a:spcAft>
                <a:spcPts val="612"/>
              </a:spcAft>
              <a:buClr>
                <a:srgbClr val="EFEFEF"/>
              </a:buClr>
            </a:pPr>
            <a:r>
              <a:rPr lang="en-US" b="1" dirty="0">
                <a:gradFill>
                  <a:gsLst>
                    <a:gs pos="7619">
                      <a:srgbClr val="00188F"/>
                    </a:gs>
                    <a:gs pos="35000">
                      <a:srgbClr val="00188F"/>
                    </a:gs>
                  </a:gsLst>
                  <a:lin ang="5400000" scaled="0"/>
                </a:gradFill>
                <a:cs typeface="Segoe UI" pitchFamily="34" charset="0"/>
              </a:rPr>
              <a:t>Docker: </a:t>
            </a:r>
            <a:r>
              <a:rPr lang="en-US" dirty="0">
                <a:gradFill>
                  <a:gsLst>
                    <a:gs pos="19048">
                      <a:schemeClr val="tx1"/>
                    </a:gs>
                    <a:gs pos="65000">
                      <a:schemeClr val="tx1"/>
                    </a:gs>
                  </a:gsLst>
                  <a:lin ang="5400000" scaled="0"/>
                </a:gradFill>
                <a:cs typeface="Segoe UI" pitchFamily="34" charset="0"/>
              </a:rPr>
              <a:t>An open source engine that automates the deployment of any application as a portable, self-sufficient container that can run almost anywhere.</a:t>
            </a:r>
          </a:p>
          <a:p>
            <a:pPr marL="0" lvl="1" defTabSz="471584">
              <a:lnSpc>
                <a:spcPct val="90000"/>
              </a:lnSpc>
              <a:spcBef>
                <a:spcPts val="306"/>
              </a:spcBef>
              <a:spcAft>
                <a:spcPts val="612"/>
              </a:spcAft>
              <a:buClr>
                <a:srgbClr val="EFEFEF"/>
              </a:buClr>
            </a:pPr>
            <a:r>
              <a:rPr lang="en-US" b="1" dirty="0">
                <a:gradFill>
                  <a:gsLst>
                    <a:gs pos="7619">
                      <a:srgbClr val="00188F"/>
                    </a:gs>
                    <a:gs pos="35000">
                      <a:srgbClr val="00188F"/>
                    </a:gs>
                  </a:gsLst>
                  <a:lin ang="5400000" scaled="0"/>
                </a:gradFill>
                <a:cs typeface="Segoe UI" pitchFamily="34" charset="0"/>
              </a:rPr>
              <a:t>Partnership: </a:t>
            </a:r>
            <a:r>
              <a:rPr lang="en-US" dirty="0">
                <a:gradFill>
                  <a:gsLst>
                    <a:gs pos="19048">
                      <a:schemeClr val="tx1"/>
                    </a:gs>
                    <a:gs pos="65000">
                      <a:schemeClr val="tx1"/>
                    </a:gs>
                  </a:gsLst>
                  <a:lin ang="5400000" scaled="0"/>
                </a:gradFill>
                <a:cs typeface="Segoe UI" pitchFamily="34" charset="0"/>
              </a:rPr>
              <a:t>Enable the Docker client to manage multi-container applications using both Linux and Windows containers, regardless of the hosting environment or cloud provider.</a:t>
            </a:r>
          </a:p>
        </p:txBody>
      </p:sp>
      <p:sp>
        <p:nvSpPr>
          <p:cNvPr id="9" name="Oval 8"/>
          <p:cNvSpPr/>
          <p:nvPr/>
        </p:nvSpPr>
        <p:spPr bwMode="auto">
          <a:xfrm>
            <a:off x="4173142" y="1814945"/>
            <a:ext cx="3481503" cy="3481503"/>
          </a:xfrm>
          <a:prstGeom prst="ellipse">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11"/>
          <p:cNvSpPr/>
          <p:nvPr/>
        </p:nvSpPr>
        <p:spPr bwMode="auto">
          <a:xfrm>
            <a:off x="4244589" y="3999078"/>
            <a:ext cx="3338608" cy="1297370"/>
          </a:xfrm>
          <a:custGeom>
            <a:avLst/>
            <a:gdLst>
              <a:gd name="connsiteX0" fmla="*/ 0 w 3338608"/>
              <a:gd name="connsiteY0" fmla="*/ 0 h 1297370"/>
              <a:gd name="connsiteX1" fmla="*/ 3338608 w 3338608"/>
              <a:gd name="connsiteY1" fmla="*/ 0 h 1297370"/>
              <a:gd name="connsiteX2" fmla="*/ 3316647 w 3338608"/>
              <a:gd name="connsiteY2" fmla="*/ 85409 h 1297370"/>
              <a:gd name="connsiteX3" fmla="*/ 1669304 w 3338608"/>
              <a:gd name="connsiteY3" fmla="*/ 1297370 h 1297370"/>
              <a:gd name="connsiteX4" fmla="*/ 21961 w 3338608"/>
              <a:gd name="connsiteY4" fmla="*/ 85409 h 1297370"/>
              <a:gd name="connsiteX5" fmla="*/ 0 w 3338608"/>
              <a:gd name="connsiteY5" fmla="*/ 0 h 1297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8608" h="1297370">
                <a:moveTo>
                  <a:pt x="0" y="0"/>
                </a:moveTo>
                <a:lnTo>
                  <a:pt x="3338608" y="0"/>
                </a:lnTo>
                <a:lnTo>
                  <a:pt x="3316647" y="85409"/>
                </a:lnTo>
                <a:cubicBezTo>
                  <a:pt x="3098257" y="787558"/>
                  <a:pt x="2443317" y="1297370"/>
                  <a:pt x="1669304" y="1297370"/>
                </a:cubicBezTo>
                <a:cubicBezTo>
                  <a:pt x="895292" y="1297370"/>
                  <a:pt x="240352" y="787558"/>
                  <a:pt x="21961" y="85409"/>
                </a:cubicBezTo>
                <a:lnTo>
                  <a:pt x="0" y="0"/>
                </a:ln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Right Arrow 12"/>
          <p:cNvSpPr/>
          <p:nvPr/>
        </p:nvSpPr>
        <p:spPr bwMode="auto">
          <a:xfrm>
            <a:off x="7251206" y="2735843"/>
            <a:ext cx="1281061" cy="1385454"/>
          </a:xfrm>
          <a:prstGeom prst="rightArrow">
            <a:avLst/>
          </a:prstGeom>
          <a:solidFill>
            <a:schemeClr val="accent4">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p:cNvSpPr txBox="1"/>
          <p:nvPr/>
        </p:nvSpPr>
        <p:spPr>
          <a:xfrm>
            <a:off x="5449695" y="4537252"/>
            <a:ext cx="928396" cy="489365"/>
          </a:xfrm>
          <a:prstGeom prst="rect">
            <a:avLst/>
          </a:prstGeom>
          <a:noFill/>
        </p:spPr>
        <p:txBody>
          <a:bodyPr wrap="none" lIns="182880" tIns="146304" rIns="182880" bIns="146304" rtlCol="0">
            <a:spAutoFit/>
          </a:bodyPr>
          <a:lstStyle/>
          <a:p>
            <a:pPr>
              <a:lnSpc>
                <a:spcPct val="90000"/>
              </a:lnSpc>
              <a:spcAft>
                <a:spcPts val="600"/>
              </a:spcAft>
            </a:pPr>
            <a:r>
              <a:rPr lang="en-US" sz="1400" dirty="0" smtClean="0">
                <a:gradFill>
                  <a:gsLst>
                    <a:gs pos="2917">
                      <a:schemeClr val="bg1"/>
                    </a:gs>
                    <a:gs pos="30000">
                      <a:schemeClr val="bg1"/>
                    </a:gs>
                  </a:gsLst>
                  <a:lin ang="5400000" scaled="0"/>
                </a:gradFill>
              </a:rPr>
              <a:t>Docker</a:t>
            </a:r>
          </a:p>
        </p:txBody>
      </p:sp>
      <p:sp>
        <p:nvSpPr>
          <p:cNvPr id="24" name="Rectangle 23"/>
          <p:cNvSpPr/>
          <p:nvPr/>
        </p:nvSpPr>
        <p:spPr bwMode="auto">
          <a:xfrm>
            <a:off x="4554993" y="2625213"/>
            <a:ext cx="2717800" cy="137386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smtClean="0">
                <a:gradFill>
                  <a:gsLst>
                    <a:gs pos="2917">
                      <a:schemeClr val="bg1"/>
                    </a:gs>
                    <a:gs pos="30000">
                      <a:schemeClr val="bg1"/>
                    </a:gs>
                  </a:gsLst>
                  <a:lin ang="5400000" scaled="0"/>
                </a:gradFill>
              </a:rPr>
              <a:t>Dockerized app</a:t>
            </a:r>
            <a:endParaRPr lang="en-US" sz="1400" dirty="0">
              <a:gradFill>
                <a:gsLst>
                  <a:gs pos="2917">
                    <a:schemeClr val="bg1"/>
                  </a:gs>
                  <a:gs pos="30000">
                    <a:schemeClr val="bg1"/>
                  </a:gs>
                </a:gsLst>
                <a:lin ang="5400000" scaled="0"/>
              </a:gradFill>
            </a:endParaRPr>
          </a:p>
        </p:txBody>
      </p:sp>
      <p:grpSp>
        <p:nvGrpSpPr>
          <p:cNvPr id="22" name="Group 21"/>
          <p:cNvGrpSpPr/>
          <p:nvPr/>
        </p:nvGrpSpPr>
        <p:grpSpPr>
          <a:xfrm>
            <a:off x="4714561" y="3109647"/>
            <a:ext cx="1117797" cy="1197840"/>
            <a:chOff x="4489613" y="2864390"/>
            <a:chExt cx="1310996" cy="1404874"/>
          </a:xfrm>
        </p:grpSpPr>
        <p:sp>
          <p:nvSpPr>
            <p:cNvPr id="15" name="Rectangle 14"/>
            <p:cNvSpPr/>
            <p:nvPr/>
          </p:nvSpPr>
          <p:spPr bwMode="auto">
            <a:xfrm>
              <a:off x="4489613" y="2982658"/>
              <a:ext cx="1259089" cy="1286606"/>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4541520" y="2912452"/>
              <a:ext cx="1259089" cy="128660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146304" rIns="45720" bIns="45720" numCol="1" spcCol="0" rtlCol="0" fromWordArt="0" anchor="b" anchorCtr="0" forceAA="0" compatLnSpc="1">
              <a:prstTxWarp prst="textNoShape">
                <a:avLst/>
              </a:prstTxWarp>
              <a:noAutofit/>
            </a:bodyPr>
            <a:lstStyle/>
            <a:p>
              <a:pPr algn="ctr">
                <a:lnSpc>
                  <a:spcPct val="90000"/>
                </a:lnSpc>
              </a:pPr>
              <a:r>
                <a:rPr lang="en-US" sz="1050" dirty="0">
                  <a:gradFill>
                    <a:gsLst>
                      <a:gs pos="2917">
                        <a:schemeClr val="bg1"/>
                      </a:gs>
                      <a:gs pos="31000">
                        <a:schemeClr val="bg1"/>
                      </a:gs>
                    </a:gsLst>
                    <a:lin ang="5400000" scaled="0"/>
                  </a:gradFill>
                </a:rPr>
                <a:t>Windows Server</a:t>
              </a:r>
            </a:p>
            <a:p>
              <a:pPr algn="ctr">
                <a:lnSpc>
                  <a:spcPct val="90000"/>
                </a:lnSpc>
              </a:pPr>
              <a:r>
                <a:rPr lang="en-US" sz="1050" dirty="0">
                  <a:gradFill>
                    <a:gsLst>
                      <a:gs pos="2917">
                        <a:schemeClr val="bg1"/>
                      </a:gs>
                      <a:gs pos="31000">
                        <a:schemeClr val="bg1"/>
                      </a:gs>
                    </a:gsLst>
                    <a:lin ang="5400000" scaled="0"/>
                  </a:gradFill>
                </a:rPr>
                <a:t>Container</a:t>
              </a:r>
            </a:p>
          </p:txBody>
        </p:sp>
        <p:pic>
          <p:nvPicPr>
            <p:cNvPr id="18" name="Picture 17"/>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668449" y="2864390"/>
              <a:ext cx="901416" cy="969586"/>
            </a:xfrm>
            <a:prstGeom prst="rect">
              <a:avLst/>
            </a:prstGeom>
          </p:spPr>
        </p:pic>
      </p:grpSp>
      <p:grpSp>
        <p:nvGrpSpPr>
          <p:cNvPr id="23" name="Group 22"/>
          <p:cNvGrpSpPr/>
          <p:nvPr/>
        </p:nvGrpSpPr>
        <p:grpSpPr>
          <a:xfrm>
            <a:off x="5983998" y="3109635"/>
            <a:ext cx="1115568" cy="1197864"/>
            <a:chOff x="5952249" y="2912452"/>
            <a:chExt cx="1310996" cy="1356812"/>
          </a:xfrm>
        </p:grpSpPr>
        <p:sp>
          <p:nvSpPr>
            <p:cNvPr id="14" name="Rectangle 13"/>
            <p:cNvSpPr/>
            <p:nvPr/>
          </p:nvSpPr>
          <p:spPr bwMode="auto">
            <a:xfrm>
              <a:off x="5952249" y="2982658"/>
              <a:ext cx="1259089" cy="1286606"/>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6004156" y="2912452"/>
              <a:ext cx="1259089" cy="128660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146304" rIns="45720" bIns="45720" numCol="1" spcCol="0" rtlCol="0" fromWordArt="0" anchor="b" anchorCtr="0" forceAA="0" compatLnSpc="1">
              <a:prstTxWarp prst="textNoShape">
                <a:avLst/>
              </a:prstTxWarp>
              <a:noAutofit/>
            </a:bodyPr>
            <a:lstStyle/>
            <a:p>
              <a:pPr algn="ctr">
                <a:lnSpc>
                  <a:spcPct val="90000"/>
                </a:lnSpc>
              </a:pPr>
              <a:r>
                <a:rPr lang="en-US" sz="1050" dirty="0" smtClean="0">
                  <a:gradFill>
                    <a:gsLst>
                      <a:gs pos="2917">
                        <a:schemeClr val="bg1"/>
                      </a:gs>
                      <a:gs pos="31000">
                        <a:schemeClr val="bg1"/>
                      </a:gs>
                    </a:gsLst>
                    <a:lin ang="5400000" scaled="0"/>
                  </a:gradFill>
                </a:rPr>
                <a:t>Linux</a:t>
              </a:r>
              <a:br>
                <a:rPr lang="en-US" sz="1050" dirty="0" smtClean="0">
                  <a:gradFill>
                    <a:gsLst>
                      <a:gs pos="2917">
                        <a:schemeClr val="bg1"/>
                      </a:gs>
                      <a:gs pos="31000">
                        <a:schemeClr val="bg1"/>
                      </a:gs>
                    </a:gsLst>
                    <a:lin ang="5400000" scaled="0"/>
                  </a:gradFill>
                </a:rPr>
              </a:br>
              <a:r>
                <a:rPr lang="en-US" sz="1050" dirty="0" smtClean="0">
                  <a:gradFill>
                    <a:gsLst>
                      <a:gs pos="2917">
                        <a:schemeClr val="bg1"/>
                      </a:gs>
                      <a:gs pos="31000">
                        <a:schemeClr val="bg1"/>
                      </a:gs>
                    </a:gsLst>
                    <a:lin ang="5400000" scaled="0"/>
                  </a:gradFill>
                </a:rPr>
                <a:t>Container</a:t>
              </a:r>
              <a:endParaRPr lang="en-US" sz="1050" dirty="0">
                <a:gradFill>
                  <a:gsLst>
                    <a:gs pos="2917">
                      <a:schemeClr val="bg1"/>
                    </a:gs>
                    <a:gs pos="31000">
                      <a:schemeClr val="bg1"/>
                    </a:gs>
                  </a:gsLst>
                  <a:lin ang="5400000" scaled="0"/>
                </a:gradFill>
              </a:endParaRPr>
            </a:p>
          </p:txBody>
        </p:sp>
        <p:pic>
          <p:nvPicPr>
            <p:cNvPr id="19" name="Picture 2" descr="http://www.iconsdb.com/icons/preview/white/linux-xx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866" y="3071424"/>
              <a:ext cx="693669" cy="693669"/>
            </a:xfrm>
            <a:prstGeom prst="rect">
              <a:avLst/>
            </a:prstGeom>
            <a:noFill/>
            <a:extLst>
              <a:ext uri="{909E8E84-426E-40DD-AFC4-6F175D3DCCD1}">
                <a14:hiddenFill xmlns:a14="http://schemas.microsoft.com/office/drawing/2010/main">
                  <a:solidFill>
                    <a:srgbClr val="FFFFFF"/>
                  </a:solidFill>
                </a14:hiddenFill>
              </a:ext>
            </a:extLst>
          </p:spPr>
        </p:pic>
      </p:grpSp>
      <p:sp>
        <p:nvSpPr>
          <p:cNvPr id="34" name="Freeform 128"/>
          <p:cNvSpPr>
            <a:spLocks noChangeAspect="1"/>
          </p:cNvSpPr>
          <p:nvPr/>
        </p:nvSpPr>
        <p:spPr bwMode="black">
          <a:xfrm>
            <a:off x="9945253" y="3318555"/>
            <a:ext cx="740176" cy="40888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3260" tIns="46630" rIns="93260" bIns="46630" numCol="1" anchor="t" anchorCtr="0" compatLnSpc="1">
            <a:prstTxWarp prst="textNoShape">
              <a:avLst/>
            </a:prstTxWarp>
          </a:bodyPr>
          <a:lstStyle/>
          <a:p>
            <a:pPr defTabSz="932597"/>
            <a:endParaRPr lang="en-US" sz="1836" dirty="0">
              <a:solidFill>
                <a:srgbClr val="505050"/>
              </a:solidFill>
            </a:endParaRPr>
          </a:p>
        </p:txBody>
      </p:sp>
      <p:sp>
        <p:nvSpPr>
          <p:cNvPr id="47" name="Oval 46"/>
          <p:cNvSpPr/>
          <p:nvPr/>
        </p:nvSpPr>
        <p:spPr bwMode="auto">
          <a:xfrm>
            <a:off x="9777414" y="3002534"/>
            <a:ext cx="1071562" cy="1071562"/>
          </a:xfrm>
          <a:prstGeom prst="ellipse">
            <a:avLst/>
          </a:prstGeom>
          <a:noFill/>
          <a:ln w="76200">
            <a:solidFill>
              <a:srgbClr val="42BE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p:cNvSpPr/>
          <p:nvPr/>
        </p:nvSpPr>
        <p:spPr bwMode="auto">
          <a:xfrm>
            <a:off x="10727917" y="3450120"/>
            <a:ext cx="216307" cy="249006"/>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9" name="Rectangle 48"/>
          <p:cNvSpPr/>
          <p:nvPr/>
        </p:nvSpPr>
        <p:spPr bwMode="auto">
          <a:xfrm>
            <a:off x="9680913" y="3450120"/>
            <a:ext cx="216307" cy="249006"/>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0" name="Isosceles Triangle 49"/>
          <p:cNvSpPr/>
          <p:nvPr/>
        </p:nvSpPr>
        <p:spPr bwMode="auto">
          <a:xfrm rot="10800000">
            <a:off x="10746967" y="3441004"/>
            <a:ext cx="190224" cy="163986"/>
          </a:xfrm>
          <a:prstGeom prst="triangle">
            <a:avLst/>
          </a:prstGeom>
          <a:solidFill>
            <a:srgbClr val="42BE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1" name="Isosceles Triangle 50"/>
          <p:cNvSpPr/>
          <p:nvPr/>
        </p:nvSpPr>
        <p:spPr bwMode="auto">
          <a:xfrm>
            <a:off x="9720109" y="3558156"/>
            <a:ext cx="190224" cy="163986"/>
          </a:xfrm>
          <a:prstGeom prst="triangle">
            <a:avLst/>
          </a:prstGeom>
          <a:solidFill>
            <a:srgbClr val="42BE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3" name="TextBox 52"/>
          <p:cNvSpPr txBox="1"/>
          <p:nvPr/>
        </p:nvSpPr>
        <p:spPr>
          <a:xfrm>
            <a:off x="9692878" y="1944300"/>
            <a:ext cx="1235146" cy="683264"/>
          </a:xfrm>
          <a:prstGeom prst="rect">
            <a:avLst/>
          </a:prstGeom>
          <a:noFill/>
        </p:spPr>
        <p:txBody>
          <a:bodyPr wrap="none" lIns="182880" tIns="146304" rIns="182880" bIns="146304" rtlCol="0">
            <a:spAutoFit/>
          </a:bodyPr>
          <a:lstStyle/>
          <a:p>
            <a:pPr algn="ctr">
              <a:lnSpc>
                <a:spcPct val="90000"/>
              </a:lnSpc>
            </a:pPr>
            <a:r>
              <a:rPr lang="en-US" sz="1400" dirty="0" smtClean="0">
                <a:gradFill>
                  <a:gsLst>
                    <a:gs pos="2917">
                      <a:schemeClr val="bg1"/>
                    </a:gs>
                    <a:gs pos="30000">
                      <a:schemeClr val="bg1"/>
                    </a:gs>
                  </a:gsLst>
                  <a:lin ang="5400000" scaled="0"/>
                </a:gradFill>
              </a:rPr>
              <a:t>Customer</a:t>
            </a:r>
          </a:p>
          <a:p>
            <a:pPr algn="ctr">
              <a:lnSpc>
                <a:spcPct val="90000"/>
              </a:lnSpc>
            </a:pPr>
            <a:r>
              <a:rPr lang="en-US" sz="1400" dirty="0" smtClean="0">
                <a:gradFill>
                  <a:gsLst>
                    <a:gs pos="2917">
                      <a:schemeClr val="bg1"/>
                    </a:gs>
                    <a:gs pos="30000">
                      <a:schemeClr val="bg1"/>
                    </a:gs>
                  </a:gsLst>
                  <a:lin ang="5400000" scaled="0"/>
                </a:gradFill>
              </a:rPr>
              <a:t>Datacenter</a:t>
            </a:r>
          </a:p>
        </p:txBody>
      </p:sp>
      <p:sp>
        <p:nvSpPr>
          <p:cNvPr id="54" name="TextBox 53"/>
          <p:cNvSpPr txBox="1"/>
          <p:nvPr/>
        </p:nvSpPr>
        <p:spPr>
          <a:xfrm>
            <a:off x="10410540" y="4239637"/>
            <a:ext cx="1029001" cy="683264"/>
          </a:xfrm>
          <a:prstGeom prst="rect">
            <a:avLst/>
          </a:prstGeom>
          <a:noFill/>
        </p:spPr>
        <p:txBody>
          <a:bodyPr wrap="none" lIns="182880" tIns="146304" rIns="182880" bIns="146304" rtlCol="0">
            <a:spAutoFit/>
          </a:bodyPr>
          <a:lstStyle/>
          <a:p>
            <a:pPr algn="ctr">
              <a:lnSpc>
                <a:spcPct val="90000"/>
              </a:lnSpc>
            </a:pPr>
            <a:r>
              <a:rPr lang="en-US" sz="1400" dirty="0" smtClean="0">
                <a:gradFill>
                  <a:gsLst>
                    <a:gs pos="2917">
                      <a:schemeClr val="bg1"/>
                    </a:gs>
                    <a:gs pos="30000">
                      <a:schemeClr val="bg1"/>
                    </a:gs>
                  </a:gsLst>
                  <a:lin ang="5400000" scaled="0"/>
                </a:gradFill>
              </a:rPr>
              <a:t>Service</a:t>
            </a:r>
          </a:p>
          <a:p>
            <a:pPr algn="ctr">
              <a:lnSpc>
                <a:spcPct val="90000"/>
              </a:lnSpc>
            </a:pPr>
            <a:r>
              <a:rPr lang="en-US" sz="1400" dirty="0" smtClean="0">
                <a:gradFill>
                  <a:gsLst>
                    <a:gs pos="2917">
                      <a:schemeClr val="bg1"/>
                    </a:gs>
                    <a:gs pos="30000">
                      <a:schemeClr val="bg1"/>
                    </a:gs>
                  </a:gsLst>
                  <a:lin ang="5400000" scaled="0"/>
                </a:gradFill>
              </a:rPr>
              <a:t>Provider</a:t>
            </a:r>
          </a:p>
        </p:txBody>
      </p:sp>
      <p:sp>
        <p:nvSpPr>
          <p:cNvPr id="55" name="TextBox 54"/>
          <p:cNvSpPr txBox="1"/>
          <p:nvPr/>
        </p:nvSpPr>
        <p:spPr>
          <a:xfrm>
            <a:off x="9181362" y="4239637"/>
            <a:ext cx="1123576" cy="683264"/>
          </a:xfrm>
          <a:prstGeom prst="rect">
            <a:avLst/>
          </a:prstGeom>
          <a:noFill/>
        </p:spPr>
        <p:txBody>
          <a:bodyPr wrap="none" lIns="182880" tIns="146304" rIns="182880" bIns="146304" rtlCol="0">
            <a:spAutoFit/>
          </a:bodyPr>
          <a:lstStyle/>
          <a:p>
            <a:pPr algn="ctr">
              <a:lnSpc>
                <a:spcPct val="90000"/>
              </a:lnSpc>
            </a:pPr>
            <a:r>
              <a:rPr lang="en-US" sz="1400" dirty="0" smtClean="0">
                <a:gradFill>
                  <a:gsLst>
                    <a:gs pos="2917">
                      <a:schemeClr val="bg1"/>
                    </a:gs>
                    <a:gs pos="30000">
                      <a:schemeClr val="bg1"/>
                    </a:gs>
                  </a:gsLst>
                  <a:lin ang="5400000" scaled="0"/>
                </a:gradFill>
              </a:rPr>
              <a:t>Microsoft</a:t>
            </a:r>
          </a:p>
          <a:p>
            <a:pPr algn="ctr">
              <a:lnSpc>
                <a:spcPct val="90000"/>
              </a:lnSpc>
            </a:pPr>
            <a:r>
              <a:rPr lang="en-US" sz="1400" dirty="0" smtClean="0">
                <a:gradFill>
                  <a:gsLst>
                    <a:gs pos="2917">
                      <a:schemeClr val="bg1"/>
                    </a:gs>
                    <a:gs pos="30000">
                      <a:schemeClr val="bg1"/>
                    </a:gs>
                  </a:gsLst>
                  <a:lin ang="5400000" scaled="0"/>
                </a:gradFill>
              </a:rPr>
              <a:t>Azure</a:t>
            </a:r>
          </a:p>
        </p:txBody>
      </p:sp>
      <p:sp>
        <p:nvSpPr>
          <p:cNvPr id="56" name="TextBox 55"/>
          <p:cNvSpPr txBox="1"/>
          <p:nvPr/>
        </p:nvSpPr>
        <p:spPr>
          <a:xfrm>
            <a:off x="7129885" y="3196016"/>
            <a:ext cx="1322670" cy="461665"/>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gradFill>
                  <a:gsLst>
                    <a:gs pos="2917">
                      <a:schemeClr val="bg1"/>
                    </a:gs>
                    <a:gs pos="30000">
                      <a:schemeClr val="bg1"/>
                    </a:gs>
                  </a:gsLst>
                  <a:lin ang="5400000" scaled="0"/>
                </a:gradFill>
              </a:rPr>
              <a:t>Run anywhere</a:t>
            </a:r>
          </a:p>
        </p:txBody>
      </p:sp>
    </p:spTree>
    <p:extLst>
      <p:ext uri="{BB962C8B-B14F-4D97-AF65-F5344CB8AC3E}">
        <p14:creationId xmlns:p14="http://schemas.microsoft.com/office/powerpoint/2010/main" val="2430525615"/>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312664"/>
            <a:ext cx="12057380" cy="898600"/>
          </a:xfrm>
        </p:spPr>
        <p:txBody>
          <a:bodyPr/>
          <a:lstStyle/>
          <a:p>
            <a:r>
              <a:rPr lang="en-US" spc="0" dirty="0" smtClean="0"/>
              <a:t>Docker integration</a:t>
            </a:r>
            <a:br>
              <a:rPr lang="en-US" spc="0" dirty="0" smtClean="0"/>
            </a:br>
            <a:r>
              <a:rPr lang="en-US" sz="3200" spc="0" dirty="0">
                <a:gradFill>
                  <a:gsLst>
                    <a:gs pos="7619">
                      <a:srgbClr val="00188F"/>
                    </a:gs>
                    <a:gs pos="35000">
                      <a:srgbClr val="00188F"/>
                    </a:gs>
                  </a:gsLst>
                  <a:lin ang="5400000" scaled="0"/>
                </a:gradFill>
              </a:rPr>
              <a:t>Joint strategic investments to drive containers forward</a:t>
            </a:r>
            <a:endParaRPr lang="en-US" spc="0" dirty="0">
              <a:gradFill>
                <a:gsLst>
                  <a:gs pos="7619">
                    <a:srgbClr val="00188F"/>
                  </a:gs>
                  <a:gs pos="35000">
                    <a:srgbClr val="00188F"/>
                  </a:gs>
                </a:gsLst>
                <a:lin ang="5400000" scaled="0"/>
              </a:gradFill>
            </a:endParaRPr>
          </a:p>
        </p:txBody>
      </p:sp>
      <p:sp>
        <p:nvSpPr>
          <p:cNvPr id="645" name="Rectangle 644"/>
          <p:cNvSpPr/>
          <p:nvPr/>
        </p:nvSpPr>
        <p:spPr>
          <a:xfrm>
            <a:off x="239202" y="1752044"/>
            <a:ext cx="4913769" cy="3830161"/>
          </a:xfrm>
          <a:prstGeom prst="rect">
            <a:avLst/>
          </a:prstGeom>
          <a:noFill/>
          <a:ln w="12700" cap="flat" cmpd="sng" algn="ctr">
            <a:noFill/>
            <a:prstDash val="solid"/>
            <a:miter lim="800000"/>
          </a:ln>
          <a:effectLst/>
        </p:spPr>
        <p:txBody>
          <a:bodyPr lIns="182880" tIns="182880" rIns="182880" bIns="9144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471584">
              <a:lnSpc>
                <a:spcPct val="90000"/>
              </a:lnSpc>
              <a:spcBef>
                <a:spcPts val="306"/>
              </a:spcBef>
              <a:spcAft>
                <a:spcPts val="612"/>
              </a:spcAft>
              <a:buClr>
                <a:srgbClr val="EFEFEF"/>
              </a:buClr>
            </a:pPr>
            <a:r>
              <a:rPr lang="en-US" sz="2000" b="1" dirty="0">
                <a:gradFill>
                  <a:gsLst>
                    <a:gs pos="7619">
                      <a:srgbClr val="00188F"/>
                    </a:gs>
                    <a:gs pos="35000">
                      <a:srgbClr val="00188F"/>
                    </a:gs>
                  </a:gsLst>
                  <a:lin ang="5400000" scaled="0"/>
                </a:gradFill>
                <a:cs typeface="Segoe UI" pitchFamily="34" charset="0"/>
              </a:rPr>
              <a:t>Docker Hub: </a:t>
            </a:r>
            <a:r>
              <a:rPr lang="en-US" sz="2000" dirty="0">
                <a:gradFill>
                  <a:gsLst>
                    <a:gs pos="19048">
                      <a:schemeClr val="tx1"/>
                    </a:gs>
                    <a:gs pos="65000">
                      <a:schemeClr val="tx1"/>
                    </a:gs>
                  </a:gsLst>
                  <a:lin ang="5400000" scaled="0"/>
                </a:gradFill>
                <a:cs typeface="Segoe UI" pitchFamily="34" charset="0"/>
              </a:rPr>
              <a:t>Huge collection of open and curated applications available for download</a:t>
            </a:r>
            <a:r>
              <a:rPr lang="en-US" sz="2000" dirty="0" smtClean="0">
                <a:gradFill>
                  <a:gsLst>
                    <a:gs pos="19048">
                      <a:schemeClr val="tx1"/>
                    </a:gs>
                    <a:gs pos="65000">
                      <a:schemeClr val="tx1"/>
                    </a:gs>
                  </a:gsLst>
                  <a:lin ang="5400000" scaled="0"/>
                </a:gradFill>
                <a:cs typeface="Segoe UI" pitchFamily="34" charset="0"/>
              </a:rPr>
              <a:t>. </a:t>
            </a:r>
            <a:r>
              <a:rPr lang="en-US" sz="2000" dirty="0" smtClean="0">
                <a:gradFill>
                  <a:gsLst>
                    <a:gs pos="19048">
                      <a:schemeClr val="tx1"/>
                    </a:gs>
                    <a:gs pos="65000">
                      <a:schemeClr val="tx1"/>
                    </a:gs>
                  </a:gsLst>
                  <a:lin ang="5400000" scaled="0"/>
                </a:gradFill>
                <a:cs typeface="Segoe UI" pitchFamily="34" charset="0"/>
                <a:hlinkClick r:id="rId3"/>
              </a:rPr>
              <a:t>https://hub.docker.com</a:t>
            </a:r>
            <a:r>
              <a:rPr lang="en-US" sz="2000" dirty="0" smtClean="0">
                <a:gradFill>
                  <a:gsLst>
                    <a:gs pos="19048">
                      <a:schemeClr val="tx1"/>
                    </a:gs>
                    <a:gs pos="65000">
                      <a:schemeClr val="tx1"/>
                    </a:gs>
                  </a:gsLst>
                  <a:lin ang="5400000" scaled="0"/>
                </a:gradFill>
                <a:cs typeface="Segoe UI" pitchFamily="34" charset="0"/>
              </a:rPr>
              <a:t> </a:t>
            </a:r>
            <a:endParaRPr lang="en-US" sz="2000" dirty="0">
              <a:gradFill>
                <a:gsLst>
                  <a:gs pos="19048">
                    <a:schemeClr val="tx1"/>
                  </a:gs>
                  <a:gs pos="65000">
                    <a:schemeClr val="tx1"/>
                  </a:gs>
                </a:gsLst>
                <a:lin ang="5400000" scaled="0"/>
              </a:gradFill>
              <a:cs typeface="Segoe UI" pitchFamily="34" charset="0"/>
            </a:endParaRPr>
          </a:p>
          <a:p>
            <a:pPr marL="0" lvl="1" defTabSz="471584">
              <a:lnSpc>
                <a:spcPct val="90000"/>
              </a:lnSpc>
              <a:spcBef>
                <a:spcPts val="306"/>
              </a:spcBef>
              <a:spcAft>
                <a:spcPts val="612"/>
              </a:spcAft>
              <a:buClr>
                <a:srgbClr val="EFEFEF"/>
              </a:buClr>
            </a:pPr>
            <a:r>
              <a:rPr lang="en-US" sz="2000" b="1" dirty="0">
                <a:gradFill>
                  <a:gsLst>
                    <a:gs pos="7619">
                      <a:srgbClr val="00188F"/>
                    </a:gs>
                    <a:gs pos="35000">
                      <a:srgbClr val="00188F"/>
                    </a:gs>
                  </a:gsLst>
                  <a:lin ang="5400000" scaled="0"/>
                </a:gradFill>
                <a:cs typeface="Segoe UI" pitchFamily="34" charset="0"/>
              </a:rPr>
              <a:t>Collaboration: </a:t>
            </a:r>
            <a:r>
              <a:rPr lang="en-US" sz="2000" dirty="0">
                <a:gradFill>
                  <a:gsLst>
                    <a:gs pos="19048">
                      <a:schemeClr val="tx1"/>
                    </a:gs>
                    <a:gs pos="65000">
                      <a:schemeClr val="tx1"/>
                    </a:gs>
                  </a:gsLst>
                  <a:lin ang="5400000" scaled="0"/>
                </a:gradFill>
                <a:cs typeface="Segoe UI" pitchFamily="34" charset="0"/>
              </a:rPr>
              <a:t>Bring Windows Server containers to the Docker ecosystem to expand the reach of both developer communities.</a:t>
            </a:r>
          </a:p>
          <a:p>
            <a:pPr marL="0" lvl="1" defTabSz="471584">
              <a:lnSpc>
                <a:spcPct val="90000"/>
              </a:lnSpc>
              <a:spcBef>
                <a:spcPts val="306"/>
              </a:spcBef>
              <a:spcAft>
                <a:spcPts val="612"/>
              </a:spcAft>
              <a:buClr>
                <a:srgbClr val="EFEFEF"/>
              </a:buClr>
            </a:pPr>
            <a:r>
              <a:rPr lang="en-US" sz="2000" b="1" dirty="0">
                <a:gradFill>
                  <a:gsLst>
                    <a:gs pos="7619">
                      <a:srgbClr val="00188F"/>
                    </a:gs>
                    <a:gs pos="35000">
                      <a:srgbClr val="00188F"/>
                    </a:gs>
                  </a:gsLst>
                  <a:lin ang="5400000" scaled="0"/>
                </a:gradFill>
                <a:cs typeface="Segoe UI" pitchFamily="34" charset="0"/>
              </a:rPr>
              <a:t>Docker Engine: </a:t>
            </a:r>
            <a:r>
              <a:rPr lang="en-US" sz="2000" dirty="0">
                <a:gradFill>
                  <a:gsLst>
                    <a:gs pos="19048">
                      <a:schemeClr val="tx1"/>
                    </a:gs>
                    <a:gs pos="65000">
                      <a:schemeClr val="tx1"/>
                    </a:gs>
                  </a:gsLst>
                  <a:lin ang="5400000" scaled="0"/>
                </a:gradFill>
                <a:cs typeface="Segoe UI" pitchFamily="34" charset="0"/>
              </a:rPr>
              <a:t>Docker Engine for Windows Server containers will be developed under </a:t>
            </a:r>
            <a:r>
              <a:rPr lang="en-US" sz="2000" dirty="0" smtClean="0">
                <a:gradFill>
                  <a:gsLst>
                    <a:gs pos="19048">
                      <a:schemeClr val="tx1"/>
                    </a:gs>
                    <a:gs pos="65000">
                      <a:schemeClr val="tx1"/>
                    </a:gs>
                  </a:gsLst>
                  <a:lin ang="5400000" scaled="0"/>
                </a:gradFill>
                <a:cs typeface="Segoe UI" pitchFamily="34" charset="0"/>
              </a:rPr>
              <a:t>the </a:t>
            </a:r>
            <a:r>
              <a:rPr lang="en-US" sz="2000" dirty="0">
                <a:gradFill>
                  <a:gsLst>
                    <a:gs pos="19048">
                      <a:schemeClr val="tx1"/>
                    </a:gs>
                    <a:gs pos="65000">
                      <a:schemeClr val="tx1"/>
                    </a:gs>
                  </a:gsLst>
                  <a:lin ang="5400000" scaled="0"/>
                </a:gradFill>
                <a:cs typeface="Segoe UI" pitchFamily="34" charset="0"/>
              </a:rPr>
              <a:t>Docker open source project.</a:t>
            </a:r>
          </a:p>
          <a:p>
            <a:pPr marL="0" lvl="1" defTabSz="471584">
              <a:lnSpc>
                <a:spcPct val="90000"/>
              </a:lnSpc>
              <a:spcBef>
                <a:spcPts val="306"/>
              </a:spcBef>
              <a:spcAft>
                <a:spcPts val="612"/>
              </a:spcAft>
              <a:buClr>
                <a:srgbClr val="EFEFEF"/>
              </a:buClr>
            </a:pPr>
            <a:r>
              <a:rPr lang="en-US" sz="2000" b="1" dirty="0">
                <a:gradFill>
                  <a:gsLst>
                    <a:gs pos="7619">
                      <a:srgbClr val="00188F"/>
                    </a:gs>
                    <a:gs pos="35000">
                      <a:srgbClr val="00188F"/>
                    </a:gs>
                  </a:gsLst>
                  <a:lin ang="5400000" scaled="0"/>
                </a:gradFill>
                <a:cs typeface="Segoe UI" pitchFamily="34" charset="0"/>
              </a:rPr>
              <a:t>Docker client: </a:t>
            </a:r>
            <a:r>
              <a:rPr lang="en-US" sz="2000" dirty="0">
                <a:gradFill>
                  <a:gsLst>
                    <a:gs pos="19048">
                      <a:schemeClr val="tx1"/>
                    </a:gs>
                    <a:gs pos="65000">
                      <a:schemeClr val="tx1"/>
                    </a:gs>
                  </a:gsLst>
                  <a:lin ang="5400000" scaled="0"/>
                </a:gradFill>
                <a:cs typeface="Segoe UI" pitchFamily="34" charset="0"/>
              </a:rPr>
              <a:t>Windows customers will be able to use the same standard Docker client and interface on multiple development environments.</a:t>
            </a:r>
          </a:p>
          <a:p>
            <a:pPr marL="0" lvl="1" defTabSz="471584">
              <a:lnSpc>
                <a:spcPct val="90000"/>
              </a:lnSpc>
              <a:spcBef>
                <a:spcPts val="306"/>
              </a:spcBef>
              <a:spcAft>
                <a:spcPts val="612"/>
              </a:spcAft>
              <a:buClr>
                <a:srgbClr val="EFEFEF"/>
              </a:buClr>
            </a:pPr>
            <a:endParaRPr lang="en-US" sz="2000" dirty="0">
              <a:gradFill>
                <a:gsLst>
                  <a:gs pos="19048">
                    <a:schemeClr val="tx1"/>
                  </a:gs>
                  <a:gs pos="65000">
                    <a:schemeClr val="tx1"/>
                  </a:gs>
                </a:gsLst>
                <a:lin ang="5400000" scaled="0"/>
              </a:gradFill>
              <a:cs typeface="Segoe UI" pitchFamily="34" charset="0"/>
            </a:endParaRPr>
          </a:p>
          <a:p>
            <a:pPr marL="0" lvl="1" defTabSz="471584">
              <a:lnSpc>
                <a:spcPct val="90000"/>
              </a:lnSpc>
              <a:spcBef>
                <a:spcPts val="306"/>
              </a:spcBef>
              <a:spcAft>
                <a:spcPts val="612"/>
              </a:spcAft>
              <a:buClr>
                <a:srgbClr val="EFEFEF"/>
              </a:buClr>
            </a:pPr>
            <a:endParaRPr lang="en-US" sz="2000" dirty="0">
              <a:gradFill>
                <a:gsLst>
                  <a:gs pos="19048">
                    <a:schemeClr val="tx1"/>
                  </a:gs>
                  <a:gs pos="65000">
                    <a:schemeClr val="tx1"/>
                  </a:gs>
                </a:gsLst>
                <a:lin ang="5400000" scaled="0"/>
              </a:gradFill>
              <a:cs typeface="Segoe UI" pitchFamily="34" charset="0"/>
            </a:endParaRPr>
          </a:p>
        </p:txBody>
      </p:sp>
      <p:sp>
        <p:nvSpPr>
          <p:cNvPr id="8" name="Rectangle 7"/>
          <p:cNvSpPr/>
          <p:nvPr/>
        </p:nvSpPr>
        <p:spPr bwMode="auto">
          <a:xfrm>
            <a:off x="6004555" y="2020874"/>
            <a:ext cx="4067175" cy="6858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Docker Client</a:t>
            </a:r>
          </a:p>
        </p:txBody>
      </p:sp>
      <p:sp>
        <p:nvSpPr>
          <p:cNvPr id="9" name="Rectangle 8"/>
          <p:cNvSpPr/>
          <p:nvPr/>
        </p:nvSpPr>
        <p:spPr bwMode="auto">
          <a:xfrm>
            <a:off x="6004555" y="2750107"/>
            <a:ext cx="2000250" cy="619125"/>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742950" defTabSz="932472" fontAlgn="base">
              <a:lnSpc>
                <a:spcPct val="90000"/>
              </a:lnSpc>
              <a:spcBef>
                <a:spcPct val="0"/>
              </a:spcBef>
              <a:spcAft>
                <a:spcPct val="0"/>
              </a:spcAft>
            </a:pPr>
            <a:r>
              <a:rPr lang="en-US" sz="1400" dirty="0" smtClean="0">
                <a:gradFill>
                  <a:gsLst>
                    <a:gs pos="0">
                      <a:srgbClr val="FFFFFF"/>
                    </a:gs>
                    <a:gs pos="100000">
                      <a:srgbClr val="FFFFFF"/>
                    </a:gs>
                  </a:gsLst>
                  <a:lin ang="5400000" scaled="0"/>
                </a:gradFill>
                <a:ea typeface="Segoe UI" pitchFamily="34" charset="0"/>
                <a:cs typeface="Segoe UI" pitchFamily="34" charset="0"/>
              </a:rPr>
              <a:t>Windows Server</a:t>
            </a:r>
          </a:p>
        </p:txBody>
      </p:sp>
      <p:sp>
        <p:nvSpPr>
          <p:cNvPr id="10" name="Rectangle 9"/>
          <p:cNvSpPr/>
          <p:nvPr/>
        </p:nvSpPr>
        <p:spPr bwMode="auto">
          <a:xfrm>
            <a:off x="8071480" y="2750107"/>
            <a:ext cx="2000250" cy="619125"/>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628650"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Linux</a:t>
            </a:r>
          </a:p>
        </p:txBody>
      </p:sp>
      <p:sp>
        <p:nvSpPr>
          <p:cNvPr id="11" name="Rectangle 10"/>
          <p:cNvSpPr/>
          <p:nvPr/>
        </p:nvSpPr>
        <p:spPr bwMode="auto">
          <a:xfrm>
            <a:off x="6004555" y="3412665"/>
            <a:ext cx="2000250" cy="6191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gradFill>
                  <a:gsLst>
                    <a:gs pos="0">
                      <a:srgbClr val="FFFFFF"/>
                    </a:gs>
                    <a:gs pos="100000">
                      <a:srgbClr val="FFFFFF"/>
                    </a:gs>
                  </a:gsLst>
                  <a:lin ang="5400000" scaled="0"/>
                </a:gradFill>
                <a:ea typeface="Segoe UI" pitchFamily="34" charset="0"/>
                <a:cs typeface="Segoe UI" pitchFamily="34" charset="0"/>
              </a:rPr>
              <a:t>Docker Engine</a:t>
            </a:r>
          </a:p>
          <a:p>
            <a:pPr algn="ctr" defTabSz="932472" fontAlgn="base">
              <a:lnSpc>
                <a:spcPct val="90000"/>
              </a:lnSpc>
              <a:spcBef>
                <a:spcPct val="0"/>
              </a:spcBef>
              <a:spcAft>
                <a:spcPct val="0"/>
              </a:spcAft>
            </a:pPr>
            <a:r>
              <a:rPr lang="en-US" sz="1200" dirty="0" smtClean="0">
                <a:gradFill>
                  <a:gsLst>
                    <a:gs pos="0">
                      <a:srgbClr val="FFFFFF"/>
                    </a:gs>
                    <a:gs pos="100000">
                      <a:srgbClr val="FFFFFF"/>
                    </a:gs>
                  </a:gsLst>
                  <a:lin ang="5400000" scaled="0"/>
                </a:gradFill>
                <a:ea typeface="Segoe UI" pitchFamily="34" charset="0"/>
                <a:cs typeface="Segoe UI" pitchFamily="34" charset="0"/>
              </a:rPr>
              <a:t>(Daemon)</a:t>
            </a:r>
          </a:p>
        </p:txBody>
      </p:sp>
      <p:sp>
        <p:nvSpPr>
          <p:cNvPr id="13" name="Rectangle 12"/>
          <p:cNvSpPr/>
          <p:nvPr/>
        </p:nvSpPr>
        <p:spPr bwMode="auto">
          <a:xfrm>
            <a:off x="6004555" y="4075223"/>
            <a:ext cx="2000250" cy="619125"/>
          </a:xfrm>
          <a:prstGeom prst="rect">
            <a:avLst/>
          </a:prstGeom>
          <a:solidFill>
            <a:srgbClr val="7FB0E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chemeClr val="tx1"/>
                    </a:gs>
                    <a:gs pos="100000">
                      <a:schemeClr val="tx1"/>
                    </a:gs>
                  </a:gsLst>
                  <a:lin ang="5400000" scaled="0"/>
                </a:gradFill>
                <a:ea typeface="Segoe UI" pitchFamily="34" charset="0"/>
                <a:cs typeface="Segoe UI" pitchFamily="34" charset="0"/>
              </a:rPr>
              <a:t>Windows Server</a:t>
            </a:r>
          </a:p>
          <a:p>
            <a:pPr algn="ctr" defTabSz="932472" fontAlgn="base">
              <a:lnSpc>
                <a:spcPct val="90000"/>
              </a:lnSpc>
              <a:spcBef>
                <a:spcPct val="0"/>
              </a:spcBef>
              <a:spcAft>
                <a:spcPct val="0"/>
              </a:spcAft>
            </a:pPr>
            <a:r>
              <a:rPr lang="en-US" sz="1200" dirty="0">
                <a:gradFill>
                  <a:gsLst>
                    <a:gs pos="0">
                      <a:schemeClr val="tx1"/>
                    </a:gs>
                    <a:gs pos="100000">
                      <a:schemeClr val="tx1"/>
                    </a:gs>
                  </a:gsLst>
                  <a:lin ang="5400000" scaled="0"/>
                </a:gradFill>
                <a:ea typeface="Segoe UI" pitchFamily="34" charset="0"/>
                <a:cs typeface="Segoe UI" pitchFamily="34" charset="0"/>
              </a:rPr>
              <a:t>Container Support</a:t>
            </a:r>
          </a:p>
          <a:p>
            <a:pPr algn="ctr" defTabSz="932472" fontAlgn="base">
              <a:lnSpc>
                <a:spcPct val="90000"/>
              </a:lnSpc>
              <a:spcBef>
                <a:spcPct val="0"/>
              </a:spcBef>
              <a:spcAft>
                <a:spcPct val="0"/>
              </a:spcAft>
            </a:pPr>
            <a:endParaRPr lang="en-US" sz="1200" dirty="0">
              <a:gradFill>
                <a:gsLst>
                  <a:gs pos="0">
                    <a:schemeClr val="tx1"/>
                  </a:gs>
                  <a:gs pos="100000">
                    <a:schemeClr val="tx1"/>
                  </a:gs>
                </a:gsLst>
                <a:lin ang="5400000" scaled="0"/>
              </a:gradFill>
              <a:ea typeface="Segoe UI" pitchFamily="34" charset="0"/>
              <a:cs typeface="Segoe UI" pitchFamily="34" charset="0"/>
            </a:endParaRPr>
          </a:p>
        </p:txBody>
      </p:sp>
      <p:sp>
        <p:nvSpPr>
          <p:cNvPr id="16" name="Rectangle 15"/>
          <p:cNvSpPr/>
          <p:nvPr/>
        </p:nvSpPr>
        <p:spPr bwMode="auto">
          <a:xfrm>
            <a:off x="8071480" y="4075223"/>
            <a:ext cx="2000250" cy="619125"/>
          </a:xfrm>
          <a:prstGeom prst="rect">
            <a:avLst/>
          </a:prstGeom>
          <a:solidFill>
            <a:srgbClr val="7FB0E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gradFill>
                  <a:gsLst>
                    <a:gs pos="0">
                      <a:schemeClr val="tx1"/>
                    </a:gs>
                    <a:gs pos="100000">
                      <a:schemeClr val="tx1"/>
                    </a:gs>
                  </a:gsLst>
                  <a:lin ang="5400000" scaled="0"/>
                </a:gradFill>
                <a:ea typeface="Segoe UI" pitchFamily="34" charset="0"/>
                <a:cs typeface="Segoe UI" pitchFamily="34" charset="0"/>
              </a:rPr>
              <a:t>Linux Container</a:t>
            </a:r>
          </a:p>
          <a:p>
            <a:pPr algn="ctr" defTabSz="932472" fontAlgn="base">
              <a:lnSpc>
                <a:spcPct val="90000"/>
              </a:lnSpc>
              <a:spcBef>
                <a:spcPct val="0"/>
              </a:spcBef>
              <a:spcAft>
                <a:spcPct val="0"/>
              </a:spcAft>
            </a:pPr>
            <a:r>
              <a:rPr lang="en-US" sz="1200" dirty="0" smtClean="0">
                <a:gradFill>
                  <a:gsLst>
                    <a:gs pos="0">
                      <a:schemeClr val="tx1"/>
                    </a:gs>
                    <a:gs pos="100000">
                      <a:schemeClr val="tx1"/>
                    </a:gs>
                  </a:gsLst>
                  <a:lin ang="5400000" scaled="0"/>
                </a:gradFill>
                <a:ea typeface="Segoe UI" pitchFamily="34" charset="0"/>
                <a:cs typeface="Segoe UI" pitchFamily="34" charset="0"/>
              </a:rPr>
              <a:t>Support (LXC)</a:t>
            </a:r>
            <a:endParaRPr lang="en-US" sz="1200" dirty="0">
              <a:gradFill>
                <a:gsLst>
                  <a:gs pos="0">
                    <a:schemeClr val="tx1"/>
                  </a:gs>
                  <a:gs pos="100000">
                    <a:schemeClr val="tx1"/>
                  </a:gs>
                </a:gsLst>
                <a:lin ang="5400000" scaled="0"/>
              </a:gradFill>
              <a:ea typeface="Segoe UI" pitchFamily="34" charset="0"/>
              <a:cs typeface="Segoe UI" pitchFamily="34" charset="0"/>
            </a:endParaRPr>
          </a:p>
        </p:txBody>
      </p:sp>
      <p:pic>
        <p:nvPicPr>
          <p:cNvPr id="18" name="Picture 17"/>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6164666" y="2728173"/>
            <a:ext cx="616176" cy="662775"/>
          </a:xfrm>
          <a:prstGeom prst="rect">
            <a:avLst/>
          </a:prstGeom>
        </p:spPr>
      </p:pic>
      <p:pic>
        <p:nvPicPr>
          <p:cNvPr id="19" name="Picture 2" descr="http://www.iconsdb.com/icons/preview/white/linux-xx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69873" y="2823258"/>
            <a:ext cx="455726" cy="472822"/>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bwMode="auto">
          <a:xfrm>
            <a:off x="8071480" y="3412665"/>
            <a:ext cx="2000250" cy="6191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gradFill>
                  <a:gsLst>
                    <a:gs pos="0">
                      <a:srgbClr val="FFFFFF"/>
                    </a:gs>
                    <a:gs pos="100000">
                      <a:srgbClr val="FFFFFF"/>
                    </a:gs>
                  </a:gsLst>
                  <a:lin ang="5400000" scaled="0"/>
                </a:gradFill>
                <a:ea typeface="Segoe UI" pitchFamily="34" charset="0"/>
                <a:cs typeface="Segoe UI" pitchFamily="34" charset="0"/>
              </a:rPr>
              <a:t>Docker Engine</a:t>
            </a:r>
          </a:p>
          <a:p>
            <a:pPr algn="ctr" defTabSz="932472" fontAlgn="base">
              <a:lnSpc>
                <a:spcPct val="90000"/>
              </a:lnSpc>
              <a:spcBef>
                <a:spcPct val="0"/>
              </a:spcBef>
              <a:spcAft>
                <a:spcPct val="0"/>
              </a:spcAft>
            </a:pPr>
            <a:r>
              <a:rPr lang="en-US" sz="1200" dirty="0" smtClean="0">
                <a:gradFill>
                  <a:gsLst>
                    <a:gs pos="0">
                      <a:srgbClr val="FFFFFF"/>
                    </a:gs>
                    <a:gs pos="100000">
                      <a:srgbClr val="FFFFFF"/>
                    </a:gs>
                  </a:gsLst>
                  <a:lin ang="5400000" scaled="0"/>
                </a:gradFill>
                <a:ea typeface="Segoe UI" pitchFamily="34" charset="0"/>
                <a:cs typeface="Segoe UI" pitchFamily="34" charset="0"/>
              </a:rPr>
              <a:t>(Daemon)</a:t>
            </a:r>
          </a:p>
        </p:txBody>
      </p:sp>
      <p:grpSp>
        <p:nvGrpSpPr>
          <p:cNvPr id="21" name="Group 20"/>
          <p:cNvGrpSpPr/>
          <p:nvPr/>
        </p:nvGrpSpPr>
        <p:grpSpPr>
          <a:xfrm>
            <a:off x="5376808" y="4263428"/>
            <a:ext cx="886968" cy="950976"/>
            <a:chOff x="4489613" y="2912451"/>
            <a:chExt cx="1310996" cy="1356813"/>
          </a:xfrm>
        </p:grpSpPr>
        <p:sp>
          <p:nvSpPr>
            <p:cNvPr id="22" name="Rectangle 21"/>
            <p:cNvSpPr/>
            <p:nvPr/>
          </p:nvSpPr>
          <p:spPr bwMode="auto">
            <a:xfrm>
              <a:off x="4489613" y="2982658"/>
              <a:ext cx="1259088" cy="1286606"/>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4541521" y="2912451"/>
              <a:ext cx="1259088" cy="12866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146304" rIns="45720" bIns="45720" numCol="1" spcCol="0" rtlCol="0" fromWordArt="0" anchor="b" anchorCtr="0" forceAA="0" compatLnSpc="1">
              <a:prstTxWarp prst="textNoShape">
                <a:avLst/>
              </a:prstTxWarp>
              <a:noAutofit/>
            </a:bodyPr>
            <a:lstStyle/>
            <a:p>
              <a:pPr algn="ctr">
                <a:lnSpc>
                  <a:spcPct val="90000"/>
                </a:lnSpc>
              </a:pPr>
              <a:endParaRPr lang="en-US" sz="1050" dirty="0">
                <a:gradFill>
                  <a:gsLst>
                    <a:gs pos="2917">
                      <a:schemeClr val="bg1"/>
                    </a:gs>
                    <a:gs pos="31000">
                      <a:schemeClr val="bg1"/>
                    </a:gs>
                  </a:gsLst>
                  <a:lin ang="5400000" scaled="0"/>
                </a:gradFill>
              </a:endParaRPr>
            </a:p>
          </p:txBody>
        </p:sp>
        <p:pic>
          <p:nvPicPr>
            <p:cNvPr id="24" name="Picture 23"/>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4602142" y="2999639"/>
              <a:ext cx="1034029" cy="1112228"/>
            </a:xfrm>
            <a:prstGeom prst="rect">
              <a:avLst/>
            </a:prstGeom>
          </p:spPr>
        </p:pic>
      </p:grpSp>
      <p:grpSp>
        <p:nvGrpSpPr>
          <p:cNvPr id="25" name="Group 24"/>
          <p:cNvGrpSpPr/>
          <p:nvPr/>
        </p:nvGrpSpPr>
        <p:grpSpPr>
          <a:xfrm>
            <a:off x="9816853" y="4263428"/>
            <a:ext cx="883527" cy="948705"/>
            <a:chOff x="5952249" y="2912452"/>
            <a:chExt cx="1310996" cy="1356812"/>
          </a:xfrm>
        </p:grpSpPr>
        <p:sp>
          <p:nvSpPr>
            <p:cNvPr id="26" name="Rectangle 25"/>
            <p:cNvSpPr/>
            <p:nvPr/>
          </p:nvSpPr>
          <p:spPr bwMode="auto">
            <a:xfrm>
              <a:off x="5952249" y="2982658"/>
              <a:ext cx="1259089" cy="1286606"/>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p:cNvSpPr/>
            <p:nvPr/>
          </p:nvSpPr>
          <p:spPr bwMode="auto">
            <a:xfrm>
              <a:off x="6004156" y="2912452"/>
              <a:ext cx="1259089" cy="128660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146304" rIns="45720" bIns="45720" numCol="1" spcCol="0" rtlCol="0" fromWordArt="0" anchor="b" anchorCtr="0" forceAA="0" compatLnSpc="1">
              <a:prstTxWarp prst="textNoShape">
                <a:avLst/>
              </a:prstTxWarp>
              <a:noAutofit/>
            </a:bodyPr>
            <a:lstStyle/>
            <a:p>
              <a:pPr algn="ctr">
                <a:lnSpc>
                  <a:spcPct val="90000"/>
                </a:lnSpc>
              </a:pPr>
              <a:endParaRPr lang="en-US" sz="1050" dirty="0">
                <a:gradFill>
                  <a:gsLst>
                    <a:gs pos="2917">
                      <a:schemeClr val="bg1"/>
                    </a:gs>
                    <a:gs pos="31000">
                      <a:schemeClr val="bg1"/>
                    </a:gs>
                  </a:gsLst>
                  <a:lin ang="5400000" scaled="0"/>
                </a:gradFill>
              </a:endParaRPr>
            </a:p>
          </p:txBody>
        </p:sp>
        <p:pic>
          <p:nvPicPr>
            <p:cNvPr id="28" name="Picture 2" descr="http://www.iconsdb.com/icons/preview/white/linux-xx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1359" y="3123415"/>
              <a:ext cx="864680" cy="864681"/>
            </a:xfrm>
            <a:prstGeom prst="rect">
              <a:avLst/>
            </a:prstGeom>
            <a:noFill/>
            <a:extLst>
              <a:ext uri="{909E8E84-426E-40DD-AFC4-6F175D3DCCD1}">
                <a14:hiddenFill xmlns:a14="http://schemas.microsoft.com/office/drawing/2010/main">
                  <a:solidFill>
                    <a:srgbClr val="FFFFFF"/>
                  </a:solidFill>
                </a14:hiddenFill>
              </a:ext>
            </a:extLst>
          </p:spPr>
        </p:pic>
      </p:grpSp>
      <p:sp>
        <p:nvSpPr>
          <p:cNvPr id="30" name="TextBox 29"/>
          <p:cNvSpPr txBox="1"/>
          <p:nvPr/>
        </p:nvSpPr>
        <p:spPr>
          <a:xfrm>
            <a:off x="10407110" y="1890567"/>
            <a:ext cx="1228221" cy="995657"/>
          </a:xfrm>
          <a:prstGeom prst="rect">
            <a:avLst/>
          </a:prstGeom>
          <a:noFill/>
        </p:spPr>
        <p:txBody>
          <a:bodyPr wrap="none" lIns="182880" tIns="146304" rIns="182880" bIns="146304" rtlCol="0">
            <a:spAutoFit/>
          </a:bodyPr>
          <a:lstStyle/>
          <a:p>
            <a:pPr>
              <a:lnSpc>
                <a:spcPct val="90000"/>
              </a:lnSpc>
              <a:spcAft>
                <a:spcPts val="200"/>
              </a:spcAft>
            </a:pPr>
            <a:r>
              <a:rPr lang="en-US" sz="1200" b="1" spc="-30" dirty="0" smtClean="0">
                <a:gradFill>
                  <a:gsLst>
                    <a:gs pos="2917">
                      <a:schemeClr val="tx1"/>
                    </a:gs>
                    <a:gs pos="30000">
                      <a:schemeClr val="tx1"/>
                    </a:gs>
                  </a:gsLst>
                  <a:lin ang="5400000" scaled="0"/>
                </a:gradFill>
              </a:rPr>
              <a:t>Docker.exe</a:t>
            </a:r>
          </a:p>
          <a:p>
            <a:pPr>
              <a:lnSpc>
                <a:spcPct val="90000"/>
              </a:lnSpc>
              <a:spcAft>
                <a:spcPts val="200"/>
              </a:spcAft>
            </a:pPr>
            <a:r>
              <a:rPr lang="en-US" sz="1100" spc="-30" dirty="0" smtClean="0">
                <a:gradFill>
                  <a:gsLst>
                    <a:gs pos="2917">
                      <a:schemeClr val="tx1"/>
                    </a:gs>
                    <a:gs pos="30000">
                      <a:schemeClr val="tx1"/>
                    </a:gs>
                  </a:gsLst>
                  <a:lin ang="5400000" scaled="0"/>
                </a:gradFill>
              </a:rPr>
              <a:t>Examples:</a:t>
            </a:r>
          </a:p>
          <a:p>
            <a:pPr>
              <a:lnSpc>
                <a:spcPct val="90000"/>
              </a:lnSpc>
              <a:spcAft>
                <a:spcPts val="200"/>
              </a:spcAft>
            </a:pPr>
            <a:r>
              <a:rPr lang="en-US" sz="1100" spc="-30" dirty="0" err="1">
                <a:gradFill>
                  <a:gsLst>
                    <a:gs pos="2917">
                      <a:schemeClr val="tx1"/>
                    </a:gs>
                    <a:gs pos="30000">
                      <a:schemeClr val="tx1"/>
                    </a:gs>
                  </a:gsLst>
                  <a:lin ang="5400000" scaled="0"/>
                </a:gradFill>
              </a:rPr>
              <a:t>d</a:t>
            </a:r>
            <a:r>
              <a:rPr lang="en-US" sz="1100" spc="-30" dirty="0" err="1" smtClean="0">
                <a:gradFill>
                  <a:gsLst>
                    <a:gs pos="2917">
                      <a:schemeClr val="tx1"/>
                    </a:gs>
                    <a:gs pos="30000">
                      <a:schemeClr val="tx1"/>
                    </a:gs>
                  </a:gsLst>
                  <a:lin ang="5400000" scaled="0"/>
                </a:gradFill>
              </a:rPr>
              <a:t>ocker</a:t>
            </a:r>
            <a:r>
              <a:rPr lang="en-US" sz="1100" spc="-30" dirty="0" smtClean="0">
                <a:gradFill>
                  <a:gsLst>
                    <a:gs pos="2917">
                      <a:schemeClr val="tx1"/>
                    </a:gs>
                    <a:gs pos="30000">
                      <a:schemeClr val="tx1"/>
                    </a:gs>
                  </a:gsLst>
                  <a:lin ang="5400000" scaled="0"/>
                </a:gradFill>
              </a:rPr>
              <a:t> run</a:t>
            </a:r>
          </a:p>
          <a:p>
            <a:pPr>
              <a:lnSpc>
                <a:spcPct val="90000"/>
              </a:lnSpc>
              <a:spcAft>
                <a:spcPts val="200"/>
              </a:spcAft>
            </a:pPr>
            <a:r>
              <a:rPr lang="en-US" sz="1100" spc="-30" dirty="0" err="1">
                <a:gradFill>
                  <a:gsLst>
                    <a:gs pos="2917">
                      <a:schemeClr val="tx1"/>
                    </a:gs>
                    <a:gs pos="30000">
                      <a:schemeClr val="tx1"/>
                    </a:gs>
                  </a:gsLst>
                  <a:lin ang="5400000" scaled="0"/>
                </a:gradFill>
              </a:rPr>
              <a:t>d</a:t>
            </a:r>
            <a:r>
              <a:rPr lang="en-US" sz="1100" spc="-30" dirty="0" err="1" smtClean="0">
                <a:gradFill>
                  <a:gsLst>
                    <a:gs pos="2917">
                      <a:schemeClr val="tx1"/>
                    </a:gs>
                    <a:gs pos="30000">
                      <a:schemeClr val="tx1"/>
                    </a:gs>
                  </a:gsLst>
                  <a:lin ang="5400000" scaled="0"/>
                </a:gradFill>
              </a:rPr>
              <a:t>ocker</a:t>
            </a:r>
            <a:r>
              <a:rPr lang="en-US" sz="1100" spc="-30" dirty="0" smtClean="0">
                <a:gradFill>
                  <a:gsLst>
                    <a:gs pos="2917">
                      <a:schemeClr val="tx1"/>
                    </a:gs>
                    <a:gs pos="30000">
                      <a:schemeClr val="tx1"/>
                    </a:gs>
                  </a:gsLst>
                  <a:lin ang="5400000" scaled="0"/>
                </a:gradFill>
              </a:rPr>
              <a:t> images</a:t>
            </a:r>
          </a:p>
        </p:txBody>
      </p:sp>
      <p:sp>
        <p:nvSpPr>
          <p:cNvPr id="31" name="TextBox 30"/>
          <p:cNvSpPr txBox="1"/>
          <p:nvPr/>
        </p:nvSpPr>
        <p:spPr>
          <a:xfrm>
            <a:off x="10407110" y="3149107"/>
            <a:ext cx="1809470" cy="1034129"/>
          </a:xfrm>
          <a:prstGeom prst="rect">
            <a:avLst/>
          </a:prstGeom>
          <a:noFill/>
        </p:spPr>
        <p:txBody>
          <a:bodyPr wrap="none" lIns="182880" tIns="146304" rIns="182880" bIns="146304" rtlCol="0">
            <a:spAutoFit/>
          </a:bodyPr>
          <a:lstStyle/>
          <a:p>
            <a:pPr>
              <a:lnSpc>
                <a:spcPct val="90000"/>
              </a:lnSpc>
              <a:spcAft>
                <a:spcPts val="300"/>
              </a:spcAft>
            </a:pPr>
            <a:r>
              <a:rPr lang="en-US" sz="1200" b="1" spc="-30" dirty="0" smtClean="0">
                <a:gradFill>
                  <a:gsLst>
                    <a:gs pos="2917">
                      <a:schemeClr val="tx1"/>
                    </a:gs>
                    <a:gs pos="30000">
                      <a:schemeClr val="tx1"/>
                    </a:gs>
                  </a:gsLst>
                  <a:lin ang="5400000" scaled="0"/>
                </a:gradFill>
              </a:rPr>
              <a:t>Docker</a:t>
            </a:r>
            <a:r>
              <a:rPr lang="en-US" sz="1200" b="1" spc="-30" dirty="0">
                <a:gradFill>
                  <a:gsLst>
                    <a:gs pos="2917">
                      <a:schemeClr val="tx1"/>
                    </a:gs>
                    <a:gs pos="30000">
                      <a:schemeClr val="tx1"/>
                    </a:gs>
                  </a:gsLst>
                  <a:lin ang="5400000" scaled="0"/>
                </a:gradFill>
              </a:rPr>
              <a:t> </a:t>
            </a:r>
            <a:r>
              <a:rPr lang="en-US" sz="1200" b="1" spc="-30" dirty="0" smtClean="0">
                <a:gradFill>
                  <a:gsLst>
                    <a:gs pos="2917">
                      <a:schemeClr val="tx1"/>
                    </a:gs>
                    <a:gs pos="30000">
                      <a:schemeClr val="tx1"/>
                    </a:gs>
                  </a:gsLst>
                  <a:lin ang="5400000" scaled="0"/>
                </a:gradFill>
              </a:rPr>
              <a:t>Remote API</a:t>
            </a:r>
          </a:p>
          <a:p>
            <a:pPr>
              <a:lnSpc>
                <a:spcPct val="90000"/>
              </a:lnSpc>
              <a:spcAft>
                <a:spcPts val="300"/>
              </a:spcAft>
            </a:pPr>
            <a:r>
              <a:rPr lang="en-US" sz="1100" spc="-30" dirty="0" smtClean="0">
                <a:gradFill>
                  <a:gsLst>
                    <a:gs pos="2917">
                      <a:schemeClr val="tx1"/>
                    </a:gs>
                    <a:gs pos="30000">
                      <a:schemeClr val="tx1"/>
                    </a:gs>
                  </a:gsLst>
                  <a:lin ang="5400000" scaled="0"/>
                </a:gradFill>
              </a:rPr>
              <a:t>Examples:</a:t>
            </a:r>
          </a:p>
          <a:p>
            <a:pPr>
              <a:lnSpc>
                <a:spcPct val="90000"/>
              </a:lnSpc>
              <a:spcAft>
                <a:spcPts val="300"/>
              </a:spcAft>
            </a:pPr>
            <a:r>
              <a:rPr lang="en-US" sz="1100" spc="-30" dirty="0" smtClean="0">
                <a:gradFill>
                  <a:gsLst>
                    <a:gs pos="2917">
                      <a:schemeClr val="tx1"/>
                    </a:gs>
                    <a:gs pos="30000">
                      <a:schemeClr val="tx1"/>
                    </a:gs>
                  </a:gsLst>
                  <a:lin ang="5400000" scaled="0"/>
                </a:gradFill>
              </a:rPr>
              <a:t>GET      images/</a:t>
            </a:r>
            <a:r>
              <a:rPr lang="en-US" sz="1100" spc="-30" dirty="0" err="1" smtClean="0">
                <a:gradFill>
                  <a:gsLst>
                    <a:gs pos="2917">
                      <a:schemeClr val="tx1"/>
                    </a:gs>
                    <a:gs pos="30000">
                      <a:schemeClr val="tx1"/>
                    </a:gs>
                  </a:gsLst>
                  <a:lin ang="5400000" scaled="0"/>
                </a:gradFill>
              </a:rPr>
              <a:t>json</a:t>
            </a:r>
            <a:endParaRPr lang="en-US" sz="1100" spc="-30" dirty="0" smtClean="0">
              <a:gradFill>
                <a:gsLst>
                  <a:gs pos="2917">
                    <a:schemeClr val="tx1"/>
                  </a:gs>
                  <a:gs pos="30000">
                    <a:schemeClr val="tx1"/>
                  </a:gs>
                </a:gsLst>
                <a:lin ang="5400000" scaled="0"/>
              </a:gradFill>
            </a:endParaRPr>
          </a:p>
          <a:p>
            <a:pPr>
              <a:lnSpc>
                <a:spcPct val="90000"/>
              </a:lnSpc>
              <a:spcAft>
                <a:spcPts val="300"/>
              </a:spcAft>
            </a:pPr>
            <a:r>
              <a:rPr lang="en-US" sz="1100" spc="-30" dirty="0" smtClean="0">
                <a:gradFill>
                  <a:gsLst>
                    <a:gs pos="2917">
                      <a:schemeClr val="tx1"/>
                    </a:gs>
                    <a:gs pos="30000">
                      <a:schemeClr val="tx1"/>
                    </a:gs>
                  </a:gsLst>
                  <a:lin ang="5400000" scaled="0"/>
                </a:gradFill>
              </a:rPr>
              <a:t>POST   containers/create</a:t>
            </a:r>
          </a:p>
        </p:txBody>
      </p:sp>
      <p:cxnSp>
        <p:nvCxnSpPr>
          <p:cNvPr id="33" name="Straight Connector 32"/>
          <p:cNvCxnSpPr/>
          <p:nvPr/>
        </p:nvCxnSpPr>
        <p:spPr>
          <a:xfrm>
            <a:off x="10143613" y="3059099"/>
            <a:ext cx="142429" cy="0"/>
          </a:xfrm>
          <a:prstGeom prst="line">
            <a:avLst/>
          </a:prstGeom>
          <a:ln w="50800" cap="rnd">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0295567" y="3059099"/>
            <a:ext cx="0" cy="1124137"/>
          </a:xfrm>
          <a:prstGeom prst="line">
            <a:avLst/>
          </a:prstGeom>
          <a:ln w="50800" cap="rnd">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0143613" y="4182566"/>
            <a:ext cx="142429" cy="0"/>
          </a:xfrm>
          <a:prstGeom prst="line">
            <a:avLst/>
          </a:prstGeom>
          <a:ln w="50800" cap="rnd">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0295567" y="3621167"/>
            <a:ext cx="96838" cy="0"/>
          </a:xfrm>
          <a:prstGeom prst="line">
            <a:avLst/>
          </a:prstGeom>
          <a:ln w="50800" cap="rnd">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rot="10800000">
            <a:off x="5772546" y="3057097"/>
            <a:ext cx="151954" cy="1124137"/>
            <a:chOff x="5920233" y="3911537"/>
            <a:chExt cx="151954" cy="1124137"/>
          </a:xfrm>
        </p:grpSpPr>
        <p:cxnSp>
          <p:nvCxnSpPr>
            <p:cNvPr id="43" name="Straight Connector 42"/>
            <p:cNvCxnSpPr/>
            <p:nvPr/>
          </p:nvCxnSpPr>
          <p:spPr>
            <a:xfrm>
              <a:off x="5920233" y="3911537"/>
              <a:ext cx="142429" cy="0"/>
            </a:xfrm>
            <a:prstGeom prst="line">
              <a:avLst/>
            </a:prstGeom>
            <a:ln w="50800" cap="rnd">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072187" y="3911537"/>
              <a:ext cx="0" cy="1124137"/>
            </a:xfrm>
            <a:prstGeom prst="line">
              <a:avLst/>
            </a:prstGeom>
            <a:ln w="50800" cap="rnd">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920233" y="5035004"/>
              <a:ext cx="142429" cy="0"/>
            </a:xfrm>
            <a:prstGeom prst="line">
              <a:avLst/>
            </a:prstGeom>
            <a:ln w="50800" cap="rnd">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10143613" y="2254061"/>
            <a:ext cx="319156" cy="219427"/>
            <a:chOff x="10406508" y="3239133"/>
            <a:chExt cx="319156" cy="219427"/>
          </a:xfrm>
        </p:grpSpPr>
        <p:cxnSp>
          <p:nvCxnSpPr>
            <p:cNvPr id="47" name="Straight Connector 46"/>
            <p:cNvCxnSpPr>
              <a:endCxn id="30" idx="1"/>
            </p:cNvCxnSpPr>
            <p:nvPr/>
          </p:nvCxnSpPr>
          <p:spPr>
            <a:xfrm>
              <a:off x="10406508" y="3348846"/>
              <a:ext cx="263497" cy="1"/>
            </a:xfrm>
            <a:prstGeom prst="line">
              <a:avLst/>
            </a:prstGeom>
            <a:ln w="50800" cap="rnd">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8" name="Isosceles Triangle 47"/>
            <p:cNvSpPr/>
            <p:nvPr/>
          </p:nvSpPr>
          <p:spPr bwMode="auto">
            <a:xfrm rot="5400000">
              <a:off x="10560291" y="3293188"/>
              <a:ext cx="219427" cy="111318"/>
            </a:xfrm>
            <a:prstGeom prs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29345358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dirty="0"/>
          </a:p>
        </p:txBody>
      </p:sp>
      <p:sp>
        <p:nvSpPr>
          <p:cNvPr id="26" name="Text Placeholder 25"/>
          <p:cNvSpPr>
            <a:spLocks noGrp="1"/>
          </p:cNvSpPr>
          <p:nvPr>
            <p:ph type="body" sz="quarter" idx="4294967295"/>
          </p:nvPr>
        </p:nvSpPr>
        <p:spPr>
          <a:xfrm>
            <a:off x="0" y="3262313"/>
            <a:ext cx="10445750" cy="738664"/>
          </a:xfrm>
        </p:spPr>
        <p:txBody>
          <a:bodyPr/>
          <a:lstStyle/>
          <a:p>
            <a:pPr marL="0" indent="0">
              <a:buNone/>
            </a:pPr>
            <a:r>
              <a:rPr lang="en-US" dirty="0"/>
              <a:t>	</a:t>
            </a:r>
          </a:p>
        </p:txBody>
      </p:sp>
      <p:sp>
        <p:nvSpPr>
          <p:cNvPr id="4" name="Title 6"/>
          <p:cNvSpPr txBox="1">
            <a:spLocks/>
          </p:cNvSpPr>
          <p:nvPr/>
        </p:nvSpPr>
        <p:spPr>
          <a:xfrm>
            <a:off x="347538" y="3076020"/>
            <a:ext cx="11887200" cy="1831975"/>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88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r>
              <a:rPr lang="en-US" sz="4800" dirty="0" smtClean="0"/>
              <a:t>Windows Server Containers and Docker</a:t>
            </a:r>
            <a:endParaRPr lang="en-US" sz="4800" dirty="0"/>
          </a:p>
        </p:txBody>
      </p:sp>
    </p:spTree>
    <p:extLst>
      <p:ext uri="{BB962C8B-B14F-4D97-AF65-F5344CB8AC3E}">
        <p14:creationId xmlns:p14="http://schemas.microsoft.com/office/powerpoint/2010/main" val="2710020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98580" y="2917177"/>
            <a:ext cx="11588620" cy="1831975"/>
          </a:xfrm>
        </p:spPr>
        <p:txBody>
          <a:bodyPr anchor="ctr"/>
          <a:lstStyle/>
          <a:p>
            <a:r>
              <a:rPr lang="da-DK" sz="7200" b="1" dirty="0" smtClean="0"/>
              <a:t>Getting started with Containers.</a:t>
            </a:r>
            <a:endParaRPr lang="da-DK" sz="7200" b="1" dirty="0"/>
          </a:p>
        </p:txBody>
      </p:sp>
    </p:spTree>
    <p:extLst>
      <p:ext uri="{BB962C8B-B14F-4D97-AF65-F5344CB8AC3E}">
        <p14:creationId xmlns:p14="http://schemas.microsoft.com/office/powerpoint/2010/main" val="3756249030"/>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98580" y="2917177"/>
            <a:ext cx="11588620" cy="1831975"/>
          </a:xfrm>
        </p:spPr>
        <p:txBody>
          <a:bodyPr anchor="ctr"/>
          <a:lstStyle/>
          <a:p>
            <a:r>
              <a:rPr lang="da-DK" sz="7200" b="1" dirty="0" smtClean="0"/>
              <a:t>Development</a:t>
            </a:r>
            <a:br>
              <a:rPr lang="da-DK" sz="7200" b="1" dirty="0" smtClean="0"/>
            </a:br>
            <a:r>
              <a:rPr lang="da-DK" sz="7200" b="1" dirty="0" smtClean="0"/>
              <a:t>with Containers.</a:t>
            </a:r>
            <a:endParaRPr lang="da-DK" sz="7200" b="1" dirty="0"/>
          </a:p>
        </p:txBody>
      </p:sp>
    </p:spTree>
    <p:extLst>
      <p:ext uri="{BB962C8B-B14F-4D97-AF65-F5344CB8AC3E}">
        <p14:creationId xmlns:p14="http://schemas.microsoft.com/office/powerpoint/2010/main" val="2325310016"/>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bwMode="auto">
          <a:xfrm>
            <a:off x="383504" y="2858781"/>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a:solidFill>
                  <a:schemeClr val="tx1"/>
                </a:solidFill>
              </a:rPr>
              <a:t>Local Repository</a:t>
            </a:r>
          </a:p>
        </p:txBody>
      </p:sp>
      <p:sp>
        <p:nvSpPr>
          <p:cNvPr id="2" name="Title 1"/>
          <p:cNvSpPr>
            <a:spLocks noGrp="1"/>
          </p:cNvSpPr>
          <p:nvPr>
            <p:ph type="title"/>
          </p:nvPr>
        </p:nvSpPr>
        <p:spPr/>
        <p:txBody>
          <a:bodyPr/>
          <a:lstStyle/>
          <a:p>
            <a:r>
              <a:rPr lang="en-US"/>
              <a:t>Development Process </a:t>
            </a:r>
            <a:r>
              <a:rPr lang="en-US" smtClean="0"/>
              <a:t>Using </a:t>
            </a:r>
            <a:r>
              <a:rPr lang="en-US" dirty="0"/>
              <a:t>Containers</a:t>
            </a:r>
          </a:p>
        </p:txBody>
      </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rgbClr val="5C2D91"/>
                </a:solidFill>
              </a:rPr>
              <a:t>Central Repository</a:t>
            </a:r>
            <a:endParaRPr lang="en-US" sz="2000" b="1" dirty="0">
              <a:solidFill>
                <a:srgbClr val="5C2D91"/>
              </a:solidFill>
            </a:endParaRP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rgbClr val="FFFFFF"/>
                    </a:gs>
                    <a:gs pos="30000">
                      <a:srgbClr val="FFFFFF"/>
                    </a:gs>
                  </a:gsLst>
                  <a:lin ang="5400000" scaled="0"/>
                </a:gradFill>
                <a:latin typeface="Segoe UI Ligh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pic>
          <p:nvPicPr>
            <p:cNvPr id="451" name="Picture 4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pic>
        <p:nvPicPr>
          <p:cNvPr id="428" name="Picture 427"/>
          <p:cNvPicPr>
            <a:picLocks noChangeAspect="1"/>
          </p:cNvPicPr>
          <p:nvPr/>
        </p:nvPicPr>
        <p:blipFill>
          <a:blip r:embed="rId6"/>
          <a:stretch>
            <a:fillRect/>
          </a:stretch>
        </p:blipFill>
        <p:spPr>
          <a:xfrm>
            <a:off x="8769634" y="1927291"/>
            <a:ext cx="3657917" cy="4822354"/>
          </a:xfrm>
          <a:prstGeom prst="rect">
            <a:avLst/>
          </a:prstGeom>
        </p:spPr>
      </p:pic>
      <p:grpSp>
        <p:nvGrpSpPr>
          <p:cNvPr id="429" name="Group 428"/>
          <p:cNvGrpSpPr/>
          <p:nvPr/>
        </p:nvGrpSpPr>
        <p:grpSpPr>
          <a:xfrm>
            <a:off x="503237" y="1139197"/>
            <a:ext cx="2338643" cy="1678829"/>
            <a:chOff x="503237" y="1297243"/>
            <a:chExt cx="2338643" cy="1678829"/>
          </a:xfrm>
        </p:grpSpPr>
        <p:sp>
          <p:nvSpPr>
            <p:cNvPr id="430" name="Freeform 429"/>
            <p:cNvSpPr>
              <a:spLocks noChangeAspect="1" noEditPoints="1"/>
            </p:cNvSpPr>
            <p:nvPr/>
          </p:nvSpPr>
          <p:spPr bwMode="auto">
            <a:xfrm>
              <a:off x="868139" y="1297243"/>
              <a:ext cx="1973741" cy="1678828"/>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pPr>
                <a:defRPr/>
              </a:pPr>
              <a:endParaRPr lang="en-US" kern="0" smtClean="0">
                <a:solidFill>
                  <a:srgbClr val="505050"/>
                </a:solidFill>
              </a:endParaRPr>
            </a:p>
          </p:txBody>
        </p:sp>
        <p:sp>
          <p:nvSpPr>
            <p:cNvPr id="435" name="Freeform 5"/>
            <p:cNvSpPr>
              <a:spLocks/>
            </p:cNvSpPr>
            <p:nvPr/>
          </p:nvSpPr>
          <p:spPr bwMode="auto">
            <a:xfrm>
              <a:off x="2366880" y="2854592"/>
              <a:ext cx="243386" cy="121480"/>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6" name="Freeform 6"/>
            <p:cNvSpPr>
              <a:spLocks/>
            </p:cNvSpPr>
            <p:nvPr/>
          </p:nvSpPr>
          <p:spPr bwMode="auto">
            <a:xfrm>
              <a:off x="1918354" y="2856378"/>
              <a:ext cx="518065" cy="67886"/>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2">
                <a:lumMod val="20000"/>
                <a:lumOff val="80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7" name="Oval 7"/>
            <p:cNvSpPr>
              <a:spLocks noChangeArrowheads="1"/>
            </p:cNvSpPr>
            <p:nvPr/>
          </p:nvSpPr>
          <p:spPr bwMode="auto">
            <a:xfrm>
              <a:off x="1043902" y="2661653"/>
              <a:ext cx="540665" cy="117907"/>
            </a:xfrm>
            <a:prstGeom prst="ellipse">
              <a:avLst/>
            </a:pr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8" name="Freeform 8"/>
            <p:cNvSpPr>
              <a:spLocks/>
            </p:cNvSpPr>
            <p:nvPr/>
          </p:nvSpPr>
          <p:spPr bwMode="auto">
            <a:xfrm>
              <a:off x="649269" y="1788067"/>
              <a:ext cx="1307332" cy="932539"/>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1"/>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0" name="Rectangle 9"/>
            <p:cNvSpPr>
              <a:spLocks noChangeArrowheads="1"/>
            </p:cNvSpPr>
            <p:nvPr/>
          </p:nvSpPr>
          <p:spPr bwMode="auto">
            <a:xfrm>
              <a:off x="690992" y="1830942"/>
              <a:ext cx="1225623" cy="712803"/>
            </a:xfrm>
            <a:prstGeom prst="rect">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1" name="Rectangle 10"/>
            <p:cNvSpPr>
              <a:spLocks noChangeArrowheads="1"/>
            </p:cNvSpPr>
            <p:nvPr/>
          </p:nvSpPr>
          <p:spPr bwMode="auto">
            <a:xfrm>
              <a:off x="503237" y="2911759"/>
              <a:ext cx="1620257" cy="62527"/>
            </a:xfrm>
            <a:prstGeom prst="rect">
              <a:avLst/>
            </a:prstGeom>
            <a:solidFill>
              <a:schemeClr val="tx1"/>
            </a:solidFill>
            <a:ln w="19050">
              <a:solidFill>
                <a:schemeClr val="tx1">
                  <a:lumMod val="50000"/>
                </a:schemeClr>
              </a:solidFill>
              <a:miter lim="800000"/>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2" name="Freeform 11"/>
            <p:cNvSpPr>
              <a:spLocks/>
            </p:cNvSpPr>
            <p:nvPr/>
          </p:nvSpPr>
          <p:spPr bwMode="auto">
            <a:xfrm>
              <a:off x="503237" y="2836727"/>
              <a:ext cx="1620257" cy="7503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tx1">
                <a:lumMod val="85000"/>
              </a:schemeClr>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68" name="Rounded Rectangle 567"/>
          <p:cNvSpPr/>
          <p:nvPr/>
        </p:nvSpPr>
        <p:spPr bwMode="auto">
          <a:xfrm>
            <a:off x="8032469" y="2600819"/>
            <a:ext cx="2409029" cy="4126948"/>
          </a:xfrm>
          <a:prstGeom prst="roundRect">
            <a:avLst/>
          </a:prstGeom>
          <a:solidFill>
            <a:schemeClr val="bg1">
              <a:lumMod val="95000"/>
              <a:alpha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chemeClr val="tx1"/>
                </a:solidFill>
              </a:rPr>
              <a:t>Central Repository</a:t>
            </a:r>
            <a:endParaRPr lang="en-US" sz="2000" b="1" dirty="0">
              <a:solidFill>
                <a:schemeClr val="tx1"/>
              </a:solidFill>
            </a:endParaRPr>
          </a:p>
        </p:txBody>
      </p:sp>
      <p:grpSp>
        <p:nvGrpSpPr>
          <p:cNvPr id="570" name="Group 569"/>
          <p:cNvGrpSpPr/>
          <p:nvPr/>
        </p:nvGrpSpPr>
        <p:grpSpPr>
          <a:xfrm>
            <a:off x="8300747" y="4442351"/>
            <a:ext cx="1882150" cy="951832"/>
            <a:chOff x="4962561" y="2484878"/>
            <a:chExt cx="2522622" cy="1409700"/>
          </a:xfrm>
        </p:grpSpPr>
        <p:grpSp>
          <p:nvGrpSpPr>
            <p:cNvPr id="571" name="Group 570"/>
            <p:cNvGrpSpPr/>
            <p:nvPr/>
          </p:nvGrpSpPr>
          <p:grpSpPr>
            <a:xfrm>
              <a:off x="4962561" y="2484878"/>
              <a:ext cx="2522622" cy="1409700"/>
              <a:chOff x="3703637" y="1744662"/>
              <a:chExt cx="5181600" cy="2895600"/>
            </a:xfrm>
          </p:grpSpPr>
          <p:sp>
            <p:nvSpPr>
              <p:cNvPr id="581" name="Rectangle 580"/>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82" name="Right Bracket 581"/>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583" name="Left Bracket 582"/>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572" name="Straight Connector 571"/>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3" name="Straight Connector 572"/>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4" name="Straight Connector 573"/>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5" name="Straight Connector 574"/>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6" name="Group 575"/>
            <p:cNvGrpSpPr/>
            <p:nvPr/>
          </p:nvGrpSpPr>
          <p:grpSpPr>
            <a:xfrm>
              <a:off x="5151321" y="2732528"/>
              <a:ext cx="364693" cy="914400"/>
              <a:chOff x="5528956" y="2849562"/>
              <a:chExt cx="729385" cy="1828800"/>
            </a:xfrm>
          </p:grpSpPr>
          <p:cxnSp>
            <p:nvCxnSpPr>
              <p:cNvPr id="577" name="Straight Connector 576"/>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8" name="Straight Connector 577"/>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9" name="Straight Connector 578"/>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0" name="Straight Connector 579"/>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584" name="Rectangle 583"/>
          <p:cNvSpPr/>
          <p:nvPr/>
        </p:nvSpPr>
        <p:spPr>
          <a:xfrm>
            <a:off x="8383133" y="4621783"/>
            <a:ext cx="1725836" cy="620304"/>
          </a:xfrm>
          <a:prstGeom prst="rect">
            <a:avLst/>
          </a:prstGeom>
        </p:spPr>
        <p:txBody>
          <a:bodyPr wrap="square">
            <a:sp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grpSp>
        <p:nvGrpSpPr>
          <p:cNvPr id="585" name="Group 584"/>
          <p:cNvGrpSpPr/>
          <p:nvPr/>
        </p:nvGrpSpPr>
        <p:grpSpPr>
          <a:xfrm>
            <a:off x="8296160" y="5533699"/>
            <a:ext cx="1882150" cy="951832"/>
            <a:chOff x="4962561" y="2484878"/>
            <a:chExt cx="2522622" cy="1409700"/>
          </a:xfrm>
        </p:grpSpPr>
        <p:grpSp>
          <p:nvGrpSpPr>
            <p:cNvPr id="586" name="Group 585"/>
            <p:cNvGrpSpPr/>
            <p:nvPr/>
          </p:nvGrpSpPr>
          <p:grpSpPr>
            <a:xfrm>
              <a:off x="4962561" y="2484878"/>
              <a:ext cx="2522622" cy="1409700"/>
              <a:chOff x="3703637" y="1744662"/>
              <a:chExt cx="5181600" cy="2895600"/>
            </a:xfrm>
          </p:grpSpPr>
          <p:sp>
            <p:nvSpPr>
              <p:cNvPr id="596" name="Rectangle 595"/>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97" name="Right Bracket 596"/>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598" name="Left Bracket 597"/>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587" name="Straight Connector 586"/>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8" name="Straight Connector 587"/>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9" name="Straight Connector 588"/>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0" name="Straight Connector 589"/>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91" name="Group 590"/>
            <p:cNvGrpSpPr/>
            <p:nvPr/>
          </p:nvGrpSpPr>
          <p:grpSpPr>
            <a:xfrm>
              <a:off x="5151321" y="2732528"/>
              <a:ext cx="364693" cy="914400"/>
              <a:chOff x="5528956" y="2849562"/>
              <a:chExt cx="729385" cy="1828800"/>
            </a:xfrm>
          </p:grpSpPr>
          <p:cxnSp>
            <p:nvCxnSpPr>
              <p:cNvPr id="592" name="Straight Connector 591"/>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3" name="Straight Connector 592"/>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4" name="Straight Connector 593"/>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5" name="Straight Connector 594"/>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599" name="Picture 59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3134" y="5859324"/>
            <a:ext cx="1773510" cy="407795"/>
          </a:xfrm>
          <a:prstGeom prst="rect">
            <a:avLst/>
          </a:prstGeom>
        </p:spPr>
      </p:pic>
    </p:spTree>
    <p:extLst>
      <p:ext uri="{BB962C8B-B14F-4D97-AF65-F5344CB8AC3E}">
        <p14:creationId xmlns:p14="http://schemas.microsoft.com/office/powerpoint/2010/main" val="3685544772"/>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bwMode="auto">
          <a:xfrm>
            <a:off x="383504" y="2858781"/>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a:solidFill>
                  <a:schemeClr val="tx1"/>
                </a:solidFill>
              </a:rPr>
              <a:t>Local Repository</a:t>
            </a:r>
          </a:p>
        </p:txBody>
      </p:sp>
      <p:sp>
        <p:nvSpPr>
          <p:cNvPr id="2" name="Title 1"/>
          <p:cNvSpPr>
            <a:spLocks noGrp="1"/>
          </p:cNvSpPr>
          <p:nvPr>
            <p:ph type="title"/>
          </p:nvPr>
        </p:nvSpPr>
        <p:spPr/>
        <p:txBody>
          <a:bodyPr/>
          <a:lstStyle/>
          <a:p>
            <a:r>
              <a:rPr lang="en-US"/>
              <a:t>Development Process </a:t>
            </a:r>
            <a:r>
              <a:rPr lang="en-US" smtClean="0"/>
              <a:t>Using </a:t>
            </a:r>
            <a:r>
              <a:rPr lang="en-US" dirty="0"/>
              <a:t>Containers</a:t>
            </a:r>
          </a:p>
        </p:txBody>
      </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rgbClr val="5C2D91"/>
                </a:solidFill>
              </a:rPr>
              <a:t>Central Repository</a:t>
            </a:r>
            <a:endParaRPr lang="en-US" sz="2000" b="1" dirty="0">
              <a:solidFill>
                <a:srgbClr val="5C2D91"/>
              </a:solidFill>
            </a:endParaRP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rgbClr val="FFFFFF"/>
                    </a:gs>
                    <a:gs pos="30000">
                      <a:srgbClr val="FFFFFF"/>
                    </a:gs>
                  </a:gsLst>
                  <a:lin ang="5400000" scaled="0"/>
                </a:gradFill>
                <a:latin typeface="Segoe UI Ligh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pic>
          <p:nvPicPr>
            <p:cNvPr id="451" name="Picture 4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grpSp>
        <p:nvGrpSpPr>
          <p:cNvPr id="575" name="Group 574"/>
          <p:cNvGrpSpPr/>
          <p:nvPr/>
        </p:nvGrpSpPr>
        <p:grpSpPr>
          <a:xfrm>
            <a:off x="547962" y="4122813"/>
            <a:ext cx="1882150" cy="951832"/>
            <a:chOff x="4962561" y="2484878"/>
            <a:chExt cx="2522622" cy="1409700"/>
          </a:xfrm>
        </p:grpSpPr>
        <p:grpSp>
          <p:nvGrpSpPr>
            <p:cNvPr id="576" name="Group 575"/>
            <p:cNvGrpSpPr/>
            <p:nvPr/>
          </p:nvGrpSpPr>
          <p:grpSpPr>
            <a:xfrm>
              <a:off x="4962561" y="2484878"/>
              <a:ext cx="2522622" cy="1409700"/>
              <a:chOff x="3703637" y="1744662"/>
              <a:chExt cx="5181600" cy="2895600"/>
            </a:xfrm>
          </p:grpSpPr>
          <p:sp>
            <p:nvSpPr>
              <p:cNvPr id="586" name="Rectangle 585"/>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87" name="Right Bracket 586"/>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588" name="Left Bracket 587"/>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577" name="Straight Connector 576"/>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8" name="Straight Connector 577"/>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9" name="Straight Connector 578"/>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0" name="Straight Connector 579"/>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81" name="Group 580"/>
            <p:cNvGrpSpPr/>
            <p:nvPr/>
          </p:nvGrpSpPr>
          <p:grpSpPr>
            <a:xfrm>
              <a:off x="5151321" y="2732528"/>
              <a:ext cx="364693" cy="914400"/>
              <a:chOff x="5528956" y="2849562"/>
              <a:chExt cx="729385" cy="1828800"/>
            </a:xfrm>
          </p:grpSpPr>
          <p:cxnSp>
            <p:nvCxnSpPr>
              <p:cNvPr id="582" name="Straight Connector 581"/>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3" name="Straight Connector 582"/>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4" name="Straight Connector 583"/>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5" name="Straight Connector 584"/>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589" name="Rectangle 588"/>
          <p:cNvSpPr/>
          <p:nvPr/>
        </p:nvSpPr>
        <p:spPr>
          <a:xfrm>
            <a:off x="630348" y="4302245"/>
            <a:ext cx="1725836" cy="620304"/>
          </a:xfrm>
          <a:prstGeom prst="rect">
            <a:avLst/>
          </a:prstGeom>
        </p:spPr>
        <p:txBody>
          <a:bodyPr wrap="square">
            <a:sp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pic>
        <p:nvPicPr>
          <p:cNvPr id="428" name="Picture 427"/>
          <p:cNvPicPr>
            <a:picLocks noChangeAspect="1"/>
          </p:cNvPicPr>
          <p:nvPr/>
        </p:nvPicPr>
        <p:blipFill>
          <a:blip r:embed="rId6"/>
          <a:stretch>
            <a:fillRect/>
          </a:stretch>
        </p:blipFill>
        <p:spPr>
          <a:xfrm>
            <a:off x="8769634" y="1927291"/>
            <a:ext cx="3657917" cy="4822354"/>
          </a:xfrm>
          <a:prstGeom prst="rect">
            <a:avLst/>
          </a:prstGeom>
        </p:spPr>
      </p:pic>
      <p:grpSp>
        <p:nvGrpSpPr>
          <p:cNvPr id="429" name="Group 428"/>
          <p:cNvGrpSpPr/>
          <p:nvPr/>
        </p:nvGrpSpPr>
        <p:grpSpPr>
          <a:xfrm>
            <a:off x="503237" y="1139197"/>
            <a:ext cx="2338643" cy="1678829"/>
            <a:chOff x="503237" y="1297243"/>
            <a:chExt cx="2338643" cy="1678829"/>
          </a:xfrm>
        </p:grpSpPr>
        <p:sp>
          <p:nvSpPr>
            <p:cNvPr id="430" name="Freeform 429"/>
            <p:cNvSpPr>
              <a:spLocks noChangeAspect="1" noEditPoints="1"/>
            </p:cNvSpPr>
            <p:nvPr/>
          </p:nvSpPr>
          <p:spPr bwMode="auto">
            <a:xfrm>
              <a:off x="868139" y="1297243"/>
              <a:ext cx="1973741" cy="1678828"/>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pPr>
                <a:defRPr/>
              </a:pPr>
              <a:endParaRPr lang="en-US" kern="0" smtClean="0">
                <a:solidFill>
                  <a:srgbClr val="505050"/>
                </a:solidFill>
              </a:endParaRPr>
            </a:p>
          </p:txBody>
        </p:sp>
        <p:sp>
          <p:nvSpPr>
            <p:cNvPr id="435" name="Freeform 5"/>
            <p:cNvSpPr>
              <a:spLocks/>
            </p:cNvSpPr>
            <p:nvPr/>
          </p:nvSpPr>
          <p:spPr bwMode="auto">
            <a:xfrm>
              <a:off x="2366880" y="2854592"/>
              <a:ext cx="243386" cy="121480"/>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6" name="Freeform 6"/>
            <p:cNvSpPr>
              <a:spLocks/>
            </p:cNvSpPr>
            <p:nvPr/>
          </p:nvSpPr>
          <p:spPr bwMode="auto">
            <a:xfrm>
              <a:off x="1918354" y="2856378"/>
              <a:ext cx="518065" cy="67886"/>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2">
                <a:lumMod val="20000"/>
                <a:lumOff val="80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7" name="Oval 7"/>
            <p:cNvSpPr>
              <a:spLocks noChangeArrowheads="1"/>
            </p:cNvSpPr>
            <p:nvPr/>
          </p:nvSpPr>
          <p:spPr bwMode="auto">
            <a:xfrm>
              <a:off x="1043902" y="2661653"/>
              <a:ext cx="540665" cy="117907"/>
            </a:xfrm>
            <a:prstGeom prst="ellipse">
              <a:avLst/>
            </a:pr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8" name="Freeform 8"/>
            <p:cNvSpPr>
              <a:spLocks/>
            </p:cNvSpPr>
            <p:nvPr/>
          </p:nvSpPr>
          <p:spPr bwMode="auto">
            <a:xfrm>
              <a:off x="649269" y="1788067"/>
              <a:ext cx="1307332" cy="932539"/>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1"/>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0" name="Rectangle 9"/>
            <p:cNvSpPr>
              <a:spLocks noChangeArrowheads="1"/>
            </p:cNvSpPr>
            <p:nvPr/>
          </p:nvSpPr>
          <p:spPr bwMode="auto">
            <a:xfrm>
              <a:off x="690992" y="1830942"/>
              <a:ext cx="1225623" cy="712803"/>
            </a:xfrm>
            <a:prstGeom prst="rect">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1" name="Rectangle 10"/>
            <p:cNvSpPr>
              <a:spLocks noChangeArrowheads="1"/>
            </p:cNvSpPr>
            <p:nvPr/>
          </p:nvSpPr>
          <p:spPr bwMode="auto">
            <a:xfrm>
              <a:off x="503237" y="2911759"/>
              <a:ext cx="1620257" cy="62527"/>
            </a:xfrm>
            <a:prstGeom prst="rect">
              <a:avLst/>
            </a:prstGeom>
            <a:solidFill>
              <a:schemeClr val="tx1"/>
            </a:solidFill>
            <a:ln w="19050">
              <a:solidFill>
                <a:schemeClr val="tx1">
                  <a:lumMod val="50000"/>
                </a:schemeClr>
              </a:solidFill>
              <a:miter lim="800000"/>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2" name="Freeform 11"/>
            <p:cNvSpPr>
              <a:spLocks/>
            </p:cNvSpPr>
            <p:nvPr/>
          </p:nvSpPr>
          <p:spPr bwMode="auto">
            <a:xfrm>
              <a:off x="503237" y="2836727"/>
              <a:ext cx="1620257" cy="7503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tx1">
                <a:lumMod val="85000"/>
              </a:schemeClr>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68" name="Rounded Rectangle 567"/>
          <p:cNvSpPr/>
          <p:nvPr/>
        </p:nvSpPr>
        <p:spPr bwMode="auto">
          <a:xfrm>
            <a:off x="8032469" y="2600819"/>
            <a:ext cx="2409029" cy="4126948"/>
          </a:xfrm>
          <a:prstGeom prst="roundRect">
            <a:avLst/>
          </a:prstGeom>
          <a:solidFill>
            <a:schemeClr val="bg1">
              <a:lumMod val="95000"/>
              <a:alpha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chemeClr val="tx1"/>
                </a:solidFill>
              </a:rPr>
              <a:t>Central Repository</a:t>
            </a:r>
            <a:endParaRPr lang="en-US" sz="2000" b="1" dirty="0">
              <a:solidFill>
                <a:schemeClr val="tx1"/>
              </a:solidFill>
            </a:endParaRPr>
          </a:p>
        </p:txBody>
      </p:sp>
      <p:grpSp>
        <p:nvGrpSpPr>
          <p:cNvPr id="600" name="Group 599"/>
          <p:cNvGrpSpPr/>
          <p:nvPr/>
        </p:nvGrpSpPr>
        <p:grpSpPr>
          <a:xfrm>
            <a:off x="8296160" y="5533699"/>
            <a:ext cx="1882150" cy="951832"/>
            <a:chOff x="4962561" y="2484878"/>
            <a:chExt cx="2522622" cy="1409700"/>
          </a:xfrm>
        </p:grpSpPr>
        <p:grpSp>
          <p:nvGrpSpPr>
            <p:cNvPr id="601" name="Group 600"/>
            <p:cNvGrpSpPr/>
            <p:nvPr/>
          </p:nvGrpSpPr>
          <p:grpSpPr>
            <a:xfrm>
              <a:off x="4962561" y="2484878"/>
              <a:ext cx="2522622" cy="1409700"/>
              <a:chOff x="3703637" y="1744662"/>
              <a:chExt cx="5181600" cy="2895600"/>
            </a:xfrm>
          </p:grpSpPr>
          <p:sp>
            <p:nvSpPr>
              <p:cNvPr id="623" name="Rectangle 622"/>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24" name="Right Bracket 623"/>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625" name="Left Bracket 624"/>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602" name="Straight Connector 601"/>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3" name="Straight Connector 602"/>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4" name="Straight Connector 603"/>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5" name="Straight Connector 604"/>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18" name="Group 617"/>
            <p:cNvGrpSpPr/>
            <p:nvPr/>
          </p:nvGrpSpPr>
          <p:grpSpPr>
            <a:xfrm>
              <a:off x="5151321" y="2732528"/>
              <a:ext cx="364693" cy="914400"/>
              <a:chOff x="5528956" y="2849562"/>
              <a:chExt cx="729385" cy="1828800"/>
            </a:xfrm>
          </p:grpSpPr>
          <p:cxnSp>
            <p:nvCxnSpPr>
              <p:cNvPr id="619" name="Straight Connector 618"/>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0" name="Straight Connector 619"/>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1" name="Straight Connector 620"/>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2" name="Straight Connector 621"/>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626" name="Picture 6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3134" y="5859324"/>
            <a:ext cx="1773510" cy="407795"/>
          </a:xfrm>
          <a:prstGeom prst="rect">
            <a:avLst/>
          </a:prstGeom>
        </p:spPr>
      </p:pic>
      <p:cxnSp>
        <p:nvCxnSpPr>
          <p:cNvPr id="665" name="Straight Arrow Connector 664"/>
          <p:cNvCxnSpPr>
            <a:endCxn id="587" idx="2"/>
          </p:cNvCxnSpPr>
          <p:nvPr/>
        </p:nvCxnSpPr>
        <p:spPr>
          <a:xfrm flipH="1" flipV="1">
            <a:off x="2430112" y="4756775"/>
            <a:ext cx="5866049" cy="425553"/>
          </a:xfrm>
          <a:prstGeom prst="straightConnector1">
            <a:avLst/>
          </a:prstGeom>
          <a:solidFill>
            <a:schemeClr val="tx1"/>
          </a:solidFill>
          <a:ln w="28575">
            <a:solidFill>
              <a:schemeClr val="tx2"/>
            </a:solidFill>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570" name="Group 569"/>
          <p:cNvGrpSpPr/>
          <p:nvPr/>
        </p:nvGrpSpPr>
        <p:grpSpPr>
          <a:xfrm>
            <a:off x="8300747" y="4442351"/>
            <a:ext cx="1882150" cy="951832"/>
            <a:chOff x="4962561" y="2484878"/>
            <a:chExt cx="2522622" cy="1409700"/>
          </a:xfrm>
        </p:grpSpPr>
        <p:grpSp>
          <p:nvGrpSpPr>
            <p:cNvPr id="571" name="Group 570"/>
            <p:cNvGrpSpPr/>
            <p:nvPr/>
          </p:nvGrpSpPr>
          <p:grpSpPr>
            <a:xfrm>
              <a:off x="4962561" y="2484878"/>
              <a:ext cx="2522622" cy="1409700"/>
              <a:chOff x="3703637" y="1744662"/>
              <a:chExt cx="5181600" cy="2895600"/>
            </a:xfrm>
          </p:grpSpPr>
          <p:sp>
            <p:nvSpPr>
              <p:cNvPr id="596" name="Rectangle 595"/>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97" name="Right Bracket 596"/>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598" name="Left Bracket 597"/>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572" name="Straight Connector 571"/>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3" name="Straight Connector 572"/>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4" name="Straight Connector 573"/>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0" name="Straight Connector 589"/>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91" name="Group 590"/>
            <p:cNvGrpSpPr/>
            <p:nvPr/>
          </p:nvGrpSpPr>
          <p:grpSpPr>
            <a:xfrm>
              <a:off x="5151321" y="2732528"/>
              <a:ext cx="364693" cy="914400"/>
              <a:chOff x="5528956" y="2849562"/>
              <a:chExt cx="729385" cy="1828800"/>
            </a:xfrm>
          </p:grpSpPr>
          <p:cxnSp>
            <p:nvCxnSpPr>
              <p:cNvPr id="592" name="Straight Connector 591"/>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3" name="Straight Connector 592"/>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4" name="Straight Connector 593"/>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5" name="Straight Connector 594"/>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599" name="Rectangle 598"/>
          <p:cNvSpPr/>
          <p:nvPr/>
        </p:nvSpPr>
        <p:spPr>
          <a:xfrm>
            <a:off x="8383133" y="4621783"/>
            <a:ext cx="1725836" cy="620304"/>
          </a:xfrm>
          <a:prstGeom prst="rect">
            <a:avLst/>
          </a:prstGeom>
        </p:spPr>
        <p:txBody>
          <a:bodyPr wrap="square">
            <a:sp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664" name="TextBox 17"/>
          <p:cNvSpPr txBox="1"/>
          <p:nvPr/>
        </p:nvSpPr>
        <p:spPr>
          <a:xfrm rot="205656">
            <a:off x="3674071" y="4198374"/>
            <a:ext cx="3287787" cy="1258806"/>
          </a:xfrm>
          <a:prstGeom prst="rect">
            <a:avLst/>
          </a:prstGeom>
          <a:solidFill>
            <a:schemeClr val="tx2"/>
          </a:solidFill>
        </p:spPr>
        <p:txBody>
          <a:bodyPr wrap="square" lIns="182880" tIns="146304" rIns="182880" bIns="146304" rtlCol="0">
            <a:spAutoFit/>
          </a:bodyPr>
          <a:lstStyle/>
          <a:p>
            <a:pPr algn="ctr">
              <a:lnSpc>
                <a:spcPct val="90000"/>
              </a:lnSpc>
              <a:spcAft>
                <a:spcPts val="600"/>
              </a:spcAft>
            </a:pPr>
            <a:r>
              <a:rPr lang="en-US" sz="1600" dirty="0" smtClean="0">
                <a:solidFill>
                  <a:srgbClr val="FFFFFF"/>
                </a:solidFill>
              </a:rPr>
              <a:t>Developers </a:t>
            </a:r>
            <a:r>
              <a:rPr lang="en-US" sz="1600" dirty="0" smtClean="0">
                <a:gradFill>
                  <a:gsLst>
                    <a:gs pos="2917">
                      <a:srgbClr val="FFFFFF"/>
                    </a:gs>
                    <a:gs pos="30000">
                      <a:srgbClr val="FFFFFF"/>
                    </a:gs>
                  </a:gsLst>
                  <a:lin ang="5400000" scaled="0"/>
                </a:gradFill>
              </a:rPr>
              <a:t>can choose desired application frameworks </a:t>
            </a:r>
          </a:p>
          <a:p>
            <a:pPr algn="ctr">
              <a:lnSpc>
                <a:spcPct val="90000"/>
              </a:lnSpc>
              <a:spcAft>
                <a:spcPts val="600"/>
              </a:spcAft>
            </a:pPr>
            <a:r>
              <a:rPr lang="en-US" sz="1600" dirty="0" smtClean="0">
                <a:gradFill>
                  <a:gsLst>
                    <a:gs pos="2917">
                      <a:srgbClr val="FFFFFF"/>
                    </a:gs>
                    <a:gs pos="30000">
                      <a:srgbClr val="FFFFFF"/>
                    </a:gs>
                  </a:gsLst>
                  <a:lin ang="5400000" scaled="0"/>
                </a:gradFill>
              </a:rPr>
              <a:t>and pull them locally from central repositories</a:t>
            </a:r>
          </a:p>
        </p:txBody>
      </p:sp>
    </p:spTree>
    <p:extLst>
      <p:ext uri="{BB962C8B-B14F-4D97-AF65-F5344CB8AC3E}">
        <p14:creationId xmlns:p14="http://schemas.microsoft.com/office/powerpoint/2010/main" val="3974577045"/>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bwMode="auto">
          <a:xfrm>
            <a:off x="383504" y="2858781"/>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a:solidFill>
                  <a:schemeClr val="tx1"/>
                </a:solidFill>
              </a:rPr>
              <a:t>Local Repository</a:t>
            </a:r>
          </a:p>
        </p:txBody>
      </p:sp>
      <p:sp>
        <p:nvSpPr>
          <p:cNvPr id="2" name="Title 1"/>
          <p:cNvSpPr>
            <a:spLocks noGrp="1"/>
          </p:cNvSpPr>
          <p:nvPr>
            <p:ph type="title"/>
          </p:nvPr>
        </p:nvSpPr>
        <p:spPr/>
        <p:txBody>
          <a:bodyPr/>
          <a:lstStyle/>
          <a:p>
            <a:r>
              <a:rPr lang="en-US"/>
              <a:t>Development Process </a:t>
            </a:r>
            <a:r>
              <a:rPr lang="en-US" smtClean="0"/>
              <a:t>Using </a:t>
            </a:r>
            <a:r>
              <a:rPr lang="en-US" dirty="0"/>
              <a:t>Containers</a:t>
            </a:r>
          </a:p>
        </p:txBody>
      </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rgbClr val="5C2D91"/>
                </a:solidFill>
              </a:rPr>
              <a:t>Central Repository</a:t>
            </a:r>
            <a:endParaRPr lang="en-US" sz="2000" b="1" dirty="0">
              <a:solidFill>
                <a:srgbClr val="5C2D91"/>
              </a:solidFill>
            </a:endParaRP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rgbClr val="FFFFFF"/>
                    </a:gs>
                    <a:gs pos="30000">
                      <a:srgbClr val="FFFFFF"/>
                    </a:gs>
                  </a:gsLst>
                  <a:lin ang="5400000" scaled="0"/>
                </a:gradFill>
                <a:latin typeface="Segoe UI Ligh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pic>
          <p:nvPicPr>
            <p:cNvPr id="451" name="Picture 4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grpSp>
        <p:nvGrpSpPr>
          <p:cNvPr id="593" name="Group 592"/>
          <p:cNvGrpSpPr/>
          <p:nvPr/>
        </p:nvGrpSpPr>
        <p:grpSpPr>
          <a:xfrm>
            <a:off x="547962" y="4122813"/>
            <a:ext cx="1882150" cy="951832"/>
            <a:chOff x="4962561" y="2484878"/>
            <a:chExt cx="2522622" cy="1409700"/>
          </a:xfrm>
        </p:grpSpPr>
        <p:grpSp>
          <p:nvGrpSpPr>
            <p:cNvPr id="594" name="Group 593"/>
            <p:cNvGrpSpPr/>
            <p:nvPr/>
          </p:nvGrpSpPr>
          <p:grpSpPr>
            <a:xfrm>
              <a:off x="4962561" y="2484878"/>
              <a:ext cx="2522622" cy="1409700"/>
              <a:chOff x="3703637" y="1744662"/>
              <a:chExt cx="5181600" cy="2895600"/>
            </a:xfrm>
          </p:grpSpPr>
          <p:sp>
            <p:nvSpPr>
              <p:cNvPr id="604" name="Rectangle 603"/>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05" name="Right Bracket 604"/>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606" name="Left Bracket 605"/>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595" name="Straight Connector 594"/>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6" name="Straight Connector 595"/>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7" name="Straight Connector 596"/>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8" name="Straight Connector 597"/>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99" name="Group 598"/>
            <p:cNvGrpSpPr/>
            <p:nvPr/>
          </p:nvGrpSpPr>
          <p:grpSpPr>
            <a:xfrm>
              <a:off x="5151321" y="2732528"/>
              <a:ext cx="364693" cy="914400"/>
              <a:chOff x="5528956" y="2849562"/>
              <a:chExt cx="729385" cy="1828800"/>
            </a:xfrm>
          </p:grpSpPr>
          <p:cxnSp>
            <p:nvCxnSpPr>
              <p:cNvPr id="600" name="Straight Connector 599"/>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1" name="Straight Connector 600"/>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2" name="Straight Connector 601"/>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3" name="Straight Connector 602"/>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607" name="Rectangle 606"/>
          <p:cNvSpPr/>
          <p:nvPr/>
        </p:nvSpPr>
        <p:spPr>
          <a:xfrm>
            <a:off x="630348" y="4302245"/>
            <a:ext cx="1725836" cy="620304"/>
          </a:xfrm>
          <a:prstGeom prst="rect">
            <a:avLst/>
          </a:prstGeom>
        </p:spPr>
        <p:txBody>
          <a:bodyPr wrap="square">
            <a:sp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grpSp>
        <p:nvGrpSpPr>
          <p:cNvPr id="608" name="Group 607"/>
          <p:cNvGrpSpPr/>
          <p:nvPr/>
        </p:nvGrpSpPr>
        <p:grpSpPr>
          <a:xfrm>
            <a:off x="543375" y="5214161"/>
            <a:ext cx="1882150" cy="951832"/>
            <a:chOff x="4962561" y="2484878"/>
            <a:chExt cx="2522622" cy="1409700"/>
          </a:xfrm>
        </p:grpSpPr>
        <p:grpSp>
          <p:nvGrpSpPr>
            <p:cNvPr id="609" name="Group 608"/>
            <p:cNvGrpSpPr/>
            <p:nvPr/>
          </p:nvGrpSpPr>
          <p:grpSpPr>
            <a:xfrm>
              <a:off x="4962561" y="2484878"/>
              <a:ext cx="2522622" cy="1409700"/>
              <a:chOff x="3703637" y="1744662"/>
              <a:chExt cx="5181600" cy="2895600"/>
            </a:xfrm>
          </p:grpSpPr>
          <p:sp>
            <p:nvSpPr>
              <p:cNvPr id="633" name="Rectangle 632"/>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48" name="Right Bracket 647"/>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649" name="Left Bracket 648"/>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610" name="Straight Connector 609"/>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1" name="Straight Connector 610"/>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2" name="Straight Connector 611"/>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3" name="Straight Connector 612"/>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14" name="Group 613"/>
            <p:cNvGrpSpPr/>
            <p:nvPr/>
          </p:nvGrpSpPr>
          <p:grpSpPr>
            <a:xfrm>
              <a:off x="5151321" y="2732528"/>
              <a:ext cx="364693" cy="914400"/>
              <a:chOff x="5528956" y="2849562"/>
              <a:chExt cx="729385" cy="1828800"/>
            </a:xfrm>
          </p:grpSpPr>
          <p:cxnSp>
            <p:nvCxnSpPr>
              <p:cNvPr id="615" name="Straight Connector 614"/>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6" name="Straight Connector 615"/>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7" name="Straight Connector 616"/>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2" name="Straight Connector 631"/>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650" name="Picture 6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349" y="5539786"/>
            <a:ext cx="1773510" cy="407795"/>
          </a:xfrm>
          <a:prstGeom prst="rect">
            <a:avLst/>
          </a:prstGeom>
        </p:spPr>
      </p:pic>
      <p:pic>
        <p:nvPicPr>
          <p:cNvPr id="428" name="Picture 427"/>
          <p:cNvPicPr>
            <a:picLocks noChangeAspect="1"/>
          </p:cNvPicPr>
          <p:nvPr/>
        </p:nvPicPr>
        <p:blipFill>
          <a:blip r:embed="rId6"/>
          <a:stretch>
            <a:fillRect/>
          </a:stretch>
        </p:blipFill>
        <p:spPr>
          <a:xfrm>
            <a:off x="8769634" y="1927291"/>
            <a:ext cx="3657917" cy="4822354"/>
          </a:xfrm>
          <a:prstGeom prst="rect">
            <a:avLst/>
          </a:prstGeom>
        </p:spPr>
      </p:pic>
      <p:grpSp>
        <p:nvGrpSpPr>
          <p:cNvPr id="429" name="Group 428"/>
          <p:cNvGrpSpPr/>
          <p:nvPr/>
        </p:nvGrpSpPr>
        <p:grpSpPr>
          <a:xfrm>
            <a:off x="503237" y="1139197"/>
            <a:ext cx="2338643" cy="1678829"/>
            <a:chOff x="503237" y="1297243"/>
            <a:chExt cx="2338643" cy="1678829"/>
          </a:xfrm>
        </p:grpSpPr>
        <p:sp>
          <p:nvSpPr>
            <p:cNvPr id="430" name="Freeform 429"/>
            <p:cNvSpPr>
              <a:spLocks noChangeAspect="1" noEditPoints="1"/>
            </p:cNvSpPr>
            <p:nvPr/>
          </p:nvSpPr>
          <p:spPr bwMode="auto">
            <a:xfrm>
              <a:off x="868139" y="1297243"/>
              <a:ext cx="1973741" cy="1678828"/>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pPr>
                <a:defRPr/>
              </a:pPr>
              <a:endParaRPr lang="en-US" kern="0" smtClean="0">
                <a:solidFill>
                  <a:srgbClr val="505050"/>
                </a:solidFill>
              </a:endParaRPr>
            </a:p>
          </p:txBody>
        </p:sp>
        <p:sp>
          <p:nvSpPr>
            <p:cNvPr id="435" name="Freeform 5"/>
            <p:cNvSpPr>
              <a:spLocks/>
            </p:cNvSpPr>
            <p:nvPr/>
          </p:nvSpPr>
          <p:spPr bwMode="auto">
            <a:xfrm>
              <a:off x="2366880" y="2854592"/>
              <a:ext cx="243386" cy="121480"/>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6" name="Freeform 6"/>
            <p:cNvSpPr>
              <a:spLocks/>
            </p:cNvSpPr>
            <p:nvPr/>
          </p:nvSpPr>
          <p:spPr bwMode="auto">
            <a:xfrm>
              <a:off x="1918354" y="2856378"/>
              <a:ext cx="518065" cy="67886"/>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2">
                <a:lumMod val="20000"/>
                <a:lumOff val="80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7" name="Oval 7"/>
            <p:cNvSpPr>
              <a:spLocks noChangeArrowheads="1"/>
            </p:cNvSpPr>
            <p:nvPr/>
          </p:nvSpPr>
          <p:spPr bwMode="auto">
            <a:xfrm>
              <a:off x="1043902" y="2661653"/>
              <a:ext cx="540665" cy="117907"/>
            </a:xfrm>
            <a:prstGeom prst="ellipse">
              <a:avLst/>
            </a:pr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8" name="Freeform 8"/>
            <p:cNvSpPr>
              <a:spLocks/>
            </p:cNvSpPr>
            <p:nvPr/>
          </p:nvSpPr>
          <p:spPr bwMode="auto">
            <a:xfrm>
              <a:off x="649269" y="1788067"/>
              <a:ext cx="1307332" cy="932539"/>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1"/>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0" name="Rectangle 9"/>
            <p:cNvSpPr>
              <a:spLocks noChangeArrowheads="1"/>
            </p:cNvSpPr>
            <p:nvPr/>
          </p:nvSpPr>
          <p:spPr bwMode="auto">
            <a:xfrm>
              <a:off x="690992" y="1830942"/>
              <a:ext cx="1225623" cy="712803"/>
            </a:xfrm>
            <a:prstGeom prst="rect">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1" name="Rectangle 10"/>
            <p:cNvSpPr>
              <a:spLocks noChangeArrowheads="1"/>
            </p:cNvSpPr>
            <p:nvPr/>
          </p:nvSpPr>
          <p:spPr bwMode="auto">
            <a:xfrm>
              <a:off x="503237" y="2911759"/>
              <a:ext cx="1620257" cy="62527"/>
            </a:xfrm>
            <a:prstGeom prst="rect">
              <a:avLst/>
            </a:prstGeom>
            <a:solidFill>
              <a:schemeClr val="tx1"/>
            </a:solidFill>
            <a:ln w="19050">
              <a:solidFill>
                <a:schemeClr val="tx1">
                  <a:lumMod val="50000"/>
                </a:schemeClr>
              </a:solidFill>
              <a:miter lim="800000"/>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2" name="Freeform 11"/>
            <p:cNvSpPr>
              <a:spLocks/>
            </p:cNvSpPr>
            <p:nvPr/>
          </p:nvSpPr>
          <p:spPr bwMode="auto">
            <a:xfrm>
              <a:off x="503237" y="2836727"/>
              <a:ext cx="1620257" cy="7503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tx1">
                <a:lumMod val="85000"/>
              </a:schemeClr>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68" name="Rounded Rectangle 567"/>
          <p:cNvSpPr/>
          <p:nvPr/>
        </p:nvSpPr>
        <p:spPr bwMode="auto">
          <a:xfrm>
            <a:off x="8032469" y="2600819"/>
            <a:ext cx="2409029" cy="4126948"/>
          </a:xfrm>
          <a:prstGeom prst="roundRect">
            <a:avLst/>
          </a:prstGeom>
          <a:solidFill>
            <a:schemeClr val="bg1">
              <a:lumMod val="95000"/>
              <a:alpha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chemeClr val="tx1"/>
                </a:solidFill>
              </a:rPr>
              <a:t>Central Repository</a:t>
            </a:r>
            <a:endParaRPr lang="en-US" sz="2000" b="1" dirty="0">
              <a:solidFill>
                <a:schemeClr val="tx1"/>
              </a:solidFill>
            </a:endParaRPr>
          </a:p>
        </p:txBody>
      </p:sp>
      <p:cxnSp>
        <p:nvCxnSpPr>
          <p:cNvPr id="575" name="Straight Arrow Connector 14"/>
          <p:cNvCxnSpPr>
            <a:endCxn id="648" idx="2"/>
          </p:cNvCxnSpPr>
          <p:nvPr/>
        </p:nvCxnSpPr>
        <p:spPr>
          <a:xfrm flipH="1" flipV="1">
            <a:off x="2425525" y="5848123"/>
            <a:ext cx="5870635" cy="398561"/>
          </a:xfrm>
          <a:prstGeom prst="straightConnector1">
            <a:avLst/>
          </a:prstGeom>
          <a:solidFill>
            <a:schemeClr val="tx1"/>
          </a:solidFill>
          <a:ln w="28575">
            <a:solidFill>
              <a:schemeClr val="tx2"/>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flipH="1" flipV="1">
            <a:off x="2430112" y="4756775"/>
            <a:ext cx="5866049" cy="425553"/>
          </a:xfrm>
          <a:prstGeom prst="straightConnector1">
            <a:avLst/>
          </a:prstGeom>
          <a:solidFill>
            <a:schemeClr val="tx1"/>
          </a:solidFill>
          <a:ln w="28575">
            <a:solidFill>
              <a:schemeClr val="tx2"/>
            </a:solidFill>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589" name="Group 588"/>
          <p:cNvGrpSpPr/>
          <p:nvPr/>
        </p:nvGrpSpPr>
        <p:grpSpPr>
          <a:xfrm>
            <a:off x="8296160" y="5533699"/>
            <a:ext cx="1882150" cy="951832"/>
            <a:chOff x="4962561" y="2484878"/>
            <a:chExt cx="2522622" cy="1409700"/>
          </a:xfrm>
        </p:grpSpPr>
        <p:grpSp>
          <p:nvGrpSpPr>
            <p:cNvPr id="590" name="Group 589"/>
            <p:cNvGrpSpPr/>
            <p:nvPr/>
          </p:nvGrpSpPr>
          <p:grpSpPr>
            <a:xfrm>
              <a:off x="4962561" y="2484878"/>
              <a:ext cx="2522622" cy="1409700"/>
              <a:chOff x="3703637" y="1744662"/>
              <a:chExt cx="5181600" cy="2895600"/>
            </a:xfrm>
          </p:grpSpPr>
          <p:sp>
            <p:nvSpPr>
              <p:cNvPr id="625" name="Rectangle 624"/>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26" name="Right Bracket 625"/>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627" name="Left Bracket 626"/>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591" name="Straight Connector 590"/>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2" name="Straight Connector 591"/>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8" name="Straight Connector 617"/>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9" name="Straight Connector 618"/>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20" name="Group 619"/>
            <p:cNvGrpSpPr/>
            <p:nvPr/>
          </p:nvGrpSpPr>
          <p:grpSpPr>
            <a:xfrm>
              <a:off x="5151321" y="2732528"/>
              <a:ext cx="364693" cy="914400"/>
              <a:chOff x="5528956" y="2849562"/>
              <a:chExt cx="729385" cy="1828800"/>
            </a:xfrm>
          </p:grpSpPr>
          <p:cxnSp>
            <p:nvCxnSpPr>
              <p:cNvPr id="621" name="Straight Connector 620"/>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2" name="Straight Connector 621"/>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3" name="Straight Connector 622"/>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4" name="Straight Connector 623"/>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628" name="Picture 6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3134" y="5859324"/>
            <a:ext cx="1773510" cy="407795"/>
          </a:xfrm>
          <a:prstGeom prst="rect">
            <a:avLst/>
          </a:prstGeom>
        </p:spPr>
      </p:pic>
      <p:grpSp>
        <p:nvGrpSpPr>
          <p:cNvPr id="570" name="Group 569"/>
          <p:cNvGrpSpPr/>
          <p:nvPr/>
        </p:nvGrpSpPr>
        <p:grpSpPr>
          <a:xfrm>
            <a:off x="8300747" y="4442351"/>
            <a:ext cx="1882150" cy="951832"/>
            <a:chOff x="4962561" y="2484878"/>
            <a:chExt cx="2522622" cy="1409700"/>
          </a:xfrm>
        </p:grpSpPr>
        <p:grpSp>
          <p:nvGrpSpPr>
            <p:cNvPr id="571" name="Group 570"/>
            <p:cNvGrpSpPr/>
            <p:nvPr/>
          </p:nvGrpSpPr>
          <p:grpSpPr>
            <a:xfrm>
              <a:off x="4962561" y="2484878"/>
              <a:ext cx="2522622" cy="1409700"/>
              <a:chOff x="3703637" y="1744662"/>
              <a:chExt cx="5181600" cy="2895600"/>
            </a:xfrm>
          </p:grpSpPr>
          <p:sp>
            <p:nvSpPr>
              <p:cNvPr id="585" name="Rectangle 584"/>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86" name="Right Bracket 585"/>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587" name="Left Bracket 586"/>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572" name="Straight Connector 571"/>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7" name="Straight Connector 576"/>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8" name="Straight Connector 577"/>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9" name="Straight Connector 578"/>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80" name="Group 579"/>
            <p:cNvGrpSpPr/>
            <p:nvPr/>
          </p:nvGrpSpPr>
          <p:grpSpPr>
            <a:xfrm>
              <a:off x="5151321" y="2732528"/>
              <a:ext cx="364693" cy="914400"/>
              <a:chOff x="5528956" y="2849562"/>
              <a:chExt cx="729385" cy="1828800"/>
            </a:xfrm>
          </p:grpSpPr>
          <p:cxnSp>
            <p:nvCxnSpPr>
              <p:cNvPr id="581" name="Straight Connector 580"/>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2" name="Straight Connector 581"/>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3" name="Straight Connector 582"/>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4" name="Straight Connector 583"/>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588" name="Rectangle 587"/>
          <p:cNvSpPr/>
          <p:nvPr/>
        </p:nvSpPr>
        <p:spPr>
          <a:xfrm>
            <a:off x="8383133" y="4621783"/>
            <a:ext cx="1725836" cy="620304"/>
          </a:xfrm>
          <a:prstGeom prst="rect">
            <a:avLst/>
          </a:prstGeom>
        </p:spPr>
        <p:txBody>
          <a:bodyPr wrap="square">
            <a:sp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576" name="TextBox 18"/>
          <p:cNvSpPr txBox="1"/>
          <p:nvPr/>
        </p:nvSpPr>
        <p:spPr>
          <a:xfrm rot="217229">
            <a:off x="3807243" y="5487938"/>
            <a:ext cx="2925106" cy="1037207"/>
          </a:xfrm>
          <a:prstGeom prst="rect">
            <a:avLst/>
          </a:prstGeom>
          <a:solidFill>
            <a:schemeClr val="tx2"/>
          </a:solidFill>
        </p:spPr>
        <p:txBody>
          <a:bodyPr wrap="square" lIns="182880" tIns="146304" rIns="182880" bIns="146304" rtlCol="0">
            <a:spAutoFit/>
          </a:bodyPr>
          <a:lstStyle/>
          <a:p>
            <a:pPr algn="ctr">
              <a:lnSpc>
                <a:spcPct val="90000"/>
              </a:lnSpc>
              <a:spcAft>
                <a:spcPts val="600"/>
              </a:spcAft>
            </a:pPr>
            <a:r>
              <a:rPr lang="en-US" sz="1600" dirty="0" smtClean="0">
                <a:gradFill>
                  <a:gsLst>
                    <a:gs pos="2917">
                      <a:srgbClr val="FFFFFF"/>
                    </a:gs>
                    <a:gs pos="30000">
                      <a:srgbClr val="FFFFFF"/>
                    </a:gs>
                  </a:gsLst>
                  <a:lin ang="5400000" scaled="0"/>
                </a:gradFill>
              </a:rPr>
              <a:t>Required dependencies </a:t>
            </a:r>
          </a:p>
          <a:p>
            <a:pPr algn="ctr">
              <a:lnSpc>
                <a:spcPct val="90000"/>
              </a:lnSpc>
              <a:spcAft>
                <a:spcPts val="600"/>
              </a:spcAft>
            </a:pPr>
            <a:r>
              <a:rPr lang="en-US" sz="1600" dirty="0" smtClean="0">
                <a:gradFill>
                  <a:gsLst>
                    <a:gs pos="2917">
                      <a:srgbClr val="FFFFFF"/>
                    </a:gs>
                    <a:gs pos="30000">
                      <a:srgbClr val="FFFFFF"/>
                    </a:gs>
                  </a:gsLst>
                  <a:lin ang="5400000" scaled="0"/>
                </a:gradFill>
              </a:rPr>
              <a:t>are automatically identified and pulled locally</a:t>
            </a:r>
          </a:p>
        </p:txBody>
      </p:sp>
      <p:sp>
        <p:nvSpPr>
          <p:cNvPr id="98" name="TextBox 17"/>
          <p:cNvSpPr txBox="1"/>
          <p:nvPr/>
        </p:nvSpPr>
        <p:spPr>
          <a:xfrm rot="205656">
            <a:off x="3674071" y="4198374"/>
            <a:ext cx="3287787" cy="1258806"/>
          </a:xfrm>
          <a:prstGeom prst="rect">
            <a:avLst/>
          </a:prstGeom>
          <a:solidFill>
            <a:schemeClr val="tx2"/>
          </a:solidFill>
        </p:spPr>
        <p:txBody>
          <a:bodyPr wrap="square" lIns="182880" tIns="146304" rIns="182880" bIns="146304" rtlCol="0">
            <a:spAutoFit/>
          </a:bodyPr>
          <a:lstStyle/>
          <a:p>
            <a:pPr algn="ctr">
              <a:lnSpc>
                <a:spcPct val="90000"/>
              </a:lnSpc>
              <a:spcAft>
                <a:spcPts val="600"/>
              </a:spcAft>
            </a:pPr>
            <a:r>
              <a:rPr lang="en-US" sz="1600" dirty="0" smtClean="0">
                <a:solidFill>
                  <a:srgbClr val="FFFFFF"/>
                </a:solidFill>
              </a:rPr>
              <a:t>Developers </a:t>
            </a:r>
            <a:r>
              <a:rPr lang="en-US" sz="1600" dirty="0" smtClean="0">
                <a:gradFill>
                  <a:gsLst>
                    <a:gs pos="2917">
                      <a:srgbClr val="FFFFFF"/>
                    </a:gs>
                    <a:gs pos="30000">
                      <a:srgbClr val="FFFFFF"/>
                    </a:gs>
                  </a:gsLst>
                  <a:lin ang="5400000" scaled="0"/>
                </a:gradFill>
              </a:rPr>
              <a:t>can choose desired application frameworks </a:t>
            </a:r>
          </a:p>
          <a:p>
            <a:pPr algn="ctr">
              <a:lnSpc>
                <a:spcPct val="90000"/>
              </a:lnSpc>
              <a:spcAft>
                <a:spcPts val="600"/>
              </a:spcAft>
            </a:pPr>
            <a:r>
              <a:rPr lang="en-US" sz="1600" dirty="0" smtClean="0">
                <a:gradFill>
                  <a:gsLst>
                    <a:gs pos="2917">
                      <a:srgbClr val="FFFFFF"/>
                    </a:gs>
                    <a:gs pos="30000">
                      <a:srgbClr val="FFFFFF"/>
                    </a:gs>
                  </a:gsLst>
                  <a:lin ang="5400000" scaled="0"/>
                </a:gradFill>
              </a:rPr>
              <a:t>and pull them locally from central repositories</a:t>
            </a:r>
          </a:p>
        </p:txBody>
      </p:sp>
    </p:spTree>
    <p:extLst>
      <p:ext uri="{BB962C8B-B14F-4D97-AF65-F5344CB8AC3E}">
        <p14:creationId xmlns:p14="http://schemas.microsoft.com/office/powerpoint/2010/main" val="1475689217"/>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769634" y="1927291"/>
            <a:ext cx="3657917" cy="4822354"/>
          </a:xfrm>
          <a:prstGeom prst="rect">
            <a:avLst/>
          </a:prstGeom>
        </p:spPr>
      </p:pic>
      <p:sp>
        <p:nvSpPr>
          <p:cNvPr id="20" name="Rounded Rectangle 19"/>
          <p:cNvSpPr/>
          <p:nvPr/>
        </p:nvSpPr>
        <p:spPr bwMode="auto">
          <a:xfrm>
            <a:off x="383504" y="2858781"/>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a:solidFill>
                  <a:schemeClr val="tx1"/>
                </a:solidFill>
              </a:rPr>
              <a:t>Local Repository</a:t>
            </a:r>
          </a:p>
        </p:txBody>
      </p:sp>
      <p:sp>
        <p:nvSpPr>
          <p:cNvPr id="2" name="Title 1"/>
          <p:cNvSpPr>
            <a:spLocks noGrp="1"/>
          </p:cNvSpPr>
          <p:nvPr>
            <p:ph type="title"/>
          </p:nvPr>
        </p:nvSpPr>
        <p:spPr/>
        <p:txBody>
          <a:bodyPr/>
          <a:lstStyle/>
          <a:p>
            <a:r>
              <a:rPr lang="en-US"/>
              <a:t>Development Process </a:t>
            </a:r>
            <a:r>
              <a:rPr lang="en-US" smtClean="0"/>
              <a:t>Using </a:t>
            </a:r>
            <a:r>
              <a:rPr lang="en-US" dirty="0"/>
              <a:t>Containers</a:t>
            </a:r>
          </a:p>
        </p:txBody>
      </p:sp>
      <p:grpSp>
        <p:nvGrpSpPr>
          <p:cNvPr id="14" name="Group 13"/>
          <p:cNvGrpSpPr/>
          <p:nvPr/>
        </p:nvGrpSpPr>
        <p:grpSpPr>
          <a:xfrm>
            <a:off x="503237" y="1139197"/>
            <a:ext cx="2338643" cy="1678829"/>
            <a:chOff x="503237" y="1297243"/>
            <a:chExt cx="2338643" cy="1678829"/>
          </a:xfrm>
        </p:grpSpPr>
        <p:sp>
          <p:nvSpPr>
            <p:cNvPr id="4" name="Freeform 3"/>
            <p:cNvSpPr>
              <a:spLocks noChangeAspect="1" noEditPoints="1"/>
            </p:cNvSpPr>
            <p:nvPr/>
          </p:nvSpPr>
          <p:spPr bwMode="auto">
            <a:xfrm>
              <a:off x="868139" y="1297243"/>
              <a:ext cx="1973741" cy="1678828"/>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pPr>
                <a:defRPr/>
              </a:pPr>
              <a:endParaRPr lang="en-US" kern="0" smtClean="0">
                <a:solidFill>
                  <a:srgbClr val="505050"/>
                </a:solidFill>
              </a:endParaRPr>
            </a:p>
          </p:txBody>
        </p:sp>
        <p:sp>
          <p:nvSpPr>
            <p:cNvPr id="7" name="Freeform 5"/>
            <p:cNvSpPr>
              <a:spLocks/>
            </p:cNvSpPr>
            <p:nvPr/>
          </p:nvSpPr>
          <p:spPr bwMode="auto">
            <a:xfrm>
              <a:off x="2366880" y="2854592"/>
              <a:ext cx="243386" cy="121480"/>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 name="Freeform 6"/>
            <p:cNvSpPr>
              <a:spLocks/>
            </p:cNvSpPr>
            <p:nvPr/>
          </p:nvSpPr>
          <p:spPr bwMode="auto">
            <a:xfrm>
              <a:off x="1918354" y="2856378"/>
              <a:ext cx="518065" cy="67886"/>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2">
                <a:lumMod val="20000"/>
                <a:lumOff val="80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 name="Oval 7"/>
            <p:cNvSpPr>
              <a:spLocks noChangeArrowheads="1"/>
            </p:cNvSpPr>
            <p:nvPr/>
          </p:nvSpPr>
          <p:spPr bwMode="auto">
            <a:xfrm>
              <a:off x="1043902" y="2661653"/>
              <a:ext cx="540665" cy="117907"/>
            </a:xfrm>
            <a:prstGeom prst="ellipse">
              <a:avLst/>
            </a:pr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 name="Freeform 8"/>
            <p:cNvSpPr>
              <a:spLocks/>
            </p:cNvSpPr>
            <p:nvPr/>
          </p:nvSpPr>
          <p:spPr bwMode="auto">
            <a:xfrm>
              <a:off x="649269" y="1788067"/>
              <a:ext cx="1307332" cy="932539"/>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1"/>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Rectangle 9"/>
            <p:cNvSpPr>
              <a:spLocks noChangeArrowheads="1"/>
            </p:cNvSpPr>
            <p:nvPr/>
          </p:nvSpPr>
          <p:spPr bwMode="auto">
            <a:xfrm>
              <a:off x="690992" y="1830942"/>
              <a:ext cx="1225623" cy="712803"/>
            </a:xfrm>
            <a:prstGeom prst="rect">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 name="Rectangle 10"/>
            <p:cNvSpPr>
              <a:spLocks noChangeArrowheads="1"/>
            </p:cNvSpPr>
            <p:nvPr/>
          </p:nvSpPr>
          <p:spPr bwMode="auto">
            <a:xfrm>
              <a:off x="503237" y="2911759"/>
              <a:ext cx="1620257" cy="62527"/>
            </a:xfrm>
            <a:prstGeom prst="rect">
              <a:avLst/>
            </a:prstGeom>
            <a:solidFill>
              <a:schemeClr val="tx1"/>
            </a:solidFill>
            <a:ln w="19050">
              <a:solidFill>
                <a:schemeClr val="tx1">
                  <a:lumMod val="50000"/>
                </a:schemeClr>
              </a:solidFill>
              <a:miter lim="800000"/>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Freeform 11"/>
            <p:cNvSpPr>
              <a:spLocks/>
            </p:cNvSpPr>
            <p:nvPr/>
          </p:nvSpPr>
          <p:spPr bwMode="auto">
            <a:xfrm>
              <a:off x="503237" y="2836727"/>
              <a:ext cx="1620257" cy="7503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tx1">
                <a:lumMod val="85000"/>
              </a:schemeClr>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rgbClr val="5C2D91"/>
                </a:solidFill>
              </a:rPr>
              <a:t>Central Repository</a:t>
            </a:r>
            <a:endParaRPr lang="en-US" sz="2000" b="1" dirty="0">
              <a:solidFill>
                <a:srgbClr val="5C2D91"/>
              </a:solidFill>
            </a:endParaRP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rgbClr val="FFFFFF"/>
                    </a:gs>
                    <a:gs pos="30000">
                      <a:srgbClr val="FFFFFF"/>
                    </a:gs>
                  </a:gsLst>
                  <a:lin ang="5400000" scaled="0"/>
                </a:gradFill>
                <a:latin typeface="Segoe UI Ligh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pic>
          <p:nvPicPr>
            <p:cNvPr id="451" name="Picture 45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5">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6"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6"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6" cstate="print">
              <a:biLevel thresh="25000"/>
            </a:blip>
            <a:srcRect/>
            <a:stretch>
              <a:fillRect/>
            </a:stretch>
          </p:blipFill>
          <p:spPr bwMode="auto">
            <a:xfrm>
              <a:off x="10624011" y="2497498"/>
              <a:ext cx="247374" cy="247374"/>
            </a:xfrm>
            <a:prstGeom prst="rect">
              <a:avLst/>
            </a:prstGeom>
            <a:noFill/>
          </p:spPr>
        </p:pic>
      </p:grpSp>
      <p:sp>
        <p:nvSpPr>
          <p:cNvPr id="593" name="TextBox 592"/>
          <p:cNvSpPr txBox="1"/>
          <p:nvPr/>
        </p:nvSpPr>
        <p:spPr>
          <a:xfrm>
            <a:off x="611159" y="1579610"/>
            <a:ext cx="1145185" cy="1021818"/>
          </a:xfrm>
          <a:prstGeom prst="rect">
            <a:avLst/>
          </a:prstGeom>
          <a:noFill/>
        </p:spPr>
        <p:txBody>
          <a:bodyPr wrap="none" lIns="182880" tIns="146304" rIns="182880" bIns="146304" rtlCol="0">
            <a:spAutoFit/>
          </a:bodyPr>
          <a:lstStyle/>
          <a:p>
            <a:r>
              <a:rPr lang="en-US" sz="500" dirty="0">
                <a:solidFill>
                  <a:srgbClr val="FFFFFF"/>
                </a:solidFill>
                <a:latin typeface="Consolas" panose="020B0609020204030204" pitchFamily="49" charset="0"/>
                <a:cs typeface="Consolas" panose="020B0609020204030204" pitchFamily="49" charset="0"/>
              </a:rPr>
              <a:t>using System</a:t>
            </a:r>
            <a:r>
              <a:rPr lang="en-US" sz="500" dirty="0" smtClean="0">
                <a:solidFill>
                  <a:srgbClr val="FFFFFF"/>
                </a:solidFill>
                <a:latin typeface="Consolas" panose="020B0609020204030204" pitchFamily="49" charset="0"/>
                <a:cs typeface="Consolas" panose="020B0609020204030204" pitchFamily="49" charset="0"/>
              </a:rPr>
              <a:t>;</a:t>
            </a:r>
            <a:endParaRPr lang="en-US" sz="500" dirty="0">
              <a:solidFill>
                <a:srgbClr val="FFFFFF"/>
              </a:solidFill>
              <a:latin typeface="Consolas" panose="020B0609020204030204" pitchFamily="49" charset="0"/>
              <a:cs typeface="Consolas" panose="020B0609020204030204" pitchFamily="49" charset="0"/>
            </a:endParaRPr>
          </a:p>
          <a:p>
            <a:r>
              <a:rPr lang="en-US" sz="500" dirty="0" smtClean="0">
                <a:solidFill>
                  <a:srgbClr val="FFFFFF"/>
                </a:solidFill>
                <a:latin typeface="Consolas" panose="020B0609020204030204" pitchFamily="49" charset="0"/>
                <a:cs typeface="Consolas" panose="020B0609020204030204" pitchFamily="49" charset="0"/>
              </a:rPr>
              <a:t>class </a:t>
            </a:r>
            <a:r>
              <a:rPr lang="en-US" sz="500" dirty="0">
                <a:solidFill>
                  <a:srgbClr val="FFFFFF"/>
                </a:solidFill>
                <a:latin typeface="Consolas" panose="020B0609020204030204" pitchFamily="49" charset="0"/>
                <a:cs typeface="Consolas" panose="020B0609020204030204" pitchFamily="49" charset="0"/>
              </a:rPr>
              <a:t>Program</a:t>
            </a:r>
          </a:p>
          <a:p>
            <a:r>
              <a:rPr lang="en-US" sz="500" dirty="0" smtClean="0">
                <a:solidFill>
                  <a:srgbClr val="FFFFFF"/>
                </a:solidFill>
                <a:latin typeface="Consolas" panose="020B0609020204030204" pitchFamily="49" charset="0"/>
                <a:cs typeface="Consolas" panose="020B0609020204030204" pitchFamily="49" charset="0"/>
              </a:rPr>
              <a:t>{</a:t>
            </a:r>
            <a:endParaRPr lang="en-US" sz="500" dirty="0">
              <a:solidFill>
                <a:srgbClr val="FFFFFF"/>
              </a:solidFill>
              <a:latin typeface="Consolas" panose="020B0609020204030204" pitchFamily="49" charset="0"/>
              <a:cs typeface="Consolas" panose="020B0609020204030204" pitchFamily="49" charset="0"/>
            </a:endParaRPr>
          </a:p>
          <a:p>
            <a:r>
              <a:rPr lang="en-US" sz="500" dirty="0" smtClean="0">
                <a:solidFill>
                  <a:srgbClr val="FFFFFF"/>
                </a:solidFill>
                <a:latin typeface="Consolas" panose="020B0609020204030204" pitchFamily="49" charset="0"/>
                <a:cs typeface="Consolas" panose="020B0609020204030204" pitchFamily="49" charset="0"/>
              </a:rPr>
              <a:t>    </a:t>
            </a:r>
            <a:r>
              <a:rPr lang="en-US" sz="500" dirty="0">
                <a:solidFill>
                  <a:srgbClr val="FFFFFF"/>
                </a:solidFill>
                <a:latin typeface="Consolas" panose="020B0609020204030204" pitchFamily="49" charset="0"/>
                <a:cs typeface="Consolas" panose="020B0609020204030204" pitchFamily="49" charset="0"/>
              </a:rPr>
              <a:t>static void </a:t>
            </a:r>
            <a:r>
              <a:rPr lang="en-US" sz="500" dirty="0" smtClean="0">
                <a:solidFill>
                  <a:srgbClr val="FFFFFF"/>
                </a:solidFill>
                <a:latin typeface="Consolas" panose="020B0609020204030204" pitchFamily="49" charset="0"/>
                <a:cs typeface="Consolas" panose="020B0609020204030204" pitchFamily="49" charset="0"/>
              </a:rPr>
              <a:t>Main()</a:t>
            </a:r>
            <a:endParaRPr lang="en-US" sz="500" dirty="0">
              <a:solidFill>
                <a:srgbClr val="FFFFFF"/>
              </a:solidFill>
              <a:latin typeface="Consolas" panose="020B0609020204030204" pitchFamily="49" charset="0"/>
              <a:cs typeface="Consolas" panose="020B0609020204030204" pitchFamily="49" charset="0"/>
            </a:endParaRPr>
          </a:p>
          <a:p>
            <a:r>
              <a:rPr lang="en-US" sz="500" dirty="0" smtClean="0">
                <a:solidFill>
                  <a:srgbClr val="FFFFFF"/>
                </a:solidFill>
                <a:latin typeface="Consolas" panose="020B0609020204030204" pitchFamily="49" charset="0"/>
                <a:cs typeface="Consolas" panose="020B0609020204030204" pitchFamily="49" charset="0"/>
              </a:rPr>
              <a:t>    {</a:t>
            </a:r>
          </a:p>
          <a:p>
            <a:endParaRPr lang="en-US" sz="500" dirty="0" smtClean="0">
              <a:solidFill>
                <a:srgbClr val="FFFFFF"/>
              </a:solidFill>
              <a:latin typeface="Consolas" panose="020B0609020204030204" pitchFamily="49" charset="0"/>
              <a:cs typeface="Consolas" panose="020B0609020204030204" pitchFamily="49" charset="0"/>
            </a:endParaRPr>
          </a:p>
          <a:p>
            <a:r>
              <a:rPr lang="en-US" sz="500" dirty="0" smtClean="0">
                <a:solidFill>
                  <a:srgbClr val="FFFFFF"/>
                </a:solidFill>
                <a:latin typeface="Consolas" panose="020B0609020204030204" pitchFamily="49" charset="0"/>
                <a:cs typeface="Consolas" panose="020B0609020204030204" pitchFamily="49" charset="0"/>
              </a:rPr>
              <a:t>    </a:t>
            </a:r>
            <a:r>
              <a:rPr lang="en-US" sz="500" dirty="0">
                <a:solidFill>
                  <a:srgbClr val="FFFFFF"/>
                </a:solidFill>
                <a:latin typeface="Consolas" panose="020B0609020204030204" pitchFamily="49" charset="0"/>
                <a:cs typeface="Consolas" panose="020B0609020204030204" pitchFamily="49" charset="0"/>
              </a:rPr>
              <a:t>}</a:t>
            </a:r>
          </a:p>
          <a:p>
            <a:r>
              <a:rPr lang="en-US" sz="500" dirty="0" smtClean="0">
                <a:solidFill>
                  <a:srgbClr val="FFFFFF"/>
                </a:solidFill>
                <a:latin typeface="Consolas" panose="020B0609020204030204" pitchFamily="49" charset="0"/>
                <a:cs typeface="Consolas" panose="020B0609020204030204" pitchFamily="49" charset="0"/>
              </a:rPr>
              <a:t>}</a:t>
            </a:r>
            <a:endParaRPr lang="en-US" sz="500" dirty="0">
              <a:solidFill>
                <a:srgbClr val="FFFFFF"/>
              </a:solidFill>
              <a:latin typeface="Consolas" panose="020B0609020204030204" pitchFamily="49" charset="0"/>
              <a:cs typeface="Consolas" panose="020B0609020204030204" pitchFamily="49" charset="0"/>
            </a:endParaRPr>
          </a:p>
          <a:p>
            <a:pPr>
              <a:lnSpc>
                <a:spcPct val="90000"/>
              </a:lnSpc>
              <a:spcAft>
                <a:spcPts val="600"/>
              </a:spcAft>
            </a:pPr>
            <a:endParaRPr lang="en-US" sz="700" dirty="0" smtClean="0">
              <a:gradFill>
                <a:gsLst>
                  <a:gs pos="2917">
                    <a:srgbClr val="FFFFFF"/>
                  </a:gs>
                  <a:gs pos="30000">
                    <a:srgbClr val="FFFFFF"/>
                  </a:gs>
                </a:gsLst>
                <a:lin ang="5400000" scaled="0"/>
              </a:gradFill>
              <a:latin typeface="Consolas" panose="020B0609020204030204" pitchFamily="49" charset="0"/>
              <a:cs typeface="Consolas" panose="020B0609020204030204" pitchFamily="49" charset="0"/>
            </a:endParaRPr>
          </a:p>
        </p:txBody>
      </p:sp>
      <p:pic>
        <p:nvPicPr>
          <p:cNvPr id="594" name="Picture 7" descr="\\MAGNUM\Projects\Microsoft\Cloud Power FY12\Design\ICONS_PNG\Gears.png"/>
          <p:cNvPicPr>
            <a:picLocks noChangeAspect="1" noChangeArrowheads="1"/>
          </p:cNvPicPr>
          <p:nvPr/>
        </p:nvPicPr>
        <p:blipFill>
          <a:blip r:embed="rId7" cstate="print">
            <a:duotone>
              <a:prstClr val="black"/>
              <a:schemeClr val="tx2">
                <a:tint val="45000"/>
                <a:satMod val="400000"/>
              </a:schemeClr>
            </a:duotone>
          </a:blip>
          <a:srcRect/>
          <a:stretch>
            <a:fillRect/>
          </a:stretch>
        </p:blipFill>
        <p:spPr bwMode="auto">
          <a:xfrm>
            <a:off x="4678285" y="1143201"/>
            <a:ext cx="2057263" cy="2057263"/>
          </a:xfrm>
          <a:prstGeom prst="rect">
            <a:avLst/>
          </a:prstGeom>
          <a:noFill/>
        </p:spPr>
      </p:pic>
      <p:cxnSp>
        <p:nvCxnSpPr>
          <p:cNvPr id="595" name="Straight Arrow Connector 594"/>
          <p:cNvCxnSpPr>
            <a:endCxn id="594" idx="1"/>
          </p:cNvCxnSpPr>
          <p:nvPr/>
        </p:nvCxnSpPr>
        <p:spPr>
          <a:xfrm flipV="1">
            <a:off x="2841880" y="2171833"/>
            <a:ext cx="1836405" cy="5185"/>
          </a:xfrm>
          <a:prstGeom prst="straightConnector1">
            <a:avLst/>
          </a:prstGeom>
          <a:solidFill>
            <a:schemeClr val="tx1"/>
          </a:solidFill>
          <a:ln w="28575">
            <a:solidFill>
              <a:schemeClr val="tx2"/>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96" name="TextBox 14"/>
          <p:cNvSpPr txBox="1"/>
          <p:nvPr/>
        </p:nvSpPr>
        <p:spPr>
          <a:xfrm>
            <a:off x="4378250" y="2856405"/>
            <a:ext cx="3287787" cy="1181862"/>
          </a:xfrm>
          <a:prstGeom prst="rect">
            <a:avLst/>
          </a:prstGeom>
          <a:solidFill>
            <a:schemeClr val="tx2"/>
          </a:solidFill>
        </p:spPr>
        <p:txBody>
          <a:bodyPr wrap="square" lIns="182880" tIns="146304" rIns="182880" bIns="146304" rtlCol="0">
            <a:spAutoFit/>
          </a:bodyPr>
          <a:lstStyle/>
          <a:p>
            <a:pPr algn="ctr">
              <a:lnSpc>
                <a:spcPct val="90000"/>
              </a:lnSpc>
              <a:spcAft>
                <a:spcPts val="600"/>
              </a:spcAft>
            </a:pPr>
            <a:r>
              <a:rPr lang="en-US" sz="1600" dirty="0" smtClean="0">
                <a:gradFill>
                  <a:gsLst>
                    <a:gs pos="2917">
                      <a:srgbClr val="FFFFFF"/>
                    </a:gs>
                    <a:gs pos="30000">
                      <a:srgbClr val="FFFFFF"/>
                    </a:gs>
                  </a:gsLst>
                  <a:lin ang="5400000" scaled="0"/>
                </a:gradFill>
              </a:rPr>
              <a:t>Developers use the same programming languages and environments they are accustomed to</a:t>
            </a:r>
          </a:p>
        </p:txBody>
      </p:sp>
      <p:grpSp>
        <p:nvGrpSpPr>
          <p:cNvPr id="597" name="Group 596"/>
          <p:cNvGrpSpPr/>
          <p:nvPr/>
        </p:nvGrpSpPr>
        <p:grpSpPr>
          <a:xfrm>
            <a:off x="547962" y="4122813"/>
            <a:ext cx="1882150" cy="951832"/>
            <a:chOff x="4962561" y="2484878"/>
            <a:chExt cx="2522622" cy="1409700"/>
          </a:xfrm>
        </p:grpSpPr>
        <p:grpSp>
          <p:nvGrpSpPr>
            <p:cNvPr id="598" name="Group 597"/>
            <p:cNvGrpSpPr/>
            <p:nvPr/>
          </p:nvGrpSpPr>
          <p:grpSpPr>
            <a:xfrm>
              <a:off x="4962561" y="2484878"/>
              <a:ext cx="2522622" cy="1409700"/>
              <a:chOff x="3703637" y="1744662"/>
              <a:chExt cx="5181600" cy="2895600"/>
            </a:xfrm>
          </p:grpSpPr>
          <p:sp>
            <p:nvSpPr>
              <p:cNvPr id="608" name="Rectangle 607"/>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09" name="Right Bracket 608"/>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610" name="Left Bracket 609"/>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599" name="Straight Connector 598"/>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0" name="Straight Connector 599"/>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1" name="Straight Connector 600"/>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2" name="Straight Connector 601"/>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03" name="Group 602"/>
            <p:cNvGrpSpPr/>
            <p:nvPr/>
          </p:nvGrpSpPr>
          <p:grpSpPr>
            <a:xfrm>
              <a:off x="5151321" y="2732528"/>
              <a:ext cx="364693" cy="914400"/>
              <a:chOff x="5528956" y="2849562"/>
              <a:chExt cx="729385" cy="1828800"/>
            </a:xfrm>
          </p:grpSpPr>
          <p:cxnSp>
            <p:nvCxnSpPr>
              <p:cNvPr id="604" name="Straight Connector 603"/>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5" name="Straight Connector 604"/>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6" name="Straight Connector 605"/>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7" name="Straight Connector 606"/>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611" name="Rectangle 610"/>
          <p:cNvSpPr/>
          <p:nvPr/>
        </p:nvSpPr>
        <p:spPr>
          <a:xfrm>
            <a:off x="630348" y="4302245"/>
            <a:ext cx="1725836" cy="620304"/>
          </a:xfrm>
          <a:prstGeom prst="rect">
            <a:avLst/>
          </a:prstGeom>
        </p:spPr>
        <p:txBody>
          <a:bodyPr wrap="square">
            <a:sp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grpSp>
        <p:nvGrpSpPr>
          <p:cNvPr id="612" name="Group 611"/>
          <p:cNvGrpSpPr/>
          <p:nvPr/>
        </p:nvGrpSpPr>
        <p:grpSpPr>
          <a:xfrm>
            <a:off x="543375" y="5214161"/>
            <a:ext cx="1882150" cy="951832"/>
            <a:chOff x="4962561" y="2484878"/>
            <a:chExt cx="2522622" cy="1409700"/>
          </a:xfrm>
        </p:grpSpPr>
        <p:grpSp>
          <p:nvGrpSpPr>
            <p:cNvPr id="613" name="Group 612"/>
            <p:cNvGrpSpPr/>
            <p:nvPr/>
          </p:nvGrpSpPr>
          <p:grpSpPr>
            <a:xfrm>
              <a:off x="4962561" y="2484878"/>
              <a:ext cx="2522622" cy="1409700"/>
              <a:chOff x="3703637" y="1744662"/>
              <a:chExt cx="5181600" cy="2895600"/>
            </a:xfrm>
          </p:grpSpPr>
          <p:sp>
            <p:nvSpPr>
              <p:cNvPr id="651" name="Rectangle 650"/>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52" name="Right Bracket 651"/>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653" name="Left Bracket 652"/>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614" name="Straight Connector 613"/>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5" name="Straight Connector 614"/>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6" name="Straight Connector 615"/>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7" name="Straight Connector 616"/>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32" name="Group 631"/>
            <p:cNvGrpSpPr/>
            <p:nvPr/>
          </p:nvGrpSpPr>
          <p:grpSpPr>
            <a:xfrm>
              <a:off x="5151321" y="2732528"/>
              <a:ext cx="364693" cy="914400"/>
              <a:chOff x="5528956" y="2849562"/>
              <a:chExt cx="729385" cy="1828800"/>
            </a:xfrm>
          </p:grpSpPr>
          <p:cxnSp>
            <p:nvCxnSpPr>
              <p:cNvPr id="633" name="Straight Connector 632"/>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8" name="Straight Connector 647"/>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9" name="Straight Connector 648"/>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0" name="Straight Connector 649"/>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654" name="Picture 65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349" y="5539786"/>
            <a:ext cx="1773510" cy="407795"/>
          </a:xfrm>
          <a:prstGeom prst="rect">
            <a:avLst/>
          </a:prstGeom>
        </p:spPr>
      </p:pic>
      <p:sp>
        <p:nvSpPr>
          <p:cNvPr id="98" name="Rounded Rectangle 97"/>
          <p:cNvSpPr/>
          <p:nvPr/>
        </p:nvSpPr>
        <p:spPr bwMode="auto">
          <a:xfrm>
            <a:off x="8032469" y="2600819"/>
            <a:ext cx="2409029" cy="4126948"/>
          </a:xfrm>
          <a:prstGeom prst="roundRect">
            <a:avLst/>
          </a:prstGeom>
          <a:solidFill>
            <a:schemeClr val="bg1">
              <a:lumMod val="95000"/>
              <a:alpha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chemeClr val="tx1"/>
                </a:solidFill>
              </a:rPr>
              <a:t>Central Repository</a:t>
            </a:r>
            <a:endParaRPr lang="en-US" sz="2000" b="1" dirty="0">
              <a:solidFill>
                <a:schemeClr val="tx1"/>
              </a:solidFill>
            </a:endParaRPr>
          </a:p>
        </p:txBody>
      </p:sp>
      <p:grpSp>
        <p:nvGrpSpPr>
          <p:cNvPr id="99" name="Group 98"/>
          <p:cNvGrpSpPr/>
          <p:nvPr/>
        </p:nvGrpSpPr>
        <p:grpSpPr>
          <a:xfrm>
            <a:off x="8296160" y="5533699"/>
            <a:ext cx="1882150" cy="951832"/>
            <a:chOff x="4962561" y="2484878"/>
            <a:chExt cx="2522622" cy="1409700"/>
          </a:xfrm>
        </p:grpSpPr>
        <p:grpSp>
          <p:nvGrpSpPr>
            <p:cNvPr id="100" name="Group 99"/>
            <p:cNvGrpSpPr/>
            <p:nvPr/>
          </p:nvGrpSpPr>
          <p:grpSpPr>
            <a:xfrm>
              <a:off x="4962561" y="2484878"/>
              <a:ext cx="2522622" cy="1409700"/>
              <a:chOff x="3703637" y="1744662"/>
              <a:chExt cx="5181600" cy="2895600"/>
            </a:xfrm>
          </p:grpSpPr>
          <p:sp>
            <p:nvSpPr>
              <p:cNvPr id="110" name="Rectangle 109"/>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1" name="Right Bracket 110"/>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12" name="Left Bracket 111"/>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101" name="Straight Connector 100"/>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05" name="Group 104"/>
            <p:cNvGrpSpPr/>
            <p:nvPr/>
          </p:nvGrpSpPr>
          <p:grpSpPr>
            <a:xfrm>
              <a:off x="5151321" y="2732528"/>
              <a:ext cx="364693" cy="914400"/>
              <a:chOff x="5528956" y="2849562"/>
              <a:chExt cx="729385" cy="1828800"/>
            </a:xfrm>
          </p:grpSpPr>
          <p:cxnSp>
            <p:nvCxnSpPr>
              <p:cNvPr id="106" name="Straight Connector 105"/>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113" name="Picture 1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3134" y="5859324"/>
            <a:ext cx="1773510" cy="407795"/>
          </a:xfrm>
          <a:prstGeom prst="rect">
            <a:avLst/>
          </a:prstGeom>
        </p:spPr>
      </p:pic>
      <p:grpSp>
        <p:nvGrpSpPr>
          <p:cNvPr id="114" name="Group 113"/>
          <p:cNvGrpSpPr/>
          <p:nvPr/>
        </p:nvGrpSpPr>
        <p:grpSpPr>
          <a:xfrm>
            <a:off x="8300747" y="4442351"/>
            <a:ext cx="1882150" cy="951832"/>
            <a:chOff x="4962561" y="2484878"/>
            <a:chExt cx="2522622" cy="1409700"/>
          </a:xfrm>
        </p:grpSpPr>
        <p:grpSp>
          <p:nvGrpSpPr>
            <p:cNvPr id="115" name="Group 114"/>
            <p:cNvGrpSpPr/>
            <p:nvPr/>
          </p:nvGrpSpPr>
          <p:grpSpPr>
            <a:xfrm>
              <a:off x="4962561" y="2484878"/>
              <a:ext cx="2522622" cy="1409700"/>
              <a:chOff x="3703637" y="1744662"/>
              <a:chExt cx="5181600" cy="2895600"/>
            </a:xfrm>
          </p:grpSpPr>
          <p:sp>
            <p:nvSpPr>
              <p:cNvPr id="125" name="Rectangle 124"/>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6" name="Right Bracket 125"/>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27" name="Left Bracket 126"/>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116" name="Straight Connector 115"/>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a:xfrm>
              <a:off x="5151321" y="2732528"/>
              <a:ext cx="364693" cy="914400"/>
              <a:chOff x="5528956" y="2849562"/>
              <a:chExt cx="729385" cy="1828800"/>
            </a:xfrm>
          </p:grpSpPr>
          <p:cxnSp>
            <p:nvCxnSpPr>
              <p:cNvPr id="121" name="Straight Connector 120"/>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28" name="Rectangle 127"/>
          <p:cNvSpPr/>
          <p:nvPr/>
        </p:nvSpPr>
        <p:spPr>
          <a:xfrm>
            <a:off x="8383133" y="4621783"/>
            <a:ext cx="1725836" cy="620304"/>
          </a:xfrm>
          <a:prstGeom prst="rect">
            <a:avLst/>
          </a:prstGeom>
        </p:spPr>
        <p:txBody>
          <a:bodyPr wrap="square">
            <a:sp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Tree>
    <p:extLst>
      <p:ext uri="{BB962C8B-B14F-4D97-AF65-F5344CB8AC3E}">
        <p14:creationId xmlns:p14="http://schemas.microsoft.com/office/powerpoint/2010/main" val="632931301"/>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Development Process </a:t>
            </a:r>
            <a:r>
              <a:rPr lang="en-US" smtClean="0"/>
              <a:t>Using </a:t>
            </a:r>
            <a:r>
              <a:rPr lang="en-US" dirty="0"/>
              <a:t>Containers</a:t>
            </a:r>
          </a:p>
        </p:txBody>
      </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rgbClr val="5C2D91"/>
                </a:solidFill>
              </a:rPr>
              <a:t>Central Repository</a:t>
            </a:r>
            <a:endParaRPr lang="en-US" sz="2000" b="1" dirty="0">
              <a:solidFill>
                <a:srgbClr val="5C2D91"/>
              </a:solidFill>
            </a:endParaRP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rgbClr val="FFFFFF"/>
                    </a:gs>
                    <a:gs pos="30000">
                      <a:srgbClr val="FFFFFF"/>
                    </a:gs>
                  </a:gsLst>
                  <a:lin ang="5400000" scaled="0"/>
                </a:gradFill>
                <a:latin typeface="Segoe UI Ligh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pic>
          <p:nvPicPr>
            <p:cNvPr id="451" name="Picture 4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cxnSp>
        <p:nvCxnSpPr>
          <p:cNvPr id="595" name="Straight Arrow Connector 594"/>
          <p:cNvCxnSpPr/>
          <p:nvPr/>
        </p:nvCxnSpPr>
        <p:spPr>
          <a:xfrm flipV="1">
            <a:off x="2841880" y="2171833"/>
            <a:ext cx="1836405" cy="5185"/>
          </a:xfrm>
          <a:prstGeom prst="straightConnector1">
            <a:avLst/>
          </a:prstGeom>
          <a:solidFill>
            <a:schemeClr val="tx1"/>
          </a:solidFill>
          <a:ln w="28575">
            <a:solidFill>
              <a:schemeClr val="tx2"/>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73" name="Straight Arrow Connector 572"/>
          <p:cNvCxnSpPr/>
          <p:nvPr/>
        </p:nvCxnSpPr>
        <p:spPr>
          <a:xfrm>
            <a:off x="6294191" y="2955483"/>
            <a:ext cx="7048" cy="1126502"/>
          </a:xfrm>
          <a:prstGeom prst="straightConnector1">
            <a:avLst/>
          </a:prstGeom>
          <a:solidFill>
            <a:schemeClr val="tx1"/>
          </a:solidFill>
          <a:ln w="28575">
            <a:solidFill>
              <a:schemeClr val="tx2"/>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99" name="TextBox 14"/>
          <p:cNvSpPr txBox="1"/>
          <p:nvPr/>
        </p:nvSpPr>
        <p:spPr>
          <a:xfrm>
            <a:off x="4643779" y="5600136"/>
            <a:ext cx="3287787" cy="960263"/>
          </a:xfrm>
          <a:prstGeom prst="rect">
            <a:avLst/>
          </a:prstGeom>
          <a:solidFill>
            <a:schemeClr val="tx2"/>
          </a:solidFill>
        </p:spPr>
        <p:txBody>
          <a:bodyPr wrap="square" lIns="182880" tIns="146304" rIns="182880" bIns="146304" rtlCol="0">
            <a:spAutoFit/>
          </a:bodyPr>
          <a:lstStyle/>
          <a:p>
            <a:pPr algn="ctr">
              <a:lnSpc>
                <a:spcPct val="90000"/>
              </a:lnSpc>
              <a:spcAft>
                <a:spcPts val="600"/>
              </a:spcAft>
            </a:pPr>
            <a:r>
              <a:rPr lang="en-US" sz="1600" dirty="0" smtClean="0">
                <a:gradFill>
                  <a:gsLst>
                    <a:gs pos="2917">
                      <a:srgbClr val="FFFFFF"/>
                    </a:gs>
                    <a:gs pos="30000">
                      <a:srgbClr val="FFFFFF"/>
                    </a:gs>
                  </a:gsLst>
                  <a:lin ang="5400000" scaled="0"/>
                </a:gradFill>
              </a:rPr>
              <a:t>Applications are compiled and assembled in the same way developers are accustomed to</a:t>
            </a:r>
          </a:p>
        </p:txBody>
      </p:sp>
      <p:pic>
        <p:nvPicPr>
          <p:cNvPr id="428" name="Picture 427"/>
          <p:cNvPicPr>
            <a:picLocks noChangeAspect="1"/>
          </p:cNvPicPr>
          <p:nvPr/>
        </p:nvPicPr>
        <p:blipFill>
          <a:blip r:embed="rId6"/>
          <a:stretch>
            <a:fillRect/>
          </a:stretch>
        </p:blipFill>
        <p:spPr>
          <a:xfrm>
            <a:off x="8769634" y="1927291"/>
            <a:ext cx="3657917" cy="4822354"/>
          </a:xfrm>
          <a:prstGeom prst="rect">
            <a:avLst/>
          </a:prstGeom>
        </p:spPr>
      </p:pic>
      <p:grpSp>
        <p:nvGrpSpPr>
          <p:cNvPr id="3" name="Group 2"/>
          <p:cNvGrpSpPr/>
          <p:nvPr/>
        </p:nvGrpSpPr>
        <p:grpSpPr>
          <a:xfrm>
            <a:off x="5602007" y="4214795"/>
            <a:ext cx="1398357" cy="1454160"/>
            <a:chOff x="5602007" y="4372841"/>
            <a:chExt cx="1398357" cy="1454160"/>
          </a:xfrm>
        </p:grpSpPr>
        <p:pic>
          <p:nvPicPr>
            <p:cNvPr id="575" name="Picture 574"/>
            <p:cNvPicPr>
              <a:picLocks noChangeAspect="1"/>
            </p:cNvPicPr>
            <p:nvPr/>
          </p:nvPicPr>
          <p:blipFill>
            <a:blip r:embed="rId7">
              <a:duotone>
                <a:prstClr val="black"/>
                <a:schemeClr val="tx2">
                  <a:tint val="45000"/>
                  <a:satMod val="400000"/>
                </a:schemeClr>
              </a:duotone>
              <a:extLst>
                <a:ext uri="{BEBA8EAE-BF5A-486C-A8C5-ECC9F3942E4B}">
                  <a14:imgProps xmlns:a14="http://schemas.microsoft.com/office/drawing/2010/main">
                    <a14:imgLayer r:embed="rId8">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636496" y="4372841"/>
              <a:ext cx="1363868" cy="1454160"/>
            </a:xfrm>
            <a:prstGeom prst="rect">
              <a:avLst/>
            </a:prstGeom>
          </p:spPr>
        </p:pic>
        <p:pic>
          <p:nvPicPr>
            <p:cNvPr id="597" name="Picture 596" descr="\\MAGNUM\Projects\Microsoft\Cloud Power FY12\Design\ICONS_PNG\Application.png"/>
            <p:cNvPicPr>
              <a:picLocks noChangeAspect="1" noChangeArrowheads="1"/>
            </p:cNvPicPr>
            <p:nvPr/>
          </p:nvPicPr>
          <p:blipFill>
            <a:blip r:embed="rId9" cstate="print">
              <a:duotone>
                <a:schemeClr val="accent1">
                  <a:shade val="45000"/>
                  <a:satMod val="135000"/>
                </a:schemeClr>
                <a:prstClr val="white"/>
              </a:duotone>
              <a:extLst>
                <a:ext uri="{BEBA8EAE-BF5A-486C-A8C5-ECC9F3942E4B}">
                  <a14:imgProps xmlns:a14="http://schemas.microsoft.com/office/drawing/2010/main">
                    <a14:imgLayer r:embed="rId10">
                      <a14:imgEffect>
                        <a14:brightnessContrast bright="100000" contrast="100000"/>
                      </a14:imgEffect>
                    </a14:imgLayer>
                  </a14:imgProps>
                </a:ext>
              </a:extLst>
            </a:blip>
            <a:srcRect/>
            <a:stretch>
              <a:fillRect/>
            </a:stretch>
          </p:blipFill>
          <p:spPr bwMode="auto">
            <a:xfrm>
              <a:off x="5602007" y="4972299"/>
              <a:ext cx="669852" cy="669852"/>
            </a:xfrm>
            <a:prstGeom prst="rect">
              <a:avLst/>
            </a:prstGeom>
            <a:noFill/>
          </p:spPr>
        </p:pic>
        <p:pic>
          <p:nvPicPr>
            <p:cNvPr id="104" name="Picture 103" descr="\\MAGNUM\Projects\Microsoft\Cloud Power FY12\Design\ICONS_PNG\Application.png"/>
            <p:cNvPicPr>
              <a:picLocks noChangeAspect="1" noChangeArrowheads="1"/>
            </p:cNvPicPr>
            <p:nvPr/>
          </p:nvPicPr>
          <p:blipFill>
            <a:blip r:embed="rId9" cstate="print">
              <a:duotone>
                <a:schemeClr val="accent1">
                  <a:shade val="45000"/>
                  <a:satMod val="135000"/>
                </a:schemeClr>
                <a:prstClr val="white"/>
              </a:duotone>
              <a:extLst>
                <a:ext uri="{BEBA8EAE-BF5A-486C-A8C5-ECC9F3942E4B}">
                  <a14:imgProps xmlns:a14="http://schemas.microsoft.com/office/drawing/2010/main">
                    <a14:imgLayer r:embed="rId10">
                      <a14:imgEffect>
                        <a14:brightnessContrast bright="100000" contrast="100000"/>
                      </a14:imgEffect>
                    </a14:imgLayer>
                  </a14:imgProps>
                </a:ext>
              </a:extLst>
            </a:blip>
            <a:srcRect/>
            <a:stretch>
              <a:fillRect/>
            </a:stretch>
          </p:blipFill>
          <p:spPr bwMode="auto">
            <a:xfrm>
              <a:off x="6324563" y="4972299"/>
              <a:ext cx="669852" cy="669852"/>
            </a:xfrm>
            <a:prstGeom prst="rect">
              <a:avLst/>
            </a:prstGeom>
            <a:noFill/>
          </p:spPr>
        </p:pic>
        <p:pic>
          <p:nvPicPr>
            <p:cNvPr id="105" name="Picture 104" descr="\\MAGNUM\Projects\Microsoft\Cloud Power FY12\Design\ICONS_PNG\Application.png"/>
            <p:cNvPicPr>
              <a:picLocks noChangeAspect="1" noChangeArrowheads="1"/>
            </p:cNvPicPr>
            <p:nvPr/>
          </p:nvPicPr>
          <p:blipFill>
            <a:blip r:embed="rId9" cstate="print">
              <a:duotone>
                <a:schemeClr val="accent1">
                  <a:shade val="45000"/>
                  <a:satMod val="135000"/>
                </a:schemeClr>
                <a:prstClr val="white"/>
              </a:duotone>
              <a:extLst>
                <a:ext uri="{BEBA8EAE-BF5A-486C-A8C5-ECC9F3942E4B}">
                  <a14:imgProps xmlns:a14="http://schemas.microsoft.com/office/drawing/2010/main">
                    <a14:imgLayer r:embed="rId10">
                      <a14:imgEffect>
                        <a14:brightnessContrast bright="100000" contrast="100000"/>
                      </a14:imgEffect>
                    </a14:imgLayer>
                  </a14:imgProps>
                </a:ext>
              </a:extLst>
            </a:blip>
            <a:srcRect/>
            <a:stretch>
              <a:fillRect/>
            </a:stretch>
          </p:blipFill>
          <p:spPr bwMode="auto">
            <a:xfrm>
              <a:off x="5989637" y="4411662"/>
              <a:ext cx="669852" cy="669852"/>
            </a:xfrm>
            <a:prstGeom prst="rect">
              <a:avLst/>
            </a:prstGeom>
            <a:noFill/>
          </p:spPr>
        </p:pic>
      </p:grpSp>
      <p:sp>
        <p:nvSpPr>
          <p:cNvPr id="106" name="Rounded Rectangle 105"/>
          <p:cNvSpPr/>
          <p:nvPr/>
        </p:nvSpPr>
        <p:spPr bwMode="auto">
          <a:xfrm>
            <a:off x="383504" y="2858781"/>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a:solidFill>
                  <a:schemeClr val="tx1"/>
                </a:solidFill>
              </a:rPr>
              <a:t>Local Repository</a:t>
            </a:r>
          </a:p>
        </p:txBody>
      </p:sp>
      <p:grpSp>
        <p:nvGrpSpPr>
          <p:cNvPr id="107" name="Group 106"/>
          <p:cNvGrpSpPr/>
          <p:nvPr/>
        </p:nvGrpSpPr>
        <p:grpSpPr>
          <a:xfrm>
            <a:off x="503237" y="1139197"/>
            <a:ext cx="2338643" cy="1678829"/>
            <a:chOff x="503237" y="1297243"/>
            <a:chExt cx="2338643" cy="1678829"/>
          </a:xfrm>
        </p:grpSpPr>
        <p:sp>
          <p:nvSpPr>
            <p:cNvPr id="108" name="Freeform 107"/>
            <p:cNvSpPr>
              <a:spLocks noChangeAspect="1" noEditPoints="1"/>
            </p:cNvSpPr>
            <p:nvPr/>
          </p:nvSpPr>
          <p:spPr bwMode="auto">
            <a:xfrm>
              <a:off x="868139" y="1297243"/>
              <a:ext cx="1973741" cy="1678828"/>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pPr>
                <a:defRPr/>
              </a:pPr>
              <a:endParaRPr lang="en-US" kern="0" smtClean="0">
                <a:solidFill>
                  <a:srgbClr val="505050"/>
                </a:solidFill>
              </a:endParaRPr>
            </a:p>
          </p:txBody>
        </p:sp>
        <p:sp>
          <p:nvSpPr>
            <p:cNvPr id="109" name="Freeform 5"/>
            <p:cNvSpPr>
              <a:spLocks/>
            </p:cNvSpPr>
            <p:nvPr/>
          </p:nvSpPr>
          <p:spPr bwMode="auto">
            <a:xfrm>
              <a:off x="2366880" y="2854592"/>
              <a:ext cx="243386" cy="121480"/>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Freeform 6"/>
            <p:cNvSpPr>
              <a:spLocks/>
            </p:cNvSpPr>
            <p:nvPr/>
          </p:nvSpPr>
          <p:spPr bwMode="auto">
            <a:xfrm>
              <a:off x="1918354" y="2856378"/>
              <a:ext cx="518065" cy="67886"/>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2">
                <a:lumMod val="20000"/>
                <a:lumOff val="80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Oval 7"/>
            <p:cNvSpPr>
              <a:spLocks noChangeArrowheads="1"/>
            </p:cNvSpPr>
            <p:nvPr/>
          </p:nvSpPr>
          <p:spPr bwMode="auto">
            <a:xfrm>
              <a:off x="1043902" y="2661653"/>
              <a:ext cx="540665" cy="117907"/>
            </a:xfrm>
            <a:prstGeom prst="ellipse">
              <a:avLst/>
            </a:pr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8"/>
            <p:cNvSpPr>
              <a:spLocks/>
            </p:cNvSpPr>
            <p:nvPr/>
          </p:nvSpPr>
          <p:spPr bwMode="auto">
            <a:xfrm>
              <a:off x="649269" y="1788067"/>
              <a:ext cx="1307332" cy="932539"/>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1"/>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Rectangle 9"/>
            <p:cNvSpPr>
              <a:spLocks noChangeArrowheads="1"/>
            </p:cNvSpPr>
            <p:nvPr/>
          </p:nvSpPr>
          <p:spPr bwMode="auto">
            <a:xfrm>
              <a:off x="690992" y="1830942"/>
              <a:ext cx="1225623" cy="712803"/>
            </a:xfrm>
            <a:prstGeom prst="rect">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Rectangle 10"/>
            <p:cNvSpPr>
              <a:spLocks noChangeArrowheads="1"/>
            </p:cNvSpPr>
            <p:nvPr/>
          </p:nvSpPr>
          <p:spPr bwMode="auto">
            <a:xfrm>
              <a:off x="503237" y="2911759"/>
              <a:ext cx="1620257" cy="62527"/>
            </a:xfrm>
            <a:prstGeom prst="rect">
              <a:avLst/>
            </a:prstGeom>
            <a:solidFill>
              <a:schemeClr val="tx1"/>
            </a:solidFill>
            <a:ln w="19050">
              <a:solidFill>
                <a:schemeClr val="tx1">
                  <a:lumMod val="50000"/>
                </a:schemeClr>
              </a:solidFill>
              <a:miter lim="800000"/>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5" name="Freeform 11"/>
            <p:cNvSpPr>
              <a:spLocks/>
            </p:cNvSpPr>
            <p:nvPr/>
          </p:nvSpPr>
          <p:spPr bwMode="auto">
            <a:xfrm>
              <a:off x="503237" y="2836727"/>
              <a:ext cx="1620257" cy="7503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tx1">
                <a:lumMod val="85000"/>
              </a:schemeClr>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16" name="TextBox 115"/>
          <p:cNvSpPr txBox="1"/>
          <p:nvPr/>
        </p:nvSpPr>
        <p:spPr>
          <a:xfrm>
            <a:off x="611159" y="1579610"/>
            <a:ext cx="1145185" cy="1021818"/>
          </a:xfrm>
          <a:prstGeom prst="rect">
            <a:avLst/>
          </a:prstGeom>
          <a:noFill/>
        </p:spPr>
        <p:txBody>
          <a:bodyPr wrap="none" lIns="182880" tIns="146304" rIns="182880" bIns="146304" rtlCol="0">
            <a:spAutoFit/>
          </a:bodyPr>
          <a:lstStyle/>
          <a:p>
            <a:r>
              <a:rPr lang="en-US" sz="500" dirty="0">
                <a:solidFill>
                  <a:srgbClr val="FFFFFF"/>
                </a:solidFill>
                <a:latin typeface="Consolas" panose="020B0609020204030204" pitchFamily="49" charset="0"/>
                <a:cs typeface="Consolas" panose="020B0609020204030204" pitchFamily="49" charset="0"/>
              </a:rPr>
              <a:t>using System</a:t>
            </a:r>
            <a:r>
              <a:rPr lang="en-US" sz="500" dirty="0" smtClean="0">
                <a:solidFill>
                  <a:srgbClr val="FFFFFF"/>
                </a:solidFill>
                <a:latin typeface="Consolas" panose="020B0609020204030204" pitchFamily="49" charset="0"/>
                <a:cs typeface="Consolas" panose="020B0609020204030204" pitchFamily="49" charset="0"/>
              </a:rPr>
              <a:t>;</a:t>
            </a:r>
            <a:endParaRPr lang="en-US" sz="500" dirty="0">
              <a:solidFill>
                <a:srgbClr val="FFFFFF"/>
              </a:solidFill>
              <a:latin typeface="Consolas" panose="020B0609020204030204" pitchFamily="49" charset="0"/>
              <a:cs typeface="Consolas" panose="020B0609020204030204" pitchFamily="49" charset="0"/>
            </a:endParaRPr>
          </a:p>
          <a:p>
            <a:r>
              <a:rPr lang="en-US" sz="500" dirty="0" smtClean="0">
                <a:solidFill>
                  <a:srgbClr val="FFFFFF"/>
                </a:solidFill>
                <a:latin typeface="Consolas" panose="020B0609020204030204" pitchFamily="49" charset="0"/>
                <a:cs typeface="Consolas" panose="020B0609020204030204" pitchFamily="49" charset="0"/>
              </a:rPr>
              <a:t>class </a:t>
            </a:r>
            <a:r>
              <a:rPr lang="en-US" sz="500" dirty="0">
                <a:solidFill>
                  <a:srgbClr val="FFFFFF"/>
                </a:solidFill>
                <a:latin typeface="Consolas" panose="020B0609020204030204" pitchFamily="49" charset="0"/>
                <a:cs typeface="Consolas" panose="020B0609020204030204" pitchFamily="49" charset="0"/>
              </a:rPr>
              <a:t>Program</a:t>
            </a:r>
          </a:p>
          <a:p>
            <a:r>
              <a:rPr lang="en-US" sz="500" dirty="0" smtClean="0">
                <a:solidFill>
                  <a:srgbClr val="FFFFFF"/>
                </a:solidFill>
                <a:latin typeface="Consolas" panose="020B0609020204030204" pitchFamily="49" charset="0"/>
                <a:cs typeface="Consolas" panose="020B0609020204030204" pitchFamily="49" charset="0"/>
              </a:rPr>
              <a:t>{</a:t>
            </a:r>
            <a:endParaRPr lang="en-US" sz="500" dirty="0">
              <a:solidFill>
                <a:srgbClr val="FFFFFF"/>
              </a:solidFill>
              <a:latin typeface="Consolas" panose="020B0609020204030204" pitchFamily="49" charset="0"/>
              <a:cs typeface="Consolas" panose="020B0609020204030204" pitchFamily="49" charset="0"/>
            </a:endParaRPr>
          </a:p>
          <a:p>
            <a:r>
              <a:rPr lang="en-US" sz="500" dirty="0" smtClean="0">
                <a:solidFill>
                  <a:srgbClr val="FFFFFF"/>
                </a:solidFill>
                <a:latin typeface="Consolas" panose="020B0609020204030204" pitchFamily="49" charset="0"/>
                <a:cs typeface="Consolas" panose="020B0609020204030204" pitchFamily="49" charset="0"/>
              </a:rPr>
              <a:t>    </a:t>
            </a:r>
            <a:r>
              <a:rPr lang="en-US" sz="500" dirty="0">
                <a:solidFill>
                  <a:srgbClr val="FFFFFF"/>
                </a:solidFill>
                <a:latin typeface="Consolas" panose="020B0609020204030204" pitchFamily="49" charset="0"/>
                <a:cs typeface="Consolas" panose="020B0609020204030204" pitchFamily="49" charset="0"/>
              </a:rPr>
              <a:t>static void </a:t>
            </a:r>
            <a:r>
              <a:rPr lang="en-US" sz="500" dirty="0" smtClean="0">
                <a:solidFill>
                  <a:srgbClr val="FFFFFF"/>
                </a:solidFill>
                <a:latin typeface="Consolas" panose="020B0609020204030204" pitchFamily="49" charset="0"/>
                <a:cs typeface="Consolas" panose="020B0609020204030204" pitchFamily="49" charset="0"/>
              </a:rPr>
              <a:t>Main()</a:t>
            </a:r>
            <a:endParaRPr lang="en-US" sz="500" dirty="0">
              <a:solidFill>
                <a:srgbClr val="FFFFFF"/>
              </a:solidFill>
              <a:latin typeface="Consolas" panose="020B0609020204030204" pitchFamily="49" charset="0"/>
              <a:cs typeface="Consolas" panose="020B0609020204030204" pitchFamily="49" charset="0"/>
            </a:endParaRPr>
          </a:p>
          <a:p>
            <a:r>
              <a:rPr lang="en-US" sz="500" dirty="0" smtClean="0">
                <a:solidFill>
                  <a:srgbClr val="FFFFFF"/>
                </a:solidFill>
                <a:latin typeface="Consolas" panose="020B0609020204030204" pitchFamily="49" charset="0"/>
                <a:cs typeface="Consolas" panose="020B0609020204030204" pitchFamily="49" charset="0"/>
              </a:rPr>
              <a:t>    {</a:t>
            </a:r>
          </a:p>
          <a:p>
            <a:endParaRPr lang="en-US" sz="500" dirty="0" smtClean="0">
              <a:solidFill>
                <a:srgbClr val="FFFFFF"/>
              </a:solidFill>
              <a:latin typeface="Consolas" panose="020B0609020204030204" pitchFamily="49" charset="0"/>
              <a:cs typeface="Consolas" panose="020B0609020204030204" pitchFamily="49" charset="0"/>
            </a:endParaRPr>
          </a:p>
          <a:p>
            <a:r>
              <a:rPr lang="en-US" sz="500" dirty="0" smtClean="0">
                <a:solidFill>
                  <a:srgbClr val="FFFFFF"/>
                </a:solidFill>
                <a:latin typeface="Consolas" panose="020B0609020204030204" pitchFamily="49" charset="0"/>
                <a:cs typeface="Consolas" panose="020B0609020204030204" pitchFamily="49" charset="0"/>
              </a:rPr>
              <a:t>    </a:t>
            </a:r>
            <a:r>
              <a:rPr lang="en-US" sz="500" dirty="0">
                <a:solidFill>
                  <a:srgbClr val="FFFFFF"/>
                </a:solidFill>
                <a:latin typeface="Consolas" panose="020B0609020204030204" pitchFamily="49" charset="0"/>
                <a:cs typeface="Consolas" panose="020B0609020204030204" pitchFamily="49" charset="0"/>
              </a:rPr>
              <a:t>}</a:t>
            </a:r>
          </a:p>
          <a:p>
            <a:r>
              <a:rPr lang="en-US" sz="500" dirty="0" smtClean="0">
                <a:solidFill>
                  <a:srgbClr val="FFFFFF"/>
                </a:solidFill>
                <a:latin typeface="Consolas" panose="020B0609020204030204" pitchFamily="49" charset="0"/>
                <a:cs typeface="Consolas" panose="020B0609020204030204" pitchFamily="49" charset="0"/>
              </a:rPr>
              <a:t>}</a:t>
            </a:r>
            <a:endParaRPr lang="en-US" sz="500" dirty="0">
              <a:solidFill>
                <a:srgbClr val="FFFFFF"/>
              </a:solidFill>
              <a:latin typeface="Consolas" panose="020B0609020204030204" pitchFamily="49" charset="0"/>
              <a:cs typeface="Consolas" panose="020B0609020204030204" pitchFamily="49" charset="0"/>
            </a:endParaRPr>
          </a:p>
          <a:p>
            <a:pPr>
              <a:lnSpc>
                <a:spcPct val="90000"/>
              </a:lnSpc>
              <a:spcAft>
                <a:spcPts val="600"/>
              </a:spcAft>
            </a:pPr>
            <a:endParaRPr lang="en-US" sz="700" dirty="0" smtClean="0">
              <a:gradFill>
                <a:gsLst>
                  <a:gs pos="2917">
                    <a:srgbClr val="FFFFFF"/>
                  </a:gs>
                  <a:gs pos="30000">
                    <a:srgbClr val="FFFFFF"/>
                  </a:gs>
                </a:gsLst>
                <a:lin ang="5400000" scaled="0"/>
              </a:gradFill>
              <a:latin typeface="Consolas" panose="020B0609020204030204" pitchFamily="49" charset="0"/>
              <a:cs typeface="Consolas" panose="020B0609020204030204" pitchFamily="49" charset="0"/>
            </a:endParaRPr>
          </a:p>
        </p:txBody>
      </p:sp>
      <p:grpSp>
        <p:nvGrpSpPr>
          <p:cNvPr id="117" name="Group 116"/>
          <p:cNvGrpSpPr/>
          <p:nvPr/>
        </p:nvGrpSpPr>
        <p:grpSpPr>
          <a:xfrm>
            <a:off x="547962" y="4122813"/>
            <a:ext cx="1882150" cy="951832"/>
            <a:chOff x="4962561" y="2484878"/>
            <a:chExt cx="2522622" cy="1409700"/>
          </a:xfrm>
        </p:grpSpPr>
        <p:grpSp>
          <p:nvGrpSpPr>
            <p:cNvPr id="118" name="Group 117"/>
            <p:cNvGrpSpPr/>
            <p:nvPr/>
          </p:nvGrpSpPr>
          <p:grpSpPr>
            <a:xfrm>
              <a:off x="4962561" y="2484878"/>
              <a:ext cx="2522622" cy="1409700"/>
              <a:chOff x="3703637" y="1744662"/>
              <a:chExt cx="5181600" cy="2895600"/>
            </a:xfrm>
          </p:grpSpPr>
          <p:sp>
            <p:nvSpPr>
              <p:cNvPr id="128" name="Rectangle 127"/>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9" name="Right Bracket 128"/>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30" name="Left Bracket 129"/>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119" name="Straight Connector 118"/>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23" name="Group 122"/>
            <p:cNvGrpSpPr/>
            <p:nvPr/>
          </p:nvGrpSpPr>
          <p:grpSpPr>
            <a:xfrm>
              <a:off x="5151321" y="2732528"/>
              <a:ext cx="364693" cy="914400"/>
              <a:chOff x="5528956" y="2849562"/>
              <a:chExt cx="729385" cy="1828800"/>
            </a:xfrm>
          </p:grpSpPr>
          <p:cxnSp>
            <p:nvCxnSpPr>
              <p:cNvPr id="124" name="Straight Connector 123"/>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31" name="Rectangle 130"/>
          <p:cNvSpPr/>
          <p:nvPr/>
        </p:nvSpPr>
        <p:spPr>
          <a:xfrm>
            <a:off x="630348" y="4302245"/>
            <a:ext cx="1725836" cy="620304"/>
          </a:xfrm>
          <a:prstGeom prst="rect">
            <a:avLst/>
          </a:prstGeom>
        </p:spPr>
        <p:txBody>
          <a:bodyPr wrap="square">
            <a:sp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grpSp>
        <p:nvGrpSpPr>
          <p:cNvPr id="132" name="Group 131"/>
          <p:cNvGrpSpPr/>
          <p:nvPr/>
        </p:nvGrpSpPr>
        <p:grpSpPr>
          <a:xfrm>
            <a:off x="543375" y="5214161"/>
            <a:ext cx="1882150" cy="951832"/>
            <a:chOff x="4962561" y="2484878"/>
            <a:chExt cx="2522622" cy="1409700"/>
          </a:xfrm>
        </p:grpSpPr>
        <p:grpSp>
          <p:nvGrpSpPr>
            <p:cNvPr id="133" name="Group 132"/>
            <p:cNvGrpSpPr/>
            <p:nvPr/>
          </p:nvGrpSpPr>
          <p:grpSpPr>
            <a:xfrm>
              <a:off x="4962561" y="2484878"/>
              <a:ext cx="2522622" cy="1409700"/>
              <a:chOff x="3703637" y="1744662"/>
              <a:chExt cx="5181600" cy="2895600"/>
            </a:xfrm>
          </p:grpSpPr>
          <p:sp>
            <p:nvSpPr>
              <p:cNvPr id="143" name="Rectangle 142"/>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4" name="Right Bracket 143"/>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45" name="Left Bracket 144"/>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134" name="Straight Connector 133"/>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38" name="Group 137"/>
            <p:cNvGrpSpPr/>
            <p:nvPr/>
          </p:nvGrpSpPr>
          <p:grpSpPr>
            <a:xfrm>
              <a:off x="5151321" y="2732528"/>
              <a:ext cx="364693" cy="914400"/>
              <a:chOff x="5528956" y="2849562"/>
              <a:chExt cx="729385" cy="1828800"/>
            </a:xfrm>
          </p:grpSpPr>
          <p:cxnSp>
            <p:nvCxnSpPr>
              <p:cNvPr id="139" name="Straight Connector 138"/>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146" name="Picture 1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349" y="5539786"/>
            <a:ext cx="1773510" cy="407795"/>
          </a:xfrm>
          <a:prstGeom prst="rect">
            <a:avLst/>
          </a:prstGeom>
        </p:spPr>
      </p:pic>
      <p:pic>
        <p:nvPicPr>
          <p:cNvPr id="147" name="Picture 7" descr="\\MAGNUM\Projects\Microsoft\Cloud Power FY12\Design\ICONS_PNG\Gears.png"/>
          <p:cNvPicPr>
            <a:picLocks noChangeAspect="1" noChangeArrowheads="1"/>
          </p:cNvPicPr>
          <p:nvPr/>
        </p:nvPicPr>
        <p:blipFill>
          <a:blip r:embed="rId11" cstate="print">
            <a:duotone>
              <a:prstClr val="black"/>
              <a:schemeClr val="tx2">
                <a:tint val="45000"/>
                <a:satMod val="400000"/>
              </a:schemeClr>
            </a:duotone>
          </a:blip>
          <a:srcRect/>
          <a:stretch>
            <a:fillRect/>
          </a:stretch>
        </p:blipFill>
        <p:spPr bwMode="auto">
          <a:xfrm>
            <a:off x="4678285" y="1143201"/>
            <a:ext cx="2057263" cy="2057263"/>
          </a:xfrm>
          <a:prstGeom prst="rect">
            <a:avLst/>
          </a:prstGeom>
          <a:noFill/>
        </p:spPr>
      </p:pic>
      <p:sp>
        <p:nvSpPr>
          <p:cNvPr id="148" name="Rounded Rectangle 147"/>
          <p:cNvSpPr/>
          <p:nvPr/>
        </p:nvSpPr>
        <p:spPr bwMode="auto">
          <a:xfrm>
            <a:off x="8032469" y="2600819"/>
            <a:ext cx="2409029" cy="4126948"/>
          </a:xfrm>
          <a:prstGeom prst="roundRect">
            <a:avLst/>
          </a:prstGeom>
          <a:solidFill>
            <a:schemeClr val="bg1">
              <a:lumMod val="95000"/>
              <a:alpha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chemeClr val="tx1"/>
                </a:solidFill>
              </a:rPr>
              <a:t>Central Repository</a:t>
            </a:r>
            <a:endParaRPr lang="en-US" sz="2000" b="1" dirty="0">
              <a:solidFill>
                <a:schemeClr val="tx1"/>
              </a:solidFill>
            </a:endParaRPr>
          </a:p>
        </p:txBody>
      </p:sp>
      <p:grpSp>
        <p:nvGrpSpPr>
          <p:cNvPr id="149" name="Group 148"/>
          <p:cNvGrpSpPr/>
          <p:nvPr/>
        </p:nvGrpSpPr>
        <p:grpSpPr>
          <a:xfrm>
            <a:off x="8296160" y="5533699"/>
            <a:ext cx="1882150" cy="951832"/>
            <a:chOff x="4962561" y="2484878"/>
            <a:chExt cx="2522622" cy="1409700"/>
          </a:xfrm>
        </p:grpSpPr>
        <p:grpSp>
          <p:nvGrpSpPr>
            <p:cNvPr id="150" name="Group 149"/>
            <p:cNvGrpSpPr/>
            <p:nvPr/>
          </p:nvGrpSpPr>
          <p:grpSpPr>
            <a:xfrm>
              <a:off x="4962561" y="2484878"/>
              <a:ext cx="2522622" cy="1409700"/>
              <a:chOff x="3703637" y="1744662"/>
              <a:chExt cx="5181600" cy="2895600"/>
            </a:xfrm>
          </p:grpSpPr>
          <p:sp>
            <p:nvSpPr>
              <p:cNvPr id="160" name="Rectangle 159"/>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1" name="Right Bracket 160"/>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62" name="Left Bracket 161"/>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151" name="Straight Connector 150"/>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55" name="Group 154"/>
            <p:cNvGrpSpPr/>
            <p:nvPr/>
          </p:nvGrpSpPr>
          <p:grpSpPr>
            <a:xfrm>
              <a:off x="5151321" y="2732528"/>
              <a:ext cx="364693" cy="914400"/>
              <a:chOff x="5528956" y="2849562"/>
              <a:chExt cx="729385" cy="1828800"/>
            </a:xfrm>
          </p:grpSpPr>
          <p:cxnSp>
            <p:nvCxnSpPr>
              <p:cNvPr id="156" name="Straight Connector 155"/>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163" name="Picture 1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3134" y="5859324"/>
            <a:ext cx="1773510" cy="407795"/>
          </a:xfrm>
          <a:prstGeom prst="rect">
            <a:avLst/>
          </a:prstGeom>
        </p:spPr>
      </p:pic>
      <p:grpSp>
        <p:nvGrpSpPr>
          <p:cNvPr id="164" name="Group 163"/>
          <p:cNvGrpSpPr/>
          <p:nvPr/>
        </p:nvGrpSpPr>
        <p:grpSpPr>
          <a:xfrm>
            <a:off x="8300747" y="4442351"/>
            <a:ext cx="1882150" cy="951832"/>
            <a:chOff x="4962561" y="2484878"/>
            <a:chExt cx="2522622" cy="1409700"/>
          </a:xfrm>
        </p:grpSpPr>
        <p:grpSp>
          <p:nvGrpSpPr>
            <p:cNvPr id="165" name="Group 164"/>
            <p:cNvGrpSpPr/>
            <p:nvPr/>
          </p:nvGrpSpPr>
          <p:grpSpPr>
            <a:xfrm>
              <a:off x="4962561" y="2484878"/>
              <a:ext cx="2522622" cy="1409700"/>
              <a:chOff x="3703637" y="1744662"/>
              <a:chExt cx="5181600" cy="2895600"/>
            </a:xfrm>
          </p:grpSpPr>
          <p:sp>
            <p:nvSpPr>
              <p:cNvPr id="175" name="Rectangle 174"/>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6" name="Right Bracket 175"/>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77" name="Left Bracket 176"/>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166" name="Straight Connector 165"/>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70" name="Group 169"/>
            <p:cNvGrpSpPr/>
            <p:nvPr/>
          </p:nvGrpSpPr>
          <p:grpSpPr>
            <a:xfrm>
              <a:off x="5151321" y="2732528"/>
              <a:ext cx="364693" cy="914400"/>
              <a:chOff x="5528956" y="2849562"/>
              <a:chExt cx="729385" cy="1828800"/>
            </a:xfrm>
          </p:grpSpPr>
          <p:cxnSp>
            <p:nvCxnSpPr>
              <p:cNvPr id="171" name="Straight Connector 170"/>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78" name="Rectangle 177"/>
          <p:cNvSpPr/>
          <p:nvPr/>
        </p:nvSpPr>
        <p:spPr>
          <a:xfrm>
            <a:off x="8383133" y="4621783"/>
            <a:ext cx="1725836" cy="620304"/>
          </a:xfrm>
          <a:prstGeom prst="rect">
            <a:avLst/>
          </a:prstGeom>
        </p:spPr>
        <p:txBody>
          <a:bodyPr wrap="square">
            <a:sp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Tree>
    <p:extLst>
      <p:ext uri="{BB962C8B-B14F-4D97-AF65-F5344CB8AC3E}">
        <p14:creationId xmlns:p14="http://schemas.microsoft.com/office/powerpoint/2010/main" val="696024229"/>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bwMode="auto">
          <a:xfrm>
            <a:off x="383504" y="2858781"/>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a:solidFill>
                  <a:schemeClr val="tx1"/>
                </a:solidFill>
              </a:rPr>
              <a:t>Local Repository</a:t>
            </a:r>
          </a:p>
        </p:txBody>
      </p:sp>
      <p:sp>
        <p:nvSpPr>
          <p:cNvPr id="2" name="Title 1"/>
          <p:cNvSpPr>
            <a:spLocks noGrp="1"/>
          </p:cNvSpPr>
          <p:nvPr>
            <p:ph type="title"/>
          </p:nvPr>
        </p:nvSpPr>
        <p:spPr/>
        <p:txBody>
          <a:bodyPr/>
          <a:lstStyle/>
          <a:p>
            <a:r>
              <a:rPr lang="en-US"/>
              <a:t>Development Process </a:t>
            </a:r>
            <a:r>
              <a:rPr lang="en-US" smtClean="0"/>
              <a:t>Using </a:t>
            </a:r>
            <a:r>
              <a:rPr lang="en-US" dirty="0"/>
              <a:t>Containers</a:t>
            </a:r>
          </a:p>
        </p:txBody>
      </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rgbClr val="5C2D91"/>
                </a:solidFill>
              </a:rPr>
              <a:t>Central Repository</a:t>
            </a:r>
            <a:endParaRPr lang="en-US" sz="2000" b="1" dirty="0">
              <a:solidFill>
                <a:srgbClr val="5C2D91"/>
              </a:solidFill>
            </a:endParaRP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rgbClr val="FFFFFF"/>
                    </a:gs>
                    <a:gs pos="30000">
                      <a:srgbClr val="FFFFFF"/>
                    </a:gs>
                  </a:gsLst>
                  <a:lin ang="5400000" scaled="0"/>
                </a:gradFill>
                <a:latin typeface="Segoe UI Ligh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pic>
          <p:nvPicPr>
            <p:cNvPr id="451" name="Picture 4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cxnSp>
        <p:nvCxnSpPr>
          <p:cNvPr id="595" name="Straight Arrow Connector 594"/>
          <p:cNvCxnSpPr/>
          <p:nvPr/>
        </p:nvCxnSpPr>
        <p:spPr>
          <a:xfrm flipV="1">
            <a:off x="2841880" y="2171833"/>
            <a:ext cx="1836405" cy="5185"/>
          </a:xfrm>
          <a:prstGeom prst="straightConnector1">
            <a:avLst/>
          </a:prstGeom>
          <a:solidFill>
            <a:schemeClr val="tx1"/>
          </a:solidFill>
          <a:ln w="28575">
            <a:solidFill>
              <a:schemeClr val="tx2"/>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73" name="Straight Arrow Connector 572"/>
          <p:cNvCxnSpPr/>
          <p:nvPr/>
        </p:nvCxnSpPr>
        <p:spPr>
          <a:xfrm>
            <a:off x="6294191" y="2955483"/>
            <a:ext cx="7048" cy="1126502"/>
          </a:xfrm>
          <a:prstGeom prst="straightConnector1">
            <a:avLst/>
          </a:prstGeom>
          <a:solidFill>
            <a:schemeClr val="tx1"/>
          </a:solidFill>
          <a:ln w="28575">
            <a:solidFill>
              <a:schemeClr val="tx2"/>
            </a:solidFill>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428" name="Group 427"/>
          <p:cNvGrpSpPr/>
          <p:nvPr/>
        </p:nvGrpSpPr>
        <p:grpSpPr>
          <a:xfrm>
            <a:off x="547962" y="4122813"/>
            <a:ext cx="1882150" cy="951832"/>
            <a:chOff x="4962561" y="2484878"/>
            <a:chExt cx="2522622" cy="1409700"/>
          </a:xfrm>
        </p:grpSpPr>
        <p:grpSp>
          <p:nvGrpSpPr>
            <p:cNvPr id="429" name="Group 428"/>
            <p:cNvGrpSpPr/>
            <p:nvPr/>
          </p:nvGrpSpPr>
          <p:grpSpPr>
            <a:xfrm>
              <a:off x="4962561" y="2484878"/>
              <a:ext cx="2522622" cy="1409700"/>
              <a:chOff x="3703637" y="1744662"/>
              <a:chExt cx="5181600" cy="2895600"/>
            </a:xfrm>
          </p:grpSpPr>
          <p:sp>
            <p:nvSpPr>
              <p:cNvPr id="569" name="Rectangle 568"/>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70" name="Right Bracket 569"/>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571" name="Left Bracket 570"/>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430" name="Straight Connector 429"/>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5" name="Straight Connector 434"/>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6" name="Straight Connector 435"/>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7" name="Straight Connector 436"/>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38" name="Group 437"/>
            <p:cNvGrpSpPr/>
            <p:nvPr/>
          </p:nvGrpSpPr>
          <p:grpSpPr>
            <a:xfrm>
              <a:off x="5151321" y="2732528"/>
              <a:ext cx="364693" cy="914400"/>
              <a:chOff x="5528956" y="2849562"/>
              <a:chExt cx="729385" cy="1828800"/>
            </a:xfrm>
          </p:grpSpPr>
          <p:cxnSp>
            <p:nvCxnSpPr>
              <p:cNvPr id="440" name="Straight Connector 439"/>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1" name="Straight Connector 440"/>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2" name="Straight Connector 441"/>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8" name="Straight Connector 567"/>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572" name="Rectangle 571"/>
          <p:cNvSpPr/>
          <p:nvPr/>
        </p:nvSpPr>
        <p:spPr>
          <a:xfrm>
            <a:off x="630348" y="4302245"/>
            <a:ext cx="1725836" cy="620304"/>
          </a:xfrm>
          <a:prstGeom prst="rect">
            <a:avLst/>
          </a:prstGeom>
        </p:spPr>
        <p:txBody>
          <a:bodyPr wrap="square">
            <a:sp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grpSp>
        <p:nvGrpSpPr>
          <p:cNvPr id="577" name="Group 576"/>
          <p:cNvGrpSpPr/>
          <p:nvPr/>
        </p:nvGrpSpPr>
        <p:grpSpPr>
          <a:xfrm>
            <a:off x="543375" y="5214161"/>
            <a:ext cx="1882150" cy="951832"/>
            <a:chOff x="4962561" y="2484878"/>
            <a:chExt cx="2522622" cy="1409700"/>
          </a:xfrm>
        </p:grpSpPr>
        <p:grpSp>
          <p:nvGrpSpPr>
            <p:cNvPr id="578" name="Group 577"/>
            <p:cNvGrpSpPr/>
            <p:nvPr/>
          </p:nvGrpSpPr>
          <p:grpSpPr>
            <a:xfrm>
              <a:off x="4962561" y="2484878"/>
              <a:ext cx="2522622" cy="1409700"/>
              <a:chOff x="3703637" y="1744662"/>
              <a:chExt cx="5181600" cy="2895600"/>
            </a:xfrm>
          </p:grpSpPr>
          <p:sp>
            <p:nvSpPr>
              <p:cNvPr id="588" name="Rectangle 587"/>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89" name="Right Bracket 588"/>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591" name="Left Bracket 590"/>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579" name="Straight Connector 578"/>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0" name="Straight Connector 579"/>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1" name="Straight Connector 580"/>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2" name="Straight Connector 581"/>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83" name="Group 582"/>
            <p:cNvGrpSpPr/>
            <p:nvPr/>
          </p:nvGrpSpPr>
          <p:grpSpPr>
            <a:xfrm>
              <a:off x="5151321" y="2732528"/>
              <a:ext cx="364693" cy="914400"/>
              <a:chOff x="5528956" y="2849562"/>
              <a:chExt cx="729385" cy="1828800"/>
            </a:xfrm>
          </p:grpSpPr>
          <p:cxnSp>
            <p:nvCxnSpPr>
              <p:cNvPr id="584" name="Straight Connector 583"/>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5" name="Straight Connector 584"/>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6" name="Straight Connector 585"/>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7" name="Straight Connector 586"/>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592" name="Picture 59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349" y="5539786"/>
            <a:ext cx="1773510" cy="407795"/>
          </a:xfrm>
          <a:prstGeom prst="rect">
            <a:avLst/>
          </a:prstGeom>
        </p:spPr>
      </p:pic>
      <p:grpSp>
        <p:nvGrpSpPr>
          <p:cNvPr id="608" name="Group 607"/>
          <p:cNvGrpSpPr/>
          <p:nvPr/>
        </p:nvGrpSpPr>
        <p:grpSpPr>
          <a:xfrm>
            <a:off x="553592" y="3022572"/>
            <a:ext cx="1882150" cy="951832"/>
            <a:chOff x="3703637" y="1744662"/>
            <a:chExt cx="5181600" cy="2895600"/>
          </a:xfrm>
        </p:grpSpPr>
        <p:sp>
          <p:nvSpPr>
            <p:cNvPr id="632" name="Rectangle 631"/>
            <p:cNvSpPr/>
            <p:nvPr/>
          </p:nvSpPr>
          <p:spPr bwMode="auto">
            <a:xfrm>
              <a:off x="3789873" y="1829242"/>
              <a:ext cx="5013283" cy="2598061"/>
            </a:xfrm>
            <a:prstGeom prst="rect">
              <a:avLst/>
            </a:prstGeom>
            <a:solidFill>
              <a:schemeClr val="accent1"/>
            </a:solidFill>
            <a:ln w="76200" cmpd="sng">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33" name="Right Bracket 632"/>
            <p:cNvSpPr/>
            <p:nvPr/>
          </p:nvSpPr>
          <p:spPr>
            <a:xfrm>
              <a:off x="8512014" y="1744662"/>
              <a:ext cx="373223" cy="2895600"/>
            </a:xfrm>
            <a:prstGeom prst="rightBracket">
              <a:avLst/>
            </a:prstGeom>
            <a:ln w="76200" cmpd="sng">
              <a:solidFill>
                <a:schemeClr val="accent1"/>
              </a:solid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648" name="Left Bracket 647"/>
            <p:cNvSpPr/>
            <p:nvPr/>
          </p:nvSpPr>
          <p:spPr>
            <a:xfrm>
              <a:off x="3703637" y="1744662"/>
              <a:ext cx="373223" cy="2895600"/>
            </a:xfrm>
            <a:prstGeom prst="leftBracket">
              <a:avLst/>
            </a:prstGeom>
            <a:ln w="76200" cmpd="sng">
              <a:solidFill>
                <a:schemeClr val="accent1"/>
              </a:solid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679" name="Straight Arrow Connector 678"/>
          <p:cNvCxnSpPr/>
          <p:nvPr/>
        </p:nvCxnSpPr>
        <p:spPr>
          <a:xfrm flipH="1" flipV="1">
            <a:off x="2631090" y="3796416"/>
            <a:ext cx="3005406" cy="1036636"/>
          </a:xfrm>
          <a:prstGeom prst="straightConnector1">
            <a:avLst/>
          </a:prstGeom>
          <a:solidFill>
            <a:schemeClr val="tx1"/>
          </a:solidFill>
          <a:ln w="28575">
            <a:solidFill>
              <a:schemeClr val="tx2"/>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680" name="TextBox 14"/>
          <p:cNvSpPr txBox="1"/>
          <p:nvPr/>
        </p:nvSpPr>
        <p:spPr>
          <a:xfrm rot="1122519">
            <a:off x="2998711" y="3756349"/>
            <a:ext cx="2457954" cy="1181862"/>
          </a:xfrm>
          <a:prstGeom prst="rect">
            <a:avLst/>
          </a:prstGeom>
          <a:solidFill>
            <a:schemeClr val="tx2"/>
          </a:solidFill>
        </p:spPr>
        <p:txBody>
          <a:bodyPr wrap="square" lIns="182880" tIns="146304" rIns="182880" bIns="146304" rtlCol="0">
            <a:spAutoFit/>
          </a:bodyPr>
          <a:lstStyle/>
          <a:p>
            <a:pPr algn="ctr">
              <a:lnSpc>
                <a:spcPct val="90000"/>
              </a:lnSpc>
              <a:spcAft>
                <a:spcPts val="600"/>
              </a:spcAft>
            </a:pPr>
            <a:r>
              <a:rPr lang="en-US" sz="1600" dirty="0" smtClean="0">
                <a:gradFill>
                  <a:gsLst>
                    <a:gs pos="2917">
                      <a:srgbClr val="FFFFFF"/>
                    </a:gs>
                    <a:gs pos="30000">
                      <a:srgbClr val="FFFFFF"/>
                    </a:gs>
                  </a:gsLst>
                  <a:lin ang="5400000" scaled="0"/>
                </a:gradFill>
              </a:rPr>
              <a:t>A new container image is built containing the application, written by the developer </a:t>
            </a:r>
          </a:p>
        </p:txBody>
      </p:sp>
      <p:pic>
        <p:nvPicPr>
          <p:cNvPr id="590" name="Picture 589"/>
          <p:cNvPicPr>
            <a:picLocks noChangeAspect="1"/>
          </p:cNvPicPr>
          <p:nvPr/>
        </p:nvPicPr>
        <p:blipFill>
          <a:blip r:embed="rId6"/>
          <a:stretch>
            <a:fillRect/>
          </a:stretch>
        </p:blipFill>
        <p:spPr>
          <a:xfrm>
            <a:off x="8769634" y="1927291"/>
            <a:ext cx="3657917" cy="4822354"/>
          </a:xfrm>
          <a:prstGeom prst="rect">
            <a:avLst/>
          </a:prstGeom>
        </p:spPr>
      </p:pic>
      <p:grpSp>
        <p:nvGrpSpPr>
          <p:cNvPr id="599" name="Group 598"/>
          <p:cNvGrpSpPr/>
          <p:nvPr/>
        </p:nvGrpSpPr>
        <p:grpSpPr>
          <a:xfrm>
            <a:off x="503237" y="1139197"/>
            <a:ext cx="2338643" cy="1678829"/>
            <a:chOff x="503237" y="1297243"/>
            <a:chExt cx="2338643" cy="1678829"/>
          </a:xfrm>
        </p:grpSpPr>
        <p:sp>
          <p:nvSpPr>
            <p:cNvPr id="603" name="Freeform 602"/>
            <p:cNvSpPr>
              <a:spLocks noChangeAspect="1" noEditPoints="1"/>
            </p:cNvSpPr>
            <p:nvPr/>
          </p:nvSpPr>
          <p:spPr bwMode="auto">
            <a:xfrm>
              <a:off x="868139" y="1297243"/>
              <a:ext cx="1973741" cy="1678828"/>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pPr>
                <a:defRPr/>
              </a:pPr>
              <a:endParaRPr lang="en-US" kern="0" smtClean="0">
                <a:solidFill>
                  <a:srgbClr val="505050"/>
                </a:solidFill>
              </a:endParaRPr>
            </a:p>
          </p:txBody>
        </p:sp>
        <p:sp>
          <p:nvSpPr>
            <p:cNvPr id="604" name="Freeform 5"/>
            <p:cNvSpPr>
              <a:spLocks/>
            </p:cNvSpPr>
            <p:nvPr/>
          </p:nvSpPr>
          <p:spPr bwMode="auto">
            <a:xfrm>
              <a:off x="2366880" y="2854592"/>
              <a:ext cx="243386" cy="121480"/>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5" name="Freeform 6"/>
            <p:cNvSpPr>
              <a:spLocks/>
            </p:cNvSpPr>
            <p:nvPr/>
          </p:nvSpPr>
          <p:spPr bwMode="auto">
            <a:xfrm>
              <a:off x="1918354" y="2856378"/>
              <a:ext cx="518065" cy="67886"/>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2">
                <a:lumMod val="20000"/>
                <a:lumOff val="80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6" name="Oval 7"/>
            <p:cNvSpPr>
              <a:spLocks noChangeArrowheads="1"/>
            </p:cNvSpPr>
            <p:nvPr/>
          </p:nvSpPr>
          <p:spPr bwMode="auto">
            <a:xfrm>
              <a:off x="1043902" y="2661653"/>
              <a:ext cx="540665" cy="117907"/>
            </a:xfrm>
            <a:prstGeom prst="ellipse">
              <a:avLst/>
            </a:pr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7" name="Freeform 8"/>
            <p:cNvSpPr>
              <a:spLocks/>
            </p:cNvSpPr>
            <p:nvPr/>
          </p:nvSpPr>
          <p:spPr bwMode="auto">
            <a:xfrm>
              <a:off x="649269" y="1788067"/>
              <a:ext cx="1307332" cy="932539"/>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1"/>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9" name="Rectangle 9"/>
            <p:cNvSpPr>
              <a:spLocks noChangeArrowheads="1"/>
            </p:cNvSpPr>
            <p:nvPr/>
          </p:nvSpPr>
          <p:spPr bwMode="auto">
            <a:xfrm>
              <a:off x="690992" y="1830942"/>
              <a:ext cx="1225623" cy="712803"/>
            </a:xfrm>
            <a:prstGeom prst="rect">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0" name="Rectangle 10"/>
            <p:cNvSpPr>
              <a:spLocks noChangeArrowheads="1"/>
            </p:cNvSpPr>
            <p:nvPr/>
          </p:nvSpPr>
          <p:spPr bwMode="auto">
            <a:xfrm>
              <a:off x="503237" y="2911759"/>
              <a:ext cx="1620257" cy="62527"/>
            </a:xfrm>
            <a:prstGeom prst="rect">
              <a:avLst/>
            </a:prstGeom>
            <a:solidFill>
              <a:schemeClr val="tx1"/>
            </a:solidFill>
            <a:ln w="19050">
              <a:solidFill>
                <a:schemeClr val="tx1">
                  <a:lumMod val="50000"/>
                </a:schemeClr>
              </a:solidFill>
              <a:miter lim="800000"/>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1" name="Freeform 11"/>
            <p:cNvSpPr>
              <a:spLocks/>
            </p:cNvSpPr>
            <p:nvPr/>
          </p:nvSpPr>
          <p:spPr bwMode="auto">
            <a:xfrm>
              <a:off x="503237" y="2836727"/>
              <a:ext cx="1620257" cy="7503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tx1">
                <a:lumMod val="85000"/>
              </a:schemeClr>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612" name="Rounded Rectangle 611"/>
          <p:cNvSpPr/>
          <p:nvPr/>
        </p:nvSpPr>
        <p:spPr bwMode="auto">
          <a:xfrm>
            <a:off x="8032469" y="2600819"/>
            <a:ext cx="2409029" cy="4126948"/>
          </a:xfrm>
          <a:prstGeom prst="roundRect">
            <a:avLst/>
          </a:prstGeom>
          <a:solidFill>
            <a:schemeClr val="bg1">
              <a:lumMod val="95000"/>
              <a:alpha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chemeClr val="tx1"/>
                </a:solidFill>
              </a:rPr>
              <a:t>Central Repository</a:t>
            </a:r>
            <a:endParaRPr lang="en-US" sz="2000" b="1" dirty="0">
              <a:solidFill>
                <a:schemeClr val="tx1"/>
              </a:solidFill>
            </a:endParaRPr>
          </a:p>
        </p:txBody>
      </p:sp>
      <p:sp>
        <p:nvSpPr>
          <p:cNvPr id="613" name="TextBox 612"/>
          <p:cNvSpPr txBox="1"/>
          <p:nvPr/>
        </p:nvSpPr>
        <p:spPr>
          <a:xfrm>
            <a:off x="611159" y="1579610"/>
            <a:ext cx="1145185" cy="1021818"/>
          </a:xfrm>
          <a:prstGeom prst="rect">
            <a:avLst/>
          </a:prstGeom>
          <a:noFill/>
        </p:spPr>
        <p:txBody>
          <a:bodyPr wrap="none" lIns="182880" tIns="146304" rIns="182880" bIns="146304" rtlCol="0">
            <a:spAutoFit/>
          </a:bodyPr>
          <a:lstStyle/>
          <a:p>
            <a:r>
              <a:rPr lang="en-US" sz="500" dirty="0">
                <a:solidFill>
                  <a:srgbClr val="FFFFFF"/>
                </a:solidFill>
                <a:latin typeface="Consolas" panose="020B0609020204030204" pitchFamily="49" charset="0"/>
                <a:cs typeface="Consolas" panose="020B0609020204030204" pitchFamily="49" charset="0"/>
              </a:rPr>
              <a:t>using System</a:t>
            </a:r>
            <a:r>
              <a:rPr lang="en-US" sz="500" dirty="0" smtClean="0">
                <a:solidFill>
                  <a:srgbClr val="FFFFFF"/>
                </a:solidFill>
                <a:latin typeface="Consolas" panose="020B0609020204030204" pitchFamily="49" charset="0"/>
                <a:cs typeface="Consolas" panose="020B0609020204030204" pitchFamily="49" charset="0"/>
              </a:rPr>
              <a:t>;</a:t>
            </a:r>
            <a:endParaRPr lang="en-US" sz="500" dirty="0">
              <a:solidFill>
                <a:srgbClr val="FFFFFF"/>
              </a:solidFill>
              <a:latin typeface="Consolas" panose="020B0609020204030204" pitchFamily="49" charset="0"/>
              <a:cs typeface="Consolas" panose="020B0609020204030204" pitchFamily="49" charset="0"/>
            </a:endParaRPr>
          </a:p>
          <a:p>
            <a:r>
              <a:rPr lang="en-US" sz="500" dirty="0" smtClean="0">
                <a:solidFill>
                  <a:srgbClr val="FFFFFF"/>
                </a:solidFill>
                <a:latin typeface="Consolas" panose="020B0609020204030204" pitchFamily="49" charset="0"/>
                <a:cs typeface="Consolas" panose="020B0609020204030204" pitchFamily="49" charset="0"/>
              </a:rPr>
              <a:t>class </a:t>
            </a:r>
            <a:r>
              <a:rPr lang="en-US" sz="500" dirty="0">
                <a:solidFill>
                  <a:srgbClr val="FFFFFF"/>
                </a:solidFill>
                <a:latin typeface="Consolas" panose="020B0609020204030204" pitchFamily="49" charset="0"/>
                <a:cs typeface="Consolas" panose="020B0609020204030204" pitchFamily="49" charset="0"/>
              </a:rPr>
              <a:t>Program</a:t>
            </a:r>
          </a:p>
          <a:p>
            <a:r>
              <a:rPr lang="en-US" sz="500" dirty="0" smtClean="0">
                <a:solidFill>
                  <a:srgbClr val="FFFFFF"/>
                </a:solidFill>
                <a:latin typeface="Consolas" panose="020B0609020204030204" pitchFamily="49" charset="0"/>
                <a:cs typeface="Consolas" panose="020B0609020204030204" pitchFamily="49" charset="0"/>
              </a:rPr>
              <a:t>{</a:t>
            </a:r>
            <a:endParaRPr lang="en-US" sz="500" dirty="0">
              <a:solidFill>
                <a:srgbClr val="FFFFFF"/>
              </a:solidFill>
              <a:latin typeface="Consolas" panose="020B0609020204030204" pitchFamily="49" charset="0"/>
              <a:cs typeface="Consolas" panose="020B0609020204030204" pitchFamily="49" charset="0"/>
            </a:endParaRPr>
          </a:p>
          <a:p>
            <a:r>
              <a:rPr lang="en-US" sz="500" dirty="0" smtClean="0">
                <a:solidFill>
                  <a:srgbClr val="FFFFFF"/>
                </a:solidFill>
                <a:latin typeface="Consolas" panose="020B0609020204030204" pitchFamily="49" charset="0"/>
                <a:cs typeface="Consolas" panose="020B0609020204030204" pitchFamily="49" charset="0"/>
              </a:rPr>
              <a:t>    </a:t>
            </a:r>
            <a:r>
              <a:rPr lang="en-US" sz="500" dirty="0">
                <a:solidFill>
                  <a:srgbClr val="FFFFFF"/>
                </a:solidFill>
                <a:latin typeface="Consolas" panose="020B0609020204030204" pitchFamily="49" charset="0"/>
                <a:cs typeface="Consolas" panose="020B0609020204030204" pitchFamily="49" charset="0"/>
              </a:rPr>
              <a:t>static void </a:t>
            </a:r>
            <a:r>
              <a:rPr lang="en-US" sz="500" dirty="0" smtClean="0">
                <a:solidFill>
                  <a:srgbClr val="FFFFFF"/>
                </a:solidFill>
                <a:latin typeface="Consolas" panose="020B0609020204030204" pitchFamily="49" charset="0"/>
                <a:cs typeface="Consolas" panose="020B0609020204030204" pitchFamily="49" charset="0"/>
              </a:rPr>
              <a:t>Main()</a:t>
            </a:r>
            <a:endParaRPr lang="en-US" sz="500" dirty="0">
              <a:solidFill>
                <a:srgbClr val="FFFFFF"/>
              </a:solidFill>
              <a:latin typeface="Consolas" panose="020B0609020204030204" pitchFamily="49" charset="0"/>
              <a:cs typeface="Consolas" panose="020B0609020204030204" pitchFamily="49" charset="0"/>
            </a:endParaRPr>
          </a:p>
          <a:p>
            <a:r>
              <a:rPr lang="en-US" sz="500" dirty="0" smtClean="0">
                <a:solidFill>
                  <a:srgbClr val="FFFFFF"/>
                </a:solidFill>
                <a:latin typeface="Consolas" panose="020B0609020204030204" pitchFamily="49" charset="0"/>
                <a:cs typeface="Consolas" panose="020B0609020204030204" pitchFamily="49" charset="0"/>
              </a:rPr>
              <a:t>    {</a:t>
            </a:r>
          </a:p>
          <a:p>
            <a:endParaRPr lang="en-US" sz="500" dirty="0" smtClean="0">
              <a:solidFill>
                <a:srgbClr val="FFFFFF"/>
              </a:solidFill>
              <a:latin typeface="Consolas" panose="020B0609020204030204" pitchFamily="49" charset="0"/>
              <a:cs typeface="Consolas" panose="020B0609020204030204" pitchFamily="49" charset="0"/>
            </a:endParaRPr>
          </a:p>
          <a:p>
            <a:r>
              <a:rPr lang="en-US" sz="500" dirty="0" smtClean="0">
                <a:solidFill>
                  <a:srgbClr val="FFFFFF"/>
                </a:solidFill>
                <a:latin typeface="Consolas" panose="020B0609020204030204" pitchFamily="49" charset="0"/>
                <a:cs typeface="Consolas" panose="020B0609020204030204" pitchFamily="49" charset="0"/>
              </a:rPr>
              <a:t>    </a:t>
            </a:r>
            <a:r>
              <a:rPr lang="en-US" sz="500" dirty="0">
                <a:solidFill>
                  <a:srgbClr val="FFFFFF"/>
                </a:solidFill>
                <a:latin typeface="Consolas" panose="020B0609020204030204" pitchFamily="49" charset="0"/>
                <a:cs typeface="Consolas" panose="020B0609020204030204" pitchFamily="49" charset="0"/>
              </a:rPr>
              <a:t>}</a:t>
            </a:r>
          </a:p>
          <a:p>
            <a:r>
              <a:rPr lang="en-US" sz="500" dirty="0" smtClean="0">
                <a:solidFill>
                  <a:srgbClr val="FFFFFF"/>
                </a:solidFill>
                <a:latin typeface="Consolas" panose="020B0609020204030204" pitchFamily="49" charset="0"/>
                <a:cs typeface="Consolas" panose="020B0609020204030204" pitchFamily="49" charset="0"/>
              </a:rPr>
              <a:t>}</a:t>
            </a:r>
            <a:endParaRPr lang="en-US" sz="500" dirty="0">
              <a:solidFill>
                <a:srgbClr val="FFFFFF"/>
              </a:solidFill>
              <a:latin typeface="Consolas" panose="020B0609020204030204" pitchFamily="49" charset="0"/>
              <a:cs typeface="Consolas" panose="020B0609020204030204" pitchFamily="49" charset="0"/>
            </a:endParaRPr>
          </a:p>
          <a:p>
            <a:pPr>
              <a:lnSpc>
                <a:spcPct val="90000"/>
              </a:lnSpc>
              <a:spcAft>
                <a:spcPts val="600"/>
              </a:spcAft>
            </a:pPr>
            <a:endParaRPr lang="en-US" sz="700" dirty="0" smtClean="0">
              <a:gradFill>
                <a:gsLst>
                  <a:gs pos="2917">
                    <a:srgbClr val="FFFFFF"/>
                  </a:gs>
                  <a:gs pos="30000">
                    <a:srgbClr val="FFFFFF"/>
                  </a:gs>
                </a:gsLst>
                <a:lin ang="5400000" scaled="0"/>
              </a:gradFill>
              <a:latin typeface="Consolas" panose="020B0609020204030204" pitchFamily="49" charset="0"/>
              <a:cs typeface="Consolas" panose="020B0609020204030204" pitchFamily="49" charset="0"/>
            </a:endParaRPr>
          </a:p>
        </p:txBody>
      </p:sp>
      <p:grpSp>
        <p:nvGrpSpPr>
          <p:cNvPr id="614" name="Group 613"/>
          <p:cNvGrpSpPr/>
          <p:nvPr/>
        </p:nvGrpSpPr>
        <p:grpSpPr>
          <a:xfrm>
            <a:off x="8300747" y="4442351"/>
            <a:ext cx="1882150" cy="951832"/>
            <a:chOff x="4962561" y="2484878"/>
            <a:chExt cx="2522622" cy="1409700"/>
          </a:xfrm>
        </p:grpSpPr>
        <p:grpSp>
          <p:nvGrpSpPr>
            <p:cNvPr id="615" name="Group 614"/>
            <p:cNvGrpSpPr/>
            <p:nvPr/>
          </p:nvGrpSpPr>
          <p:grpSpPr>
            <a:xfrm>
              <a:off x="4962561" y="2484878"/>
              <a:ext cx="2522622" cy="1409700"/>
              <a:chOff x="3703637" y="1744662"/>
              <a:chExt cx="5181600" cy="2895600"/>
            </a:xfrm>
          </p:grpSpPr>
          <p:sp>
            <p:nvSpPr>
              <p:cNvPr id="625" name="Rectangle 624"/>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26" name="Right Bracket 625"/>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627" name="Left Bracket 626"/>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616" name="Straight Connector 615"/>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7" name="Straight Connector 616"/>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8" name="Straight Connector 617"/>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9" name="Straight Connector 618"/>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20" name="Group 619"/>
            <p:cNvGrpSpPr/>
            <p:nvPr/>
          </p:nvGrpSpPr>
          <p:grpSpPr>
            <a:xfrm>
              <a:off x="5151321" y="2732528"/>
              <a:ext cx="364693" cy="914400"/>
              <a:chOff x="5528956" y="2849562"/>
              <a:chExt cx="729385" cy="1828800"/>
            </a:xfrm>
          </p:grpSpPr>
          <p:cxnSp>
            <p:nvCxnSpPr>
              <p:cNvPr id="621" name="Straight Connector 620"/>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2" name="Straight Connector 621"/>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3" name="Straight Connector 622"/>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4" name="Straight Connector 623"/>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628" name="Rectangle 627"/>
          <p:cNvSpPr/>
          <p:nvPr/>
        </p:nvSpPr>
        <p:spPr>
          <a:xfrm>
            <a:off x="8383133" y="4621783"/>
            <a:ext cx="1725836" cy="620304"/>
          </a:xfrm>
          <a:prstGeom prst="rect">
            <a:avLst/>
          </a:prstGeom>
        </p:spPr>
        <p:txBody>
          <a:bodyPr wrap="square">
            <a:sp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grpSp>
        <p:nvGrpSpPr>
          <p:cNvPr id="629" name="Group 628"/>
          <p:cNvGrpSpPr/>
          <p:nvPr/>
        </p:nvGrpSpPr>
        <p:grpSpPr>
          <a:xfrm>
            <a:off x="8296160" y="5533699"/>
            <a:ext cx="1882150" cy="951832"/>
            <a:chOff x="4962561" y="2484878"/>
            <a:chExt cx="2522622" cy="1409700"/>
          </a:xfrm>
        </p:grpSpPr>
        <p:grpSp>
          <p:nvGrpSpPr>
            <p:cNvPr id="630" name="Group 629"/>
            <p:cNvGrpSpPr/>
            <p:nvPr/>
          </p:nvGrpSpPr>
          <p:grpSpPr>
            <a:xfrm>
              <a:off x="4962561" y="2484878"/>
              <a:ext cx="2522622" cy="1409700"/>
              <a:chOff x="3703637" y="1744662"/>
              <a:chExt cx="5181600" cy="2895600"/>
            </a:xfrm>
          </p:grpSpPr>
          <p:sp>
            <p:nvSpPr>
              <p:cNvPr id="642" name="Rectangle 641"/>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43" name="Right Bracket 642"/>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644" name="Left Bracket 643"/>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631" name="Straight Connector 630"/>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4" name="Straight Connector 633"/>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5" name="Straight Connector 634"/>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6" name="Straight Connector 635"/>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37" name="Group 636"/>
            <p:cNvGrpSpPr/>
            <p:nvPr/>
          </p:nvGrpSpPr>
          <p:grpSpPr>
            <a:xfrm>
              <a:off x="5151321" y="2732528"/>
              <a:ext cx="364693" cy="914400"/>
              <a:chOff x="5528956" y="2849562"/>
              <a:chExt cx="729385" cy="1828800"/>
            </a:xfrm>
          </p:grpSpPr>
          <p:cxnSp>
            <p:nvCxnSpPr>
              <p:cNvPr id="638" name="Straight Connector 637"/>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9" name="Straight Connector 638"/>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0" name="Straight Connector 639"/>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1" name="Straight Connector 640"/>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645" name="Picture 6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3134" y="5859324"/>
            <a:ext cx="1773510" cy="407795"/>
          </a:xfrm>
          <a:prstGeom prst="rect">
            <a:avLst/>
          </a:prstGeom>
        </p:spPr>
      </p:pic>
      <p:grpSp>
        <p:nvGrpSpPr>
          <p:cNvPr id="124" name="Group 123"/>
          <p:cNvGrpSpPr/>
          <p:nvPr/>
        </p:nvGrpSpPr>
        <p:grpSpPr>
          <a:xfrm>
            <a:off x="5602007" y="4214795"/>
            <a:ext cx="1398357" cy="1454160"/>
            <a:chOff x="5602007" y="4372841"/>
            <a:chExt cx="1398357" cy="1454160"/>
          </a:xfrm>
        </p:grpSpPr>
        <p:pic>
          <p:nvPicPr>
            <p:cNvPr id="125" name="Picture 124"/>
            <p:cNvPicPr>
              <a:picLocks noChangeAspect="1"/>
            </p:cNvPicPr>
            <p:nvPr/>
          </p:nvPicPr>
          <p:blipFill>
            <a:blip r:embed="rId7">
              <a:duotone>
                <a:prstClr val="black"/>
                <a:schemeClr val="tx2">
                  <a:tint val="45000"/>
                  <a:satMod val="400000"/>
                </a:schemeClr>
              </a:duotone>
              <a:extLst>
                <a:ext uri="{BEBA8EAE-BF5A-486C-A8C5-ECC9F3942E4B}">
                  <a14:imgProps xmlns:a14="http://schemas.microsoft.com/office/drawing/2010/main">
                    <a14:imgLayer r:embed="rId8">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636496" y="4372841"/>
              <a:ext cx="1363868" cy="1454160"/>
            </a:xfrm>
            <a:prstGeom prst="rect">
              <a:avLst/>
            </a:prstGeom>
          </p:spPr>
        </p:pic>
        <p:pic>
          <p:nvPicPr>
            <p:cNvPr id="126" name="Picture 125" descr="\\MAGNUM\Projects\Microsoft\Cloud Power FY12\Design\ICONS_PNG\Application.png"/>
            <p:cNvPicPr>
              <a:picLocks noChangeAspect="1" noChangeArrowheads="1"/>
            </p:cNvPicPr>
            <p:nvPr/>
          </p:nvPicPr>
          <p:blipFill>
            <a:blip r:embed="rId9" cstate="print">
              <a:duotone>
                <a:schemeClr val="accent1">
                  <a:shade val="45000"/>
                  <a:satMod val="135000"/>
                </a:schemeClr>
                <a:prstClr val="white"/>
              </a:duotone>
              <a:extLst>
                <a:ext uri="{BEBA8EAE-BF5A-486C-A8C5-ECC9F3942E4B}">
                  <a14:imgProps xmlns:a14="http://schemas.microsoft.com/office/drawing/2010/main">
                    <a14:imgLayer r:embed="rId10">
                      <a14:imgEffect>
                        <a14:brightnessContrast bright="100000" contrast="100000"/>
                      </a14:imgEffect>
                    </a14:imgLayer>
                  </a14:imgProps>
                </a:ext>
              </a:extLst>
            </a:blip>
            <a:srcRect/>
            <a:stretch>
              <a:fillRect/>
            </a:stretch>
          </p:blipFill>
          <p:spPr bwMode="auto">
            <a:xfrm>
              <a:off x="5602007" y="4972299"/>
              <a:ext cx="669852" cy="669852"/>
            </a:xfrm>
            <a:prstGeom prst="rect">
              <a:avLst/>
            </a:prstGeom>
            <a:noFill/>
          </p:spPr>
        </p:pic>
        <p:pic>
          <p:nvPicPr>
            <p:cNvPr id="127" name="Picture 126" descr="\\MAGNUM\Projects\Microsoft\Cloud Power FY12\Design\ICONS_PNG\Application.png"/>
            <p:cNvPicPr>
              <a:picLocks noChangeAspect="1" noChangeArrowheads="1"/>
            </p:cNvPicPr>
            <p:nvPr/>
          </p:nvPicPr>
          <p:blipFill>
            <a:blip r:embed="rId9" cstate="print">
              <a:duotone>
                <a:schemeClr val="accent1">
                  <a:shade val="45000"/>
                  <a:satMod val="135000"/>
                </a:schemeClr>
                <a:prstClr val="white"/>
              </a:duotone>
              <a:extLst>
                <a:ext uri="{BEBA8EAE-BF5A-486C-A8C5-ECC9F3942E4B}">
                  <a14:imgProps xmlns:a14="http://schemas.microsoft.com/office/drawing/2010/main">
                    <a14:imgLayer r:embed="rId10">
                      <a14:imgEffect>
                        <a14:brightnessContrast bright="100000" contrast="100000"/>
                      </a14:imgEffect>
                    </a14:imgLayer>
                  </a14:imgProps>
                </a:ext>
              </a:extLst>
            </a:blip>
            <a:srcRect/>
            <a:stretch>
              <a:fillRect/>
            </a:stretch>
          </p:blipFill>
          <p:spPr bwMode="auto">
            <a:xfrm>
              <a:off x="6324563" y="4972299"/>
              <a:ext cx="669852" cy="669852"/>
            </a:xfrm>
            <a:prstGeom prst="rect">
              <a:avLst/>
            </a:prstGeom>
            <a:noFill/>
          </p:spPr>
        </p:pic>
        <p:pic>
          <p:nvPicPr>
            <p:cNvPr id="128" name="Picture 127" descr="\\MAGNUM\Projects\Microsoft\Cloud Power FY12\Design\ICONS_PNG\Application.png"/>
            <p:cNvPicPr>
              <a:picLocks noChangeAspect="1" noChangeArrowheads="1"/>
            </p:cNvPicPr>
            <p:nvPr/>
          </p:nvPicPr>
          <p:blipFill>
            <a:blip r:embed="rId9" cstate="print">
              <a:duotone>
                <a:schemeClr val="accent1">
                  <a:shade val="45000"/>
                  <a:satMod val="135000"/>
                </a:schemeClr>
                <a:prstClr val="white"/>
              </a:duotone>
              <a:extLst>
                <a:ext uri="{BEBA8EAE-BF5A-486C-A8C5-ECC9F3942E4B}">
                  <a14:imgProps xmlns:a14="http://schemas.microsoft.com/office/drawing/2010/main">
                    <a14:imgLayer r:embed="rId10">
                      <a14:imgEffect>
                        <a14:brightnessContrast bright="100000" contrast="100000"/>
                      </a14:imgEffect>
                    </a14:imgLayer>
                  </a14:imgProps>
                </a:ext>
              </a:extLst>
            </a:blip>
            <a:srcRect/>
            <a:stretch>
              <a:fillRect/>
            </a:stretch>
          </p:blipFill>
          <p:spPr bwMode="auto">
            <a:xfrm>
              <a:off x="5989637" y="4411662"/>
              <a:ext cx="669852" cy="669852"/>
            </a:xfrm>
            <a:prstGeom prst="rect">
              <a:avLst/>
            </a:prstGeom>
            <a:noFill/>
          </p:spPr>
        </p:pic>
      </p:grpSp>
      <p:pic>
        <p:nvPicPr>
          <p:cNvPr id="129" name="Picture 7" descr="\\MAGNUM\Projects\Microsoft\Cloud Power FY12\Design\ICONS_PNG\Gears.png"/>
          <p:cNvPicPr>
            <a:picLocks noChangeAspect="1" noChangeArrowheads="1"/>
          </p:cNvPicPr>
          <p:nvPr/>
        </p:nvPicPr>
        <p:blipFill>
          <a:blip r:embed="rId11" cstate="print">
            <a:duotone>
              <a:prstClr val="black"/>
              <a:schemeClr val="tx2">
                <a:tint val="45000"/>
                <a:satMod val="400000"/>
              </a:schemeClr>
            </a:duotone>
          </a:blip>
          <a:srcRect/>
          <a:stretch>
            <a:fillRect/>
          </a:stretch>
        </p:blipFill>
        <p:spPr bwMode="auto">
          <a:xfrm>
            <a:off x="4678285" y="1143201"/>
            <a:ext cx="2057263" cy="2057263"/>
          </a:xfrm>
          <a:prstGeom prst="rect">
            <a:avLst/>
          </a:prstGeom>
          <a:noFill/>
        </p:spPr>
      </p:pic>
      <p:pic>
        <p:nvPicPr>
          <p:cNvPr id="131" name="Picture 13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47279" y="3119047"/>
            <a:ext cx="667577" cy="711773"/>
          </a:xfrm>
          <a:prstGeom prst="rect">
            <a:avLst/>
          </a:prstGeom>
        </p:spPr>
      </p:pic>
      <p:pic>
        <p:nvPicPr>
          <p:cNvPr id="132" name="Picture 131" descr="\\MAGNUM\Projects\Microsoft\Cloud Power FY12\Design\ICONS_PNG\Application.png"/>
          <p:cNvPicPr>
            <a:picLocks noChangeAspect="1" noChangeArrowheads="1"/>
          </p:cNvPicPr>
          <p:nvPr/>
        </p:nvPicPr>
        <p:blipFill>
          <a:blip r:embed="rId13" cstate="print">
            <a:duotone>
              <a:schemeClr val="accent3">
                <a:shade val="45000"/>
                <a:satMod val="135000"/>
              </a:schemeClr>
              <a:prstClr val="white"/>
            </a:duotone>
            <a:extLst>
              <a:ext uri="{BEBA8EAE-BF5A-486C-A8C5-ECC9F3942E4B}">
                <a14:imgProps xmlns:a14="http://schemas.microsoft.com/office/drawing/2010/main">
                  <a14:imgLayer r:embed="rId10">
                    <a14:imgEffect>
                      <a14:brightnessContrast bright="-100000" contrast="100000"/>
                    </a14:imgEffect>
                  </a14:imgLayer>
                </a14:imgProps>
              </a:ext>
            </a:extLst>
          </a:blip>
          <a:srcRect/>
          <a:stretch>
            <a:fillRect/>
          </a:stretch>
        </p:blipFill>
        <p:spPr bwMode="auto">
          <a:xfrm>
            <a:off x="1141449" y="3406940"/>
            <a:ext cx="327875" cy="327875"/>
          </a:xfrm>
          <a:prstGeom prst="rect">
            <a:avLst/>
          </a:prstGeom>
          <a:noFill/>
        </p:spPr>
      </p:pic>
      <p:pic>
        <p:nvPicPr>
          <p:cNvPr id="133" name="Picture 132" descr="\\MAGNUM\Projects\Microsoft\Cloud Power FY12\Design\ICONS_PNG\Application.png"/>
          <p:cNvPicPr>
            <a:picLocks noChangeAspect="1" noChangeArrowheads="1"/>
          </p:cNvPicPr>
          <p:nvPr/>
        </p:nvPicPr>
        <p:blipFill>
          <a:blip r:embed="rId13" cstate="print">
            <a:duotone>
              <a:schemeClr val="accent3">
                <a:shade val="45000"/>
                <a:satMod val="135000"/>
              </a:schemeClr>
              <a:prstClr val="white"/>
            </a:duotone>
            <a:extLst>
              <a:ext uri="{BEBA8EAE-BF5A-486C-A8C5-ECC9F3942E4B}">
                <a14:imgProps xmlns:a14="http://schemas.microsoft.com/office/drawing/2010/main">
                  <a14:imgLayer r:embed="rId10">
                    <a14:imgEffect>
                      <a14:brightnessContrast bright="-100000" contrast="100000"/>
                    </a14:imgEffect>
                  </a14:imgLayer>
                </a14:imgProps>
              </a:ext>
            </a:extLst>
          </a:blip>
          <a:srcRect/>
          <a:stretch>
            <a:fillRect/>
          </a:stretch>
        </p:blipFill>
        <p:spPr bwMode="auto">
          <a:xfrm>
            <a:off x="1506621" y="3406940"/>
            <a:ext cx="327875" cy="327875"/>
          </a:xfrm>
          <a:prstGeom prst="rect">
            <a:avLst/>
          </a:prstGeom>
          <a:noFill/>
        </p:spPr>
      </p:pic>
      <p:pic>
        <p:nvPicPr>
          <p:cNvPr id="134" name="Picture 133" descr="\\MAGNUM\Projects\Microsoft\Cloud Power FY12\Design\ICONS_PNG\Application.png"/>
          <p:cNvPicPr>
            <a:picLocks noChangeAspect="1" noChangeArrowheads="1"/>
          </p:cNvPicPr>
          <p:nvPr/>
        </p:nvPicPr>
        <p:blipFill>
          <a:blip r:embed="rId13" cstate="print">
            <a:duotone>
              <a:schemeClr val="accent3">
                <a:shade val="45000"/>
                <a:satMod val="135000"/>
              </a:schemeClr>
              <a:prstClr val="white"/>
            </a:duotone>
            <a:extLst>
              <a:ext uri="{BEBA8EAE-BF5A-486C-A8C5-ECC9F3942E4B}">
                <a14:imgProps xmlns:a14="http://schemas.microsoft.com/office/drawing/2010/main">
                  <a14:imgLayer r:embed="rId10">
                    <a14:imgEffect>
                      <a14:brightnessContrast bright="-100000" contrast="100000"/>
                    </a14:imgEffect>
                  </a14:imgLayer>
                </a14:imgProps>
              </a:ext>
            </a:extLst>
          </a:blip>
          <a:srcRect/>
          <a:stretch>
            <a:fillRect/>
          </a:stretch>
        </p:blipFill>
        <p:spPr bwMode="auto">
          <a:xfrm>
            <a:off x="1320132" y="3138049"/>
            <a:ext cx="327875" cy="327875"/>
          </a:xfrm>
          <a:prstGeom prst="rect">
            <a:avLst/>
          </a:prstGeom>
          <a:noFill/>
        </p:spPr>
      </p:pic>
    </p:spTree>
    <p:extLst>
      <p:ext uri="{BB962C8B-B14F-4D97-AF65-F5344CB8AC3E}">
        <p14:creationId xmlns:p14="http://schemas.microsoft.com/office/powerpoint/2010/main" val="872029554"/>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Development Process </a:t>
            </a:r>
            <a:r>
              <a:rPr lang="en-US" smtClean="0"/>
              <a:t>Using </a:t>
            </a:r>
            <a:r>
              <a:rPr lang="en-US" dirty="0"/>
              <a:t>Containers</a:t>
            </a:r>
          </a:p>
        </p:txBody>
      </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rgbClr val="5C2D91"/>
                </a:solidFill>
              </a:rPr>
              <a:t>Central Repository</a:t>
            </a:r>
            <a:endParaRPr lang="en-US" sz="2000" b="1" dirty="0">
              <a:solidFill>
                <a:srgbClr val="5C2D91"/>
              </a:solidFill>
            </a:endParaRP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rgbClr val="FFFFFF"/>
                    </a:gs>
                    <a:gs pos="30000">
                      <a:srgbClr val="FFFFFF"/>
                    </a:gs>
                  </a:gsLst>
                  <a:lin ang="5400000" scaled="0"/>
                </a:gradFill>
                <a:latin typeface="Segoe UI Ligh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pic>
          <p:nvPicPr>
            <p:cNvPr id="451" name="Picture 4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pic>
        <p:nvPicPr>
          <p:cNvPr id="573" name="Picture 572"/>
          <p:cNvPicPr>
            <a:picLocks noChangeAspect="1"/>
          </p:cNvPicPr>
          <p:nvPr/>
        </p:nvPicPr>
        <p:blipFill>
          <a:blip r:embed="rId6"/>
          <a:stretch>
            <a:fillRect/>
          </a:stretch>
        </p:blipFill>
        <p:spPr>
          <a:xfrm>
            <a:off x="8769634" y="1927291"/>
            <a:ext cx="3657917" cy="4822354"/>
          </a:xfrm>
          <a:prstGeom prst="rect">
            <a:avLst/>
          </a:prstGeom>
        </p:spPr>
      </p:pic>
      <p:grpSp>
        <p:nvGrpSpPr>
          <p:cNvPr id="574" name="Group 573"/>
          <p:cNvGrpSpPr/>
          <p:nvPr/>
        </p:nvGrpSpPr>
        <p:grpSpPr>
          <a:xfrm>
            <a:off x="503237" y="1139197"/>
            <a:ext cx="2338643" cy="1678829"/>
            <a:chOff x="503237" y="1297243"/>
            <a:chExt cx="2338643" cy="1678829"/>
          </a:xfrm>
        </p:grpSpPr>
        <p:sp>
          <p:nvSpPr>
            <p:cNvPr id="575" name="Freeform 574"/>
            <p:cNvSpPr>
              <a:spLocks noChangeAspect="1" noEditPoints="1"/>
            </p:cNvSpPr>
            <p:nvPr/>
          </p:nvSpPr>
          <p:spPr bwMode="auto">
            <a:xfrm>
              <a:off x="868139" y="1297243"/>
              <a:ext cx="1973741" cy="1678828"/>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pPr>
                <a:defRPr/>
              </a:pPr>
              <a:endParaRPr lang="en-US" kern="0" smtClean="0">
                <a:solidFill>
                  <a:srgbClr val="505050"/>
                </a:solidFill>
              </a:endParaRPr>
            </a:p>
          </p:txBody>
        </p:sp>
        <p:sp>
          <p:nvSpPr>
            <p:cNvPr id="576" name="Freeform 5"/>
            <p:cNvSpPr>
              <a:spLocks/>
            </p:cNvSpPr>
            <p:nvPr/>
          </p:nvSpPr>
          <p:spPr bwMode="auto">
            <a:xfrm>
              <a:off x="2366880" y="2854592"/>
              <a:ext cx="243386" cy="121480"/>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0" name="Freeform 6"/>
            <p:cNvSpPr>
              <a:spLocks/>
            </p:cNvSpPr>
            <p:nvPr/>
          </p:nvSpPr>
          <p:spPr bwMode="auto">
            <a:xfrm>
              <a:off x="1918354" y="2856378"/>
              <a:ext cx="518065" cy="67886"/>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2">
                <a:lumMod val="20000"/>
                <a:lumOff val="80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4" name="Oval 7"/>
            <p:cNvSpPr>
              <a:spLocks noChangeArrowheads="1"/>
            </p:cNvSpPr>
            <p:nvPr/>
          </p:nvSpPr>
          <p:spPr bwMode="auto">
            <a:xfrm>
              <a:off x="1043902" y="2661653"/>
              <a:ext cx="540665" cy="117907"/>
            </a:xfrm>
            <a:prstGeom prst="ellipse">
              <a:avLst/>
            </a:pr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5" name="Freeform 8"/>
            <p:cNvSpPr>
              <a:spLocks/>
            </p:cNvSpPr>
            <p:nvPr/>
          </p:nvSpPr>
          <p:spPr bwMode="auto">
            <a:xfrm>
              <a:off x="649269" y="1788067"/>
              <a:ext cx="1307332" cy="932539"/>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1"/>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7" name="Rectangle 9"/>
            <p:cNvSpPr>
              <a:spLocks noChangeArrowheads="1"/>
            </p:cNvSpPr>
            <p:nvPr/>
          </p:nvSpPr>
          <p:spPr bwMode="auto">
            <a:xfrm>
              <a:off x="690992" y="1830942"/>
              <a:ext cx="1225623" cy="712803"/>
            </a:xfrm>
            <a:prstGeom prst="rect">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8" name="Rectangle 10"/>
            <p:cNvSpPr>
              <a:spLocks noChangeArrowheads="1"/>
            </p:cNvSpPr>
            <p:nvPr/>
          </p:nvSpPr>
          <p:spPr bwMode="auto">
            <a:xfrm>
              <a:off x="503237" y="2911759"/>
              <a:ext cx="1620257" cy="62527"/>
            </a:xfrm>
            <a:prstGeom prst="rect">
              <a:avLst/>
            </a:prstGeom>
            <a:solidFill>
              <a:schemeClr val="tx1"/>
            </a:solidFill>
            <a:ln w="19050">
              <a:solidFill>
                <a:schemeClr val="tx1">
                  <a:lumMod val="50000"/>
                </a:schemeClr>
              </a:solidFill>
              <a:miter lim="800000"/>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9" name="Freeform 11"/>
            <p:cNvSpPr>
              <a:spLocks/>
            </p:cNvSpPr>
            <p:nvPr/>
          </p:nvSpPr>
          <p:spPr bwMode="auto">
            <a:xfrm>
              <a:off x="503237" y="2836727"/>
              <a:ext cx="1620257" cy="7503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tx1">
                <a:lumMod val="85000"/>
              </a:schemeClr>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605" name="Rounded Rectangle 604"/>
          <p:cNvSpPr/>
          <p:nvPr/>
        </p:nvSpPr>
        <p:spPr bwMode="auto">
          <a:xfrm>
            <a:off x="8032469" y="2600819"/>
            <a:ext cx="2409029" cy="4126948"/>
          </a:xfrm>
          <a:prstGeom prst="roundRect">
            <a:avLst/>
          </a:prstGeom>
          <a:solidFill>
            <a:schemeClr val="bg1">
              <a:lumMod val="95000"/>
              <a:alpha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chemeClr val="tx1"/>
                </a:solidFill>
              </a:rPr>
              <a:t>Central Repository</a:t>
            </a:r>
            <a:endParaRPr lang="en-US" sz="2000" b="1" dirty="0">
              <a:solidFill>
                <a:schemeClr val="tx1"/>
              </a:solidFill>
            </a:endParaRPr>
          </a:p>
        </p:txBody>
      </p:sp>
      <p:sp>
        <p:nvSpPr>
          <p:cNvPr id="606" name="TextBox 605"/>
          <p:cNvSpPr txBox="1"/>
          <p:nvPr/>
        </p:nvSpPr>
        <p:spPr>
          <a:xfrm>
            <a:off x="611159" y="1579610"/>
            <a:ext cx="1145185" cy="1021818"/>
          </a:xfrm>
          <a:prstGeom prst="rect">
            <a:avLst/>
          </a:prstGeom>
          <a:noFill/>
        </p:spPr>
        <p:txBody>
          <a:bodyPr wrap="none" lIns="182880" tIns="146304" rIns="182880" bIns="146304" rtlCol="0">
            <a:spAutoFit/>
          </a:bodyPr>
          <a:lstStyle/>
          <a:p>
            <a:r>
              <a:rPr lang="en-US" sz="500" dirty="0">
                <a:solidFill>
                  <a:srgbClr val="FFFFFF"/>
                </a:solidFill>
                <a:latin typeface="Consolas" panose="020B0609020204030204" pitchFamily="49" charset="0"/>
                <a:cs typeface="Consolas" panose="020B0609020204030204" pitchFamily="49" charset="0"/>
              </a:rPr>
              <a:t>using System</a:t>
            </a:r>
            <a:r>
              <a:rPr lang="en-US" sz="500" dirty="0" smtClean="0">
                <a:solidFill>
                  <a:srgbClr val="FFFFFF"/>
                </a:solidFill>
                <a:latin typeface="Consolas" panose="020B0609020204030204" pitchFamily="49" charset="0"/>
                <a:cs typeface="Consolas" panose="020B0609020204030204" pitchFamily="49" charset="0"/>
              </a:rPr>
              <a:t>;</a:t>
            </a:r>
            <a:endParaRPr lang="en-US" sz="500" dirty="0">
              <a:solidFill>
                <a:srgbClr val="FFFFFF"/>
              </a:solidFill>
              <a:latin typeface="Consolas" panose="020B0609020204030204" pitchFamily="49" charset="0"/>
              <a:cs typeface="Consolas" panose="020B0609020204030204" pitchFamily="49" charset="0"/>
            </a:endParaRPr>
          </a:p>
          <a:p>
            <a:r>
              <a:rPr lang="en-US" sz="500" dirty="0" smtClean="0">
                <a:solidFill>
                  <a:srgbClr val="FFFFFF"/>
                </a:solidFill>
                <a:latin typeface="Consolas" panose="020B0609020204030204" pitchFamily="49" charset="0"/>
                <a:cs typeface="Consolas" panose="020B0609020204030204" pitchFamily="49" charset="0"/>
              </a:rPr>
              <a:t>class </a:t>
            </a:r>
            <a:r>
              <a:rPr lang="en-US" sz="500" dirty="0">
                <a:solidFill>
                  <a:srgbClr val="FFFFFF"/>
                </a:solidFill>
                <a:latin typeface="Consolas" panose="020B0609020204030204" pitchFamily="49" charset="0"/>
                <a:cs typeface="Consolas" panose="020B0609020204030204" pitchFamily="49" charset="0"/>
              </a:rPr>
              <a:t>Program</a:t>
            </a:r>
          </a:p>
          <a:p>
            <a:r>
              <a:rPr lang="en-US" sz="500" dirty="0" smtClean="0">
                <a:solidFill>
                  <a:srgbClr val="FFFFFF"/>
                </a:solidFill>
                <a:latin typeface="Consolas" panose="020B0609020204030204" pitchFamily="49" charset="0"/>
                <a:cs typeface="Consolas" panose="020B0609020204030204" pitchFamily="49" charset="0"/>
              </a:rPr>
              <a:t>{</a:t>
            </a:r>
            <a:endParaRPr lang="en-US" sz="500" dirty="0">
              <a:solidFill>
                <a:srgbClr val="FFFFFF"/>
              </a:solidFill>
              <a:latin typeface="Consolas" panose="020B0609020204030204" pitchFamily="49" charset="0"/>
              <a:cs typeface="Consolas" panose="020B0609020204030204" pitchFamily="49" charset="0"/>
            </a:endParaRPr>
          </a:p>
          <a:p>
            <a:r>
              <a:rPr lang="en-US" sz="500" dirty="0" smtClean="0">
                <a:solidFill>
                  <a:srgbClr val="FFFFFF"/>
                </a:solidFill>
                <a:latin typeface="Consolas" panose="020B0609020204030204" pitchFamily="49" charset="0"/>
                <a:cs typeface="Consolas" panose="020B0609020204030204" pitchFamily="49" charset="0"/>
              </a:rPr>
              <a:t>    </a:t>
            </a:r>
            <a:r>
              <a:rPr lang="en-US" sz="500" dirty="0">
                <a:solidFill>
                  <a:srgbClr val="FFFFFF"/>
                </a:solidFill>
                <a:latin typeface="Consolas" panose="020B0609020204030204" pitchFamily="49" charset="0"/>
                <a:cs typeface="Consolas" panose="020B0609020204030204" pitchFamily="49" charset="0"/>
              </a:rPr>
              <a:t>static void </a:t>
            </a:r>
            <a:r>
              <a:rPr lang="en-US" sz="500" dirty="0" smtClean="0">
                <a:solidFill>
                  <a:srgbClr val="FFFFFF"/>
                </a:solidFill>
                <a:latin typeface="Consolas" panose="020B0609020204030204" pitchFamily="49" charset="0"/>
                <a:cs typeface="Consolas" panose="020B0609020204030204" pitchFamily="49" charset="0"/>
              </a:rPr>
              <a:t>Main()</a:t>
            </a:r>
            <a:endParaRPr lang="en-US" sz="500" dirty="0">
              <a:solidFill>
                <a:srgbClr val="FFFFFF"/>
              </a:solidFill>
              <a:latin typeface="Consolas" panose="020B0609020204030204" pitchFamily="49" charset="0"/>
              <a:cs typeface="Consolas" panose="020B0609020204030204" pitchFamily="49" charset="0"/>
            </a:endParaRPr>
          </a:p>
          <a:p>
            <a:r>
              <a:rPr lang="en-US" sz="500" dirty="0" smtClean="0">
                <a:solidFill>
                  <a:srgbClr val="FFFFFF"/>
                </a:solidFill>
                <a:latin typeface="Consolas" panose="020B0609020204030204" pitchFamily="49" charset="0"/>
                <a:cs typeface="Consolas" panose="020B0609020204030204" pitchFamily="49" charset="0"/>
              </a:rPr>
              <a:t>    {</a:t>
            </a:r>
          </a:p>
          <a:p>
            <a:endParaRPr lang="en-US" sz="500" dirty="0" smtClean="0">
              <a:solidFill>
                <a:srgbClr val="FFFFFF"/>
              </a:solidFill>
              <a:latin typeface="Consolas" panose="020B0609020204030204" pitchFamily="49" charset="0"/>
              <a:cs typeface="Consolas" panose="020B0609020204030204" pitchFamily="49" charset="0"/>
            </a:endParaRPr>
          </a:p>
          <a:p>
            <a:r>
              <a:rPr lang="en-US" sz="500" dirty="0" smtClean="0">
                <a:solidFill>
                  <a:srgbClr val="FFFFFF"/>
                </a:solidFill>
                <a:latin typeface="Consolas" panose="020B0609020204030204" pitchFamily="49" charset="0"/>
                <a:cs typeface="Consolas" panose="020B0609020204030204" pitchFamily="49" charset="0"/>
              </a:rPr>
              <a:t>    </a:t>
            </a:r>
            <a:r>
              <a:rPr lang="en-US" sz="500" dirty="0">
                <a:solidFill>
                  <a:srgbClr val="FFFFFF"/>
                </a:solidFill>
                <a:latin typeface="Consolas" panose="020B0609020204030204" pitchFamily="49" charset="0"/>
                <a:cs typeface="Consolas" panose="020B0609020204030204" pitchFamily="49" charset="0"/>
              </a:rPr>
              <a:t>}</a:t>
            </a:r>
          </a:p>
          <a:p>
            <a:r>
              <a:rPr lang="en-US" sz="500" dirty="0" smtClean="0">
                <a:solidFill>
                  <a:srgbClr val="FFFFFF"/>
                </a:solidFill>
                <a:latin typeface="Consolas" panose="020B0609020204030204" pitchFamily="49" charset="0"/>
                <a:cs typeface="Consolas" panose="020B0609020204030204" pitchFamily="49" charset="0"/>
              </a:rPr>
              <a:t>}</a:t>
            </a:r>
            <a:endParaRPr lang="en-US" sz="500" dirty="0">
              <a:solidFill>
                <a:srgbClr val="FFFFFF"/>
              </a:solidFill>
              <a:latin typeface="Consolas" panose="020B0609020204030204" pitchFamily="49" charset="0"/>
              <a:cs typeface="Consolas" panose="020B0609020204030204" pitchFamily="49" charset="0"/>
            </a:endParaRPr>
          </a:p>
          <a:p>
            <a:pPr>
              <a:lnSpc>
                <a:spcPct val="90000"/>
              </a:lnSpc>
              <a:spcAft>
                <a:spcPts val="600"/>
              </a:spcAft>
            </a:pPr>
            <a:endParaRPr lang="en-US" sz="700" dirty="0" smtClean="0">
              <a:gradFill>
                <a:gsLst>
                  <a:gs pos="2917">
                    <a:srgbClr val="FFFFFF"/>
                  </a:gs>
                  <a:gs pos="30000">
                    <a:srgbClr val="FFFFFF"/>
                  </a:gs>
                </a:gsLst>
                <a:lin ang="5400000" scaled="0"/>
              </a:gradFill>
              <a:latin typeface="Consolas" panose="020B0609020204030204" pitchFamily="49" charset="0"/>
              <a:cs typeface="Consolas" panose="020B0609020204030204" pitchFamily="49" charset="0"/>
            </a:endParaRPr>
          </a:p>
        </p:txBody>
      </p:sp>
      <p:grpSp>
        <p:nvGrpSpPr>
          <p:cNvPr id="607" name="Group 606"/>
          <p:cNvGrpSpPr/>
          <p:nvPr/>
        </p:nvGrpSpPr>
        <p:grpSpPr>
          <a:xfrm>
            <a:off x="8300747" y="4442351"/>
            <a:ext cx="1882150" cy="951832"/>
            <a:chOff x="4962561" y="2484878"/>
            <a:chExt cx="2522622" cy="1409700"/>
          </a:xfrm>
        </p:grpSpPr>
        <p:grpSp>
          <p:nvGrpSpPr>
            <p:cNvPr id="609" name="Group 608"/>
            <p:cNvGrpSpPr/>
            <p:nvPr/>
          </p:nvGrpSpPr>
          <p:grpSpPr>
            <a:xfrm>
              <a:off x="4962561" y="2484878"/>
              <a:ext cx="2522622" cy="1409700"/>
              <a:chOff x="3703637" y="1744662"/>
              <a:chExt cx="5181600" cy="2895600"/>
            </a:xfrm>
          </p:grpSpPr>
          <p:sp>
            <p:nvSpPr>
              <p:cNvPr id="619" name="Rectangle 618"/>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36" name="Right Bracket 635"/>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642" name="Left Bracket 641"/>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610" name="Straight Connector 609"/>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1" name="Straight Connector 610"/>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2" name="Straight Connector 611"/>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3" name="Straight Connector 612"/>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14" name="Group 613"/>
            <p:cNvGrpSpPr/>
            <p:nvPr/>
          </p:nvGrpSpPr>
          <p:grpSpPr>
            <a:xfrm>
              <a:off x="5151321" y="2732528"/>
              <a:ext cx="364693" cy="914400"/>
              <a:chOff x="5528956" y="2849562"/>
              <a:chExt cx="729385" cy="1828800"/>
            </a:xfrm>
          </p:grpSpPr>
          <p:cxnSp>
            <p:nvCxnSpPr>
              <p:cNvPr id="615" name="Straight Connector 614"/>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6" name="Straight Connector 615"/>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7" name="Straight Connector 616"/>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8" name="Straight Connector 617"/>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643" name="Rectangle 642"/>
          <p:cNvSpPr/>
          <p:nvPr/>
        </p:nvSpPr>
        <p:spPr>
          <a:xfrm>
            <a:off x="8383133" y="4621783"/>
            <a:ext cx="1725836" cy="620304"/>
          </a:xfrm>
          <a:prstGeom prst="rect">
            <a:avLst/>
          </a:prstGeom>
        </p:spPr>
        <p:txBody>
          <a:bodyPr wrap="square">
            <a:sp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grpSp>
        <p:nvGrpSpPr>
          <p:cNvPr id="644" name="Group 643"/>
          <p:cNvGrpSpPr/>
          <p:nvPr/>
        </p:nvGrpSpPr>
        <p:grpSpPr>
          <a:xfrm>
            <a:off x="8296160" y="5533699"/>
            <a:ext cx="1882150" cy="951832"/>
            <a:chOff x="4962561" y="2484878"/>
            <a:chExt cx="2522622" cy="1409700"/>
          </a:xfrm>
        </p:grpSpPr>
        <p:grpSp>
          <p:nvGrpSpPr>
            <p:cNvPr id="645" name="Group 644"/>
            <p:cNvGrpSpPr/>
            <p:nvPr/>
          </p:nvGrpSpPr>
          <p:grpSpPr>
            <a:xfrm>
              <a:off x="4962561" y="2484878"/>
              <a:ext cx="2522622" cy="1409700"/>
              <a:chOff x="3703637" y="1744662"/>
              <a:chExt cx="5181600" cy="2895600"/>
            </a:xfrm>
          </p:grpSpPr>
          <p:sp>
            <p:nvSpPr>
              <p:cNvPr id="686" name="Rectangle 685"/>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87" name="Right Bracket 686"/>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688" name="Left Bracket 687"/>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646" name="Straight Connector 645"/>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7" name="Straight Connector 646"/>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9" name="Straight Connector 678"/>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0" name="Straight Connector 679"/>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81" name="Group 680"/>
            <p:cNvGrpSpPr/>
            <p:nvPr/>
          </p:nvGrpSpPr>
          <p:grpSpPr>
            <a:xfrm>
              <a:off x="5151321" y="2732528"/>
              <a:ext cx="364693" cy="914400"/>
              <a:chOff x="5528956" y="2849562"/>
              <a:chExt cx="729385" cy="1828800"/>
            </a:xfrm>
          </p:grpSpPr>
          <p:cxnSp>
            <p:nvCxnSpPr>
              <p:cNvPr id="682" name="Straight Connector 681"/>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3" name="Straight Connector 682"/>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4" name="Straight Connector 683"/>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5" name="Straight Connector 684"/>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689" name="Picture 68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3134" y="5859324"/>
            <a:ext cx="1773510" cy="407795"/>
          </a:xfrm>
          <a:prstGeom prst="rect">
            <a:avLst/>
          </a:prstGeom>
        </p:spPr>
      </p:pic>
      <p:grpSp>
        <p:nvGrpSpPr>
          <p:cNvPr id="109" name="Group 108"/>
          <p:cNvGrpSpPr/>
          <p:nvPr/>
        </p:nvGrpSpPr>
        <p:grpSpPr>
          <a:xfrm>
            <a:off x="8298487" y="3336393"/>
            <a:ext cx="1882150" cy="951832"/>
            <a:chOff x="4962561" y="2484878"/>
            <a:chExt cx="2522622" cy="1409700"/>
          </a:xfrm>
        </p:grpSpPr>
        <p:grpSp>
          <p:nvGrpSpPr>
            <p:cNvPr id="116" name="Group 115"/>
            <p:cNvGrpSpPr/>
            <p:nvPr/>
          </p:nvGrpSpPr>
          <p:grpSpPr>
            <a:xfrm>
              <a:off x="4962561" y="2484878"/>
              <a:ext cx="2522622" cy="1409700"/>
              <a:chOff x="3703637" y="1744662"/>
              <a:chExt cx="5181600" cy="2895600"/>
            </a:xfrm>
          </p:grpSpPr>
          <p:sp>
            <p:nvSpPr>
              <p:cNvPr id="126" name="Rectangle 125"/>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7" name="Right Bracket 126"/>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28" name="Left Bracket 127"/>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117" name="Straight Connector 116"/>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21" name="Group 120"/>
            <p:cNvGrpSpPr/>
            <p:nvPr/>
          </p:nvGrpSpPr>
          <p:grpSpPr>
            <a:xfrm>
              <a:off x="5151321" y="2732528"/>
              <a:ext cx="364693" cy="914400"/>
              <a:chOff x="5528956" y="2849562"/>
              <a:chExt cx="729385" cy="1828800"/>
            </a:xfrm>
          </p:grpSpPr>
          <p:cxnSp>
            <p:nvCxnSpPr>
              <p:cNvPr id="122" name="Straight Connector 121"/>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40" name="Rounded Rectangle 139"/>
          <p:cNvSpPr/>
          <p:nvPr/>
        </p:nvSpPr>
        <p:spPr bwMode="auto">
          <a:xfrm>
            <a:off x="383504" y="2858781"/>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a:solidFill>
                  <a:schemeClr val="tx1"/>
                </a:solidFill>
              </a:rPr>
              <a:t>Local Repository</a:t>
            </a:r>
          </a:p>
        </p:txBody>
      </p:sp>
      <p:grpSp>
        <p:nvGrpSpPr>
          <p:cNvPr id="141" name="Group 140"/>
          <p:cNvGrpSpPr/>
          <p:nvPr/>
        </p:nvGrpSpPr>
        <p:grpSpPr>
          <a:xfrm>
            <a:off x="547962" y="4122813"/>
            <a:ext cx="1882150" cy="951832"/>
            <a:chOff x="4962561" y="2484878"/>
            <a:chExt cx="2522622" cy="1409700"/>
          </a:xfrm>
        </p:grpSpPr>
        <p:grpSp>
          <p:nvGrpSpPr>
            <p:cNvPr id="142" name="Group 141"/>
            <p:cNvGrpSpPr/>
            <p:nvPr/>
          </p:nvGrpSpPr>
          <p:grpSpPr>
            <a:xfrm>
              <a:off x="4962561" y="2484878"/>
              <a:ext cx="2522622" cy="1409700"/>
              <a:chOff x="3703637" y="1744662"/>
              <a:chExt cx="5181600" cy="2895600"/>
            </a:xfrm>
          </p:grpSpPr>
          <p:sp>
            <p:nvSpPr>
              <p:cNvPr id="152" name="Rectangle 151"/>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3" name="Right Bracket 152"/>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54" name="Left Bracket 153"/>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143" name="Straight Connector 142"/>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47" name="Group 146"/>
            <p:cNvGrpSpPr/>
            <p:nvPr/>
          </p:nvGrpSpPr>
          <p:grpSpPr>
            <a:xfrm>
              <a:off x="5151321" y="2732528"/>
              <a:ext cx="364693" cy="914400"/>
              <a:chOff x="5528956" y="2849562"/>
              <a:chExt cx="729385" cy="1828800"/>
            </a:xfrm>
          </p:grpSpPr>
          <p:cxnSp>
            <p:nvCxnSpPr>
              <p:cNvPr id="148" name="Straight Connector 147"/>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55" name="Rectangle 154"/>
          <p:cNvSpPr/>
          <p:nvPr/>
        </p:nvSpPr>
        <p:spPr>
          <a:xfrm>
            <a:off x="630348" y="4302245"/>
            <a:ext cx="1725836" cy="620304"/>
          </a:xfrm>
          <a:prstGeom prst="rect">
            <a:avLst/>
          </a:prstGeom>
        </p:spPr>
        <p:txBody>
          <a:bodyPr wrap="square">
            <a:sp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grpSp>
        <p:nvGrpSpPr>
          <p:cNvPr id="156" name="Group 155"/>
          <p:cNvGrpSpPr/>
          <p:nvPr/>
        </p:nvGrpSpPr>
        <p:grpSpPr>
          <a:xfrm>
            <a:off x="543375" y="5214161"/>
            <a:ext cx="1882150" cy="951832"/>
            <a:chOff x="4962561" y="2484878"/>
            <a:chExt cx="2522622" cy="1409700"/>
          </a:xfrm>
        </p:grpSpPr>
        <p:grpSp>
          <p:nvGrpSpPr>
            <p:cNvPr id="157" name="Group 156"/>
            <p:cNvGrpSpPr/>
            <p:nvPr/>
          </p:nvGrpSpPr>
          <p:grpSpPr>
            <a:xfrm>
              <a:off x="4962561" y="2484878"/>
              <a:ext cx="2522622" cy="1409700"/>
              <a:chOff x="3703637" y="1744662"/>
              <a:chExt cx="5181600" cy="2895600"/>
            </a:xfrm>
          </p:grpSpPr>
          <p:sp>
            <p:nvSpPr>
              <p:cNvPr id="167" name="Rectangle 166"/>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8" name="Right Bracket 167"/>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69" name="Left Bracket 168"/>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158" name="Straight Connector 157"/>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62" name="Group 161"/>
            <p:cNvGrpSpPr/>
            <p:nvPr/>
          </p:nvGrpSpPr>
          <p:grpSpPr>
            <a:xfrm>
              <a:off x="5151321" y="2732528"/>
              <a:ext cx="364693" cy="914400"/>
              <a:chOff x="5528956" y="2849562"/>
              <a:chExt cx="729385" cy="1828800"/>
            </a:xfrm>
          </p:grpSpPr>
          <p:cxnSp>
            <p:nvCxnSpPr>
              <p:cNvPr id="163" name="Straight Connector 162"/>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170" name="Picture 16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349" y="5539786"/>
            <a:ext cx="1773510" cy="407795"/>
          </a:xfrm>
          <a:prstGeom prst="rect">
            <a:avLst/>
          </a:prstGeom>
        </p:spPr>
      </p:pic>
      <p:cxnSp>
        <p:nvCxnSpPr>
          <p:cNvPr id="604" name="Straight Arrow Connector 603"/>
          <p:cNvCxnSpPr/>
          <p:nvPr/>
        </p:nvCxnSpPr>
        <p:spPr>
          <a:xfrm>
            <a:off x="2396851" y="3500760"/>
            <a:ext cx="6047739" cy="454328"/>
          </a:xfrm>
          <a:prstGeom prst="straightConnector1">
            <a:avLst/>
          </a:prstGeom>
          <a:solidFill>
            <a:schemeClr val="tx1"/>
          </a:solidFill>
          <a:ln w="28575">
            <a:solidFill>
              <a:schemeClr val="tx2"/>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603" name="TextBox 14"/>
          <p:cNvSpPr txBox="1"/>
          <p:nvPr/>
        </p:nvSpPr>
        <p:spPr>
          <a:xfrm rot="296292">
            <a:off x="3673679" y="3241161"/>
            <a:ext cx="3238717" cy="960263"/>
          </a:xfrm>
          <a:prstGeom prst="rect">
            <a:avLst/>
          </a:prstGeom>
          <a:solidFill>
            <a:schemeClr val="tx2"/>
          </a:solidFill>
        </p:spPr>
        <p:txBody>
          <a:bodyPr wrap="square" lIns="182880" tIns="146304" rIns="182880" bIns="146304" rtlCol="0">
            <a:spAutoFit/>
          </a:bodyPr>
          <a:lstStyle/>
          <a:p>
            <a:pPr>
              <a:lnSpc>
                <a:spcPct val="90000"/>
              </a:lnSpc>
              <a:spcAft>
                <a:spcPts val="600"/>
              </a:spcAft>
            </a:pPr>
            <a:r>
              <a:rPr lang="en-US" sz="1600" dirty="0" smtClean="0">
                <a:gradFill>
                  <a:gsLst>
                    <a:gs pos="2917">
                      <a:srgbClr val="FFFFFF"/>
                    </a:gs>
                    <a:gs pos="30000">
                      <a:srgbClr val="FFFFFF"/>
                    </a:gs>
                  </a:gsLst>
                  <a:lin ang="5400000" scaled="0"/>
                </a:gradFill>
              </a:rPr>
              <a:t>The new application container image can now be pushed to a central repository</a:t>
            </a:r>
          </a:p>
        </p:txBody>
      </p:sp>
      <p:grpSp>
        <p:nvGrpSpPr>
          <p:cNvPr id="179" name="Group 178"/>
          <p:cNvGrpSpPr/>
          <p:nvPr/>
        </p:nvGrpSpPr>
        <p:grpSpPr>
          <a:xfrm>
            <a:off x="8903345" y="3460601"/>
            <a:ext cx="693047" cy="711773"/>
            <a:chOff x="1141449" y="3277093"/>
            <a:chExt cx="693047" cy="711773"/>
          </a:xfrm>
        </p:grpSpPr>
        <p:pic>
          <p:nvPicPr>
            <p:cNvPr id="180" name="Picture 17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7279" y="3277093"/>
              <a:ext cx="667577" cy="711773"/>
            </a:xfrm>
            <a:prstGeom prst="rect">
              <a:avLst/>
            </a:prstGeom>
          </p:spPr>
        </p:pic>
        <p:pic>
          <p:nvPicPr>
            <p:cNvPr id="181" name="Picture 180" descr="\\MAGNUM\Projects\Microsoft\Cloud Power FY12\Design\ICONS_PNG\Application.png"/>
            <p:cNvPicPr>
              <a:picLocks noChangeAspect="1" noChangeArrowheads="1"/>
            </p:cNvPicPr>
            <p:nvPr/>
          </p:nvPicPr>
          <p:blipFill>
            <a:blip r:embed="rId8" cstate="print">
              <a:duotone>
                <a:schemeClr val="accent3">
                  <a:shade val="45000"/>
                  <a:satMod val="135000"/>
                </a:schemeClr>
                <a:prstClr val="white"/>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141449" y="3564986"/>
              <a:ext cx="327875" cy="327875"/>
            </a:xfrm>
            <a:prstGeom prst="rect">
              <a:avLst/>
            </a:prstGeom>
            <a:noFill/>
          </p:spPr>
        </p:pic>
        <p:pic>
          <p:nvPicPr>
            <p:cNvPr id="182" name="Picture 181" descr="\\MAGNUM\Projects\Microsoft\Cloud Power FY12\Design\ICONS_PNG\Application.png"/>
            <p:cNvPicPr>
              <a:picLocks noChangeAspect="1" noChangeArrowheads="1"/>
            </p:cNvPicPr>
            <p:nvPr/>
          </p:nvPicPr>
          <p:blipFill>
            <a:blip r:embed="rId8" cstate="print">
              <a:duotone>
                <a:schemeClr val="accent3">
                  <a:shade val="45000"/>
                  <a:satMod val="135000"/>
                </a:schemeClr>
                <a:prstClr val="white"/>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506621" y="3564986"/>
              <a:ext cx="327875" cy="327875"/>
            </a:xfrm>
            <a:prstGeom prst="rect">
              <a:avLst/>
            </a:prstGeom>
            <a:noFill/>
          </p:spPr>
        </p:pic>
        <p:pic>
          <p:nvPicPr>
            <p:cNvPr id="183" name="Picture 182" descr="\\MAGNUM\Projects\Microsoft\Cloud Power FY12\Design\ICONS_PNG\Application.png"/>
            <p:cNvPicPr>
              <a:picLocks noChangeAspect="1" noChangeArrowheads="1"/>
            </p:cNvPicPr>
            <p:nvPr/>
          </p:nvPicPr>
          <p:blipFill>
            <a:blip r:embed="rId8" cstate="print">
              <a:duotone>
                <a:schemeClr val="accent3">
                  <a:shade val="45000"/>
                  <a:satMod val="135000"/>
                </a:schemeClr>
                <a:prstClr val="white"/>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320132" y="3296095"/>
              <a:ext cx="327875" cy="327875"/>
            </a:xfrm>
            <a:prstGeom prst="rect">
              <a:avLst/>
            </a:prstGeom>
            <a:noFill/>
          </p:spPr>
        </p:pic>
      </p:grpSp>
      <p:grpSp>
        <p:nvGrpSpPr>
          <p:cNvPr id="171" name="Group 170"/>
          <p:cNvGrpSpPr/>
          <p:nvPr/>
        </p:nvGrpSpPr>
        <p:grpSpPr>
          <a:xfrm>
            <a:off x="553592" y="3022572"/>
            <a:ext cx="1882150" cy="951832"/>
            <a:chOff x="3703637" y="1744662"/>
            <a:chExt cx="5181600" cy="2895600"/>
          </a:xfrm>
        </p:grpSpPr>
        <p:sp>
          <p:nvSpPr>
            <p:cNvPr id="172" name="Rectangle 171"/>
            <p:cNvSpPr/>
            <p:nvPr/>
          </p:nvSpPr>
          <p:spPr bwMode="auto">
            <a:xfrm>
              <a:off x="3789873" y="1829242"/>
              <a:ext cx="5013283" cy="2598061"/>
            </a:xfrm>
            <a:prstGeom prst="rect">
              <a:avLst/>
            </a:prstGeom>
            <a:solidFill>
              <a:schemeClr val="accent1"/>
            </a:solidFill>
            <a:ln w="76200" cmpd="sng">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3" name="Right Bracket 172"/>
            <p:cNvSpPr/>
            <p:nvPr/>
          </p:nvSpPr>
          <p:spPr>
            <a:xfrm>
              <a:off x="8512014" y="1744662"/>
              <a:ext cx="373223" cy="2895600"/>
            </a:xfrm>
            <a:prstGeom prst="rightBracket">
              <a:avLst/>
            </a:prstGeom>
            <a:ln w="76200" cmpd="sng">
              <a:solidFill>
                <a:schemeClr val="accent1"/>
              </a:solid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74" name="Left Bracket 173"/>
            <p:cNvSpPr/>
            <p:nvPr/>
          </p:nvSpPr>
          <p:spPr>
            <a:xfrm>
              <a:off x="3703637" y="1744662"/>
              <a:ext cx="373223" cy="2895600"/>
            </a:xfrm>
            <a:prstGeom prst="leftBracket">
              <a:avLst/>
            </a:prstGeom>
            <a:ln w="76200" cmpd="sng">
              <a:solidFill>
                <a:schemeClr val="accent1"/>
              </a:solid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 name="Group 3"/>
          <p:cNvGrpSpPr/>
          <p:nvPr/>
        </p:nvGrpSpPr>
        <p:grpSpPr>
          <a:xfrm>
            <a:off x="1141449" y="3119047"/>
            <a:ext cx="693047" cy="711773"/>
            <a:chOff x="1141449" y="3277093"/>
            <a:chExt cx="693047" cy="711773"/>
          </a:xfrm>
        </p:grpSpPr>
        <p:pic>
          <p:nvPicPr>
            <p:cNvPr id="175" name="Picture 1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7279" y="3277093"/>
              <a:ext cx="667577" cy="711773"/>
            </a:xfrm>
            <a:prstGeom prst="rect">
              <a:avLst/>
            </a:prstGeom>
          </p:spPr>
        </p:pic>
        <p:pic>
          <p:nvPicPr>
            <p:cNvPr id="176" name="Picture 175" descr="\\MAGNUM\Projects\Microsoft\Cloud Power FY12\Design\ICONS_PNG\Application.png"/>
            <p:cNvPicPr>
              <a:picLocks noChangeAspect="1" noChangeArrowheads="1"/>
            </p:cNvPicPr>
            <p:nvPr/>
          </p:nvPicPr>
          <p:blipFill>
            <a:blip r:embed="rId8" cstate="print">
              <a:duotone>
                <a:schemeClr val="accent3">
                  <a:shade val="45000"/>
                  <a:satMod val="135000"/>
                </a:schemeClr>
                <a:prstClr val="white"/>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141449" y="3564986"/>
              <a:ext cx="327875" cy="327875"/>
            </a:xfrm>
            <a:prstGeom prst="rect">
              <a:avLst/>
            </a:prstGeom>
            <a:noFill/>
          </p:spPr>
        </p:pic>
        <p:pic>
          <p:nvPicPr>
            <p:cNvPr id="177" name="Picture 176" descr="\\MAGNUM\Projects\Microsoft\Cloud Power FY12\Design\ICONS_PNG\Application.png"/>
            <p:cNvPicPr>
              <a:picLocks noChangeAspect="1" noChangeArrowheads="1"/>
            </p:cNvPicPr>
            <p:nvPr/>
          </p:nvPicPr>
          <p:blipFill>
            <a:blip r:embed="rId8" cstate="print">
              <a:duotone>
                <a:schemeClr val="accent3">
                  <a:shade val="45000"/>
                  <a:satMod val="135000"/>
                </a:schemeClr>
                <a:prstClr val="white"/>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506621" y="3564986"/>
              <a:ext cx="327875" cy="327875"/>
            </a:xfrm>
            <a:prstGeom prst="rect">
              <a:avLst/>
            </a:prstGeom>
            <a:noFill/>
          </p:spPr>
        </p:pic>
        <p:pic>
          <p:nvPicPr>
            <p:cNvPr id="178" name="Picture 177" descr="\\MAGNUM\Projects\Microsoft\Cloud Power FY12\Design\ICONS_PNG\Application.png"/>
            <p:cNvPicPr>
              <a:picLocks noChangeAspect="1" noChangeArrowheads="1"/>
            </p:cNvPicPr>
            <p:nvPr/>
          </p:nvPicPr>
          <p:blipFill>
            <a:blip r:embed="rId8" cstate="print">
              <a:duotone>
                <a:schemeClr val="accent3">
                  <a:shade val="45000"/>
                  <a:satMod val="135000"/>
                </a:schemeClr>
                <a:prstClr val="white"/>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320132" y="3296095"/>
              <a:ext cx="327875" cy="327875"/>
            </a:xfrm>
            <a:prstGeom prst="rect">
              <a:avLst/>
            </a:prstGeom>
            <a:noFill/>
          </p:spPr>
        </p:pic>
      </p:grpSp>
    </p:spTree>
    <p:extLst>
      <p:ext uri="{BB962C8B-B14F-4D97-AF65-F5344CB8AC3E}">
        <p14:creationId xmlns:p14="http://schemas.microsoft.com/office/powerpoint/2010/main" val="186147721"/>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Development Process </a:t>
            </a:r>
            <a:r>
              <a:rPr lang="en-US" smtClean="0"/>
              <a:t>Using </a:t>
            </a:r>
            <a:r>
              <a:rPr lang="en-US" dirty="0"/>
              <a:t>Containers</a:t>
            </a:r>
          </a:p>
        </p:txBody>
      </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rgbClr val="5C2D91"/>
                </a:solidFill>
              </a:rPr>
              <a:t>Central Repository</a:t>
            </a:r>
            <a:endParaRPr lang="en-US" sz="2000" b="1" dirty="0">
              <a:solidFill>
                <a:srgbClr val="5C2D91"/>
              </a:solidFill>
            </a:endParaRP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rgbClr val="FFFFFF"/>
                    </a:gs>
                    <a:gs pos="30000">
                      <a:srgbClr val="FFFFFF"/>
                    </a:gs>
                  </a:gsLst>
                  <a:lin ang="5400000" scaled="0"/>
                </a:gradFill>
                <a:latin typeface="Segoe UI Ligh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pic>
          <p:nvPicPr>
            <p:cNvPr id="451" name="Picture 4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pic>
        <p:nvPicPr>
          <p:cNvPr id="428" name="Picture 427"/>
          <p:cNvPicPr>
            <a:picLocks noChangeAspect="1"/>
          </p:cNvPicPr>
          <p:nvPr/>
        </p:nvPicPr>
        <p:blipFill>
          <a:blip r:embed="rId6"/>
          <a:stretch>
            <a:fillRect/>
          </a:stretch>
        </p:blipFill>
        <p:spPr>
          <a:xfrm>
            <a:off x="8769634" y="1927291"/>
            <a:ext cx="3657917" cy="4822354"/>
          </a:xfrm>
          <a:prstGeom prst="rect">
            <a:avLst/>
          </a:prstGeom>
        </p:spPr>
      </p:pic>
      <p:sp>
        <p:nvSpPr>
          <p:cNvPr id="75" name="Rounded Rectangle 74"/>
          <p:cNvSpPr/>
          <p:nvPr/>
        </p:nvSpPr>
        <p:spPr bwMode="auto">
          <a:xfrm>
            <a:off x="8032469" y="2600819"/>
            <a:ext cx="2409029" cy="4126948"/>
          </a:xfrm>
          <a:prstGeom prst="roundRect">
            <a:avLst/>
          </a:prstGeom>
          <a:solidFill>
            <a:schemeClr val="bg1">
              <a:lumMod val="95000"/>
              <a:alpha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chemeClr val="tx1"/>
                </a:solidFill>
              </a:rPr>
              <a:t>Central Repository</a:t>
            </a:r>
            <a:endParaRPr lang="en-US" sz="2000" b="1" dirty="0">
              <a:solidFill>
                <a:schemeClr val="tx1"/>
              </a:solidFill>
            </a:endParaRPr>
          </a:p>
        </p:txBody>
      </p:sp>
      <p:grpSp>
        <p:nvGrpSpPr>
          <p:cNvPr id="76" name="Group 75"/>
          <p:cNvGrpSpPr/>
          <p:nvPr/>
        </p:nvGrpSpPr>
        <p:grpSpPr>
          <a:xfrm>
            <a:off x="8300747" y="4442351"/>
            <a:ext cx="1882150" cy="951832"/>
            <a:chOff x="4962561" y="2484878"/>
            <a:chExt cx="2522622" cy="1409700"/>
          </a:xfrm>
        </p:grpSpPr>
        <p:grpSp>
          <p:nvGrpSpPr>
            <p:cNvPr id="77" name="Group 76"/>
            <p:cNvGrpSpPr/>
            <p:nvPr/>
          </p:nvGrpSpPr>
          <p:grpSpPr>
            <a:xfrm>
              <a:off x="4962561" y="2484878"/>
              <a:ext cx="2522622" cy="1409700"/>
              <a:chOff x="3703637" y="1744662"/>
              <a:chExt cx="5181600" cy="2895600"/>
            </a:xfrm>
          </p:grpSpPr>
          <p:sp>
            <p:nvSpPr>
              <p:cNvPr id="87" name="Rectangle 86"/>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8" name="Right Bracket 87"/>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89" name="Left Bracket 88"/>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78" name="Straight Connector 77"/>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2" name="Group 81"/>
            <p:cNvGrpSpPr/>
            <p:nvPr/>
          </p:nvGrpSpPr>
          <p:grpSpPr>
            <a:xfrm>
              <a:off x="5151321" y="2732528"/>
              <a:ext cx="364693" cy="914400"/>
              <a:chOff x="5528956" y="2849562"/>
              <a:chExt cx="729385" cy="1828800"/>
            </a:xfrm>
          </p:grpSpPr>
          <p:cxnSp>
            <p:nvCxnSpPr>
              <p:cNvPr id="83" name="Straight Connector 82"/>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90" name="Rectangle 89"/>
          <p:cNvSpPr/>
          <p:nvPr/>
        </p:nvSpPr>
        <p:spPr>
          <a:xfrm>
            <a:off x="8383133" y="4621783"/>
            <a:ext cx="1725836" cy="620304"/>
          </a:xfrm>
          <a:prstGeom prst="rect">
            <a:avLst/>
          </a:prstGeom>
        </p:spPr>
        <p:txBody>
          <a:bodyPr wrap="square">
            <a:sp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grpSp>
        <p:nvGrpSpPr>
          <p:cNvPr id="91" name="Group 90"/>
          <p:cNvGrpSpPr/>
          <p:nvPr/>
        </p:nvGrpSpPr>
        <p:grpSpPr>
          <a:xfrm>
            <a:off x="8296160" y="5533699"/>
            <a:ext cx="1882150" cy="951832"/>
            <a:chOff x="4962561" y="2484878"/>
            <a:chExt cx="2522622" cy="1409700"/>
          </a:xfrm>
        </p:grpSpPr>
        <p:grpSp>
          <p:nvGrpSpPr>
            <p:cNvPr id="92" name="Group 91"/>
            <p:cNvGrpSpPr/>
            <p:nvPr/>
          </p:nvGrpSpPr>
          <p:grpSpPr>
            <a:xfrm>
              <a:off x="4962561" y="2484878"/>
              <a:ext cx="2522622" cy="1409700"/>
              <a:chOff x="3703637" y="1744662"/>
              <a:chExt cx="5181600" cy="2895600"/>
            </a:xfrm>
          </p:grpSpPr>
          <p:sp>
            <p:nvSpPr>
              <p:cNvPr id="123" name="Rectangle 122"/>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4" name="Right Bracket 123"/>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25" name="Left Bracket 124"/>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93" name="Straight Connector 92"/>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8" name="Group 117"/>
            <p:cNvGrpSpPr/>
            <p:nvPr/>
          </p:nvGrpSpPr>
          <p:grpSpPr>
            <a:xfrm>
              <a:off x="5151321" y="2732528"/>
              <a:ext cx="364693" cy="914400"/>
              <a:chOff x="5528956" y="2849562"/>
              <a:chExt cx="729385" cy="1828800"/>
            </a:xfrm>
          </p:grpSpPr>
          <p:cxnSp>
            <p:nvCxnSpPr>
              <p:cNvPr id="119" name="Straight Connector 118"/>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126" name="Picture 1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3134" y="5859324"/>
            <a:ext cx="1773510" cy="407795"/>
          </a:xfrm>
          <a:prstGeom prst="rect">
            <a:avLst/>
          </a:prstGeom>
        </p:spPr>
      </p:pic>
      <p:grpSp>
        <p:nvGrpSpPr>
          <p:cNvPr id="127" name="Group 126"/>
          <p:cNvGrpSpPr/>
          <p:nvPr/>
        </p:nvGrpSpPr>
        <p:grpSpPr>
          <a:xfrm>
            <a:off x="8298487" y="3336393"/>
            <a:ext cx="1882150" cy="951832"/>
            <a:chOff x="4962561" y="2484878"/>
            <a:chExt cx="2522622" cy="1409700"/>
          </a:xfrm>
        </p:grpSpPr>
        <p:grpSp>
          <p:nvGrpSpPr>
            <p:cNvPr id="128" name="Group 127"/>
            <p:cNvGrpSpPr/>
            <p:nvPr/>
          </p:nvGrpSpPr>
          <p:grpSpPr>
            <a:xfrm>
              <a:off x="4962561" y="2484878"/>
              <a:ext cx="2522622" cy="1409700"/>
              <a:chOff x="3703637" y="1744662"/>
              <a:chExt cx="5181600" cy="2895600"/>
            </a:xfrm>
          </p:grpSpPr>
          <p:sp>
            <p:nvSpPr>
              <p:cNvPr id="138" name="Rectangle 137"/>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9" name="Right Bracket 138"/>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40" name="Left Bracket 139"/>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129" name="Straight Connector 128"/>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33" name="Group 132"/>
            <p:cNvGrpSpPr/>
            <p:nvPr/>
          </p:nvGrpSpPr>
          <p:grpSpPr>
            <a:xfrm>
              <a:off x="5151321" y="2732528"/>
              <a:ext cx="364693" cy="914400"/>
              <a:chOff x="5528956" y="2849562"/>
              <a:chExt cx="729385" cy="1828800"/>
            </a:xfrm>
          </p:grpSpPr>
          <p:cxnSp>
            <p:nvCxnSpPr>
              <p:cNvPr id="134" name="Straight Connector 133"/>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41" name="Group 140"/>
          <p:cNvGrpSpPr/>
          <p:nvPr/>
        </p:nvGrpSpPr>
        <p:grpSpPr>
          <a:xfrm>
            <a:off x="8903345" y="3460601"/>
            <a:ext cx="693047" cy="711773"/>
            <a:chOff x="1141449" y="3277093"/>
            <a:chExt cx="693047" cy="711773"/>
          </a:xfrm>
        </p:grpSpPr>
        <p:pic>
          <p:nvPicPr>
            <p:cNvPr id="142" name="Picture 1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7279" y="3277093"/>
              <a:ext cx="667577" cy="711773"/>
            </a:xfrm>
            <a:prstGeom prst="rect">
              <a:avLst/>
            </a:prstGeom>
          </p:spPr>
        </p:pic>
        <p:pic>
          <p:nvPicPr>
            <p:cNvPr id="143" name="Picture 142" descr="\\MAGNUM\Projects\Microsoft\Cloud Power FY12\Design\ICONS_PNG\Application.png"/>
            <p:cNvPicPr>
              <a:picLocks noChangeAspect="1" noChangeArrowheads="1"/>
            </p:cNvPicPr>
            <p:nvPr/>
          </p:nvPicPr>
          <p:blipFill>
            <a:blip r:embed="rId8" cstate="print">
              <a:duotone>
                <a:schemeClr val="accent3">
                  <a:shade val="45000"/>
                  <a:satMod val="135000"/>
                </a:schemeClr>
                <a:prstClr val="white"/>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141449" y="3564986"/>
              <a:ext cx="327875" cy="327875"/>
            </a:xfrm>
            <a:prstGeom prst="rect">
              <a:avLst/>
            </a:prstGeom>
            <a:noFill/>
          </p:spPr>
        </p:pic>
        <p:pic>
          <p:nvPicPr>
            <p:cNvPr id="144" name="Picture 143" descr="\\MAGNUM\Projects\Microsoft\Cloud Power FY12\Design\ICONS_PNG\Application.png"/>
            <p:cNvPicPr>
              <a:picLocks noChangeAspect="1" noChangeArrowheads="1"/>
            </p:cNvPicPr>
            <p:nvPr/>
          </p:nvPicPr>
          <p:blipFill>
            <a:blip r:embed="rId8" cstate="print">
              <a:duotone>
                <a:schemeClr val="accent3">
                  <a:shade val="45000"/>
                  <a:satMod val="135000"/>
                </a:schemeClr>
                <a:prstClr val="white"/>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506621" y="3564986"/>
              <a:ext cx="327875" cy="327875"/>
            </a:xfrm>
            <a:prstGeom prst="rect">
              <a:avLst/>
            </a:prstGeom>
            <a:noFill/>
          </p:spPr>
        </p:pic>
        <p:pic>
          <p:nvPicPr>
            <p:cNvPr id="145" name="Picture 144" descr="\\MAGNUM\Projects\Microsoft\Cloud Power FY12\Design\ICONS_PNG\Application.png"/>
            <p:cNvPicPr>
              <a:picLocks noChangeAspect="1" noChangeArrowheads="1"/>
            </p:cNvPicPr>
            <p:nvPr/>
          </p:nvPicPr>
          <p:blipFill>
            <a:blip r:embed="rId8" cstate="print">
              <a:duotone>
                <a:schemeClr val="accent3">
                  <a:shade val="45000"/>
                  <a:satMod val="135000"/>
                </a:schemeClr>
                <a:prstClr val="white"/>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320132" y="3296095"/>
              <a:ext cx="327875" cy="327875"/>
            </a:xfrm>
            <a:prstGeom prst="rect">
              <a:avLst/>
            </a:prstGeom>
            <a:noFill/>
          </p:spPr>
        </p:pic>
      </p:grpSp>
    </p:spTree>
    <p:extLst>
      <p:ext uri="{BB962C8B-B14F-4D97-AF65-F5344CB8AC3E}">
        <p14:creationId xmlns:p14="http://schemas.microsoft.com/office/powerpoint/2010/main" val="705952081"/>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Development Process </a:t>
            </a:r>
            <a:r>
              <a:rPr lang="en-US" smtClean="0"/>
              <a:t>Using </a:t>
            </a:r>
            <a:r>
              <a:rPr lang="en-US" dirty="0"/>
              <a:t>Containers</a:t>
            </a:r>
          </a:p>
        </p:txBody>
      </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rgbClr val="5C2D91"/>
                </a:solidFill>
              </a:rPr>
              <a:t>Central Repository</a:t>
            </a:r>
            <a:endParaRPr lang="en-US" sz="2000" b="1" dirty="0">
              <a:solidFill>
                <a:srgbClr val="5C2D91"/>
              </a:solidFill>
            </a:endParaRP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rgbClr val="FFFFFF"/>
                    </a:gs>
                    <a:gs pos="30000">
                      <a:srgbClr val="FFFFFF"/>
                    </a:gs>
                  </a:gsLst>
                  <a:lin ang="5400000" scaled="0"/>
                </a:gradFill>
                <a:latin typeface="Segoe UI Ligh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pic>
          <p:nvPicPr>
            <p:cNvPr id="451" name="Picture 4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sp>
        <p:nvSpPr>
          <p:cNvPr id="570" name="TextBox 569"/>
          <p:cNvSpPr txBox="1"/>
          <p:nvPr/>
        </p:nvSpPr>
        <p:spPr>
          <a:xfrm>
            <a:off x="63537" y="2673102"/>
            <a:ext cx="3251527" cy="960263"/>
          </a:xfrm>
          <a:prstGeom prst="rect">
            <a:avLst/>
          </a:prstGeom>
          <a:noFill/>
        </p:spPr>
        <p:txBody>
          <a:bodyPr wrap="square" lIns="182880" tIns="146304" rIns="182880" bIns="146304" rtlCol="0">
            <a:spAutoFit/>
          </a:bodyPr>
          <a:lstStyle/>
          <a:p>
            <a:pPr algn="r">
              <a:lnSpc>
                <a:spcPct val="90000"/>
              </a:lnSpc>
              <a:spcAft>
                <a:spcPts val="600"/>
              </a:spcAft>
            </a:pPr>
            <a:r>
              <a:rPr lang="en-US" sz="2400" dirty="0" smtClean="0"/>
              <a:t>Share with other developers</a:t>
            </a:r>
          </a:p>
        </p:txBody>
      </p:sp>
      <p:sp>
        <p:nvSpPr>
          <p:cNvPr id="571" name="TextBox 2"/>
          <p:cNvSpPr txBox="1"/>
          <p:nvPr/>
        </p:nvSpPr>
        <p:spPr>
          <a:xfrm>
            <a:off x="119716" y="2209966"/>
            <a:ext cx="3251527" cy="627864"/>
          </a:xfrm>
          <a:prstGeom prst="rect">
            <a:avLst/>
          </a:prstGeom>
          <a:noFill/>
        </p:spPr>
        <p:txBody>
          <a:bodyPr wrap="square" lIns="182880" tIns="146304" rIns="182880" bIns="146304" rtlCol="0">
            <a:spAutoFit/>
          </a:bodyPr>
          <a:lstStyle/>
          <a:p>
            <a:pPr algn="r">
              <a:lnSpc>
                <a:spcPct val="90000"/>
              </a:lnSpc>
              <a:spcAft>
                <a:spcPts val="600"/>
              </a:spcAft>
            </a:pPr>
            <a:r>
              <a:rPr lang="en-US" sz="2400" dirty="0" smtClean="0"/>
              <a:t>Used for unit testing</a:t>
            </a:r>
          </a:p>
        </p:txBody>
      </p:sp>
      <p:pic>
        <p:nvPicPr>
          <p:cNvPr id="573" name="Picture 572"/>
          <p:cNvPicPr>
            <a:picLocks noChangeAspect="1"/>
          </p:cNvPicPr>
          <p:nvPr/>
        </p:nvPicPr>
        <p:blipFill>
          <a:blip r:embed="rId6"/>
          <a:stretch>
            <a:fillRect/>
          </a:stretch>
        </p:blipFill>
        <p:spPr>
          <a:xfrm>
            <a:off x="8769634" y="1927291"/>
            <a:ext cx="3657917" cy="4822354"/>
          </a:xfrm>
          <a:prstGeom prst="rect">
            <a:avLst/>
          </a:prstGeom>
        </p:spPr>
      </p:pic>
      <p:grpSp>
        <p:nvGrpSpPr>
          <p:cNvPr id="645" name="Group 644"/>
          <p:cNvGrpSpPr/>
          <p:nvPr/>
        </p:nvGrpSpPr>
        <p:grpSpPr>
          <a:xfrm>
            <a:off x="3375601" y="1416139"/>
            <a:ext cx="3203663" cy="2299796"/>
            <a:chOff x="503237" y="1297243"/>
            <a:chExt cx="2338643" cy="1678829"/>
          </a:xfrm>
        </p:grpSpPr>
        <p:sp>
          <p:nvSpPr>
            <p:cNvPr id="646" name="Freeform 645"/>
            <p:cNvSpPr>
              <a:spLocks noChangeAspect="1" noEditPoints="1"/>
            </p:cNvSpPr>
            <p:nvPr/>
          </p:nvSpPr>
          <p:spPr bwMode="auto">
            <a:xfrm>
              <a:off x="868139" y="1297243"/>
              <a:ext cx="1973741" cy="1678828"/>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pPr>
                <a:defRPr/>
              </a:pPr>
              <a:endParaRPr lang="en-US" kern="0" smtClean="0">
                <a:solidFill>
                  <a:srgbClr val="505050"/>
                </a:solidFill>
              </a:endParaRPr>
            </a:p>
          </p:txBody>
        </p:sp>
        <p:sp>
          <p:nvSpPr>
            <p:cNvPr id="647" name="Freeform 5"/>
            <p:cNvSpPr>
              <a:spLocks/>
            </p:cNvSpPr>
            <p:nvPr/>
          </p:nvSpPr>
          <p:spPr bwMode="auto">
            <a:xfrm>
              <a:off x="2366880" y="2854592"/>
              <a:ext cx="243386" cy="121480"/>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8" name="Freeform 6"/>
            <p:cNvSpPr>
              <a:spLocks/>
            </p:cNvSpPr>
            <p:nvPr/>
          </p:nvSpPr>
          <p:spPr bwMode="auto">
            <a:xfrm>
              <a:off x="1918354" y="2856378"/>
              <a:ext cx="518065" cy="67886"/>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2">
                <a:lumMod val="20000"/>
                <a:lumOff val="80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9" name="Oval 7"/>
            <p:cNvSpPr>
              <a:spLocks noChangeArrowheads="1"/>
            </p:cNvSpPr>
            <p:nvPr/>
          </p:nvSpPr>
          <p:spPr bwMode="auto">
            <a:xfrm>
              <a:off x="1043902" y="2661653"/>
              <a:ext cx="540665" cy="117907"/>
            </a:xfrm>
            <a:prstGeom prst="ellipse">
              <a:avLst/>
            </a:pr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0" name="Freeform 8"/>
            <p:cNvSpPr>
              <a:spLocks/>
            </p:cNvSpPr>
            <p:nvPr/>
          </p:nvSpPr>
          <p:spPr bwMode="auto">
            <a:xfrm>
              <a:off x="649269" y="1788067"/>
              <a:ext cx="1307332" cy="932539"/>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1"/>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1" name="Rectangle 9"/>
            <p:cNvSpPr>
              <a:spLocks noChangeArrowheads="1"/>
            </p:cNvSpPr>
            <p:nvPr/>
          </p:nvSpPr>
          <p:spPr bwMode="auto">
            <a:xfrm>
              <a:off x="690992" y="1830942"/>
              <a:ext cx="1225623" cy="712803"/>
            </a:xfrm>
            <a:prstGeom prst="rect">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2" name="Rectangle 10"/>
            <p:cNvSpPr>
              <a:spLocks noChangeArrowheads="1"/>
            </p:cNvSpPr>
            <p:nvPr/>
          </p:nvSpPr>
          <p:spPr bwMode="auto">
            <a:xfrm>
              <a:off x="503237" y="2911759"/>
              <a:ext cx="1620257" cy="62527"/>
            </a:xfrm>
            <a:prstGeom prst="rect">
              <a:avLst/>
            </a:prstGeom>
            <a:solidFill>
              <a:schemeClr val="tx1"/>
            </a:solidFill>
            <a:ln w="19050">
              <a:solidFill>
                <a:schemeClr val="tx1">
                  <a:lumMod val="50000"/>
                </a:schemeClr>
              </a:solidFill>
              <a:miter lim="800000"/>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3" name="Freeform 11"/>
            <p:cNvSpPr>
              <a:spLocks/>
            </p:cNvSpPr>
            <p:nvPr/>
          </p:nvSpPr>
          <p:spPr bwMode="auto">
            <a:xfrm>
              <a:off x="503237" y="2836727"/>
              <a:ext cx="1620257" cy="7503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tx1">
                <a:lumMod val="85000"/>
              </a:schemeClr>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pic>
        <p:nvPicPr>
          <p:cNvPr id="430" name="Picture 4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78264" y="2424499"/>
            <a:ext cx="944573" cy="519157"/>
          </a:xfrm>
          <a:prstGeom prst="rect">
            <a:avLst/>
          </a:prstGeom>
        </p:spPr>
      </p:pic>
      <p:sp>
        <p:nvSpPr>
          <p:cNvPr id="109" name="Rounded Rectangle 108"/>
          <p:cNvSpPr/>
          <p:nvPr/>
        </p:nvSpPr>
        <p:spPr bwMode="auto">
          <a:xfrm>
            <a:off x="8032469" y="2600819"/>
            <a:ext cx="2409029" cy="4126948"/>
          </a:xfrm>
          <a:prstGeom prst="roundRect">
            <a:avLst/>
          </a:prstGeom>
          <a:solidFill>
            <a:schemeClr val="bg1">
              <a:lumMod val="95000"/>
              <a:alpha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chemeClr val="tx1"/>
                </a:solidFill>
              </a:rPr>
              <a:t>Central Repository</a:t>
            </a:r>
            <a:endParaRPr lang="en-US" sz="2000" b="1" dirty="0">
              <a:solidFill>
                <a:schemeClr val="tx1"/>
              </a:solidFill>
            </a:endParaRPr>
          </a:p>
        </p:txBody>
      </p:sp>
      <p:grpSp>
        <p:nvGrpSpPr>
          <p:cNvPr id="110" name="Group 109"/>
          <p:cNvGrpSpPr/>
          <p:nvPr/>
        </p:nvGrpSpPr>
        <p:grpSpPr>
          <a:xfrm>
            <a:off x="8300747" y="4442351"/>
            <a:ext cx="1882150" cy="951832"/>
            <a:chOff x="4962561" y="2484878"/>
            <a:chExt cx="2522622" cy="1409700"/>
          </a:xfrm>
        </p:grpSpPr>
        <p:grpSp>
          <p:nvGrpSpPr>
            <p:cNvPr id="111" name="Group 110"/>
            <p:cNvGrpSpPr/>
            <p:nvPr/>
          </p:nvGrpSpPr>
          <p:grpSpPr>
            <a:xfrm>
              <a:off x="4962561" y="2484878"/>
              <a:ext cx="2522622" cy="1409700"/>
              <a:chOff x="3703637" y="1744662"/>
              <a:chExt cx="5181600" cy="2895600"/>
            </a:xfrm>
          </p:grpSpPr>
          <p:sp>
            <p:nvSpPr>
              <p:cNvPr id="121" name="Rectangle 120"/>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2" name="Right Bracket 121"/>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23" name="Left Bracket 122"/>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112" name="Straight Connector 111"/>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6" name="Group 115"/>
            <p:cNvGrpSpPr/>
            <p:nvPr/>
          </p:nvGrpSpPr>
          <p:grpSpPr>
            <a:xfrm>
              <a:off x="5151321" y="2732528"/>
              <a:ext cx="364693" cy="914400"/>
              <a:chOff x="5528956" y="2849562"/>
              <a:chExt cx="729385" cy="1828800"/>
            </a:xfrm>
          </p:grpSpPr>
          <p:cxnSp>
            <p:nvCxnSpPr>
              <p:cNvPr id="117" name="Straight Connector 116"/>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24" name="Rectangle 123"/>
          <p:cNvSpPr/>
          <p:nvPr/>
        </p:nvSpPr>
        <p:spPr>
          <a:xfrm>
            <a:off x="8383133" y="4621783"/>
            <a:ext cx="1725836" cy="620304"/>
          </a:xfrm>
          <a:prstGeom prst="rect">
            <a:avLst/>
          </a:prstGeom>
        </p:spPr>
        <p:txBody>
          <a:bodyPr wrap="square">
            <a:sp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grpSp>
        <p:nvGrpSpPr>
          <p:cNvPr id="125" name="Group 124"/>
          <p:cNvGrpSpPr/>
          <p:nvPr/>
        </p:nvGrpSpPr>
        <p:grpSpPr>
          <a:xfrm>
            <a:off x="8296160" y="5533699"/>
            <a:ext cx="1882150" cy="951832"/>
            <a:chOff x="4962561" y="2484878"/>
            <a:chExt cx="2522622" cy="1409700"/>
          </a:xfrm>
        </p:grpSpPr>
        <p:grpSp>
          <p:nvGrpSpPr>
            <p:cNvPr id="126" name="Group 125"/>
            <p:cNvGrpSpPr/>
            <p:nvPr/>
          </p:nvGrpSpPr>
          <p:grpSpPr>
            <a:xfrm>
              <a:off x="4962561" y="2484878"/>
              <a:ext cx="2522622" cy="1409700"/>
              <a:chOff x="3703637" y="1744662"/>
              <a:chExt cx="5181600" cy="2895600"/>
            </a:xfrm>
          </p:grpSpPr>
          <p:sp>
            <p:nvSpPr>
              <p:cNvPr id="136" name="Rectangle 135"/>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7" name="Right Bracket 136"/>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38" name="Left Bracket 137"/>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127" name="Straight Connector 126"/>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31" name="Group 130"/>
            <p:cNvGrpSpPr/>
            <p:nvPr/>
          </p:nvGrpSpPr>
          <p:grpSpPr>
            <a:xfrm>
              <a:off x="5151321" y="2732528"/>
              <a:ext cx="364693" cy="914400"/>
              <a:chOff x="5528956" y="2849562"/>
              <a:chExt cx="729385" cy="1828800"/>
            </a:xfrm>
          </p:grpSpPr>
          <p:cxnSp>
            <p:nvCxnSpPr>
              <p:cNvPr id="132" name="Straight Connector 131"/>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139" name="Picture 1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3134" y="5859324"/>
            <a:ext cx="1773510" cy="407795"/>
          </a:xfrm>
          <a:prstGeom prst="rect">
            <a:avLst/>
          </a:prstGeom>
        </p:spPr>
      </p:pic>
      <p:cxnSp>
        <p:nvCxnSpPr>
          <p:cNvPr id="572" name="Straight Arrow Connector 571"/>
          <p:cNvCxnSpPr>
            <a:endCxn id="646" idx="20"/>
          </p:cNvCxnSpPr>
          <p:nvPr/>
        </p:nvCxnSpPr>
        <p:spPr>
          <a:xfrm flipH="1" flipV="1">
            <a:off x="6579264" y="2837830"/>
            <a:ext cx="1719223" cy="974480"/>
          </a:xfrm>
          <a:prstGeom prst="straightConnector1">
            <a:avLst/>
          </a:prstGeom>
          <a:solidFill>
            <a:schemeClr val="tx1"/>
          </a:solidFill>
          <a:ln w="28575">
            <a:solidFill>
              <a:schemeClr val="accent4"/>
            </a:solidFill>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140" name="Group 139"/>
          <p:cNvGrpSpPr/>
          <p:nvPr/>
        </p:nvGrpSpPr>
        <p:grpSpPr>
          <a:xfrm>
            <a:off x="8298487" y="3336393"/>
            <a:ext cx="1882150" cy="951832"/>
            <a:chOff x="4962561" y="2484878"/>
            <a:chExt cx="2522622" cy="1409700"/>
          </a:xfrm>
        </p:grpSpPr>
        <p:grpSp>
          <p:nvGrpSpPr>
            <p:cNvPr id="141" name="Group 140"/>
            <p:cNvGrpSpPr/>
            <p:nvPr/>
          </p:nvGrpSpPr>
          <p:grpSpPr>
            <a:xfrm>
              <a:off x="4962561" y="2484878"/>
              <a:ext cx="2522622" cy="1409700"/>
              <a:chOff x="3703637" y="1744662"/>
              <a:chExt cx="5181600" cy="2895600"/>
            </a:xfrm>
          </p:grpSpPr>
          <p:sp>
            <p:nvSpPr>
              <p:cNvPr id="151" name="Rectangle 150"/>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2" name="Right Bracket 151"/>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53" name="Left Bracket 152"/>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142" name="Straight Connector 141"/>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46" name="Group 145"/>
            <p:cNvGrpSpPr/>
            <p:nvPr/>
          </p:nvGrpSpPr>
          <p:grpSpPr>
            <a:xfrm>
              <a:off x="5151321" y="2732528"/>
              <a:ext cx="364693" cy="914400"/>
              <a:chOff x="5528956" y="2849562"/>
              <a:chExt cx="729385" cy="1828800"/>
            </a:xfrm>
          </p:grpSpPr>
          <p:cxnSp>
            <p:nvCxnSpPr>
              <p:cNvPr id="147" name="Straight Connector 146"/>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54" name="Group 153"/>
          <p:cNvGrpSpPr/>
          <p:nvPr/>
        </p:nvGrpSpPr>
        <p:grpSpPr>
          <a:xfrm>
            <a:off x="8903345" y="3460601"/>
            <a:ext cx="693047" cy="711773"/>
            <a:chOff x="1141449" y="3277093"/>
            <a:chExt cx="693047" cy="711773"/>
          </a:xfrm>
        </p:grpSpPr>
        <p:pic>
          <p:nvPicPr>
            <p:cNvPr id="155" name="Picture 15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47279" y="3277093"/>
              <a:ext cx="667577" cy="711773"/>
            </a:xfrm>
            <a:prstGeom prst="rect">
              <a:avLst/>
            </a:prstGeom>
          </p:spPr>
        </p:pic>
        <p:pic>
          <p:nvPicPr>
            <p:cNvPr id="156" name="Picture 155" descr="\\MAGNUM\Projects\Microsoft\Cloud Power FY12\Design\ICONS_PNG\Application.png"/>
            <p:cNvPicPr>
              <a:picLocks noChangeAspect="1" noChangeArrowheads="1"/>
            </p:cNvPicPr>
            <p:nvPr/>
          </p:nvPicPr>
          <p:blipFill>
            <a:blip r:embed="rId9" cstate="print">
              <a:duotone>
                <a:schemeClr val="accent3">
                  <a:shade val="45000"/>
                  <a:satMod val="135000"/>
                </a:schemeClr>
                <a:prstClr val="white"/>
              </a:duotone>
              <a:extLst>
                <a:ext uri="{BEBA8EAE-BF5A-486C-A8C5-ECC9F3942E4B}">
                  <a14:imgProps xmlns:a14="http://schemas.microsoft.com/office/drawing/2010/main">
                    <a14:imgLayer r:embed="rId10">
                      <a14:imgEffect>
                        <a14:brightnessContrast bright="-100000" contrast="100000"/>
                      </a14:imgEffect>
                    </a14:imgLayer>
                  </a14:imgProps>
                </a:ext>
              </a:extLst>
            </a:blip>
            <a:srcRect/>
            <a:stretch>
              <a:fillRect/>
            </a:stretch>
          </p:blipFill>
          <p:spPr bwMode="auto">
            <a:xfrm>
              <a:off x="1141449" y="3564986"/>
              <a:ext cx="327875" cy="327875"/>
            </a:xfrm>
            <a:prstGeom prst="rect">
              <a:avLst/>
            </a:prstGeom>
            <a:noFill/>
          </p:spPr>
        </p:pic>
        <p:pic>
          <p:nvPicPr>
            <p:cNvPr id="157" name="Picture 156" descr="\\MAGNUM\Projects\Microsoft\Cloud Power FY12\Design\ICONS_PNG\Application.png"/>
            <p:cNvPicPr>
              <a:picLocks noChangeAspect="1" noChangeArrowheads="1"/>
            </p:cNvPicPr>
            <p:nvPr/>
          </p:nvPicPr>
          <p:blipFill>
            <a:blip r:embed="rId9" cstate="print">
              <a:duotone>
                <a:schemeClr val="accent3">
                  <a:shade val="45000"/>
                  <a:satMod val="135000"/>
                </a:schemeClr>
                <a:prstClr val="white"/>
              </a:duotone>
              <a:extLst>
                <a:ext uri="{BEBA8EAE-BF5A-486C-A8C5-ECC9F3942E4B}">
                  <a14:imgProps xmlns:a14="http://schemas.microsoft.com/office/drawing/2010/main">
                    <a14:imgLayer r:embed="rId10">
                      <a14:imgEffect>
                        <a14:brightnessContrast bright="-100000" contrast="100000"/>
                      </a14:imgEffect>
                    </a14:imgLayer>
                  </a14:imgProps>
                </a:ext>
              </a:extLst>
            </a:blip>
            <a:srcRect/>
            <a:stretch>
              <a:fillRect/>
            </a:stretch>
          </p:blipFill>
          <p:spPr bwMode="auto">
            <a:xfrm>
              <a:off x="1506621" y="3564986"/>
              <a:ext cx="327875" cy="327875"/>
            </a:xfrm>
            <a:prstGeom prst="rect">
              <a:avLst/>
            </a:prstGeom>
            <a:noFill/>
          </p:spPr>
        </p:pic>
        <p:pic>
          <p:nvPicPr>
            <p:cNvPr id="158" name="Picture 157" descr="\\MAGNUM\Projects\Microsoft\Cloud Power FY12\Design\ICONS_PNG\Application.png"/>
            <p:cNvPicPr>
              <a:picLocks noChangeAspect="1" noChangeArrowheads="1"/>
            </p:cNvPicPr>
            <p:nvPr/>
          </p:nvPicPr>
          <p:blipFill>
            <a:blip r:embed="rId9" cstate="print">
              <a:duotone>
                <a:schemeClr val="accent3">
                  <a:shade val="45000"/>
                  <a:satMod val="135000"/>
                </a:schemeClr>
                <a:prstClr val="white"/>
              </a:duotone>
              <a:extLst>
                <a:ext uri="{BEBA8EAE-BF5A-486C-A8C5-ECC9F3942E4B}">
                  <a14:imgProps xmlns:a14="http://schemas.microsoft.com/office/drawing/2010/main">
                    <a14:imgLayer r:embed="rId10">
                      <a14:imgEffect>
                        <a14:brightnessContrast bright="-100000" contrast="100000"/>
                      </a14:imgEffect>
                    </a14:imgLayer>
                  </a14:imgProps>
                </a:ext>
              </a:extLst>
            </a:blip>
            <a:srcRect/>
            <a:stretch>
              <a:fillRect/>
            </a:stretch>
          </p:blipFill>
          <p:spPr bwMode="auto">
            <a:xfrm>
              <a:off x="1320132" y="3296095"/>
              <a:ext cx="327875" cy="327875"/>
            </a:xfrm>
            <a:prstGeom prst="rect">
              <a:avLst/>
            </a:prstGeom>
            <a:noFill/>
          </p:spPr>
        </p:pic>
      </p:grpSp>
    </p:spTree>
    <p:extLst>
      <p:ext uri="{BB962C8B-B14F-4D97-AF65-F5344CB8AC3E}">
        <p14:creationId xmlns:p14="http://schemas.microsoft.com/office/powerpoint/2010/main" val="285428376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312664"/>
            <a:ext cx="12057380" cy="898600"/>
          </a:xfrm>
        </p:spPr>
        <p:txBody>
          <a:bodyPr/>
          <a:lstStyle/>
          <a:p>
            <a:r>
              <a:rPr lang="en-US" spc="0" dirty="0" smtClean="0"/>
              <a:t>Containers</a:t>
            </a:r>
            <a:br>
              <a:rPr lang="en-US" spc="0" dirty="0" smtClean="0"/>
            </a:br>
            <a:r>
              <a:rPr lang="en-US" sz="3200" spc="0" dirty="0" smtClean="0">
                <a:gradFill>
                  <a:gsLst>
                    <a:gs pos="7619">
                      <a:srgbClr val="00188F"/>
                    </a:gs>
                    <a:gs pos="35000">
                      <a:srgbClr val="00188F"/>
                    </a:gs>
                  </a:gsLst>
                  <a:lin ang="5400000" scaled="0"/>
                </a:gradFill>
              </a:rPr>
              <a:t>A new approach to build, ship, deploy, and instantiate applications</a:t>
            </a:r>
            <a:endParaRPr lang="en-US" spc="0" dirty="0">
              <a:gradFill>
                <a:gsLst>
                  <a:gs pos="7619">
                    <a:srgbClr val="00188F"/>
                  </a:gs>
                  <a:gs pos="35000">
                    <a:srgbClr val="00188F"/>
                  </a:gs>
                </a:gsLst>
                <a:lin ang="5400000" scaled="0"/>
              </a:gradFill>
            </a:endParaRPr>
          </a:p>
        </p:txBody>
      </p:sp>
      <p:sp>
        <p:nvSpPr>
          <p:cNvPr id="24" name="Rectangle 23"/>
          <p:cNvSpPr/>
          <p:nvPr/>
        </p:nvSpPr>
        <p:spPr bwMode="auto">
          <a:xfrm>
            <a:off x="4310706" y="2337861"/>
            <a:ext cx="519927" cy="35341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53" name="Group 52"/>
          <p:cNvGrpSpPr/>
          <p:nvPr/>
        </p:nvGrpSpPr>
        <p:grpSpPr>
          <a:xfrm>
            <a:off x="814429" y="2150085"/>
            <a:ext cx="1190282" cy="919291"/>
            <a:chOff x="1607293" y="2529497"/>
            <a:chExt cx="1422577" cy="1098699"/>
          </a:xfrm>
        </p:grpSpPr>
        <p:sp>
          <p:nvSpPr>
            <p:cNvPr id="48" name="Freeform 5"/>
            <p:cNvSpPr>
              <a:spLocks noChangeAspect="1" noEditPoints="1"/>
            </p:cNvSpPr>
            <p:nvPr/>
          </p:nvSpPr>
          <p:spPr bwMode="auto">
            <a:xfrm>
              <a:off x="1607293" y="2529497"/>
              <a:ext cx="1422577" cy="1098699"/>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rgbClr val="505050"/>
            </a:solidFill>
            <a:ln>
              <a:noFill/>
            </a:ln>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grpSp>
          <p:nvGrpSpPr>
            <p:cNvPr id="52" name="Group 51"/>
            <p:cNvGrpSpPr/>
            <p:nvPr/>
          </p:nvGrpSpPr>
          <p:grpSpPr>
            <a:xfrm>
              <a:off x="2061884" y="2634924"/>
              <a:ext cx="513394" cy="576136"/>
              <a:chOff x="2304394" y="2806764"/>
              <a:chExt cx="203894" cy="228812"/>
            </a:xfrm>
            <a:solidFill>
              <a:schemeClr val="bg1"/>
            </a:solidFill>
          </p:grpSpPr>
          <p:sp>
            <p:nvSpPr>
              <p:cNvPr id="49"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50"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51"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grpSp>
      </p:grpSp>
      <p:sp>
        <p:nvSpPr>
          <p:cNvPr id="55" name="TextBox 54"/>
          <p:cNvSpPr txBox="1"/>
          <p:nvPr/>
        </p:nvSpPr>
        <p:spPr>
          <a:xfrm>
            <a:off x="643014" y="3009848"/>
            <a:ext cx="1533112"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smtClean="0">
                <a:gradFill>
                  <a:gsLst>
                    <a:gs pos="2917">
                      <a:schemeClr val="tx2"/>
                    </a:gs>
                    <a:gs pos="30000">
                      <a:schemeClr val="tx2"/>
                    </a:gs>
                  </a:gsLst>
                  <a:lin ang="5400000" scaled="0"/>
                </a:gradFill>
              </a:rPr>
              <a:t>Physical</a:t>
            </a:r>
          </a:p>
        </p:txBody>
      </p:sp>
      <p:grpSp>
        <p:nvGrpSpPr>
          <p:cNvPr id="54" name="Group 53"/>
          <p:cNvGrpSpPr/>
          <p:nvPr/>
        </p:nvGrpSpPr>
        <p:grpSpPr>
          <a:xfrm>
            <a:off x="804913" y="3967742"/>
            <a:ext cx="1188720" cy="1908467"/>
            <a:chOff x="5119137" y="1711739"/>
            <a:chExt cx="1420738" cy="2335832"/>
          </a:xfrm>
        </p:grpSpPr>
        <p:sp>
          <p:nvSpPr>
            <p:cNvPr id="4" name="Freeform 5"/>
            <p:cNvSpPr>
              <a:spLocks noChangeAspect="1" noEditPoints="1"/>
            </p:cNvSpPr>
            <p:nvPr/>
          </p:nvSpPr>
          <p:spPr bwMode="auto">
            <a:xfrm>
              <a:off x="5119137" y="2950290"/>
              <a:ext cx="1420738" cy="1097281"/>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rgbClr val="505050"/>
            </a:solidFill>
            <a:ln>
              <a:noFill/>
            </a:ln>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grpSp>
          <p:nvGrpSpPr>
            <p:cNvPr id="7" name="Group 6"/>
            <p:cNvGrpSpPr/>
            <p:nvPr/>
          </p:nvGrpSpPr>
          <p:grpSpPr>
            <a:xfrm>
              <a:off x="5215615" y="2330646"/>
              <a:ext cx="600352" cy="548244"/>
              <a:chOff x="7225183" y="4826255"/>
              <a:chExt cx="420688" cy="384175"/>
            </a:xfrm>
          </p:grpSpPr>
          <p:sp>
            <p:nvSpPr>
              <p:cNvPr id="36" name="Rectangle 35"/>
              <p:cNvSpPr/>
              <p:nvPr/>
            </p:nvSpPr>
            <p:spPr bwMode="auto">
              <a:xfrm>
                <a:off x="7255669" y="4857750"/>
                <a:ext cx="364331" cy="24765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37" name="Group 36"/>
              <p:cNvGrpSpPr/>
              <p:nvPr/>
            </p:nvGrpSpPr>
            <p:grpSpPr>
              <a:xfrm>
                <a:off x="7225183" y="4826255"/>
                <a:ext cx="420688" cy="384175"/>
                <a:chOff x="7225183" y="4826255"/>
                <a:chExt cx="420688" cy="384175"/>
              </a:xfrm>
              <a:solidFill>
                <a:schemeClr val="accent4"/>
              </a:solidFill>
            </p:grpSpPr>
            <p:sp>
              <p:nvSpPr>
                <p:cNvPr id="38" name="Freeform 5"/>
                <p:cNvSpPr>
                  <a:spLocks noEditPoints="1"/>
                </p:cNvSpPr>
                <p:nvPr/>
              </p:nvSpPr>
              <p:spPr bwMode="auto">
                <a:xfrm>
                  <a:off x="7225183" y="4826255"/>
                  <a:ext cx="420688" cy="384175"/>
                </a:xfrm>
                <a:custGeom>
                  <a:avLst/>
                  <a:gdLst>
                    <a:gd name="T0" fmla="*/ 563 w 599"/>
                    <a:gd name="T1" fmla="*/ 0 h 553"/>
                    <a:gd name="T2" fmla="*/ 33 w 599"/>
                    <a:gd name="T3" fmla="*/ 0 h 553"/>
                    <a:gd name="T4" fmla="*/ 0 w 599"/>
                    <a:gd name="T5" fmla="*/ 34 h 553"/>
                    <a:gd name="T6" fmla="*/ 0 w 599"/>
                    <a:gd name="T7" fmla="*/ 404 h 553"/>
                    <a:gd name="T8" fmla="*/ 33 w 599"/>
                    <a:gd name="T9" fmla="*/ 438 h 553"/>
                    <a:gd name="T10" fmla="*/ 214 w 599"/>
                    <a:gd name="T11" fmla="*/ 438 h 553"/>
                    <a:gd name="T12" fmla="*/ 93 w 599"/>
                    <a:gd name="T13" fmla="*/ 517 h 553"/>
                    <a:gd name="T14" fmla="*/ 93 w 599"/>
                    <a:gd name="T15" fmla="*/ 553 h 553"/>
                    <a:gd name="T16" fmla="*/ 484 w 599"/>
                    <a:gd name="T17" fmla="*/ 553 h 553"/>
                    <a:gd name="T18" fmla="*/ 484 w 599"/>
                    <a:gd name="T19" fmla="*/ 517 h 553"/>
                    <a:gd name="T20" fmla="*/ 377 w 599"/>
                    <a:gd name="T21" fmla="*/ 438 h 553"/>
                    <a:gd name="T22" fmla="*/ 563 w 599"/>
                    <a:gd name="T23" fmla="*/ 438 h 553"/>
                    <a:gd name="T24" fmla="*/ 599 w 599"/>
                    <a:gd name="T25" fmla="*/ 404 h 553"/>
                    <a:gd name="T26" fmla="*/ 599 w 599"/>
                    <a:gd name="T27" fmla="*/ 34 h 553"/>
                    <a:gd name="T28" fmla="*/ 563 w 599"/>
                    <a:gd name="T29" fmla="*/ 0 h 553"/>
                    <a:gd name="T30" fmla="*/ 553 w 599"/>
                    <a:gd name="T31" fmla="*/ 47 h 553"/>
                    <a:gd name="T32" fmla="*/ 553 w 599"/>
                    <a:gd name="T33" fmla="*/ 392 h 553"/>
                    <a:gd name="T34" fmla="*/ 47 w 599"/>
                    <a:gd name="T35" fmla="*/ 392 h 553"/>
                    <a:gd name="T36" fmla="*/ 47 w 599"/>
                    <a:gd name="T37" fmla="*/ 47 h 553"/>
                    <a:gd name="T38" fmla="*/ 554 w 599"/>
                    <a:gd name="T39" fmla="*/ 46 h 553"/>
                    <a:gd name="T40" fmla="*/ 553 w 599"/>
                    <a:gd name="T41" fmla="*/ 47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553">
                      <a:moveTo>
                        <a:pt x="563" y="0"/>
                      </a:moveTo>
                      <a:lnTo>
                        <a:pt x="33" y="0"/>
                      </a:lnTo>
                      <a:cubicBezTo>
                        <a:pt x="15" y="0"/>
                        <a:pt x="0" y="17"/>
                        <a:pt x="0" y="34"/>
                      </a:cubicBezTo>
                      <a:lnTo>
                        <a:pt x="0" y="404"/>
                      </a:lnTo>
                      <a:cubicBezTo>
                        <a:pt x="0" y="422"/>
                        <a:pt x="15" y="438"/>
                        <a:pt x="33" y="438"/>
                      </a:cubicBezTo>
                      <a:lnTo>
                        <a:pt x="214" y="438"/>
                      </a:lnTo>
                      <a:cubicBezTo>
                        <a:pt x="234" y="507"/>
                        <a:pt x="208" y="517"/>
                        <a:pt x="93" y="517"/>
                      </a:cubicBezTo>
                      <a:lnTo>
                        <a:pt x="93" y="553"/>
                      </a:lnTo>
                      <a:lnTo>
                        <a:pt x="484" y="553"/>
                      </a:lnTo>
                      <a:lnTo>
                        <a:pt x="484" y="517"/>
                      </a:lnTo>
                      <a:cubicBezTo>
                        <a:pt x="369" y="517"/>
                        <a:pt x="357" y="507"/>
                        <a:pt x="377" y="438"/>
                      </a:cubicBezTo>
                      <a:lnTo>
                        <a:pt x="563" y="438"/>
                      </a:lnTo>
                      <a:cubicBezTo>
                        <a:pt x="581" y="438"/>
                        <a:pt x="599" y="422"/>
                        <a:pt x="599" y="404"/>
                      </a:cubicBezTo>
                      <a:lnTo>
                        <a:pt x="599" y="34"/>
                      </a:lnTo>
                      <a:cubicBezTo>
                        <a:pt x="599" y="17"/>
                        <a:pt x="581" y="0"/>
                        <a:pt x="563" y="0"/>
                      </a:cubicBezTo>
                      <a:close/>
                      <a:moveTo>
                        <a:pt x="553" y="47"/>
                      </a:moveTo>
                      <a:lnTo>
                        <a:pt x="553" y="392"/>
                      </a:lnTo>
                      <a:lnTo>
                        <a:pt x="47" y="392"/>
                      </a:lnTo>
                      <a:lnTo>
                        <a:pt x="47" y="47"/>
                      </a:lnTo>
                      <a:lnTo>
                        <a:pt x="554" y="46"/>
                      </a:lnTo>
                      <a:lnTo>
                        <a:pt x="553" y="47"/>
                      </a:lnTo>
                      <a:close/>
                    </a:path>
                  </a:pathLst>
                </a:custGeom>
                <a:solidFill>
                  <a:srgbClr val="0018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39" name="Freeform 6"/>
                <p:cNvSpPr>
                  <a:spLocks/>
                </p:cNvSpPr>
                <p:nvPr/>
              </p:nvSpPr>
              <p:spPr bwMode="auto">
                <a:xfrm>
                  <a:off x="7366470" y="4896105"/>
                  <a:ext cx="130175" cy="74613"/>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40" name="Freeform 7"/>
                <p:cNvSpPr>
                  <a:spLocks/>
                </p:cNvSpPr>
                <p:nvPr/>
              </p:nvSpPr>
              <p:spPr bwMode="auto">
                <a:xfrm>
                  <a:off x="7437908" y="4945317"/>
                  <a:ext cx="65088" cy="111125"/>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41" name="Freeform 8"/>
                <p:cNvSpPr>
                  <a:spLocks/>
                </p:cNvSpPr>
                <p:nvPr/>
              </p:nvSpPr>
              <p:spPr bwMode="auto">
                <a:xfrm>
                  <a:off x="7360120" y="4945317"/>
                  <a:ext cx="65088" cy="111125"/>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grpSp>
        </p:grpSp>
        <p:grpSp>
          <p:nvGrpSpPr>
            <p:cNvPr id="8" name="Group 7"/>
            <p:cNvGrpSpPr/>
            <p:nvPr/>
          </p:nvGrpSpPr>
          <p:grpSpPr>
            <a:xfrm>
              <a:off x="5841813" y="2330646"/>
              <a:ext cx="600352" cy="548244"/>
              <a:chOff x="7225183" y="4826255"/>
              <a:chExt cx="420688" cy="384175"/>
            </a:xfrm>
          </p:grpSpPr>
          <p:sp>
            <p:nvSpPr>
              <p:cNvPr id="30" name="Rectangle 29"/>
              <p:cNvSpPr/>
              <p:nvPr/>
            </p:nvSpPr>
            <p:spPr bwMode="auto">
              <a:xfrm>
                <a:off x="7255669" y="4857750"/>
                <a:ext cx="364331" cy="24765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31" name="Group 30"/>
              <p:cNvGrpSpPr/>
              <p:nvPr/>
            </p:nvGrpSpPr>
            <p:grpSpPr>
              <a:xfrm>
                <a:off x="7225183" y="4826255"/>
                <a:ext cx="420688" cy="384175"/>
                <a:chOff x="7225183" y="4826255"/>
                <a:chExt cx="420688" cy="384175"/>
              </a:xfrm>
              <a:solidFill>
                <a:schemeClr val="accent4"/>
              </a:solidFill>
            </p:grpSpPr>
            <p:sp>
              <p:nvSpPr>
                <p:cNvPr id="32" name="Freeform 5"/>
                <p:cNvSpPr>
                  <a:spLocks noEditPoints="1"/>
                </p:cNvSpPr>
                <p:nvPr/>
              </p:nvSpPr>
              <p:spPr bwMode="auto">
                <a:xfrm>
                  <a:off x="7225183" y="4826255"/>
                  <a:ext cx="420688" cy="384175"/>
                </a:xfrm>
                <a:custGeom>
                  <a:avLst/>
                  <a:gdLst>
                    <a:gd name="T0" fmla="*/ 563 w 599"/>
                    <a:gd name="T1" fmla="*/ 0 h 553"/>
                    <a:gd name="T2" fmla="*/ 33 w 599"/>
                    <a:gd name="T3" fmla="*/ 0 h 553"/>
                    <a:gd name="T4" fmla="*/ 0 w 599"/>
                    <a:gd name="T5" fmla="*/ 34 h 553"/>
                    <a:gd name="T6" fmla="*/ 0 w 599"/>
                    <a:gd name="T7" fmla="*/ 404 h 553"/>
                    <a:gd name="T8" fmla="*/ 33 w 599"/>
                    <a:gd name="T9" fmla="*/ 438 h 553"/>
                    <a:gd name="T10" fmla="*/ 214 w 599"/>
                    <a:gd name="T11" fmla="*/ 438 h 553"/>
                    <a:gd name="T12" fmla="*/ 93 w 599"/>
                    <a:gd name="T13" fmla="*/ 517 h 553"/>
                    <a:gd name="T14" fmla="*/ 93 w 599"/>
                    <a:gd name="T15" fmla="*/ 553 h 553"/>
                    <a:gd name="T16" fmla="*/ 484 w 599"/>
                    <a:gd name="T17" fmla="*/ 553 h 553"/>
                    <a:gd name="T18" fmla="*/ 484 w 599"/>
                    <a:gd name="T19" fmla="*/ 517 h 553"/>
                    <a:gd name="T20" fmla="*/ 377 w 599"/>
                    <a:gd name="T21" fmla="*/ 438 h 553"/>
                    <a:gd name="T22" fmla="*/ 563 w 599"/>
                    <a:gd name="T23" fmla="*/ 438 h 553"/>
                    <a:gd name="T24" fmla="*/ 599 w 599"/>
                    <a:gd name="T25" fmla="*/ 404 h 553"/>
                    <a:gd name="T26" fmla="*/ 599 w 599"/>
                    <a:gd name="T27" fmla="*/ 34 h 553"/>
                    <a:gd name="T28" fmla="*/ 563 w 599"/>
                    <a:gd name="T29" fmla="*/ 0 h 553"/>
                    <a:gd name="T30" fmla="*/ 553 w 599"/>
                    <a:gd name="T31" fmla="*/ 47 h 553"/>
                    <a:gd name="T32" fmla="*/ 553 w 599"/>
                    <a:gd name="T33" fmla="*/ 392 h 553"/>
                    <a:gd name="T34" fmla="*/ 47 w 599"/>
                    <a:gd name="T35" fmla="*/ 392 h 553"/>
                    <a:gd name="T36" fmla="*/ 47 w 599"/>
                    <a:gd name="T37" fmla="*/ 47 h 553"/>
                    <a:gd name="T38" fmla="*/ 554 w 599"/>
                    <a:gd name="T39" fmla="*/ 46 h 553"/>
                    <a:gd name="T40" fmla="*/ 553 w 599"/>
                    <a:gd name="T41" fmla="*/ 47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553">
                      <a:moveTo>
                        <a:pt x="563" y="0"/>
                      </a:moveTo>
                      <a:lnTo>
                        <a:pt x="33" y="0"/>
                      </a:lnTo>
                      <a:cubicBezTo>
                        <a:pt x="15" y="0"/>
                        <a:pt x="0" y="17"/>
                        <a:pt x="0" y="34"/>
                      </a:cubicBezTo>
                      <a:lnTo>
                        <a:pt x="0" y="404"/>
                      </a:lnTo>
                      <a:cubicBezTo>
                        <a:pt x="0" y="422"/>
                        <a:pt x="15" y="438"/>
                        <a:pt x="33" y="438"/>
                      </a:cubicBezTo>
                      <a:lnTo>
                        <a:pt x="214" y="438"/>
                      </a:lnTo>
                      <a:cubicBezTo>
                        <a:pt x="234" y="507"/>
                        <a:pt x="208" y="517"/>
                        <a:pt x="93" y="517"/>
                      </a:cubicBezTo>
                      <a:lnTo>
                        <a:pt x="93" y="553"/>
                      </a:lnTo>
                      <a:lnTo>
                        <a:pt x="484" y="553"/>
                      </a:lnTo>
                      <a:lnTo>
                        <a:pt x="484" y="517"/>
                      </a:lnTo>
                      <a:cubicBezTo>
                        <a:pt x="369" y="517"/>
                        <a:pt x="357" y="507"/>
                        <a:pt x="377" y="438"/>
                      </a:cubicBezTo>
                      <a:lnTo>
                        <a:pt x="563" y="438"/>
                      </a:lnTo>
                      <a:cubicBezTo>
                        <a:pt x="581" y="438"/>
                        <a:pt x="599" y="422"/>
                        <a:pt x="599" y="404"/>
                      </a:cubicBezTo>
                      <a:lnTo>
                        <a:pt x="599" y="34"/>
                      </a:lnTo>
                      <a:cubicBezTo>
                        <a:pt x="599" y="17"/>
                        <a:pt x="581" y="0"/>
                        <a:pt x="563" y="0"/>
                      </a:cubicBezTo>
                      <a:close/>
                      <a:moveTo>
                        <a:pt x="553" y="47"/>
                      </a:moveTo>
                      <a:lnTo>
                        <a:pt x="553" y="392"/>
                      </a:lnTo>
                      <a:lnTo>
                        <a:pt x="47" y="392"/>
                      </a:lnTo>
                      <a:lnTo>
                        <a:pt x="47" y="47"/>
                      </a:lnTo>
                      <a:lnTo>
                        <a:pt x="554" y="46"/>
                      </a:lnTo>
                      <a:lnTo>
                        <a:pt x="553" y="47"/>
                      </a:lnTo>
                      <a:close/>
                    </a:path>
                  </a:pathLst>
                </a:custGeom>
                <a:solidFill>
                  <a:srgbClr val="0018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33" name="Freeform 6"/>
                <p:cNvSpPr>
                  <a:spLocks/>
                </p:cNvSpPr>
                <p:nvPr/>
              </p:nvSpPr>
              <p:spPr bwMode="auto">
                <a:xfrm>
                  <a:off x="7366470" y="4896105"/>
                  <a:ext cx="130175" cy="74613"/>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34" name="Freeform 7"/>
                <p:cNvSpPr>
                  <a:spLocks/>
                </p:cNvSpPr>
                <p:nvPr/>
              </p:nvSpPr>
              <p:spPr bwMode="auto">
                <a:xfrm>
                  <a:off x="7437908" y="4945317"/>
                  <a:ext cx="65088" cy="111125"/>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35" name="Freeform 8"/>
                <p:cNvSpPr>
                  <a:spLocks/>
                </p:cNvSpPr>
                <p:nvPr/>
              </p:nvSpPr>
              <p:spPr bwMode="auto">
                <a:xfrm>
                  <a:off x="7360120" y="4945317"/>
                  <a:ext cx="65088" cy="111125"/>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grpSp>
        </p:grpSp>
        <p:grpSp>
          <p:nvGrpSpPr>
            <p:cNvPr id="10" name="Group 9"/>
            <p:cNvGrpSpPr/>
            <p:nvPr/>
          </p:nvGrpSpPr>
          <p:grpSpPr>
            <a:xfrm>
              <a:off x="5215615" y="1711739"/>
              <a:ext cx="600352" cy="548244"/>
              <a:chOff x="7225183" y="4826255"/>
              <a:chExt cx="420688" cy="384175"/>
            </a:xfrm>
          </p:grpSpPr>
          <p:sp>
            <p:nvSpPr>
              <p:cNvPr id="18" name="Rectangle 17"/>
              <p:cNvSpPr/>
              <p:nvPr/>
            </p:nvSpPr>
            <p:spPr bwMode="auto">
              <a:xfrm>
                <a:off x="7255669" y="4857750"/>
                <a:ext cx="364331" cy="24765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9" name="Group 18"/>
              <p:cNvGrpSpPr/>
              <p:nvPr/>
            </p:nvGrpSpPr>
            <p:grpSpPr>
              <a:xfrm>
                <a:off x="7225183" y="4826255"/>
                <a:ext cx="420688" cy="384175"/>
                <a:chOff x="7225183" y="4826255"/>
                <a:chExt cx="420688" cy="384175"/>
              </a:xfrm>
              <a:solidFill>
                <a:schemeClr val="accent4"/>
              </a:solidFill>
            </p:grpSpPr>
            <p:sp>
              <p:nvSpPr>
                <p:cNvPr id="20" name="Freeform 5"/>
                <p:cNvSpPr>
                  <a:spLocks noEditPoints="1"/>
                </p:cNvSpPr>
                <p:nvPr/>
              </p:nvSpPr>
              <p:spPr bwMode="auto">
                <a:xfrm>
                  <a:off x="7225183" y="4826255"/>
                  <a:ext cx="420688" cy="384175"/>
                </a:xfrm>
                <a:custGeom>
                  <a:avLst/>
                  <a:gdLst>
                    <a:gd name="T0" fmla="*/ 563 w 599"/>
                    <a:gd name="T1" fmla="*/ 0 h 553"/>
                    <a:gd name="T2" fmla="*/ 33 w 599"/>
                    <a:gd name="T3" fmla="*/ 0 h 553"/>
                    <a:gd name="T4" fmla="*/ 0 w 599"/>
                    <a:gd name="T5" fmla="*/ 34 h 553"/>
                    <a:gd name="T6" fmla="*/ 0 w 599"/>
                    <a:gd name="T7" fmla="*/ 404 h 553"/>
                    <a:gd name="T8" fmla="*/ 33 w 599"/>
                    <a:gd name="T9" fmla="*/ 438 h 553"/>
                    <a:gd name="T10" fmla="*/ 214 w 599"/>
                    <a:gd name="T11" fmla="*/ 438 h 553"/>
                    <a:gd name="T12" fmla="*/ 93 w 599"/>
                    <a:gd name="T13" fmla="*/ 517 h 553"/>
                    <a:gd name="T14" fmla="*/ 93 w 599"/>
                    <a:gd name="T15" fmla="*/ 553 h 553"/>
                    <a:gd name="T16" fmla="*/ 484 w 599"/>
                    <a:gd name="T17" fmla="*/ 553 h 553"/>
                    <a:gd name="T18" fmla="*/ 484 w 599"/>
                    <a:gd name="T19" fmla="*/ 517 h 553"/>
                    <a:gd name="T20" fmla="*/ 377 w 599"/>
                    <a:gd name="T21" fmla="*/ 438 h 553"/>
                    <a:gd name="T22" fmla="*/ 563 w 599"/>
                    <a:gd name="T23" fmla="*/ 438 h 553"/>
                    <a:gd name="T24" fmla="*/ 599 w 599"/>
                    <a:gd name="T25" fmla="*/ 404 h 553"/>
                    <a:gd name="T26" fmla="*/ 599 w 599"/>
                    <a:gd name="T27" fmla="*/ 34 h 553"/>
                    <a:gd name="T28" fmla="*/ 563 w 599"/>
                    <a:gd name="T29" fmla="*/ 0 h 553"/>
                    <a:gd name="T30" fmla="*/ 553 w 599"/>
                    <a:gd name="T31" fmla="*/ 47 h 553"/>
                    <a:gd name="T32" fmla="*/ 553 w 599"/>
                    <a:gd name="T33" fmla="*/ 392 h 553"/>
                    <a:gd name="T34" fmla="*/ 47 w 599"/>
                    <a:gd name="T35" fmla="*/ 392 h 553"/>
                    <a:gd name="T36" fmla="*/ 47 w 599"/>
                    <a:gd name="T37" fmla="*/ 47 h 553"/>
                    <a:gd name="T38" fmla="*/ 554 w 599"/>
                    <a:gd name="T39" fmla="*/ 46 h 553"/>
                    <a:gd name="T40" fmla="*/ 553 w 599"/>
                    <a:gd name="T41" fmla="*/ 47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553">
                      <a:moveTo>
                        <a:pt x="563" y="0"/>
                      </a:moveTo>
                      <a:lnTo>
                        <a:pt x="33" y="0"/>
                      </a:lnTo>
                      <a:cubicBezTo>
                        <a:pt x="15" y="0"/>
                        <a:pt x="0" y="17"/>
                        <a:pt x="0" y="34"/>
                      </a:cubicBezTo>
                      <a:lnTo>
                        <a:pt x="0" y="404"/>
                      </a:lnTo>
                      <a:cubicBezTo>
                        <a:pt x="0" y="422"/>
                        <a:pt x="15" y="438"/>
                        <a:pt x="33" y="438"/>
                      </a:cubicBezTo>
                      <a:lnTo>
                        <a:pt x="214" y="438"/>
                      </a:lnTo>
                      <a:cubicBezTo>
                        <a:pt x="234" y="507"/>
                        <a:pt x="208" y="517"/>
                        <a:pt x="93" y="517"/>
                      </a:cubicBezTo>
                      <a:lnTo>
                        <a:pt x="93" y="553"/>
                      </a:lnTo>
                      <a:lnTo>
                        <a:pt x="484" y="553"/>
                      </a:lnTo>
                      <a:lnTo>
                        <a:pt x="484" y="517"/>
                      </a:lnTo>
                      <a:cubicBezTo>
                        <a:pt x="369" y="517"/>
                        <a:pt x="357" y="507"/>
                        <a:pt x="377" y="438"/>
                      </a:cubicBezTo>
                      <a:lnTo>
                        <a:pt x="563" y="438"/>
                      </a:lnTo>
                      <a:cubicBezTo>
                        <a:pt x="581" y="438"/>
                        <a:pt x="599" y="422"/>
                        <a:pt x="599" y="404"/>
                      </a:cubicBezTo>
                      <a:lnTo>
                        <a:pt x="599" y="34"/>
                      </a:lnTo>
                      <a:cubicBezTo>
                        <a:pt x="599" y="17"/>
                        <a:pt x="581" y="0"/>
                        <a:pt x="563" y="0"/>
                      </a:cubicBezTo>
                      <a:close/>
                      <a:moveTo>
                        <a:pt x="553" y="47"/>
                      </a:moveTo>
                      <a:lnTo>
                        <a:pt x="553" y="392"/>
                      </a:lnTo>
                      <a:lnTo>
                        <a:pt x="47" y="392"/>
                      </a:lnTo>
                      <a:lnTo>
                        <a:pt x="47" y="47"/>
                      </a:lnTo>
                      <a:lnTo>
                        <a:pt x="554" y="46"/>
                      </a:lnTo>
                      <a:lnTo>
                        <a:pt x="553" y="47"/>
                      </a:lnTo>
                      <a:close/>
                    </a:path>
                  </a:pathLst>
                </a:custGeom>
                <a:solidFill>
                  <a:srgbClr val="0018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21" name="Freeform 6"/>
                <p:cNvSpPr>
                  <a:spLocks/>
                </p:cNvSpPr>
                <p:nvPr/>
              </p:nvSpPr>
              <p:spPr bwMode="auto">
                <a:xfrm>
                  <a:off x="7366470" y="4896105"/>
                  <a:ext cx="130175" cy="74613"/>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22" name="Freeform 7"/>
                <p:cNvSpPr>
                  <a:spLocks/>
                </p:cNvSpPr>
                <p:nvPr/>
              </p:nvSpPr>
              <p:spPr bwMode="auto">
                <a:xfrm>
                  <a:off x="7437908" y="4945317"/>
                  <a:ext cx="65088" cy="111125"/>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23" name="Freeform 8"/>
                <p:cNvSpPr>
                  <a:spLocks/>
                </p:cNvSpPr>
                <p:nvPr/>
              </p:nvSpPr>
              <p:spPr bwMode="auto">
                <a:xfrm>
                  <a:off x="7360120" y="4945317"/>
                  <a:ext cx="65088" cy="111125"/>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grpSp>
        </p:grpSp>
        <p:grpSp>
          <p:nvGrpSpPr>
            <p:cNvPr id="11" name="Group 10"/>
            <p:cNvGrpSpPr/>
            <p:nvPr/>
          </p:nvGrpSpPr>
          <p:grpSpPr>
            <a:xfrm>
              <a:off x="5841813" y="1711739"/>
              <a:ext cx="600352" cy="548244"/>
              <a:chOff x="7225183" y="4826255"/>
              <a:chExt cx="420688" cy="384175"/>
            </a:xfrm>
          </p:grpSpPr>
          <p:sp>
            <p:nvSpPr>
              <p:cNvPr id="12" name="Rectangle 11"/>
              <p:cNvSpPr/>
              <p:nvPr/>
            </p:nvSpPr>
            <p:spPr bwMode="auto">
              <a:xfrm>
                <a:off x="7255669" y="4857750"/>
                <a:ext cx="364331" cy="24765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p:cNvGrpSpPr/>
              <p:nvPr/>
            </p:nvGrpSpPr>
            <p:grpSpPr>
              <a:xfrm>
                <a:off x="7225183" y="4826255"/>
                <a:ext cx="420688" cy="384175"/>
                <a:chOff x="7225183" y="4826255"/>
                <a:chExt cx="420688" cy="384175"/>
              </a:xfrm>
              <a:solidFill>
                <a:schemeClr val="accent4"/>
              </a:solidFill>
            </p:grpSpPr>
            <p:sp>
              <p:nvSpPr>
                <p:cNvPr id="14" name="Freeform 5"/>
                <p:cNvSpPr>
                  <a:spLocks noEditPoints="1"/>
                </p:cNvSpPr>
                <p:nvPr/>
              </p:nvSpPr>
              <p:spPr bwMode="auto">
                <a:xfrm>
                  <a:off x="7225183" y="4826255"/>
                  <a:ext cx="420688" cy="384175"/>
                </a:xfrm>
                <a:custGeom>
                  <a:avLst/>
                  <a:gdLst>
                    <a:gd name="T0" fmla="*/ 563 w 599"/>
                    <a:gd name="T1" fmla="*/ 0 h 553"/>
                    <a:gd name="T2" fmla="*/ 33 w 599"/>
                    <a:gd name="T3" fmla="*/ 0 h 553"/>
                    <a:gd name="T4" fmla="*/ 0 w 599"/>
                    <a:gd name="T5" fmla="*/ 34 h 553"/>
                    <a:gd name="T6" fmla="*/ 0 w 599"/>
                    <a:gd name="T7" fmla="*/ 404 h 553"/>
                    <a:gd name="T8" fmla="*/ 33 w 599"/>
                    <a:gd name="T9" fmla="*/ 438 h 553"/>
                    <a:gd name="T10" fmla="*/ 214 w 599"/>
                    <a:gd name="T11" fmla="*/ 438 h 553"/>
                    <a:gd name="T12" fmla="*/ 93 w 599"/>
                    <a:gd name="T13" fmla="*/ 517 h 553"/>
                    <a:gd name="T14" fmla="*/ 93 w 599"/>
                    <a:gd name="T15" fmla="*/ 553 h 553"/>
                    <a:gd name="T16" fmla="*/ 484 w 599"/>
                    <a:gd name="T17" fmla="*/ 553 h 553"/>
                    <a:gd name="T18" fmla="*/ 484 w 599"/>
                    <a:gd name="T19" fmla="*/ 517 h 553"/>
                    <a:gd name="T20" fmla="*/ 377 w 599"/>
                    <a:gd name="T21" fmla="*/ 438 h 553"/>
                    <a:gd name="T22" fmla="*/ 563 w 599"/>
                    <a:gd name="T23" fmla="*/ 438 h 553"/>
                    <a:gd name="T24" fmla="*/ 599 w 599"/>
                    <a:gd name="T25" fmla="*/ 404 h 553"/>
                    <a:gd name="T26" fmla="*/ 599 w 599"/>
                    <a:gd name="T27" fmla="*/ 34 h 553"/>
                    <a:gd name="T28" fmla="*/ 563 w 599"/>
                    <a:gd name="T29" fmla="*/ 0 h 553"/>
                    <a:gd name="T30" fmla="*/ 553 w 599"/>
                    <a:gd name="T31" fmla="*/ 47 h 553"/>
                    <a:gd name="T32" fmla="*/ 553 w 599"/>
                    <a:gd name="T33" fmla="*/ 392 h 553"/>
                    <a:gd name="T34" fmla="*/ 47 w 599"/>
                    <a:gd name="T35" fmla="*/ 392 h 553"/>
                    <a:gd name="T36" fmla="*/ 47 w 599"/>
                    <a:gd name="T37" fmla="*/ 47 h 553"/>
                    <a:gd name="T38" fmla="*/ 554 w 599"/>
                    <a:gd name="T39" fmla="*/ 46 h 553"/>
                    <a:gd name="T40" fmla="*/ 553 w 599"/>
                    <a:gd name="T41" fmla="*/ 47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553">
                      <a:moveTo>
                        <a:pt x="563" y="0"/>
                      </a:moveTo>
                      <a:lnTo>
                        <a:pt x="33" y="0"/>
                      </a:lnTo>
                      <a:cubicBezTo>
                        <a:pt x="15" y="0"/>
                        <a:pt x="0" y="17"/>
                        <a:pt x="0" y="34"/>
                      </a:cubicBezTo>
                      <a:lnTo>
                        <a:pt x="0" y="404"/>
                      </a:lnTo>
                      <a:cubicBezTo>
                        <a:pt x="0" y="422"/>
                        <a:pt x="15" y="438"/>
                        <a:pt x="33" y="438"/>
                      </a:cubicBezTo>
                      <a:lnTo>
                        <a:pt x="214" y="438"/>
                      </a:lnTo>
                      <a:cubicBezTo>
                        <a:pt x="234" y="507"/>
                        <a:pt x="208" y="517"/>
                        <a:pt x="93" y="517"/>
                      </a:cubicBezTo>
                      <a:lnTo>
                        <a:pt x="93" y="553"/>
                      </a:lnTo>
                      <a:lnTo>
                        <a:pt x="484" y="553"/>
                      </a:lnTo>
                      <a:lnTo>
                        <a:pt x="484" y="517"/>
                      </a:lnTo>
                      <a:cubicBezTo>
                        <a:pt x="369" y="517"/>
                        <a:pt x="357" y="507"/>
                        <a:pt x="377" y="438"/>
                      </a:cubicBezTo>
                      <a:lnTo>
                        <a:pt x="563" y="438"/>
                      </a:lnTo>
                      <a:cubicBezTo>
                        <a:pt x="581" y="438"/>
                        <a:pt x="599" y="422"/>
                        <a:pt x="599" y="404"/>
                      </a:cubicBezTo>
                      <a:lnTo>
                        <a:pt x="599" y="34"/>
                      </a:lnTo>
                      <a:cubicBezTo>
                        <a:pt x="599" y="17"/>
                        <a:pt x="581" y="0"/>
                        <a:pt x="563" y="0"/>
                      </a:cubicBezTo>
                      <a:close/>
                      <a:moveTo>
                        <a:pt x="553" y="47"/>
                      </a:moveTo>
                      <a:lnTo>
                        <a:pt x="553" y="392"/>
                      </a:lnTo>
                      <a:lnTo>
                        <a:pt x="47" y="392"/>
                      </a:lnTo>
                      <a:lnTo>
                        <a:pt x="47" y="47"/>
                      </a:lnTo>
                      <a:lnTo>
                        <a:pt x="554" y="46"/>
                      </a:lnTo>
                      <a:lnTo>
                        <a:pt x="553" y="47"/>
                      </a:lnTo>
                      <a:close/>
                    </a:path>
                  </a:pathLst>
                </a:custGeom>
                <a:solidFill>
                  <a:srgbClr val="0018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15" name="Freeform 6"/>
                <p:cNvSpPr>
                  <a:spLocks/>
                </p:cNvSpPr>
                <p:nvPr/>
              </p:nvSpPr>
              <p:spPr bwMode="auto">
                <a:xfrm>
                  <a:off x="7366470" y="4896105"/>
                  <a:ext cx="130175" cy="74613"/>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16" name="Freeform 7"/>
                <p:cNvSpPr>
                  <a:spLocks/>
                </p:cNvSpPr>
                <p:nvPr/>
              </p:nvSpPr>
              <p:spPr bwMode="auto">
                <a:xfrm>
                  <a:off x="7437908" y="4945317"/>
                  <a:ext cx="65088" cy="111125"/>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17" name="Freeform 8"/>
                <p:cNvSpPr>
                  <a:spLocks/>
                </p:cNvSpPr>
                <p:nvPr/>
              </p:nvSpPr>
              <p:spPr bwMode="auto">
                <a:xfrm>
                  <a:off x="7360120" y="4945317"/>
                  <a:ext cx="65088" cy="111125"/>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grpSp>
        </p:grpSp>
      </p:grpSp>
      <p:sp>
        <p:nvSpPr>
          <p:cNvPr id="56" name="TextBox 55"/>
          <p:cNvSpPr txBox="1"/>
          <p:nvPr/>
        </p:nvSpPr>
        <p:spPr>
          <a:xfrm>
            <a:off x="722870" y="5800926"/>
            <a:ext cx="1352806"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smtClean="0">
                <a:gradFill>
                  <a:gsLst>
                    <a:gs pos="7619">
                      <a:srgbClr val="00188F"/>
                    </a:gs>
                    <a:gs pos="35000">
                      <a:srgbClr val="00188F"/>
                    </a:gs>
                  </a:gsLst>
                  <a:lin ang="5400000" scaled="0"/>
                </a:gradFill>
              </a:rPr>
              <a:t>Virtual</a:t>
            </a:r>
          </a:p>
        </p:txBody>
      </p:sp>
      <p:sp>
        <p:nvSpPr>
          <p:cNvPr id="58" name="TextBox 57"/>
          <p:cNvSpPr txBox="1"/>
          <p:nvPr/>
        </p:nvSpPr>
        <p:spPr>
          <a:xfrm>
            <a:off x="1940057" y="1776250"/>
            <a:ext cx="814967" cy="1888209"/>
          </a:xfrm>
          <a:prstGeom prst="rect">
            <a:avLst/>
          </a:prstGeom>
          <a:noFill/>
        </p:spPr>
        <p:txBody>
          <a:bodyPr wrap="none" lIns="182880" tIns="146304" rIns="182880" bIns="146304" rtlCol="0">
            <a:spAutoFit/>
          </a:bodyPr>
          <a:lstStyle/>
          <a:p>
            <a:pPr>
              <a:lnSpc>
                <a:spcPct val="90000"/>
              </a:lnSpc>
              <a:spcAft>
                <a:spcPts val="600"/>
              </a:spcAft>
            </a:pPr>
            <a:r>
              <a:rPr lang="en-US" sz="11500" dirty="0" smtClean="0">
                <a:solidFill>
                  <a:schemeClr val="tx2"/>
                </a:solidFill>
              </a:rPr>
              <a:t>}</a:t>
            </a:r>
            <a:endParaRPr lang="en-US" sz="1600" dirty="0" smtClean="0">
              <a:solidFill>
                <a:schemeClr val="tx2"/>
              </a:solidFill>
            </a:endParaRPr>
          </a:p>
        </p:txBody>
      </p:sp>
      <p:sp>
        <p:nvSpPr>
          <p:cNvPr id="59" name="TextBox 58"/>
          <p:cNvSpPr txBox="1"/>
          <p:nvPr/>
        </p:nvSpPr>
        <p:spPr>
          <a:xfrm>
            <a:off x="1940057" y="3967742"/>
            <a:ext cx="814967" cy="1888209"/>
          </a:xfrm>
          <a:prstGeom prst="rect">
            <a:avLst/>
          </a:prstGeom>
          <a:noFill/>
        </p:spPr>
        <p:txBody>
          <a:bodyPr wrap="none" lIns="182880" tIns="146304" rIns="182880" bIns="146304" rtlCol="0">
            <a:spAutoFit/>
          </a:bodyPr>
          <a:lstStyle/>
          <a:p>
            <a:pPr>
              <a:lnSpc>
                <a:spcPct val="90000"/>
              </a:lnSpc>
              <a:spcAft>
                <a:spcPts val="600"/>
              </a:spcAft>
            </a:pPr>
            <a:r>
              <a:rPr lang="en-US" sz="11500" dirty="0" smtClean="0">
                <a:solidFill>
                  <a:srgbClr val="00188F"/>
                </a:solidFill>
              </a:rPr>
              <a:t>}</a:t>
            </a:r>
            <a:endParaRPr lang="en-US" sz="1600" dirty="0" smtClean="0">
              <a:solidFill>
                <a:srgbClr val="00188F"/>
              </a:solidFill>
            </a:endParaRPr>
          </a:p>
        </p:txBody>
      </p:sp>
      <p:sp>
        <p:nvSpPr>
          <p:cNvPr id="60" name="TextBox 59"/>
          <p:cNvSpPr txBox="1"/>
          <p:nvPr/>
        </p:nvSpPr>
        <p:spPr>
          <a:xfrm>
            <a:off x="2554290" y="1972584"/>
            <a:ext cx="3489459" cy="1702004"/>
          </a:xfrm>
          <a:prstGeom prst="rect">
            <a:avLst/>
          </a:prstGeom>
          <a:noFill/>
        </p:spPr>
        <p:txBody>
          <a:bodyPr wrap="square" lIns="182880" tIns="146304" rIns="182880" bIns="146304" rtlCol="0">
            <a:spAutoFit/>
          </a:bodyPr>
          <a:lstStyle/>
          <a:p>
            <a:pPr>
              <a:lnSpc>
                <a:spcPct val="90000"/>
              </a:lnSpc>
              <a:spcAft>
                <a:spcPts val="600"/>
              </a:spcAft>
            </a:pPr>
            <a:r>
              <a:rPr lang="en-US" sz="1600" dirty="0" smtClean="0">
                <a:gradFill>
                  <a:gsLst>
                    <a:gs pos="2917">
                      <a:schemeClr val="tx1"/>
                    </a:gs>
                    <a:gs pos="30000">
                      <a:schemeClr val="tx1"/>
                    </a:gs>
                  </a:gsLst>
                  <a:lin ang="5400000" scaled="0"/>
                </a:gradFill>
              </a:rPr>
              <a:t>Applications traditionally built and deployed onto physical systems with 1:1 relationship</a:t>
            </a:r>
          </a:p>
          <a:p>
            <a:pPr>
              <a:lnSpc>
                <a:spcPct val="90000"/>
              </a:lnSpc>
              <a:spcAft>
                <a:spcPts val="600"/>
              </a:spcAft>
            </a:pPr>
            <a:r>
              <a:rPr lang="en-US" sz="1600" dirty="0" smtClean="0">
                <a:gradFill>
                  <a:gsLst>
                    <a:gs pos="2917">
                      <a:schemeClr val="tx1"/>
                    </a:gs>
                    <a:gs pos="30000">
                      <a:schemeClr val="tx1"/>
                    </a:gs>
                  </a:gsLst>
                  <a:lin ang="5400000" scaled="0"/>
                </a:gradFill>
              </a:rPr>
              <a:t>New applications often required new physical systems for isolation of resources</a:t>
            </a:r>
          </a:p>
        </p:txBody>
      </p:sp>
      <p:sp>
        <p:nvSpPr>
          <p:cNvPr id="61" name="TextBox 60"/>
          <p:cNvSpPr txBox="1"/>
          <p:nvPr/>
        </p:nvSpPr>
        <p:spPr>
          <a:xfrm>
            <a:off x="2523089" y="4109166"/>
            <a:ext cx="3489459" cy="2299091"/>
          </a:xfrm>
          <a:prstGeom prst="rect">
            <a:avLst/>
          </a:prstGeom>
          <a:noFill/>
        </p:spPr>
        <p:txBody>
          <a:bodyPr wrap="square" lIns="182880" tIns="146304" rIns="182880" bIns="146304" rtlCol="0">
            <a:spAutoFit/>
          </a:bodyPr>
          <a:lstStyle/>
          <a:p>
            <a:pPr>
              <a:lnSpc>
                <a:spcPct val="90000"/>
              </a:lnSpc>
              <a:spcAft>
                <a:spcPts val="600"/>
              </a:spcAft>
            </a:pPr>
            <a:r>
              <a:rPr lang="en-US" sz="1600" dirty="0" smtClean="0">
                <a:gradFill>
                  <a:gsLst>
                    <a:gs pos="2917">
                      <a:schemeClr val="tx1"/>
                    </a:gs>
                    <a:gs pos="30000">
                      <a:schemeClr val="tx1"/>
                    </a:gs>
                  </a:gsLst>
                  <a:lin ang="5400000" scaled="0"/>
                </a:gradFill>
              </a:rPr>
              <a:t>Higher consolidation ratios and better utilization</a:t>
            </a:r>
          </a:p>
          <a:p>
            <a:pPr>
              <a:lnSpc>
                <a:spcPct val="90000"/>
              </a:lnSpc>
              <a:spcAft>
                <a:spcPts val="600"/>
              </a:spcAft>
            </a:pPr>
            <a:r>
              <a:rPr lang="en-US" sz="1600" dirty="0" smtClean="0">
                <a:gradFill>
                  <a:gsLst>
                    <a:gs pos="2917">
                      <a:schemeClr val="tx1"/>
                    </a:gs>
                    <a:gs pos="30000">
                      <a:schemeClr val="tx1"/>
                    </a:gs>
                  </a:gsLst>
                  <a:lin ang="5400000" scaled="0"/>
                </a:gradFill>
              </a:rPr>
              <a:t>Faster app deployment than in a traditional, physical environment</a:t>
            </a:r>
          </a:p>
          <a:p>
            <a:pPr>
              <a:lnSpc>
                <a:spcPct val="90000"/>
              </a:lnSpc>
              <a:spcAft>
                <a:spcPts val="600"/>
              </a:spcAft>
            </a:pPr>
            <a:r>
              <a:rPr lang="en-US" sz="1600" dirty="0" smtClean="0">
                <a:gradFill>
                  <a:gsLst>
                    <a:gs pos="2917">
                      <a:schemeClr val="tx1"/>
                    </a:gs>
                    <a:gs pos="30000">
                      <a:schemeClr val="tx1"/>
                    </a:gs>
                  </a:gsLst>
                  <a:lin ang="5400000" scaled="0"/>
                </a:gradFill>
              </a:rPr>
              <a:t>Apps deployed into VMs with high compatibility success</a:t>
            </a:r>
          </a:p>
          <a:p>
            <a:pPr>
              <a:lnSpc>
                <a:spcPct val="90000"/>
              </a:lnSpc>
              <a:spcAft>
                <a:spcPts val="600"/>
              </a:spcAft>
            </a:pPr>
            <a:r>
              <a:rPr lang="en-US" sz="1600" dirty="0" smtClean="0">
                <a:gradFill>
                  <a:gsLst>
                    <a:gs pos="2917">
                      <a:schemeClr val="tx1"/>
                    </a:gs>
                    <a:gs pos="30000">
                      <a:schemeClr val="tx1"/>
                    </a:gs>
                  </a:gsLst>
                  <a:lin ang="5400000" scaled="0"/>
                </a:gradFill>
              </a:rPr>
              <a:t>Apps benefited from key VM features i.e. Live migration, HA</a:t>
            </a:r>
          </a:p>
        </p:txBody>
      </p:sp>
      <p:cxnSp>
        <p:nvCxnSpPr>
          <p:cNvPr id="63" name="Straight Connector 62"/>
          <p:cNvCxnSpPr/>
          <p:nvPr/>
        </p:nvCxnSpPr>
        <p:spPr>
          <a:xfrm>
            <a:off x="6416584" y="2067491"/>
            <a:ext cx="0" cy="4162697"/>
          </a:xfrm>
          <a:prstGeom prst="line">
            <a:avLst/>
          </a:prstGeom>
          <a:ln w="381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41" name="Group 140"/>
          <p:cNvGrpSpPr/>
          <p:nvPr/>
        </p:nvGrpSpPr>
        <p:grpSpPr>
          <a:xfrm>
            <a:off x="7059443" y="2084931"/>
            <a:ext cx="2652842" cy="2406222"/>
            <a:chOff x="7059443" y="2084931"/>
            <a:chExt cx="2652842" cy="2406222"/>
          </a:xfrm>
        </p:grpSpPr>
        <p:sp>
          <p:nvSpPr>
            <p:cNvPr id="65" name="Freeform 5"/>
            <p:cNvSpPr>
              <a:spLocks noChangeAspect="1" noEditPoints="1"/>
            </p:cNvSpPr>
            <p:nvPr/>
          </p:nvSpPr>
          <p:spPr bwMode="auto">
            <a:xfrm>
              <a:off x="7178389" y="2084931"/>
              <a:ext cx="2395133" cy="1849834"/>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rgbClr val="505050"/>
            </a:solidFill>
            <a:ln>
              <a:noFill/>
            </a:ln>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grpSp>
          <p:nvGrpSpPr>
            <p:cNvPr id="84" name="Group 83"/>
            <p:cNvGrpSpPr/>
            <p:nvPr/>
          </p:nvGrpSpPr>
          <p:grpSpPr>
            <a:xfrm>
              <a:off x="7388615" y="2895644"/>
              <a:ext cx="457478" cy="447088"/>
              <a:chOff x="9109131" y="2427363"/>
              <a:chExt cx="620854" cy="606753"/>
            </a:xfrm>
          </p:grpSpPr>
          <p:grpSp>
            <p:nvGrpSpPr>
              <p:cNvPr id="85" name="Group 84"/>
              <p:cNvGrpSpPr/>
              <p:nvPr/>
            </p:nvGrpSpPr>
            <p:grpSpPr>
              <a:xfrm>
                <a:off x="9204778" y="2479325"/>
                <a:ext cx="429561" cy="482058"/>
                <a:chOff x="2304394" y="2806764"/>
                <a:chExt cx="203894" cy="228812"/>
              </a:xfrm>
              <a:solidFill>
                <a:schemeClr val="bg1"/>
              </a:solidFill>
            </p:grpSpPr>
            <p:sp>
              <p:nvSpPr>
                <p:cNvPr id="87"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88"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89"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grpSp>
          <p:sp>
            <p:nvSpPr>
              <p:cNvPr id="86" name="Rounded Rectangle 85"/>
              <p:cNvSpPr/>
              <p:nvPr/>
            </p:nvSpPr>
            <p:spPr bwMode="auto">
              <a:xfrm>
                <a:off x="9109131" y="2427363"/>
                <a:ext cx="620854" cy="606753"/>
              </a:xfrm>
              <a:prstGeom prst="roundRect">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90" name="Group 89"/>
            <p:cNvGrpSpPr/>
            <p:nvPr/>
          </p:nvGrpSpPr>
          <p:grpSpPr>
            <a:xfrm>
              <a:off x="7904180" y="2895644"/>
              <a:ext cx="457478" cy="447088"/>
              <a:chOff x="9109131" y="2427363"/>
              <a:chExt cx="620854" cy="606753"/>
            </a:xfrm>
          </p:grpSpPr>
          <p:grpSp>
            <p:nvGrpSpPr>
              <p:cNvPr id="91" name="Group 90"/>
              <p:cNvGrpSpPr/>
              <p:nvPr/>
            </p:nvGrpSpPr>
            <p:grpSpPr>
              <a:xfrm>
                <a:off x="9204778" y="2479325"/>
                <a:ext cx="429561" cy="482058"/>
                <a:chOff x="2304394" y="2806764"/>
                <a:chExt cx="203894" cy="228812"/>
              </a:xfrm>
              <a:solidFill>
                <a:schemeClr val="bg1"/>
              </a:solidFill>
            </p:grpSpPr>
            <p:sp>
              <p:nvSpPr>
                <p:cNvPr id="93"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94"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95"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grpSp>
          <p:sp>
            <p:nvSpPr>
              <p:cNvPr id="92" name="Rounded Rectangle 91"/>
              <p:cNvSpPr/>
              <p:nvPr/>
            </p:nvSpPr>
            <p:spPr bwMode="auto">
              <a:xfrm>
                <a:off x="9109131" y="2427363"/>
                <a:ext cx="620854" cy="606753"/>
              </a:xfrm>
              <a:prstGeom prst="roundRect">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96" name="Group 95"/>
            <p:cNvGrpSpPr/>
            <p:nvPr/>
          </p:nvGrpSpPr>
          <p:grpSpPr>
            <a:xfrm>
              <a:off x="8411036" y="2895644"/>
              <a:ext cx="457478" cy="447088"/>
              <a:chOff x="9109131" y="2427363"/>
              <a:chExt cx="620854" cy="606753"/>
            </a:xfrm>
          </p:grpSpPr>
          <p:grpSp>
            <p:nvGrpSpPr>
              <p:cNvPr id="97" name="Group 96"/>
              <p:cNvGrpSpPr/>
              <p:nvPr/>
            </p:nvGrpSpPr>
            <p:grpSpPr>
              <a:xfrm>
                <a:off x="9204778" y="2479325"/>
                <a:ext cx="429561" cy="482058"/>
                <a:chOff x="2304394" y="2806764"/>
                <a:chExt cx="203894" cy="228812"/>
              </a:xfrm>
              <a:solidFill>
                <a:schemeClr val="bg1"/>
              </a:solidFill>
            </p:grpSpPr>
            <p:sp>
              <p:nvSpPr>
                <p:cNvPr id="99"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100"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101"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grpSp>
          <p:sp>
            <p:nvSpPr>
              <p:cNvPr id="98" name="Rounded Rectangle 97"/>
              <p:cNvSpPr/>
              <p:nvPr/>
            </p:nvSpPr>
            <p:spPr bwMode="auto">
              <a:xfrm>
                <a:off x="9109131" y="2427363"/>
                <a:ext cx="620854" cy="606753"/>
              </a:xfrm>
              <a:prstGeom prst="roundRect">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02" name="Group 101"/>
            <p:cNvGrpSpPr/>
            <p:nvPr/>
          </p:nvGrpSpPr>
          <p:grpSpPr>
            <a:xfrm>
              <a:off x="8914412" y="2895644"/>
              <a:ext cx="457478" cy="447088"/>
              <a:chOff x="9109131" y="2427363"/>
              <a:chExt cx="620854" cy="606753"/>
            </a:xfrm>
          </p:grpSpPr>
          <p:grpSp>
            <p:nvGrpSpPr>
              <p:cNvPr id="103" name="Group 102"/>
              <p:cNvGrpSpPr/>
              <p:nvPr/>
            </p:nvGrpSpPr>
            <p:grpSpPr>
              <a:xfrm>
                <a:off x="9204778" y="2479325"/>
                <a:ext cx="429561" cy="482058"/>
                <a:chOff x="2304394" y="2806764"/>
                <a:chExt cx="203894" cy="228812"/>
              </a:xfrm>
              <a:solidFill>
                <a:schemeClr val="bg1"/>
              </a:solidFill>
            </p:grpSpPr>
            <p:sp>
              <p:nvSpPr>
                <p:cNvPr id="105"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106"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107"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grpSp>
          <p:sp>
            <p:nvSpPr>
              <p:cNvPr id="104" name="Rounded Rectangle 103"/>
              <p:cNvSpPr/>
              <p:nvPr/>
            </p:nvSpPr>
            <p:spPr bwMode="auto">
              <a:xfrm>
                <a:off x="9109131" y="2427363"/>
                <a:ext cx="620854" cy="606753"/>
              </a:xfrm>
              <a:prstGeom prst="roundRect">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08" name="Group 107"/>
            <p:cNvGrpSpPr/>
            <p:nvPr/>
          </p:nvGrpSpPr>
          <p:grpSpPr>
            <a:xfrm>
              <a:off x="7636201" y="2374901"/>
              <a:ext cx="457478" cy="447088"/>
              <a:chOff x="9109131" y="2427363"/>
              <a:chExt cx="620854" cy="606753"/>
            </a:xfrm>
          </p:grpSpPr>
          <p:grpSp>
            <p:nvGrpSpPr>
              <p:cNvPr id="109" name="Group 108"/>
              <p:cNvGrpSpPr/>
              <p:nvPr/>
            </p:nvGrpSpPr>
            <p:grpSpPr>
              <a:xfrm>
                <a:off x="9204778" y="2479325"/>
                <a:ext cx="429561" cy="482058"/>
                <a:chOff x="2304394" y="2806764"/>
                <a:chExt cx="203894" cy="228812"/>
              </a:xfrm>
              <a:solidFill>
                <a:schemeClr val="bg1"/>
              </a:solidFill>
            </p:grpSpPr>
            <p:sp>
              <p:nvSpPr>
                <p:cNvPr id="111"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112"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113"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grpSp>
          <p:sp>
            <p:nvSpPr>
              <p:cNvPr id="110" name="Rounded Rectangle 109"/>
              <p:cNvSpPr/>
              <p:nvPr/>
            </p:nvSpPr>
            <p:spPr bwMode="auto">
              <a:xfrm>
                <a:off x="9109131" y="2427363"/>
                <a:ext cx="620854" cy="606753"/>
              </a:xfrm>
              <a:prstGeom prst="roundRect">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4" name="Group 113"/>
            <p:cNvGrpSpPr/>
            <p:nvPr/>
          </p:nvGrpSpPr>
          <p:grpSpPr>
            <a:xfrm>
              <a:off x="8143057" y="2374901"/>
              <a:ext cx="457478" cy="447088"/>
              <a:chOff x="9109131" y="2427363"/>
              <a:chExt cx="620854" cy="606753"/>
            </a:xfrm>
          </p:grpSpPr>
          <p:grpSp>
            <p:nvGrpSpPr>
              <p:cNvPr id="115" name="Group 114"/>
              <p:cNvGrpSpPr/>
              <p:nvPr/>
            </p:nvGrpSpPr>
            <p:grpSpPr>
              <a:xfrm>
                <a:off x="9204778" y="2479325"/>
                <a:ext cx="429561" cy="482058"/>
                <a:chOff x="2304394" y="2806764"/>
                <a:chExt cx="203894" cy="228812"/>
              </a:xfrm>
              <a:solidFill>
                <a:schemeClr val="bg1"/>
              </a:solidFill>
            </p:grpSpPr>
            <p:sp>
              <p:nvSpPr>
                <p:cNvPr id="117"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118"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119"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grpSp>
          <p:sp>
            <p:nvSpPr>
              <p:cNvPr id="116" name="Rounded Rectangle 115"/>
              <p:cNvSpPr/>
              <p:nvPr/>
            </p:nvSpPr>
            <p:spPr bwMode="auto">
              <a:xfrm>
                <a:off x="9109131" y="2427363"/>
                <a:ext cx="620854" cy="606753"/>
              </a:xfrm>
              <a:prstGeom prst="roundRect">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20" name="Group 119"/>
            <p:cNvGrpSpPr/>
            <p:nvPr/>
          </p:nvGrpSpPr>
          <p:grpSpPr>
            <a:xfrm>
              <a:off x="8646433" y="2374901"/>
              <a:ext cx="457478" cy="447088"/>
              <a:chOff x="9109131" y="2427363"/>
              <a:chExt cx="620854" cy="606753"/>
            </a:xfrm>
          </p:grpSpPr>
          <p:grpSp>
            <p:nvGrpSpPr>
              <p:cNvPr id="121" name="Group 120"/>
              <p:cNvGrpSpPr/>
              <p:nvPr/>
            </p:nvGrpSpPr>
            <p:grpSpPr>
              <a:xfrm>
                <a:off x="9204778" y="2479325"/>
                <a:ext cx="429561" cy="482058"/>
                <a:chOff x="2304394" y="2806764"/>
                <a:chExt cx="203894" cy="228812"/>
              </a:xfrm>
              <a:solidFill>
                <a:schemeClr val="bg1"/>
              </a:solidFill>
            </p:grpSpPr>
            <p:sp>
              <p:nvSpPr>
                <p:cNvPr id="123"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124"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125"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grpSp>
          <p:sp>
            <p:nvSpPr>
              <p:cNvPr id="122" name="Rounded Rectangle 121"/>
              <p:cNvSpPr/>
              <p:nvPr/>
            </p:nvSpPr>
            <p:spPr bwMode="auto">
              <a:xfrm>
                <a:off x="9109131" y="2427363"/>
                <a:ext cx="620854" cy="606753"/>
              </a:xfrm>
              <a:prstGeom prst="roundRect">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26" name="TextBox 125"/>
            <p:cNvSpPr txBox="1"/>
            <p:nvPr/>
          </p:nvSpPr>
          <p:spPr>
            <a:xfrm>
              <a:off x="7059443" y="3863289"/>
              <a:ext cx="2652842"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smtClean="0">
                  <a:gradFill>
                    <a:gsLst>
                      <a:gs pos="2917">
                        <a:schemeClr val="accent4"/>
                      </a:gs>
                      <a:gs pos="30000">
                        <a:schemeClr val="accent4"/>
                      </a:gs>
                    </a:gsLst>
                  </a:gradFill>
                </a:rPr>
                <a:t>Physical/Virtual</a:t>
              </a:r>
            </a:p>
          </p:txBody>
        </p:sp>
      </p:grpSp>
      <p:sp>
        <p:nvSpPr>
          <p:cNvPr id="127" name="TextBox 126"/>
          <p:cNvSpPr txBox="1"/>
          <p:nvPr/>
        </p:nvSpPr>
        <p:spPr>
          <a:xfrm>
            <a:off x="9440125" y="2030352"/>
            <a:ext cx="741229" cy="1625060"/>
          </a:xfrm>
          <a:prstGeom prst="rect">
            <a:avLst/>
          </a:prstGeom>
          <a:noFill/>
        </p:spPr>
        <p:txBody>
          <a:bodyPr wrap="none" lIns="182880" tIns="146304" rIns="182880" bIns="146304" rtlCol="0">
            <a:spAutoFit/>
          </a:bodyPr>
          <a:lstStyle/>
          <a:p>
            <a:pPr>
              <a:lnSpc>
                <a:spcPct val="90000"/>
              </a:lnSpc>
              <a:spcAft>
                <a:spcPts val="600"/>
              </a:spcAft>
            </a:pPr>
            <a:r>
              <a:rPr lang="en-US" sz="9600" dirty="0" smtClean="0">
                <a:solidFill>
                  <a:schemeClr val="accent4"/>
                </a:solidFill>
              </a:rPr>
              <a:t>}</a:t>
            </a:r>
            <a:endParaRPr lang="en-US" sz="1400" dirty="0" smtClean="0">
              <a:solidFill>
                <a:schemeClr val="accent4"/>
              </a:solidFill>
            </a:endParaRPr>
          </a:p>
        </p:txBody>
      </p:sp>
      <p:sp>
        <p:nvSpPr>
          <p:cNvPr id="129" name="TextBox 128"/>
          <p:cNvSpPr txBox="1"/>
          <p:nvPr/>
        </p:nvSpPr>
        <p:spPr>
          <a:xfrm>
            <a:off x="7059443" y="4423057"/>
            <a:ext cx="4799059" cy="2009781"/>
          </a:xfrm>
          <a:prstGeom prst="rect">
            <a:avLst/>
          </a:prstGeom>
          <a:noFill/>
        </p:spPr>
        <p:txBody>
          <a:bodyPr wrap="square" lIns="182880" tIns="146304" rIns="182880" bIns="146304" rtlCol="0">
            <a:spAutoFit/>
          </a:bodyPr>
          <a:lstStyle/>
          <a:p>
            <a:pPr>
              <a:lnSpc>
                <a:spcPct val="90000"/>
              </a:lnSpc>
              <a:spcAft>
                <a:spcPts val="600"/>
              </a:spcAft>
            </a:pPr>
            <a:r>
              <a:rPr lang="en-US" sz="1600" b="1" dirty="0">
                <a:gradFill>
                  <a:gsLst>
                    <a:gs pos="2917">
                      <a:schemeClr val="accent4"/>
                    </a:gs>
                    <a:gs pos="30000">
                      <a:schemeClr val="accent4"/>
                    </a:gs>
                  </a:gsLst>
                  <a:lin ang="5400000" scaled="0"/>
                </a:gradFill>
              </a:rPr>
              <a:t>Key </a:t>
            </a:r>
            <a:r>
              <a:rPr lang="en-US" sz="1600" b="1" dirty="0" smtClean="0">
                <a:gradFill>
                  <a:gsLst>
                    <a:gs pos="2917">
                      <a:schemeClr val="accent4"/>
                    </a:gs>
                    <a:gs pos="30000">
                      <a:schemeClr val="accent4"/>
                    </a:gs>
                  </a:gsLst>
                  <a:lin ang="5400000" scaled="0"/>
                </a:gradFill>
              </a:rPr>
              <a:t>Benefits</a:t>
            </a:r>
            <a:endParaRPr lang="en-US" sz="1600" dirty="0" smtClean="0">
              <a:gradFill>
                <a:gsLst>
                  <a:gs pos="2917">
                    <a:schemeClr val="accent4"/>
                  </a:gs>
                  <a:gs pos="30000">
                    <a:schemeClr val="accent4"/>
                  </a:gs>
                </a:gsLst>
                <a:lin ang="5400000" scaled="0"/>
              </a:gradFill>
            </a:endParaRPr>
          </a:p>
          <a:p>
            <a:pPr>
              <a:lnSpc>
                <a:spcPct val="90000"/>
              </a:lnSpc>
              <a:spcAft>
                <a:spcPts val="600"/>
              </a:spcAft>
            </a:pPr>
            <a:r>
              <a:rPr lang="en-US" sz="1600" dirty="0" smtClean="0">
                <a:gradFill>
                  <a:gsLst>
                    <a:gs pos="2917">
                      <a:schemeClr val="tx1"/>
                    </a:gs>
                    <a:gs pos="30000">
                      <a:schemeClr val="tx1"/>
                    </a:gs>
                  </a:gsLst>
                  <a:lin ang="5400000" scaled="0"/>
                </a:gradFill>
              </a:rPr>
              <a:t>Further accelerate of app deployment</a:t>
            </a:r>
          </a:p>
          <a:p>
            <a:pPr>
              <a:lnSpc>
                <a:spcPct val="90000"/>
              </a:lnSpc>
              <a:spcAft>
                <a:spcPts val="600"/>
              </a:spcAft>
            </a:pPr>
            <a:r>
              <a:rPr lang="en-US" sz="1600" dirty="0" smtClean="0">
                <a:gradFill>
                  <a:gsLst>
                    <a:gs pos="2917">
                      <a:schemeClr val="tx1"/>
                    </a:gs>
                    <a:gs pos="30000">
                      <a:schemeClr val="tx1"/>
                    </a:gs>
                  </a:gsLst>
                  <a:lin ang="5400000" scaled="0"/>
                </a:gradFill>
              </a:rPr>
              <a:t>Reduce </a:t>
            </a:r>
            <a:r>
              <a:rPr lang="en-US" sz="1600" dirty="0">
                <a:gradFill>
                  <a:gsLst>
                    <a:gs pos="2917">
                      <a:schemeClr val="tx1"/>
                    </a:gs>
                    <a:gs pos="30000">
                      <a:schemeClr val="tx1"/>
                    </a:gs>
                  </a:gsLst>
                  <a:lin ang="5400000" scaled="0"/>
                </a:gradFill>
              </a:rPr>
              <a:t>effort to deploy </a:t>
            </a:r>
            <a:r>
              <a:rPr lang="en-US" sz="1600" dirty="0" smtClean="0">
                <a:gradFill>
                  <a:gsLst>
                    <a:gs pos="2917">
                      <a:schemeClr val="tx1"/>
                    </a:gs>
                    <a:gs pos="30000">
                      <a:schemeClr val="tx1"/>
                    </a:gs>
                  </a:gsLst>
                  <a:lin ang="5400000" scaled="0"/>
                </a:gradFill>
              </a:rPr>
              <a:t>apps</a:t>
            </a:r>
          </a:p>
          <a:p>
            <a:pPr>
              <a:lnSpc>
                <a:spcPct val="90000"/>
              </a:lnSpc>
              <a:spcAft>
                <a:spcPts val="600"/>
              </a:spcAft>
            </a:pPr>
            <a:r>
              <a:rPr lang="en-US" sz="1600" dirty="0" smtClean="0">
                <a:gradFill>
                  <a:gsLst>
                    <a:gs pos="2917">
                      <a:schemeClr val="tx1"/>
                    </a:gs>
                    <a:gs pos="30000">
                      <a:schemeClr val="tx1"/>
                    </a:gs>
                  </a:gsLst>
                  <a:lin ang="5400000" scaled="0"/>
                </a:gradFill>
              </a:rPr>
              <a:t>Streamline </a:t>
            </a:r>
            <a:r>
              <a:rPr lang="en-US" sz="1600" dirty="0">
                <a:gradFill>
                  <a:gsLst>
                    <a:gs pos="2917">
                      <a:schemeClr val="tx1"/>
                    </a:gs>
                    <a:gs pos="30000">
                      <a:schemeClr val="tx1"/>
                    </a:gs>
                  </a:gsLst>
                  <a:lin ang="5400000" scaled="0"/>
                </a:gradFill>
              </a:rPr>
              <a:t>development and </a:t>
            </a:r>
            <a:r>
              <a:rPr lang="en-US" sz="1600" dirty="0" smtClean="0">
                <a:gradFill>
                  <a:gsLst>
                    <a:gs pos="2917">
                      <a:schemeClr val="tx1"/>
                    </a:gs>
                    <a:gs pos="30000">
                      <a:schemeClr val="tx1"/>
                    </a:gs>
                  </a:gsLst>
                  <a:lin ang="5400000" scaled="0"/>
                </a:gradFill>
              </a:rPr>
              <a:t>testing</a:t>
            </a:r>
          </a:p>
          <a:p>
            <a:pPr>
              <a:lnSpc>
                <a:spcPct val="90000"/>
              </a:lnSpc>
              <a:spcAft>
                <a:spcPts val="600"/>
              </a:spcAft>
            </a:pPr>
            <a:r>
              <a:rPr lang="en-US" sz="1600" dirty="0" smtClean="0">
                <a:gradFill>
                  <a:gsLst>
                    <a:gs pos="2917">
                      <a:schemeClr val="tx1"/>
                    </a:gs>
                    <a:gs pos="30000">
                      <a:schemeClr val="tx1"/>
                    </a:gs>
                  </a:gsLst>
                  <a:lin ang="5400000" scaled="0"/>
                </a:gradFill>
              </a:rPr>
              <a:t>Lower </a:t>
            </a:r>
            <a:r>
              <a:rPr lang="en-US" sz="1600" dirty="0">
                <a:gradFill>
                  <a:gsLst>
                    <a:gs pos="2917">
                      <a:schemeClr val="tx1"/>
                    </a:gs>
                    <a:gs pos="30000">
                      <a:schemeClr val="tx1"/>
                    </a:gs>
                  </a:gsLst>
                  <a:lin ang="5400000" scaled="0"/>
                </a:gradFill>
              </a:rPr>
              <a:t>costs associated with </a:t>
            </a:r>
            <a:r>
              <a:rPr lang="en-US" sz="1600" dirty="0" smtClean="0">
                <a:gradFill>
                  <a:gsLst>
                    <a:gs pos="2917">
                      <a:schemeClr val="tx1"/>
                    </a:gs>
                    <a:gs pos="30000">
                      <a:schemeClr val="tx1"/>
                    </a:gs>
                  </a:gsLst>
                  <a:lin ang="5400000" scaled="0"/>
                </a:gradFill>
              </a:rPr>
              <a:t>app deployment</a:t>
            </a:r>
          </a:p>
          <a:p>
            <a:pPr>
              <a:lnSpc>
                <a:spcPct val="90000"/>
              </a:lnSpc>
              <a:spcAft>
                <a:spcPts val="600"/>
              </a:spcAft>
            </a:pPr>
            <a:r>
              <a:rPr lang="en-US" sz="1600" dirty="0" smtClean="0">
                <a:gradFill>
                  <a:gsLst>
                    <a:gs pos="2917">
                      <a:schemeClr val="tx1"/>
                    </a:gs>
                    <a:gs pos="30000">
                      <a:schemeClr val="tx1"/>
                    </a:gs>
                  </a:gsLst>
                  <a:lin ang="5400000" scaled="0"/>
                </a:gradFill>
              </a:rPr>
              <a:t>Increase server consolidation</a:t>
            </a:r>
          </a:p>
        </p:txBody>
      </p:sp>
      <p:grpSp>
        <p:nvGrpSpPr>
          <p:cNvPr id="142" name="Group 141"/>
          <p:cNvGrpSpPr/>
          <p:nvPr/>
        </p:nvGrpSpPr>
        <p:grpSpPr>
          <a:xfrm>
            <a:off x="9849236" y="2397306"/>
            <a:ext cx="1926150" cy="1074686"/>
            <a:chOff x="9867795" y="2133904"/>
            <a:chExt cx="1926150" cy="1074686"/>
          </a:xfrm>
        </p:grpSpPr>
        <p:sp>
          <p:nvSpPr>
            <p:cNvPr id="128" name="TextBox 127"/>
            <p:cNvSpPr txBox="1"/>
            <p:nvPr/>
          </p:nvSpPr>
          <p:spPr>
            <a:xfrm>
              <a:off x="9867795" y="2580726"/>
              <a:ext cx="1919628"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smtClean="0">
                  <a:gradFill>
                    <a:gsLst>
                      <a:gs pos="2917">
                        <a:schemeClr val="accent4"/>
                      </a:gs>
                      <a:gs pos="30000">
                        <a:schemeClr val="accent4"/>
                      </a:gs>
                    </a:gsLst>
                  </a:gradFill>
                </a:rPr>
                <a:t>Containers</a:t>
              </a:r>
            </a:p>
          </p:txBody>
        </p:sp>
        <p:sp>
          <p:nvSpPr>
            <p:cNvPr id="140" name="Rectangle 139"/>
            <p:cNvSpPr/>
            <p:nvPr/>
          </p:nvSpPr>
          <p:spPr>
            <a:xfrm>
              <a:off x="9953503" y="2133904"/>
              <a:ext cx="1840442" cy="646331"/>
            </a:xfrm>
            <a:prstGeom prst="rect">
              <a:avLst/>
            </a:prstGeom>
          </p:spPr>
          <p:txBody>
            <a:bodyPr wrap="square">
              <a:spAutoFit/>
            </a:bodyPr>
            <a:lstStyle/>
            <a:p>
              <a:r>
                <a:rPr lang="en-US" dirty="0">
                  <a:gradFill>
                    <a:gsLst>
                      <a:gs pos="2917">
                        <a:schemeClr val="tx1"/>
                      </a:gs>
                      <a:gs pos="30000">
                        <a:schemeClr val="tx1"/>
                      </a:gs>
                    </a:gsLst>
                    <a:lin ang="5400000" scaled="0"/>
                  </a:gradFill>
                </a:rPr>
                <a:t>Package and run apps within</a:t>
              </a:r>
              <a:endParaRPr lang="en-US" dirty="0"/>
            </a:p>
          </p:txBody>
        </p:sp>
      </p:grpSp>
    </p:spTree>
    <p:extLst>
      <p:ext uri="{BB962C8B-B14F-4D97-AF65-F5344CB8AC3E}">
        <p14:creationId xmlns:p14="http://schemas.microsoft.com/office/powerpoint/2010/main" val="14991637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wipe(left)">
                                      <p:cBhvr>
                                        <p:cTn id="14" dur="500"/>
                                        <p:tgtEl>
                                          <p:spTgt spid="58"/>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0">
                                            <p:txEl>
                                              <p:pRg st="0" end="0"/>
                                            </p:txEl>
                                          </p:spTgt>
                                        </p:tgtEl>
                                        <p:attrNameLst>
                                          <p:attrName>style.visibility</p:attrName>
                                        </p:attrNameLst>
                                      </p:cBhvr>
                                      <p:to>
                                        <p:strVal val="visible"/>
                                      </p:to>
                                    </p:set>
                                    <p:animEffect transition="in" filter="fade">
                                      <p:cBhvr>
                                        <p:cTn id="18" dur="500"/>
                                        <p:tgtEl>
                                          <p:spTgt spid="60">
                                            <p:txEl>
                                              <p:pRg st="0" end="0"/>
                                            </p:txEl>
                                          </p:spTgt>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60">
                                            <p:txEl>
                                              <p:pRg st="1" end="1"/>
                                            </p:txEl>
                                          </p:spTgt>
                                        </p:tgtEl>
                                        <p:attrNameLst>
                                          <p:attrName>style.visibility</p:attrName>
                                        </p:attrNameLst>
                                      </p:cBhvr>
                                      <p:to>
                                        <p:strVal val="visible"/>
                                      </p:to>
                                    </p:set>
                                    <p:animEffect transition="in" filter="fade">
                                      <p:cBhvr>
                                        <p:cTn id="22" dur="500"/>
                                        <p:tgtEl>
                                          <p:spTgt spid="60">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500"/>
                                        <p:tgtEl>
                                          <p:spTgt spid="5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6"/>
                                        </p:tgtEl>
                                        <p:attrNameLst>
                                          <p:attrName>style.visibility</p:attrName>
                                        </p:attrNameLst>
                                      </p:cBhvr>
                                      <p:to>
                                        <p:strVal val="visible"/>
                                      </p:to>
                                    </p:set>
                                    <p:animEffect transition="in" filter="fade">
                                      <p:cBhvr>
                                        <p:cTn id="30" dur="500"/>
                                        <p:tgtEl>
                                          <p:spTgt spid="56"/>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wipe(left)">
                                      <p:cBhvr>
                                        <p:cTn id="34" dur="500"/>
                                        <p:tgtEl>
                                          <p:spTgt spid="59"/>
                                        </p:tgtEl>
                                      </p:cBhvr>
                                    </p:animEffect>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61">
                                            <p:txEl>
                                              <p:pRg st="0" end="0"/>
                                            </p:txEl>
                                          </p:spTgt>
                                        </p:tgtEl>
                                        <p:attrNameLst>
                                          <p:attrName>style.visibility</p:attrName>
                                        </p:attrNameLst>
                                      </p:cBhvr>
                                      <p:to>
                                        <p:strVal val="visible"/>
                                      </p:to>
                                    </p:set>
                                    <p:animEffect transition="in" filter="fade">
                                      <p:cBhvr>
                                        <p:cTn id="38" dur="500"/>
                                        <p:tgtEl>
                                          <p:spTgt spid="61">
                                            <p:txEl>
                                              <p:pRg st="0" end="0"/>
                                            </p:txEl>
                                          </p:spTgt>
                                        </p:tgtEl>
                                      </p:cBhvr>
                                    </p:animEffect>
                                  </p:childTnLst>
                                </p:cTn>
                              </p:par>
                            </p:childTnLst>
                          </p:cTn>
                        </p:par>
                        <p:par>
                          <p:cTn id="39" fill="hold">
                            <p:stCondLst>
                              <p:cond delay="1500"/>
                            </p:stCondLst>
                            <p:childTnLst>
                              <p:par>
                                <p:cTn id="40" presetID="10" presetClass="entr" presetSubtype="0" fill="hold" grpId="0" nodeType="afterEffect">
                                  <p:stCondLst>
                                    <p:cond delay="0"/>
                                  </p:stCondLst>
                                  <p:childTnLst>
                                    <p:set>
                                      <p:cBhvr>
                                        <p:cTn id="41" dur="1" fill="hold">
                                          <p:stCondLst>
                                            <p:cond delay="0"/>
                                          </p:stCondLst>
                                        </p:cTn>
                                        <p:tgtEl>
                                          <p:spTgt spid="61">
                                            <p:txEl>
                                              <p:pRg st="1" end="1"/>
                                            </p:txEl>
                                          </p:spTgt>
                                        </p:tgtEl>
                                        <p:attrNameLst>
                                          <p:attrName>style.visibility</p:attrName>
                                        </p:attrNameLst>
                                      </p:cBhvr>
                                      <p:to>
                                        <p:strVal val="visible"/>
                                      </p:to>
                                    </p:set>
                                    <p:animEffect transition="in" filter="fade">
                                      <p:cBhvr>
                                        <p:cTn id="42" dur="500"/>
                                        <p:tgtEl>
                                          <p:spTgt spid="61">
                                            <p:txEl>
                                              <p:pRg st="1" end="1"/>
                                            </p:txEl>
                                          </p:spTgt>
                                        </p:tgtEl>
                                      </p:cBhvr>
                                    </p:animEffect>
                                  </p:childTnLst>
                                </p:cTn>
                              </p:par>
                            </p:childTnLst>
                          </p:cTn>
                        </p:par>
                        <p:par>
                          <p:cTn id="43" fill="hold">
                            <p:stCondLst>
                              <p:cond delay="2000"/>
                            </p:stCondLst>
                            <p:childTnLst>
                              <p:par>
                                <p:cTn id="44" presetID="10" presetClass="entr" presetSubtype="0" fill="hold" grpId="0" nodeType="afterEffect">
                                  <p:stCondLst>
                                    <p:cond delay="0"/>
                                  </p:stCondLst>
                                  <p:childTnLst>
                                    <p:set>
                                      <p:cBhvr>
                                        <p:cTn id="45" dur="1" fill="hold">
                                          <p:stCondLst>
                                            <p:cond delay="0"/>
                                          </p:stCondLst>
                                        </p:cTn>
                                        <p:tgtEl>
                                          <p:spTgt spid="61">
                                            <p:txEl>
                                              <p:pRg st="2" end="2"/>
                                            </p:txEl>
                                          </p:spTgt>
                                        </p:tgtEl>
                                        <p:attrNameLst>
                                          <p:attrName>style.visibility</p:attrName>
                                        </p:attrNameLst>
                                      </p:cBhvr>
                                      <p:to>
                                        <p:strVal val="visible"/>
                                      </p:to>
                                    </p:set>
                                    <p:animEffect transition="in" filter="fade">
                                      <p:cBhvr>
                                        <p:cTn id="46" dur="500"/>
                                        <p:tgtEl>
                                          <p:spTgt spid="61">
                                            <p:txEl>
                                              <p:pRg st="2" end="2"/>
                                            </p:txEl>
                                          </p:spTgt>
                                        </p:tgtEl>
                                      </p:cBhvr>
                                    </p:animEffect>
                                  </p:childTnLst>
                                </p:cTn>
                              </p:par>
                            </p:childTnLst>
                          </p:cTn>
                        </p:par>
                        <p:par>
                          <p:cTn id="47" fill="hold">
                            <p:stCondLst>
                              <p:cond delay="2500"/>
                            </p:stCondLst>
                            <p:childTnLst>
                              <p:par>
                                <p:cTn id="48" presetID="10" presetClass="entr" presetSubtype="0" fill="hold" grpId="0" nodeType="afterEffect">
                                  <p:stCondLst>
                                    <p:cond delay="0"/>
                                  </p:stCondLst>
                                  <p:childTnLst>
                                    <p:set>
                                      <p:cBhvr>
                                        <p:cTn id="49" dur="1" fill="hold">
                                          <p:stCondLst>
                                            <p:cond delay="0"/>
                                          </p:stCondLst>
                                        </p:cTn>
                                        <p:tgtEl>
                                          <p:spTgt spid="61">
                                            <p:txEl>
                                              <p:pRg st="3" end="3"/>
                                            </p:txEl>
                                          </p:spTgt>
                                        </p:tgtEl>
                                        <p:attrNameLst>
                                          <p:attrName>style.visibility</p:attrName>
                                        </p:attrNameLst>
                                      </p:cBhvr>
                                      <p:to>
                                        <p:strVal val="visible"/>
                                      </p:to>
                                    </p:set>
                                    <p:animEffect transition="in" filter="fade">
                                      <p:cBhvr>
                                        <p:cTn id="50" dur="500"/>
                                        <p:tgtEl>
                                          <p:spTgt spid="61">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63"/>
                                        </p:tgtEl>
                                        <p:attrNameLst>
                                          <p:attrName>style.visibility</p:attrName>
                                        </p:attrNameLst>
                                      </p:cBhvr>
                                      <p:to>
                                        <p:strVal val="visible"/>
                                      </p:to>
                                    </p:set>
                                    <p:animEffect transition="in" filter="wipe(up)">
                                      <p:cBhvr>
                                        <p:cTn id="55" dur="500"/>
                                        <p:tgtEl>
                                          <p:spTgt spid="63"/>
                                        </p:tgtEl>
                                      </p:cBhvr>
                                    </p:animEffect>
                                  </p:childTnLst>
                                </p:cTn>
                              </p:par>
                            </p:childTnLst>
                          </p:cTn>
                        </p:par>
                        <p:par>
                          <p:cTn id="56" fill="hold">
                            <p:stCondLst>
                              <p:cond delay="500"/>
                            </p:stCondLst>
                            <p:childTnLst>
                              <p:par>
                                <p:cTn id="57" presetID="10" presetClass="entr" presetSubtype="0" fill="hold" nodeType="afterEffect">
                                  <p:stCondLst>
                                    <p:cond delay="0"/>
                                  </p:stCondLst>
                                  <p:childTnLst>
                                    <p:set>
                                      <p:cBhvr>
                                        <p:cTn id="58" dur="1" fill="hold">
                                          <p:stCondLst>
                                            <p:cond delay="0"/>
                                          </p:stCondLst>
                                        </p:cTn>
                                        <p:tgtEl>
                                          <p:spTgt spid="141"/>
                                        </p:tgtEl>
                                        <p:attrNameLst>
                                          <p:attrName>style.visibility</p:attrName>
                                        </p:attrNameLst>
                                      </p:cBhvr>
                                      <p:to>
                                        <p:strVal val="visible"/>
                                      </p:to>
                                    </p:set>
                                    <p:animEffect transition="in" filter="fade">
                                      <p:cBhvr>
                                        <p:cTn id="59" dur="500"/>
                                        <p:tgtEl>
                                          <p:spTgt spid="141"/>
                                        </p:tgtEl>
                                      </p:cBhvr>
                                    </p:animEffect>
                                  </p:childTnLst>
                                </p:cTn>
                              </p:par>
                            </p:childTnLst>
                          </p:cTn>
                        </p:par>
                        <p:par>
                          <p:cTn id="60" fill="hold">
                            <p:stCondLst>
                              <p:cond delay="1000"/>
                            </p:stCondLst>
                            <p:childTnLst>
                              <p:par>
                                <p:cTn id="61" presetID="22" presetClass="entr" presetSubtype="8" fill="hold" grpId="0" nodeType="afterEffect">
                                  <p:stCondLst>
                                    <p:cond delay="0"/>
                                  </p:stCondLst>
                                  <p:childTnLst>
                                    <p:set>
                                      <p:cBhvr>
                                        <p:cTn id="62" dur="1" fill="hold">
                                          <p:stCondLst>
                                            <p:cond delay="0"/>
                                          </p:stCondLst>
                                        </p:cTn>
                                        <p:tgtEl>
                                          <p:spTgt spid="127"/>
                                        </p:tgtEl>
                                        <p:attrNameLst>
                                          <p:attrName>style.visibility</p:attrName>
                                        </p:attrNameLst>
                                      </p:cBhvr>
                                      <p:to>
                                        <p:strVal val="visible"/>
                                      </p:to>
                                    </p:set>
                                    <p:animEffect transition="in" filter="wipe(left)">
                                      <p:cBhvr>
                                        <p:cTn id="63" dur="500"/>
                                        <p:tgtEl>
                                          <p:spTgt spid="127"/>
                                        </p:tgtEl>
                                      </p:cBhvr>
                                    </p:animEffect>
                                  </p:childTnLst>
                                </p:cTn>
                              </p:par>
                            </p:childTnLst>
                          </p:cTn>
                        </p:par>
                        <p:par>
                          <p:cTn id="64" fill="hold">
                            <p:stCondLst>
                              <p:cond delay="1500"/>
                            </p:stCondLst>
                            <p:childTnLst>
                              <p:par>
                                <p:cTn id="65" presetID="22" presetClass="entr" presetSubtype="8" fill="hold" nodeType="afterEffect">
                                  <p:stCondLst>
                                    <p:cond delay="0"/>
                                  </p:stCondLst>
                                  <p:childTnLst>
                                    <p:set>
                                      <p:cBhvr>
                                        <p:cTn id="66" dur="1" fill="hold">
                                          <p:stCondLst>
                                            <p:cond delay="0"/>
                                          </p:stCondLst>
                                        </p:cTn>
                                        <p:tgtEl>
                                          <p:spTgt spid="142"/>
                                        </p:tgtEl>
                                        <p:attrNameLst>
                                          <p:attrName>style.visibility</p:attrName>
                                        </p:attrNameLst>
                                      </p:cBhvr>
                                      <p:to>
                                        <p:strVal val="visible"/>
                                      </p:to>
                                    </p:set>
                                    <p:animEffect transition="in" filter="wipe(left)">
                                      <p:cBhvr>
                                        <p:cTn id="67" dur="500"/>
                                        <p:tgtEl>
                                          <p:spTgt spid="142"/>
                                        </p:tgtEl>
                                      </p:cBhvr>
                                    </p:animEffect>
                                  </p:childTnLst>
                                </p:cTn>
                              </p:par>
                            </p:childTnLst>
                          </p:cTn>
                        </p:par>
                        <p:par>
                          <p:cTn id="68" fill="hold">
                            <p:stCondLst>
                              <p:cond delay="2000"/>
                            </p:stCondLst>
                            <p:childTnLst>
                              <p:par>
                                <p:cTn id="69" presetID="22" presetClass="entr" presetSubtype="1" fill="hold" grpId="0" nodeType="afterEffect">
                                  <p:stCondLst>
                                    <p:cond delay="0"/>
                                  </p:stCondLst>
                                  <p:childTnLst>
                                    <p:set>
                                      <p:cBhvr>
                                        <p:cTn id="70" dur="1" fill="hold">
                                          <p:stCondLst>
                                            <p:cond delay="0"/>
                                          </p:stCondLst>
                                        </p:cTn>
                                        <p:tgtEl>
                                          <p:spTgt spid="129"/>
                                        </p:tgtEl>
                                        <p:attrNameLst>
                                          <p:attrName>style.visibility</p:attrName>
                                        </p:attrNameLst>
                                      </p:cBhvr>
                                      <p:to>
                                        <p:strVal val="visible"/>
                                      </p:to>
                                    </p:set>
                                    <p:animEffect transition="in" filter="wipe(up)">
                                      <p:cBhvr>
                                        <p:cTn id="71" dur="5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58" grpId="0"/>
      <p:bldP spid="59" grpId="0"/>
      <p:bldP spid="60" grpId="0" uiExpand="1" build="p"/>
      <p:bldP spid="61" grpId="0" uiExpand="1" build="p"/>
      <p:bldP spid="127" grpId="0"/>
      <p:bldP spid="12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Development Process </a:t>
            </a:r>
            <a:r>
              <a:rPr lang="en-US" smtClean="0"/>
              <a:t>Using </a:t>
            </a:r>
            <a:r>
              <a:rPr lang="en-US" dirty="0"/>
              <a:t>Containers</a:t>
            </a:r>
          </a:p>
        </p:txBody>
      </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rgbClr val="5C2D91"/>
                </a:solidFill>
              </a:rPr>
              <a:t>Central Repository</a:t>
            </a:r>
            <a:endParaRPr lang="en-US" sz="2000" b="1" dirty="0">
              <a:solidFill>
                <a:srgbClr val="5C2D91"/>
              </a:solidFill>
            </a:endParaRP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rgbClr val="FFFFFF"/>
                    </a:gs>
                    <a:gs pos="30000">
                      <a:srgbClr val="FFFFFF"/>
                    </a:gs>
                  </a:gsLst>
                  <a:lin ang="5400000" scaled="0"/>
                </a:gradFill>
                <a:latin typeface="Segoe UI Ligh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pic>
          <p:nvPicPr>
            <p:cNvPr id="451" name="Picture 4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sp>
        <p:nvSpPr>
          <p:cNvPr id="570" name="TextBox 569"/>
          <p:cNvSpPr txBox="1"/>
          <p:nvPr/>
        </p:nvSpPr>
        <p:spPr>
          <a:xfrm>
            <a:off x="63537" y="2673102"/>
            <a:ext cx="3251527" cy="960263"/>
          </a:xfrm>
          <a:prstGeom prst="rect">
            <a:avLst/>
          </a:prstGeom>
          <a:noFill/>
        </p:spPr>
        <p:txBody>
          <a:bodyPr wrap="square" lIns="182880" tIns="146304" rIns="182880" bIns="146304" rtlCol="0">
            <a:spAutoFit/>
          </a:bodyPr>
          <a:lstStyle/>
          <a:p>
            <a:pPr algn="r">
              <a:lnSpc>
                <a:spcPct val="90000"/>
              </a:lnSpc>
              <a:spcAft>
                <a:spcPts val="600"/>
              </a:spcAft>
            </a:pPr>
            <a:r>
              <a:rPr lang="en-US" sz="2400" dirty="0" smtClean="0"/>
              <a:t>Share with other developers</a:t>
            </a:r>
          </a:p>
        </p:txBody>
      </p:sp>
      <p:sp>
        <p:nvSpPr>
          <p:cNvPr id="571" name="TextBox 2"/>
          <p:cNvSpPr txBox="1"/>
          <p:nvPr/>
        </p:nvSpPr>
        <p:spPr>
          <a:xfrm>
            <a:off x="119716" y="2209966"/>
            <a:ext cx="3251527" cy="627864"/>
          </a:xfrm>
          <a:prstGeom prst="rect">
            <a:avLst/>
          </a:prstGeom>
          <a:noFill/>
        </p:spPr>
        <p:txBody>
          <a:bodyPr wrap="square" lIns="182880" tIns="146304" rIns="182880" bIns="146304" rtlCol="0">
            <a:spAutoFit/>
          </a:bodyPr>
          <a:lstStyle/>
          <a:p>
            <a:pPr algn="r">
              <a:lnSpc>
                <a:spcPct val="90000"/>
              </a:lnSpc>
              <a:spcAft>
                <a:spcPts val="600"/>
              </a:spcAft>
            </a:pPr>
            <a:r>
              <a:rPr lang="en-US" sz="2400" dirty="0" smtClean="0"/>
              <a:t>Used for unit testing</a:t>
            </a:r>
          </a:p>
        </p:txBody>
      </p:sp>
      <p:pic>
        <p:nvPicPr>
          <p:cNvPr id="573" name="Picture 572"/>
          <p:cNvPicPr>
            <a:picLocks noChangeAspect="1"/>
          </p:cNvPicPr>
          <p:nvPr/>
        </p:nvPicPr>
        <p:blipFill>
          <a:blip r:embed="rId6"/>
          <a:stretch>
            <a:fillRect/>
          </a:stretch>
        </p:blipFill>
        <p:spPr>
          <a:xfrm>
            <a:off x="8769634" y="1927291"/>
            <a:ext cx="3657917" cy="4822354"/>
          </a:xfrm>
          <a:prstGeom prst="rect">
            <a:avLst/>
          </a:prstGeom>
        </p:spPr>
      </p:pic>
      <p:grpSp>
        <p:nvGrpSpPr>
          <p:cNvPr id="645" name="Group 644"/>
          <p:cNvGrpSpPr/>
          <p:nvPr/>
        </p:nvGrpSpPr>
        <p:grpSpPr>
          <a:xfrm>
            <a:off x="3375601" y="1416139"/>
            <a:ext cx="3203663" cy="2299796"/>
            <a:chOff x="503237" y="1297243"/>
            <a:chExt cx="2338643" cy="1678829"/>
          </a:xfrm>
        </p:grpSpPr>
        <p:sp>
          <p:nvSpPr>
            <p:cNvPr id="646" name="Freeform 645"/>
            <p:cNvSpPr>
              <a:spLocks noChangeAspect="1" noEditPoints="1"/>
            </p:cNvSpPr>
            <p:nvPr/>
          </p:nvSpPr>
          <p:spPr bwMode="auto">
            <a:xfrm>
              <a:off x="868139" y="1297243"/>
              <a:ext cx="1973741" cy="1678828"/>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pPr>
                <a:defRPr/>
              </a:pPr>
              <a:endParaRPr lang="en-US" kern="0" smtClean="0">
                <a:solidFill>
                  <a:srgbClr val="505050"/>
                </a:solidFill>
              </a:endParaRPr>
            </a:p>
          </p:txBody>
        </p:sp>
        <p:sp>
          <p:nvSpPr>
            <p:cNvPr id="647" name="Freeform 5"/>
            <p:cNvSpPr>
              <a:spLocks/>
            </p:cNvSpPr>
            <p:nvPr/>
          </p:nvSpPr>
          <p:spPr bwMode="auto">
            <a:xfrm>
              <a:off x="2366880" y="2854592"/>
              <a:ext cx="243386" cy="121480"/>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8" name="Freeform 6"/>
            <p:cNvSpPr>
              <a:spLocks/>
            </p:cNvSpPr>
            <p:nvPr/>
          </p:nvSpPr>
          <p:spPr bwMode="auto">
            <a:xfrm>
              <a:off x="1918354" y="2856378"/>
              <a:ext cx="518065" cy="67886"/>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2">
                <a:lumMod val="20000"/>
                <a:lumOff val="80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9" name="Oval 7"/>
            <p:cNvSpPr>
              <a:spLocks noChangeArrowheads="1"/>
            </p:cNvSpPr>
            <p:nvPr/>
          </p:nvSpPr>
          <p:spPr bwMode="auto">
            <a:xfrm>
              <a:off x="1043902" y="2661653"/>
              <a:ext cx="540665" cy="117907"/>
            </a:xfrm>
            <a:prstGeom prst="ellipse">
              <a:avLst/>
            </a:pr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0" name="Freeform 8"/>
            <p:cNvSpPr>
              <a:spLocks/>
            </p:cNvSpPr>
            <p:nvPr/>
          </p:nvSpPr>
          <p:spPr bwMode="auto">
            <a:xfrm>
              <a:off x="649269" y="1788067"/>
              <a:ext cx="1307332" cy="932539"/>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1"/>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1" name="Rectangle 9"/>
            <p:cNvSpPr>
              <a:spLocks noChangeArrowheads="1"/>
            </p:cNvSpPr>
            <p:nvPr/>
          </p:nvSpPr>
          <p:spPr bwMode="auto">
            <a:xfrm>
              <a:off x="690992" y="1830942"/>
              <a:ext cx="1225623" cy="712803"/>
            </a:xfrm>
            <a:prstGeom prst="rect">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2" name="Rectangle 10"/>
            <p:cNvSpPr>
              <a:spLocks noChangeArrowheads="1"/>
            </p:cNvSpPr>
            <p:nvPr/>
          </p:nvSpPr>
          <p:spPr bwMode="auto">
            <a:xfrm>
              <a:off x="503237" y="2911759"/>
              <a:ext cx="1620257" cy="62527"/>
            </a:xfrm>
            <a:prstGeom prst="rect">
              <a:avLst/>
            </a:prstGeom>
            <a:solidFill>
              <a:schemeClr val="tx1"/>
            </a:solidFill>
            <a:ln w="19050">
              <a:solidFill>
                <a:schemeClr val="tx1">
                  <a:lumMod val="50000"/>
                </a:schemeClr>
              </a:solidFill>
              <a:miter lim="800000"/>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3" name="Freeform 11"/>
            <p:cNvSpPr>
              <a:spLocks/>
            </p:cNvSpPr>
            <p:nvPr/>
          </p:nvSpPr>
          <p:spPr bwMode="auto">
            <a:xfrm>
              <a:off x="503237" y="2836727"/>
              <a:ext cx="1620257" cy="7503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tx1">
                <a:lumMod val="85000"/>
              </a:schemeClr>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pic>
        <p:nvPicPr>
          <p:cNvPr id="430" name="Picture 4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78264" y="2424499"/>
            <a:ext cx="944573" cy="519157"/>
          </a:xfrm>
          <a:prstGeom prst="rect">
            <a:avLst/>
          </a:prstGeom>
        </p:spPr>
      </p:pic>
      <p:sp>
        <p:nvSpPr>
          <p:cNvPr id="109" name="Rounded Rectangle 108"/>
          <p:cNvSpPr/>
          <p:nvPr/>
        </p:nvSpPr>
        <p:spPr bwMode="auto">
          <a:xfrm>
            <a:off x="8032469" y="2600819"/>
            <a:ext cx="2409029" cy="4126948"/>
          </a:xfrm>
          <a:prstGeom prst="roundRect">
            <a:avLst/>
          </a:prstGeom>
          <a:solidFill>
            <a:schemeClr val="bg1">
              <a:lumMod val="95000"/>
              <a:alpha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chemeClr val="tx1"/>
                </a:solidFill>
              </a:rPr>
              <a:t>Central Repository</a:t>
            </a:r>
            <a:endParaRPr lang="en-US" sz="2000" b="1" dirty="0">
              <a:solidFill>
                <a:schemeClr val="tx1"/>
              </a:solidFill>
            </a:endParaRPr>
          </a:p>
        </p:txBody>
      </p:sp>
      <p:grpSp>
        <p:nvGrpSpPr>
          <p:cNvPr id="110" name="Group 109"/>
          <p:cNvGrpSpPr/>
          <p:nvPr/>
        </p:nvGrpSpPr>
        <p:grpSpPr>
          <a:xfrm>
            <a:off x="8300747" y="4442351"/>
            <a:ext cx="1882150" cy="951832"/>
            <a:chOff x="4962561" y="2484878"/>
            <a:chExt cx="2522622" cy="1409700"/>
          </a:xfrm>
        </p:grpSpPr>
        <p:grpSp>
          <p:nvGrpSpPr>
            <p:cNvPr id="111" name="Group 110"/>
            <p:cNvGrpSpPr/>
            <p:nvPr/>
          </p:nvGrpSpPr>
          <p:grpSpPr>
            <a:xfrm>
              <a:off x="4962561" y="2484878"/>
              <a:ext cx="2522622" cy="1409700"/>
              <a:chOff x="3703637" y="1744662"/>
              <a:chExt cx="5181600" cy="2895600"/>
            </a:xfrm>
          </p:grpSpPr>
          <p:sp>
            <p:nvSpPr>
              <p:cNvPr id="121" name="Rectangle 120"/>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2" name="Right Bracket 121"/>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23" name="Left Bracket 122"/>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112" name="Straight Connector 111"/>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6" name="Group 115"/>
            <p:cNvGrpSpPr/>
            <p:nvPr/>
          </p:nvGrpSpPr>
          <p:grpSpPr>
            <a:xfrm>
              <a:off x="5151321" y="2732528"/>
              <a:ext cx="364693" cy="914400"/>
              <a:chOff x="5528956" y="2849562"/>
              <a:chExt cx="729385" cy="1828800"/>
            </a:xfrm>
          </p:grpSpPr>
          <p:cxnSp>
            <p:nvCxnSpPr>
              <p:cNvPr id="117" name="Straight Connector 116"/>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24" name="Rectangle 123"/>
          <p:cNvSpPr/>
          <p:nvPr/>
        </p:nvSpPr>
        <p:spPr>
          <a:xfrm>
            <a:off x="8383133" y="4621783"/>
            <a:ext cx="1725836" cy="620304"/>
          </a:xfrm>
          <a:prstGeom prst="rect">
            <a:avLst/>
          </a:prstGeom>
        </p:spPr>
        <p:txBody>
          <a:bodyPr wrap="square">
            <a:sp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grpSp>
        <p:nvGrpSpPr>
          <p:cNvPr id="125" name="Group 124"/>
          <p:cNvGrpSpPr/>
          <p:nvPr/>
        </p:nvGrpSpPr>
        <p:grpSpPr>
          <a:xfrm>
            <a:off x="8296160" y="5533699"/>
            <a:ext cx="1882150" cy="951832"/>
            <a:chOff x="4962561" y="2484878"/>
            <a:chExt cx="2522622" cy="1409700"/>
          </a:xfrm>
        </p:grpSpPr>
        <p:grpSp>
          <p:nvGrpSpPr>
            <p:cNvPr id="126" name="Group 125"/>
            <p:cNvGrpSpPr/>
            <p:nvPr/>
          </p:nvGrpSpPr>
          <p:grpSpPr>
            <a:xfrm>
              <a:off x="4962561" y="2484878"/>
              <a:ext cx="2522622" cy="1409700"/>
              <a:chOff x="3703637" y="1744662"/>
              <a:chExt cx="5181600" cy="2895600"/>
            </a:xfrm>
          </p:grpSpPr>
          <p:sp>
            <p:nvSpPr>
              <p:cNvPr id="136" name="Rectangle 135"/>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7" name="Right Bracket 136"/>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38" name="Left Bracket 137"/>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127" name="Straight Connector 126"/>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31" name="Group 130"/>
            <p:cNvGrpSpPr/>
            <p:nvPr/>
          </p:nvGrpSpPr>
          <p:grpSpPr>
            <a:xfrm>
              <a:off x="5151321" y="2732528"/>
              <a:ext cx="364693" cy="914400"/>
              <a:chOff x="5528956" y="2849562"/>
              <a:chExt cx="729385" cy="1828800"/>
            </a:xfrm>
          </p:grpSpPr>
          <p:cxnSp>
            <p:nvCxnSpPr>
              <p:cNvPr id="132" name="Straight Connector 131"/>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139" name="Picture 1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3134" y="5859324"/>
            <a:ext cx="1773510" cy="407795"/>
          </a:xfrm>
          <a:prstGeom prst="rect">
            <a:avLst/>
          </a:prstGeom>
        </p:spPr>
      </p:pic>
      <p:cxnSp>
        <p:nvCxnSpPr>
          <p:cNvPr id="572" name="Straight Arrow Connector 571"/>
          <p:cNvCxnSpPr>
            <a:endCxn id="646" idx="20"/>
          </p:cNvCxnSpPr>
          <p:nvPr/>
        </p:nvCxnSpPr>
        <p:spPr>
          <a:xfrm flipH="1" flipV="1">
            <a:off x="6579264" y="2837830"/>
            <a:ext cx="1719223" cy="974480"/>
          </a:xfrm>
          <a:prstGeom prst="straightConnector1">
            <a:avLst/>
          </a:prstGeom>
          <a:solidFill>
            <a:schemeClr val="tx1"/>
          </a:solidFill>
          <a:ln w="28575">
            <a:solidFill>
              <a:schemeClr val="accent4"/>
            </a:solidFill>
            <a:headEnd type="none"/>
            <a:tailEnd type="triangle" w="lg" len="lg"/>
          </a:ln>
        </p:spPr>
        <p:style>
          <a:lnRef idx="1">
            <a:schemeClr val="accent1"/>
          </a:lnRef>
          <a:fillRef idx="0">
            <a:schemeClr val="accent1"/>
          </a:fillRef>
          <a:effectRef idx="0">
            <a:schemeClr val="accent1"/>
          </a:effectRef>
          <a:fontRef idx="minor">
            <a:schemeClr val="tx1"/>
          </a:fontRef>
        </p:style>
      </p:cxnSp>
      <p:pic>
        <p:nvPicPr>
          <p:cNvPr id="86" name="Picture 85"/>
          <p:cNvPicPr>
            <a:picLocks noChangeAspect="1"/>
          </p:cNvPicPr>
          <p:nvPr/>
        </p:nvPicPr>
        <p:blipFill>
          <a:blip r:embed="rId8">
            <a:duotone>
              <a:prstClr val="black"/>
              <a:schemeClr val="tx1">
                <a:lumMod val="50000"/>
                <a:tint val="45000"/>
                <a:satMod val="400000"/>
              </a:schemeClr>
            </a:duotone>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406638" y="4494007"/>
            <a:ext cx="2972028" cy="1084217"/>
          </a:xfrm>
          <a:prstGeom prst="rect">
            <a:avLst/>
          </a:prstGeom>
        </p:spPr>
      </p:pic>
      <p:sp>
        <p:nvSpPr>
          <p:cNvPr id="87" name="TextBox 86"/>
          <p:cNvSpPr txBox="1"/>
          <p:nvPr/>
        </p:nvSpPr>
        <p:spPr>
          <a:xfrm>
            <a:off x="535958" y="4576186"/>
            <a:ext cx="2795061" cy="960263"/>
          </a:xfrm>
          <a:prstGeom prst="rect">
            <a:avLst/>
          </a:prstGeom>
          <a:noFill/>
        </p:spPr>
        <p:txBody>
          <a:bodyPr wrap="square" lIns="182880" tIns="146304" rIns="182880" bIns="146304" rtlCol="0">
            <a:spAutoFit/>
          </a:bodyPr>
          <a:lstStyle/>
          <a:p>
            <a:pPr algn="r">
              <a:lnSpc>
                <a:spcPct val="90000"/>
              </a:lnSpc>
              <a:spcAft>
                <a:spcPts val="600"/>
              </a:spcAft>
            </a:pPr>
            <a:r>
              <a:rPr lang="en-US" sz="2400" dirty="0"/>
              <a:t>Staged </a:t>
            </a:r>
            <a:r>
              <a:rPr lang="en-US" sz="2400" dirty="0" smtClean="0"/>
              <a:t>for integration or QA</a:t>
            </a:r>
            <a:endParaRPr lang="en-US" sz="2400" dirty="0"/>
          </a:p>
        </p:txBody>
      </p:sp>
      <p:cxnSp>
        <p:nvCxnSpPr>
          <p:cNvPr id="88" name="Straight Arrow Connector 87"/>
          <p:cNvCxnSpPr/>
          <p:nvPr/>
        </p:nvCxnSpPr>
        <p:spPr>
          <a:xfrm flipH="1">
            <a:off x="6579264" y="3812309"/>
            <a:ext cx="1696373" cy="1087066"/>
          </a:xfrm>
          <a:prstGeom prst="straightConnector1">
            <a:avLst/>
          </a:prstGeom>
          <a:solidFill>
            <a:schemeClr val="tx1"/>
          </a:solidFill>
          <a:ln w="28575">
            <a:solidFill>
              <a:schemeClr val="accent4"/>
            </a:solidFill>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140" name="Group 139"/>
          <p:cNvGrpSpPr/>
          <p:nvPr/>
        </p:nvGrpSpPr>
        <p:grpSpPr>
          <a:xfrm>
            <a:off x="8298487" y="3336393"/>
            <a:ext cx="1882150" cy="951832"/>
            <a:chOff x="4962561" y="2484878"/>
            <a:chExt cx="2522622" cy="1409700"/>
          </a:xfrm>
        </p:grpSpPr>
        <p:grpSp>
          <p:nvGrpSpPr>
            <p:cNvPr id="141" name="Group 140"/>
            <p:cNvGrpSpPr/>
            <p:nvPr/>
          </p:nvGrpSpPr>
          <p:grpSpPr>
            <a:xfrm>
              <a:off x="4962561" y="2484878"/>
              <a:ext cx="2522622" cy="1409700"/>
              <a:chOff x="3703637" y="1744662"/>
              <a:chExt cx="5181600" cy="2895600"/>
            </a:xfrm>
          </p:grpSpPr>
          <p:sp>
            <p:nvSpPr>
              <p:cNvPr id="151" name="Rectangle 150"/>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2" name="Right Bracket 151"/>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53" name="Left Bracket 152"/>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142" name="Straight Connector 141"/>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46" name="Group 145"/>
            <p:cNvGrpSpPr/>
            <p:nvPr/>
          </p:nvGrpSpPr>
          <p:grpSpPr>
            <a:xfrm>
              <a:off x="5151321" y="2732528"/>
              <a:ext cx="364693" cy="914400"/>
              <a:chOff x="5528956" y="2849562"/>
              <a:chExt cx="729385" cy="1828800"/>
            </a:xfrm>
          </p:grpSpPr>
          <p:cxnSp>
            <p:nvCxnSpPr>
              <p:cNvPr id="147" name="Straight Connector 146"/>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54" name="Group 153"/>
          <p:cNvGrpSpPr/>
          <p:nvPr/>
        </p:nvGrpSpPr>
        <p:grpSpPr>
          <a:xfrm>
            <a:off x="8903345" y="3460601"/>
            <a:ext cx="693047" cy="711773"/>
            <a:chOff x="1141449" y="3277093"/>
            <a:chExt cx="693047" cy="711773"/>
          </a:xfrm>
        </p:grpSpPr>
        <p:pic>
          <p:nvPicPr>
            <p:cNvPr id="155" name="Picture 15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47279" y="3277093"/>
              <a:ext cx="667577" cy="711773"/>
            </a:xfrm>
            <a:prstGeom prst="rect">
              <a:avLst/>
            </a:prstGeom>
          </p:spPr>
        </p:pic>
        <p:pic>
          <p:nvPicPr>
            <p:cNvPr id="156" name="Picture 155" descr="\\MAGNUM\Projects\Microsoft\Cloud Power FY12\Design\ICONS_PNG\Application.png"/>
            <p:cNvPicPr>
              <a:picLocks noChangeAspect="1" noChangeArrowheads="1"/>
            </p:cNvPicPr>
            <p:nvPr/>
          </p:nvPicPr>
          <p:blipFill>
            <a:blip r:embed="rId11" cstate="print">
              <a:duotone>
                <a:schemeClr val="accent3">
                  <a:shade val="45000"/>
                  <a:satMod val="135000"/>
                </a:schemeClr>
                <a:prstClr val="white"/>
              </a:duotone>
              <a:extLst>
                <a:ext uri="{BEBA8EAE-BF5A-486C-A8C5-ECC9F3942E4B}">
                  <a14:imgProps xmlns:a14="http://schemas.microsoft.com/office/drawing/2010/main">
                    <a14:imgLayer r:embed="rId12">
                      <a14:imgEffect>
                        <a14:brightnessContrast bright="-100000" contrast="100000"/>
                      </a14:imgEffect>
                    </a14:imgLayer>
                  </a14:imgProps>
                </a:ext>
              </a:extLst>
            </a:blip>
            <a:srcRect/>
            <a:stretch>
              <a:fillRect/>
            </a:stretch>
          </p:blipFill>
          <p:spPr bwMode="auto">
            <a:xfrm>
              <a:off x="1141449" y="3564986"/>
              <a:ext cx="327875" cy="327875"/>
            </a:xfrm>
            <a:prstGeom prst="rect">
              <a:avLst/>
            </a:prstGeom>
            <a:noFill/>
          </p:spPr>
        </p:pic>
        <p:pic>
          <p:nvPicPr>
            <p:cNvPr id="157" name="Picture 156" descr="\\MAGNUM\Projects\Microsoft\Cloud Power FY12\Design\ICONS_PNG\Application.png"/>
            <p:cNvPicPr>
              <a:picLocks noChangeAspect="1" noChangeArrowheads="1"/>
            </p:cNvPicPr>
            <p:nvPr/>
          </p:nvPicPr>
          <p:blipFill>
            <a:blip r:embed="rId11" cstate="print">
              <a:duotone>
                <a:schemeClr val="accent3">
                  <a:shade val="45000"/>
                  <a:satMod val="135000"/>
                </a:schemeClr>
                <a:prstClr val="white"/>
              </a:duotone>
              <a:extLst>
                <a:ext uri="{BEBA8EAE-BF5A-486C-A8C5-ECC9F3942E4B}">
                  <a14:imgProps xmlns:a14="http://schemas.microsoft.com/office/drawing/2010/main">
                    <a14:imgLayer r:embed="rId12">
                      <a14:imgEffect>
                        <a14:brightnessContrast bright="-100000" contrast="100000"/>
                      </a14:imgEffect>
                    </a14:imgLayer>
                  </a14:imgProps>
                </a:ext>
              </a:extLst>
            </a:blip>
            <a:srcRect/>
            <a:stretch>
              <a:fillRect/>
            </a:stretch>
          </p:blipFill>
          <p:spPr bwMode="auto">
            <a:xfrm>
              <a:off x="1506621" y="3564986"/>
              <a:ext cx="327875" cy="327875"/>
            </a:xfrm>
            <a:prstGeom prst="rect">
              <a:avLst/>
            </a:prstGeom>
            <a:noFill/>
          </p:spPr>
        </p:pic>
        <p:pic>
          <p:nvPicPr>
            <p:cNvPr id="158" name="Picture 157" descr="\\MAGNUM\Projects\Microsoft\Cloud Power FY12\Design\ICONS_PNG\Application.png"/>
            <p:cNvPicPr>
              <a:picLocks noChangeAspect="1" noChangeArrowheads="1"/>
            </p:cNvPicPr>
            <p:nvPr/>
          </p:nvPicPr>
          <p:blipFill>
            <a:blip r:embed="rId11" cstate="print">
              <a:duotone>
                <a:schemeClr val="accent3">
                  <a:shade val="45000"/>
                  <a:satMod val="135000"/>
                </a:schemeClr>
                <a:prstClr val="white"/>
              </a:duotone>
              <a:extLst>
                <a:ext uri="{BEBA8EAE-BF5A-486C-A8C5-ECC9F3942E4B}">
                  <a14:imgProps xmlns:a14="http://schemas.microsoft.com/office/drawing/2010/main">
                    <a14:imgLayer r:embed="rId12">
                      <a14:imgEffect>
                        <a14:brightnessContrast bright="-100000" contrast="100000"/>
                      </a14:imgEffect>
                    </a14:imgLayer>
                  </a14:imgProps>
                </a:ext>
              </a:extLst>
            </a:blip>
            <a:srcRect/>
            <a:stretch>
              <a:fillRect/>
            </a:stretch>
          </p:blipFill>
          <p:spPr bwMode="auto">
            <a:xfrm>
              <a:off x="1320132" y="3296095"/>
              <a:ext cx="327875" cy="327875"/>
            </a:xfrm>
            <a:prstGeom prst="rect">
              <a:avLst/>
            </a:prstGeom>
            <a:noFill/>
          </p:spPr>
        </p:pic>
      </p:grpSp>
    </p:spTree>
    <p:extLst>
      <p:ext uri="{BB962C8B-B14F-4D97-AF65-F5344CB8AC3E}">
        <p14:creationId xmlns:p14="http://schemas.microsoft.com/office/powerpoint/2010/main" val="2721547067"/>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 name="Picture 138"/>
          <p:cNvPicPr>
            <a:picLocks noChangeAspect="1"/>
          </p:cNvPicPr>
          <p:nvPr/>
        </p:nvPicPr>
        <p:blipFill>
          <a:blip r:embed="rId3"/>
          <a:stretch>
            <a:fillRect/>
          </a:stretch>
        </p:blipFill>
        <p:spPr>
          <a:xfrm>
            <a:off x="5553108" y="4257737"/>
            <a:ext cx="1865792" cy="2459736"/>
          </a:xfrm>
          <a:prstGeom prst="rect">
            <a:avLst/>
          </a:prstGeom>
        </p:spPr>
      </p:pic>
      <p:sp>
        <p:nvSpPr>
          <p:cNvPr id="20" name="Freeform 19"/>
          <p:cNvSpPr>
            <a:spLocks noChangeAspect="1" noEditPoints="1"/>
          </p:cNvSpPr>
          <p:nvPr/>
        </p:nvSpPr>
        <p:spPr bwMode="auto">
          <a:xfrm>
            <a:off x="1383719" y="2354703"/>
            <a:ext cx="2212984" cy="1831747"/>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pPr>
              <a:defRPr/>
            </a:pPr>
            <a:endParaRPr lang="en-US" kern="0" smtClean="0">
              <a:solidFill>
                <a:srgbClr val="505050"/>
              </a:solidFill>
            </a:endParaRPr>
          </a:p>
        </p:txBody>
      </p:sp>
      <p:sp>
        <p:nvSpPr>
          <p:cNvPr id="2" name="Title 1"/>
          <p:cNvSpPr>
            <a:spLocks noGrp="1"/>
          </p:cNvSpPr>
          <p:nvPr>
            <p:ph type="title"/>
          </p:nvPr>
        </p:nvSpPr>
        <p:spPr>
          <a:xfrm>
            <a:off x="274320" y="312664"/>
            <a:ext cx="12057380" cy="898600"/>
          </a:xfrm>
        </p:spPr>
        <p:txBody>
          <a:bodyPr/>
          <a:lstStyle/>
          <a:p>
            <a:r>
              <a:rPr lang="en-US" spc="0" dirty="0" smtClean="0">
                <a:solidFill>
                  <a:schemeClr val="tx1"/>
                </a:solidFill>
              </a:rPr>
              <a:t>DevOps </a:t>
            </a:r>
            <a:r>
              <a:rPr lang="en-US" spc="0" dirty="0">
                <a:solidFill>
                  <a:schemeClr val="tx1"/>
                </a:solidFill>
              </a:rPr>
              <a:t>Process with </a:t>
            </a:r>
            <a:r>
              <a:rPr lang="en-US" spc="0" dirty="0" smtClean="0">
                <a:solidFill>
                  <a:schemeClr val="tx1"/>
                </a:solidFill>
              </a:rPr>
              <a:t>Containers</a:t>
            </a:r>
            <a:endParaRPr lang="en-US" spc="0" dirty="0">
              <a:solidFill>
                <a:schemeClr val="tx1"/>
              </a:solidFill>
            </a:endParaRPr>
          </a:p>
        </p:txBody>
      </p:sp>
      <p:sp>
        <p:nvSpPr>
          <p:cNvPr id="5" name="Freeform 5"/>
          <p:cNvSpPr>
            <a:spLocks/>
          </p:cNvSpPr>
          <p:nvPr/>
        </p:nvSpPr>
        <p:spPr bwMode="auto">
          <a:xfrm>
            <a:off x="3047121" y="4053906"/>
            <a:ext cx="272888" cy="132545"/>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lumMod val="85000"/>
            </a:schemeClr>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 name="Freeform 6"/>
          <p:cNvSpPr>
            <a:spLocks/>
          </p:cNvSpPr>
          <p:nvPr/>
        </p:nvSpPr>
        <p:spPr bwMode="auto">
          <a:xfrm>
            <a:off x="2544228" y="4055855"/>
            <a:ext cx="580861" cy="74069"/>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2">
              <a:lumMod val="20000"/>
              <a:lumOff val="80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 name="Oval 7"/>
          <p:cNvSpPr>
            <a:spLocks noChangeArrowheads="1"/>
          </p:cNvSpPr>
          <p:nvPr/>
        </p:nvSpPr>
        <p:spPr bwMode="auto">
          <a:xfrm>
            <a:off x="1563782" y="3843392"/>
            <a:ext cx="606201" cy="128647"/>
          </a:xfrm>
          <a:prstGeom prst="ellipse">
            <a:avLst/>
          </a:prstGeom>
          <a:solidFill>
            <a:schemeClr val="tx1">
              <a:lumMod val="85000"/>
            </a:schemeClr>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Freeform 8"/>
          <p:cNvSpPr>
            <a:spLocks/>
          </p:cNvSpPr>
          <p:nvPr/>
        </p:nvSpPr>
        <p:spPr bwMode="auto">
          <a:xfrm>
            <a:off x="1121314" y="2890235"/>
            <a:ext cx="1465797" cy="1017481"/>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1"/>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 name="Rectangle 9"/>
          <p:cNvSpPr>
            <a:spLocks noChangeArrowheads="1"/>
          </p:cNvSpPr>
          <p:nvPr/>
        </p:nvSpPr>
        <p:spPr bwMode="auto">
          <a:xfrm>
            <a:off x="1168094" y="2937016"/>
            <a:ext cx="1374185" cy="77773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10"/>
          <p:cNvSpPr>
            <a:spLocks noChangeArrowheads="1"/>
          </p:cNvSpPr>
          <p:nvPr/>
        </p:nvSpPr>
        <p:spPr bwMode="auto">
          <a:xfrm>
            <a:off x="957581" y="4116280"/>
            <a:ext cx="1816653" cy="68222"/>
          </a:xfrm>
          <a:prstGeom prst="rect">
            <a:avLst/>
          </a:prstGeom>
          <a:solidFill>
            <a:schemeClr val="tx1"/>
          </a:solidFill>
          <a:ln w="19050">
            <a:solidFill>
              <a:schemeClr val="tx1">
                <a:lumMod val="50000"/>
              </a:schemeClr>
            </a:solidFill>
            <a:miter lim="800000"/>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11"/>
          <p:cNvSpPr>
            <a:spLocks/>
          </p:cNvSpPr>
          <p:nvPr/>
        </p:nvSpPr>
        <p:spPr bwMode="auto">
          <a:xfrm>
            <a:off x="957581" y="4034414"/>
            <a:ext cx="1816653" cy="81866"/>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tx1">
              <a:lumMod val="85000"/>
            </a:schemeClr>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6" name="TextBox 825"/>
          <p:cNvSpPr txBox="1"/>
          <p:nvPr/>
        </p:nvSpPr>
        <p:spPr>
          <a:xfrm>
            <a:off x="940539" y="4188389"/>
            <a:ext cx="2846115" cy="1181862"/>
          </a:xfrm>
          <a:prstGeom prst="rect">
            <a:avLst/>
          </a:prstGeom>
          <a:noFill/>
        </p:spPr>
        <p:txBody>
          <a:bodyPr wrap="square" lIns="182880" tIns="146304" rIns="182880" bIns="146304" rtlCol="0">
            <a:spAutoFit/>
          </a:bodyPr>
          <a:lstStyle/>
          <a:p>
            <a:pPr algn="ctr">
              <a:lnSpc>
                <a:spcPct val="90000"/>
              </a:lnSpc>
              <a:spcAft>
                <a:spcPts val="600"/>
              </a:spcAft>
            </a:pPr>
            <a:r>
              <a:rPr lang="en-US" sz="1600" b="1" dirty="0" smtClean="0"/>
              <a:t>Developers</a:t>
            </a:r>
            <a:r>
              <a:rPr lang="en-US" sz="1600" dirty="0" smtClean="0"/>
              <a:t> build and test apps in containers, using development environment</a:t>
            </a:r>
            <a:br>
              <a:rPr lang="en-US" sz="1600" dirty="0" smtClean="0"/>
            </a:br>
            <a:r>
              <a:rPr lang="en-US" sz="1600" dirty="0" smtClean="0"/>
              <a:t>i.e. Visual Studio</a:t>
            </a:r>
          </a:p>
        </p:txBody>
      </p:sp>
      <p:sp>
        <p:nvSpPr>
          <p:cNvPr id="565" name="Rectangle 564"/>
          <p:cNvSpPr/>
          <p:nvPr/>
        </p:nvSpPr>
        <p:spPr>
          <a:xfrm>
            <a:off x="9105904" y="4593467"/>
            <a:ext cx="2468373" cy="978729"/>
          </a:xfrm>
          <a:prstGeom prst="rect">
            <a:avLst/>
          </a:prstGeom>
        </p:spPr>
        <p:txBody>
          <a:bodyPr wrap="square">
            <a:spAutoFit/>
          </a:bodyPr>
          <a:lstStyle/>
          <a:p>
            <a:pPr algn="ctr">
              <a:lnSpc>
                <a:spcPct val="90000"/>
              </a:lnSpc>
              <a:spcAft>
                <a:spcPts val="600"/>
              </a:spcAft>
            </a:pPr>
            <a:r>
              <a:rPr lang="en-US" sz="1600" b="1" dirty="0" smtClean="0"/>
              <a:t>Operations</a:t>
            </a:r>
            <a:r>
              <a:rPr lang="en-US" sz="1600" dirty="0" smtClean="0"/>
              <a:t> automates deployment and monitors deployed apps from central repository</a:t>
            </a:r>
            <a:endParaRPr lang="en-US" sz="1600" dirty="0"/>
          </a:p>
        </p:txBody>
      </p:sp>
      <p:grpSp>
        <p:nvGrpSpPr>
          <p:cNvPr id="27" name="Group 26"/>
          <p:cNvGrpSpPr/>
          <p:nvPr/>
        </p:nvGrpSpPr>
        <p:grpSpPr>
          <a:xfrm>
            <a:off x="3786654" y="4731281"/>
            <a:ext cx="1309254" cy="481808"/>
            <a:chOff x="3613583" y="4961406"/>
            <a:chExt cx="1841662" cy="481808"/>
          </a:xfrm>
          <a:solidFill>
            <a:schemeClr val="tx1"/>
          </a:solidFill>
        </p:grpSpPr>
        <p:cxnSp>
          <p:nvCxnSpPr>
            <p:cNvPr id="415" name="Straight Arrow Connector 414"/>
            <p:cNvCxnSpPr/>
            <p:nvPr/>
          </p:nvCxnSpPr>
          <p:spPr>
            <a:xfrm>
              <a:off x="3613583" y="4961406"/>
              <a:ext cx="1841662" cy="481808"/>
            </a:xfrm>
            <a:prstGeom prst="straightConnector1">
              <a:avLst/>
            </a:prstGeom>
            <a:grpFill/>
            <a:ln w="28575">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16" name="Oval 68"/>
            <p:cNvSpPr>
              <a:spLocks noChangeArrowheads="1"/>
            </p:cNvSpPr>
            <p:nvPr/>
          </p:nvSpPr>
          <p:spPr bwMode="auto">
            <a:xfrm>
              <a:off x="4423417" y="5091580"/>
              <a:ext cx="221242" cy="221153"/>
            </a:xfrm>
            <a:prstGeom prst="rect">
              <a:avLst/>
            </a:prstGeom>
            <a:grpFill/>
            <a:ln w="9525">
              <a:solidFill>
                <a:schemeClr val="tx1"/>
              </a:solidFill>
              <a:round/>
              <a:headEnd/>
              <a:tailEnd/>
            </a:ln>
          </p:spPr>
          <p:txBody>
            <a:bodyPr wrap="none" lIns="93241" tIns="46620" rIns="93241" bIns="46620" anchor="ctr"/>
            <a:lstStyle/>
            <a:p>
              <a:pPr algn="ctr"/>
              <a:r>
                <a:rPr lang="en-US" sz="1399" b="1" dirty="0">
                  <a:solidFill>
                    <a:schemeClr val="bg1"/>
                  </a:solidFill>
                </a:rPr>
                <a:t>1</a:t>
              </a:r>
            </a:p>
          </p:txBody>
        </p:sp>
      </p:grpSp>
      <p:grpSp>
        <p:nvGrpSpPr>
          <p:cNvPr id="29" name="Group 28"/>
          <p:cNvGrpSpPr/>
          <p:nvPr/>
        </p:nvGrpSpPr>
        <p:grpSpPr>
          <a:xfrm>
            <a:off x="7460175" y="4680859"/>
            <a:ext cx="1576026" cy="572602"/>
            <a:chOff x="6945550" y="4910984"/>
            <a:chExt cx="1917580" cy="572602"/>
          </a:xfrm>
          <a:solidFill>
            <a:schemeClr val="tx1"/>
          </a:solidFill>
        </p:grpSpPr>
        <p:cxnSp>
          <p:nvCxnSpPr>
            <p:cNvPr id="417" name="Straight Arrow Connector 416"/>
            <p:cNvCxnSpPr/>
            <p:nvPr/>
          </p:nvCxnSpPr>
          <p:spPr>
            <a:xfrm flipH="1">
              <a:off x="6945550" y="4910984"/>
              <a:ext cx="1917580" cy="572602"/>
            </a:xfrm>
            <a:prstGeom prst="straightConnector1">
              <a:avLst/>
            </a:prstGeom>
            <a:grpFill/>
            <a:ln w="28575">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18" name="Oval 68"/>
            <p:cNvSpPr>
              <a:spLocks noChangeArrowheads="1"/>
            </p:cNvSpPr>
            <p:nvPr/>
          </p:nvSpPr>
          <p:spPr bwMode="auto">
            <a:xfrm>
              <a:off x="7848663" y="5056352"/>
              <a:ext cx="221242" cy="221153"/>
            </a:xfrm>
            <a:prstGeom prst="rect">
              <a:avLst/>
            </a:prstGeom>
            <a:grpFill/>
            <a:ln w="9525">
              <a:solidFill>
                <a:schemeClr val="tx1"/>
              </a:solidFill>
              <a:round/>
              <a:headEnd/>
              <a:tailEnd/>
            </a:ln>
          </p:spPr>
          <p:txBody>
            <a:bodyPr wrap="none" lIns="93241" tIns="46620" rIns="93241" bIns="46620" anchor="ctr"/>
            <a:lstStyle/>
            <a:p>
              <a:pPr algn="ctr"/>
              <a:r>
                <a:rPr lang="en-US" sz="1399" b="1" dirty="0">
                  <a:solidFill>
                    <a:schemeClr val="bg1"/>
                  </a:solidFill>
                </a:rPr>
                <a:t>2</a:t>
              </a:r>
            </a:p>
          </p:txBody>
        </p:sp>
      </p:grpSp>
      <p:grpSp>
        <p:nvGrpSpPr>
          <p:cNvPr id="31" name="Group 30"/>
          <p:cNvGrpSpPr/>
          <p:nvPr/>
        </p:nvGrpSpPr>
        <p:grpSpPr>
          <a:xfrm>
            <a:off x="7689109" y="2416311"/>
            <a:ext cx="1160026" cy="287129"/>
            <a:chOff x="7516038" y="2646436"/>
            <a:chExt cx="1160026" cy="287129"/>
          </a:xfrm>
          <a:solidFill>
            <a:schemeClr val="tx1"/>
          </a:solidFill>
        </p:grpSpPr>
        <p:cxnSp>
          <p:nvCxnSpPr>
            <p:cNvPr id="422" name="Straight Arrow Connector 421"/>
            <p:cNvCxnSpPr/>
            <p:nvPr/>
          </p:nvCxnSpPr>
          <p:spPr>
            <a:xfrm flipH="1" flipV="1">
              <a:off x="7516038" y="2646436"/>
              <a:ext cx="1160026" cy="287129"/>
            </a:xfrm>
            <a:prstGeom prst="straightConnector1">
              <a:avLst/>
            </a:prstGeom>
            <a:grpFill/>
            <a:ln w="28575">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21" name="Oval 68"/>
            <p:cNvSpPr>
              <a:spLocks noChangeArrowheads="1"/>
            </p:cNvSpPr>
            <p:nvPr/>
          </p:nvSpPr>
          <p:spPr bwMode="auto">
            <a:xfrm>
              <a:off x="7987061" y="2700308"/>
              <a:ext cx="221242" cy="221153"/>
            </a:xfrm>
            <a:prstGeom prst="rect">
              <a:avLst/>
            </a:prstGeom>
            <a:grpFill/>
            <a:ln w="9525">
              <a:solidFill>
                <a:schemeClr val="tx1"/>
              </a:solidFill>
              <a:round/>
              <a:headEnd/>
              <a:tailEnd/>
            </a:ln>
          </p:spPr>
          <p:txBody>
            <a:bodyPr wrap="none" lIns="93241" tIns="46620" rIns="93241" bIns="46620" anchor="ctr"/>
            <a:lstStyle/>
            <a:p>
              <a:pPr algn="ctr"/>
              <a:r>
                <a:rPr lang="en-US" sz="1399" b="1" dirty="0">
                  <a:solidFill>
                    <a:schemeClr val="bg1"/>
                  </a:solidFill>
                </a:rPr>
                <a:t>2</a:t>
              </a:r>
            </a:p>
          </p:txBody>
        </p:sp>
      </p:grpSp>
      <p:grpSp>
        <p:nvGrpSpPr>
          <p:cNvPr id="492" name="Group 491"/>
          <p:cNvGrpSpPr/>
          <p:nvPr/>
        </p:nvGrpSpPr>
        <p:grpSpPr>
          <a:xfrm>
            <a:off x="3791986" y="3280852"/>
            <a:ext cx="4942855" cy="221153"/>
            <a:chOff x="6969700" y="5010124"/>
            <a:chExt cx="4942855" cy="221153"/>
          </a:xfrm>
          <a:solidFill>
            <a:schemeClr val="tx1"/>
          </a:solidFill>
        </p:grpSpPr>
        <p:cxnSp>
          <p:nvCxnSpPr>
            <p:cNvPr id="493" name="Straight Arrow Connector 492"/>
            <p:cNvCxnSpPr/>
            <p:nvPr/>
          </p:nvCxnSpPr>
          <p:spPr>
            <a:xfrm flipH="1">
              <a:off x="6969700" y="5127220"/>
              <a:ext cx="4942855" cy="3933"/>
            </a:xfrm>
            <a:prstGeom prst="straightConnector1">
              <a:avLst/>
            </a:prstGeom>
            <a:grpFill/>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494" name="Oval 68"/>
            <p:cNvSpPr>
              <a:spLocks noChangeArrowheads="1"/>
            </p:cNvSpPr>
            <p:nvPr/>
          </p:nvSpPr>
          <p:spPr bwMode="auto">
            <a:xfrm>
              <a:off x="9476907" y="5010124"/>
              <a:ext cx="221242" cy="221153"/>
            </a:xfrm>
            <a:prstGeom prst="rect">
              <a:avLst/>
            </a:prstGeom>
            <a:grpFill/>
            <a:ln w="9525">
              <a:solidFill>
                <a:schemeClr val="tx1"/>
              </a:solidFill>
              <a:round/>
              <a:headEnd/>
              <a:tailEnd/>
            </a:ln>
          </p:spPr>
          <p:txBody>
            <a:bodyPr wrap="none" lIns="93241" tIns="46620" rIns="93241" bIns="46620" anchor="ctr"/>
            <a:lstStyle/>
            <a:p>
              <a:pPr algn="ctr"/>
              <a:r>
                <a:rPr lang="en-US" sz="1399" b="1" dirty="0" smtClean="0">
                  <a:solidFill>
                    <a:schemeClr val="bg1"/>
                  </a:solidFill>
                </a:rPr>
                <a:t>3</a:t>
              </a:r>
              <a:endParaRPr lang="en-US" sz="1399" b="1" dirty="0">
                <a:solidFill>
                  <a:schemeClr val="bg1"/>
                </a:solidFill>
              </a:endParaRPr>
            </a:p>
          </p:txBody>
        </p:sp>
      </p:grpSp>
      <p:sp>
        <p:nvSpPr>
          <p:cNvPr id="496" name="Rectangle 495"/>
          <p:cNvSpPr/>
          <p:nvPr/>
        </p:nvSpPr>
        <p:spPr>
          <a:xfrm>
            <a:off x="4427409" y="3538654"/>
            <a:ext cx="4019957" cy="535531"/>
          </a:xfrm>
          <a:prstGeom prst="rect">
            <a:avLst/>
          </a:prstGeom>
        </p:spPr>
        <p:txBody>
          <a:bodyPr wrap="square">
            <a:spAutoFit/>
          </a:bodyPr>
          <a:lstStyle/>
          <a:p>
            <a:pPr>
              <a:lnSpc>
                <a:spcPct val="90000"/>
              </a:lnSpc>
              <a:spcAft>
                <a:spcPts val="600"/>
              </a:spcAft>
            </a:pPr>
            <a:r>
              <a:rPr lang="en-US" sz="1600" b="1" dirty="0" smtClean="0"/>
              <a:t>Operations</a:t>
            </a:r>
            <a:r>
              <a:rPr lang="en-US" sz="1600" dirty="0" smtClean="0"/>
              <a:t> collaborates with </a:t>
            </a:r>
            <a:r>
              <a:rPr lang="en-US" sz="1600" b="1" dirty="0" smtClean="0"/>
              <a:t>developers</a:t>
            </a:r>
            <a:r>
              <a:rPr lang="en-US" sz="1600" dirty="0" smtClean="0"/>
              <a:t> to provide app metrics and insights</a:t>
            </a:r>
            <a:endParaRPr lang="en-US" sz="1600" dirty="0"/>
          </a:p>
        </p:txBody>
      </p:sp>
      <p:grpSp>
        <p:nvGrpSpPr>
          <p:cNvPr id="497" name="Group 496"/>
          <p:cNvGrpSpPr/>
          <p:nvPr/>
        </p:nvGrpSpPr>
        <p:grpSpPr>
          <a:xfrm rot="17911915">
            <a:off x="781666" y="2639635"/>
            <a:ext cx="818766" cy="613570"/>
            <a:chOff x="5690188" y="2800883"/>
            <a:chExt cx="799207" cy="731153"/>
          </a:xfrm>
          <a:solidFill>
            <a:schemeClr val="tx1"/>
          </a:solidFill>
        </p:grpSpPr>
        <p:sp>
          <p:nvSpPr>
            <p:cNvPr id="498" name="Block Arc 497"/>
            <p:cNvSpPr/>
            <p:nvPr/>
          </p:nvSpPr>
          <p:spPr bwMode="auto">
            <a:xfrm rot="7725774">
              <a:off x="5747914" y="2790556"/>
              <a:ext cx="731153" cy="751808"/>
            </a:xfrm>
            <a:prstGeom prst="blockArc">
              <a:avLst>
                <a:gd name="adj1" fmla="val 4105831"/>
                <a:gd name="adj2" fmla="val 16706539"/>
                <a:gd name="adj3" fmla="val 1167"/>
              </a:avLst>
            </a:prstGeom>
            <a:grp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13737" fontAlgn="base">
                <a:lnSpc>
                  <a:spcPct val="90000"/>
                </a:lnSpc>
                <a:spcBef>
                  <a:spcPct val="0"/>
                </a:spcBef>
                <a:spcAft>
                  <a:spcPct val="0"/>
                </a:spcAft>
              </a:pPr>
              <a:endParaRPr lang="en-US" sz="1999" spc="-50" dirty="0">
                <a:gradFill>
                  <a:gsLst>
                    <a:gs pos="1250">
                      <a:srgbClr val="000000"/>
                    </a:gs>
                    <a:gs pos="10417">
                      <a:srgbClr val="000000"/>
                    </a:gs>
                  </a:gsLst>
                  <a:lin ang="5400000" scaled="0"/>
                </a:gradFill>
              </a:endParaRPr>
            </a:p>
          </p:txBody>
        </p:sp>
        <p:sp>
          <p:nvSpPr>
            <p:cNvPr id="499" name="Isosceles Triangle 498"/>
            <p:cNvSpPr/>
            <p:nvPr/>
          </p:nvSpPr>
          <p:spPr bwMode="auto">
            <a:xfrm rot="700520" flipV="1">
              <a:off x="5690188" y="3003791"/>
              <a:ext cx="149095" cy="136402"/>
            </a:xfrm>
            <a:prstGeom prst="triangle">
              <a:avLst/>
            </a:prstGeom>
            <a:grp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13737" fontAlgn="base">
                <a:lnSpc>
                  <a:spcPct val="90000"/>
                </a:lnSpc>
                <a:spcBef>
                  <a:spcPct val="0"/>
                </a:spcBef>
                <a:spcAft>
                  <a:spcPct val="0"/>
                </a:spcAft>
              </a:pPr>
              <a:endParaRPr lang="en-US" sz="1999" spc="-50" dirty="0">
                <a:gradFill>
                  <a:gsLst>
                    <a:gs pos="1250">
                      <a:srgbClr val="000000"/>
                    </a:gs>
                    <a:gs pos="10417">
                      <a:srgbClr val="000000"/>
                    </a:gs>
                  </a:gsLst>
                  <a:lin ang="5400000" scaled="0"/>
                </a:gradFill>
              </a:endParaRPr>
            </a:p>
          </p:txBody>
        </p:sp>
      </p:grpSp>
      <p:sp>
        <p:nvSpPr>
          <p:cNvPr id="500" name="Rectangle 499"/>
          <p:cNvSpPr/>
          <p:nvPr/>
        </p:nvSpPr>
        <p:spPr>
          <a:xfrm>
            <a:off x="682873" y="1830192"/>
            <a:ext cx="2983212" cy="535531"/>
          </a:xfrm>
          <a:prstGeom prst="rect">
            <a:avLst/>
          </a:prstGeom>
        </p:spPr>
        <p:txBody>
          <a:bodyPr wrap="square">
            <a:spAutoFit/>
          </a:bodyPr>
          <a:lstStyle/>
          <a:p>
            <a:pPr>
              <a:lnSpc>
                <a:spcPct val="90000"/>
              </a:lnSpc>
              <a:spcAft>
                <a:spcPts val="600"/>
              </a:spcAft>
            </a:pPr>
            <a:r>
              <a:rPr lang="en-US" sz="1600" b="1" dirty="0"/>
              <a:t>Developers </a:t>
            </a:r>
            <a:r>
              <a:rPr lang="en-US" sz="1600" dirty="0"/>
              <a:t>update, iterate, and deploy updated containers</a:t>
            </a:r>
          </a:p>
        </p:txBody>
      </p:sp>
      <p:pic>
        <p:nvPicPr>
          <p:cNvPr id="62" name="Picture 61"/>
          <p:cNvPicPr>
            <a:picLocks noChangeAspect="1"/>
          </p:cNvPicPr>
          <p:nvPr/>
        </p:nvPicPr>
        <p:blipFill>
          <a:blip r:embed="rId4">
            <a:duotone>
              <a:prstClr val="black"/>
              <a:schemeClr val="bg2">
                <a:tint val="45000"/>
                <a:satMod val="400000"/>
              </a:schemeClr>
            </a:duotone>
            <a:extLst>
              <a:ext uri="{28A0092B-C50C-407E-A947-70E740481C1C}">
                <a14:useLocalDpi xmlns:a14="http://schemas.microsoft.com/office/drawing/2010/main" val="0"/>
              </a:ext>
            </a:extLst>
          </a:blip>
          <a:stretch>
            <a:fillRect/>
          </a:stretch>
        </p:blipFill>
        <p:spPr>
          <a:xfrm>
            <a:off x="4039883" y="1211264"/>
            <a:ext cx="3818424" cy="2033542"/>
          </a:xfrm>
          <a:prstGeom prst="rect">
            <a:avLst/>
          </a:prstGeom>
        </p:spPr>
      </p:pic>
      <p:pic>
        <p:nvPicPr>
          <p:cNvPr id="73" name="Picture 72"/>
          <p:cNvPicPr>
            <a:picLocks noChangeAspect="1"/>
          </p:cNvPicPr>
          <p:nvPr/>
        </p:nvPicPr>
        <p:blipFill>
          <a:blip r:embed="rId5"/>
          <a:stretch>
            <a:fillRect/>
          </a:stretch>
        </p:blipFill>
        <p:spPr>
          <a:xfrm>
            <a:off x="1204257" y="2942430"/>
            <a:ext cx="656082" cy="374904"/>
          </a:xfrm>
          <a:prstGeom prst="rect">
            <a:avLst/>
          </a:prstGeom>
        </p:spPr>
      </p:pic>
      <p:pic>
        <p:nvPicPr>
          <p:cNvPr id="77" name="Picture 76"/>
          <p:cNvPicPr>
            <a:picLocks noChangeAspect="1"/>
          </p:cNvPicPr>
          <p:nvPr/>
        </p:nvPicPr>
        <p:blipFill>
          <a:blip r:embed="rId5"/>
          <a:stretch>
            <a:fillRect/>
          </a:stretch>
        </p:blipFill>
        <p:spPr>
          <a:xfrm>
            <a:off x="5186033" y="2291098"/>
            <a:ext cx="656082" cy="374904"/>
          </a:xfrm>
          <a:prstGeom prst="rect">
            <a:avLst/>
          </a:prstGeom>
        </p:spPr>
      </p:pic>
      <p:pic>
        <p:nvPicPr>
          <p:cNvPr id="76" name="Picture 75"/>
          <p:cNvPicPr>
            <a:picLocks noChangeAspect="1"/>
          </p:cNvPicPr>
          <p:nvPr/>
        </p:nvPicPr>
        <p:blipFill>
          <a:blip r:embed="rId5"/>
          <a:stretch>
            <a:fillRect/>
          </a:stretch>
        </p:blipFill>
        <p:spPr>
          <a:xfrm>
            <a:off x="6008104" y="2284287"/>
            <a:ext cx="656082" cy="374904"/>
          </a:xfrm>
          <a:prstGeom prst="rect">
            <a:avLst/>
          </a:prstGeom>
        </p:spPr>
      </p:pic>
      <p:pic>
        <p:nvPicPr>
          <p:cNvPr id="75" name="Picture 74"/>
          <p:cNvPicPr>
            <a:picLocks noChangeAspect="1"/>
          </p:cNvPicPr>
          <p:nvPr/>
        </p:nvPicPr>
        <p:blipFill>
          <a:blip r:embed="rId5"/>
          <a:stretch>
            <a:fillRect/>
          </a:stretch>
        </p:blipFill>
        <p:spPr>
          <a:xfrm>
            <a:off x="6795131" y="2288670"/>
            <a:ext cx="656082" cy="374904"/>
          </a:xfrm>
          <a:prstGeom prst="rect">
            <a:avLst/>
          </a:prstGeom>
        </p:spPr>
      </p:pic>
      <p:pic>
        <p:nvPicPr>
          <p:cNvPr id="15" name="Picture 14"/>
          <p:cNvPicPr>
            <a:picLocks noChangeAspect="1"/>
          </p:cNvPicPr>
          <p:nvPr/>
        </p:nvPicPr>
        <p:blipFill>
          <a:blip r:embed="rId6"/>
          <a:stretch>
            <a:fillRect/>
          </a:stretch>
        </p:blipFill>
        <p:spPr>
          <a:xfrm>
            <a:off x="1204257" y="2942430"/>
            <a:ext cx="656082" cy="374904"/>
          </a:xfrm>
          <a:prstGeom prst="rect">
            <a:avLst/>
          </a:prstGeom>
        </p:spPr>
      </p:pic>
      <p:pic>
        <p:nvPicPr>
          <p:cNvPr id="61" name="Picture 60"/>
          <p:cNvPicPr>
            <a:picLocks noChangeAspect="1"/>
          </p:cNvPicPr>
          <p:nvPr/>
        </p:nvPicPr>
        <p:blipFill>
          <a:blip r:embed="rId7">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479553" y="2794979"/>
            <a:ext cx="1721074" cy="1487349"/>
          </a:xfrm>
          <a:prstGeom prst="rect">
            <a:avLst/>
          </a:prstGeom>
        </p:spPr>
      </p:pic>
      <p:pic>
        <p:nvPicPr>
          <p:cNvPr id="14" name="Picture 13"/>
          <p:cNvPicPr>
            <a:picLocks noChangeAspect="1"/>
          </p:cNvPicPr>
          <p:nvPr/>
        </p:nvPicPr>
        <p:blipFill>
          <a:blip r:embed="rId9"/>
          <a:stretch>
            <a:fillRect/>
          </a:stretch>
        </p:blipFill>
        <p:spPr>
          <a:xfrm>
            <a:off x="1853076" y="3304585"/>
            <a:ext cx="656082" cy="374904"/>
          </a:xfrm>
          <a:prstGeom prst="rect">
            <a:avLst/>
          </a:prstGeom>
        </p:spPr>
      </p:pic>
      <p:pic>
        <p:nvPicPr>
          <p:cNvPr id="80" name="Picture 79"/>
          <p:cNvPicPr>
            <a:picLocks noChangeAspect="1"/>
          </p:cNvPicPr>
          <p:nvPr/>
        </p:nvPicPr>
        <p:blipFill>
          <a:blip r:embed="rId9"/>
          <a:stretch>
            <a:fillRect/>
          </a:stretch>
        </p:blipFill>
        <p:spPr>
          <a:xfrm>
            <a:off x="6804093" y="2737637"/>
            <a:ext cx="656082" cy="374904"/>
          </a:xfrm>
          <a:prstGeom prst="rect">
            <a:avLst/>
          </a:prstGeom>
        </p:spPr>
      </p:pic>
      <p:pic>
        <p:nvPicPr>
          <p:cNvPr id="81" name="Picture 80"/>
          <p:cNvPicPr>
            <a:picLocks noChangeAspect="1"/>
          </p:cNvPicPr>
          <p:nvPr/>
        </p:nvPicPr>
        <p:blipFill>
          <a:blip r:embed="rId9"/>
          <a:stretch>
            <a:fillRect/>
          </a:stretch>
        </p:blipFill>
        <p:spPr>
          <a:xfrm>
            <a:off x="6001550" y="2739656"/>
            <a:ext cx="656082" cy="374904"/>
          </a:xfrm>
          <a:prstGeom prst="rect">
            <a:avLst/>
          </a:prstGeom>
        </p:spPr>
      </p:pic>
      <p:pic>
        <p:nvPicPr>
          <p:cNvPr id="82" name="Picture 81"/>
          <p:cNvPicPr>
            <a:picLocks noChangeAspect="1"/>
          </p:cNvPicPr>
          <p:nvPr/>
        </p:nvPicPr>
        <p:blipFill>
          <a:blip r:embed="rId9"/>
          <a:stretch>
            <a:fillRect/>
          </a:stretch>
        </p:blipFill>
        <p:spPr>
          <a:xfrm>
            <a:off x="5181883" y="2751598"/>
            <a:ext cx="656082" cy="374904"/>
          </a:xfrm>
          <a:prstGeom prst="rect">
            <a:avLst/>
          </a:prstGeom>
        </p:spPr>
      </p:pic>
      <p:pic>
        <p:nvPicPr>
          <p:cNvPr id="72" name="Picture 71"/>
          <p:cNvPicPr>
            <a:picLocks noChangeAspect="1"/>
          </p:cNvPicPr>
          <p:nvPr/>
        </p:nvPicPr>
        <p:blipFill>
          <a:blip r:embed="rId6"/>
          <a:stretch>
            <a:fillRect/>
          </a:stretch>
        </p:blipFill>
        <p:spPr>
          <a:xfrm>
            <a:off x="5186033" y="2291098"/>
            <a:ext cx="656082" cy="374904"/>
          </a:xfrm>
          <a:prstGeom prst="rect">
            <a:avLst/>
          </a:prstGeom>
        </p:spPr>
      </p:pic>
      <p:pic>
        <p:nvPicPr>
          <p:cNvPr id="71" name="Picture 70"/>
          <p:cNvPicPr>
            <a:picLocks noChangeAspect="1"/>
          </p:cNvPicPr>
          <p:nvPr/>
        </p:nvPicPr>
        <p:blipFill>
          <a:blip r:embed="rId6"/>
          <a:stretch>
            <a:fillRect/>
          </a:stretch>
        </p:blipFill>
        <p:spPr>
          <a:xfrm>
            <a:off x="6008104" y="2284287"/>
            <a:ext cx="656082" cy="374904"/>
          </a:xfrm>
          <a:prstGeom prst="rect">
            <a:avLst/>
          </a:prstGeom>
        </p:spPr>
      </p:pic>
      <p:pic>
        <p:nvPicPr>
          <p:cNvPr id="70" name="Picture 69"/>
          <p:cNvPicPr>
            <a:picLocks noChangeAspect="1"/>
          </p:cNvPicPr>
          <p:nvPr/>
        </p:nvPicPr>
        <p:blipFill>
          <a:blip r:embed="rId6"/>
          <a:stretch>
            <a:fillRect/>
          </a:stretch>
        </p:blipFill>
        <p:spPr>
          <a:xfrm>
            <a:off x="6795131" y="2288670"/>
            <a:ext cx="656082" cy="374904"/>
          </a:xfrm>
          <a:prstGeom prst="rect">
            <a:avLst/>
          </a:prstGeom>
        </p:spPr>
      </p:pic>
      <p:grpSp>
        <p:nvGrpSpPr>
          <p:cNvPr id="121" name="Group 120"/>
          <p:cNvGrpSpPr/>
          <p:nvPr/>
        </p:nvGrpSpPr>
        <p:grpSpPr bwMode="black">
          <a:xfrm>
            <a:off x="5365133" y="2340191"/>
            <a:ext cx="282961" cy="289406"/>
            <a:chOff x="307975" y="1987550"/>
            <a:chExt cx="1377950" cy="1409701"/>
          </a:xfrm>
          <a:solidFill>
            <a:srgbClr val="FFFFFF"/>
          </a:solidFill>
        </p:grpSpPr>
        <p:sp>
          <p:nvSpPr>
            <p:cNvPr id="122" name="Freeform 118"/>
            <p:cNvSpPr>
              <a:spLocks/>
            </p:cNvSpPr>
            <p:nvPr/>
          </p:nvSpPr>
          <p:spPr bwMode="black">
            <a:xfrm>
              <a:off x="538163" y="2516188"/>
              <a:ext cx="917575" cy="881063"/>
            </a:xfrm>
            <a:custGeom>
              <a:avLst/>
              <a:gdLst>
                <a:gd name="T0" fmla="*/ 237 w 245"/>
                <a:gd name="T1" fmla="*/ 0 h 235"/>
                <a:gd name="T2" fmla="*/ 218 w 245"/>
                <a:gd name="T3" fmla="*/ 10 h 235"/>
                <a:gd name="T4" fmla="*/ 131 w 245"/>
                <a:gd name="T5" fmla="*/ 30 h 235"/>
                <a:gd name="T6" fmla="*/ 131 w 245"/>
                <a:gd name="T7" fmla="*/ 201 h 235"/>
                <a:gd name="T8" fmla="*/ 115 w 245"/>
                <a:gd name="T9" fmla="*/ 201 h 235"/>
                <a:gd name="T10" fmla="*/ 115 w 245"/>
                <a:gd name="T11" fmla="*/ 30 h 235"/>
                <a:gd name="T12" fmla="*/ 27 w 245"/>
                <a:gd name="T13" fmla="*/ 10 h 235"/>
                <a:gd name="T14" fmla="*/ 9 w 245"/>
                <a:gd name="T15" fmla="*/ 0 h 235"/>
                <a:gd name="T16" fmla="*/ 0 w 245"/>
                <a:gd name="T17" fmla="*/ 67 h 235"/>
                <a:gd name="T18" fmla="*/ 123 w 245"/>
                <a:gd name="T19" fmla="*/ 235 h 235"/>
                <a:gd name="T20" fmla="*/ 245 w 245"/>
                <a:gd name="T21" fmla="*/ 67 h 235"/>
                <a:gd name="T22" fmla="*/ 237 w 24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35">
                  <a:moveTo>
                    <a:pt x="237" y="0"/>
                  </a:moveTo>
                  <a:cubicBezTo>
                    <a:pt x="232" y="3"/>
                    <a:pt x="226" y="7"/>
                    <a:pt x="218" y="10"/>
                  </a:cubicBezTo>
                  <a:cubicBezTo>
                    <a:pt x="198" y="20"/>
                    <a:pt x="169" y="29"/>
                    <a:pt x="131" y="30"/>
                  </a:cubicBezTo>
                  <a:cubicBezTo>
                    <a:pt x="131" y="201"/>
                    <a:pt x="131" y="201"/>
                    <a:pt x="131" y="201"/>
                  </a:cubicBezTo>
                  <a:cubicBezTo>
                    <a:pt x="115" y="201"/>
                    <a:pt x="115" y="201"/>
                    <a:pt x="115" y="201"/>
                  </a:cubicBezTo>
                  <a:cubicBezTo>
                    <a:pt x="115" y="30"/>
                    <a:pt x="115" y="30"/>
                    <a:pt x="115" y="30"/>
                  </a:cubicBezTo>
                  <a:cubicBezTo>
                    <a:pt x="76" y="29"/>
                    <a:pt x="47" y="20"/>
                    <a:pt x="27" y="10"/>
                  </a:cubicBezTo>
                  <a:cubicBezTo>
                    <a:pt x="19" y="7"/>
                    <a:pt x="13" y="3"/>
                    <a:pt x="9" y="0"/>
                  </a:cubicBezTo>
                  <a:cubicBezTo>
                    <a:pt x="3" y="20"/>
                    <a:pt x="0" y="43"/>
                    <a:pt x="0" y="67"/>
                  </a:cubicBezTo>
                  <a:cubicBezTo>
                    <a:pt x="0" y="149"/>
                    <a:pt x="61" y="235"/>
                    <a:pt x="123" y="235"/>
                  </a:cubicBezTo>
                  <a:cubicBezTo>
                    <a:pt x="184" y="235"/>
                    <a:pt x="245" y="149"/>
                    <a:pt x="245" y="67"/>
                  </a:cubicBezTo>
                  <a:cubicBezTo>
                    <a:pt x="245" y="43"/>
                    <a:pt x="242" y="20"/>
                    <a:pt x="2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23" name="Freeform 119"/>
            <p:cNvSpPr>
              <a:spLocks/>
            </p:cNvSpPr>
            <p:nvPr/>
          </p:nvSpPr>
          <p:spPr bwMode="black">
            <a:xfrm>
              <a:off x="579438" y="2478088"/>
              <a:ext cx="3175"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1"/>
                    <a:pt x="0" y="2"/>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24" name="Freeform 120"/>
            <p:cNvSpPr>
              <a:spLocks/>
            </p:cNvSpPr>
            <p:nvPr/>
          </p:nvSpPr>
          <p:spPr bwMode="black">
            <a:xfrm>
              <a:off x="571500" y="2486025"/>
              <a:ext cx="7938" cy="30163"/>
            </a:xfrm>
            <a:custGeom>
              <a:avLst/>
              <a:gdLst>
                <a:gd name="T0" fmla="*/ 2 w 2"/>
                <a:gd name="T1" fmla="*/ 0 h 8"/>
                <a:gd name="T2" fmla="*/ 0 w 2"/>
                <a:gd name="T3" fmla="*/ 8 h 8"/>
                <a:gd name="T4" fmla="*/ 2 w 2"/>
                <a:gd name="T5" fmla="*/ 0 h 8"/>
              </a:gdLst>
              <a:ahLst/>
              <a:cxnLst>
                <a:cxn ang="0">
                  <a:pos x="T0" y="T1"/>
                </a:cxn>
                <a:cxn ang="0">
                  <a:pos x="T2" y="T3"/>
                </a:cxn>
                <a:cxn ang="0">
                  <a:pos x="T4" y="T5"/>
                </a:cxn>
              </a:cxnLst>
              <a:rect l="0" t="0" r="r" b="b"/>
              <a:pathLst>
                <a:path w="2" h="8">
                  <a:moveTo>
                    <a:pt x="2" y="0"/>
                  </a:moveTo>
                  <a:cubicBezTo>
                    <a:pt x="1" y="3"/>
                    <a:pt x="0" y="5"/>
                    <a:pt x="0" y="8"/>
                  </a:cubicBezTo>
                  <a:cubicBezTo>
                    <a:pt x="0" y="5"/>
                    <a:pt x="1" y="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25" name="Freeform 121"/>
            <p:cNvSpPr>
              <a:spLocks/>
            </p:cNvSpPr>
            <p:nvPr/>
          </p:nvSpPr>
          <p:spPr bwMode="black">
            <a:xfrm>
              <a:off x="1414463" y="2486025"/>
              <a:ext cx="12700" cy="30163"/>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26" name="Freeform 122"/>
            <p:cNvSpPr>
              <a:spLocks/>
            </p:cNvSpPr>
            <p:nvPr/>
          </p:nvSpPr>
          <p:spPr bwMode="black">
            <a:xfrm>
              <a:off x="582613" y="2459038"/>
              <a:ext cx="7938" cy="19050"/>
            </a:xfrm>
            <a:custGeom>
              <a:avLst/>
              <a:gdLst>
                <a:gd name="T0" fmla="*/ 0 w 2"/>
                <a:gd name="T1" fmla="*/ 5 h 5"/>
                <a:gd name="T2" fmla="*/ 2 w 2"/>
                <a:gd name="T3" fmla="*/ 0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cubicBezTo>
                    <a:pt x="1" y="4"/>
                    <a:pt x="1" y="2"/>
                    <a:pt x="2" y="0"/>
                  </a:cubicBezTo>
                  <a:cubicBezTo>
                    <a:pt x="2" y="0"/>
                    <a:pt x="2" y="0"/>
                    <a:pt x="2" y="0"/>
                  </a:cubicBezTo>
                  <a:cubicBezTo>
                    <a:pt x="1" y="2"/>
                    <a:pt x="1"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27" name="Freeform 123"/>
            <p:cNvSpPr>
              <a:spLocks/>
            </p:cNvSpPr>
            <p:nvPr/>
          </p:nvSpPr>
          <p:spPr bwMode="black">
            <a:xfrm>
              <a:off x="1411288" y="2478088"/>
              <a:ext cx="3175" cy="7938"/>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1"/>
                    <a:pt x="1" y="2"/>
                  </a:cubicBezTo>
                  <a:cubicBezTo>
                    <a:pt x="1"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28" name="Freeform 124"/>
            <p:cNvSpPr>
              <a:spLocks noEditPoints="1"/>
            </p:cNvSpPr>
            <p:nvPr/>
          </p:nvSpPr>
          <p:spPr bwMode="black">
            <a:xfrm>
              <a:off x="590550" y="2224088"/>
              <a:ext cx="812800" cy="344488"/>
            </a:xfrm>
            <a:custGeom>
              <a:avLst/>
              <a:gdLst>
                <a:gd name="T0" fmla="*/ 109 w 217"/>
                <a:gd name="T1" fmla="*/ 0 h 92"/>
                <a:gd name="T2" fmla="*/ 0 w 217"/>
                <a:gd name="T3" fmla="*/ 63 h 92"/>
                <a:gd name="T4" fmla="*/ 19 w 217"/>
                <a:gd name="T5" fmla="*/ 74 h 92"/>
                <a:gd name="T6" fmla="*/ 109 w 217"/>
                <a:gd name="T7" fmla="*/ 92 h 92"/>
                <a:gd name="T8" fmla="*/ 196 w 217"/>
                <a:gd name="T9" fmla="*/ 74 h 92"/>
                <a:gd name="T10" fmla="*/ 217 w 217"/>
                <a:gd name="T11" fmla="*/ 63 h 92"/>
                <a:gd name="T12" fmla="*/ 109 w 217"/>
                <a:gd name="T13" fmla="*/ 0 h 92"/>
                <a:gd name="T14" fmla="*/ 45 w 217"/>
                <a:gd name="T15" fmla="*/ 47 h 92"/>
                <a:gd name="T16" fmla="*/ 31 w 217"/>
                <a:gd name="T17" fmla="*/ 33 h 92"/>
                <a:gd name="T18" fmla="*/ 45 w 217"/>
                <a:gd name="T19" fmla="*/ 20 h 92"/>
                <a:gd name="T20" fmla="*/ 59 w 217"/>
                <a:gd name="T21" fmla="*/ 33 h 92"/>
                <a:gd name="T22" fmla="*/ 45 w 217"/>
                <a:gd name="T23" fmla="*/ 47 h 92"/>
                <a:gd name="T24" fmla="*/ 172 w 217"/>
                <a:gd name="T25" fmla="*/ 47 h 92"/>
                <a:gd name="T26" fmla="*/ 158 w 217"/>
                <a:gd name="T27" fmla="*/ 33 h 92"/>
                <a:gd name="T28" fmla="*/ 172 w 217"/>
                <a:gd name="T29" fmla="*/ 20 h 92"/>
                <a:gd name="T30" fmla="*/ 186 w 217"/>
                <a:gd name="T31" fmla="*/ 33 h 92"/>
                <a:gd name="T32" fmla="*/ 172 w 217"/>
                <a:gd name="T33"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92">
                  <a:moveTo>
                    <a:pt x="109" y="0"/>
                  </a:moveTo>
                  <a:cubicBezTo>
                    <a:pt x="49" y="0"/>
                    <a:pt x="16" y="25"/>
                    <a:pt x="0" y="63"/>
                  </a:cubicBezTo>
                  <a:cubicBezTo>
                    <a:pt x="5" y="66"/>
                    <a:pt x="11" y="70"/>
                    <a:pt x="19" y="74"/>
                  </a:cubicBezTo>
                  <a:cubicBezTo>
                    <a:pt x="39" y="83"/>
                    <a:pt x="68" y="92"/>
                    <a:pt x="109" y="92"/>
                  </a:cubicBezTo>
                  <a:cubicBezTo>
                    <a:pt x="148" y="92"/>
                    <a:pt x="177" y="83"/>
                    <a:pt x="196" y="74"/>
                  </a:cubicBezTo>
                  <a:cubicBezTo>
                    <a:pt x="205" y="70"/>
                    <a:pt x="212" y="66"/>
                    <a:pt x="217" y="63"/>
                  </a:cubicBezTo>
                  <a:cubicBezTo>
                    <a:pt x="201" y="25"/>
                    <a:pt x="168" y="0"/>
                    <a:pt x="109" y="0"/>
                  </a:cubicBezTo>
                  <a:close/>
                  <a:moveTo>
                    <a:pt x="45" y="47"/>
                  </a:moveTo>
                  <a:cubicBezTo>
                    <a:pt x="37" y="47"/>
                    <a:pt x="31" y="41"/>
                    <a:pt x="31" y="33"/>
                  </a:cubicBezTo>
                  <a:cubicBezTo>
                    <a:pt x="31" y="26"/>
                    <a:pt x="37" y="20"/>
                    <a:pt x="45" y="20"/>
                  </a:cubicBezTo>
                  <a:cubicBezTo>
                    <a:pt x="53" y="20"/>
                    <a:pt x="59" y="26"/>
                    <a:pt x="59" y="33"/>
                  </a:cubicBezTo>
                  <a:cubicBezTo>
                    <a:pt x="59" y="41"/>
                    <a:pt x="53" y="47"/>
                    <a:pt x="45" y="47"/>
                  </a:cubicBezTo>
                  <a:close/>
                  <a:moveTo>
                    <a:pt x="172" y="47"/>
                  </a:moveTo>
                  <a:cubicBezTo>
                    <a:pt x="164" y="47"/>
                    <a:pt x="158" y="41"/>
                    <a:pt x="158" y="33"/>
                  </a:cubicBezTo>
                  <a:cubicBezTo>
                    <a:pt x="158" y="26"/>
                    <a:pt x="164" y="20"/>
                    <a:pt x="172" y="20"/>
                  </a:cubicBezTo>
                  <a:cubicBezTo>
                    <a:pt x="180" y="20"/>
                    <a:pt x="186" y="26"/>
                    <a:pt x="186" y="33"/>
                  </a:cubicBezTo>
                  <a:cubicBezTo>
                    <a:pt x="186" y="41"/>
                    <a:pt x="180" y="47"/>
                    <a:pt x="17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29" name="Freeform 125"/>
            <p:cNvSpPr>
              <a:spLocks/>
            </p:cNvSpPr>
            <p:nvPr/>
          </p:nvSpPr>
          <p:spPr bwMode="black">
            <a:xfrm>
              <a:off x="1403350" y="2459038"/>
              <a:ext cx="7938" cy="19050"/>
            </a:xfrm>
            <a:custGeom>
              <a:avLst/>
              <a:gdLst>
                <a:gd name="T0" fmla="*/ 0 w 2"/>
                <a:gd name="T1" fmla="*/ 0 h 5"/>
                <a:gd name="T2" fmla="*/ 0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cubicBezTo>
                    <a:pt x="0" y="0"/>
                    <a:pt x="0" y="0"/>
                    <a:pt x="0" y="0"/>
                  </a:cubicBezTo>
                  <a:cubicBezTo>
                    <a:pt x="1" y="2"/>
                    <a:pt x="1" y="3"/>
                    <a:pt x="2" y="5"/>
                  </a:cubicBezTo>
                  <a:cubicBezTo>
                    <a:pt x="2" y="3"/>
                    <a:pt x="1"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30" name="Freeform 126"/>
            <p:cNvSpPr>
              <a:spLocks/>
            </p:cNvSpPr>
            <p:nvPr/>
          </p:nvSpPr>
          <p:spPr bwMode="black">
            <a:xfrm>
              <a:off x="750888" y="2006600"/>
              <a:ext cx="492125" cy="269875"/>
            </a:xfrm>
            <a:custGeom>
              <a:avLst/>
              <a:gdLst>
                <a:gd name="T0" fmla="*/ 2 w 131"/>
                <a:gd name="T1" fmla="*/ 11 h 72"/>
                <a:gd name="T2" fmla="*/ 61 w 131"/>
                <a:gd name="T3" fmla="*/ 70 h 72"/>
                <a:gd name="T4" fmla="*/ 66 w 131"/>
                <a:gd name="T5" fmla="*/ 72 h 72"/>
                <a:gd name="T6" fmla="*/ 70 w 131"/>
                <a:gd name="T7" fmla="*/ 70 h 72"/>
                <a:gd name="T8" fmla="*/ 129 w 131"/>
                <a:gd name="T9" fmla="*/ 11 h 72"/>
                <a:gd name="T10" fmla="*/ 129 w 131"/>
                <a:gd name="T11" fmla="*/ 2 h 72"/>
                <a:gd name="T12" fmla="*/ 121 w 131"/>
                <a:gd name="T13" fmla="*/ 2 h 72"/>
                <a:gd name="T14" fmla="*/ 66 w 131"/>
                <a:gd name="T15" fmla="*/ 57 h 72"/>
                <a:gd name="T16" fmla="*/ 10 w 131"/>
                <a:gd name="T17" fmla="*/ 2 h 72"/>
                <a:gd name="T18" fmla="*/ 2 w 131"/>
                <a:gd name="T19" fmla="*/ 2 h 72"/>
                <a:gd name="T20" fmla="*/ 2 w 131"/>
                <a:gd name="T21" fmla="*/ 1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2">
                  <a:moveTo>
                    <a:pt x="2" y="11"/>
                  </a:moveTo>
                  <a:cubicBezTo>
                    <a:pt x="61" y="70"/>
                    <a:pt x="61" y="70"/>
                    <a:pt x="61" y="70"/>
                  </a:cubicBezTo>
                  <a:cubicBezTo>
                    <a:pt x="62" y="71"/>
                    <a:pt x="64" y="72"/>
                    <a:pt x="66" y="72"/>
                  </a:cubicBezTo>
                  <a:cubicBezTo>
                    <a:pt x="67" y="72"/>
                    <a:pt x="69" y="71"/>
                    <a:pt x="70" y="70"/>
                  </a:cubicBezTo>
                  <a:cubicBezTo>
                    <a:pt x="129" y="11"/>
                    <a:pt x="129" y="11"/>
                    <a:pt x="129" y="11"/>
                  </a:cubicBezTo>
                  <a:cubicBezTo>
                    <a:pt x="131" y="8"/>
                    <a:pt x="131" y="5"/>
                    <a:pt x="129" y="2"/>
                  </a:cubicBezTo>
                  <a:cubicBezTo>
                    <a:pt x="127" y="0"/>
                    <a:pt x="123" y="0"/>
                    <a:pt x="121" y="2"/>
                  </a:cubicBezTo>
                  <a:cubicBezTo>
                    <a:pt x="66" y="57"/>
                    <a:pt x="66" y="57"/>
                    <a:pt x="66" y="57"/>
                  </a:cubicBezTo>
                  <a:cubicBezTo>
                    <a:pt x="10" y="2"/>
                    <a:pt x="10" y="2"/>
                    <a:pt x="10" y="2"/>
                  </a:cubicBezTo>
                  <a:cubicBezTo>
                    <a:pt x="8" y="0"/>
                    <a:pt x="4" y="0"/>
                    <a:pt x="2" y="2"/>
                  </a:cubicBezTo>
                  <a:cubicBezTo>
                    <a:pt x="0" y="5"/>
                    <a:pt x="0" y="8"/>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31" name="Oval 127"/>
            <p:cNvSpPr>
              <a:spLocks noChangeArrowheads="1"/>
            </p:cNvSpPr>
            <p:nvPr/>
          </p:nvSpPr>
          <p:spPr bwMode="black">
            <a:xfrm>
              <a:off x="731838"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32" name="Oval 128"/>
            <p:cNvSpPr>
              <a:spLocks noChangeArrowheads="1"/>
            </p:cNvSpPr>
            <p:nvPr/>
          </p:nvSpPr>
          <p:spPr bwMode="black">
            <a:xfrm>
              <a:off x="1174750"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33" name="Freeform 129"/>
            <p:cNvSpPr>
              <a:spLocks/>
            </p:cNvSpPr>
            <p:nvPr/>
          </p:nvSpPr>
          <p:spPr bwMode="black">
            <a:xfrm>
              <a:off x="342900" y="2549525"/>
              <a:ext cx="404813" cy="206375"/>
            </a:xfrm>
            <a:custGeom>
              <a:avLst/>
              <a:gdLst>
                <a:gd name="T0" fmla="*/ 101 w 108"/>
                <a:gd name="T1" fmla="*/ 34 h 55"/>
                <a:gd name="T2" fmla="*/ 14 w 108"/>
                <a:gd name="T3" fmla="*/ 2 h 55"/>
                <a:gd name="T4" fmla="*/ 1 w 108"/>
                <a:gd name="T5" fmla="*/ 8 h 55"/>
                <a:gd name="T6" fmla="*/ 7 w 108"/>
                <a:gd name="T7" fmla="*/ 21 h 55"/>
                <a:gd name="T8" fmla="*/ 94 w 108"/>
                <a:gd name="T9" fmla="*/ 53 h 55"/>
                <a:gd name="T10" fmla="*/ 107 w 108"/>
                <a:gd name="T11" fmla="*/ 47 h 55"/>
                <a:gd name="T12" fmla="*/ 101 w 108"/>
                <a:gd name="T13" fmla="*/ 34 h 55"/>
              </a:gdLst>
              <a:ahLst/>
              <a:cxnLst>
                <a:cxn ang="0">
                  <a:pos x="T0" y="T1"/>
                </a:cxn>
                <a:cxn ang="0">
                  <a:pos x="T2" y="T3"/>
                </a:cxn>
                <a:cxn ang="0">
                  <a:pos x="T4" y="T5"/>
                </a:cxn>
                <a:cxn ang="0">
                  <a:pos x="T6" y="T7"/>
                </a:cxn>
                <a:cxn ang="0">
                  <a:pos x="T8" y="T9"/>
                </a:cxn>
                <a:cxn ang="0">
                  <a:pos x="T10" y="T11"/>
                </a:cxn>
                <a:cxn ang="0">
                  <a:pos x="T12" y="T13"/>
                </a:cxn>
              </a:cxnLst>
              <a:rect l="0" t="0" r="r" b="b"/>
              <a:pathLst>
                <a:path w="108" h="55">
                  <a:moveTo>
                    <a:pt x="101" y="34"/>
                  </a:moveTo>
                  <a:cubicBezTo>
                    <a:pt x="14" y="2"/>
                    <a:pt x="14" y="2"/>
                    <a:pt x="14" y="2"/>
                  </a:cubicBezTo>
                  <a:cubicBezTo>
                    <a:pt x="9" y="0"/>
                    <a:pt x="3" y="3"/>
                    <a:pt x="1" y="8"/>
                  </a:cubicBezTo>
                  <a:cubicBezTo>
                    <a:pt x="0" y="13"/>
                    <a:pt x="2" y="19"/>
                    <a:pt x="7" y="21"/>
                  </a:cubicBezTo>
                  <a:cubicBezTo>
                    <a:pt x="94" y="53"/>
                    <a:pt x="94" y="53"/>
                    <a:pt x="94" y="53"/>
                  </a:cubicBezTo>
                  <a:cubicBezTo>
                    <a:pt x="99" y="55"/>
                    <a:pt x="105" y="52"/>
                    <a:pt x="107" y="47"/>
                  </a:cubicBezTo>
                  <a:cubicBezTo>
                    <a:pt x="108" y="42"/>
                    <a:pt x="106" y="36"/>
                    <a:pt x="10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34" name="Freeform 130"/>
            <p:cNvSpPr>
              <a:spLocks/>
            </p:cNvSpPr>
            <p:nvPr/>
          </p:nvSpPr>
          <p:spPr bwMode="black">
            <a:xfrm>
              <a:off x="390525" y="3063875"/>
              <a:ext cx="409575" cy="201613"/>
            </a:xfrm>
            <a:custGeom>
              <a:avLst/>
              <a:gdLst>
                <a:gd name="T0" fmla="*/ 95 w 109"/>
                <a:gd name="T1" fmla="*/ 2 h 54"/>
                <a:gd name="T2" fmla="*/ 8 w 109"/>
                <a:gd name="T3" fmla="*/ 34 h 54"/>
                <a:gd name="T4" fmla="*/ 2 w 109"/>
                <a:gd name="T5" fmla="*/ 47 h 54"/>
                <a:gd name="T6" fmla="*/ 15 w 109"/>
                <a:gd name="T7" fmla="*/ 53 h 54"/>
                <a:gd name="T8" fmla="*/ 102 w 109"/>
                <a:gd name="T9" fmla="*/ 20 h 54"/>
                <a:gd name="T10" fmla="*/ 107 w 109"/>
                <a:gd name="T11" fmla="*/ 8 h 54"/>
                <a:gd name="T12" fmla="*/ 95 w 109"/>
                <a:gd name="T13" fmla="*/ 2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95" y="2"/>
                  </a:moveTo>
                  <a:cubicBezTo>
                    <a:pt x="8" y="34"/>
                    <a:pt x="8" y="34"/>
                    <a:pt x="8" y="34"/>
                  </a:cubicBezTo>
                  <a:cubicBezTo>
                    <a:pt x="3" y="36"/>
                    <a:pt x="0" y="41"/>
                    <a:pt x="2" y="47"/>
                  </a:cubicBezTo>
                  <a:cubicBezTo>
                    <a:pt x="4" y="52"/>
                    <a:pt x="10" y="54"/>
                    <a:pt x="15" y="53"/>
                  </a:cubicBezTo>
                  <a:cubicBezTo>
                    <a:pt x="102" y="20"/>
                    <a:pt x="102" y="20"/>
                    <a:pt x="102" y="20"/>
                  </a:cubicBezTo>
                  <a:cubicBezTo>
                    <a:pt x="107" y="19"/>
                    <a:pt x="109" y="13"/>
                    <a:pt x="107" y="8"/>
                  </a:cubicBezTo>
                  <a:cubicBezTo>
                    <a:pt x="106" y="2"/>
                    <a:pt x="100" y="0"/>
                    <a:pt x="9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35" name="Freeform 131"/>
            <p:cNvSpPr>
              <a:spLocks/>
            </p:cNvSpPr>
            <p:nvPr/>
          </p:nvSpPr>
          <p:spPr bwMode="black">
            <a:xfrm>
              <a:off x="307975" y="2882900"/>
              <a:ext cx="428625" cy="76200"/>
            </a:xfrm>
            <a:custGeom>
              <a:avLst/>
              <a:gdLst>
                <a:gd name="T0" fmla="*/ 104 w 114"/>
                <a:gd name="T1" fmla="*/ 0 h 20"/>
                <a:gd name="T2" fmla="*/ 10 w 114"/>
                <a:gd name="T3" fmla="*/ 0 h 20"/>
                <a:gd name="T4" fmla="*/ 0 w 114"/>
                <a:gd name="T5" fmla="*/ 10 h 20"/>
                <a:gd name="T6" fmla="*/ 10 w 114"/>
                <a:gd name="T7" fmla="*/ 20 h 20"/>
                <a:gd name="T8" fmla="*/ 104 w 114"/>
                <a:gd name="T9" fmla="*/ 20 h 20"/>
                <a:gd name="T10" fmla="*/ 114 w 114"/>
                <a:gd name="T11" fmla="*/ 10 h 20"/>
                <a:gd name="T12" fmla="*/ 104 w 114"/>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4" y="0"/>
                  </a:moveTo>
                  <a:cubicBezTo>
                    <a:pt x="10" y="0"/>
                    <a:pt x="10" y="0"/>
                    <a:pt x="10" y="0"/>
                  </a:cubicBezTo>
                  <a:cubicBezTo>
                    <a:pt x="5" y="0"/>
                    <a:pt x="0" y="4"/>
                    <a:pt x="0" y="10"/>
                  </a:cubicBezTo>
                  <a:cubicBezTo>
                    <a:pt x="0" y="15"/>
                    <a:pt x="5" y="20"/>
                    <a:pt x="10" y="20"/>
                  </a:cubicBezTo>
                  <a:cubicBezTo>
                    <a:pt x="104" y="20"/>
                    <a:pt x="104" y="20"/>
                    <a:pt x="104" y="20"/>
                  </a:cubicBezTo>
                  <a:cubicBezTo>
                    <a:pt x="110" y="20"/>
                    <a:pt x="114" y="15"/>
                    <a:pt x="114" y="10"/>
                  </a:cubicBezTo>
                  <a:cubicBezTo>
                    <a:pt x="114" y="4"/>
                    <a:pt x="110" y="0"/>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36" name="Freeform 132"/>
            <p:cNvSpPr>
              <a:spLocks/>
            </p:cNvSpPr>
            <p:nvPr/>
          </p:nvSpPr>
          <p:spPr bwMode="black">
            <a:xfrm>
              <a:off x="1246188" y="2549525"/>
              <a:ext cx="409575" cy="206375"/>
            </a:xfrm>
            <a:custGeom>
              <a:avLst/>
              <a:gdLst>
                <a:gd name="T0" fmla="*/ 14 w 109"/>
                <a:gd name="T1" fmla="*/ 53 h 55"/>
                <a:gd name="T2" fmla="*/ 101 w 109"/>
                <a:gd name="T3" fmla="*/ 21 h 55"/>
                <a:gd name="T4" fmla="*/ 107 w 109"/>
                <a:gd name="T5" fmla="*/ 8 h 55"/>
                <a:gd name="T6" fmla="*/ 94 w 109"/>
                <a:gd name="T7" fmla="*/ 2 h 55"/>
                <a:gd name="T8" fmla="*/ 7 w 109"/>
                <a:gd name="T9" fmla="*/ 34 h 55"/>
                <a:gd name="T10" fmla="*/ 2 w 109"/>
                <a:gd name="T11" fmla="*/ 47 h 55"/>
                <a:gd name="T12" fmla="*/ 14 w 109"/>
                <a:gd name="T13" fmla="*/ 53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4" y="53"/>
                  </a:moveTo>
                  <a:cubicBezTo>
                    <a:pt x="101" y="21"/>
                    <a:pt x="101" y="21"/>
                    <a:pt x="101" y="21"/>
                  </a:cubicBezTo>
                  <a:cubicBezTo>
                    <a:pt x="106" y="19"/>
                    <a:pt x="109" y="13"/>
                    <a:pt x="107" y="8"/>
                  </a:cubicBezTo>
                  <a:cubicBezTo>
                    <a:pt x="105" y="3"/>
                    <a:pt x="99" y="0"/>
                    <a:pt x="94" y="2"/>
                  </a:cubicBezTo>
                  <a:cubicBezTo>
                    <a:pt x="7" y="34"/>
                    <a:pt x="7" y="34"/>
                    <a:pt x="7" y="34"/>
                  </a:cubicBezTo>
                  <a:cubicBezTo>
                    <a:pt x="2" y="36"/>
                    <a:pt x="0" y="42"/>
                    <a:pt x="2" y="47"/>
                  </a:cubicBezTo>
                  <a:cubicBezTo>
                    <a:pt x="3" y="52"/>
                    <a:pt x="9" y="55"/>
                    <a:pt x="14"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37" name="Freeform 133"/>
            <p:cNvSpPr>
              <a:spLocks/>
            </p:cNvSpPr>
            <p:nvPr/>
          </p:nvSpPr>
          <p:spPr bwMode="black">
            <a:xfrm>
              <a:off x="1193800" y="3063875"/>
              <a:ext cx="409575" cy="201613"/>
            </a:xfrm>
            <a:custGeom>
              <a:avLst/>
              <a:gdLst>
                <a:gd name="T0" fmla="*/ 8 w 109"/>
                <a:gd name="T1" fmla="*/ 20 h 54"/>
                <a:gd name="T2" fmla="*/ 94 w 109"/>
                <a:gd name="T3" fmla="*/ 53 h 54"/>
                <a:gd name="T4" fmla="*/ 107 w 109"/>
                <a:gd name="T5" fmla="*/ 47 h 54"/>
                <a:gd name="T6" fmla="*/ 101 w 109"/>
                <a:gd name="T7" fmla="*/ 34 h 54"/>
                <a:gd name="T8" fmla="*/ 14 w 109"/>
                <a:gd name="T9" fmla="*/ 2 h 54"/>
                <a:gd name="T10" fmla="*/ 2 w 109"/>
                <a:gd name="T11" fmla="*/ 8 h 54"/>
                <a:gd name="T12" fmla="*/ 8 w 109"/>
                <a:gd name="T13" fmla="*/ 20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8" y="20"/>
                  </a:moveTo>
                  <a:cubicBezTo>
                    <a:pt x="94" y="53"/>
                    <a:pt x="94" y="53"/>
                    <a:pt x="94" y="53"/>
                  </a:cubicBezTo>
                  <a:cubicBezTo>
                    <a:pt x="99" y="54"/>
                    <a:pt x="105" y="52"/>
                    <a:pt x="107" y="47"/>
                  </a:cubicBezTo>
                  <a:cubicBezTo>
                    <a:pt x="109" y="41"/>
                    <a:pt x="106" y="36"/>
                    <a:pt x="101" y="34"/>
                  </a:cubicBezTo>
                  <a:cubicBezTo>
                    <a:pt x="14" y="2"/>
                    <a:pt x="14" y="2"/>
                    <a:pt x="14" y="2"/>
                  </a:cubicBezTo>
                  <a:cubicBezTo>
                    <a:pt x="9" y="0"/>
                    <a:pt x="4" y="2"/>
                    <a:pt x="2" y="8"/>
                  </a:cubicBezTo>
                  <a:cubicBezTo>
                    <a:pt x="0" y="13"/>
                    <a:pt x="2" y="19"/>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38" name="Freeform 134"/>
            <p:cNvSpPr>
              <a:spLocks/>
            </p:cNvSpPr>
            <p:nvPr/>
          </p:nvSpPr>
          <p:spPr bwMode="black">
            <a:xfrm>
              <a:off x="1257300" y="2882900"/>
              <a:ext cx="428625" cy="76200"/>
            </a:xfrm>
            <a:custGeom>
              <a:avLst/>
              <a:gdLst>
                <a:gd name="T0" fmla="*/ 10 w 114"/>
                <a:gd name="T1" fmla="*/ 20 h 20"/>
                <a:gd name="T2" fmla="*/ 104 w 114"/>
                <a:gd name="T3" fmla="*/ 20 h 20"/>
                <a:gd name="T4" fmla="*/ 114 w 114"/>
                <a:gd name="T5" fmla="*/ 10 h 20"/>
                <a:gd name="T6" fmla="*/ 104 w 114"/>
                <a:gd name="T7" fmla="*/ 0 h 20"/>
                <a:gd name="T8" fmla="*/ 10 w 114"/>
                <a:gd name="T9" fmla="*/ 0 h 20"/>
                <a:gd name="T10" fmla="*/ 0 w 114"/>
                <a:gd name="T11" fmla="*/ 10 h 20"/>
                <a:gd name="T12" fmla="*/ 10 w 1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 y="20"/>
                  </a:moveTo>
                  <a:cubicBezTo>
                    <a:pt x="104" y="20"/>
                    <a:pt x="104" y="20"/>
                    <a:pt x="104" y="20"/>
                  </a:cubicBezTo>
                  <a:cubicBezTo>
                    <a:pt x="109" y="20"/>
                    <a:pt x="114" y="15"/>
                    <a:pt x="114" y="10"/>
                  </a:cubicBezTo>
                  <a:cubicBezTo>
                    <a:pt x="114" y="4"/>
                    <a:pt x="109" y="0"/>
                    <a:pt x="104" y="0"/>
                  </a:cubicBezTo>
                  <a:cubicBezTo>
                    <a:pt x="10" y="0"/>
                    <a:pt x="10" y="0"/>
                    <a:pt x="10" y="0"/>
                  </a:cubicBezTo>
                  <a:cubicBezTo>
                    <a:pt x="4" y="0"/>
                    <a:pt x="0" y="4"/>
                    <a:pt x="0" y="10"/>
                  </a:cubicBezTo>
                  <a:cubicBezTo>
                    <a:pt x="0" y="15"/>
                    <a:pt x="4" y="20"/>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grpSp>
      <p:grpSp>
        <p:nvGrpSpPr>
          <p:cNvPr id="103" name="Group 102"/>
          <p:cNvGrpSpPr/>
          <p:nvPr/>
        </p:nvGrpSpPr>
        <p:grpSpPr bwMode="black">
          <a:xfrm>
            <a:off x="6209794" y="2314256"/>
            <a:ext cx="282961" cy="289406"/>
            <a:chOff x="307975" y="1987550"/>
            <a:chExt cx="1377950" cy="1409701"/>
          </a:xfrm>
          <a:solidFill>
            <a:srgbClr val="FFFFFF"/>
          </a:solidFill>
        </p:grpSpPr>
        <p:sp>
          <p:nvSpPr>
            <p:cNvPr id="104" name="Freeform 118"/>
            <p:cNvSpPr>
              <a:spLocks/>
            </p:cNvSpPr>
            <p:nvPr/>
          </p:nvSpPr>
          <p:spPr bwMode="black">
            <a:xfrm>
              <a:off x="538163" y="2516188"/>
              <a:ext cx="917575" cy="881063"/>
            </a:xfrm>
            <a:custGeom>
              <a:avLst/>
              <a:gdLst>
                <a:gd name="T0" fmla="*/ 237 w 245"/>
                <a:gd name="T1" fmla="*/ 0 h 235"/>
                <a:gd name="T2" fmla="*/ 218 w 245"/>
                <a:gd name="T3" fmla="*/ 10 h 235"/>
                <a:gd name="T4" fmla="*/ 131 w 245"/>
                <a:gd name="T5" fmla="*/ 30 h 235"/>
                <a:gd name="T6" fmla="*/ 131 w 245"/>
                <a:gd name="T7" fmla="*/ 201 h 235"/>
                <a:gd name="T8" fmla="*/ 115 w 245"/>
                <a:gd name="T9" fmla="*/ 201 h 235"/>
                <a:gd name="T10" fmla="*/ 115 w 245"/>
                <a:gd name="T11" fmla="*/ 30 h 235"/>
                <a:gd name="T12" fmla="*/ 27 w 245"/>
                <a:gd name="T13" fmla="*/ 10 h 235"/>
                <a:gd name="T14" fmla="*/ 9 w 245"/>
                <a:gd name="T15" fmla="*/ 0 h 235"/>
                <a:gd name="T16" fmla="*/ 0 w 245"/>
                <a:gd name="T17" fmla="*/ 67 h 235"/>
                <a:gd name="T18" fmla="*/ 123 w 245"/>
                <a:gd name="T19" fmla="*/ 235 h 235"/>
                <a:gd name="T20" fmla="*/ 245 w 245"/>
                <a:gd name="T21" fmla="*/ 67 h 235"/>
                <a:gd name="T22" fmla="*/ 237 w 24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35">
                  <a:moveTo>
                    <a:pt x="237" y="0"/>
                  </a:moveTo>
                  <a:cubicBezTo>
                    <a:pt x="232" y="3"/>
                    <a:pt x="226" y="7"/>
                    <a:pt x="218" y="10"/>
                  </a:cubicBezTo>
                  <a:cubicBezTo>
                    <a:pt x="198" y="20"/>
                    <a:pt x="169" y="29"/>
                    <a:pt x="131" y="30"/>
                  </a:cubicBezTo>
                  <a:cubicBezTo>
                    <a:pt x="131" y="201"/>
                    <a:pt x="131" y="201"/>
                    <a:pt x="131" y="201"/>
                  </a:cubicBezTo>
                  <a:cubicBezTo>
                    <a:pt x="115" y="201"/>
                    <a:pt x="115" y="201"/>
                    <a:pt x="115" y="201"/>
                  </a:cubicBezTo>
                  <a:cubicBezTo>
                    <a:pt x="115" y="30"/>
                    <a:pt x="115" y="30"/>
                    <a:pt x="115" y="30"/>
                  </a:cubicBezTo>
                  <a:cubicBezTo>
                    <a:pt x="76" y="29"/>
                    <a:pt x="47" y="20"/>
                    <a:pt x="27" y="10"/>
                  </a:cubicBezTo>
                  <a:cubicBezTo>
                    <a:pt x="19" y="7"/>
                    <a:pt x="13" y="3"/>
                    <a:pt x="9" y="0"/>
                  </a:cubicBezTo>
                  <a:cubicBezTo>
                    <a:pt x="3" y="20"/>
                    <a:pt x="0" y="43"/>
                    <a:pt x="0" y="67"/>
                  </a:cubicBezTo>
                  <a:cubicBezTo>
                    <a:pt x="0" y="149"/>
                    <a:pt x="61" y="235"/>
                    <a:pt x="123" y="235"/>
                  </a:cubicBezTo>
                  <a:cubicBezTo>
                    <a:pt x="184" y="235"/>
                    <a:pt x="245" y="149"/>
                    <a:pt x="245" y="67"/>
                  </a:cubicBezTo>
                  <a:cubicBezTo>
                    <a:pt x="245" y="43"/>
                    <a:pt x="242" y="20"/>
                    <a:pt x="2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05" name="Freeform 119"/>
            <p:cNvSpPr>
              <a:spLocks/>
            </p:cNvSpPr>
            <p:nvPr/>
          </p:nvSpPr>
          <p:spPr bwMode="black">
            <a:xfrm>
              <a:off x="579438" y="2478088"/>
              <a:ext cx="3175"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1"/>
                    <a:pt x="0" y="2"/>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06" name="Freeform 120"/>
            <p:cNvSpPr>
              <a:spLocks/>
            </p:cNvSpPr>
            <p:nvPr/>
          </p:nvSpPr>
          <p:spPr bwMode="black">
            <a:xfrm>
              <a:off x="571500" y="2486025"/>
              <a:ext cx="7938" cy="30163"/>
            </a:xfrm>
            <a:custGeom>
              <a:avLst/>
              <a:gdLst>
                <a:gd name="T0" fmla="*/ 2 w 2"/>
                <a:gd name="T1" fmla="*/ 0 h 8"/>
                <a:gd name="T2" fmla="*/ 0 w 2"/>
                <a:gd name="T3" fmla="*/ 8 h 8"/>
                <a:gd name="T4" fmla="*/ 2 w 2"/>
                <a:gd name="T5" fmla="*/ 0 h 8"/>
              </a:gdLst>
              <a:ahLst/>
              <a:cxnLst>
                <a:cxn ang="0">
                  <a:pos x="T0" y="T1"/>
                </a:cxn>
                <a:cxn ang="0">
                  <a:pos x="T2" y="T3"/>
                </a:cxn>
                <a:cxn ang="0">
                  <a:pos x="T4" y="T5"/>
                </a:cxn>
              </a:cxnLst>
              <a:rect l="0" t="0" r="r" b="b"/>
              <a:pathLst>
                <a:path w="2" h="8">
                  <a:moveTo>
                    <a:pt x="2" y="0"/>
                  </a:moveTo>
                  <a:cubicBezTo>
                    <a:pt x="1" y="3"/>
                    <a:pt x="0" y="5"/>
                    <a:pt x="0" y="8"/>
                  </a:cubicBezTo>
                  <a:cubicBezTo>
                    <a:pt x="0" y="5"/>
                    <a:pt x="1" y="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07" name="Freeform 121"/>
            <p:cNvSpPr>
              <a:spLocks/>
            </p:cNvSpPr>
            <p:nvPr/>
          </p:nvSpPr>
          <p:spPr bwMode="black">
            <a:xfrm>
              <a:off x="1414463" y="2486025"/>
              <a:ext cx="12700" cy="30163"/>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08" name="Freeform 122"/>
            <p:cNvSpPr>
              <a:spLocks/>
            </p:cNvSpPr>
            <p:nvPr/>
          </p:nvSpPr>
          <p:spPr bwMode="black">
            <a:xfrm>
              <a:off x="582613" y="2459038"/>
              <a:ext cx="7938" cy="19050"/>
            </a:xfrm>
            <a:custGeom>
              <a:avLst/>
              <a:gdLst>
                <a:gd name="T0" fmla="*/ 0 w 2"/>
                <a:gd name="T1" fmla="*/ 5 h 5"/>
                <a:gd name="T2" fmla="*/ 2 w 2"/>
                <a:gd name="T3" fmla="*/ 0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cubicBezTo>
                    <a:pt x="1" y="4"/>
                    <a:pt x="1" y="2"/>
                    <a:pt x="2" y="0"/>
                  </a:cubicBezTo>
                  <a:cubicBezTo>
                    <a:pt x="2" y="0"/>
                    <a:pt x="2" y="0"/>
                    <a:pt x="2" y="0"/>
                  </a:cubicBezTo>
                  <a:cubicBezTo>
                    <a:pt x="1" y="2"/>
                    <a:pt x="1"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09" name="Freeform 123"/>
            <p:cNvSpPr>
              <a:spLocks/>
            </p:cNvSpPr>
            <p:nvPr/>
          </p:nvSpPr>
          <p:spPr bwMode="black">
            <a:xfrm>
              <a:off x="1411288" y="2478088"/>
              <a:ext cx="3175" cy="7938"/>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1"/>
                    <a:pt x="1" y="2"/>
                  </a:cubicBezTo>
                  <a:cubicBezTo>
                    <a:pt x="1"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10" name="Freeform 124"/>
            <p:cNvSpPr>
              <a:spLocks noEditPoints="1"/>
            </p:cNvSpPr>
            <p:nvPr/>
          </p:nvSpPr>
          <p:spPr bwMode="black">
            <a:xfrm>
              <a:off x="590550" y="2224088"/>
              <a:ext cx="812800" cy="344488"/>
            </a:xfrm>
            <a:custGeom>
              <a:avLst/>
              <a:gdLst>
                <a:gd name="T0" fmla="*/ 109 w 217"/>
                <a:gd name="T1" fmla="*/ 0 h 92"/>
                <a:gd name="T2" fmla="*/ 0 w 217"/>
                <a:gd name="T3" fmla="*/ 63 h 92"/>
                <a:gd name="T4" fmla="*/ 19 w 217"/>
                <a:gd name="T5" fmla="*/ 74 h 92"/>
                <a:gd name="T6" fmla="*/ 109 w 217"/>
                <a:gd name="T7" fmla="*/ 92 h 92"/>
                <a:gd name="T8" fmla="*/ 196 w 217"/>
                <a:gd name="T9" fmla="*/ 74 h 92"/>
                <a:gd name="T10" fmla="*/ 217 w 217"/>
                <a:gd name="T11" fmla="*/ 63 h 92"/>
                <a:gd name="T12" fmla="*/ 109 w 217"/>
                <a:gd name="T13" fmla="*/ 0 h 92"/>
                <a:gd name="T14" fmla="*/ 45 w 217"/>
                <a:gd name="T15" fmla="*/ 47 h 92"/>
                <a:gd name="T16" fmla="*/ 31 w 217"/>
                <a:gd name="T17" fmla="*/ 33 h 92"/>
                <a:gd name="T18" fmla="*/ 45 w 217"/>
                <a:gd name="T19" fmla="*/ 20 h 92"/>
                <a:gd name="T20" fmla="*/ 59 w 217"/>
                <a:gd name="T21" fmla="*/ 33 h 92"/>
                <a:gd name="T22" fmla="*/ 45 w 217"/>
                <a:gd name="T23" fmla="*/ 47 h 92"/>
                <a:gd name="T24" fmla="*/ 172 w 217"/>
                <a:gd name="T25" fmla="*/ 47 h 92"/>
                <a:gd name="T26" fmla="*/ 158 w 217"/>
                <a:gd name="T27" fmla="*/ 33 h 92"/>
                <a:gd name="T28" fmla="*/ 172 w 217"/>
                <a:gd name="T29" fmla="*/ 20 h 92"/>
                <a:gd name="T30" fmla="*/ 186 w 217"/>
                <a:gd name="T31" fmla="*/ 33 h 92"/>
                <a:gd name="T32" fmla="*/ 172 w 217"/>
                <a:gd name="T33"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92">
                  <a:moveTo>
                    <a:pt x="109" y="0"/>
                  </a:moveTo>
                  <a:cubicBezTo>
                    <a:pt x="49" y="0"/>
                    <a:pt x="16" y="25"/>
                    <a:pt x="0" y="63"/>
                  </a:cubicBezTo>
                  <a:cubicBezTo>
                    <a:pt x="5" y="66"/>
                    <a:pt x="11" y="70"/>
                    <a:pt x="19" y="74"/>
                  </a:cubicBezTo>
                  <a:cubicBezTo>
                    <a:pt x="39" y="83"/>
                    <a:pt x="68" y="92"/>
                    <a:pt x="109" y="92"/>
                  </a:cubicBezTo>
                  <a:cubicBezTo>
                    <a:pt x="148" y="92"/>
                    <a:pt x="177" y="83"/>
                    <a:pt x="196" y="74"/>
                  </a:cubicBezTo>
                  <a:cubicBezTo>
                    <a:pt x="205" y="70"/>
                    <a:pt x="212" y="66"/>
                    <a:pt x="217" y="63"/>
                  </a:cubicBezTo>
                  <a:cubicBezTo>
                    <a:pt x="201" y="25"/>
                    <a:pt x="168" y="0"/>
                    <a:pt x="109" y="0"/>
                  </a:cubicBezTo>
                  <a:close/>
                  <a:moveTo>
                    <a:pt x="45" y="47"/>
                  </a:moveTo>
                  <a:cubicBezTo>
                    <a:pt x="37" y="47"/>
                    <a:pt x="31" y="41"/>
                    <a:pt x="31" y="33"/>
                  </a:cubicBezTo>
                  <a:cubicBezTo>
                    <a:pt x="31" y="26"/>
                    <a:pt x="37" y="20"/>
                    <a:pt x="45" y="20"/>
                  </a:cubicBezTo>
                  <a:cubicBezTo>
                    <a:pt x="53" y="20"/>
                    <a:pt x="59" y="26"/>
                    <a:pt x="59" y="33"/>
                  </a:cubicBezTo>
                  <a:cubicBezTo>
                    <a:pt x="59" y="41"/>
                    <a:pt x="53" y="47"/>
                    <a:pt x="45" y="47"/>
                  </a:cubicBezTo>
                  <a:close/>
                  <a:moveTo>
                    <a:pt x="172" y="47"/>
                  </a:moveTo>
                  <a:cubicBezTo>
                    <a:pt x="164" y="47"/>
                    <a:pt x="158" y="41"/>
                    <a:pt x="158" y="33"/>
                  </a:cubicBezTo>
                  <a:cubicBezTo>
                    <a:pt x="158" y="26"/>
                    <a:pt x="164" y="20"/>
                    <a:pt x="172" y="20"/>
                  </a:cubicBezTo>
                  <a:cubicBezTo>
                    <a:pt x="180" y="20"/>
                    <a:pt x="186" y="26"/>
                    <a:pt x="186" y="33"/>
                  </a:cubicBezTo>
                  <a:cubicBezTo>
                    <a:pt x="186" y="41"/>
                    <a:pt x="180" y="47"/>
                    <a:pt x="17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11" name="Freeform 125"/>
            <p:cNvSpPr>
              <a:spLocks/>
            </p:cNvSpPr>
            <p:nvPr/>
          </p:nvSpPr>
          <p:spPr bwMode="black">
            <a:xfrm>
              <a:off x="1403350" y="2459038"/>
              <a:ext cx="7938" cy="19050"/>
            </a:xfrm>
            <a:custGeom>
              <a:avLst/>
              <a:gdLst>
                <a:gd name="T0" fmla="*/ 0 w 2"/>
                <a:gd name="T1" fmla="*/ 0 h 5"/>
                <a:gd name="T2" fmla="*/ 0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cubicBezTo>
                    <a:pt x="0" y="0"/>
                    <a:pt x="0" y="0"/>
                    <a:pt x="0" y="0"/>
                  </a:cubicBezTo>
                  <a:cubicBezTo>
                    <a:pt x="1" y="2"/>
                    <a:pt x="1" y="3"/>
                    <a:pt x="2" y="5"/>
                  </a:cubicBezTo>
                  <a:cubicBezTo>
                    <a:pt x="2" y="3"/>
                    <a:pt x="1"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12" name="Freeform 126"/>
            <p:cNvSpPr>
              <a:spLocks/>
            </p:cNvSpPr>
            <p:nvPr/>
          </p:nvSpPr>
          <p:spPr bwMode="black">
            <a:xfrm>
              <a:off x="750888" y="2006600"/>
              <a:ext cx="492125" cy="269875"/>
            </a:xfrm>
            <a:custGeom>
              <a:avLst/>
              <a:gdLst>
                <a:gd name="T0" fmla="*/ 2 w 131"/>
                <a:gd name="T1" fmla="*/ 11 h 72"/>
                <a:gd name="T2" fmla="*/ 61 w 131"/>
                <a:gd name="T3" fmla="*/ 70 h 72"/>
                <a:gd name="T4" fmla="*/ 66 w 131"/>
                <a:gd name="T5" fmla="*/ 72 h 72"/>
                <a:gd name="T6" fmla="*/ 70 w 131"/>
                <a:gd name="T7" fmla="*/ 70 h 72"/>
                <a:gd name="T8" fmla="*/ 129 w 131"/>
                <a:gd name="T9" fmla="*/ 11 h 72"/>
                <a:gd name="T10" fmla="*/ 129 w 131"/>
                <a:gd name="T11" fmla="*/ 2 h 72"/>
                <a:gd name="T12" fmla="*/ 121 w 131"/>
                <a:gd name="T13" fmla="*/ 2 h 72"/>
                <a:gd name="T14" fmla="*/ 66 w 131"/>
                <a:gd name="T15" fmla="*/ 57 h 72"/>
                <a:gd name="T16" fmla="*/ 10 w 131"/>
                <a:gd name="T17" fmla="*/ 2 h 72"/>
                <a:gd name="T18" fmla="*/ 2 w 131"/>
                <a:gd name="T19" fmla="*/ 2 h 72"/>
                <a:gd name="T20" fmla="*/ 2 w 131"/>
                <a:gd name="T21" fmla="*/ 1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2">
                  <a:moveTo>
                    <a:pt x="2" y="11"/>
                  </a:moveTo>
                  <a:cubicBezTo>
                    <a:pt x="61" y="70"/>
                    <a:pt x="61" y="70"/>
                    <a:pt x="61" y="70"/>
                  </a:cubicBezTo>
                  <a:cubicBezTo>
                    <a:pt x="62" y="71"/>
                    <a:pt x="64" y="72"/>
                    <a:pt x="66" y="72"/>
                  </a:cubicBezTo>
                  <a:cubicBezTo>
                    <a:pt x="67" y="72"/>
                    <a:pt x="69" y="71"/>
                    <a:pt x="70" y="70"/>
                  </a:cubicBezTo>
                  <a:cubicBezTo>
                    <a:pt x="129" y="11"/>
                    <a:pt x="129" y="11"/>
                    <a:pt x="129" y="11"/>
                  </a:cubicBezTo>
                  <a:cubicBezTo>
                    <a:pt x="131" y="8"/>
                    <a:pt x="131" y="5"/>
                    <a:pt x="129" y="2"/>
                  </a:cubicBezTo>
                  <a:cubicBezTo>
                    <a:pt x="127" y="0"/>
                    <a:pt x="123" y="0"/>
                    <a:pt x="121" y="2"/>
                  </a:cubicBezTo>
                  <a:cubicBezTo>
                    <a:pt x="66" y="57"/>
                    <a:pt x="66" y="57"/>
                    <a:pt x="66" y="57"/>
                  </a:cubicBezTo>
                  <a:cubicBezTo>
                    <a:pt x="10" y="2"/>
                    <a:pt x="10" y="2"/>
                    <a:pt x="10" y="2"/>
                  </a:cubicBezTo>
                  <a:cubicBezTo>
                    <a:pt x="8" y="0"/>
                    <a:pt x="4" y="0"/>
                    <a:pt x="2" y="2"/>
                  </a:cubicBezTo>
                  <a:cubicBezTo>
                    <a:pt x="0" y="5"/>
                    <a:pt x="0" y="8"/>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13" name="Oval 127"/>
            <p:cNvSpPr>
              <a:spLocks noChangeArrowheads="1"/>
            </p:cNvSpPr>
            <p:nvPr/>
          </p:nvSpPr>
          <p:spPr bwMode="black">
            <a:xfrm>
              <a:off x="731838"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14" name="Oval 128"/>
            <p:cNvSpPr>
              <a:spLocks noChangeArrowheads="1"/>
            </p:cNvSpPr>
            <p:nvPr/>
          </p:nvSpPr>
          <p:spPr bwMode="black">
            <a:xfrm>
              <a:off x="1174750"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15" name="Freeform 129"/>
            <p:cNvSpPr>
              <a:spLocks/>
            </p:cNvSpPr>
            <p:nvPr/>
          </p:nvSpPr>
          <p:spPr bwMode="black">
            <a:xfrm>
              <a:off x="342900" y="2549525"/>
              <a:ext cx="404813" cy="206375"/>
            </a:xfrm>
            <a:custGeom>
              <a:avLst/>
              <a:gdLst>
                <a:gd name="T0" fmla="*/ 101 w 108"/>
                <a:gd name="T1" fmla="*/ 34 h 55"/>
                <a:gd name="T2" fmla="*/ 14 w 108"/>
                <a:gd name="T3" fmla="*/ 2 h 55"/>
                <a:gd name="T4" fmla="*/ 1 w 108"/>
                <a:gd name="T5" fmla="*/ 8 h 55"/>
                <a:gd name="T6" fmla="*/ 7 w 108"/>
                <a:gd name="T7" fmla="*/ 21 h 55"/>
                <a:gd name="T8" fmla="*/ 94 w 108"/>
                <a:gd name="T9" fmla="*/ 53 h 55"/>
                <a:gd name="T10" fmla="*/ 107 w 108"/>
                <a:gd name="T11" fmla="*/ 47 h 55"/>
                <a:gd name="T12" fmla="*/ 101 w 108"/>
                <a:gd name="T13" fmla="*/ 34 h 55"/>
              </a:gdLst>
              <a:ahLst/>
              <a:cxnLst>
                <a:cxn ang="0">
                  <a:pos x="T0" y="T1"/>
                </a:cxn>
                <a:cxn ang="0">
                  <a:pos x="T2" y="T3"/>
                </a:cxn>
                <a:cxn ang="0">
                  <a:pos x="T4" y="T5"/>
                </a:cxn>
                <a:cxn ang="0">
                  <a:pos x="T6" y="T7"/>
                </a:cxn>
                <a:cxn ang="0">
                  <a:pos x="T8" y="T9"/>
                </a:cxn>
                <a:cxn ang="0">
                  <a:pos x="T10" y="T11"/>
                </a:cxn>
                <a:cxn ang="0">
                  <a:pos x="T12" y="T13"/>
                </a:cxn>
              </a:cxnLst>
              <a:rect l="0" t="0" r="r" b="b"/>
              <a:pathLst>
                <a:path w="108" h="55">
                  <a:moveTo>
                    <a:pt x="101" y="34"/>
                  </a:moveTo>
                  <a:cubicBezTo>
                    <a:pt x="14" y="2"/>
                    <a:pt x="14" y="2"/>
                    <a:pt x="14" y="2"/>
                  </a:cubicBezTo>
                  <a:cubicBezTo>
                    <a:pt x="9" y="0"/>
                    <a:pt x="3" y="3"/>
                    <a:pt x="1" y="8"/>
                  </a:cubicBezTo>
                  <a:cubicBezTo>
                    <a:pt x="0" y="13"/>
                    <a:pt x="2" y="19"/>
                    <a:pt x="7" y="21"/>
                  </a:cubicBezTo>
                  <a:cubicBezTo>
                    <a:pt x="94" y="53"/>
                    <a:pt x="94" y="53"/>
                    <a:pt x="94" y="53"/>
                  </a:cubicBezTo>
                  <a:cubicBezTo>
                    <a:pt x="99" y="55"/>
                    <a:pt x="105" y="52"/>
                    <a:pt x="107" y="47"/>
                  </a:cubicBezTo>
                  <a:cubicBezTo>
                    <a:pt x="108" y="42"/>
                    <a:pt x="106" y="36"/>
                    <a:pt x="10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16" name="Freeform 130"/>
            <p:cNvSpPr>
              <a:spLocks/>
            </p:cNvSpPr>
            <p:nvPr/>
          </p:nvSpPr>
          <p:spPr bwMode="black">
            <a:xfrm>
              <a:off x="390525" y="3063875"/>
              <a:ext cx="409575" cy="201613"/>
            </a:xfrm>
            <a:custGeom>
              <a:avLst/>
              <a:gdLst>
                <a:gd name="T0" fmla="*/ 95 w 109"/>
                <a:gd name="T1" fmla="*/ 2 h 54"/>
                <a:gd name="T2" fmla="*/ 8 w 109"/>
                <a:gd name="T3" fmla="*/ 34 h 54"/>
                <a:gd name="T4" fmla="*/ 2 w 109"/>
                <a:gd name="T5" fmla="*/ 47 h 54"/>
                <a:gd name="T6" fmla="*/ 15 w 109"/>
                <a:gd name="T7" fmla="*/ 53 h 54"/>
                <a:gd name="T8" fmla="*/ 102 w 109"/>
                <a:gd name="T9" fmla="*/ 20 h 54"/>
                <a:gd name="T10" fmla="*/ 107 w 109"/>
                <a:gd name="T11" fmla="*/ 8 h 54"/>
                <a:gd name="T12" fmla="*/ 95 w 109"/>
                <a:gd name="T13" fmla="*/ 2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95" y="2"/>
                  </a:moveTo>
                  <a:cubicBezTo>
                    <a:pt x="8" y="34"/>
                    <a:pt x="8" y="34"/>
                    <a:pt x="8" y="34"/>
                  </a:cubicBezTo>
                  <a:cubicBezTo>
                    <a:pt x="3" y="36"/>
                    <a:pt x="0" y="41"/>
                    <a:pt x="2" y="47"/>
                  </a:cubicBezTo>
                  <a:cubicBezTo>
                    <a:pt x="4" y="52"/>
                    <a:pt x="10" y="54"/>
                    <a:pt x="15" y="53"/>
                  </a:cubicBezTo>
                  <a:cubicBezTo>
                    <a:pt x="102" y="20"/>
                    <a:pt x="102" y="20"/>
                    <a:pt x="102" y="20"/>
                  </a:cubicBezTo>
                  <a:cubicBezTo>
                    <a:pt x="107" y="19"/>
                    <a:pt x="109" y="13"/>
                    <a:pt x="107" y="8"/>
                  </a:cubicBezTo>
                  <a:cubicBezTo>
                    <a:pt x="106" y="2"/>
                    <a:pt x="100" y="0"/>
                    <a:pt x="9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17" name="Freeform 131"/>
            <p:cNvSpPr>
              <a:spLocks/>
            </p:cNvSpPr>
            <p:nvPr/>
          </p:nvSpPr>
          <p:spPr bwMode="black">
            <a:xfrm>
              <a:off x="307975" y="2882900"/>
              <a:ext cx="428625" cy="76200"/>
            </a:xfrm>
            <a:custGeom>
              <a:avLst/>
              <a:gdLst>
                <a:gd name="T0" fmla="*/ 104 w 114"/>
                <a:gd name="T1" fmla="*/ 0 h 20"/>
                <a:gd name="T2" fmla="*/ 10 w 114"/>
                <a:gd name="T3" fmla="*/ 0 h 20"/>
                <a:gd name="T4" fmla="*/ 0 w 114"/>
                <a:gd name="T5" fmla="*/ 10 h 20"/>
                <a:gd name="T6" fmla="*/ 10 w 114"/>
                <a:gd name="T7" fmla="*/ 20 h 20"/>
                <a:gd name="T8" fmla="*/ 104 w 114"/>
                <a:gd name="T9" fmla="*/ 20 h 20"/>
                <a:gd name="T10" fmla="*/ 114 w 114"/>
                <a:gd name="T11" fmla="*/ 10 h 20"/>
                <a:gd name="T12" fmla="*/ 104 w 114"/>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4" y="0"/>
                  </a:moveTo>
                  <a:cubicBezTo>
                    <a:pt x="10" y="0"/>
                    <a:pt x="10" y="0"/>
                    <a:pt x="10" y="0"/>
                  </a:cubicBezTo>
                  <a:cubicBezTo>
                    <a:pt x="5" y="0"/>
                    <a:pt x="0" y="4"/>
                    <a:pt x="0" y="10"/>
                  </a:cubicBezTo>
                  <a:cubicBezTo>
                    <a:pt x="0" y="15"/>
                    <a:pt x="5" y="20"/>
                    <a:pt x="10" y="20"/>
                  </a:cubicBezTo>
                  <a:cubicBezTo>
                    <a:pt x="104" y="20"/>
                    <a:pt x="104" y="20"/>
                    <a:pt x="104" y="20"/>
                  </a:cubicBezTo>
                  <a:cubicBezTo>
                    <a:pt x="110" y="20"/>
                    <a:pt x="114" y="15"/>
                    <a:pt x="114" y="10"/>
                  </a:cubicBezTo>
                  <a:cubicBezTo>
                    <a:pt x="114" y="4"/>
                    <a:pt x="110" y="0"/>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18" name="Freeform 132"/>
            <p:cNvSpPr>
              <a:spLocks/>
            </p:cNvSpPr>
            <p:nvPr/>
          </p:nvSpPr>
          <p:spPr bwMode="black">
            <a:xfrm>
              <a:off x="1246188" y="2549525"/>
              <a:ext cx="409575" cy="206375"/>
            </a:xfrm>
            <a:custGeom>
              <a:avLst/>
              <a:gdLst>
                <a:gd name="T0" fmla="*/ 14 w 109"/>
                <a:gd name="T1" fmla="*/ 53 h 55"/>
                <a:gd name="T2" fmla="*/ 101 w 109"/>
                <a:gd name="T3" fmla="*/ 21 h 55"/>
                <a:gd name="T4" fmla="*/ 107 w 109"/>
                <a:gd name="T5" fmla="*/ 8 h 55"/>
                <a:gd name="T6" fmla="*/ 94 w 109"/>
                <a:gd name="T7" fmla="*/ 2 h 55"/>
                <a:gd name="T8" fmla="*/ 7 w 109"/>
                <a:gd name="T9" fmla="*/ 34 h 55"/>
                <a:gd name="T10" fmla="*/ 2 w 109"/>
                <a:gd name="T11" fmla="*/ 47 h 55"/>
                <a:gd name="T12" fmla="*/ 14 w 109"/>
                <a:gd name="T13" fmla="*/ 53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4" y="53"/>
                  </a:moveTo>
                  <a:cubicBezTo>
                    <a:pt x="101" y="21"/>
                    <a:pt x="101" y="21"/>
                    <a:pt x="101" y="21"/>
                  </a:cubicBezTo>
                  <a:cubicBezTo>
                    <a:pt x="106" y="19"/>
                    <a:pt x="109" y="13"/>
                    <a:pt x="107" y="8"/>
                  </a:cubicBezTo>
                  <a:cubicBezTo>
                    <a:pt x="105" y="3"/>
                    <a:pt x="99" y="0"/>
                    <a:pt x="94" y="2"/>
                  </a:cubicBezTo>
                  <a:cubicBezTo>
                    <a:pt x="7" y="34"/>
                    <a:pt x="7" y="34"/>
                    <a:pt x="7" y="34"/>
                  </a:cubicBezTo>
                  <a:cubicBezTo>
                    <a:pt x="2" y="36"/>
                    <a:pt x="0" y="42"/>
                    <a:pt x="2" y="47"/>
                  </a:cubicBezTo>
                  <a:cubicBezTo>
                    <a:pt x="3" y="52"/>
                    <a:pt x="9" y="55"/>
                    <a:pt x="14"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19" name="Freeform 133"/>
            <p:cNvSpPr>
              <a:spLocks/>
            </p:cNvSpPr>
            <p:nvPr/>
          </p:nvSpPr>
          <p:spPr bwMode="black">
            <a:xfrm>
              <a:off x="1193800" y="3063875"/>
              <a:ext cx="409575" cy="201613"/>
            </a:xfrm>
            <a:custGeom>
              <a:avLst/>
              <a:gdLst>
                <a:gd name="T0" fmla="*/ 8 w 109"/>
                <a:gd name="T1" fmla="*/ 20 h 54"/>
                <a:gd name="T2" fmla="*/ 94 w 109"/>
                <a:gd name="T3" fmla="*/ 53 h 54"/>
                <a:gd name="T4" fmla="*/ 107 w 109"/>
                <a:gd name="T5" fmla="*/ 47 h 54"/>
                <a:gd name="T6" fmla="*/ 101 w 109"/>
                <a:gd name="T7" fmla="*/ 34 h 54"/>
                <a:gd name="T8" fmla="*/ 14 w 109"/>
                <a:gd name="T9" fmla="*/ 2 h 54"/>
                <a:gd name="T10" fmla="*/ 2 w 109"/>
                <a:gd name="T11" fmla="*/ 8 h 54"/>
                <a:gd name="T12" fmla="*/ 8 w 109"/>
                <a:gd name="T13" fmla="*/ 20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8" y="20"/>
                  </a:moveTo>
                  <a:cubicBezTo>
                    <a:pt x="94" y="53"/>
                    <a:pt x="94" y="53"/>
                    <a:pt x="94" y="53"/>
                  </a:cubicBezTo>
                  <a:cubicBezTo>
                    <a:pt x="99" y="54"/>
                    <a:pt x="105" y="52"/>
                    <a:pt x="107" y="47"/>
                  </a:cubicBezTo>
                  <a:cubicBezTo>
                    <a:pt x="109" y="41"/>
                    <a:pt x="106" y="36"/>
                    <a:pt x="101" y="34"/>
                  </a:cubicBezTo>
                  <a:cubicBezTo>
                    <a:pt x="14" y="2"/>
                    <a:pt x="14" y="2"/>
                    <a:pt x="14" y="2"/>
                  </a:cubicBezTo>
                  <a:cubicBezTo>
                    <a:pt x="9" y="0"/>
                    <a:pt x="4" y="2"/>
                    <a:pt x="2" y="8"/>
                  </a:cubicBezTo>
                  <a:cubicBezTo>
                    <a:pt x="0" y="13"/>
                    <a:pt x="2" y="19"/>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20" name="Freeform 134"/>
            <p:cNvSpPr>
              <a:spLocks/>
            </p:cNvSpPr>
            <p:nvPr/>
          </p:nvSpPr>
          <p:spPr bwMode="black">
            <a:xfrm>
              <a:off x="1257300" y="2882900"/>
              <a:ext cx="428625" cy="76200"/>
            </a:xfrm>
            <a:custGeom>
              <a:avLst/>
              <a:gdLst>
                <a:gd name="T0" fmla="*/ 10 w 114"/>
                <a:gd name="T1" fmla="*/ 20 h 20"/>
                <a:gd name="T2" fmla="*/ 104 w 114"/>
                <a:gd name="T3" fmla="*/ 20 h 20"/>
                <a:gd name="T4" fmla="*/ 114 w 114"/>
                <a:gd name="T5" fmla="*/ 10 h 20"/>
                <a:gd name="T6" fmla="*/ 104 w 114"/>
                <a:gd name="T7" fmla="*/ 0 h 20"/>
                <a:gd name="T8" fmla="*/ 10 w 114"/>
                <a:gd name="T9" fmla="*/ 0 h 20"/>
                <a:gd name="T10" fmla="*/ 0 w 114"/>
                <a:gd name="T11" fmla="*/ 10 h 20"/>
                <a:gd name="T12" fmla="*/ 10 w 1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 y="20"/>
                  </a:moveTo>
                  <a:cubicBezTo>
                    <a:pt x="104" y="20"/>
                    <a:pt x="104" y="20"/>
                    <a:pt x="104" y="20"/>
                  </a:cubicBezTo>
                  <a:cubicBezTo>
                    <a:pt x="109" y="20"/>
                    <a:pt x="114" y="15"/>
                    <a:pt x="114" y="10"/>
                  </a:cubicBezTo>
                  <a:cubicBezTo>
                    <a:pt x="114" y="4"/>
                    <a:pt x="109" y="0"/>
                    <a:pt x="104" y="0"/>
                  </a:cubicBezTo>
                  <a:cubicBezTo>
                    <a:pt x="10" y="0"/>
                    <a:pt x="10" y="0"/>
                    <a:pt x="10" y="0"/>
                  </a:cubicBezTo>
                  <a:cubicBezTo>
                    <a:pt x="4" y="0"/>
                    <a:pt x="0" y="4"/>
                    <a:pt x="0" y="10"/>
                  </a:cubicBezTo>
                  <a:cubicBezTo>
                    <a:pt x="0" y="15"/>
                    <a:pt x="4" y="20"/>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grpSp>
      <p:grpSp>
        <p:nvGrpSpPr>
          <p:cNvPr id="85" name="Group 84"/>
          <p:cNvGrpSpPr/>
          <p:nvPr/>
        </p:nvGrpSpPr>
        <p:grpSpPr bwMode="black">
          <a:xfrm>
            <a:off x="6988265" y="2325480"/>
            <a:ext cx="282961" cy="289406"/>
            <a:chOff x="307975" y="1987550"/>
            <a:chExt cx="1377950" cy="1409701"/>
          </a:xfrm>
          <a:solidFill>
            <a:srgbClr val="FFFFFF"/>
          </a:solidFill>
        </p:grpSpPr>
        <p:sp>
          <p:nvSpPr>
            <p:cNvPr id="86" name="Freeform 118"/>
            <p:cNvSpPr>
              <a:spLocks/>
            </p:cNvSpPr>
            <p:nvPr/>
          </p:nvSpPr>
          <p:spPr bwMode="black">
            <a:xfrm>
              <a:off x="538163" y="2516188"/>
              <a:ext cx="917575" cy="881063"/>
            </a:xfrm>
            <a:custGeom>
              <a:avLst/>
              <a:gdLst>
                <a:gd name="T0" fmla="*/ 237 w 245"/>
                <a:gd name="T1" fmla="*/ 0 h 235"/>
                <a:gd name="T2" fmla="*/ 218 w 245"/>
                <a:gd name="T3" fmla="*/ 10 h 235"/>
                <a:gd name="T4" fmla="*/ 131 w 245"/>
                <a:gd name="T5" fmla="*/ 30 h 235"/>
                <a:gd name="T6" fmla="*/ 131 w 245"/>
                <a:gd name="T7" fmla="*/ 201 h 235"/>
                <a:gd name="T8" fmla="*/ 115 w 245"/>
                <a:gd name="T9" fmla="*/ 201 h 235"/>
                <a:gd name="T10" fmla="*/ 115 w 245"/>
                <a:gd name="T11" fmla="*/ 30 h 235"/>
                <a:gd name="T12" fmla="*/ 27 w 245"/>
                <a:gd name="T13" fmla="*/ 10 h 235"/>
                <a:gd name="T14" fmla="*/ 9 w 245"/>
                <a:gd name="T15" fmla="*/ 0 h 235"/>
                <a:gd name="T16" fmla="*/ 0 w 245"/>
                <a:gd name="T17" fmla="*/ 67 h 235"/>
                <a:gd name="T18" fmla="*/ 123 w 245"/>
                <a:gd name="T19" fmla="*/ 235 h 235"/>
                <a:gd name="T20" fmla="*/ 245 w 245"/>
                <a:gd name="T21" fmla="*/ 67 h 235"/>
                <a:gd name="T22" fmla="*/ 237 w 24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35">
                  <a:moveTo>
                    <a:pt x="237" y="0"/>
                  </a:moveTo>
                  <a:cubicBezTo>
                    <a:pt x="232" y="3"/>
                    <a:pt x="226" y="7"/>
                    <a:pt x="218" y="10"/>
                  </a:cubicBezTo>
                  <a:cubicBezTo>
                    <a:pt x="198" y="20"/>
                    <a:pt x="169" y="29"/>
                    <a:pt x="131" y="30"/>
                  </a:cubicBezTo>
                  <a:cubicBezTo>
                    <a:pt x="131" y="201"/>
                    <a:pt x="131" y="201"/>
                    <a:pt x="131" y="201"/>
                  </a:cubicBezTo>
                  <a:cubicBezTo>
                    <a:pt x="115" y="201"/>
                    <a:pt x="115" y="201"/>
                    <a:pt x="115" y="201"/>
                  </a:cubicBezTo>
                  <a:cubicBezTo>
                    <a:pt x="115" y="30"/>
                    <a:pt x="115" y="30"/>
                    <a:pt x="115" y="30"/>
                  </a:cubicBezTo>
                  <a:cubicBezTo>
                    <a:pt x="76" y="29"/>
                    <a:pt x="47" y="20"/>
                    <a:pt x="27" y="10"/>
                  </a:cubicBezTo>
                  <a:cubicBezTo>
                    <a:pt x="19" y="7"/>
                    <a:pt x="13" y="3"/>
                    <a:pt x="9" y="0"/>
                  </a:cubicBezTo>
                  <a:cubicBezTo>
                    <a:pt x="3" y="20"/>
                    <a:pt x="0" y="43"/>
                    <a:pt x="0" y="67"/>
                  </a:cubicBezTo>
                  <a:cubicBezTo>
                    <a:pt x="0" y="149"/>
                    <a:pt x="61" y="235"/>
                    <a:pt x="123" y="235"/>
                  </a:cubicBezTo>
                  <a:cubicBezTo>
                    <a:pt x="184" y="235"/>
                    <a:pt x="245" y="149"/>
                    <a:pt x="245" y="67"/>
                  </a:cubicBezTo>
                  <a:cubicBezTo>
                    <a:pt x="245" y="43"/>
                    <a:pt x="242" y="20"/>
                    <a:pt x="2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87" name="Freeform 119"/>
            <p:cNvSpPr>
              <a:spLocks/>
            </p:cNvSpPr>
            <p:nvPr/>
          </p:nvSpPr>
          <p:spPr bwMode="black">
            <a:xfrm>
              <a:off x="579438" y="2478088"/>
              <a:ext cx="3175"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1"/>
                    <a:pt x="0" y="2"/>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88" name="Freeform 120"/>
            <p:cNvSpPr>
              <a:spLocks/>
            </p:cNvSpPr>
            <p:nvPr/>
          </p:nvSpPr>
          <p:spPr bwMode="black">
            <a:xfrm>
              <a:off x="571500" y="2486025"/>
              <a:ext cx="7938" cy="30163"/>
            </a:xfrm>
            <a:custGeom>
              <a:avLst/>
              <a:gdLst>
                <a:gd name="T0" fmla="*/ 2 w 2"/>
                <a:gd name="T1" fmla="*/ 0 h 8"/>
                <a:gd name="T2" fmla="*/ 0 w 2"/>
                <a:gd name="T3" fmla="*/ 8 h 8"/>
                <a:gd name="T4" fmla="*/ 2 w 2"/>
                <a:gd name="T5" fmla="*/ 0 h 8"/>
              </a:gdLst>
              <a:ahLst/>
              <a:cxnLst>
                <a:cxn ang="0">
                  <a:pos x="T0" y="T1"/>
                </a:cxn>
                <a:cxn ang="0">
                  <a:pos x="T2" y="T3"/>
                </a:cxn>
                <a:cxn ang="0">
                  <a:pos x="T4" y="T5"/>
                </a:cxn>
              </a:cxnLst>
              <a:rect l="0" t="0" r="r" b="b"/>
              <a:pathLst>
                <a:path w="2" h="8">
                  <a:moveTo>
                    <a:pt x="2" y="0"/>
                  </a:moveTo>
                  <a:cubicBezTo>
                    <a:pt x="1" y="3"/>
                    <a:pt x="0" y="5"/>
                    <a:pt x="0" y="8"/>
                  </a:cubicBezTo>
                  <a:cubicBezTo>
                    <a:pt x="0" y="5"/>
                    <a:pt x="1" y="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89" name="Freeform 121"/>
            <p:cNvSpPr>
              <a:spLocks/>
            </p:cNvSpPr>
            <p:nvPr/>
          </p:nvSpPr>
          <p:spPr bwMode="black">
            <a:xfrm>
              <a:off x="1414463" y="2486025"/>
              <a:ext cx="12700" cy="30163"/>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90" name="Freeform 122"/>
            <p:cNvSpPr>
              <a:spLocks/>
            </p:cNvSpPr>
            <p:nvPr/>
          </p:nvSpPr>
          <p:spPr bwMode="black">
            <a:xfrm>
              <a:off x="582613" y="2459038"/>
              <a:ext cx="7938" cy="19050"/>
            </a:xfrm>
            <a:custGeom>
              <a:avLst/>
              <a:gdLst>
                <a:gd name="T0" fmla="*/ 0 w 2"/>
                <a:gd name="T1" fmla="*/ 5 h 5"/>
                <a:gd name="T2" fmla="*/ 2 w 2"/>
                <a:gd name="T3" fmla="*/ 0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cubicBezTo>
                    <a:pt x="1" y="4"/>
                    <a:pt x="1" y="2"/>
                    <a:pt x="2" y="0"/>
                  </a:cubicBezTo>
                  <a:cubicBezTo>
                    <a:pt x="2" y="0"/>
                    <a:pt x="2" y="0"/>
                    <a:pt x="2" y="0"/>
                  </a:cubicBezTo>
                  <a:cubicBezTo>
                    <a:pt x="1" y="2"/>
                    <a:pt x="1"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91" name="Freeform 123"/>
            <p:cNvSpPr>
              <a:spLocks/>
            </p:cNvSpPr>
            <p:nvPr/>
          </p:nvSpPr>
          <p:spPr bwMode="black">
            <a:xfrm>
              <a:off x="1411288" y="2478088"/>
              <a:ext cx="3175" cy="7938"/>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1"/>
                    <a:pt x="1" y="2"/>
                  </a:cubicBezTo>
                  <a:cubicBezTo>
                    <a:pt x="1"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92" name="Freeform 124"/>
            <p:cNvSpPr>
              <a:spLocks noEditPoints="1"/>
            </p:cNvSpPr>
            <p:nvPr/>
          </p:nvSpPr>
          <p:spPr bwMode="black">
            <a:xfrm>
              <a:off x="590550" y="2224088"/>
              <a:ext cx="812800" cy="344488"/>
            </a:xfrm>
            <a:custGeom>
              <a:avLst/>
              <a:gdLst>
                <a:gd name="T0" fmla="*/ 109 w 217"/>
                <a:gd name="T1" fmla="*/ 0 h 92"/>
                <a:gd name="T2" fmla="*/ 0 w 217"/>
                <a:gd name="T3" fmla="*/ 63 h 92"/>
                <a:gd name="T4" fmla="*/ 19 w 217"/>
                <a:gd name="T5" fmla="*/ 74 h 92"/>
                <a:gd name="T6" fmla="*/ 109 w 217"/>
                <a:gd name="T7" fmla="*/ 92 h 92"/>
                <a:gd name="T8" fmla="*/ 196 w 217"/>
                <a:gd name="T9" fmla="*/ 74 h 92"/>
                <a:gd name="T10" fmla="*/ 217 w 217"/>
                <a:gd name="T11" fmla="*/ 63 h 92"/>
                <a:gd name="T12" fmla="*/ 109 w 217"/>
                <a:gd name="T13" fmla="*/ 0 h 92"/>
                <a:gd name="T14" fmla="*/ 45 w 217"/>
                <a:gd name="T15" fmla="*/ 47 h 92"/>
                <a:gd name="T16" fmla="*/ 31 w 217"/>
                <a:gd name="T17" fmla="*/ 33 h 92"/>
                <a:gd name="T18" fmla="*/ 45 w 217"/>
                <a:gd name="T19" fmla="*/ 20 h 92"/>
                <a:gd name="T20" fmla="*/ 59 w 217"/>
                <a:gd name="T21" fmla="*/ 33 h 92"/>
                <a:gd name="T22" fmla="*/ 45 w 217"/>
                <a:gd name="T23" fmla="*/ 47 h 92"/>
                <a:gd name="T24" fmla="*/ 172 w 217"/>
                <a:gd name="T25" fmla="*/ 47 h 92"/>
                <a:gd name="T26" fmla="*/ 158 w 217"/>
                <a:gd name="T27" fmla="*/ 33 h 92"/>
                <a:gd name="T28" fmla="*/ 172 w 217"/>
                <a:gd name="T29" fmla="*/ 20 h 92"/>
                <a:gd name="T30" fmla="*/ 186 w 217"/>
                <a:gd name="T31" fmla="*/ 33 h 92"/>
                <a:gd name="T32" fmla="*/ 172 w 217"/>
                <a:gd name="T33"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92">
                  <a:moveTo>
                    <a:pt x="109" y="0"/>
                  </a:moveTo>
                  <a:cubicBezTo>
                    <a:pt x="49" y="0"/>
                    <a:pt x="16" y="25"/>
                    <a:pt x="0" y="63"/>
                  </a:cubicBezTo>
                  <a:cubicBezTo>
                    <a:pt x="5" y="66"/>
                    <a:pt x="11" y="70"/>
                    <a:pt x="19" y="74"/>
                  </a:cubicBezTo>
                  <a:cubicBezTo>
                    <a:pt x="39" y="83"/>
                    <a:pt x="68" y="92"/>
                    <a:pt x="109" y="92"/>
                  </a:cubicBezTo>
                  <a:cubicBezTo>
                    <a:pt x="148" y="92"/>
                    <a:pt x="177" y="83"/>
                    <a:pt x="196" y="74"/>
                  </a:cubicBezTo>
                  <a:cubicBezTo>
                    <a:pt x="205" y="70"/>
                    <a:pt x="212" y="66"/>
                    <a:pt x="217" y="63"/>
                  </a:cubicBezTo>
                  <a:cubicBezTo>
                    <a:pt x="201" y="25"/>
                    <a:pt x="168" y="0"/>
                    <a:pt x="109" y="0"/>
                  </a:cubicBezTo>
                  <a:close/>
                  <a:moveTo>
                    <a:pt x="45" y="47"/>
                  </a:moveTo>
                  <a:cubicBezTo>
                    <a:pt x="37" y="47"/>
                    <a:pt x="31" y="41"/>
                    <a:pt x="31" y="33"/>
                  </a:cubicBezTo>
                  <a:cubicBezTo>
                    <a:pt x="31" y="26"/>
                    <a:pt x="37" y="20"/>
                    <a:pt x="45" y="20"/>
                  </a:cubicBezTo>
                  <a:cubicBezTo>
                    <a:pt x="53" y="20"/>
                    <a:pt x="59" y="26"/>
                    <a:pt x="59" y="33"/>
                  </a:cubicBezTo>
                  <a:cubicBezTo>
                    <a:pt x="59" y="41"/>
                    <a:pt x="53" y="47"/>
                    <a:pt x="45" y="47"/>
                  </a:cubicBezTo>
                  <a:close/>
                  <a:moveTo>
                    <a:pt x="172" y="47"/>
                  </a:moveTo>
                  <a:cubicBezTo>
                    <a:pt x="164" y="47"/>
                    <a:pt x="158" y="41"/>
                    <a:pt x="158" y="33"/>
                  </a:cubicBezTo>
                  <a:cubicBezTo>
                    <a:pt x="158" y="26"/>
                    <a:pt x="164" y="20"/>
                    <a:pt x="172" y="20"/>
                  </a:cubicBezTo>
                  <a:cubicBezTo>
                    <a:pt x="180" y="20"/>
                    <a:pt x="186" y="26"/>
                    <a:pt x="186" y="33"/>
                  </a:cubicBezTo>
                  <a:cubicBezTo>
                    <a:pt x="186" y="41"/>
                    <a:pt x="180" y="47"/>
                    <a:pt x="17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93" name="Freeform 125"/>
            <p:cNvSpPr>
              <a:spLocks/>
            </p:cNvSpPr>
            <p:nvPr/>
          </p:nvSpPr>
          <p:spPr bwMode="black">
            <a:xfrm>
              <a:off x="1403350" y="2459038"/>
              <a:ext cx="7938" cy="19050"/>
            </a:xfrm>
            <a:custGeom>
              <a:avLst/>
              <a:gdLst>
                <a:gd name="T0" fmla="*/ 0 w 2"/>
                <a:gd name="T1" fmla="*/ 0 h 5"/>
                <a:gd name="T2" fmla="*/ 0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cubicBezTo>
                    <a:pt x="0" y="0"/>
                    <a:pt x="0" y="0"/>
                    <a:pt x="0" y="0"/>
                  </a:cubicBezTo>
                  <a:cubicBezTo>
                    <a:pt x="1" y="2"/>
                    <a:pt x="1" y="3"/>
                    <a:pt x="2" y="5"/>
                  </a:cubicBezTo>
                  <a:cubicBezTo>
                    <a:pt x="2" y="3"/>
                    <a:pt x="1"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94" name="Freeform 126"/>
            <p:cNvSpPr>
              <a:spLocks/>
            </p:cNvSpPr>
            <p:nvPr/>
          </p:nvSpPr>
          <p:spPr bwMode="black">
            <a:xfrm>
              <a:off x="750888" y="2006600"/>
              <a:ext cx="492125" cy="269875"/>
            </a:xfrm>
            <a:custGeom>
              <a:avLst/>
              <a:gdLst>
                <a:gd name="T0" fmla="*/ 2 w 131"/>
                <a:gd name="T1" fmla="*/ 11 h 72"/>
                <a:gd name="T2" fmla="*/ 61 w 131"/>
                <a:gd name="T3" fmla="*/ 70 h 72"/>
                <a:gd name="T4" fmla="*/ 66 w 131"/>
                <a:gd name="T5" fmla="*/ 72 h 72"/>
                <a:gd name="T6" fmla="*/ 70 w 131"/>
                <a:gd name="T7" fmla="*/ 70 h 72"/>
                <a:gd name="T8" fmla="*/ 129 w 131"/>
                <a:gd name="T9" fmla="*/ 11 h 72"/>
                <a:gd name="T10" fmla="*/ 129 w 131"/>
                <a:gd name="T11" fmla="*/ 2 h 72"/>
                <a:gd name="T12" fmla="*/ 121 w 131"/>
                <a:gd name="T13" fmla="*/ 2 h 72"/>
                <a:gd name="T14" fmla="*/ 66 w 131"/>
                <a:gd name="T15" fmla="*/ 57 h 72"/>
                <a:gd name="T16" fmla="*/ 10 w 131"/>
                <a:gd name="T17" fmla="*/ 2 h 72"/>
                <a:gd name="T18" fmla="*/ 2 w 131"/>
                <a:gd name="T19" fmla="*/ 2 h 72"/>
                <a:gd name="T20" fmla="*/ 2 w 131"/>
                <a:gd name="T21" fmla="*/ 1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2">
                  <a:moveTo>
                    <a:pt x="2" y="11"/>
                  </a:moveTo>
                  <a:cubicBezTo>
                    <a:pt x="61" y="70"/>
                    <a:pt x="61" y="70"/>
                    <a:pt x="61" y="70"/>
                  </a:cubicBezTo>
                  <a:cubicBezTo>
                    <a:pt x="62" y="71"/>
                    <a:pt x="64" y="72"/>
                    <a:pt x="66" y="72"/>
                  </a:cubicBezTo>
                  <a:cubicBezTo>
                    <a:pt x="67" y="72"/>
                    <a:pt x="69" y="71"/>
                    <a:pt x="70" y="70"/>
                  </a:cubicBezTo>
                  <a:cubicBezTo>
                    <a:pt x="129" y="11"/>
                    <a:pt x="129" y="11"/>
                    <a:pt x="129" y="11"/>
                  </a:cubicBezTo>
                  <a:cubicBezTo>
                    <a:pt x="131" y="8"/>
                    <a:pt x="131" y="5"/>
                    <a:pt x="129" y="2"/>
                  </a:cubicBezTo>
                  <a:cubicBezTo>
                    <a:pt x="127" y="0"/>
                    <a:pt x="123" y="0"/>
                    <a:pt x="121" y="2"/>
                  </a:cubicBezTo>
                  <a:cubicBezTo>
                    <a:pt x="66" y="57"/>
                    <a:pt x="66" y="57"/>
                    <a:pt x="66" y="57"/>
                  </a:cubicBezTo>
                  <a:cubicBezTo>
                    <a:pt x="10" y="2"/>
                    <a:pt x="10" y="2"/>
                    <a:pt x="10" y="2"/>
                  </a:cubicBezTo>
                  <a:cubicBezTo>
                    <a:pt x="8" y="0"/>
                    <a:pt x="4" y="0"/>
                    <a:pt x="2" y="2"/>
                  </a:cubicBezTo>
                  <a:cubicBezTo>
                    <a:pt x="0" y="5"/>
                    <a:pt x="0" y="8"/>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95" name="Oval 127"/>
            <p:cNvSpPr>
              <a:spLocks noChangeArrowheads="1"/>
            </p:cNvSpPr>
            <p:nvPr/>
          </p:nvSpPr>
          <p:spPr bwMode="black">
            <a:xfrm>
              <a:off x="731838"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96" name="Oval 128"/>
            <p:cNvSpPr>
              <a:spLocks noChangeArrowheads="1"/>
            </p:cNvSpPr>
            <p:nvPr/>
          </p:nvSpPr>
          <p:spPr bwMode="black">
            <a:xfrm>
              <a:off x="1174750"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97" name="Freeform 129"/>
            <p:cNvSpPr>
              <a:spLocks/>
            </p:cNvSpPr>
            <p:nvPr/>
          </p:nvSpPr>
          <p:spPr bwMode="black">
            <a:xfrm>
              <a:off x="342900" y="2549525"/>
              <a:ext cx="404813" cy="206375"/>
            </a:xfrm>
            <a:custGeom>
              <a:avLst/>
              <a:gdLst>
                <a:gd name="T0" fmla="*/ 101 w 108"/>
                <a:gd name="T1" fmla="*/ 34 h 55"/>
                <a:gd name="T2" fmla="*/ 14 w 108"/>
                <a:gd name="T3" fmla="*/ 2 h 55"/>
                <a:gd name="T4" fmla="*/ 1 w 108"/>
                <a:gd name="T5" fmla="*/ 8 h 55"/>
                <a:gd name="T6" fmla="*/ 7 w 108"/>
                <a:gd name="T7" fmla="*/ 21 h 55"/>
                <a:gd name="T8" fmla="*/ 94 w 108"/>
                <a:gd name="T9" fmla="*/ 53 h 55"/>
                <a:gd name="T10" fmla="*/ 107 w 108"/>
                <a:gd name="T11" fmla="*/ 47 h 55"/>
                <a:gd name="T12" fmla="*/ 101 w 108"/>
                <a:gd name="T13" fmla="*/ 34 h 55"/>
              </a:gdLst>
              <a:ahLst/>
              <a:cxnLst>
                <a:cxn ang="0">
                  <a:pos x="T0" y="T1"/>
                </a:cxn>
                <a:cxn ang="0">
                  <a:pos x="T2" y="T3"/>
                </a:cxn>
                <a:cxn ang="0">
                  <a:pos x="T4" y="T5"/>
                </a:cxn>
                <a:cxn ang="0">
                  <a:pos x="T6" y="T7"/>
                </a:cxn>
                <a:cxn ang="0">
                  <a:pos x="T8" y="T9"/>
                </a:cxn>
                <a:cxn ang="0">
                  <a:pos x="T10" y="T11"/>
                </a:cxn>
                <a:cxn ang="0">
                  <a:pos x="T12" y="T13"/>
                </a:cxn>
              </a:cxnLst>
              <a:rect l="0" t="0" r="r" b="b"/>
              <a:pathLst>
                <a:path w="108" h="55">
                  <a:moveTo>
                    <a:pt x="101" y="34"/>
                  </a:moveTo>
                  <a:cubicBezTo>
                    <a:pt x="14" y="2"/>
                    <a:pt x="14" y="2"/>
                    <a:pt x="14" y="2"/>
                  </a:cubicBezTo>
                  <a:cubicBezTo>
                    <a:pt x="9" y="0"/>
                    <a:pt x="3" y="3"/>
                    <a:pt x="1" y="8"/>
                  </a:cubicBezTo>
                  <a:cubicBezTo>
                    <a:pt x="0" y="13"/>
                    <a:pt x="2" y="19"/>
                    <a:pt x="7" y="21"/>
                  </a:cubicBezTo>
                  <a:cubicBezTo>
                    <a:pt x="94" y="53"/>
                    <a:pt x="94" y="53"/>
                    <a:pt x="94" y="53"/>
                  </a:cubicBezTo>
                  <a:cubicBezTo>
                    <a:pt x="99" y="55"/>
                    <a:pt x="105" y="52"/>
                    <a:pt x="107" y="47"/>
                  </a:cubicBezTo>
                  <a:cubicBezTo>
                    <a:pt x="108" y="42"/>
                    <a:pt x="106" y="36"/>
                    <a:pt x="10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98" name="Freeform 130"/>
            <p:cNvSpPr>
              <a:spLocks/>
            </p:cNvSpPr>
            <p:nvPr/>
          </p:nvSpPr>
          <p:spPr bwMode="black">
            <a:xfrm>
              <a:off x="390525" y="3063875"/>
              <a:ext cx="409575" cy="201613"/>
            </a:xfrm>
            <a:custGeom>
              <a:avLst/>
              <a:gdLst>
                <a:gd name="T0" fmla="*/ 95 w 109"/>
                <a:gd name="T1" fmla="*/ 2 h 54"/>
                <a:gd name="T2" fmla="*/ 8 w 109"/>
                <a:gd name="T3" fmla="*/ 34 h 54"/>
                <a:gd name="T4" fmla="*/ 2 w 109"/>
                <a:gd name="T5" fmla="*/ 47 h 54"/>
                <a:gd name="T6" fmla="*/ 15 w 109"/>
                <a:gd name="T7" fmla="*/ 53 h 54"/>
                <a:gd name="T8" fmla="*/ 102 w 109"/>
                <a:gd name="T9" fmla="*/ 20 h 54"/>
                <a:gd name="T10" fmla="*/ 107 w 109"/>
                <a:gd name="T11" fmla="*/ 8 h 54"/>
                <a:gd name="T12" fmla="*/ 95 w 109"/>
                <a:gd name="T13" fmla="*/ 2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95" y="2"/>
                  </a:moveTo>
                  <a:cubicBezTo>
                    <a:pt x="8" y="34"/>
                    <a:pt x="8" y="34"/>
                    <a:pt x="8" y="34"/>
                  </a:cubicBezTo>
                  <a:cubicBezTo>
                    <a:pt x="3" y="36"/>
                    <a:pt x="0" y="41"/>
                    <a:pt x="2" y="47"/>
                  </a:cubicBezTo>
                  <a:cubicBezTo>
                    <a:pt x="4" y="52"/>
                    <a:pt x="10" y="54"/>
                    <a:pt x="15" y="53"/>
                  </a:cubicBezTo>
                  <a:cubicBezTo>
                    <a:pt x="102" y="20"/>
                    <a:pt x="102" y="20"/>
                    <a:pt x="102" y="20"/>
                  </a:cubicBezTo>
                  <a:cubicBezTo>
                    <a:pt x="107" y="19"/>
                    <a:pt x="109" y="13"/>
                    <a:pt x="107" y="8"/>
                  </a:cubicBezTo>
                  <a:cubicBezTo>
                    <a:pt x="106" y="2"/>
                    <a:pt x="100" y="0"/>
                    <a:pt x="9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99" name="Freeform 131"/>
            <p:cNvSpPr>
              <a:spLocks/>
            </p:cNvSpPr>
            <p:nvPr/>
          </p:nvSpPr>
          <p:spPr bwMode="black">
            <a:xfrm>
              <a:off x="307975" y="2882900"/>
              <a:ext cx="428625" cy="76200"/>
            </a:xfrm>
            <a:custGeom>
              <a:avLst/>
              <a:gdLst>
                <a:gd name="T0" fmla="*/ 104 w 114"/>
                <a:gd name="T1" fmla="*/ 0 h 20"/>
                <a:gd name="T2" fmla="*/ 10 w 114"/>
                <a:gd name="T3" fmla="*/ 0 h 20"/>
                <a:gd name="T4" fmla="*/ 0 w 114"/>
                <a:gd name="T5" fmla="*/ 10 h 20"/>
                <a:gd name="T6" fmla="*/ 10 w 114"/>
                <a:gd name="T7" fmla="*/ 20 h 20"/>
                <a:gd name="T8" fmla="*/ 104 w 114"/>
                <a:gd name="T9" fmla="*/ 20 h 20"/>
                <a:gd name="T10" fmla="*/ 114 w 114"/>
                <a:gd name="T11" fmla="*/ 10 h 20"/>
                <a:gd name="T12" fmla="*/ 104 w 114"/>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4" y="0"/>
                  </a:moveTo>
                  <a:cubicBezTo>
                    <a:pt x="10" y="0"/>
                    <a:pt x="10" y="0"/>
                    <a:pt x="10" y="0"/>
                  </a:cubicBezTo>
                  <a:cubicBezTo>
                    <a:pt x="5" y="0"/>
                    <a:pt x="0" y="4"/>
                    <a:pt x="0" y="10"/>
                  </a:cubicBezTo>
                  <a:cubicBezTo>
                    <a:pt x="0" y="15"/>
                    <a:pt x="5" y="20"/>
                    <a:pt x="10" y="20"/>
                  </a:cubicBezTo>
                  <a:cubicBezTo>
                    <a:pt x="104" y="20"/>
                    <a:pt x="104" y="20"/>
                    <a:pt x="104" y="20"/>
                  </a:cubicBezTo>
                  <a:cubicBezTo>
                    <a:pt x="110" y="20"/>
                    <a:pt x="114" y="15"/>
                    <a:pt x="114" y="10"/>
                  </a:cubicBezTo>
                  <a:cubicBezTo>
                    <a:pt x="114" y="4"/>
                    <a:pt x="110" y="0"/>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00" name="Freeform 132"/>
            <p:cNvSpPr>
              <a:spLocks/>
            </p:cNvSpPr>
            <p:nvPr/>
          </p:nvSpPr>
          <p:spPr bwMode="black">
            <a:xfrm>
              <a:off x="1246188" y="2549525"/>
              <a:ext cx="409575" cy="206375"/>
            </a:xfrm>
            <a:custGeom>
              <a:avLst/>
              <a:gdLst>
                <a:gd name="T0" fmla="*/ 14 w 109"/>
                <a:gd name="T1" fmla="*/ 53 h 55"/>
                <a:gd name="T2" fmla="*/ 101 w 109"/>
                <a:gd name="T3" fmla="*/ 21 h 55"/>
                <a:gd name="T4" fmla="*/ 107 w 109"/>
                <a:gd name="T5" fmla="*/ 8 h 55"/>
                <a:gd name="T6" fmla="*/ 94 w 109"/>
                <a:gd name="T7" fmla="*/ 2 h 55"/>
                <a:gd name="T8" fmla="*/ 7 w 109"/>
                <a:gd name="T9" fmla="*/ 34 h 55"/>
                <a:gd name="T10" fmla="*/ 2 w 109"/>
                <a:gd name="T11" fmla="*/ 47 h 55"/>
                <a:gd name="T12" fmla="*/ 14 w 109"/>
                <a:gd name="T13" fmla="*/ 53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4" y="53"/>
                  </a:moveTo>
                  <a:cubicBezTo>
                    <a:pt x="101" y="21"/>
                    <a:pt x="101" y="21"/>
                    <a:pt x="101" y="21"/>
                  </a:cubicBezTo>
                  <a:cubicBezTo>
                    <a:pt x="106" y="19"/>
                    <a:pt x="109" y="13"/>
                    <a:pt x="107" y="8"/>
                  </a:cubicBezTo>
                  <a:cubicBezTo>
                    <a:pt x="105" y="3"/>
                    <a:pt x="99" y="0"/>
                    <a:pt x="94" y="2"/>
                  </a:cubicBezTo>
                  <a:cubicBezTo>
                    <a:pt x="7" y="34"/>
                    <a:pt x="7" y="34"/>
                    <a:pt x="7" y="34"/>
                  </a:cubicBezTo>
                  <a:cubicBezTo>
                    <a:pt x="2" y="36"/>
                    <a:pt x="0" y="42"/>
                    <a:pt x="2" y="47"/>
                  </a:cubicBezTo>
                  <a:cubicBezTo>
                    <a:pt x="3" y="52"/>
                    <a:pt x="9" y="55"/>
                    <a:pt x="14"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01" name="Freeform 133"/>
            <p:cNvSpPr>
              <a:spLocks/>
            </p:cNvSpPr>
            <p:nvPr/>
          </p:nvSpPr>
          <p:spPr bwMode="black">
            <a:xfrm>
              <a:off x="1193800" y="3063875"/>
              <a:ext cx="409575" cy="201613"/>
            </a:xfrm>
            <a:custGeom>
              <a:avLst/>
              <a:gdLst>
                <a:gd name="T0" fmla="*/ 8 w 109"/>
                <a:gd name="T1" fmla="*/ 20 h 54"/>
                <a:gd name="T2" fmla="*/ 94 w 109"/>
                <a:gd name="T3" fmla="*/ 53 h 54"/>
                <a:gd name="T4" fmla="*/ 107 w 109"/>
                <a:gd name="T5" fmla="*/ 47 h 54"/>
                <a:gd name="T6" fmla="*/ 101 w 109"/>
                <a:gd name="T7" fmla="*/ 34 h 54"/>
                <a:gd name="T8" fmla="*/ 14 w 109"/>
                <a:gd name="T9" fmla="*/ 2 h 54"/>
                <a:gd name="T10" fmla="*/ 2 w 109"/>
                <a:gd name="T11" fmla="*/ 8 h 54"/>
                <a:gd name="T12" fmla="*/ 8 w 109"/>
                <a:gd name="T13" fmla="*/ 20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8" y="20"/>
                  </a:moveTo>
                  <a:cubicBezTo>
                    <a:pt x="94" y="53"/>
                    <a:pt x="94" y="53"/>
                    <a:pt x="94" y="53"/>
                  </a:cubicBezTo>
                  <a:cubicBezTo>
                    <a:pt x="99" y="54"/>
                    <a:pt x="105" y="52"/>
                    <a:pt x="107" y="47"/>
                  </a:cubicBezTo>
                  <a:cubicBezTo>
                    <a:pt x="109" y="41"/>
                    <a:pt x="106" y="36"/>
                    <a:pt x="101" y="34"/>
                  </a:cubicBezTo>
                  <a:cubicBezTo>
                    <a:pt x="14" y="2"/>
                    <a:pt x="14" y="2"/>
                    <a:pt x="14" y="2"/>
                  </a:cubicBezTo>
                  <a:cubicBezTo>
                    <a:pt x="9" y="0"/>
                    <a:pt x="4" y="2"/>
                    <a:pt x="2" y="8"/>
                  </a:cubicBezTo>
                  <a:cubicBezTo>
                    <a:pt x="0" y="13"/>
                    <a:pt x="2" y="19"/>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02" name="Freeform 134"/>
            <p:cNvSpPr>
              <a:spLocks/>
            </p:cNvSpPr>
            <p:nvPr/>
          </p:nvSpPr>
          <p:spPr bwMode="black">
            <a:xfrm>
              <a:off x="1257300" y="2882900"/>
              <a:ext cx="428625" cy="76200"/>
            </a:xfrm>
            <a:custGeom>
              <a:avLst/>
              <a:gdLst>
                <a:gd name="T0" fmla="*/ 10 w 114"/>
                <a:gd name="T1" fmla="*/ 20 h 20"/>
                <a:gd name="T2" fmla="*/ 104 w 114"/>
                <a:gd name="T3" fmla="*/ 20 h 20"/>
                <a:gd name="T4" fmla="*/ 114 w 114"/>
                <a:gd name="T5" fmla="*/ 10 h 20"/>
                <a:gd name="T6" fmla="*/ 104 w 114"/>
                <a:gd name="T7" fmla="*/ 0 h 20"/>
                <a:gd name="T8" fmla="*/ 10 w 114"/>
                <a:gd name="T9" fmla="*/ 0 h 20"/>
                <a:gd name="T10" fmla="*/ 0 w 114"/>
                <a:gd name="T11" fmla="*/ 10 h 20"/>
                <a:gd name="T12" fmla="*/ 10 w 1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 y="20"/>
                  </a:moveTo>
                  <a:cubicBezTo>
                    <a:pt x="104" y="20"/>
                    <a:pt x="104" y="20"/>
                    <a:pt x="104" y="20"/>
                  </a:cubicBezTo>
                  <a:cubicBezTo>
                    <a:pt x="109" y="20"/>
                    <a:pt x="114" y="15"/>
                    <a:pt x="114" y="10"/>
                  </a:cubicBezTo>
                  <a:cubicBezTo>
                    <a:pt x="114" y="4"/>
                    <a:pt x="109" y="0"/>
                    <a:pt x="104" y="0"/>
                  </a:cubicBezTo>
                  <a:cubicBezTo>
                    <a:pt x="10" y="0"/>
                    <a:pt x="10" y="0"/>
                    <a:pt x="10" y="0"/>
                  </a:cubicBezTo>
                  <a:cubicBezTo>
                    <a:pt x="4" y="0"/>
                    <a:pt x="0" y="4"/>
                    <a:pt x="0" y="10"/>
                  </a:cubicBezTo>
                  <a:cubicBezTo>
                    <a:pt x="0" y="15"/>
                    <a:pt x="4" y="20"/>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grpSp>
      <p:pic>
        <p:nvPicPr>
          <p:cNvPr id="7" name="Picture 6"/>
          <p:cNvPicPr>
            <a:picLocks noChangeAspect="1"/>
          </p:cNvPicPr>
          <p:nvPr/>
        </p:nvPicPr>
        <p:blipFill>
          <a:blip r:embed="rId5"/>
          <a:stretch>
            <a:fillRect/>
          </a:stretch>
        </p:blipFill>
        <p:spPr>
          <a:xfrm>
            <a:off x="5186033" y="2291098"/>
            <a:ext cx="656082" cy="374904"/>
          </a:xfrm>
          <a:prstGeom prst="rect">
            <a:avLst/>
          </a:prstGeom>
        </p:spPr>
      </p:pic>
      <p:pic>
        <p:nvPicPr>
          <p:cNvPr id="83" name="Picture 82"/>
          <p:cNvPicPr>
            <a:picLocks noChangeAspect="1"/>
          </p:cNvPicPr>
          <p:nvPr/>
        </p:nvPicPr>
        <p:blipFill>
          <a:blip r:embed="rId5"/>
          <a:stretch>
            <a:fillRect/>
          </a:stretch>
        </p:blipFill>
        <p:spPr>
          <a:xfrm>
            <a:off x="6008104" y="2284287"/>
            <a:ext cx="656082" cy="374904"/>
          </a:xfrm>
          <a:prstGeom prst="rect">
            <a:avLst/>
          </a:prstGeom>
        </p:spPr>
      </p:pic>
      <p:pic>
        <p:nvPicPr>
          <p:cNvPr id="84" name="Picture 83"/>
          <p:cNvPicPr>
            <a:picLocks noChangeAspect="1"/>
          </p:cNvPicPr>
          <p:nvPr/>
        </p:nvPicPr>
        <p:blipFill>
          <a:blip r:embed="rId5"/>
          <a:stretch>
            <a:fillRect/>
          </a:stretch>
        </p:blipFill>
        <p:spPr>
          <a:xfrm>
            <a:off x="6795131" y="2288670"/>
            <a:ext cx="656082" cy="374904"/>
          </a:xfrm>
          <a:prstGeom prst="rect">
            <a:avLst/>
          </a:prstGeom>
        </p:spPr>
      </p:pic>
      <p:sp>
        <p:nvSpPr>
          <p:cNvPr id="471" name="Rounded Rectangle 470"/>
          <p:cNvSpPr/>
          <p:nvPr/>
        </p:nvSpPr>
        <p:spPr bwMode="auto">
          <a:xfrm>
            <a:off x="5095908" y="4791137"/>
            <a:ext cx="1172538" cy="1878934"/>
          </a:xfrm>
          <a:prstGeom prst="roundRect">
            <a:avLst/>
          </a:prstGeom>
          <a:solidFill>
            <a:schemeClr val="lt1">
              <a:alpha val="95000"/>
            </a:schemeClr>
          </a:solidFill>
          <a:ln w="38100">
            <a:solidFill>
              <a:schemeClr val="accent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r>
              <a:rPr lang="en-US" sz="1050" b="1" dirty="0" smtClean="0">
                <a:solidFill>
                  <a:srgbClr val="0078D7"/>
                </a:solidFill>
              </a:rPr>
              <a:t>Central Repository</a:t>
            </a:r>
            <a:endParaRPr lang="en-US" sz="1050" b="1" dirty="0">
              <a:solidFill>
                <a:srgbClr val="0078D7"/>
              </a:solidFill>
            </a:endParaRPr>
          </a:p>
        </p:txBody>
      </p:sp>
      <p:pic>
        <p:nvPicPr>
          <p:cNvPr id="74" name="Picture 73"/>
          <p:cNvPicPr>
            <a:picLocks noChangeAspect="1"/>
          </p:cNvPicPr>
          <p:nvPr/>
        </p:nvPicPr>
        <p:blipFill>
          <a:blip r:embed="rId5"/>
          <a:stretch>
            <a:fillRect/>
          </a:stretch>
        </p:blipFill>
        <p:spPr>
          <a:xfrm>
            <a:off x="5354136" y="6165236"/>
            <a:ext cx="656082" cy="374904"/>
          </a:xfrm>
          <a:prstGeom prst="rect">
            <a:avLst/>
          </a:prstGeom>
        </p:spPr>
      </p:pic>
      <p:pic>
        <p:nvPicPr>
          <p:cNvPr id="69" name="Picture 68"/>
          <p:cNvPicPr>
            <a:picLocks noChangeAspect="1"/>
          </p:cNvPicPr>
          <p:nvPr/>
        </p:nvPicPr>
        <p:blipFill>
          <a:blip r:embed="rId6"/>
          <a:stretch>
            <a:fillRect/>
          </a:stretch>
        </p:blipFill>
        <p:spPr>
          <a:xfrm>
            <a:off x="5354136" y="5216133"/>
            <a:ext cx="656082" cy="374904"/>
          </a:xfrm>
          <a:prstGeom prst="rect">
            <a:avLst/>
          </a:prstGeom>
        </p:spPr>
      </p:pic>
      <p:pic>
        <p:nvPicPr>
          <p:cNvPr id="79" name="Picture 78"/>
          <p:cNvPicPr>
            <a:picLocks noChangeAspect="1"/>
          </p:cNvPicPr>
          <p:nvPr/>
        </p:nvPicPr>
        <p:blipFill>
          <a:blip r:embed="rId9"/>
          <a:stretch>
            <a:fillRect/>
          </a:stretch>
        </p:blipFill>
        <p:spPr>
          <a:xfrm>
            <a:off x="5354136" y="5690685"/>
            <a:ext cx="656082" cy="374904"/>
          </a:xfrm>
          <a:prstGeom prst="rect">
            <a:avLst/>
          </a:prstGeom>
        </p:spPr>
      </p:pic>
      <p:sp>
        <p:nvSpPr>
          <p:cNvPr id="831" name="Rectangle 830"/>
          <p:cNvSpPr/>
          <p:nvPr/>
        </p:nvSpPr>
        <p:spPr>
          <a:xfrm>
            <a:off x="6351274" y="6042799"/>
            <a:ext cx="2333094" cy="53553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lnSpc>
                <a:spcPct val="90000"/>
              </a:lnSpc>
              <a:spcAft>
                <a:spcPts val="600"/>
              </a:spcAft>
            </a:pPr>
            <a:r>
              <a:rPr lang="en-US" sz="1600" dirty="0" smtClean="0">
                <a:solidFill>
                  <a:srgbClr val="FFFFFF"/>
                </a:solidFill>
              </a:rPr>
              <a:t>Containers pushed to</a:t>
            </a:r>
            <a:br>
              <a:rPr lang="en-US" sz="1600" dirty="0" smtClean="0">
                <a:solidFill>
                  <a:srgbClr val="FFFFFF"/>
                </a:solidFill>
              </a:rPr>
            </a:br>
            <a:r>
              <a:rPr lang="en-US" sz="1600" dirty="0" smtClean="0">
                <a:solidFill>
                  <a:srgbClr val="FFFFFF"/>
                </a:solidFill>
              </a:rPr>
              <a:t>central repository</a:t>
            </a:r>
            <a:endParaRPr lang="en-US" sz="1600" dirty="0">
              <a:solidFill>
                <a:srgbClr val="FFFFFF"/>
              </a:solidFill>
            </a:endParaRPr>
          </a:p>
        </p:txBody>
      </p:sp>
    </p:spTree>
    <p:extLst>
      <p:ext uri="{BB962C8B-B14F-4D97-AF65-F5344CB8AC3E}">
        <p14:creationId xmlns:p14="http://schemas.microsoft.com/office/powerpoint/2010/main" val="26199023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31"/>
                                        </p:tgtEl>
                                        <p:attrNameLst>
                                          <p:attrName>style.visibility</p:attrName>
                                        </p:attrNameLst>
                                      </p:cBhvr>
                                      <p:to>
                                        <p:strVal val="visible"/>
                                      </p:to>
                                    </p:set>
                                    <p:animEffect transition="in" filter="fade">
                                      <p:cBhvr>
                                        <p:cTn id="10" dur="1000"/>
                                        <p:tgtEl>
                                          <p:spTgt spid="831"/>
                                        </p:tgtEl>
                                      </p:cBhvr>
                                    </p:animEffect>
                                  </p:childTnLst>
                                </p:cTn>
                              </p:par>
                              <p:par>
                                <p:cTn id="11" presetID="10" presetClass="entr" presetSubtype="0" fill="hold" nodeType="withEffect">
                                  <p:stCondLst>
                                    <p:cond delay="250"/>
                                  </p:stCondLst>
                                  <p:childTnLst>
                                    <p:set>
                                      <p:cBhvr>
                                        <p:cTn id="12" dur="1" fill="hold">
                                          <p:stCondLst>
                                            <p:cond delay="0"/>
                                          </p:stCondLst>
                                        </p:cTn>
                                        <p:tgtEl>
                                          <p:spTgt spid="74"/>
                                        </p:tgtEl>
                                        <p:attrNameLst>
                                          <p:attrName>style.visibility</p:attrName>
                                        </p:attrNameLst>
                                      </p:cBhvr>
                                      <p:to>
                                        <p:strVal val="visible"/>
                                      </p:to>
                                    </p:set>
                                    <p:animEffect transition="in" filter="fade">
                                      <p:cBhvr>
                                        <p:cTn id="13" dur="1250"/>
                                        <p:tgtEl>
                                          <p:spTgt spid="74"/>
                                        </p:tgtEl>
                                      </p:cBhvr>
                                    </p:animEffect>
                                  </p:childTnLst>
                                </p:cTn>
                              </p:par>
                              <p:par>
                                <p:cTn id="14" presetID="10" presetClass="entr" presetSubtype="0" fill="hold" nodeType="withEffect">
                                  <p:stCondLst>
                                    <p:cond delay="50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1250"/>
                                        <p:tgtEl>
                                          <p:spTgt spid="79"/>
                                        </p:tgtEl>
                                      </p:cBhvr>
                                    </p:animEffect>
                                  </p:childTnLst>
                                </p:cTn>
                              </p:par>
                            </p:childTnLst>
                          </p:cTn>
                        </p:par>
                        <p:par>
                          <p:cTn id="17" fill="hold">
                            <p:stCondLst>
                              <p:cond delay="1750"/>
                            </p:stCondLst>
                            <p:childTnLst>
                              <p:par>
                                <p:cTn id="18" presetID="22" presetClass="entr" presetSubtype="2" fill="hold"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right)">
                                      <p:cBhvr>
                                        <p:cTn id="20" dur="500"/>
                                        <p:tgtEl>
                                          <p:spTgt spid="29"/>
                                        </p:tgtEl>
                                      </p:cBhvr>
                                    </p:animEffect>
                                  </p:childTnLst>
                                </p:cTn>
                              </p:par>
                              <p:par>
                                <p:cTn id="21" presetID="22" presetClass="entr" presetSubtype="2"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right)">
                                      <p:cBhvr>
                                        <p:cTn id="23" dur="500"/>
                                        <p:tgtEl>
                                          <p:spTgt spid="31"/>
                                        </p:tgtEl>
                                      </p:cBhvr>
                                    </p:animEffect>
                                  </p:childTnLst>
                                </p:cTn>
                              </p:par>
                            </p:childTnLst>
                          </p:cTn>
                        </p:par>
                        <p:par>
                          <p:cTn id="24" fill="hold">
                            <p:stCondLst>
                              <p:cond delay="2250"/>
                            </p:stCondLst>
                            <p:childTnLst>
                              <p:par>
                                <p:cTn id="25" presetID="10" presetClass="entr" presetSubtype="0" fill="hold" nodeType="after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fade">
                                      <p:cBhvr>
                                        <p:cTn id="27" dur="750"/>
                                        <p:tgtEl>
                                          <p:spTgt spid="75"/>
                                        </p:tgtEl>
                                      </p:cBhvr>
                                    </p:animEffect>
                                  </p:childTnLst>
                                </p:cTn>
                              </p:par>
                              <p:par>
                                <p:cTn id="28" presetID="10" presetClass="entr" presetSubtype="0" fill="hold" nodeType="withEffect">
                                  <p:stCondLst>
                                    <p:cond delay="500"/>
                                  </p:stCondLst>
                                  <p:childTnLst>
                                    <p:set>
                                      <p:cBhvr>
                                        <p:cTn id="29" dur="1" fill="hold">
                                          <p:stCondLst>
                                            <p:cond delay="0"/>
                                          </p:stCondLst>
                                        </p:cTn>
                                        <p:tgtEl>
                                          <p:spTgt spid="76"/>
                                        </p:tgtEl>
                                        <p:attrNameLst>
                                          <p:attrName>style.visibility</p:attrName>
                                        </p:attrNameLst>
                                      </p:cBhvr>
                                      <p:to>
                                        <p:strVal val="visible"/>
                                      </p:to>
                                    </p:set>
                                    <p:animEffect transition="in" filter="fade">
                                      <p:cBhvr>
                                        <p:cTn id="30" dur="750"/>
                                        <p:tgtEl>
                                          <p:spTgt spid="76"/>
                                        </p:tgtEl>
                                      </p:cBhvr>
                                    </p:animEffect>
                                  </p:childTnLst>
                                </p:cTn>
                              </p:par>
                              <p:par>
                                <p:cTn id="31" presetID="10" presetClass="entr" presetSubtype="0" fill="hold" nodeType="withEffect">
                                  <p:stCondLst>
                                    <p:cond delay="1000"/>
                                  </p:stCondLst>
                                  <p:childTnLst>
                                    <p:set>
                                      <p:cBhvr>
                                        <p:cTn id="32" dur="1" fill="hold">
                                          <p:stCondLst>
                                            <p:cond delay="0"/>
                                          </p:stCondLst>
                                        </p:cTn>
                                        <p:tgtEl>
                                          <p:spTgt spid="77"/>
                                        </p:tgtEl>
                                        <p:attrNameLst>
                                          <p:attrName>style.visibility</p:attrName>
                                        </p:attrNameLst>
                                      </p:cBhvr>
                                      <p:to>
                                        <p:strVal val="visible"/>
                                      </p:to>
                                    </p:set>
                                    <p:animEffect transition="in" filter="fade">
                                      <p:cBhvr>
                                        <p:cTn id="33" dur="750"/>
                                        <p:tgtEl>
                                          <p:spTgt spid="77"/>
                                        </p:tgtEl>
                                      </p:cBhvr>
                                    </p:animEffect>
                                  </p:childTnLst>
                                </p:cTn>
                              </p:par>
                              <p:par>
                                <p:cTn id="34" presetID="10" presetClass="entr" presetSubtype="0" fill="hold" nodeType="withEffect">
                                  <p:stCondLst>
                                    <p:cond delay="0"/>
                                  </p:stCondLst>
                                  <p:childTnLst>
                                    <p:set>
                                      <p:cBhvr>
                                        <p:cTn id="35" dur="1" fill="hold">
                                          <p:stCondLst>
                                            <p:cond delay="0"/>
                                          </p:stCondLst>
                                        </p:cTn>
                                        <p:tgtEl>
                                          <p:spTgt spid="80"/>
                                        </p:tgtEl>
                                        <p:attrNameLst>
                                          <p:attrName>style.visibility</p:attrName>
                                        </p:attrNameLst>
                                      </p:cBhvr>
                                      <p:to>
                                        <p:strVal val="visible"/>
                                      </p:to>
                                    </p:set>
                                    <p:animEffect transition="in" filter="fade">
                                      <p:cBhvr>
                                        <p:cTn id="36" dur="750"/>
                                        <p:tgtEl>
                                          <p:spTgt spid="80"/>
                                        </p:tgtEl>
                                      </p:cBhvr>
                                    </p:animEffect>
                                  </p:childTnLst>
                                </p:cTn>
                              </p:par>
                              <p:par>
                                <p:cTn id="37" presetID="10" presetClass="entr" presetSubtype="0" fill="hold" nodeType="withEffect">
                                  <p:stCondLst>
                                    <p:cond delay="500"/>
                                  </p:stCondLst>
                                  <p:childTnLst>
                                    <p:set>
                                      <p:cBhvr>
                                        <p:cTn id="38" dur="1" fill="hold">
                                          <p:stCondLst>
                                            <p:cond delay="0"/>
                                          </p:stCondLst>
                                        </p:cTn>
                                        <p:tgtEl>
                                          <p:spTgt spid="81"/>
                                        </p:tgtEl>
                                        <p:attrNameLst>
                                          <p:attrName>style.visibility</p:attrName>
                                        </p:attrNameLst>
                                      </p:cBhvr>
                                      <p:to>
                                        <p:strVal val="visible"/>
                                      </p:to>
                                    </p:set>
                                    <p:animEffect transition="in" filter="fade">
                                      <p:cBhvr>
                                        <p:cTn id="39" dur="750"/>
                                        <p:tgtEl>
                                          <p:spTgt spid="81"/>
                                        </p:tgtEl>
                                      </p:cBhvr>
                                    </p:animEffect>
                                  </p:childTnLst>
                                </p:cTn>
                              </p:par>
                              <p:par>
                                <p:cTn id="40" presetID="10" presetClass="entr" presetSubtype="0" fill="hold" nodeType="withEffect">
                                  <p:stCondLst>
                                    <p:cond delay="1000"/>
                                  </p:stCondLst>
                                  <p:childTnLst>
                                    <p:set>
                                      <p:cBhvr>
                                        <p:cTn id="41" dur="1" fill="hold">
                                          <p:stCondLst>
                                            <p:cond delay="0"/>
                                          </p:stCondLst>
                                        </p:cTn>
                                        <p:tgtEl>
                                          <p:spTgt spid="82"/>
                                        </p:tgtEl>
                                        <p:attrNameLst>
                                          <p:attrName>style.visibility</p:attrName>
                                        </p:attrNameLst>
                                      </p:cBhvr>
                                      <p:to>
                                        <p:strVal val="visible"/>
                                      </p:to>
                                    </p:set>
                                    <p:animEffect transition="in" filter="fade">
                                      <p:cBhvr>
                                        <p:cTn id="42" dur="750"/>
                                        <p:tgtEl>
                                          <p:spTgt spid="8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492"/>
                                        </p:tgtEl>
                                        <p:attrNameLst>
                                          <p:attrName>style.visibility</p:attrName>
                                        </p:attrNameLst>
                                      </p:cBhvr>
                                      <p:to>
                                        <p:strVal val="visible"/>
                                      </p:to>
                                    </p:set>
                                    <p:animEffect transition="in" filter="wipe(right)">
                                      <p:cBhvr>
                                        <p:cTn id="47" dur="500"/>
                                        <p:tgtEl>
                                          <p:spTgt spid="492"/>
                                        </p:tgtEl>
                                      </p:cBhvr>
                                    </p:animEffect>
                                  </p:childTnLst>
                                </p:cTn>
                              </p:par>
                            </p:childTnLst>
                          </p:cTn>
                        </p:par>
                        <p:par>
                          <p:cTn id="48" fill="hold">
                            <p:stCondLst>
                              <p:cond delay="500"/>
                            </p:stCondLst>
                            <p:childTnLst>
                              <p:par>
                                <p:cTn id="49" presetID="10" presetClass="entr" presetSubtype="0" fill="hold" grpId="0" nodeType="afterEffect">
                                  <p:stCondLst>
                                    <p:cond delay="0"/>
                                  </p:stCondLst>
                                  <p:childTnLst>
                                    <p:set>
                                      <p:cBhvr>
                                        <p:cTn id="50" dur="1" fill="hold">
                                          <p:stCondLst>
                                            <p:cond delay="0"/>
                                          </p:stCondLst>
                                        </p:cTn>
                                        <p:tgtEl>
                                          <p:spTgt spid="496"/>
                                        </p:tgtEl>
                                        <p:attrNameLst>
                                          <p:attrName>style.visibility</p:attrName>
                                        </p:attrNameLst>
                                      </p:cBhvr>
                                      <p:to>
                                        <p:strVal val="visible"/>
                                      </p:to>
                                    </p:set>
                                    <p:animEffect transition="in" filter="fade">
                                      <p:cBhvr>
                                        <p:cTn id="51" dur="500"/>
                                        <p:tgtEl>
                                          <p:spTgt spid="49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497"/>
                                        </p:tgtEl>
                                        <p:attrNameLst>
                                          <p:attrName>style.visibility</p:attrName>
                                        </p:attrNameLst>
                                      </p:cBhvr>
                                      <p:to>
                                        <p:strVal val="visible"/>
                                      </p:to>
                                    </p:set>
                                    <p:animEffect transition="in" filter="wipe(right)">
                                      <p:cBhvr>
                                        <p:cTn id="56" dur="500"/>
                                        <p:tgtEl>
                                          <p:spTgt spid="497"/>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500"/>
                                        </p:tgtEl>
                                        <p:attrNameLst>
                                          <p:attrName>style.visibility</p:attrName>
                                        </p:attrNameLst>
                                      </p:cBhvr>
                                      <p:to>
                                        <p:strVal val="visible"/>
                                      </p:to>
                                    </p:set>
                                    <p:animEffect transition="in" filter="fade">
                                      <p:cBhvr>
                                        <p:cTn id="60" dur="500"/>
                                        <p:tgtEl>
                                          <p:spTgt spid="500"/>
                                        </p:tgtEl>
                                      </p:cBhvr>
                                    </p:animEffect>
                                  </p:childTnLst>
                                </p:cTn>
                              </p:par>
                              <p:par>
                                <p:cTn id="61" presetID="10" presetClass="entr" presetSubtype="0" fill="hold" nodeType="with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1000"/>
                                        <p:tgtEl>
                                          <p:spTgt spid="15"/>
                                        </p:tgtEl>
                                      </p:cBhvr>
                                    </p:animEffect>
                                  </p:childTnLst>
                                </p:cTn>
                              </p:par>
                              <p:par>
                                <p:cTn id="64" presetID="10" presetClass="exit" presetSubtype="0" fill="hold" nodeType="withEffect">
                                  <p:stCondLst>
                                    <p:cond delay="0"/>
                                  </p:stCondLst>
                                  <p:childTnLst>
                                    <p:animEffect transition="out" filter="fade">
                                      <p:cBhvr>
                                        <p:cTn id="65" dur="750"/>
                                        <p:tgtEl>
                                          <p:spTgt spid="73"/>
                                        </p:tgtEl>
                                      </p:cBhvr>
                                    </p:animEffect>
                                    <p:set>
                                      <p:cBhvr>
                                        <p:cTn id="66" dur="1" fill="hold">
                                          <p:stCondLst>
                                            <p:cond delay="749"/>
                                          </p:stCondLst>
                                        </p:cTn>
                                        <p:tgtEl>
                                          <p:spTgt spid="73"/>
                                        </p:tgtEl>
                                        <p:attrNameLst>
                                          <p:attrName>style.visibility</p:attrName>
                                        </p:attrNameLst>
                                      </p:cBhvr>
                                      <p:to>
                                        <p:strVal val="hidden"/>
                                      </p:to>
                                    </p:set>
                                  </p:childTnLst>
                                </p:cTn>
                              </p:par>
                            </p:childTnLst>
                          </p:cTn>
                        </p:par>
                        <p:par>
                          <p:cTn id="67" fill="hold">
                            <p:stCondLst>
                              <p:cond delay="1500"/>
                            </p:stCondLst>
                            <p:childTnLst>
                              <p:par>
                                <p:cTn id="68" presetID="10" presetClass="entr" presetSubtype="0" fill="hold" nodeType="afterEffect">
                                  <p:stCondLst>
                                    <p:cond delay="0"/>
                                  </p:stCondLst>
                                  <p:childTnLst>
                                    <p:set>
                                      <p:cBhvr>
                                        <p:cTn id="69" dur="1" fill="hold">
                                          <p:stCondLst>
                                            <p:cond delay="0"/>
                                          </p:stCondLst>
                                        </p:cTn>
                                        <p:tgtEl>
                                          <p:spTgt spid="69"/>
                                        </p:tgtEl>
                                        <p:attrNameLst>
                                          <p:attrName>style.visibility</p:attrName>
                                        </p:attrNameLst>
                                      </p:cBhvr>
                                      <p:to>
                                        <p:strVal val="visible"/>
                                      </p:to>
                                    </p:set>
                                    <p:animEffect transition="in" filter="fade">
                                      <p:cBhvr>
                                        <p:cTn id="70" dur="1000"/>
                                        <p:tgtEl>
                                          <p:spTgt spid="69"/>
                                        </p:tgtEl>
                                      </p:cBhvr>
                                    </p:animEffect>
                                  </p:childTnLst>
                                </p:cTn>
                              </p:par>
                            </p:childTnLst>
                          </p:cTn>
                        </p:par>
                        <p:par>
                          <p:cTn id="71" fill="hold">
                            <p:stCondLst>
                              <p:cond delay="2500"/>
                            </p:stCondLst>
                            <p:childTnLst>
                              <p:par>
                                <p:cTn id="72" presetID="10" presetClass="entr" presetSubtype="0" fill="hold" nodeType="afterEffect">
                                  <p:stCondLst>
                                    <p:cond delay="0"/>
                                  </p:stCondLst>
                                  <p:childTnLst>
                                    <p:set>
                                      <p:cBhvr>
                                        <p:cTn id="73" dur="1" fill="hold">
                                          <p:stCondLst>
                                            <p:cond delay="0"/>
                                          </p:stCondLst>
                                        </p:cTn>
                                        <p:tgtEl>
                                          <p:spTgt spid="70"/>
                                        </p:tgtEl>
                                        <p:attrNameLst>
                                          <p:attrName>style.visibility</p:attrName>
                                        </p:attrNameLst>
                                      </p:cBhvr>
                                      <p:to>
                                        <p:strVal val="visible"/>
                                      </p:to>
                                    </p:set>
                                    <p:animEffect transition="in" filter="fade">
                                      <p:cBhvr>
                                        <p:cTn id="74" dur="750"/>
                                        <p:tgtEl>
                                          <p:spTgt spid="70"/>
                                        </p:tgtEl>
                                      </p:cBhvr>
                                    </p:animEffect>
                                  </p:childTnLst>
                                </p:cTn>
                              </p:par>
                              <p:par>
                                <p:cTn id="75" presetID="10" presetClass="exit" presetSubtype="0" fill="hold" nodeType="withEffect">
                                  <p:stCondLst>
                                    <p:cond delay="250"/>
                                  </p:stCondLst>
                                  <p:childTnLst>
                                    <p:animEffect transition="out" filter="fade">
                                      <p:cBhvr>
                                        <p:cTn id="76" dur="500"/>
                                        <p:tgtEl>
                                          <p:spTgt spid="75"/>
                                        </p:tgtEl>
                                      </p:cBhvr>
                                    </p:animEffect>
                                    <p:set>
                                      <p:cBhvr>
                                        <p:cTn id="77" dur="1" fill="hold">
                                          <p:stCondLst>
                                            <p:cond delay="499"/>
                                          </p:stCondLst>
                                        </p:cTn>
                                        <p:tgtEl>
                                          <p:spTgt spid="75"/>
                                        </p:tgtEl>
                                        <p:attrNameLst>
                                          <p:attrName>style.visibility</p:attrName>
                                        </p:attrNameLst>
                                      </p:cBhvr>
                                      <p:to>
                                        <p:strVal val="hidden"/>
                                      </p:to>
                                    </p:set>
                                  </p:childTnLst>
                                </p:cTn>
                              </p:par>
                            </p:childTnLst>
                          </p:cTn>
                        </p:par>
                        <p:par>
                          <p:cTn id="78" fill="hold">
                            <p:stCondLst>
                              <p:cond delay="3250"/>
                            </p:stCondLst>
                            <p:childTnLst>
                              <p:par>
                                <p:cTn id="79" presetID="10" presetClass="entr" presetSubtype="0" fill="hold" nodeType="afterEffect">
                                  <p:stCondLst>
                                    <p:cond delay="250"/>
                                  </p:stCondLst>
                                  <p:childTnLst>
                                    <p:set>
                                      <p:cBhvr>
                                        <p:cTn id="80" dur="1" fill="hold">
                                          <p:stCondLst>
                                            <p:cond delay="0"/>
                                          </p:stCondLst>
                                        </p:cTn>
                                        <p:tgtEl>
                                          <p:spTgt spid="71"/>
                                        </p:tgtEl>
                                        <p:attrNameLst>
                                          <p:attrName>style.visibility</p:attrName>
                                        </p:attrNameLst>
                                      </p:cBhvr>
                                      <p:to>
                                        <p:strVal val="visible"/>
                                      </p:to>
                                    </p:set>
                                    <p:animEffect transition="in" filter="fade">
                                      <p:cBhvr>
                                        <p:cTn id="81" dur="750"/>
                                        <p:tgtEl>
                                          <p:spTgt spid="71"/>
                                        </p:tgtEl>
                                      </p:cBhvr>
                                    </p:animEffect>
                                  </p:childTnLst>
                                </p:cTn>
                              </p:par>
                              <p:par>
                                <p:cTn id="82" presetID="10" presetClass="exit" presetSubtype="0" fill="hold" nodeType="withEffect">
                                  <p:stCondLst>
                                    <p:cond delay="250"/>
                                  </p:stCondLst>
                                  <p:childTnLst>
                                    <p:animEffect transition="out" filter="fade">
                                      <p:cBhvr>
                                        <p:cTn id="83" dur="500"/>
                                        <p:tgtEl>
                                          <p:spTgt spid="76"/>
                                        </p:tgtEl>
                                      </p:cBhvr>
                                    </p:animEffect>
                                    <p:set>
                                      <p:cBhvr>
                                        <p:cTn id="84" dur="1" fill="hold">
                                          <p:stCondLst>
                                            <p:cond delay="499"/>
                                          </p:stCondLst>
                                        </p:cTn>
                                        <p:tgtEl>
                                          <p:spTgt spid="76"/>
                                        </p:tgtEl>
                                        <p:attrNameLst>
                                          <p:attrName>style.visibility</p:attrName>
                                        </p:attrNameLst>
                                      </p:cBhvr>
                                      <p:to>
                                        <p:strVal val="hidden"/>
                                      </p:to>
                                    </p:set>
                                  </p:childTnLst>
                                </p:cTn>
                              </p:par>
                            </p:childTnLst>
                          </p:cTn>
                        </p:par>
                        <p:par>
                          <p:cTn id="85" fill="hold">
                            <p:stCondLst>
                              <p:cond delay="4250"/>
                            </p:stCondLst>
                            <p:childTnLst>
                              <p:par>
                                <p:cTn id="86" presetID="10" presetClass="entr" presetSubtype="0" fill="hold" nodeType="afterEffect">
                                  <p:stCondLst>
                                    <p:cond delay="0"/>
                                  </p:stCondLst>
                                  <p:childTnLst>
                                    <p:set>
                                      <p:cBhvr>
                                        <p:cTn id="87" dur="1" fill="hold">
                                          <p:stCondLst>
                                            <p:cond delay="0"/>
                                          </p:stCondLst>
                                        </p:cTn>
                                        <p:tgtEl>
                                          <p:spTgt spid="72"/>
                                        </p:tgtEl>
                                        <p:attrNameLst>
                                          <p:attrName>style.visibility</p:attrName>
                                        </p:attrNameLst>
                                      </p:cBhvr>
                                      <p:to>
                                        <p:strVal val="visible"/>
                                      </p:to>
                                    </p:set>
                                    <p:animEffect transition="in" filter="fade">
                                      <p:cBhvr>
                                        <p:cTn id="88" dur="750"/>
                                        <p:tgtEl>
                                          <p:spTgt spid="72"/>
                                        </p:tgtEl>
                                      </p:cBhvr>
                                    </p:animEffect>
                                  </p:childTnLst>
                                </p:cTn>
                              </p:par>
                              <p:par>
                                <p:cTn id="89" presetID="10" presetClass="exit" presetSubtype="0" fill="hold" nodeType="withEffect">
                                  <p:stCondLst>
                                    <p:cond delay="250"/>
                                  </p:stCondLst>
                                  <p:childTnLst>
                                    <p:animEffect transition="out" filter="fade">
                                      <p:cBhvr>
                                        <p:cTn id="90" dur="500"/>
                                        <p:tgtEl>
                                          <p:spTgt spid="77"/>
                                        </p:tgtEl>
                                      </p:cBhvr>
                                    </p:animEffect>
                                    <p:set>
                                      <p:cBhvr>
                                        <p:cTn id="91" dur="1" fill="hold">
                                          <p:stCondLst>
                                            <p:cond delay="499"/>
                                          </p:stCondLst>
                                        </p:cTn>
                                        <p:tgtEl>
                                          <p:spTgt spid="77"/>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85"/>
                                        </p:tgtEl>
                                        <p:attrNameLst>
                                          <p:attrName>style.visibility</p:attrName>
                                        </p:attrNameLst>
                                      </p:cBhvr>
                                      <p:to>
                                        <p:strVal val="visible"/>
                                      </p:to>
                                    </p:set>
                                    <p:animEffect transition="in" filter="fade">
                                      <p:cBhvr>
                                        <p:cTn id="96" dur="750"/>
                                        <p:tgtEl>
                                          <p:spTgt spid="85"/>
                                        </p:tgtEl>
                                      </p:cBhvr>
                                    </p:animEffect>
                                  </p:childTnLst>
                                </p:cTn>
                              </p:par>
                              <p:par>
                                <p:cTn id="97" presetID="10" presetClass="entr" presetSubtype="0" fill="hold" nodeType="withEffect">
                                  <p:stCondLst>
                                    <p:cond delay="250"/>
                                  </p:stCondLst>
                                  <p:childTnLst>
                                    <p:set>
                                      <p:cBhvr>
                                        <p:cTn id="98" dur="1" fill="hold">
                                          <p:stCondLst>
                                            <p:cond delay="0"/>
                                          </p:stCondLst>
                                        </p:cTn>
                                        <p:tgtEl>
                                          <p:spTgt spid="103"/>
                                        </p:tgtEl>
                                        <p:attrNameLst>
                                          <p:attrName>style.visibility</p:attrName>
                                        </p:attrNameLst>
                                      </p:cBhvr>
                                      <p:to>
                                        <p:strVal val="visible"/>
                                      </p:to>
                                    </p:set>
                                    <p:animEffect transition="in" filter="fade">
                                      <p:cBhvr>
                                        <p:cTn id="99" dur="750"/>
                                        <p:tgtEl>
                                          <p:spTgt spid="103"/>
                                        </p:tgtEl>
                                      </p:cBhvr>
                                    </p:animEffect>
                                  </p:childTnLst>
                                </p:cTn>
                              </p:par>
                              <p:par>
                                <p:cTn id="100" presetID="10" presetClass="entr" presetSubtype="0" fill="hold" nodeType="withEffect">
                                  <p:stCondLst>
                                    <p:cond delay="500"/>
                                  </p:stCondLst>
                                  <p:childTnLst>
                                    <p:set>
                                      <p:cBhvr>
                                        <p:cTn id="101" dur="1" fill="hold">
                                          <p:stCondLst>
                                            <p:cond delay="0"/>
                                          </p:stCondLst>
                                        </p:cTn>
                                        <p:tgtEl>
                                          <p:spTgt spid="121"/>
                                        </p:tgtEl>
                                        <p:attrNameLst>
                                          <p:attrName>style.visibility</p:attrName>
                                        </p:attrNameLst>
                                      </p:cBhvr>
                                      <p:to>
                                        <p:strVal val="visible"/>
                                      </p:to>
                                    </p:set>
                                    <p:animEffect transition="in" filter="fade">
                                      <p:cBhvr>
                                        <p:cTn id="102" dur="750"/>
                                        <p:tgtEl>
                                          <p:spTgt spid="121"/>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84"/>
                                        </p:tgtEl>
                                        <p:attrNameLst>
                                          <p:attrName>style.visibility</p:attrName>
                                        </p:attrNameLst>
                                      </p:cBhvr>
                                      <p:to>
                                        <p:strVal val="visible"/>
                                      </p:to>
                                    </p:set>
                                    <p:animEffect transition="in" filter="fade">
                                      <p:cBhvr>
                                        <p:cTn id="107" dur="750"/>
                                        <p:tgtEl>
                                          <p:spTgt spid="84"/>
                                        </p:tgtEl>
                                      </p:cBhvr>
                                    </p:animEffect>
                                  </p:childTnLst>
                                </p:cTn>
                              </p:par>
                              <p:par>
                                <p:cTn id="108" presetID="10" presetClass="exit" presetSubtype="0" fill="hold" nodeType="withEffect">
                                  <p:stCondLst>
                                    <p:cond delay="500"/>
                                  </p:stCondLst>
                                  <p:childTnLst>
                                    <p:animEffect transition="out" filter="fade">
                                      <p:cBhvr>
                                        <p:cTn id="109" dur="500"/>
                                        <p:tgtEl>
                                          <p:spTgt spid="85"/>
                                        </p:tgtEl>
                                      </p:cBhvr>
                                    </p:animEffect>
                                    <p:set>
                                      <p:cBhvr>
                                        <p:cTn id="110" dur="1" fill="hold">
                                          <p:stCondLst>
                                            <p:cond delay="499"/>
                                          </p:stCondLst>
                                        </p:cTn>
                                        <p:tgtEl>
                                          <p:spTgt spid="85"/>
                                        </p:tgtEl>
                                        <p:attrNameLst>
                                          <p:attrName>style.visibility</p:attrName>
                                        </p:attrNameLst>
                                      </p:cBhvr>
                                      <p:to>
                                        <p:strVal val="hidden"/>
                                      </p:to>
                                    </p:set>
                                  </p:childTnLst>
                                </p:cTn>
                              </p:par>
                              <p:par>
                                <p:cTn id="111" presetID="10" presetClass="exit" presetSubtype="0" fill="hold" nodeType="withEffect">
                                  <p:stCondLst>
                                    <p:cond delay="500"/>
                                  </p:stCondLst>
                                  <p:childTnLst>
                                    <p:animEffect transition="out" filter="fade">
                                      <p:cBhvr>
                                        <p:cTn id="112" dur="500"/>
                                        <p:tgtEl>
                                          <p:spTgt spid="70"/>
                                        </p:tgtEl>
                                      </p:cBhvr>
                                    </p:animEffect>
                                    <p:set>
                                      <p:cBhvr>
                                        <p:cTn id="113" dur="1" fill="hold">
                                          <p:stCondLst>
                                            <p:cond delay="499"/>
                                          </p:stCondLst>
                                        </p:cTn>
                                        <p:tgtEl>
                                          <p:spTgt spid="70"/>
                                        </p:tgtEl>
                                        <p:attrNameLst>
                                          <p:attrName>style.visibility</p:attrName>
                                        </p:attrNameLst>
                                      </p:cBhvr>
                                      <p:to>
                                        <p:strVal val="hidden"/>
                                      </p:to>
                                    </p:set>
                                  </p:childTnLst>
                                </p:cTn>
                              </p:par>
                            </p:childTnLst>
                          </p:cTn>
                        </p:par>
                        <p:par>
                          <p:cTn id="114" fill="hold">
                            <p:stCondLst>
                              <p:cond delay="1000"/>
                            </p:stCondLst>
                            <p:childTnLst>
                              <p:par>
                                <p:cTn id="115" presetID="10" presetClass="entr" presetSubtype="0" fill="hold" nodeType="afterEffect">
                                  <p:stCondLst>
                                    <p:cond delay="0"/>
                                  </p:stCondLst>
                                  <p:childTnLst>
                                    <p:set>
                                      <p:cBhvr>
                                        <p:cTn id="116" dur="1" fill="hold">
                                          <p:stCondLst>
                                            <p:cond delay="0"/>
                                          </p:stCondLst>
                                        </p:cTn>
                                        <p:tgtEl>
                                          <p:spTgt spid="83"/>
                                        </p:tgtEl>
                                        <p:attrNameLst>
                                          <p:attrName>style.visibility</p:attrName>
                                        </p:attrNameLst>
                                      </p:cBhvr>
                                      <p:to>
                                        <p:strVal val="visible"/>
                                      </p:to>
                                    </p:set>
                                    <p:animEffect transition="in" filter="fade">
                                      <p:cBhvr>
                                        <p:cTn id="117" dur="750"/>
                                        <p:tgtEl>
                                          <p:spTgt spid="83"/>
                                        </p:tgtEl>
                                      </p:cBhvr>
                                    </p:animEffect>
                                  </p:childTnLst>
                                </p:cTn>
                              </p:par>
                            </p:childTnLst>
                          </p:cTn>
                        </p:par>
                        <p:par>
                          <p:cTn id="118" fill="hold">
                            <p:stCondLst>
                              <p:cond delay="1750"/>
                            </p:stCondLst>
                            <p:childTnLst>
                              <p:par>
                                <p:cTn id="119" presetID="10" presetClass="exit" presetSubtype="0" fill="hold" nodeType="afterEffect">
                                  <p:stCondLst>
                                    <p:cond delay="0"/>
                                  </p:stCondLst>
                                  <p:childTnLst>
                                    <p:animEffect transition="out" filter="fade">
                                      <p:cBhvr>
                                        <p:cTn id="120" dur="500"/>
                                        <p:tgtEl>
                                          <p:spTgt spid="71"/>
                                        </p:tgtEl>
                                      </p:cBhvr>
                                    </p:animEffect>
                                    <p:set>
                                      <p:cBhvr>
                                        <p:cTn id="121" dur="1" fill="hold">
                                          <p:stCondLst>
                                            <p:cond delay="499"/>
                                          </p:stCondLst>
                                        </p:cTn>
                                        <p:tgtEl>
                                          <p:spTgt spid="71"/>
                                        </p:tgtEl>
                                        <p:attrNameLst>
                                          <p:attrName>style.visibility</p:attrName>
                                        </p:attrNameLst>
                                      </p:cBhvr>
                                      <p:to>
                                        <p:strVal val="hidden"/>
                                      </p:to>
                                    </p:set>
                                  </p:childTnLst>
                                </p:cTn>
                              </p:par>
                              <p:par>
                                <p:cTn id="122" presetID="10" presetClass="exit" presetSubtype="0" fill="hold" nodeType="withEffect">
                                  <p:stCondLst>
                                    <p:cond delay="0"/>
                                  </p:stCondLst>
                                  <p:childTnLst>
                                    <p:animEffect transition="out" filter="fade">
                                      <p:cBhvr>
                                        <p:cTn id="123" dur="500"/>
                                        <p:tgtEl>
                                          <p:spTgt spid="103"/>
                                        </p:tgtEl>
                                      </p:cBhvr>
                                    </p:animEffect>
                                    <p:set>
                                      <p:cBhvr>
                                        <p:cTn id="124" dur="1" fill="hold">
                                          <p:stCondLst>
                                            <p:cond delay="499"/>
                                          </p:stCondLst>
                                        </p:cTn>
                                        <p:tgtEl>
                                          <p:spTgt spid="103"/>
                                        </p:tgtEl>
                                        <p:attrNameLst>
                                          <p:attrName>style.visibility</p:attrName>
                                        </p:attrNameLst>
                                      </p:cBhvr>
                                      <p:to>
                                        <p:strVal val="hidden"/>
                                      </p:to>
                                    </p:set>
                                  </p:childTnLst>
                                </p:cTn>
                              </p:par>
                            </p:childTnLst>
                          </p:cTn>
                        </p:par>
                        <p:par>
                          <p:cTn id="125" fill="hold">
                            <p:stCondLst>
                              <p:cond delay="2250"/>
                            </p:stCondLst>
                            <p:childTnLst>
                              <p:par>
                                <p:cTn id="126" presetID="10" presetClass="entr" presetSubtype="0" fill="hold" nodeType="afterEffect">
                                  <p:stCondLst>
                                    <p:cond delay="0"/>
                                  </p:stCondLst>
                                  <p:childTnLst>
                                    <p:set>
                                      <p:cBhvr>
                                        <p:cTn id="127" dur="1" fill="hold">
                                          <p:stCondLst>
                                            <p:cond delay="0"/>
                                          </p:stCondLst>
                                        </p:cTn>
                                        <p:tgtEl>
                                          <p:spTgt spid="7"/>
                                        </p:tgtEl>
                                        <p:attrNameLst>
                                          <p:attrName>style.visibility</p:attrName>
                                        </p:attrNameLst>
                                      </p:cBhvr>
                                      <p:to>
                                        <p:strVal val="visible"/>
                                      </p:to>
                                    </p:set>
                                    <p:animEffect transition="in" filter="fade">
                                      <p:cBhvr>
                                        <p:cTn id="128" dur="750"/>
                                        <p:tgtEl>
                                          <p:spTgt spid="7"/>
                                        </p:tgtEl>
                                      </p:cBhvr>
                                    </p:animEffect>
                                  </p:childTnLst>
                                </p:cTn>
                              </p:par>
                            </p:childTnLst>
                          </p:cTn>
                        </p:par>
                        <p:par>
                          <p:cTn id="129" fill="hold">
                            <p:stCondLst>
                              <p:cond delay="3000"/>
                            </p:stCondLst>
                            <p:childTnLst>
                              <p:par>
                                <p:cTn id="130" presetID="10" presetClass="exit" presetSubtype="0" fill="hold" nodeType="afterEffect">
                                  <p:stCondLst>
                                    <p:cond delay="0"/>
                                  </p:stCondLst>
                                  <p:childTnLst>
                                    <p:animEffect transition="out" filter="fade">
                                      <p:cBhvr>
                                        <p:cTn id="131" dur="500"/>
                                        <p:tgtEl>
                                          <p:spTgt spid="72"/>
                                        </p:tgtEl>
                                      </p:cBhvr>
                                    </p:animEffect>
                                    <p:set>
                                      <p:cBhvr>
                                        <p:cTn id="132" dur="1" fill="hold">
                                          <p:stCondLst>
                                            <p:cond delay="499"/>
                                          </p:stCondLst>
                                        </p:cTn>
                                        <p:tgtEl>
                                          <p:spTgt spid="72"/>
                                        </p:tgtEl>
                                        <p:attrNameLst>
                                          <p:attrName>style.visibility</p:attrName>
                                        </p:attrNameLst>
                                      </p:cBhvr>
                                      <p:to>
                                        <p:strVal val="hidden"/>
                                      </p:to>
                                    </p:set>
                                  </p:childTnLst>
                                </p:cTn>
                              </p:par>
                              <p:par>
                                <p:cTn id="133" presetID="10" presetClass="exit" presetSubtype="0" fill="hold" nodeType="withEffect">
                                  <p:stCondLst>
                                    <p:cond delay="0"/>
                                  </p:stCondLst>
                                  <p:childTnLst>
                                    <p:animEffect transition="out" filter="fade">
                                      <p:cBhvr>
                                        <p:cTn id="134" dur="500"/>
                                        <p:tgtEl>
                                          <p:spTgt spid="121"/>
                                        </p:tgtEl>
                                      </p:cBhvr>
                                    </p:animEffect>
                                    <p:set>
                                      <p:cBhvr>
                                        <p:cTn id="135" dur="1" fill="hold">
                                          <p:stCondLst>
                                            <p:cond delay="499"/>
                                          </p:stCondLst>
                                        </p:cTn>
                                        <p:tgtEl>
                                          <p:spTgt spid="1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p:bldP spid="83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98580" y="2917177"/>
            <a:ext cx="11588620" cy="1831975"/>
          </a:xfrm>
        </p:spPr>
        <p:txBody>
          <a:bodyPr anchor="ctr"/>
          <a:lstStyle/>
          <a:p>
            <a:r>
              <a:rPr lang="da-DK" sz="7200" b="1" dirty="0" smtClean="0"/>
              <a:t>Container use cases.</a:t>
            </a:r>
            <a:endParaRPr lang="da-DK" sz="7200" b="1" dirty="0"/>
          </a:p>
        </p:txBody>
      </p:sp>
    </p:spTree>
    <p:extLst>
      <p:ext uri="{BB962C8B-B14F-4D97-AF65-F5344CB8AC3E}">
        <p14:creationId xmlns:p14="http://schemas.microsoft.com/office/powerpoint/2010/main" val="3163478952"/>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Workload Characteristics</a:t>
            </a:r>
          </a:p>
          <a:p>
            <a:pPr lvl="1"/>
            <a:r>
              <a:rPr lang="en-US" dirty="0"/>
              <a:t>Scale out </a:t>
            </a:r>
          </a:p>
          <a:p>
            <a:pPr lvl="1"/>
            <a:r>
              <a:rPr lang="en-US" dirty="0"/>
              <a:t>Distributed</a:t>
            </a:r>
          </a:p>
          <a:p>
            <a:pPr lvl="1"/>
            <a:r>
              <a:rPr lang="en-US" dirty="0"/>
              <a:t>State separated</a:t>
            </a:r>
          </a:p>
          <a:p>
            <a:pPr lvl="1"/>
            <a:r>
              <a:rPr lang="en-US" dirty="0"/>
              <a:t>Rapid (re)start</a:t>
            </a:r>
          </a:p>
          <a:p>
            <a:r>
              <a:rPr lang="en-US" dirty="0"/>
              <a:t>Deployment Characteristics</a:t>
            </a:r>
          </a:p>
          <a:p>
            <a:pPr lvl="1"/>
            <a:r>
              <a:rPr lang="en-US" dirty="0"/>
              <a:t>Efficient hosting</a:t>
            </a:r>
          </a:p>
          <a:p>
            <a:pPr lvl="1"/>
            <a:r>
              <a:rPr lang="en-US" dirty="0"/>
              <a:t>Multitenancy</a:t>
            </a:r>
          </a:p>
          <a:p>
            <a:pPr lvl="1"/>
            <a:r>
              <a:rPr lang="en-US" dirty="0"/>
              <a:t>Rapid deployment</a:t>
            </a:r>
          </a:p>
          <a:p>
            <a:pPr lvl="1"/>
            <a:r>
              <a:rPr lang="en-US" dirty="0"/>
              <a:t>Highly automatable </a:t>
            </a:r>
          </a:p>
          <a:p>
            <a:pPr lvl="1"/>
            <a:r>
              <a:rPr lang="en-US" dirty="0"/>
              <a:t>Rapid scaling</a:t>
            </a:r>
          </a:p>
          <a:p>
            <a:endParaRPr lang="en-US" dirty="0"/>
          </a:p>
        </p:txBody>
      </p:sp>
      <p:sp>
        <p:nvSpPr>
          <p:cNvPr id="2" name="Title 1"/>
          <p:cNvSpPr>
            <a:spLocks noGrp="1"/>
          </p:cNvSpPr>
          <p:nvPr>
            <p:ph type="title"/>
          </p:nvPr>
        </p:nvSpPr>
        <p:spPr/>
        <p:txBody>
          <a:bodyPr/>
          <a:lstStyle/>
          <a:p>
            <a:r>
              <a:rPr lang="en-US" dirty="0" smtClean="0"/>
              <a:t>Container use cases</a:t>
            </a:r>
            <a:endParaRPr lang="en-US" dirty="0"/>
          </a:p>
        </p:txBody>
      </p:sp>
      <p:grpSp>
        <p:nvGrpSpPr>
          <p:cNvPr id="4" name="Group 3"/>
          <p:cNvGrpSpPr/>
          <p:nvPr/>
        </p:nvGrpSpPr>
        <p:grpSpPr>
          <a:xfrm>
            <a:off x="6790638" y="1919558"/>
            <a:ext cx="1828800" cy="1828800"/>
            <a:chOff x="2103523" y="4870764"/>
            <a:chExt cx="1828800" cy="1828800"/>
          </a:xfrm>
          <a:noFill/>
        </p:grpSpPr>
        <p:sp>
          <p:nvSpPr>
            <p:cNvPr id="5" name="Rectangle 4"/>
            <p:cNvSpPr/>
            <p:nvPr/>
          </p:nvSpPr>
          <p:spPr bwMode="auto">
            <a:xfrm>
              <a:off x="2103523" y="4870764"/>
              <a:ext cx="1828800" cy="1828800"/>
            </a:xfrm>
            <a:prstGeom prst="rect">
              <a:avLst/>
            </a:prstGeom>
            <a:gr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442359"/>
                  </a:solidFill>
                </a:rPr>
                <a:t>Distributed Compute</a:t>
              </a:r>
            </a:p>
          </p:txBody>
        </p:sp>
        <mc:AlternateContent xmlns:mc="http://schemas.openxmlformats.org/markup-compatibility/2006" xmlns:a14="http://schemas.microsoft.com/office/drawing/2010/main">
          <mc:Choice Requires="a14">
            <p:sp>
              <p:nvSpPr>
                <p:cNvPr id="6" name="TextBox 5"/>
                <p:cNvSpPr txBox="1"/>
                <p:nvPr/>
              </p:nvSpPr>
              <p:spPr>
                <a:xfrm>
                  <a:off x="2142683" y="4978500"/>
                  <a:ext cx="1750479" cy="1037207"/>
                </a:xfrm>
                <a:prstGeom prst="rect">
                  <a:avLst/>
                </a:prstGeom>
                <a:grpFill/>
              </p:spPr>
              <p:txBody>
                <a:bodyPr wrap="non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en-US" sz="48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𝑓</m:t>
                        </m:r>
                        <m:d>
                          <m:dPr>
                            <m:ctrlPr>
                              <a:rPr lang="en-US" sz="48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ctrlPr>
                          </m:dPr>
                          <m:e>
                            <m:r>
                              <a:rPr lang="en-US" sz="48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𝑥</m:t>
                            </m:r>
                          </m:e>
                        </m:d>
                      </m:oMath>
                    </m:oMathPara>
                  </a14:m>
                  <a:endParaRPr lang="en-US" sz="4800" dirty="0" err="1" smtClean="0">
                    <a:ln w="0"/>
                    <a:solidFill>
                      <a:srgbClr val="442359"/>
                    </a:solidFill>
                    <a:effectLst>
                      <a:outerShdw blurRad="38100" dist="25400" dir="5400000" algn="ctr" rotWithShape="0">
                        <a:srgbClr val="6E747A">
                          <a:alpha val="43000"/>
                        </a:srgbClr>
                      </a:outerShdw>
                    </a:effectLst>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142683" y="4978500"/>
                  <a:ext cx="1750479" cy="1037207"/>
                </a:xfrm>
                <a:prstGeom prst="rect">
                  <a:avLst/>
                </a:prstGeom>
                <a:blipFill>
                  <a:blip r:embed="rId2"/>
                  <a:stretch>
                    <a:fillRect/>
                  </a:stretch>
                </a:blipFill>
              </p:spPr>
              <p:txBody>
                <a:bodyPr/>
                <a:lstStyle/>
                <a:p>
                  <a:r>
                    <a:rPr lang="en-US">
                      <a:noFill/>
                    </a:rPr>
                    <a:t> </a:t>
                  </a:r>
                </a:p>
              </p:txBody>
            </p:sp>
          </mc:Fallback>
        </mc:AlternateContent>
      </p:grpSp>
      <p:grpSp>
        <p:nvGrpSpPr>
          <p:cNvPr id="7" name="Group 6"/>
          <p:cNvGrpSpPr/>
          <p:nvPr/>
        </p:nvGrpSpPr>
        <p:grpSpPr>
          <a:xfrm>
            <a:off x="8745161" y="1919558"/>
            <a:ext cx="1828800" cy="1828800"/>
            <a:chOff x="4922837" y="4870764"/>
            <a:chExt cx="1828800" cy="1828800"/>
          </a:xfrm>
        </p:grpSpPr>
        <p:sp>
          <p:nvSpPr>
            <p:cNvPr id="8" name="Rectangle 7"/>
            <p:cNvSpPr/>
            <p:nvPr/>
          </p:nvSpPr>
          <p:spPr bwMode="auto">
            <a:xfrm>
              <a:off x="4922837" y="4870764"/>
              <a:ext cx="1828800" cy="1828800"/>
            </a:xfrm>
            <a:prstGeom prst="rect">
              <a:avLst/>
            </a:prstGeom>
            <a:no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smtClean="0">
                  <a:solidFill>
                    <a:srgbClr val="442359"/>
                  </a:solidFill>
                </a:rPr>
                <a:t>Databases</a:t>
              </a:r>
              <a:endParaRPr lang="en-US" dirty="0">
                <a:solidFill>
                  <a:srgbClr val="442359"/>
                </a:solidFill>
              </a:endParaRPr>
            </a:p>
          </p:txBody>
        </p:sp>
        <p:sp>
          <p:nvSpPr>
            <p:cNvPr id="9" name="Freeform 8"/>
            <p:cNvSpPr>
              <a:spLocks noChangeAspect="1"/>
            </p:cNvSpPr>
            <p:nvPr/>
          </p:nvSpPr>
          <p:spPr bwMode="black">
            <a:xfrm>
              <a:off x="5127604" y="5021262"/>
              <a:ext cx="1419266" cy="990600"/>
            </a:xfrm>
            <a:custGeom>
              <a:avLst/>
              <a:gdLst>
                <a:gd name="connsiteX0" fmla="*/ 541228 w 979570"/>
                <a:gd name="connsiteY0" fmla="*/ 531962 h 887227"/>
                <a:gd name="connsiteX1" fmla="*/ 547155 w 979570"/>
                <a:gd name="connsiteY1" fmla="*/ 538150 h 887227"/>
                <a:gd name="connsiteX2" fmla="*/ 760399 w 979570"/>
                <a:gd name="connsiteY2" fmla="*/ 601984 h 887227"/>
                <a:gd name="connsiteX3" fmla="*/ 973643 w 979570"/>
                <a:gd name="connsiteY3" fmla="*/ 538150 h 887227"/>
                <a:gd name="connsiteX4" fmla="*/ 979570 w 979570"/>
                <a:gd name="connsiteY4" fmla="*/ 531962 h 887227"/>
                <a:gd name="connsiteX5" fmla="*/ 979570 w 979570"/>
                <a:gd name="connsiteY5" fmla="*/ 776991 h 887227"/>
                <a:gd name="connsiteX6" fmla="*/ 979570 w 979570"/>
                <a:gd name="connsiteY6" fmla="*/ 776993 h 887227"/>
                <a:gd name="connsiteX7" fmla="*/ 760399 w 979570"/>
                <a:gd name="connsiteY7" fmla="*/ 887227 h 887227"/>
                <a:gd name="connsiteX8" fmla="*/ 541228 w 979570"/>
                <a:gd name="connsiteY8" fmla="*/ 776993 h 887227"/>
                <a:gd name="connsiteX9" fmla="*/ 541228 w 979570"/>
                <a:gd name="connsiteY9" fmla="*/ 776993 h 887227"/>
                <a:gd name="connsiteX10" fmla="*/ 0 w 979570"/>
                <a:gd name="connsiteY10" fmla="*/ 531962 h 887227"/>
                <a:gd name="connsiteX11" fmla="*/ 5927 w 979570"/>
                <a:gd name="connsiteY11" fmla="*/ 538150 h 887227"/>
                <a:gd name="connsiteX12" fmla="*/ 219171 w 979570"/>
                <a:gd name="connsiteY12" fmla="*/ 601984 h 887227"/>
                <a:gd name="connsiteX13" fmla="*/ 432415 w 979570"/>
                <a:gd name="connsiteY13" fmla="*/ 538150 h 887227"/>
                <a:gd name="connsiteX14" fmla="*/ 438342 w 979570"/>
                <a:gd name="connsiteY14" fmla="*/ 531962 h 887227"/>
                <a:gd name="connsiteX15" fmla="*/ 438342 w 979570"/>
                <a:gd name="connsiteY15" fmla="*/ 776991 h 887227"/>
                <a:gd name="connsiteX16" fmla="*/ 438342 w 979570"/>
                <a:gd name="connsiteY16" fmla="*/ 776993 h 887227"/>
                <a:gd name="connsiteX17" fmla="*/ 219171 w 979570"/>
                <a:gd name="connsiteY17" fmla="*/ 887227 h 887227"/>
                <a:gd name="connsiteX18" fmla="*/ 0 w 979570"/>
                <a:gd name="connsiteY18" fmla="*/ 776993 h 887227"/>
                <a:gd name="connsiteX19" fmla="*/ 0 w 979570"/>
                <a:gd name="connsiteY19" fmla="*/ 776993 h 887227"/>
                <a:gd name="connsiteX20" fmla="*/ 760036 w 979570"/>
                <a:gd name="connsiteY20" fmla="*/ 322411 h 887227"/>
                <a:gd name="connsiteX21" fmla="*/ 978844 w 979570"/>
                <a:gd name="connsiteY21" fmla="*/ 444386 h 887227"/>
                <a:gd name="connsiteX22" fmla="*/ 760036 w 979570"/>
                <a:gd name="connsiteY22" fmla="*/ 566361 h 887227"/>
                <a:gd name="connsiteX23" fmla="*/ 541228 w 979570"/>
                <a:gd name="connsiteY23" fmla="*/ 444386 h 887227"/>
                <a:gd name="connsiteX24" fmla="*/ 760036 w 979570"/>
                <a:gd name="connsiteY24" fmla="*/ 322411 h 887227"/>
                <a:gd name="connsiteX25" fmla="*/ 0 w 979570"/>
                <a:gd name="connsiteY25" fmla="*/ 209552 h 887227"/>
                <a:gd name="connsiteX26" fmla="*/ 5927 w 979570"/>
                <a:gd name="connsiteY26" fmla="*/ 215739 h 887227"/>
                <a:gd name="connsiteX27" fmla="*/ 219171 w 979570"/>
                <a:gd name="connsiteY27" fmla="*/ 279574 h 887227"/>
                <a:gd name="connsiteX28" fmla="*/ 432415 w 979570"/>
                <a:gd name="connsiteY28" fmla="*/ 215739 h 887227"/>
                <a:gd name="connsiteX29" fmla="*/ 438342 w 979570"/>
                <a:gd name="connsiteY29" fmla="*/ 209552 h 887227"/>
                <a:gd name="connsiteX30" fmla="*/ 438342 w 979570"/>
                <a:gd name="connsiteY30" fmla="*/ 454580 h 887227"/>
                <a:gd name="connsiteX31" fmla="*/ 438342 w 979570"/>
                <a:gd name="connsiteY31" fmla="*/ 454583 h 887227"/>
                <a:gd name="connsiteX32" fmla="*/ 219171 w 979570"/>
                <a:gd name="connsiteY32" fmla="*/ 564817 h 887227"/>
                <a:gd name="connsiteX33" fmla="*/ 0 w 979570"/>
                <a:gd name="connsiteY33" fmla="*/ 454583 h 887227"/>
                <a:gd name="connsiteX34" fmla="*/ 0 w 979570"/>
                <a:gd name="connsiteY34" fmla="*/ 454582 h 887227"/>
                <a:gd name="connsiteX35" fmla="*/ 218808 w 979570"/>
                <a:gd name="connsiteY35" fmla="*/ 0 h 887227"/>
                <a:gd name="connsiteX36" fmla="*/ 437616 w 979570"/>
                <a:gd name="connsiteY36" fmla="*/ 121975 h 887227"/>
                <a:gd name="connsiteX37" fmla="*/ 218808 w 979570"/>
                <a:gd name="connsiteY37" fmla="*/ 243950 h 887227"/>
                <a:gd name="connsiteX38" fmla="*/ 0 w 979570"/>
                <a:gd name="connsiteY38" fmla="*/ 121975 h 887227"/>
                <a:gd name="connsiteX39" fmla="*/ 218808 w 979570"/>
                <a:gd name="connsiteY39" fmla="*/ 0 h 88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79570" h="887227">
                  <a:moveTo>
                    <a:pt x="541228" y="531962"/>
                  </a:moveTo>
                  <a:lnTo>
                    <a:pt x="547155" y="538150"/>
                  </a:lnTo>
                  <a:cubicBezTo>
                    <a:pt x="588222" y="576173"/>
                    <a:pt x="668317" y="601984"/>
                    <a:pt x="760399" y="601984"/>
                  </a:cubicBezTo>
                  <a:cubicBezTo>
                    <a:pt x="852481" y="601984"/>
                    <a:pt x="932576" y="576173"/>
                    <a:pt x="973643" y="538150"/>
                  </a:cubicBezTo>
                  <a:lnTo>
                    <a:pt x="979570" y="531962"/>
                  </a:lnTo>
                  <a:lnTo>
                    <a:pt x="979570" y="776991"/>
                  </a:lnTo>
                  <a:lnTo>
                    <a:pt x="979570" y="776993"/>
                  </a:lnTo>
                  <a:cubicBezTo>
                    <a:pt x="979570" y="837874"/>
                    <a:pt x="881444" y="887227"/>
                    <a:pt x="760399" y="887227"/>
                  </a:cubicBezTo>
                  <a:cubicBezTo>
                    <a:pt x="639354" y="887227"/>
                    <a:pt x="541228" y="837874"/>
                    <a:pt x="541228" y="776993"/>
                  </a:cubicBezTo>
                  <a:lnTo>
                    <a:pt x="541228" y="776993"/>
                  </a:lnTo>
                  <a:close/>
                  <a:moveTo>
                    <a:pt x="0" y="531962"/>
                  </a:moveTo>
                  <a:lnTo>
                    <a:pt x="5927" y="538150"/>
                  </a:lnTo>
                  <a:cubicBezTo>
                    <a:pt x="46994" y="576173"/>
                    <a:pt x="127089" y="601984"/>
                    <a:pt x="219171" y="601984"/>
                  </a:cubicBezTo>
                  <a:cubicBezTo>
                    <a:pt x="311253" y="601984"/>
                    <a:pt x="391348" y="576173"/>
                    <a:pt x="432415" y="538150"/>
                  </a:cubicBezTo>
                  <a:lnTo>
                    <a:pt x="438342" y="531962"/>
                  </a:lnTo>
                  <a:lnTo>
                    <a:pt x="438342" y="776991"/>
                  </a:lnTo>
                  <a:lnTo>
                    <a:pt x="438342" y="776993"/>
                  </a:lnTo>
                  <a:cubicBezTo>
                    <a:pt x="438342" y="837874"/>
                    <a:pt x="340216" y="887227"/>
                    <a:pt x="219171" y="887227"/>
                  </a:cubicBezTo>
                  <a:cubicBezTo>
                    <a:pt x="98126" y="887227"/>
                    <a:pt x="0" y="837874"/>
                    <a:pt x="0" y="776993"/>
                  </a:cubicBezTo>
                  <a:lnTo>
                    <a:pt x="0" y="776993"/>
                  </a:lnTo>
                  <a:close/>
                  <a:moveTo>
                    <a:pt x="760036" y="322411"/>
                  </a:moveTo>
                  <a:cubicBezTo>
                    <a:pt x="880880" y="322411"/>
                    <a:pt x="978844" y="377021"/>
                    <a:pt x="978844" y="444386"/>
                  </a:cubicBezTo>
                  <a:cubicBezTo>
                    <a:pt x="978844" y="511751"/>
                    <a:pt x="880880" y="566361"/>
                    <a:pt x="760036" y="566361"/>
                  </a:cubicBezTo>
                  <a:cubicBezTo>
                    <a:pt x="639192" y="566361"/>
                    <a:pt x="541228" y="511751"/>
                    <a:pt x="541228" y="444386"/>
                  </a:cubicBezTo>
                  <a:cubicBezTo>
                    <a:pt x="541228" y="377021"/>
                    <a:pt x="639192" y="322411"/>
                    <a:pt x="760036" y="322411"/>
                  </a:cubicBezTo>
                  <a:close/>
                  <a:moveTo>
                    <a:pt x="0" y="209552"/>
                  </a:moveTo>
                  <a:lnTo>
                    <a:pt x="5927" y="215739"/>
                  </a:lnTo>
                  <a:cubicBezTo>
                    <a:pt x="46994" y="253762"/>
                    <a:pt x="127089" y="279574"/>
                    <a:pt x="219171" y="279574"/>
                  </a:cubicBezTo>
                  <a:cubicBezTo>
                    <a:pt x="311253" y="279574"/>
                    <a:pt x="391348" y="253762"/>
                    <a:pt x="432415" y="215739"/>
                  </a:cubicBezTo>
                  <a:lnTo>
                    <a:pt x="438342" y="209552"/>
                  </a:lnTo>
                  <a:lnTo>
                    <a:pt x="438342" y="454580"/>
                  </a:lnTo>
                  <a:lnTo>
                    <a:pt x="438342" y="454583"/>
                  </a:lnTo>
                  <a:cubicBezTo>
                    <a:pt x="438342" y="515463"/>
                    <a:pt x="340216" y="564817"/>
                    <a:pt x="219171" y="564817"/>
                  </a:cubicBezTo>
                  <a:cubicBezTo>
                    <a:pt x="98126" y="564817"/>
                    <a:pt x="0" y="515463"/>
                    <a:pt x="0" y="454583"/>
                  </a:cubicBezTo>
                  <a:lnTo>
                    <a:pt x="0" y="454582"/>
                  </a:lnTo>
                  <a:close/>
                  <a:moveTo>
                    <a:pt x="218808" y="0"/>
                  </a:moveTo>
                  <a:cubicBezTo>
                    <a:pt x="339652" y="0"/>
                    <a:pt x="437616" y="54610"/>
                    <a:pt x="437616" y="121975"/>
                  </a:cubicBezTo>
                  <a:cubicBezTo>
                    <a:pt x="437616" y="189340"/>
                    <a:pt x="339652" y="243950"/>
                    <a:pt x="218808" y="243950"/>
                  </a:cubicBezTo>
                  <a:cubicBezTo>
                    <a:pt x="97964" y="243950"/>
                    <a:pt x="0" y="189340"/>
                    <a:pt x="0" y="121975"/>
                  </a:cubicBezTo>
                  <a:cubicBezTo>
                    <a:pt x="0" y="54610"/>
                    <a:pt x="97964" y="0"/>
                    <a:pt x="218808"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rgbClr val="442359"/>
                </a:solidFill>
                <a:ea typeface="Segoe UI" pitchFamily="34" charset="0"/>
                <a:cs typeface="Segoe UI" pitchFamily="34" charset="0"/>
              </a:endParaRPr>
            </a:p>
          </p:txBody>
        </p:sp>
      </p:grpSp>
      <p:grpSp>
        <p:nvGrpSpPr>
          <p:cNvPr id="10" name="Group 9"/>
          <p:cNvGrpSpPr/>
          <p:nvPr/>
        </p:nvGrpSpPr>
        <p:grpSpPr>
          <a:xfrm>
            <a:off x="10359496" y="1919558"/>
            <a:ext cx="1828800" cy="1828800"/>
            <a:chOff x="7165848" y="4895023"/>
            <a:chExt cx="1828800" cy="1828800"/>
          </a:xfrm>
        </p:grpSpPr>
        <p:sp>
          <p:nvSpPr>
            <p:cNvPr id="11" name="Rectangle 10"/>
            <p:cNvSpPr/>
            <p:nvPr/>
          </p:nvSpPr>
          <p:spPr bwMode="auto">
            <a:xfrm>
              <a:off x="7165848" y="4895023"/>
              <a:ext cx="1828800" cy="1828800"/>
            </a:xfrm>
            <a:prstGeom prst="rect">
              <a:avLst/>
            </a:prstGeom>
            <a:no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442359"/>
                  </a:solidFill>
                </a:rPr>
                <a:t>Web</a:t>
              </a:r>
            </a:p>
          </p:txBody>
        </p:sp>
        <p:grpSp>
          <p:nvGrpSpPr>
            <p:cNvPr id="12" name="Group 11"/>
            <p:cNvGrpSpPr/>
            <p:nvPr/>
          </p:nvGrpSpPr>
          <p:grpSpPr>
            <a:xfrm>
              <a:off x="7577364" y="5021262"/>
              <a:ext cx="1005769" cy="920831"/>
              <a:chOff x="7589837" y="5094544"/>
              <a:chExt cx="1005769" cy="920831"/>
            </a:xfrm>
          </p:grpSpPr>
          <p:sp>
            <p:nvSpPr>
              <p:cNvPr id="13" name="Freeform 19"/>
              <p:cNvSpPr>
                <a:spLocks/>
              </p:cNvSpPr>
              <p:nvPr/>
            </p:nvSpPr>
            <p:spPr bwMode="auto">
              <a:xfrm>
                <a:off x="7589837" y="5094544"/>
                <a:ext cx="1005769" cy="92083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442359"/>
                  </a:solidFill>
                </a:endParaRPr>
              </a:p>
            </p:txBody>
          </p:sp>
          <p:sp>
            <p:nvSpPr>
              <p:cNvPr id="14" name="Freeform 20"/>
              <p:cNvSpPr>
                <a:spLocks/>
              </p:cNvSpPr>
              <p:nvPr/>
            </p:nvSpPr>
            <p:spPr bwMode="auto">
              <a:xfrm>
                <a:off x="7589837" y="5094544"/>
                <a:ext cx="1005769" cy="92083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chemeClr val="accent1"/>
              </a:solidFill>
              <a:ln>
                <a:noFill/>
              </a:ln>
              <a:extLst/>
            </p:spPr>
            <p:txBody>
              <a:bodyPr vert="horz" wrap="square" lIns="91427" tIns="45713" rIns="91427" bIns="45713" numCol="1" anchor="t" anchorCtr="0" compatLnSpc="1">
                <a:prstTxWarp prst="textNoShape">
                  <a:avLst/>
                </a:prstTxWarp>
              </a:bodyPr>
              <a:lstStyle/>
              <a:p>
                <a:pPr defTabSz="914225"/>
                <a:endParaRPr lang="en-US">
                  <a:solidFill>
                    <a:srgbClr val="442359"/>
                  </a:solidFill>
                </a:endParaRPr>
              </a:p>
            </p:txBody>
          </p:sp>
          <p:sp>
            <p:nvSpPr>
              <p:cNvPr id="15" name="Freeform 21"/>
              <p:cNvSpPr>
                <a:spLocks/>
              </p:cNvSpPr>
              <p:nvPr/>
            </p:nvSpPr>
            <p:spPr bwMode="auto">
              <a:xfrm>
                <a:off x="7711121" y="5232209"/>
                <a:ext cx="124243" cy="330398"/>
              </a:xfrm>
              <a:custGeom>
                <a:avLst/>
                <a:gdLst>
                  <a:gd name="T0" fmla="*/ 19 w 29"/>
                  <a:gd name="T1" fmla="*/ 74 h 74"/>
                  <a:gd name="T2" fmla="*/ 29 w 29"/>
                  <a:gd name="T3" fmla="*/ 57 h 74"/>
                  <a:gd name="T4" fmla="*/ 15 w 29"/>
                  <a:gd name="T5" fmla="*/ 0 h 74"/>
                  <a:gd name="T6" fmla="*/ 4 w 29"/>
                  <a:gd name="T7" fmla="*/ 13 h 74"/>
                  <a:gd name="T8" fmla="*/ 19 w 29"/>
                  <a:gd name="T9" fmla="*/ 74 h 74"/>
                </a:gdLst>
                <a:ahLst/>
                <a:cxnLst>
                  <a:cxn ang="0">
                    <a:pos x="T0" y="T1"/>
                  </a:cxn>
                  <a:cxn ang="0">
                    <a:pos x="T2" y="T3"/>
                  </a:cxn>
                  <a:cxn ang="0">
                    <a:pos x="T4" y="T5"/>
                  </a:cxn>
                  <a:cxn ang="0">
                    <a:pos x="T6" y="T7"/>
                  </a:cxn>
                  <a:cxn ang="0">
                    <a:pos x="T8" y="T9"/>
                  </a:cxn>
                </a:cxnLst>
                <a:rect l="0" t="0" r="r" b="b"/>
                <a:pathLst>
                  <a:path w="29" h="74">
                    <a:moveTo>
                      <a:pt x="19" y="74"/>
                    </a:moveTo>
                    <a:cubicBezTo>
                      <a:pt x="21" y="69"/>
                      <a:pt x="25" y="63"/>
                      <a:pt x="29" y="57"/>
                    </a:cubicBezTo>
                    <a:cubicBezTo>
                      <a:pt x="12" y="31"/>
                      <a:pt x="13" y="10"/>
                      <a:pt x="15" y="0"/>
                    </a:cubicBezTo>
                    <a:cubicBezTo>
                      <a:pt x="11" y="4"/>
                      <a:pt x="7" y="9"/>
                      <a:pt x="4" y="13"/>
                    </a:cubicBezTo>
                    <a:cubicBezTo>
                      <a:pt x="1" y="27"/>
                      <a:pt x="0" y="48"/>
                      <a:pt x="19"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442359"/>
                  </a:solidFill>
                </a:endParaRPr>
              </a:p>
            </p:txBody>
          </p:sp>
          <p:sp>
            <p:nvSpPr>
              <p:cNvPr id="16" name="Freeform 22"/>
              <p:cNvSpPr>
                <a:spLocks/>
              </p:cNvSpPr>
              <p:nvPr/>
            </p:nvSpPr>
            <p:spPr bwMode="auto">
              <a:xfrm>
                <a:off x="7861987" y="5577903"/>
                <a:ext cx="600503" cy="308983"/>
              </a:xfrm>
              <a:custGeom>
                <a:avLst/>
                <a:gdLst>
                  <a:gd name="T0" fmla="*/ 30 w 140"/>
                  <a:gd name="T1" fmla="*/ 17 h 69"/>
                  <a:gd name="T2" fmla="*/ 10 w 140"/>
                  <a:gd name="T3" fmla="*/ 0 h 69"/>
                  <a:gd name="T4" fmla="*/ 0 w 140"/>
                  <a:gd name="T5" fmla="*/ 16 h 69"/>
                  <a:gd name="T6" fmla="*/ 18 w 140"/>
                  <a:gd name="T7" fmla="*/ 32 h 69"/>
                  <a:gd name="T8" fmla="*/ 126 w 140"/>
                  <a:gd name="T9" fmla="*/ 69 h 69"/>
                  <a:gd name="T10" fmla="*/ 140 w 140"/>
                  <a:gd name="T11" fmla="*/ 52 h 69"/>
                  <a:gd name="T12" fmla="*/ 30 w 140"/>
                  <a:gd name="T13" fmla="*/ 17 h 69"/>
                </a:gdLst>
                <a:ahLst/>
                <a:cxnLst>
                  <a:cxn ang="0">
                    <a:pos x="T0" y="T1"/>
                  </a:cxn>
                  <a:cxn ang="0">
                    <a:pos x="T2" y="T3"/>
                  </a:cxn>
                  <a:cxn ang="0">
                    <a:pos x="T4" y="T5"/>
                  </a:cxn>
                  <a:cxn ang="0">
                    <a:pos x="T6" y="T7"/>
                  </a:cxn>
                  <a:cxn ang="0">
                    <a:pos x="T8" y="T9"/>
                  </a:cxn>
                  <a:cxn ang="0">
                    <a:pos x="T10" y="T11"/>
                  </a:cxn>
                  <a:cxn ang="0">
                    <a:pos x="T12" y="T13"/>
                  </a:cxn>
                </a:cxnLst>
                <a:rect l="0" t="0" r="r" b="b"/>
                <a:pathLst>
                  <a:path w="140" h="69">
                    <a:moveTo>
                      <a:pt x="30" y="17"/>
                    </a:moveTo>
                    <a:cubicBezTo>
                      <a:pt x="22" y="11"/>
                      <a:pt x="16" y="5"/>
                      <a:pt x="10" y="0"/>
                    </a:cubicBezTo>
                    <a:cubicBezTo>
                      <a:pt x="6" y="5"/>
                      <a:pt x="3" y="11"/>
                      <a:pt x="0" y="16"/>
                    </a:cubicBezTo>
                    <a:cubicBezTo>
                      <a:pt x="6" y="21"/>
                      <a:pt x="11" y="26"/>
                      <a:pt x="18" y="32"/>
                    </a:cubicBezTo>
                    <a:cubicBezTo>
                      <a:pt x="61" y="66"/>
                      <a:pt x="103" y="69"/>
                      <a:pt x="126" y="69"/>
                    </a:cubicBezTo>
                    <a:cubicBezTo>
                      <a:pt x="128" y="69"/>
                      <a:pt x="135" y="59"/>
                      <a:pt x="140" y="52"/>
                    </a:cubicBezTo>
                    <a:cubicBezTo>
                      <a:pt x="129" y="55"/>
                      <a:pt x="84" y="60"/>
                      <a:pt x="3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442359"/>
                  </a:solidFill>
                </a:endParaRPr>
              </a:p>
            </p:txBody>
          </p:sp>
          <p:sp>
            <p:nvSpPr>
              <p:cNvPr id="17" name="Freeform 23"/>
              <p:cNvSpPr>
                <a:spLocks/>
              </p:cNvSpPr>
              <p:nvPr/>
            </p:nvSpPr>
            <p:spPr bwMode="auto">
              <a:xfrm>
                <a:off x="8101597" y="5342342"/>
                <a:ext cx="425972" cy="370167"/>
              </a:xfrm>
              <a:custGeom>
                <a:avLst/>
                <a:gdLst>
                  <a:gd name="T0" fmla="*/ 0 w 99"/>
                  <a:gd name="T1" fmla="*/ 9 h 83"/>
                  <a:gd name="T2" fmla="*/ 96 w 99"/>
                  <a:gd name="T3" fmla="*/ 83 h 83"/>
                  <a:gd name="T4" fmla="*/ 99 w 99"/>
                  <a:gd name="T5" fmla="*/ 74 h 83"/>
                  <a:gd name="T6" fmla="*/ 14 w 99"/>
                  <a:gd name="T7" fmla="*/ 0 h 83"/>
                  <a:gd name="T8" fmla="*/ 0 w 99"/>
                  <a:gd name="T9" fmla="*/ 9 h 83"/>
                </a:gdLst>
                <a:ahLst/>
                <a:cxnLst>
                  <a:cxn ang="0">
                    <a:pos x="T0" y="T1"/>
                  </a:cxn>
                  <a:cxn ang="0">
                    <a:pos x="T2" y="T3"/>
                  </a:cxn>
                  <a:cxn ang="0">
                    <a:pos x="T4" y="T5"/>
                  </a:cxn>
                  <a:cxn ang="0">
                    <a:pos x="T6" y="T7"/>
                  </a:cxn>
                  <a:cxn ang="0">
                    <a:pos x="T8" y="T9"/>
                  </a:cxn>
                </a:cxnLst>
                <a:rect l="0" t="0" r="r" b="b"/>
                <a:pathLst>
                  <a:path w="99" h="83">
                    <a:moveTo>
                      <a:pt x="0" y="9"/>
                    </a:moveTo>
                    <a:cubicBezTo>
                      <a:pt x="39" y="45"/>
                      <a:pt x="84" y="75"/>
                      <a:pt x="96" y="83"/>
                    </a:cubicBezTo>
                    <a:cubicBezTo>
                      <a:pt x="97" y="80"/>
                      <a:pt x="98" y="77"/>
                      <a:pt x="99" y="74"/>
                    </a:cubicBezTo>
                    <a:cubicBezTo>
                      <a:pt x="86" y="65"/>
                      <a:pt x="54" y="40"/>
                      <a:pt x="14" y="0"/>
                    </a:cubicBezTo>
                    <a:cubicBezTo>
                      <a:pt x="10" y="3"/>
                      <a:pt x="5" y="6"/>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442359"/>
                  </a:solidFill>
                </a:endParaRPr>
              </a:p>
            </p:txBody>
          </p:sp>
          <p:sp>
            <p:nvSpPr>
              <p:cNvPr id="18" name="Freeform 24"/>
              <p:cNvSpPr>
                <a:spLocks/>
              </p:cNvSpPr>
              <p:nvPr/>
            </p:nvSpPr>
            <p:spPr bwMode="auto">
              <a:xfrm>
                <a:off x="7894526" y="5115959"/>
                <a:ext cx="186363" cy="183553"/>
              </a:xfrm>
              <a:custGeom>
                <a:avLst/>
                <a:gdLst>
                  <a:gd name="T0" fmla="*/ 43 w 43"/>
                  <a:gd name="T1" fmla="*/ 32 h 41"/>
                  <a:gd name="T2" fmla="*/ 14 w 43"/>
                  <a:gd name="T3" fmla="*/ 0 h 41"/>
                  <a:gd name="T4" fmla="*/ 0 w 43"/>
                  <a:gd name="T5" fmla="*/ 5 h 41"/>
                  <a:gd name="T6" fmla="*/ 28 w 43"/>
                  <a:gd name="T7" fmla="*/ 41 h 41"/>
                  <a:gd name="T8" fmla="*/ 43 w 43"/>
                  <a:gd name="T9" fmla="*/ 32 h 41"/>
                </a:gdLst>
                <a:ahLst/>
                <a:cxnLst>
                  <a:cxn ang="0">
                    <a:pos x="T0" y="T1"/>
                  </a:cxn>
                  <a:cxn ang="0">
                    <a:pos x="T2" y="T3"/>
                  </a:cxn>
                  <a:cxn ang="0">
                    <a:pos x="T4" y="T5"/>
                  </a:cxn>
                  <a:cxn ang="0">
                    <a:pos x="T6" y="T7"/>
                  </a:cxn>
                  <a:cxn ang="0">
                    <a:pos x="T8" y="T9"/>
                  </a:cxn>
                </a:cxnLst>
                <a:rect l="0" t="0" r="r" b="b"/>
                <a:pathLst>
                  <a:path w="43" h="41">
                    <a:moveTo>
                      <a:pt x="43" y="32"/>
                    </a:moveTo>
                    <a:cubicBezTo>
                      <a:pt x="34" y="22"/>
                      <a:pt x="24" y="11"/>
                      <a:pt x="14" y="0"/>
                    </a:cubicBezTo>
                    <a:cubicBezTo>
                      <a:pt x="9" y="1"/>
                      <a:pt x="5" y="3"/>
                      <a:pt x="0" y="5"/>
                    </a:cubicBezTo>
                    <a:cubicBezTo>
                      <a:pt x="8" y="17"/>
                      <a:pt x="17" y="29"/>
                      <a:pt x="28" y="41"/>
                    </a:cubicBezTo>
                    <a:cubicBezTo>
                      <a:pt x="33" y="37"/>
                      <a:pt x="38" y="34"/>
                      <a:pt x="43"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442359"/>
                  </a:solidFill>
                </a:endParaRPr>
              </a:p>
            </p:txBody>
          </p:sp>
          <p:sp>
            <p:nvSpPr>
              <p:cNvPr id="19" name="Freeform 25"/>
              <p:cNvSpPr>
                <a:spLocks/>
              </p:cNvSpPr>
              <p:nvPr/>
            </p:nvSpPr>
            <p:spPr bwMode="auto">
              <a:xfrm>
                <a:off x="7728870" y="5562607"/>
                <a:ext cx="133116" cy="348752"/>
              </a:xfrm>
              <a:custGeom>
                <a:avLst/>
                <a:gdLst>
                  <a:gd name="T0" fmla="*/ 15 w 31"/>
                  <a:gd name="T1" fmla="*/ 0 h 79"/>
                  <a:gd name="T2" fmla="*/ 0 w 31"/>
                  <a:gd name="T3" fmla="*/ 58 h 79"/>
                  <a:gd name="T4" fmla="*/ 2 w 31"/>
                  <a:gd name="T5" fmla="*/ 62 h 79"/>
                  <a:gd name="T6" fmla="*/ 19 w 31"/>
                  <a:gd name="T7" fmla="*/ 79 h 79"/>
                  <a:gd name="T8" fmla="*/ 31 w 31"/>
                  <a:gd name="T9" fmla="*/ 20 h 79"/>
                  <a:gd name="T10" fmla="*/ 15 w 31"/>
                  <a:gd name="T11" fmla="*/ 0 h 79"/>
                </a:gdLst>
                <a:ahLst/>
                <a:cxnLst>
                  <a:cxn ang="0">
                    <a:pos x="T0" y="T1"/>
                  </a:cxn>
                  <a:cxn ang="0">
                    <a:pos x="T2" y="T3"/>
                  </a:cxn>
                  <a:cxn ang="0">
                    <a:pos x="T4" y="T5"/>
                  </a:cxn>
                  <a:cxn ang="0">
                    <a:pos x="T6" y="T7"/>
                  </a:cxn>
                  <a:cxn ang="0">
                    <a:pos x="T8" y="T9"/>
                  </a:cxn>
                  <a:cxn ang="0">
                    <a:pos x="T10" y="T11"/>
                  </a:cxn>
                </a:cxnLst>
                <a:rect l="0" t="0" r="r" b="b"/>
                <a:pathLst>
                  <a:path w="31" h="79">
                    <a:moveTo>
                      <a:pt x="15" y="0"/>
                    </a:moveTo>
                    <a:cubicBezTo>
                      <a:pt x="5" y="21"/>
                      <a:pt x="1" y="41"/>
                      <a:pt x="0" y="58"/>
                    </a:cubicBezTo>
                    <a:cubicBezTo>
                      <a:pt x="1" y="59"/>
                      <a:pt x="1" y="60"/>
                      <a:pt x="2" y="62"/>
                    </a:cubicBezTo>
                    <a:cubicBezTo>
                      <a:pt x="7" y="68"/>
                      <a:pt x="13" y="74"/>
                      <a:pt x="19" y="79"/>
                    </a:cubicBezTo>
                    <a:cubicBezTo>
                      <a:pt x="18" y="65"/>
                      <a:pt x="20" y="43"/>
                      <a:pt x="31" y="20"/>
                    </a:cubicBezTo>
                    <a:cubicBezTo>
                      <a:pt x="24" y="13"/>
                      <a:pt x="19" y="7"/>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442359"/>
                  </a:solidFill>
                </a:endParaRPr>
              </a:p>
            </p:txBody>
          </p:sp>
          <p:sp>
            <p:nvSpPr>
              <p:cNvPr id="20" name="Freeform 26"/>
              <p:cNvSpPr>
                <a:spLocks/>
              </p:cNvSpPr>
              <p:nvPr/>
            </p:nvSpPr>
            <p:spPr bwMode="auto">
              <a:xfrm>
                <a:off x="7790991" y="5299512"/>
                <a:ext cx="310604" cy="351813"/>
              </a:xfrm>
              <a:custGeom>
                <a:avLst/>
                <a:gdLst>
                  <a:gd name="T0" fmla="*/ 52 w 72"/>
                  <a:gd name="T1" fmla="*/ 0 h 79"/>
                  <a:gd name="T2" fmla="*/ 24 w 72"/>
                  <a:gd name="T3" fmla="*/ 25 h 79"/>
                  <a:gd name="T4" fmla="*/ 10 w 72"/>
                  <a:gd name="T5" fmla="*/ 42 h 79"/>
                  <a:gd name="T6" fmla="*/ 10 w 72"/>
                  <a:gd name="T7" fmla="*/ 42 h 79"/>
                  <a:gd name="T8" fmla="*/ 0 w 72"/>
                  <a:gd name="T9" fmla="*/ 59 h 79"/>
                  <a:gd name="T10" fmla="*/ 16 w 72"/>
                  <a:gd name="T11" fmla="*/ 79 h 79"/>
                  <a:gd name="T12" fmla="*/ 26 w 72"/>
                  <a:gd name="T13" fmla="*/ 63 h 79"/>
                  <a:gd name="T14" fmla="*/ 26 w 72"/>
                  <a:gd name="T15" fmla="*/ 63 h 79"/>
                  <a:gd name="T16" fmla="*/ 45 w 72"/>
                  <a:gd name="T17" fmla="*/ 41 h 79"/>
                  <a:gd name="T18" fmla="*/ 72 w 72"/>
                  <a:gd name="T19" fmla="*/ 19 h 79"/>
                  <a:gd name="T20" fmla="*/ 52 w 72"/>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9">
                    <a:moveTo>
                      <a:pt x="52" y="0"/>
                    </a:moveTo>
                    <a:cubicBezTo>
                      <a:pt x="43" y="6"/>
                      <a:pt x="33" y="14"/>
                      <a:pt x="24" y="25"/>
                    </a:cubicBezTo>
                    <a:cubicBezTo>
                      <a:pt x="18" y="30"/>
                      <a:pt x="14" y="36"/>
                      <a:pt x="10" y="42"/>
                    </a:cubicBezTo>
                    <a:cubicBezTo>
                      <a:pt x="10" y="42"/>
                      <a:pt x="10" y="42"/>
                      <a:pt x="10" y="42"/>
                    </a:cubicBezTo>
                    <a:cubicBezTo>
                      <a:pt x="6" y="48"/>
                      <a:pt x="2" y="54"/>
                      <a:pt x="0" y="59"/>
                    </a:cubicBezTo>
                    <a:cubicBezTo>
                      <a:pt x="4" y="66"/>
                      <a:pt x="9" y="72"/>
                      <a:pt x="16" y="79"/>
                    </a:cubicBezTo>
                    <a:cubicBezTo>
                      <a:pt x="19" y="74"/>
                      <a:pt x="22" y="68"/>
                      <a:pt x="26" y="63"/>
                    </a:cubicBezTo>
                    <a:cubicBezTo>
                      <a:pt x="26" y="63"/>
                      <a:pt x="26" y="63"/>
                      <a:pt x="26" y="63"/>
                    </a:cubicBezTo>
                    <a:cubicBezTo>
                      <a:pt x="31" y="55"/>
                      <a:pt x="37" y="48"/>
                      <a:pt x="45" y="41"/>
                    </a:cubicBezTo>
                    <a:cubicBezTo>
                      <a:pt x="55" y="32"/>
                      <a:pt x="64" y="25"/>
                      <a:pt x="72" y="19"/>
                    </a:cubicBezTo>
                    <a:cubicBezTo>
                      <a:pt x="65" y="13"/>
                      <a:pt x="58" y="6"/>
                      <a:pt x="5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442359"/>
                  </a:solidFill>
                </a:endParaRPr>
              </a:p>
            </p:txBody>
          </p:sp>
          <p:sp>
            <p:nvSpPr>
              <p:cNvPr id="21" name="Freeform 27"/>
              <p:cNvSpPr>
                <a:spLocks/>
              </p:cNvSpPr>
              <p:nvPr/>
            </p:nvSpPr>
            <p:spPr bwMode="auto">
              <a:xfrm>
                <a:off x="8015811" y="5189379"/>
                <a:ext cx="425972" cy="192731"/>
              </a:xfrm>
              <a:custGeom>
                <a:avLst/>
                <a:gdLst>
                  <a:gd name="T0" fmla="*/ 84 w 99"/>
                  <a:gd name="T1" fmla="*/ 3 h 44"/>
                  <a:gd name="T2" fmla="*/ 15 w 99"/>
                  <a:gd name="T3" fmla="*/ 16 h 44"/>
                  <a:gd name="T4" fmla="*/ 15 w 99"/>
                  <a:gd name="T5" fmla="*/ 16 h 44"/>
                  <a:gd name="T6" fmla="*/ 0 w 99"/>
                  <a:gd name="T7" fmla="*/ 25 h 44"/>
                  <a:gd name="T8" fmla="*/ 20 w 99"/>
                  <a:gd name="T9" fmla="*/ 44 h 44"/>
                  <a:gd name="T10" fmla="*/ 34 w 99"/>
                  <a:gd name="T11" fmla="*/ 35 h 44"/>
                  <a:gd name="T12" fmla="*/ 34 w 99"/>
                  <a:gd name="T13" fmla="*/ 35 h 44"/>
                  <a:gd name="T14" fmla="*/ 99 w 99"/>
                  <a:gd name="T15" fmla="*/ 18 h 44"/>
                  <a:gd name="T16" fmla="*/ 84 w 99"/>
                  <a:gd name="T1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44">
                    <a:moveTo>
                      <a:pt x="84" y="3"/>
                    </a:moveTo>
                    <a:cubicBezTo>
                      <a:pt x="68" y="0"/>
                      <a:pt x="43" y="1"/>
                      <a:pt x="15" y="16"/>
                    </a:cubicBezTo>
                    <a:cubicBezTo>
                      <a:pt x="15" y="16"/>
                      <a:pt x="15" y="16"/>
                      <a:pt x="15" y="16"/>
                    </a:cubicBezTo>
                    <a:cubicBezTo>
                      <a:pt x="10" y="18"/>
                      <a:pt x="5" y="21"/>
                      <a:pt x="0" y="25"/>
                    </a:cubicBezTo>
                    <a:cubicBezTo>
                      <a:pt x="6" y="31"/>
                      <a:pt x="13" y="38"/>
                      <a:pt x="20" y="44"/>
                    </a:cubicBezTo>
                    <a:cubicBezTo>
                      <a:pt x="25" y="41"/>
                      <a:pt x="30" y="38"/>
                      <a:pt x="34" y="35"/>
                    </a:cubicBezTo>
                    <a:cubicBezTo>
                      <a:pt x="34" y="35"/>
                      <a:pt x="34" y="35"/>
                      <a:pt x="34" y="35"/>
                    </a:cubicBezTo>
                    <a:cubicBezTo>
                      <a:pt x="72" y="15"/>
                      <a:pt x="99" y="18"/>
                      <a:pt x="99" y="18"/>
                    </a:cubicBezTo>
                    <a:cubicBezTo>
                      <a:pt x="95" y="12"/>
                      <a:pt x="90" y="7"/>
                      <a:pt x="84"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442359"/>
                  </a:solidFill>
                </a:endParaRPr>
              </a:p>
            </p:txBody>
          </p:sp>
          <p:sp>
            <p:nvSpPr>
              <p:cNvPr id="22" name="Freeform 28"/>
              <p:cNvSpPr>
                <a:spLocks/>
              </p:cNvSpPr>
              <p:nvPr/>
            </p:nvSpPr>
            <p:spPr bwMode="auto">
              <a:xfrm>
                <a:off x="8246545" y="5464711"/>
                <a:ext cx="221861" cy="220266"/>
              </a:xfrm>
              <a:custGeom>
                <a:avLst/>
                <a:gdLst>
                  <a:gd name="T0" fmla="*/ 12 w 51"/>
                  <a:gd name="T1" fmla="*/ 7 h 50"/>
                  <a:gd name="T2" fmla="*/ 8 w 51"/>
                  <a:gd name="T3" fmla="*/ 39 h 50"/>
                  <a:gd name="T4" fmla="*/ 39 w 51"/>
                  <a:gd name="T5" fmla="*/ 43 h 50"/>
                  <a:gd name="T6" fmla="*/ 43 w 51"/>
                  <a:gd name="T7" fmla="*/ 12 h 50"/>
                  <a:gd name="T8" fmla="*/ 12 w 51"/>
                  <a:gd name="T9" fmla="*/ 7 h 50"/>
                </a:gdLst>
                <a:ahLst/>
                <a:cxnLst>
                  <a:cxn ang="0">
                    <a:pos x="T0" y="T1"/>
                  </a:cxn>
                  <a:cxn ang="0">
                    <a:pos x="T2" y="T3"/>
                  </a:cxn>
                  <a:cxn ang="0">
                    <a:pos x="T4" y="T5"/>
                  </a:cxn>
                  <a:cxn ang="0">
                    <a:pos x="T6" y="T7"/>
                  </a:cxn>
                  <a:cxn ang="0">
                    <a:pos x="T8" y="T9"/>
                  </a:cxn>
                </a:cxnLst>
                <a:rect l="0" t="0" r="r" b="b"/>
                <a:pathLst>
                  <a:path w="51" h="50">
                    <a:moveTo>
                      <a:pt x="12" y="7"/>
                    </a:moveTo>
                    <a:cubicBezTo>
                      <a:pt x="2" y="15"/>
                      <a:pt x="0" y="29"/>
                      <a:pt x="8" y="39"/>
                    </a:cubicBezTo>
                    <a:cubicBezTo>
                      <a:pt x="15" y="48"/>
                      <a:pt x="29" y="50"/>
                      <a:pt x="39" y="43"/>
                    </a:cubicBezTo>
                    <a:cubicBezTo>
                      <a:pt x="49" y="35"/>
                      <a:pt x="51" y="21"/>
                      <a:pt x="43" y="12"/>
                    </a:cubicBezTo>
                    <a:cubicBezTo>
                      <a:pt x="36" y="2"/>
                      <a:pt x="22" y="0"/>
                      <a:pt x="12"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442359"/>
                  </a:solidFill>
                </a:endParaRPr>
              </a:p>
            </p:txBody>
          </p:sp>
          <p:sp>
            <p:nvSpPr>
              <p:cNvPr id="23" name="Freeform 29"/>
              <p:cNvSpPr>
                <a:spLocks/>
              </p:cNvSpPr>
              <p:nvPr/>
            </p:nvSpPr>
            <p:spPr bwMode="auto">
              <a:xfrm>
                <a:off x="8060182" y="5712509"/>
                <a:ext cx="195237" cy="204968"/>
              </a:xfrm>
              <a:custGeom>
                <a:avLst/>
                <a:gdLst>
                  <a:gd name="T0" fmla="*/ 10 w 46"/>
                  <a:gd name="T1" fmla="*/ 7 h 46"/>
                  <a:gd name="T2" fmla="*/ 6 w 46"/>
                  <a:gd name="T3" fmla="*/ 36 h 46"/>
                  <a:gd name="T4" fmla="*/ 35 w 46"/>
                  <a:gd name="T5" fmla="*/ 40 h 46"/>
                  <a:gd name="T6" fmla="*/ 39 w 46"/>
                  <a:gd name="T7" fmla="*/ 11 h 46"/>
                  <a:gd name="T8" fmla="*/ 10 w 46"/>
                  <a:gd name="T9" fmla="*/ 7 h 46"/>
                </a:gdLst>
                <a:ahLst/>
                <a:cxnLst>
                  <a:cxn ang="0">
                    <a:pos x="T0" y="T1"/>
                  </a:cxn>
                  <a:cxn ang="0">
                    <a:pos x="T2" y="T3"/>
                  </a:cxn>
                  <a:cxn ang="0">
                    <a:pos x="T4" y="T5"/>
                  </a:cxn>
                  <a:cxn ang="0">
                    <a:pos x="T6" y="T7"/>
                  </a:cxn>
                  <a:cxn ang="0">
                    <a:pos x="T8" y="T9"/>
                  </a:cxn>
                </a:cxnLst>
                <a:rect l="0" t="0" r="r" b="b"/>
                <a:pathLst>
                  <a:path w="46" h="46">
                    <a:moveTo>
                      <a:pt x="10" y="7"/>
                    </a:moveTo>
                    <a:cubicBezTo>
                      <a:pt x="1" y="14"/>
                      <a:pt x="0" y="27"/>
                      <a:pt x="6" y="36"/>
                    </a:cubicBezTo>
                    <a:cubicBezTo>
                      <a:pt x="13" y="45"/>
                      <a:pt x="26" y="46"/>
                      <a:pt x="35" y="40"/>
                    </a:cubicBezTo>
                    <a:cubicBezTo>
                      <a:pt x="44" y="33"/>
                      <a:pt x="46" y="20"/>
                      <a:pt x="39" y="11"/>
                    </a:cubicBezTo>
                    <a:cubicBezTo>
                      <a:pt x="32" y="2"/>
                      <a:pt x="19" y="0"/>
                      <a:pt x="10"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442359"/>
                  </a:solidFill>
                </a:endParaRPr>
              </a:p>
            </p:txBody>
          </p:sp>
          <p:sp>
            <p:nvSpPr>
              <p:cNvPr id="24" name="Freeform 30"/>
              <p:cNvSpPr>
                <a:spLocks/>
              </p:cNvSpPr>
              <p:nvPr/>
            </p:nvSpPr>
            <p:spPr bwMode="auto">
              <a:xfrm>
                <a:off x="7699289" y="5406586"/>
                <a:ext cx="304689" cy="308983"/>
              </a:xfrm>
              <a:custGeom>
                <a:avLst/>
                <a:gdLst>
                  <a:gd name="T0" fmla="*/ 17 w 71"/>
                  <a:gd name="T1" fmla="*/ 10 h 70"/>
                  <a:gd name="T2" fmla="*/ 11 w 71"/>
                  <a:gd name="T3" fmla="*/ 54 h 70"/>
                  <a:gd name="T4" fmla="*/ 55 w 71"/>
                  <a:gd name="T5" fmla="*/ 60 h 70"/>
                  <a:gd name="T6" fmla="*/ 61 w 71"/>
                  <a:gd name="T7" fmla="*/ 16 h 70"/>
                  <a:gd name="T8" fmla="*/ 17 w 71"/>
                  <a:gd name="T9" fmla="*/ 10 h 70"/>
                </a:gdLst>
                <a:ahLst/>
                <a:cxnLst>
                  <a:cxn ang="0">
                    <a:pos x="T0" y="T1"/>
                  </a:cxn>
                  <a:cxn ang="0">
                    <a:pos x="T2" y="T3"/>
                  </a:cxn>
                  <a:cxn ang="0">
                    <a:pos x="T4" y="T5"/>
                  </a:cxn>
                  <a:cxn ang="0">
                    <a:pos x="T6" y="T7"/>
                  </a:cxn>
                  <a:cxn ang="0">
                    <a:pos x="T8" y="T9"/>
                  </a:cxn>
                </a:cxnLst>
                <a:rect l="0" t="0" r="r" b="b"/>
                <a:pathLst>
                  <a:path w="71" h="70">
                    <a:moveTo>
                      <a:pt x="17" y="10"/>
                    </a:moveTo>
                    <a:cubicBezTo>
                      <a:pt x="3" y="21"/>
                      <a:pt x="0" y="40"/>
                      <a:pt x="11" y="54"/>
                    </a:cubicBezTo>
                    <a:cubicBezTo>
                      <a:pt x="21" y="68"/>
                      <a:pt x="41" y="70"/>
                      <a:pt x="55" y="60"/>
                    </a:cubicBezTo>
                    <a:cubicBezTo>
                      <a:pt x="68" y="49"/>
                      <a:pt x="71" y="30"/>
                      <a:pt x="61" y="16"/>
                    </a:cubicBezTo>
                    <a:cubicBezTo>
                      <a:pt x="50" y="2"/>
                      <a:pt x="30" y="0"/>
                      <a:pt x="17"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442359"/>
                  </a:solidFill>
                </a:endParaRPr>
              </a:p>
            </p:txBody>
          </p:sp>
        </p:grpSp>
      </p:grpSp>
      <p:grpSp>
        <p:nvGrpSpPr>
          <p:cNvPr id="25" name="Group 24"/>
          <p:cNvGrpSpPr/>
          <p:nvPr/>
        </p:nvGrpSpPr>
        <p:grpSpPr>
          <a:xfrm>
            <a:off x="7830761" y="3527147"/>
            <a:ext cx="1828800" cy="1828800"/>
            <a:chOff x="7666037" y="3954462"/>
            <a:chExt cx="1828800" cy="1828800"/>
          </a:xfrm>
        </p:grpSpPr>
        <p:sp>
          <p:nvSpPr>
            <p:cNvPr id="26" name="Rectangle 25"/>
            <p:cNvSpPr/>
            <p:nvPr/>
          </p:nvSpPr>
          <p:spPr bwMode="auto">
            <a:xfrm>
              <a:off x="7666037" y="3954462"/>
              <a:ext cx="1828800" cy="1828800"/>
            </a:xfrm>
            <a:prstGeom prst="rect">
              <a:avLst/>
            </a:prstGeom>
            <a:no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smtClean="0">
                  <a:solidFill>
                    <a:srgbClr val="442359"/>
                  </a:solidFill>
                </a:rPr>
                <a:t>Tasks</a:t>
              </a:r>
              <a:endParaRPr lang="en-US" dirty="0">
                <a:solidFill>
                  <a:srgbClr val="442359"/>
                </a:solidFill>
              </a:endParaRPr>
            </a:p>
          </p:txBody>
        </p:sp>
        <p:sp>
          <p:nvSpPr>
            <p:cNvPr id="27" name="Freeform 26"/>
            <p:cNvSpPr>
              <a:spLocks noChangeAspect="1"/>
            </p:cNvSpPr>
            <p:nvPr/>
          </p:nvSpPr>
          <p:spPr bwMode="black">
            <a:xfrm>
              <a:off x="8114156" y="4210815"/>
              <a:ext cx="932561" cy="987257"/>
            </a:xfrm>
            <a:custGeom>
              <a:avLst/>
              <a:gdLst>
                <a:gd name="connsiteX0" fmla="*/ 59957 w 546268"/>
                <a:gd name="connsiteY0" fmla="*/ 369868 h 578307"/>
                <a:gd name="connsiteX1" fmla="*/ 257006 w 546268"/>
                <a:gd name="connsiteY1" fmla="*/ 484264 h 578307"/>
                <a:gd name="connsiteX2" fmla="*/ 257707 w 546268"/>
                <a:gd name="connsiteY2" fmla="*/ 484264 h 578307"/>
                <a:gd name="connsiteX3" fmla="*/ 273135 w 546268"/>
                <a:gd name="connsiteY3" fmla="*/ 488475 h 578307"/>
                <a:gd name="connsiteX4" fmla="*/ 289263 w 546268"/>
                <a:gd name="connsiteY4" fmla="*/ 484264 h 578307"/>
                <a:gd name="connsiteX5" fmla="*/ 487013 w 546268"/>
                <a:gd name="connsiteY5" fmla="*/ 369868 h 578307"/>
                <a:gd name="connsiteX6" fmla="*/ 538204 w 546268"/>
                <a:gd name="connsiteY6" fmla="*/ 399344 h 578307"/>
                <a:gd name="connsiteX7" fmla="*/ 545217 w 546268"/>
                <a:gd name="connsiteY7" fmla="*/ 407766 h 578307"/>
                <a:gd name="connsiteX8" fmla="*/ 545217 w 546268"/>
                <a:gd name="connsiteY8" fmla="*/ 418995 h 578307"/>
                <a:gd name="connsiteX9" fmla="*/ 538204 w 546268"/>
                <a:gd name="connsiteY9" fmla="*/ 427417 h 578307"/>
                <a:gd name="connsiteX10" fmla="*/ 280848 w 546268"/>
                <a:gd name="connsiteY10" fmla="*/ 576202 h 578307"/>
                <a:gd name="connsiteX11" fmla="*/ 273135 w 546268"/>
                <a:gd name="connsiteY11" fmla="*/ 578307 h 578307"/>
                <a:gd name="connsiteX12" fmla="*/ 265421 w 546268"/>
                <a:gd name="connsiteY12" fmla="*/ 576202 h 578307"/>
                <a:gd name="connsiteX13" fmla="*/ 8065 w 546268"/>
                <a:gd name="connsiteY13" fmla="*/ 427417 h 578307"/>
                <a:gd name="connsiteX14" fmla="*/ 1052 w 546268"/>
                <a:gd name="connsiteY14" fmla="*/ 418995 h 578307"/>
                <a:gd name="connsiteX15" fmla="*/ 1052 w 546268"/>
                <a:gd name="connsiteY15" fmla="*/ 407766 h 578307"/>
                <a:gd name="connsiteX16" fmla="*/ 8065 w 546268"/>
                <a:gd name="connsiteY16" fmla="*/ 399344 h 578307"/>
                <a:gd name="connsiteX17" fmla="*/ 59957 w 546268"/>
                <a:gd name="connsiteY17" fmla="*/ 369868 h 578307"/>
                <a:gd name="connsiteX18" fmla="*/ 59957 w 546268"/>
                <a:gd name="connsiteY18" fmla="*/ 245100 h 578307"/>
                <a:gd name="connsiteX19" fmla="*/ 257006 w 546268"/>
                <a:gd name="connsiteY19" fmla="*/ 359394 h 578307"/>
                <a:gd name="connsiteX20" fmla="*/ 257707 w 546268"/>
                <a:gd name="connsiteY20" fmla="*/ 359394 h 578307"/>
                <a:gd name="connsiteX21" fmla="*/ 273135 w 546268"/>
                <a:gd name="connsiteY21" fmla="*/ 362900 h 578307"/>
                <a:gd name="connsiteX22" fmla="*/ 289263 w 546268"/>
                <a:gd name="connsiteY22" fmla="*/ 359394 h 578307"/>
                <a:gd name="connsiteX23" fmla="*/ 487013 w 546268"/>
                <a:gd name="connsiteY23" fmla="*/ 245100 h 578307"/>
                <a:gd name="connsiteX24" fmla="*/ 538204 w 546268"/>
                <a:gd name="connsiteY24" fmla="*/ 274550 h 578307"/>
                <a:gd name="connsiteX25" fmla="*/ 545217 w 546268"/>
                <a:gd name="connsiteY25" fmla="*/ 282964 h 578307"/>
                <a:gd name="connsiteX26" fmla="*/ 545217 w 546268"/>
                <a:gd name="connsiteY26" fmla="*/ 294183 h 578307"/>
                <a:gd name="connsiteX27" fmla="*/ 538204 w 546268"/>
                <a:gd name="connsiteY27" fmla="*/ 302598 h 578307"/>
                <a:gd name="connsiteX28" fmla="*/ 280848 w 546268"/>
                <a:gd name="connsiteY28" fmla="*/ 451250 h 578307"/>
                <a:gd name="connsiteX29" fmla="*/ 273135 w 546268"/>
                <a:gd name="connsiteY29" fmla="*/ 452652 h 578307"/>
                <a:gd name="connsiteX30" fmla="*/ 265421 w 546268"/>
                <a:gd name="connsiteY30" fmla="*/ 451250 h 578307"/>
                <a:gd name="connsiteX31" fmla="*/ 8065 w 546268"/>
                <a:gd name="connsiteY31" fmla="*/ 302598 h 578307"/>
                <a:gd name="connsiteX32" fmla="*/ 1052 w 546268"/>
                <a:gd name="connsiteY32" fmla="*/ 294183 h 578307"/>
                <a:gd name="connsiteX33" fmla="*/ 1052 w 546268"/>
                <a:gd name="connsiteY33" fmla="*/ 282964 h 578307"/>
                <a:gd name="connsiteX34" fmla="*/ 8065 w 546268"/>
                <a:gd name="connsiteY34" fmla="*/ 274550 h 578307"/>
                <a:gd name="connsiteX35" fmla="*/ 59957 w 546268"/>
                <a:gd name="connsiteY35" fmla="*/ 245100 h 578307"/>
                <a:gd name="connsiteX36" fmla="*/ 273135 w 546268"/>
                <a:gd name="connsiteY36" fmla="*/ 0 h 578307"/>
                <a:gd name="connsiteX37" fmla="*/ 280848 w 546268"/>
                <a:gd name="connsiteY37" fmla="*/ 2803 h 578307"/>
                <a:gd name="connsiteX38" fmla="*/ 538204 w 546268"/>
                <a:gd name="connsiteY38" fmla="*/ 151352 h 578307"/>
                <a:gd name="connsiteX39" fmla="*/ 545217 w 546268"/>
                <a:gd name="connsiteY39" fmla="*/ 159761 h 578307"/>
                <a:gd name="connsiteX40" fmla="*/ 545217 w 546268"/>
                <a:gd name="connsiteY40" fmla="*/ 170271 h 578307"/>
                <a:gd name="connsiteX41" fmla="*/ 538204 w 546268"/>
                <a:gd name="connsiteY41" fmla="*/ 178680 h 578307"/>
                <a:gd name="connsiteX42" fmla="*/ 280848 w 546268"/>
                <a:gd name="connsiteY42" fmla="*/ 327930 h 578307"/>
                <a:gd name="connsiteX43" fmla="*/ 277342 w 546268"/>
                <a:gd name="connsiteY43" fmla="*/ 329331 h 578307"/>
                <a:gd name="connsiteX44" fmla="*/ 273135 w 546268"/>
                <a:gd name="connsiteY44" fmla="*/ 331433 h 578307"/>
                <a:gd name="connsiteX45" fmla="*/ 268927 w 546268"/>
                <a:gd name="connsiteY45" fmla="*/ 329331 h 578307"/>
                <a:gd name="connsiteX46" fmla="*/ 265421 w 546268"/>
                <a:gd name="connsiteY46" fmla="*/ 327930 h 578307"/>
                <a:gd name="connsiteX47" fmla="*/ 8065 w 546268"/>
                <a:gd name="connsiteY47" fmla="*/ 178680 h 578307"/>
                <a:gd name="connsiteX48" fmla="*/ 1052 w 546268"/>
                <a:gd name="connsiteY48" fmla="*/ 170271 h 578307"/>
                <a:gd name="connsiteX49" fmla="*/ 1052 w 546268"/>
                <a:gd name="connsiteY49" fmla="*/ 159761 h 578307"/>
                <a:gd name="connsiteX50" fmla="*/ 8065 w 546268"/>
                <a:gd name="connsiteY50" fmla="*/ 151352 h 578307"/>
                <a:gd name="connsiteX51" fmla="*/ 265421 w 546268"/>
                <a:gd name="connsiteY51" fmla="*/ 2803 h 578307"/>
                <a:gd name="connsiteX52" fmla="*/ 273135 w 546268"/>
                <a:gd name="connsiteY52" fmla="*/ 0 h 578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46268" h="578307">
                  <a:moveTo>
                    <a:pt x="59957" y="369868"/>
                  </a:moveTo>
                  <a:lnTo>
                    <a:pt x="257006" y="484264"/>
                  </a:lnTo>
                  <a:cubicBezTo>
                    <a:pt x="257707" y="484264"/>
                    <a:pt x="257707" y="484264"/>
                    <a:pt x="257707" y="484264"/>
                  </a:cubicBezTo>
                  <a:cubicBezTo>
                    <a:pt x="261915" y="487071"/>
                    <a:pt x="267525" y="488475"/>
                    <a:pt x="273135" y="488475"/>
                  </a:cubicBezTo>
                  <a:cubicBezTo>
                    <a:pt x="278744" y="488475"/>
                    <a:pt x="284354" y="487071"/>
                    <a:pt x="289263" y="484264"/>
                  </a:cubicBezTo>
                  <a:cubicBezTo>
                    <a:pt x="487013" y="369868"/>
                    <a:pt x="487013" y="369868"/>
                    <a:pt x="487013" y="369868"/>
                  </a:cubicBezTo>
                  <a:cubicBezTo>
                    <a:pt x="538204" y="399344"/>
                    <a:pt x="538204" y="399344"/>
                    <a:pt x="538204" y="399344"/>
                  </a:cubicBezTo>
                  <a:cubicBezTo>
                    <a:pt x="541710" y="401450"/>
                    <a:pt x="543814" y="404257"/>
                    <a:pt x="545217" y="407766"/>
                  </a:cubicBezTo>
                  <a:cubicBezTo>
                    <a:pt x="546619" y="411275"/>
                    <a:pt x="546619" y="415486"/>
                    <a:pt x="545217" y="418995"/>
                  </a:cubicBezTo>
                  <a:cubicBezTo>
                    <a:pt x="543814" y="422504"/>
                    <a:pt x="541710" y="425312"/>
                    <a:pt x="538204" y="427417"/>
                  </a:cubicBezTo>
                  <a:cubicBezTo>
                    <a:pt x="280848" y="576202"/>
                    <a:pt x="280848" y="576202"/>
                    <a:pt x="280848" y="576202"/>
                  </a:cubicBezTo>
                  <a:cubicBezTo>
                    <a:pt x="278744" y="577605"/>
                    <a:pt x="275939" y="578307"/>
                    <a:pt x="273135" y="578307"/>
                  </a:cubicBezTo>
                  <a:cubicBezTo>
                    <a:pt x="270330" y="578307"/>
                    <a:pt x="267525" y="577605"/>
                    <a:pt x="265421" y="576202"/>
                  </a:cubicBezTo>
                  <a:cubicBezTo>
                    <a:pt x="8065" y="427417"/>
                    <a:pt x="8065" y="427417"/>
                    <a:pt x="8065" y="427417"/>
                  </a:cubicBezTo>
                  <a:cubicBezTo>
                    <a:pt x="4559" y="425312"/>
                    <a:pt x="2455" y="422504"/>
                    <a:pt x="1052" y="418995"/>
                  </a:cubicBezTo>
                  <a:cubicBezTo>
                    <a:pt x="-350" y="415486"/>
                    <a:pt x="-350" y="411275"/>
                    <a:pt x="1052" y="407766"/>
                  </a:cubicBezTo>
                  <a:cubicBezTo>
                    <a:pt x="2455" y="404257"/>
                    <a:pt x="4559" y="401450"/>
                    <a:pt x="8065" y="399344"/>
                  </a:cubicBezTo>
                  <a:cubicBezTo>
                    <a:pt x="59957" y="369868"/>
                    <a:pt x="59957" y="369868"/>
                    <a:pt x="59957" y="369868"/>
                  </a:cubicBezTo>
                  <a:close/>
                  <a:moveTo>
                    <a:pt x="59957" y="245100"/>
                  </a:moveTo>
                  <a:cubicBezTo>
                    <a:pt x="257006" y="359394"/>
                    <a:pt x="257006" y="359394"/>
                    <a:pt x="257006" y="359394"/>
                  </a:cubicBezTo>
                  <a:cubicBezTo>
                    <a:pt x="257707" y="359394"/>
                    <a:pt x="257707" y="359394"/>
                    <a:pt x="257707" y="359394"/>
                  </a:cubicBezTo>
                  <a:cubicBezTo>
                    <a:pt x="261915" y="362199"/>
                    <a:pt x="267525" y="362900"/>
                    <a:pt x="273135" y="362900"/>
                  </a:cubicBezTo>
                  <a:cubicBezTo>
                    <a:pt x="278744" y="362900"/>
                    <a:pt x="284354" y="362199"/>
                    <a:pt x="289263" y="359394"/>
                  </a:cubicBezTo>
                  <a:cubicBezTo>
                    <a:pt x="487013" y="245100"/>
                    <a:pt x="487013" y="245100"/>
                    <a:pt x="487013" y="245100"/>
                  </a:cubicBezTo>
                  <a:cubicBezTo>
                    <a:pt x="538204" y="274550"/>
                    <a:pt x="538204" y="274550"/>
                    <a:pt x="538204" y="274550"/>
                  </a:cubicBezTo>
                  <a:cubicBezTo>
                    <a:pt x="541710" y="276654"/>
                    <a:pt x="543814" y="279459"/>
                    <a:pt x="545217" y="282964"/>
                  </a:cubicBezTo>
                  <a:cubicBezTo>
                    <a:pt x="546619" y="286470"/>
                    <a:pt x="546619" y="289976"/>
                    <a:pt x="545217" y="294183"/>
                  </a:cubicBezTo>
                  <a:cubicBezTo>
                    <a:pt x="543814" y="296988"/>
                    <a:pt x="541710" y="299793"/>
                    <a:pt x="538204" y="302598"/>
                  </a:cubicBezTo>
                  <a:cubicBezTo>
                    <a:pt x="280848" y="451250"/>
                    <a:pt x="280848" y="451250"/>
                    <a:pt x="280848" y="451250"/>
                  </a:cubicBezTo>
                  <a:cubicBezTo>
                    <a:pt x="278744" y="451951"/>
                    <a:pt x="275939" y="452652"/>
                    <a:pt x="273135" y="452652"/>
                  </a:cubicBezTo>
                  <a:cubicBezTo>
                    <a:pt x="270330" y="452652"/>
                    <a:pt x="267525" y="451951"/>
                    <a:pt x="265421" y="451250"/>
                  </a:cubicBezTo>
                  <a:cubicBezTo>
                    <a:pt x="8065" y="302598"/>
                    <a:pt x="8065" y="302598"/>
                    <a:pt x="8065" y="302598"/>
                  </a:cubicBezTo>
                  <a:cubicBezTo>
                    <a:pt x="4559" y="299793"/>
                    <a:pt x="2455" y="296988"/>
                    <a:pt x="1052" y="294183"/>
                  </a:cubicBezTo>
                  <a:cubicBezTo>
                    <a:pt x="-350" y="289976"/>
                    <a:pt x="-350" y="286470"/>
                    <a:pt x="1052" y="282964"/>
                  </a:cubicBezTo>
                  <a:cubicBezTo>
                    <a:pt x="2455" y="279459"/>
                    <a:pt x="4559" y="276654"/>
                    <a:pt x="8065" y="274550"/>
                  </a:cubicBezTo>
                  <a:cubicBezTo>
                    <a:pt x="59957" y="245100"/>
                    <a:pt x="59957" y="245100"/>
                    <a:pt x="59957" y="245100"/>
                  </a:cubicBezTo>
                  <a:close/>
                  <a:moveTo>
                    <a:pt x="273135" y="0"/>
                  </a:moveTo>
                  <a:cubicBezTo>
                    <a:pt x="275939" y="0"/>
                    <a:pt x="278744" y="701"/>
                    <a:pt x="280848" y="2803"/>
                  </a:cubicBezTo>
                  <a:cubicBezTo>
                    <a:pt x="538204" y="151352"/>
                    <a:pt x="538204" y="151352"/>
                    <a:pt x="538204" y="151352"/>
                  </a:cubicBezTo>
                  <a:cubicBezTo>
                    <a:pt x="541710" y="153454"/>
                    <a:pt x="543814" y="156257"/>
                    <a:pt x="545217" y="159761"/>
                  </a:cubicBezTo>
                  <a:cubicBezTo>
                    <a:pt x="546619" y="163264"/>
                    <a:pt x="546619" y="166768"/>
                    <a:pt x="545217" y="170271"/>
                  </a:cubicBezTo>
                  <a:cubicBezTo>
                    <a:pt x="543814" y="173775"/>
                    <a:pt x="541710" y="176578"/>
                    <a:pt x="538204" y="178680"/>
                  </a:cubicBezTo>
                  <a:cubicBezTo>
                    <a:pt x="280848" y="327930"/>
                    <a:pt x="280848" y="327930"/>
                    <a:pt x="280848" y="327930"/>
                  </a:cubicBezTo>
                  <a:cubicBezTo>
                    <a:pt x="280147" y="327930"/>
                    <a:pt x="278744" y="328630"/>
                    <a:pt x="277342" y="329331"/>
                  </a:cubicBezTo>
                  <a:cubicBezTo>
                    <a:pt x="273135" y="331433"/>
                    <a:pt x="273135" y="331433"/>
                    <a:pt x="273135" y="331433"/>
                  </a:cubicBezTo>
                  <a:cubicBezTo>
                    <a:pt x="268927" y="329331"/>
                    <a:pt x="268927" y="329331"/>
                    <a:pt x="268927" y="329331"/>
                  </a:cubicBezTo>
                  <a:cubicBezTo>
                    <a:pt x="267525" y="328630"/>
                    <a:pt x="266122" y="327930"/>
                    <a:pt x="265421" y="327930"/>
                  </a:cubicBezTo>
                  <a:cubicBezTo>
                    <a:pt x="8065" y="178680"/>
                    <a:pt x="8065" y="178680"/>
                    <a:pt x="8065" y="178680"/>
                  </a:cubicBezTo>
                  <a:cubicBezTo>
                    <a:pt x="4559" y="176578"/>
                    <a:pt x="2455" y="173775"/>
                    <a:pt x="1052" y="170271"/>
                  </a:cubicBezTo>
                  <a:cubicBezTo>
                    <a:pt x="-350" y="166768"/>
                    <a:pt x="-350" y="163264"/>
                    <a:pt x="1052" y="159761"/>
                  </a:cubicBezTo>
                  <a:cubicBezTo>
                    <a:pt x="2455" y="156257"/>
                    <a:pt x="4559" y="153454"/>
                    <a:pt x="8065" y="151352"/>
                  </a:cubicBezTo>
                  <a:cubicBezTo>
                    <a:pt x="265421" y="2803"/>
                    <a:pt x="265421" y="2803"/>
                    <a:pt x="265421" y="2803"/>
                  </a:cubicBezTo>
                  <a:cubicBezTo>
                    <a:pt x="267525" y="701"/>
                    <a:pt x="270330" y="0"/>
                    <a:pt x="273135"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4911" tIns="75929" rIns="94911" bIns="75929" numCol="1" spcCol="0" rtlCol="0" fromWordArt="0" anchor="t" anchorCtr="0" forceAA="0" compatLnSpc="1">
              <a:prstTxWarp prst="textNoShape">
                <a:avLst/>
              </a:prstTxWarp>
              <a:noAutofit/>
            </a:bodyPr>
            <a:lstStyle/>
            <a:p>
              <a:pPr algn="ctr" defTabSz="483924" fontAlgn="base">
                <a:lnSpc>
                  <a:spcPct val="90000"/>
                </a:lnSpc>
                <a:spcBef>
                  <a:spcPct val="0"/>
                </a:spcBef>
                <a:spcAft>
                  <a:spcPct val="0"/>
                </a:spcAft>
              </a:pPr>
              <a:endParaRPr lang="en-US" sz="1246" dirty="0">
                <a:solidFill>
                  <a:srgbClr val="442359"/>
                </a:solidFill>
                <a:ea typeface="Segoe UI" pitchFamily="34" charset="0"/>
                <a:cs typeface="Segoe UI" pitchFamily="34" charset="0"/>
              </a:endParaRPr>
            </a:p>
          </p:txBody>
        </p:sp>
      </p:grpSp>
      <p:grpSp>
        <p:nvGrpSpPr>
          <p:cNvPr id="28" name="Group 27"/>
          <p:cNvGrpSpPr/>
          <p:nvPr/>
        </p:nvGrpSpPr>
        <p:grpSpPr>
          <a:xfrm>
            <a:off x="9138744" y="3527147"/>
            <a:ext cx="1828800" cy="1828800"/>
            <a:chOff x="3017837" y="3954462"/>
            <a:chExt cx="1828800" cy="1828800"/>
          </a:xfrm>
        </p:grpSpPr>
        <p:sp>
          <p:nvSpPr>
            <p:cNvPr id="29" name="Rectangle 28"/>
            <p:cNvSpPr/>
            <p:nvPr/>
          </p:nvSpPr>
          <p:spPr bwMode="auto">
            <a:xfrm>
              <a:off x="3017837" y="3954462"/>
              <a:ext cx="1828800" cy="1828800"/>
            </a:xfrm>
            <a:prstGeom prst="rect">
              <a:avLst/>
            </a:prstGeom>
            <a:no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smtClean="0">
                  <a:solidFill>
                    <a:srgbClr val="442359"/>
                  </a:solidFill>
                </a:rPr>
                <a:t>Scale Out</a:t>
              </a:r>
              <a:endParaRPr lang="en-US" dirty="0">
                <a:solidFill>
                  <a:srgbClr val="442359"/>
                </a:solidFill>
              </a:endParaRPr>
            </a:p>
          </p:txBody>
        </p:sp>
        <p:sp>
          <p:nvSpPr>
            <p:cNvPr id="30" name="Freeform 21"/>
            <p:cNvSpPr>
              <a:spLocks noChangeAspect="1" noEditPoints="1"/>
            </p:cNvSpPr>
            <p:nvPr/>
          </p:nvSpPr>
          <p:spPr bwMode="black">
            <a:xfrm>
              <a:off x="3474298" y="4305311"/>
              <a:ext cx="915878" cy="798263"/>
            </a:xfrm>
            <a:custGeom>
              <a:avLst/>
              <a:gdLst>
                <a:gd name="T0" fmla="*/ 1220 w 1220"/>
                <a:gd name="T1" fmla="*/ 204 h 1063"/>
                <a:gd name="T2" fmla="*/ 1096 w 1220"/>
                <a:gd name="T3" fmla="*/ 79 h 1063"/>
                <a:gd name="T4" fmla="*/ 978 w 1220"/>
                <a:gd name="T5" fmla="*/ 164 h 1063"/>
                <a:gd name="T6" fmla="*/ 589 w 1220"/>
                <a:gd name="T7" fmla="*/ 115 h 1063"/>
                <a:gd name="T8" fmla="*/ 465 w 1220"/>
                <a:gd name="T9" fmla="*/ 0 h 1063"/>
                <a:gd name="T10" fmla="*/ 340 w 1220"/>
                <a:gd name="T11" fmla="*/ 124 h 1063"/>
                <a:gd name="T12" fmla="*/ 370 w 1220"/>
                <a:gd name="T13" fmla="*/ 205 h 1063"/>
                <a:gd name="T14" fmla="*/ 180 w 1220"/>
                <a:gd name="T15" fmla="*/ 453 h 1063"/>
                <a:gd name="T16" fmla="*/ 125 w 1220"/>
                <a:gd name="T17" fmla="*/ 440 h 1063"/>
                <a:gd name="T18" fmla="*/ 0 w 1220"/>
                <a:gd name="T19" fmla="*/ 564 h 1063"/>
                <a:gd name="T20" fmla="*/ 125 w 1220"/>
                <a:gd name="T21" fmla="*/ 689 h 1063"/>
                <a:gd name="T22" fmla="*/ 197 w 1220"/>
                <a:gd name="T23" fmla="*/ 666 h 1063"/>
                <a:gd name="T24" fmla="*/ 416 w 1220"/>
                <a:gd name="T25" fmla="*/ 872 h 1063"/>
                <a:gd name="T26" fmla="*/ 397 w 1220"/>
                <a:gd name="T27" fmla="*/ 938 h 1063"/>
                <a:gd name="T28" fmla="*/ 521 w 1220"/>
                <a:gd name="T29" fmla="*/ 1063 h 1063"/>
                <a:gd name="T30" fmla="*/ 646 w 1220"/>
                <a:gd name="T31" fmla="*/ 938 h 1063"/>
                <a:gd name="T32" fmla="*/ 642 w 1220"/>
                <a:gd name="T33" fmla="*/ 908 h 1063"/>
                <a:gd name="T34" fmla="*/ 948 w 1220"/>
                <a:gd name="T35" fmla="*/ 763 h 1063"/>
                <a:gd name="T36" fmla="*/ 1048 w 1220"/>
                <a:gd name="T37" fmla="*/ 814 h 1063"/>
                <a:gd name="T38" fmla="*/ 1173 w 1220"/>
                <a:gd name="T39" fmla="*/ 689 h 1063"/>
                <a:gd name="T40" fmla="*/ 1084 w 1220"/>
                <a:gd name="T41" fmla="*/ 570 h 1063"/>
                <a:gd name="T42" fmla="*/ 1108 w 1220"/>
                <a:gd name="T43" fmla="*/ 327 h 1063"/>
                <a:gd name="T44" fmla="*/ 1220 w 1220"/>
                <a:gd name="T45" fmla="*/ 204 h 1063"/>
                <a:gd name="T46" fmla="*/ 521 w 1220"/>
                <a:gd name="T47" fmla="*/ 594 h 1063"/>
                <a:gd name="T48" fmla="*/ 493 w 1220"/>
                <a:gd name="T49" fmla="*/ 245 h 1063"/>
                <a:gd name="T50" fmla="*/ 535 w 1220"/>
                <a:gd name="T51" fmla="*/ 226 h 1063"/>
                <a:gd name="T52" fmla="*/ 944 w 1220"/>
                <a:gd name="T53" fmla="*/ 621 h 1063"/>
                <a:gd name="T54" fmla="*/ 930 w 1220"/>
                <a:gd name="T55" fmla="*/ 649 h 1063"/>
                <a:gd name="T56" fmla="*/ 521 w 1220"/>
                <a:gd name="T57" fmla="*/ 594 h 1063"/>
                <a:gd name="T58" fmla="*/ 490 w 1220"/>
                <a:gd name="T59" fmla="*/ 818 h 1063"/>
                <a:gd name="T60" fmla="*/ 449 w 1220"/>
                <a:gd name="T61" fmla="*/ 837 h 1063"/>
                <a:gd name="T62" fmla="*/ 230 w 1220"/>
                <a:gd name="T63" fmla="*/ 631 h 1063"/>
                <a:gd name="T64" fmla="*/ 242 w 1220"/>
                <a:gd name="T65" fmla="*/ 605 h 1063"/>
                <a:gd name="T66" fmla="*/ 476 w 1220"/>
                <a:gd name="T67" fmla="*/ 636 h 1063"/>
                <a:gd name="T68" fmla="*/ 490 w 1220"/>
                <a:gd name="T69" fmla="*/ 818 h 1063"/>
                <a:gd name="T70" fmla="*/ 249 w 1220"/>
                <a:gd name="T71" fmla="*/ 558 h 1063"/>
                <a:gd name="T72" fmla="*/ 218 w 1220"/>
                <a:gd name="T73" fmla="*/ 482 h 1063"/>
                <a:gd name="T74" fmla="*/ 408 w 1220"/>
                <a:gd name="T75" fmla="*/ 235 h 1063"/>
                <a:gd name="T76" fmla="*/ 445 w 1220"/>
                <a:gd name="T77" fmla="*/ 247 h 1063"/>
                <a:gd name="T78" fmla="*/ 472 w 1220"/>
                <a:gd name="T79" fmla="*/ 587 h 1063"/>
                <a:gd name="T80" fmla="*/ 249 w 1220"/>
                <a:gd name="T81" fmla="*/ 558 h 1063"/>
                <a:gd name="T82" fmla="*/ 977 w 1220"/>
                <a:gd name="T83" fmla="*/ 587 h 1063"/>
                <a:gd name="T84" fmla="*/ 569 w 1220"/>
                <a:gd name="T85" fmla="*/ 192 h 1063"/>
                <a:gd name="T86" fmla="*/ 583 w 1220"/>
                <a:gd name="T87" fmla="*/ 163 h 1063"/>
                <a:gd name="T88" fmla="*/ 972 w 1220"/>
                <a:gd name="T89" fmla="*/ 212 h 1063"/>
                <a:gd name="T90" fmla="*/ 1060 w 1220"/>
                <a:gd name="T91" fmla="*/ 323 h 1063"/>
                <a:gd name="T92" fmla="*/ 1036 w 1220"/>
                <a:gd name="T93" fmla="*/ 566 h 1063"/>
                <a:gd name="T94" fmla="*/ 977 w 1220"/>
                <a:gd name="T95" fmla="*/ 587 h 1063"/>
                <a:gd name="T96" fmla="*/ 621 w 1220"/>
                <a:gd name="T97" fmla="*/ 864 h 1063"/>
                <a:gd name="T98" fmla="*/ 538 w 1220"/>
                <a:gd name="T99" fmla="*/ 815 h 1063"/>
                <a:gd name="T100" fmla="*/ 524 w 1220"/>
                <a:gd name="T101" fmla="*/ 643 h 1063"/>
                <a:gd name="T102" fmla="*/ 924 w 1220"/>
                <a:gd name="T103" fmla="*/ 696 h 1063"/>
                <a:gd name="T104" fmla="*/ 927 w 1220"/>
                <a:gd name="T105" fmla="*/ 720 h 1063"/>
                <a:gd name="T106" fmla="*/ 621 w 1220"/>
                <a:gd name="T107" fmla="*/ 864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0" h="1063">
                  <a:moveTo>
                    <a:pt x="1220" y="204"/>
                  </a:moveTo>
                  <a:cubicBezTo>
                    <a:pt x="1220" y="135"/>
                    <a:pt x="1164" y="79"/>
                    <a:pt x="1096" y="79"/>
                  </a:cubicBezTo>
                  <a:cubicBezTo>
                    <a:pt x="1041" y="79"/>
                    <a:pt x="994" y="115"/>
                    <a:pt x="978" y="164"/>
                  </a:cubicBezTo>
                  <a:cubicBezTo>
                    <a:pt x="589" y="115"/>
                    <a:pt x="589" y="115"/>
                    <a:pt x="589" y="115"/>
                  </a:cubicBezTo>
                  <a:cubicBezTo>
                    <a:pt x="584" y="51"/>
                    <a:pt x="530" y="0"/>
                    <a:pt x="465" y="0"/>
                  </a:cubicBezTo>
                  <a:cubicBezTo>
                    <a:pt x="396" y="0"/>
                    <a:pt x="340" y="55"/>
                    <a:pt x="340" y="124"/>
                  </a:cubicBezTo>
                  <a:cubicBezTo>
                    <a:pt x="340" y="155"/>
                    <a:pt x="352" y="183"/>
                    <a:pt x="370" y="205"/>
                  </a:cubicBezTo>
                  <a:cubicBezTo>
                    <a:pt x="180" y="453"/>
                    <a:pt x="180" y="453"/>
                    <a:pt x="180" y="453"/>
                  </a:cubicBezTo>
                  <a:cubicBezTo>
                    <a:pt x="163" y="445"/>
                    <a:pt x="145" y="440"/>
                    <a:pt x="125" y="440"/>
                  </a:cubicBezTo>
                  <a:cubicBezTo>
                    <a:pt x="56" y="440"/>
                    <a:pt x="0" y="496"/>
                    <a:pt x="0" y="564"/>
                  </a:cubicBezTo>
                  <a:cubicBezTo>
                    <a:pt x="0" y="633"/>
                    <a:pt x="56" y="689"/>
                    <a:pt x="125" y="689"/>
                  </a:cubicBezTo>
                  <a:cubicBezTo>
                    <a:pt x="152" y="689"/>
                    <a:pt x="177" y="680"/>
                    <a:pt x="197" y="666"/>
                  </a:cubicBezTo>
                  <a:cubicBezTo>
                    <a:pt x="416" y="872"/>
                    <a:pt x="416" y="872"/>
                    <a:pt x="416" y="872"/>
                  </a:cubicBezTo>
                  <a:cubicBezTo>
                    <a:pt x="404" y="891"/>
                    <a:pt x="397" y="914"/>
                    <a:pt x="397" y="938"/>
                  </a:cubicBezTo>
                  <a:cubicBezTo>
                    <a:pt x="397" y="1007"/>
                    <a:pt x="453" y="1063"/>
                    <a:pt x="521" y="1063"/>
                  </a:cubicBezTo>
                  <a:cubicBezTo>
                    <a:pt x="590" y="1063"/>
                    <a:pt x="646" y="1007"/>
                    <a:pt x="646" y="938"/>
                  </a:cubicBezTo>
                  <a:cubicBezTo>
                    <a:pt x="646" y="928"/>
                    <a:pt x="644" y="918"/>
                    <a:pt x="642" y="908"/>
                  </a:cubicBezTo>
                  <a:cubicBezTo>
                    <a:pt x="948" y="763"/>
                    <a:pt x="948" y="763"/>
                    <a:pt x="948" y="763"/>
                  </a:cubicBezTo>
                  <a:cubicBezTo>
                    <a:pt x="970" y="794"/>
                    <a:pt x="1007" y="814"/>
                    <a:pt x="1048" y="814"/>
                  </a:cubicBezTo>
                  <a:cubicBezTo>
                    <a:pt x="1117" y="814"/>
                    <a:pt x="1173" y="758"/>
                    <a:pt x="1173" y="689"/>
                  </a:cubicBezTo>
                  <a:cubicBezTo>
                    <a:pt x="1173" y="633"/>
                    <a:pt x="1135" y="586"/>
                    <a:pt x="1084" y="570"/>
                  </a:cubicBezTo>
                  <a:cubicBezTo>
                    <a:pt x="1108" y="327"/>
                    <a:pt x="1108" y="327"/>
                    <a:pt x="1108" y="327"/>
                  </a:cubicBezTo>
                  <a:cubicBezTo>
                    <a:pt x="1171" y="321"/>
                    <a:pt x="1220" y="268"/>
                    <a:pt x="1220" y="204"/>
                  </a:cubicBezTo>
                  <a:close/>
                  <a:moveTo>
                    <a:pt x="521" y="594"/>
                  </a:moveTo>
                  <a:cubicBezTo>
                    <a:pt x="493" y="245"/>
                    <a:pt x="493" y="245"/>
                    <a:pt x="493" y="245"/>
                  </a:cubicBezTo>
                  <a:cubicBezTo>
                    <a:pt x="509" y="241"/>
                    <a:pt x="523" y="235"/>
                    <a:pt x="535" y="226"/>
                  </a:cubicBezTo>
                  <a:cubicBezTo>
                    <a:pt x="944" y="621"/>
                    <a:pt x="944" y="621"/>
                    <a:pt x="944" y="621"/>
                  </a:cubicBezTo>
                  <a:cubicBezTo>
                    <a:pt x="938" y="630"/>
                    <a:pt x="934" y="639"/>
                    <a:pt x="930" y="649"/>
                  </a:cubicBezTo>
                  <a:lnTo>
                    <a:pt x="521" y="594"/>
                  </a:lnTo>
                  <a:close/>
                  <a:moveTo>
                    <a:pt x="490" y="818"/>
                  </a:moveTo>
                  <a:cubicBezTo>
                    <a:pt x="475" y="822"/>
                    <a:pt x="461" y="828"/>
                    <a:pt x="449" y="837"/>
                  </a:cubicBezTo>
                  <a:cubicBezTo>
                    <a:pt x="230" y="631"/>
                    <a:pt x="230" y="631"/>
                    <a:pt x="230" y="631"/>
                  </a:cubicBezTo>
                  <a:cubicBezTo>
                    <a:pt x="235" y="623"/>
                    <a:pt x="239" y="614"/>
                    <a:pt x="242" y="605"/>
                  </a:cubicBezTo>
                  <a:cubicBezTo>
                    <a:pt x="476" y="636"/>
                    <a:pt x="476" y="636"/>
                    <a:pt x="476" y="636"/>
                  </a:cubicBezTo>
                  <a:lnTo>
                    <a:pt x="490" y="818"/>
                  </a:lnTo>
                  <a:close/>
                  <a:moveTo>
                    <a:pt x="249" y="558"/>
                  </a:moveTo>
                  <a:cubicBezTo>
                    <a:pt x="247" y="529"/>
                    <a:pt x="236" y="502"/>
                    <a:pt x="218" y="482"/>
                  </a:cubicBezTo>
                  <a:cubicBezTo>
                    <a:pt x="408" y="235"/>
                    <a:pt x="408" y="235"/>
                    <a:pt x="408" y="235"/>
                  </a:cubicBezTo>
                  <a:cubicBezTo>
                    <a:pt x="420" y="241"/>
                    <a:pt x="432" y="245"/>
                    <a:pt x="445" y="247"/>
                  </a:cubicBezTo>
                  <a:cubicBezTo>
                    <a:pt x="472" y="587"/>
                    <a:pt x="472" y="587"/>
                    <a:pt x="472" y="587"/>
                  </a:cubicBezTo>
                  <a:lnTo>
                    <a:pt x="249" y="558"/>
                  </a:lnTo>
                  <a:close/>
                  <a:moveTo>
                    <a:pt x="977" y="587"/>
                  </a:moveTo>
                  <a:cubicBezTo>
                    <a:pt x="569" y="192"/>
                    <a:pt x="569" y="192"/>
                    <a:pt x="569" y="192"/>
                  </a:cubicBezTo>
                  <a:cubicBezTo>
                    <a:pt x="575" y="183"/>
                    <a:pt x="579" y="173"/>
                    <a:pt x="583" y="163"/>
                  </a:cubicBezTo>
                  <a:cubicBezTo>
                    <a:pt x="972" y="212"/>
                    <a:pt x="972" y="212"/>
                    <a:pt x="972" y="212"/>
                  </a:cubicBezTo>
                  <a:cubicBezTo>
                    <a:pt x="975" y="265"/>
                    <a:pt x="1011" y="308"/>
                    <a:pt x="1060" y="323"/>
                  </a:cubicBezTo>
                  <a:cubicBezTo>
                    <a:pt x="1036" y="566"/>
                    <a:pt x="1036" y="566"/>
                    <a:pt x="1036" y="566"/>
                  </a:cubicBezTo>
                  <a:cubicBezTo>
                    <a:pt x="1015" y="568"/>
                    <a:pt x="994" y="575"/>
                    <a:pt x="977" y="587"/>
                  </a:cubicBezTo>
                  <a:close/>
                  <a:moveTo>
                    <a:pt x="621" y="864"/>
                  </a:moveTo>
                  <a:cubicBezTo>
                    <a:pt x="602" y="838"/>
                    <a:pt x="572" y="819"/>
                    <a:pt x="538" y="815"/>
                  </a:cubicBezTo>
                  <a:cubicBezTo>
                    <a:pt x="524" y="643"/>
                    <a:pt x="524" y="643"/>
                    <a:pt x="524" y="643"/>
                  </a:cubicBezTo>
                  <a:cubicBezTo>
                    <a:pt x="924" y="696"/>
                    <a:pt x="924" y="696"/>
                    <a:pt x="924" y="696"/>
                  </a:cubicBezTo>
                  <a:cubicBezTo>
                    <a:pt x="924" y="704"/>
                    <a:pt x="925" y="712"/>
                    <a:pt x="927" y="720"/>
                  </a:cubicBezTo>
                  <a:lnTo>
                    <a:pt x="621" y="864"/>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4911" tIns="75929" rIns="94911" bIns="75929" numCol="1" spcCol="0" rtlCol="0" fromWordArt="0" anchor="t" anchorCtr="0" forceAA="0" compatLnSpc="1">
              <a:prstTxWarp prst="textNoShape">
                <a:avLst/>
              </a:prstTxWarp>
              <a:noAutofit/>
            </a:bodyPr>
            <a:lstStyle/>
            <a:p>
              <a:pPr algn="ctr" defTabSz="483924" fontAlgn="base">
                <a:lnSpc>
                  <a:spcPct val="90000"/>
                </a:lnSpc>
                <a:spcBef>
                  <a:spcPct val="0"/>
                </a:spcBef>
                <a:spcAft>
                  <a:spcPct val="0"/>
                </a:spcAft>
              </a:pPr>
              <a:endParaRPr lang="en-US" sz="1246" dirty="0">
                <a:solidFill>
                  <a:srgbClr val="442359"/>
                </a:solidFill>
                <a:ea typeface="Segoe UI" pitchFamily="34" charset="0"/>
                <a:cs typeface="Segoe UI" pitchFamily="34" charset="0"/>
              </a:endParaRPr>
            </a:p>
          </p:txBody>
        </p:sp>
      </p:grpSp>
    </p:spTree>
    <p:extLst>
      <p:ext uri="{BB962C8B-B14F-4D97-AF65-F5344CB8AC3E}">
        <p14:creationId xmlns:p14="http://schemas.microsoft.com/office/powerpoint/2010/main" val="1786871676"/>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Container OS Environments</a:t>
            </a:r>
            <a:endParaRPr lang="en-US" dirty="0"/>
          </a:p>
        </p:txBody>
      </p:sp>
      <p:grpSp>
        <p:nvGrpSpPr>
          <p:cNvPr id="10" name="Group 9"/>
          <p:cNvGrpSpPr/>
          <p:nvPr/>
        </p:nvGrpSpPr>
        <p:grpSpPr>
          <a:xfrm>
            <a:off x="471944" y="1314504"/>
            <a:ext cx="3886201" cy="4916962"/>
            <a:chOff x="1318610" y="1287462"/>
            <a:chExt cx="3886201" cy="4916962"/>
          </a:xfrm>
        </p:grpSpPr>
        <p:sp>
          <p:nvSpPr>
            <p:cNvPr id="5" name="Rectangle 4"/>
            <p:cNvSpPr/>
            <p:nvPr/>
          </p:nvSpPr>
          <p:spPr bwMode="auto">
            <a:xfrm>
              <a:off x="1318610" y="1287462"/>
              <a:ext cx="3886200" cy="4916962"/>
            </a:xfrm>
            <a:prstGeom prst="rect">
              <a:avLst/>
            </a:prstGeom>
            <a:solidFill>
              <a:schemeClr val="bg1">
                <a:lumMod val="95000"/>
              </a:schemeClr>
            </a:solidFill>
            <a:ln w="28575">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b="1" dirty="0" smtClean="0">
                  <a:solidFill>
                    <a:schemeClr val="tx1"/>
                  </a:solidFill>
                </a:rPr>
                <a:t>Nano Server</a:t>
              </a:r>
              <a:endParaRPr lang="en-US" sz="2400" b="1" dirty="0">
                <a:solidFill>
                  <a:schemeClr val="tx1"/>
                </a:solidFill>
              </a:endParaRPr>
            </a:p>
          </p:txBody>
        </p:sp>
        <p:sp>
          <p:nvSpPr>
            <p:cNvPr id="6" name="TextBox 5"/>
            <p:cNvSpPr txBox="1"/>
            <p:nvPr/>
          </p:nvSpPr>
          <p:spPr>
            <a:xfrm>
              <a:off x="1318610" y="5335569"/>
              <a:ext cx="3886201" cy="849463"/>
            </a:xfrm>
            <a:prstGeom prst="rect">
              <a:avLst/>
            </a:prstGeom>
            <a:noFill/>
          </p:spPr>
          <p:txBody>
            <a:bodyPr wrap="square" lIns="182880" tIns="146304" rIns="182880" bIns="146304" rtlCol="0">
              <a:spAutoFit/>
            </a:bodyPr>
            <a:lstStyle/>
            <a:p>
              <a:pPr algn="ctr">
                <a:lnSpc>
                  <a:spcPct val="90000"/>
                </a:lnSpc>
                <a:spcAft>
                  <a:spcPts val="600"/>
                </a:spcAft>
              </a:pPr>
              <a:r>
                <a:rPr lang="en-US" sz="2000" dirty="0" smtClean="0"/>
                <a:t>“Born </a:t>
              </a:r>
              <a:r>
                <a:rPr lang="en-US" sz="2000" dirty="0"/>
                <a:t>in the </a:t>
              </a:r>
              <a:r>
                <a:rPr lang="en-US" sz="2000" dirty="0" smtClean="0"/>
                <a:t>cloud” </a:t>
              </a:r>
              <a:r>
                <a:rPr lang="en-US" sz="2000" dirty="0"/>
                <a:t>applications</a:t>
              </a:r>
              <a:endParaRPr lang="en-US" sz="2000" dirty="0" smtClean="0"/>
            </a:p>
          </p:txBody>
        </p:sp>
        <p:sp>
          <p:nvSpPr>
            <p:cNvPr id="7" name="TextBox 1"/>
            <p:cNvSpPr txBox="1"/>
            <p:nvPr/>
          </p:nvSpPr>
          <p:spPr>
            <a:xfrm>
              <a:off x="1318610" y="3320192"/>
              <a:ext cx="3886201" cy="572464"/>
            </a:xfrm>
            <a:prstGeom prst="rect">
              <a:avLst/>
            </a:prstGeom>
            <a:noFill/>
          </p:spPr>
          <p:txBody>
            <a:bodyPr wrap="square" lIns="182880" tIns="146304" rIns="182880" bIns="146304" rtlCol="0">
              <a:spAutoFit/>
            </a:bodyPr>
            <a:lstStyle>
              <a:defPPr>
                <a:defRPr lang="en-US"/>
              </a:defPPr>
              <a:lvl1pPr algn="ctr">
                <a:lnSpc>
                  <a:spcPct val="90000"/>
                </a:lnSpc>
                <a:spcAft>
                  <a:spcPts val="600"/>
                </a:spcAft>
                <a:defRPr sz="2000">
                  <a:gradFill>
                    <a:gsLst>
                      <a:gs pos="2917">
                        <a:schemeClr val="tx1"/>
                      </a:gs>
                      <a:gs pos="30000">
                        <a:schemeClr val="tx1"/>
                      </a:gs>
                    </a:gsLst>
                    <a:lin ang="5400000" scaled="0"/>
                  </a:gradFill>
                </a:defRPr>
              </a:lvl1pPr>
            </a:lstStyle>
            <a:p>
              <a:r>
                <a:rPr lang="en-US" dirty="0">
                  <a:solidFill>
                    <a:schemeClr val="tx1"/>
                  </a:solidFill>
                </a:rPr>
                <a:t>Highly Optimized</a:t>
              </a:r>
            </a:p>
          </p:txBody>
        </p:sp>
        <p:sp>
          <p:nvSpPr>
            <p:cNvPr id="8" name="Freeform 7"/>
            <p:cNvSpPr>
              <a:spLocks noChangeAspect="1"/>
            </p:cNvSpPr>
            <p:nvPr/>
          </p:nvSpPr>
          <p:spPr bwMode="black">
            <a:xfrm>
              <a:off x="2023130" y="3871438"/>
              <a:ext cx="2477158" cy="1464988"/>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sp>
          <p:nvSpPr>
            <p:cNvPr id="9" name="Freeform 8"/>
            <p:cNvSpPr>
              <a:spLocks noChangeAspect="1" noEditPoints="1"/>
            </p:cNvSpPr>
            <p:nvPr/>
          </p:nvSpPr>
          <p:spPr bwMode="black">
            <a:xfrm>
              <a:off x="2583546" y="2025341"/>
              <a:ext cx="1356327" cy="1356327"/>
            </a:xfrm>
            <a:custGeom>
              <a:avLst/>
              <a:gdLst>
                <a:gd name="T0" fmla="*/ 995 w 1047"/>
                <a:gd name="T1" fmla="*/ 0 h 1047"/>
                <a:gd name="T2" fmla="*/ 519 w 1047"/>
                <a:gd name="T3" fmla="*/ 104 h 1047"/>
                <a:gd name="T4" fmla="*/ 437 w 1047"/>
                <a:gd name="T5" fmla="*/ 283 h 1047"/>
                <a:gd name="T6" fmla="*/ 133 w 1047"/>
                <a:gd name="T7" fmla="*/ 283 h 1047"/>
                <a:gd name="T8" fmla="*/ 351 w 1047"/>
                <a:gd name="T9" fmla="*/ 146 h 1047"/>
                <a:gd name="T10" fmla="*/ 497 w 1047"/>
                <a:gd name="T11" fmla="*/ 0 h 1047"/>
                <a:gd name="T12" fmla="*/ 15 w 1047"/>
                <a:gd name="T13" fmla="*/ 15 h 1047"/>
                <a:gd name="T14" fmla="*/ 0 w 1047"/>
                <a:gd name="T15" fmla="*/ 995 h 1047"/>
                <a:gd name="T16" fmla="*/ 52 w 1047"/>
                <a:gd name="T17" fmla="*/ 1047 h 1047"/>
                <a:gd name="T18" fmla="*/ 879 w 1047"/>
                <a:gd name="T19" fmla="*/ 943 h 1047"/>
                <a:gd name="T20" fmla="*/ 762 w 1047"/>
                <a:gd name="T21" fmla="*/ 916 h 1047"/>
                <a:gd name="T22" fmla="*/ 762 w 1047"/>
                <a:gd name="T23" fmla="*/ 611 h 1047"/>
                <a:gd name="T24" fmla="*/ 896 w 1047"/>
                <a:gd name="T25" fmla="*/ 834 h 1047"/>
                <a:gd name="T26" fmla="*/ 995 w 1047"/>
                <a:gd name="T27" fmla="*/ 932 h 1047"/>
                <a:gd name="T28" fmla="*/ 1047 w 1047"/>
                <a:gd name="T29" fmla="*/ 52 h 1047"/>
                <a:gd name="T30" fmla="*/ 762 w 1047"/>
                <a:gd name="T31" fmla="*/ 436 h 1047"/>
                <a:gd name="T32" fmla="*/ 416 w 1047"/>
                <a:gd name="T33" fmla="*/ 687 h 1047"/>
                <a:gd name="T34" fmla="*/ 285 w 1047"/>
                <a:gd name="T35" fmla="*/ 916 h 1047"/>
                <a:gd name="T36" fmla="*/ 285 w 1047"/>
                <a:gd name="T37" fmla="*/ 611 h 1047"/>
                <a:gd name="T38" fmla="*/ 625 w 1047"/>
                <a:gd name="T39" fmla="*/ 351 h 1047"/>
                <a:gd name="T40" fmla="*/ 762 w 1047"/>
                <a:gd name="T41" fmla="*/ 131 h 1047"/>
                <a:gd name="T42" fmla="*/ 762 w 1047"/>
                <a:gd name="T43" fmla="*/ 436 h 1047"/>
                <a:gd name="T44" fmla="*/ 709 w 1047"/>
                <a:gd name="T45" fmla="*/ 764 h 1047"/>
                <a:gd name="T46" fmla="*/ 762 w 1047"/>
                <a:gd name="T47" fmla="*/ 817 h 1047"/>
                <a:gd name="T48" fmla="*/ 813 w 1047"/>
                <a:gd name="T49" fmla="*/ 750 h 1047"/>
                <a:gd name="T50" fmla="*/ 285 w 1047"/>
                <a:gd name="T51" fmla="*/ 710 h 1047"/>
                <a:gd name="T52" fmla="*/ 232 w 1047"/>
                <a:gd name="T53" fmla="*/ 764 h 1047"/>
                <a:gd name="T54" fmla="*/ 338 w 1047"/>
                <a:gd name="T55" fmla="*/ 765 h 1047"/>
                <a:gd name="T56" fmla="*/ 285 w 1047"/>
                <a:gd name="T57" fmla="*/ 710 h 1047"/>
                <a:gd name="T58" fmla="*/ 742 w 1047"/>
                <a:gd name="T59" fmla="*/ 234 h 1047"/>
                <a:gd name="T60" fmla="*/ 709 w 1047"/>
                <a:gd name="T61" fmla="*/ 283 h 1047"/>
                <a:gd name="T62" fmla="*/ 767 w 1047"/>
                <a:gd name="T63" fmla="*/ 336 h 1047"/>
                <a:gd name="T64" fmla="*/ 815 w 1047"/>
                <a:gd name="T65" fmla="*/ 283 h 1047"/>
                <a:gd name="T66" fmla="*/ 261 w 1047"/>
                <a:gd name="T67" fmla="*/ 236 h 1047"/>
                <a:gd name="T68" fmla="*/ 285 w 1047"/>
                <a:gd name="T69" fmla="*/ 337 h 1047"/>
                <a:gd name="T70" fmla="*/ 338 w 1047"/>
                <a:gd name="T71" fmla="*/ 283 h 1047"/>
                <a:gd name="T72" fmla="*/ 261 w 1047"/>
                <a:gd name="T73" fmla="*/ 236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7" h="1047">
                  <a:moveTo>
                    <a:pt x="1031" y="15"/>
                  </a:moveTo>
                  <a:cubicBezTo>
                    <a:pt x="1022" y="6"/>
                    <a:pt x="1008" y="0"/>
                    <a:pt x="995" y="0"/>
                  </a:cubicBezTo>
                  <a:cubicBezTo>
                    <a:pt x="623" y="0"/>
                    <a:pt x="623" y="0"/>
                    <a:pt x="623" y="0"/>
                  </a:cubicBezTo>
                  <a:cubicBezTo>
                    <a:pt x="519" y="104"/>
                    <a:pt x="519" y="104"/>
                    <a:pt x="519" y="104"/>
                  </a:cubicBezTo>
                  <a:cubicBezTo>
                    <a:pt x="416" y="207"/>
                    <a:pt x="416" y="207"/>
                    <a:pt x="416" y="207"/>
                  </a:cubicBezTo>
                  <a:cubicBezTo>
                    <a:pt x="429" y="230"/>
                    <a:pt x="437" y="256"/>
                    <a:pt x="437" y="283"/>
                  </a:cubicBezTo>
                  <a:cubicBezTo>
                    <a:pt x="437" y="368"/>
                    <a:pt x="369" y="436"/>
                    <a:pt x="285" y="436"/>
                  </a:cubicBezTo>
                  <a:cubicBezTo>
                    <a:pt x="201" y="436"/>
                    <a:pt x="133" y="368"/>
                    <a:pt x="133" y="283"/>
                  </a:cubicBezTo>
                  <a:cubicBezTo>
                    <a:pt x="133" y="199"/>
                    <a:pt x="201" y="131"/>
                    <a:pt x="285" y="131"/>
                  </a:cubicBezTo>
                  <a:cubicBezTo>
                    <a:pt x="308" y="131"/>
                    <a:pt x="331" y="137"/>
                    <a:pt x="351" y="146"/>
                  </a:cubicBezTo>
                  <a:cubicBezTo>
                    <a:pt x="393" y="104"/>
                    <a:pt x="393" y="104"/>
                    <a:pt x="393" y="104"/>
                  </a:cubicBezTo>
                  <a:cubicBezTo>
                    <a:pt x="497" y="0"/>
                    <a:pt x="497" y="0"/>
                    <a:pt x="497" y="0"/>
                  </a:cubicBezTo>
                  <a:cubicBezTo>
                    <a:pt x="52" y="0"/>
                    <a:pt x="52" y="0"/>
                    <a:pt x="52" y="0"/>
                  </a:cubicBezTo>
                  <a:cubicBezTo>
                    <a:pt x="38" y="0"/>
                    <a:pt x="25" y="6"/>
                    <a:pt x="15" y="15"/>
                  </a:cubicBezTo>
                  <a:cubicBezTo>
                    <a:pt x="5" y="25"/>
                    <a:pt x="0" y="39"/>
                    <a:pt x="0" y="52"/>
                  </a:cubicBezTo>
                  <a:cubicBezTo>
                    <a:pt x="0" y="995"/>
                    <a:pt x="0" y="995"/>
                    <a:pt x="0" y="995"/>
                  </a:cubicBezTo>
                  <a:cubicBezTo>
                    <a:pt x="0" y="1008"/>
                    <a:pt x="5" y="1022"/>
                    <a:pt x="15" y="1032"/>
                  </a:cubicBezTo>
                  <a:cubicBezTo>
                    <a:pt x="25" y="1041"/>
                    <a:pt x="38" y="1047"/>
                    <a:pt x="52" y="1047"/>
                  </a:cubicBezTo>
                  <a:cubicBezTo>
                    <a:pt x="983" y="1047"/>
                    <a:pt x="983" y="1047"/>
                    <a:pt x="983" y="1047"/>
                  </a:cubicBezTo>
                  <a:cubicBezTo>
                    <a:pt x="879" y="943"/>
                    <a:pt x="879" y="943"/>
                    <a:pt x="879" y="943"/>
                  </a:cubicBezTo>
                  <a:cubicBezTo>
                    <a:pt x="833" y="898"/>
                    <a:pt x="833" y="898"/>
                    <a:pt x="833" y="898"/>
                  </a:cubicBezTo>
                  <a:cubicBezTo>
                    <a:pt x="812" y="909"/>
                    <a:pt x="788" y="916"/>
                    <a:pt x="762" y="916"/>
                  </a:cubicBezTo>
                  <a:cubicBezTo>
                    <a:pt x="678" y="916"/>
                    <a:pt x="610" y="848"/>
                    <a:pt x="610" y="764"/>
                  </a:cubicBezTo>
                  <a:cubicBezTo>
                    <a:pt x="610" y="680"/>
                    <a:pt x="678" y="611"/>
                    <a:pt x="762" y="611"/>
                  </a:cubicBezTo>
                  <a:cubicBezTo>
                    <a:pt x="846" y="611"/>
                    <a:pt x="914" y="680"/>
                    <a:pt x="914" y="764"/>
                  </a:cubicBezTo>
                  <a:cubicBezTo>
                    <a:pt x="914" y="789"/>
                    <a:pt x="907" y="813"/>
                    <a:pt x="896" y="834"/>
                  </a:cubicBezTo>
                  <a:cubicBezTo>
                    <a:pt x="943" y="880"/>
                    <a:pt x="943" y="880"/>
                    <a:pt x="943" y="880"/>
                  </a:cubicBezTo>
                  <a:cubicBezTo>
                    <a:pt x="995" y="932"/>
                    <a:pt x="995" y="932"/>
                    <a:pt x="995" y="932"/>
                  </a:cubicBezTo>
                  <a:cubicBezTo>
                    <a:pt x="1047" y="984"/>
                    <a:pt x="1047" y="984"/>
                    <a:pt x="1047" y="984"/>
                  </a:cubicBezTo>
                  <a:cubicBezTo>
                    <a:pt x="1047" y="52"/>
                    <a:pt x="1047" y="52"/>
                    <a:pt x="1047" y="52"/>
                  </a:cubicBezTo>
                  <a:cubicBezTo>
                    <a:pt x="1047" y="39"/>
                    <a:pt x="1041" y="25"/>
                    <a:pt x="1031" y="15"/>
                  </a:cubicBezTo>
                  <a:close/>
                  <a:moveTo>
                    <a:pt x="762" y="436"/>
                  </a:moveTo>
                  <a:cubicBezTo>
                    <a:pt x="735" y="436"/>
                    <a:pt x="709" y="428"/>
                    <a:pt x="687" y="416"/>
                  </a:cubicBezTo>
                  <a:cubicBezTo>
                    <a:pt x="416" y="687"/>
                    <a:pt x="416" y="687"/>
                    <a:pt x="416" y="687"/>
                  </a:cubicBezTo>
                  <a:cubicBezTo>
                    <a:pt x="429" y="709"/>
                    <a:pt x="437" y="736"/>
                    <a:pt x="437" y="764"/>
                  </a:cubicBezTo>
                  <a:cubicBezTo>
                    <a:pt x="437" y="848"/>
                    <a:pt x="369" y="916"/>
                    <a:pt x="285" y="916"/>
                  </a:cubicBezTo>
                  <a:cubicBezTo>
                    <a:pt x="201" y="916"/>
                    <a:pt x="133" y="848"/>
                    <a:pt x="133" y="764"/>
                  </a:cubicBezTo>
                  <a:cubicBezTo>
                    <a:pt x="133" y="680"/>
                    <a:pt x="201" y="611"/>
                    <a:pt x="285" y="611"/>
                  </a:cubicBezTo>
                  <a:cubicBezTo>
                    <a:pt x="308" y="611"/>
                    <a:pt x="330" y="617"/>
                    <a:pt x="350" y="626"/>
                  </a:cubicBezTo>
                  <a:cubicBezTo>
                    <a:pt x="625" y="351"/>
                    <a:pt x="625" y="351"/>
                    <a:pt x="625" y="351"/>
                  </a:cubicBezTo>
                  <a:cubicBezTo>
                    <a:pt x="615" y="331"/>
                    <a:pt x="610" y="308"/>
                    <a:pt x="610" y="283"/>
                  </a:cubicBezTo>
                  <a:cubicBezTo>
                    <a:pt x="610" y="199"/>
                    <a:pt x="678" y="131"/>
                    <a:pt x="762" y="131"/>
                  </a:cubicBezTo>
                  <a:cubicBezTo>
                    <a:pt x="846" y="131"/>
                    <a:pt x="914" y="199"/>
                    <a:pt x="914" y="283"/>
                  </a:cubicBezTo>
                  <a:cubicBezTo>
                    <a:pt x="914" y="368"/>
                    <a:pt x="846" y="436"/>
                    <a:pt x="762" y="436"/>
                  </a:cubicBezTo>
                  <a:close/>
                  <a:moveTo>
                    <a:pt x="762" y="710"/>
                  </a:moveTo>
                  <a:cubicBezTo>
                    <a:pt x="732" y="711"/>
                    <a:pt x="709" y="734"/>
                    <a:pt x="709" y="764"/>
                  </a:cubicBezTo>
                  <a:cubicBezTo>
                    <a:pt x="709" y="789"/>
                    <a:pt x="727" y="811"/>
                    <a:pt x="751" y="816"/>
                  </a:cubicBezTo>
                  <a:cubicBezTo>
                    <a:pt x="755" y="816"/>
                    <a:pt x="758" y="817"/>
                    <a:pt x="762" y="817"/>
                  </a:cubicBezTo>
                  <a:cubicBezTo>
                    <a:pt x="791" y="817"/>
                    <a:pt x="815" y="793"/>
                    <a:pt x="815" y="764"/>
                  </a:cubicBezTo>
                  <a:cubicBezTo>
                    <a:pt x="815" y="759"/>
                    <a:pt x="814" y="755"/>
                    <a:pt x="813" y="750"/>
                  </a:cubicBezTo>
                  <a:cubicBezTo>
                    <a:pt x="807" y="727"/>
                    <a:pt x="786" y="711"/>
                    <a:pt x="762" y="710"/>
                  </a:cubicBezTo>
                  <a:close/>
                  <a:moveTo>
                    <a:pt x="285" y="710"/>
                  </a:moveTo>
                  <a:cubicBezTo>
                    <a:pt x="276" y="710"/>
                    <a:pt x="267" y="713"/>
                    <a:pt x="260" y="717"/>
                  </a:cubicBezTo>
                  <a:cubicBezTo>
                    <a:pt x="243" y="726"/>
                    <a:pt x="232" y="743"/>
                    <a:pt x="232" y="764"/>
                  </a:cubicBezTo>
                  <a:cubicBezTo>
                    <a:pt x="232" y="793"/>
                    <a:pt x="256" y="817"/>
                    <a:pt x="285" y="817"/>
                  </a:cubicBezTo>
                  <a:cubicBezTo>
                    <a:pt x="313" y="817"/>
                    <a:pt x="337" y="794"/>
                    <a:pt x="338" y="765"/>
                  </a:cubicBezTo>
                  <a:cubicBezTo>
                    <a:pt x="338" y="765"/>
                    <a:pt x="338" y="764"/>
                    <a:pt x="338" y="764"/>
                  </a:cubicBezTo>
                  <a:cubicBezTo>
                    <a:pt x="338" y="734"/>
                    <a:pt x="314" y="711"/>
                    <a:pt x="285" y="710"/>
                  </a:cubicBezTo>
                  <a:close/>
                  <a:moveTo>
                    <a:pt x="762" y="230"/>
                  </a:moveTo>
                  <a:cubicBezTo>
                    <a:pt x="755" y="230"/>
                    <a:pt x="748" y="232"/>
                    <a:pt x="742" y="234"/>
                  </a:cubicBezTo>
                  <a:cubicBezTo>
                    <a:pt x="729" y="240"/>
                    <a:pt x="718" y="250"/>
                    <a:pt x="712" y="264"/>
                  </a:cubicBezTo>
                  <a:cubicBezTo>
                    <a:pt x="710" y="270"/>
                    <a:pt x="709" y="277"/>
                    <a:pt x="709" y="283"/>
                  </a:cubicBezTo>
                  <a:cubicBezTo>
                    <a:pt x="709" y="313"/>
                    <a:pt x="732" y="336"/>
                    <a:pt x="762" y="337"/>
                  </a:cubicBezTo>
                  <a:cubicBezTo>
                    <a:pt x="763" y="337"/>
                    <a:pt x="765" y="336"/>
                    <a:pt x="767" y="336"/>
                  </a:cubicBezTo>
                  <a:cubicBezTo>
                    <a:pt x="792" y="334"/>
                    <a:pt x="812" y="314"/>
                    <a:pt x="814" y="289"/>
                  </a:cubicBezTo>
                  <a:cubicBezTo>
                    <a:pt x="815" y="287"/>
                    <a:pt x="815" y="285"/>
                    <a:pt x="815" y="283"/>
                  </a:cubicBezTo>
                  <a:cubicBezTo>
                    <a:pt x="815" y="254"/>
                    <a:pt x="791" y="230"/>
                    <a:pt x="762" y="230"/>
                  </a:cubicBezTo>
                  <a:close/>
                  <a:moveTo>
                    <a:pt x="261" y="236"/>
                  </a:moveTo>
                  <a:cubicBezTo>
                    <a:pt x="243" y="245"/>
                    <a:pt x="232" y="263"/>
                    <a:pt x="232" y="283"/>
                  </a:cubicBezTo>
                  <a:cubicBezTo>
                    <a:pt x="232" y="313"/>
                    <a:pt x="256" y="336"/>
                    <a:pt x="285" y="337"/>
                  </a:cubicBezTo>
                  <a:cubicBezTo>
                    <a:pt x="313" y="336"/>
                    <a:pt x="336" y="314"/>
                    <a:pt x="338" y="286"/>
                  </a:cubicBezTo>
                  <a:cubicBezTo>
                    <a:pt x="338" y="285"/>
                    <a:pt x="338" y="284"/>
                    <a:pt x="338" y="283"/>
                  </a:cubicBezTo>
                  <a:cubicBezTo>
                    <a:pt x="338" y="254"/>
                    <a:pt x="314" y="230"/>
                    <a:pt x="285" y="230"/>
                  </a:cubicBezTo>
                  <a:cubicBezTo>
                    <a:pt x="276" y="230"/>
                    <a:pt x="268" y="233"/>
                    <a:pt x="261" y="236"/>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1" name="Rectangle 10"/>
          <p:cNvSpPr/>
          <p:nvPr/>
        </p:nvSpPr>
        <p:spPr bwMode="auto">
          <a:xfrm>
            <a:off x="4478630" y="1314504"/>
            <a:ext cx="3886200" cy="4916962"/>
          </a:xfrm>
          <a:prstGeom prst="rect">
            <a:avLst/>
          </a:prstGeom>
          <a:solidFill>
            <a:schemeClr val="bg1">
              <a:lumMod val="95000"/>
            </a:schemeClr>
          </a:solidFill>
          <a:ln w="28575">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b="1" dirty="0" smtClean="0">
                <a:solidFill>
                  <a:schemeClr val="tx1"/>
                </a:solidFill>
              </a:rPr>
              <a:t>Server </a:t>
            </a:r>
            <a:r>
              <a:rPr lang="en-US" sz="2800" b="1" dirty="0">
                <a:solidFill>
                  <a:schemeClr val="tx1"/>
                </a:solidFill>
              </a:rPr>
              <a:t>Core</a:t>
            </a:r>
            <a:endParaRPr lang="en-US" sz="2400" b="1" dirty="0">
              <a:solidFill>
                <a:schemeClr val="tx1"/>
              </a:solidFill>
            </a:endParaRPr>
          </a:p>
        </p:txBody>
      </p:sp>
      <p:sp>
        <p:nvSpPr>
          <p:cNvPr id="12" name="TextBox 11"/>
          <p:cNvSpPr txBox="1"/>
          <p:nvPr/>
        </p:nvSpPr>
        <p:spPr>
          <a:xfrm>
            <a:off x="4478628" y="5468342"/>
            <a:ext cx="3886200"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t>Traditional Applications</a:t>
            </a:r>
            <a:endParaRPr lang="en-US" dirty="0" smtClean="0"/>
          </a:p>
        </p:txBody>
      </p:sp>
      <p:sp>
        <p:nvSpPr>
          <p:cNvPr id="13" name="TextBox 12"/>
          <p:cNvSpPr txBox="1"/>
          <p:nvPr/>
        </p:nvSpPr>
        <p:spPr>
          <a:xfrm>
            <a:off x="4478628" y="3315115"/>
            <a:ext cx="3886200"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t>Highly Compatible</a:t>
            </a:r>
            <a:endParaRPr lang="en-US" dirty="0" smtClean="0"/>
          </a:p>
        </p:txBody>
      </p:sp>
      <p:sp>
        <p:nvSpPr>
          <p:cNvPr id="14" name="Freeform 13"/>
          <p:cNvSpPr>
            <a:spLocks noChangeAspect="1" noEditPoints="1"/>
          </p:cNvSpPr>
          <p:nvPr/>
        </p:nvSpPr>
        <p:spPr bwMode="black">
          <a:xfrm>
            <a:off x="5661385" y="2082089"/>
            <a:ext cx="1520693" cy="1233026"/>
          </a:xfrm>
          <a:custGeom>
            <a:avLst/>
            <a:gdLst>
              <a:gd name="T0" fmla="*/ 600 w 1107"/>
              <a:gd name="T1" fmla="*/ 625 h 897"/>
              <a:gd name="T2" fmla="*/ 649 w 1107"/>
              <a:gd name="T3" fmla="*/ 567 h 897"/>
              <a:gd name="T4" fmla="*/ 727 w 1107"/>
              <a:gd name="T5" fmla="*/ 482 h 897"/>
              <a:gd name="T6" fmla="*/ 601 w 1107"/>
              <a:gd name="T7" fmla="*/ 434 h 897"/>
              <a:gd name="T8" fmla="*/ 628 w 1107"/>
              <a:gd name="T9" fmla="*/ 305 h 897"/>
              <a:gd name="T10" fmla="*/ 547 w 1107"/>
              <a:gd name="T11" fmla="*/ 240 h 897"/>
              <a:gd name="T12" fmla="*/ 427 w 1107"/>
              <a:gd name="T13" fmla="*/ 287 h 897"/>
              <a:gd name="T14" fmla="*/ 368 w 1107"/>
              <a:gd name="T15" fmla="*/ 170 h 897"/>
              <a:gd name="T16" fmla="*/ 285 w 1107"/>
              <a:gd name="T17" fmla="*/ 263 h 897"/>
              <a:gd name="T18" fmla="*/ 241 w 1107"/>
              <a:gd name="T19" fmla="*/ 313 h 897"/>
              <a:gd name="T20" fmla="*/ 139 w 1107"/>
              <a:gd name="T21" fmla="*/ 281 h 897"/>
              <a:gd name="T22" fmla="*/ 79 w 1107"/>
              <a:gd name="T23" fmla="*/ 355 h 897"/>
              <a:gd name="T24" fmla="*/ 132 w 1107"/>
              <a:gd name="T25" fmla="*/ 446 h 897"/>
              <a:gd name="T26" fmla="*/ 83 w 1107"/>
              <a:gd name="T27" fmla="*/ 505 h 897"/>
              <a:gd name="T28" fmla="*/ 5 w 1107"/>
              <a:gd name="T29" fmla="*/ 590 h 897"/>
              <a:gd name="T30" fmla="*/ 132 w 1107"/>
              <a:gd name="T31" fmla="*/ 638 h 897"/>
              <a:gd name="T32" fmla="*/ 145 w 1107"/>
              <a:gd name="T33" fmla="*/ 669 h 897"/>
              <a:gd name="T34" fmla="*/ 110 w 1107"/>
              <a:gd name="T35" fmla="*/ 793 h 897"/>
              <a:gd name="T36" fmla="*/ 230 w 1107"/>
              <a:gd name="T37" fmla="*/ 781 h 897"/>
              <a:gd name="T38" fmla="*/ 306 w 1107"/>
              <a:gd name="T39" fmla="*/ 785 h 897"/>
              <a:gd name="T40" fmla="*/ 346 w 1107"/>
              <a:gd name="T41" fmla="*/ 878 h 897"/>
              <a:gd name="T42" fmla="*/ 440 w 1107"/>
              <a:gd name="T43" fmla="*/ 872 h 897"/>
              <a:gd name="T44" fmla="*/ 466 w 1107"/>
              <a:gd name="T45" fmla="*/ 764 h 897"/>
              <a:gd name="T46" fmla="*/ 539 w 1107"/>
              <a:gd name="T47" fmla="*/ 755 h 897"/>
              <a:gd name="T48" fmla="*/ 659 w 1107"/>
              <a:gd name="T49" fmla="*/ 743 h 897"/>
              <a:gd name="T50" fmla="*/ 263 w 1107"/>
              <a:gd name="T51" fmla="*/ 452 h 897"/>
              <a:gd name="T52" fmla="*/ 281 w 1107"/>
              <a:gd name="T53" fmla="*/ 633 h 897"/>
              <a:gd name="T54" fmla="*/ 1002 w 1107"/>
              <a:gd name="T55" fmla="*/ 332 h 897"/>
              <a:gd name="T56" fmla="*/ 1043 w 1107"/>
              <a:gd name="T57" fmla="*/ 304 h 897"/>
              <a:gd name="T58" fmla="*/ 1107 w 1107"/>
              <a:gd name="T59" fmla="*/ 266 h 897"/>
              <a:gd name="T60" fmla="*/ 1037 w 1107"/>
              <a:gd name="T61" fmla="*/ 213 h 897"/>
              <a:gd name="T62" fmla="*/ 1077 w 1107"/>
              <a:gd name="T63" fmla="*/ 138 h 897"/>
              <a:gd name="T64" fmla="*/ 1038 w 1107"/>
              <a:gd name="T65" fmla="*/ 83 h 897"/>
              <a:gd name="T66" fmla="*/ 956 w 1107"/>
              <a:gd name="T67" fmla="*/ 91 h 897"/>
              <a:gd name="T68" fmla="*/ 940 w 1107"/>
              <a:gd name="T69" fmla="*/ 7 h 897"/>
              <a:gd name="T70" fmla="*/ 872 w 1107"/>
              <a:gd name="T71" fmla="*/ 50 h 897"/>
              <a:gd name="T72" fmla="*/ 836 w 1107"/>
              <a:gd name="T73" fmla="*/ 74 h 897"/>
              <a:gd name="T74" fmla="*/ 778 w 1107"/>
              <a:gd name="T75" fmla="*/ 35 h 897"/>
              <a:gd name="T76" fmla="*/ 728 w 1107"/>
              <a:gd name="T77" fmla="*/ 70 h 897"/>
              <a:gd name="T78" fmla="*/ 744 w 1107"/>
              <a:gd name="T79" fmla="*/ 136 h 897"/>
              <a:gd name="T80" fmla="*/ 703 w 1107"/>
              <a:gd name="T81" fmla="*/ 164 h 897"/>
              <a:gd name="T82" fmla="*/ 640 w 1107"/>
              <a:gd name="T83" fmla="*/ 203 h 897"/>
              <a:gd name="T84" fmla="*/ 710 w 1107"/>
              <a:gd name="T85" fmla="*/ 255 h 897"/>
              <a:gd name="T86" fmla="*/ 712 w 1107"/>
              <a:gd name="T87" fmla="*/ 277 h 897"/>
              <a:gd name="T88" fmla="*/ 668 w 1107"/>
              <a:gd name="T89" fmla="*/ 347 h 897"/>
              <a:gd name="T90" fmla="*/ 745 w 1107"/>
              <a:gd name="T91" fmla="*/ 361 h 897"/>
              <a:gd name="T92" fmla="*/ 791 w 1107"/>
              <a:gd name="T93" fmla="*/ 377 h 897"/>
              <a:gd name="T94" fmla="*/ 799 w 1107"/>
              <a:gd name="T95" fmla="*/ 443 h 897"/>
              <a:gd name="T96" fmla="*/ 859 w 1107"/>
              <a:gd name="T97" fmla="*/ 456 h 897"/>
              <a:gd name="T98" fmla="*/ 894 w 1107"/>
              <a:gd name="T99" fmla="*/ 393 h 897"/>
              <a:gd name="T100" fmla="*/ 941 w 1107"/>
              <a:gd name="T101" fmla="*/ 401 h 897"/>
              <a:gd name="T102" fmla="*/ 1018 w 1107"/>
              <a:gd name="T103" fmla="*/ 415 h 897"/>
              <a:gd name="T104" fmla="*/ 825 w 1107"/>
              <a:gd name="T105" fmla="*/ 164 h 897"/>
              <a:gd name="T106" fmla="*/ 803 w 1107"/>
              <a:gd name="T107" fmla="*/ 279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7" h="897">
                <a:moveTo>
                  <a:pt x="654" y="716"/>
                </a:moveTo>
                <a:cubicBezTo>
                  <a:pt x="616" y="670"/>
                  <a:pt x="616" y="670"/>
                  <a:pt x="616" y="670"/>
                </a:cubicBezTo>
                <a:cubicBezTo>
                  <a:pt x="593" y="654"/>
                  <a:pt x="603" y="638"/>
                  <a:pt x="600" y="625"/>
                </a:cubicBezTo>
                <a:cubicBezTo>
                  <a:pt x="600" y="625"/>
                  <a:pt x="600" y="625"/>
                  <a:pt x="600" y="625"/>
                </a:cubicBezTo>
                <a:cubicBezTo>
                  <a:pt x="605" y="617"/>
                  <a:pt x="611" y="609"/>
                  <a:pt x="608" y="596"/>
                </a:cubicBezTo>
                <a:cubicBezTo>
                  <a:pt x="618" y="580"/>
                  <a:pt x="623" y="572"/>
                  <a:pt x="649" y="567"/>
                </a:cubicBezTo>
                <a:cubicBezTo>
                  <a:pt x="715" y="553"/>
                  <a:pt x="715" y="553"/>
                  <a:pt x="715" y="553"/>
                </a:cubicBezTo>
                <a:cubicBezTo>
                  <a:pt x="728" y="550"/>
                  <a:pt x="733" y="542"/>
                  <a:pt x="730" y="529"/>
                </a:cubicBezTo>
                <a:cubicBezTo>
                  <a:pt x="727" y="482"/>
                  <a:pt x="727" y="482"/>
                  <a:pt x="727" y="482"/>
                </a:cubicBezTo>
                <a:cubicBezTo>
                  <a:pt x="724" y="469"/>
                  <a:pt x="717" y="463"/>
                  <a:pt x="701" y="453"/>
                </a:cubicBezTo>
                <a:cubicBezTo>
                  <a:pt x="641" y="459"/>
                  <a:pt x="641" y="459"/>
                  <a:pt x="641" y="459"/>
                </a:cubicBezTo>
                <a:cubicBezTo>
                  <a:pt x="620" y="457"/>
                  <a:pt x="604" y="447"/>
                  <a:pt x="601" y="434"/>
                </a:cubicBezTo>
                <a:cubicBezTo>
                  <a:pt x="598" y="421"/>
                  <a:pt x="590" y="416"/>
                  <a:pt x="580" y="397"/>
                </a:cubicBezTo>
                <a:cubicBezTo>
                  <a:pt x="577" y="384"/>
                  <a:pt x="574" y="371"/>
                  <a:pt x="584" y="355"/>
                </a:cubicBezTo>
                <a:cubicBezTo>
                  <a:pt x="628" y="305"/>
                  <a:pt x="628" y="305"/>
                  <a:pt x="628" y="305"/>
                </a:cubicBezTo>
                <a:cubicBezTo>
                  <a:pt x="634" y="297"/>
                  <a:pt x="631" y="284"/>
                  <a:pt x="623" y="279"/>
                </a:cubicBezTo>
                <a:cubicBezTo>
                  <a:pt x="581" y="240"/>
                  <a:pt x="581" y="240"/>
                  <a:pt x="581" y="240"/>
                </a:cubicBezTo>
                <a:cubicBezTo>
                  <a:pt x="573" y="235"/>
                  <a:pt x="560" y="238"/>
                  <a:pt x="547" y="240"/>
                </a:cubicBezTo>
                <a:cubicBezTo>
                  <a:pt x="503" y="291"/>
                  <a:pt x="503" y="291"/>
                  <a:pt x="503" y="291"/>
                </a:cubicBezTo>
                <a:cubicBezTo>
                  <a:pt x="484" y="302"/>
                  <a:pt x="471" y="304"/>
                  <a:pt x="463" y="299"/>
                </a:cubicBezTo>
                <a:cubicBezTo>
                  <a:pt x="456" y="294"/>
                  <a:pt x="435" y="292"/>
                  <a:pt x="427" y="287"/>
                </a:cubicBezTo>
                <a:cubicBezTo>
                  <a:pt x="419" y="282"/>
                  <a:pt x="403" y="271"/>
                  <a:pt x="400" y="258"/>
                </a:cubicBezTo>
                <a:cubicBezTo>
                  <a:pt x="386" y="193"/>
                  <a:pt x="386" y="193"/>
                  <a:pt x="386" y="193"/>
                </a:cubicBezTo>
                <a:cubicBezTo>
                  <a:pt x="384" y="180"/>
                  <a:pt x="368" y="170"/>
                  <a:pt x="368" y="170"/>
                </a:cubicBezTo>
                <a:cubicBezTo>
                  <a:pt x="308" y="176"/>
                  <a:pt x="308" y="176"/>
                  <a:pt x="308" y="176"/>
                </a:cubicBezTo>
                <a:cubicBezTo>
                  <a:pt x="308" y="176"/>
                  <a:pt x="289" y="187"/>
                  <a:pt x="292" y="200"/>
                </a:cubicBezTo>
                <a:cubicBezTo>
                  <a:pt x="285" y="263"/>
                  <a:pt x="285" y="263"/>
                  <a:pt x="285" y="263"/>
                </a:cubicBezTo>
                <a:cubicBezTo>
                  <a:pt x="291" y="289"/>
                  <a:pt x="277" y="292"/>
                  <a:pt x="272" y="300"/>
                </a:cubicBezTo>
                <a:cubicBezTo>
                  <a:pt x="272" y="300"/>
                  <a:pt x="272" y="300"/>
                  <a:pt x="267" y="308"/>
                </a:cubicBezTo>
                <a:cubicBezTo>
                  <a:pt x="259" y="302"/>
                  <a:pt x="246" y="305"/>
                  <a:pt x="241" y="313"/>
                </a:cubicBezTo>
                <a:cubicBezTo>
                  <a:pt x="236" y="321"/>
                  <a:pt x="236" y="321"/>
                  <a:pt x="236" y="321"/>
                </a:cubicBezTo>
                <a:cubicBezTo>
                  <a:pt x="223" y="324"/>
                  <a:pt x="210" y="327"/>
                  <a:pt x="194" y="317"/>
                </a:cubicBezTo>
                <a:cubicBezTo>
                  <a:pt x="139" y="281"/>
                  <a:pt x="139" y="281"/>
                  <a:pt x="139" y="281"/>
                </a:cubicBezTo>
                <a:cubicBezTo>
                  <a:pt x="131" y="276"/>
                  <a:pt x="110" y="273"/>
                  <a:pt x="104" y="281"/>
                </a:cubicBezTo>
                <a:cubicBezTo>
                  <a:pt x="79" y="321"/>
                  <a:pt x="79" y="321"/>
                  <a:pt x="79" y="321"/>
                </a:cubicBezTo>
                <a:cubicBezTo>
                  <a:pt x="66" y="324"/>
                  <a:pt x="68" y="337"/>
                  <a:pt x="79" y="355"/>
                </a:cubicBezTo>
                <a:cubicBezTo>
                  <a:pt x="121" y="394"/>
                  <a:pt x="121" y="394"/>
                  <a:pt x="121" y="394"/>
                </a:cubicBezTo>
                <a:cubicBezTo>
                  <a:pt x="140" y="417"/>
                  <a:pt x="135" y="425"/>
                  <a:pt x="132" y="446"/>
                </a:cubicBezTo>
                <a:cubicBezTo>
                  <a:pt x="132" y="446"/>
                  <a:pt x="132" y="446"/>
                  <a:pt x="132" y="446"/>
                </a:cubicBezTo>
                <a:cubicBezTo>
                  <a:pt x="127" y="454"/>
                  <a:pt x="122" y="462"/>
                  <a:pt x="117" y="470"/>
                </a:cubicBezTo>
                <a:cubicBezTo>
                  <a:pt x="117" y="470"/>
                  <a:pt x="117" y="470"/>
                  <a:pt x="117" y="470"/>
                </a:cubicBezTo>
                <a:cubicBezTo>
                  <a:pt x="120" y="483"/>
                  <a:pt x="109" y="499"/>
                  <a:pt x="83" y="505"/>
                </a:cubicBezTo>
                <a:cubicBezTo>
                  <a:pt x="23" y="511"/>
                  <a:pt x="23" y="511"/>
                  <a:pt x="23" y="511"/>
                </a:cubicBezTo>
                <a:cubicBezTo>
                  <a:pt x="10" y="514"/>
                  <a:pt x="0" y="529"/>
                  <a:pt x="2" y="543"/>
                </a:cubicBezTo>
                <a:cubicBezTo>
                  <a:pt x="5" y="590"/>
                  <a:pt x="5" y="590"/>
                  <a:pt x="5" y="590"/>
                </a:cubicBezTo>
                <a:cubicBezTo>
                  <a:pt x="8" y="603"/>
                  <a:pt x="16" y="608"/>
                  <a:pt x="37" y="610"/>
                </a:cubicBezTo>
                <a:cubicBezTo>
                  <a:pt x="92" y="612"/>
                  <a:pt x="92" y="612"/>
                  <a:pt x="92" y="612"/>
                </a:cubicBezTo>
                <a:cubicBezTo>
                  <a:pt x="113" y="614"/>
                  <a:pt x="129" y="625"/>
                  <a:pt x="132" y="638"/>
                </a:cubicBezTo>
                <a:cubicBezTo>
                  <a:pt x="132" y="638"/>
                  <a:pt x="132" y="638"/>
                  <a:pt x="132" y="638"/>
                </a:cubicBezTo>
                <a:cubicBezTo>
                  <a:pt x="140" y="643"/>
                  <a:pt x="142" y="656"/>
                  <a:pt x="150" y="661"/>
                </a:cubicBezTo>
                <a:cubicBezTo>
                  <a:pt x="145" y="669"/>
                  <a:pt x="145" y="669"/>
                  <a:pt x="145" y="669"/>
                </a:cubicBezTo>
                <a:cubicBezTo>
                  <a:pt x="153" y="674"/>
                  <a:pt x="156" y="687"/>
                  <a:pt x="140" y="711"/>
                </a:cubicBezTo>
                <a:cubicBezTo>
                  <a:pt x="109" y="759"/>
                  <a:pt x="109" y="759"/>
                  <a:pt x="109" y="759"/>
                </a:cubicBezTo>
                <a:cubicBezTo>
                  <a:pt x="99" y="775"/>
                  <a:pt x="102" y="788"/>
                  <a:pt x="110" y="793"/>
                </a:cubicBezTo>
                <a:cubicBezTo>
                  <a:pt x="152" y="832"/>
                  <a:pt x="152" y="832"/>
                  <a:pt x="152" y="832"/>
                </a:cubicBezTo>
                <a:cubicBezTo>
                  <a:pt x="160" y="837"/>
                  <a:pt x="173" y="834"/>
                  <a:pt x="178" y="826"/>
                </a:cubicBezTo>
                <a:cubicBezTo>
                  <a:pt x="230" y="781"/>
                  <a:pt x="230" y="781"/>
                  <a:pt x="230" y="781"/>
                </a:cubicBezTo>
                <a:cubicBezTo>
                  <a:pt x="248" y="770"/>
                  <a:pt x="261" y="767"/>
                  <a:pt x="269" y="772"/>
                </a:cubicBezTo>
                <a:cubicBezTo>
                  <a:pt x="269" y="772"/>
                  <a:pt x="269" y="772"/>
                  <a:pt x="269" y="772"/>
                </a:cubicBezTo>
                <a:cubicBezTo>
                  <a:pt x="282" y="769"/>
                  <a:pt x="298" y="779"/>
                  <a:pt x="306" y="785"/>
                </a:cubicBezTo>
                <a:cubicBezTo>
                  <a:pt x="306" y="785"/>
                  <a:pt x="306" y="785"/>
                  <a:pt x="306" y="785"/>
                </a:cubicBezTo>
                <a:cubicBezTo>
                  <a:pt x="319" y="782"/>
                  <a:pt x="327" y="787"/>
                  <a:pt x="332" y="813"/>
                </a:cubicBezTo>
                <a:cubicBezTo>
                  <a:pt x="346" y="878"/>
                  <a:pt x="346" y="878"/>
                  <a:pt x="346" y="878"/>
                </a:cubicBezTo>
                <a:cubicBezTo>
                  <a:pt x="349" y="892"/>
                  <a:pt x="357" y="897"/>
                  <a:pt x="370" y="894"/>
                </a:cubicBezTo>
                <a:cubicBezTo>
                  <a:pt x="425" y="896"/>
                  <a:pt x="425" y="896"/>
                  <a:pt x="425" y="896"/>
                </a:cubicBezTo>
                <a:cubicBezTo>
                  <a:pt x="430" y="888"/>
                  <a:pt x="443" y="885"/>
                  <a:pt x="440" y="872"/>
                </a:cubicBezTo>
                <a:cubicBezTo>
                  <a:pt x="440" y="804"/>
                  <a:pt x="440" y="804"/>
                  <a:pt x="440" y="804"/>
                </a:cubicBezTo>
                <a:cubicBezTo>
                  <a:pt x="442" y="783"/>
                  <a:pt x="460" y="772"/>
                  <a:pt x="466" y="764"/>
                </a:cubicBezTo>
                <a:cubicBezTo>
                  <a:pt x="466" y="764"/>
                  <a:pt x="466" y="764"/>
                  <a:pt x="466" y="764"/>
                </a:cubicBezTo>
                <a:cubicBezTo>
                  <a:pt x="479" y="761"/>
                  <a:pt x="492" y="758"/>
                  <a:pt x="497" y="750"/>
                </a:cubicBezTo>
                <a:cubicBezTo>
                  <a:pt x="497" y="750"/>
                  <a:pt x="497" y="750"/>
                  <a:pt x="497" y="750"/>
                </a:cubicBezTo>
                <a:cubicBezTo>
                  <a:pt x="510" y="747"/>
                  <a:pt x="523" y="745"/>
                  <a:pt x="539" y="755"/>
                </a:cubicBezTo>
                <a:cubicBezTo>
                  <a:pt x="594" y="791"/>
                  <a:pt x="594" y="791"/>
                  <a:pt x="594" y="791"/>
                </a:cubicBezTo>
                <a:cubicBezTo>
                  <a:pt x="602" y="796"/>
                  <a:pt x="623" y="798"/>
                  <a:pt x="628" y="790"/>
                </a:cubicBezTo>
                <a:cubicBezTo>
                  <a:pt x="659" y="743"/>
                  <a:pt x="659" y="743"/>
                  <a:pt x="659" y="743"/>
                </a:cubicBezTo>
                <a:cubicBezTo>
                  <a:pt x="659" y="743"/>
                  <a:pt x="669" y="727"/>
                  <a:pt x="654" y="716"/>
                </a:cubicBezTo>
                <a:close/>
                <a:moveTo>
                  <a:pt x="281" y="633"/>
                </a:moveTo>
                <a:cubicBezTo>
                  <a:pt x="223" y="584"/>
                  <a:pt x="219" y="502"/>
                  <a:pt x="263" y="452"/>
                </a:cubicBezTo>
                <a:cubicBezTo>
                  <a:pt x="313" y="393"/>
                  <a:pt x="399" y="382"/>
                  <a:pt x="457" y="431"/>
                </a:cubicBezTo>
                <a:cubicBezTo>
                  <a:pt x="507" y="475"/>
                  <a:pt x="518" y="561"/>
                  <a:pt x="469" y="619"/>
                </a:cubicBezTo>
                <a:cubicBezTo>
                  <a:pt x="420" y="678"/>
                  <a:pt x="339" y="682"/>
                  <a:pt x="281" y="633"/>
                </a:cubicBezTo>
                <a:close/>
                <a:moveTo>
                  <a:pt x="1019" y="398"/>
                </a:moveTo>
                <a:cubicBezTo>
                  <a:pt x="1004" y="362"/>
                  <a:pt x="1004" y="362"/>
                  <a:pt x="1004" y="362"/>
                </a:cubicBezTo>
                <a:cubicBezTo>
                  <a:pt x="992" y="348"/>
                  <a:pt x="1002" y="340"/>
                  <a:pt x="1002" y="332"/>
                </a:cubicBezTo>
                <a:cubicBezTo>
                  <a:pt x="1002" y="332"/>
                  <a:pt x="1002" y="332"/>
                  <a:pt x="1002" y="332"/>
                </a:cubicBezTo>
                <a:cubicBezTo>
                  <a:pt x="1007" y="328"/>
                  <a:pt x="1011" y="324"/>
                  <a:pt x="1012" y="315"/>
                </a:cubicBezTo>
                <a:cubicBezTo>
                  <a:pt x="1021" y="307"/>
                  <a:pt x="1026" y="303"/>
                  <a:pt x="1043" y="304"/>
                </a:cubicBezTo>
                <a:cubicBezTo>
                  <a:pt x="1086" y="307"/>
                  <a:pt x="1086" y="307"/>
                  <a:pt x="1086" y="307"/>
                </a:cubicBezTo>
                <a:cubicBezTo>
                  <a:pt x="1095" y="308"/>
                  <a:pt x="1099" y="304"/>
                  <a:pt x="1100" y="295"/>
                </a:cubicBezTo>
                <a:cubicBezTo>
                  <a:pt x="1107" y="266"/>
                  <a:pt x="1107" y="266"/>
                  <a:pt x="1107" y="266"/>
                </a:cubicBezTo>
                <a:cubicBezTo>
                  <a:pt x="1107" y="257"/>
                  <a:pt x="1103" y="252"/>
                  <a:pt x="1095" y="243"/>
                </a:cubicBezTo>
                <a:cubicBezTo>
                  <a:pt x="1057" y="236"/>
                  <a:pt x="1057" y="236"/>
                  <a:pt x="1057" y="236"/>
                </a:cubicBezTo>
                <a:cubicBezTo>
                  <a:pt x="1044" y="231"/>
                  <a:pt x="1036" y="222"/>
                  <a:pt x="1037" y="213"/>
                </a:cubicBezTo>
                <a:cubicBezTo>
                  <a:pt x="1038" y="205"/>
                  <a:pt x="1034" y="200"/>
                  <a:pt x="1030" y="187"/>
                </a:cubicBezTo>
                <a:cubicBezTo>
                  <a:pt x="1031" y="178"/>
                  <a:pt x="1032" y="170"/>
                  <a:pt x="1041" y="162"/>
                </a:cubicBezTo>
                <a:cubicBezTo>
                  <a:pt x="1077" y="138"/>
                  <a:pt x="1077" y="138"/>
                  <a:pt x="1077" y="138"/>
                </a:cubicBezTo>
                <a:cubicBezTo>
                  <a:pt x="1082" y="134"/>
                  <a:pt x="1083" y="126"/>
                  <a:pt x="1079" y="121"/>
                </a:cubicBezTo>
                <a:cubicBezTo>
                  <a:pt x="1059" y="89"/>
                  <a:pt x="1059" y="89"/>
                  <a:pt x="1059" y="89"/>
                </a:cubicBezTo>
                <a:cubicBezTo>
                  <a:pt x="1055" y="85"/>
                  <a:pt x="1047" y="84"/>
                  <a:pt x="1038" y="83"/>
                </a:cubicBezTo>
                <a:cubicBezTo>
                  <a:pt x="1002" y="107"/>
                  <a:pt x="1002" y="107"/>
                  <a:pt x="1002" y="107"/>
                </a:cubicBezTo>
                <a:cubicBezTo>
                  <a:pt x="989" y="110"/>
                  <a:pt x="980" y="110"/>
                  <a:pt x="976" y="105"/>
                </a:cubicBezTo>
                <a:cubicBezTo>
                  <a:pt x="972" y="100"/>
                  <a:pt x="960" y="95"/>
                  <a:pt x="956" y="91"/>
                </a:cubicBezTo>
                <a:cubicBezTo>
                  <a:pt x="952" y="86"/>
                  <a:pt x="944" y="77"/>
                  <a:pt x="944" y="68"/>
                </a:cubicBezTo>
                <a:cubicBezTo>
                  <a:pt x="948" y="25"/>
                  <a:pt x="948" y="25"/>
                  <a:pt x="948" y="25"/>
                </a:cubicBezTo>
                <a:cubicBezTo>
                  <a:pt x="948" y="17"/>
                  <a:pt x="940" y="7"/>
                  <a:pt x="940" y="7"/>
                </a:cubicBezTo>
                <a:cubicBezTo>
                  <a:pt x="902" y="0"/>
                  <a:pt x="902" y="0"/>
                  <a:pt x="902" y="0"/>
                </a:cubicBezTo>
                <a:cubicBezTo>
                  <a:pt x="902" y="0"/>
                  <a:pt x="889" y="4"/>
                  <a:pt x="888" y="12"/>
                </a:cubicBezTo>
                <a:cubicBezTo>
                  <a:pt x="872" y="50"/>
                  <a:pt x="872" y="50"/>
                  <a:pt x="872" y="50"/>
                </a:cubicBezTo>
                <a:cubicBezTo>
                  <a:pt x="871" y="67"/>
                  <a:pt x="862" y="67"/>
                  <a:pt x="858" y="71"/>
                </a:cubicBezTo>
                <a:cubicBezTo>
                  <a:pt x="858" y="71"/>
                  <a:pt x="858" y="71"/>
                  <a:pt x="853" y="75"/>
                </a:cubicBezTo>
                <a:cubicBezTo>
                  <a:pt x="849" y="70"/>
                  <a:pt x="840" y="70"/>
                  <a:pt x="836" y="74"/>
                </a:cubicBezTo>
                <a:cubicBezTo>
                  <a:pt x="831" y="78"/>
                  <a:pt x="831" y="78"/>
                  <a:pt x="831" y="78"/>
                </a:cubicBezTo>
                <a:cubicBezTo>
                  <a:pt x="822" y="77"/>
                  <a:pt x="814" y="76"/>
                  <a:pt x="806" y="67"/>
                </a:cubicBezTo>
                <a:cubicBezTo>
                  <a:pt x="778" y="35"/>
                  <a:pt x="778" y="35"/>
                  <a:pt x="778" y="35"/>
                </a:cubicBezTo>
                <a:cubicBezTo>
                  <a:pt x="774" y="30"/>
                  <a:pt x="762" y="25"/>
                  <a:pt x="757" y="29"/>
                </a:cubicBezTo>
                <a:cubicBezTo>
                  <a:pt x="734" y="49"/>
                  <a:pt x="734" y="49"/>
                  <a:pt x="734" y="49"/>
                </a:cubicBezTo>
                <a:cubicBezTo>
                  <a:pt x="725" y="49"/>
                  <a:pt x="725" y="57"/>
                  <a:pt x="728" y="70"/>
                </a:cubicBezTo>
                <a:cubicBezTo>
                  <a:pt x="747" y="102"/>
                  <a:pt x="747" y="102"/>
                  <a:pt x="747" y="102"/>
                </a:cubicBezTo>
                <a:cubicBezTo>
                  <a:pt x="754" y="120"/>
                  <a:pt x="750" y="124"/>
                  <a:pt x="744" y="136"/>
                </a:cubicBezTo>
                <a:cubicBezTo>
                  <a:pt x="744" y="136"/>
                  <a:pt x="744" y="136"/>
                  <a:pt x="744" y="136"/>
                </a:cubicBezTo>
                <a:cubicBezTo>
                  <a:pt x="740" y="140"/>
                  <a:pt x="735" y="144"/>
                  <a:pt x="731" y="148"/>
                </a:cubicBezTo>
                <a:cubicBezTo>
                  <a:pt x="731" y="148"/>
                  <a:pt x="731" y="148"/>
                  <a:pt x="731" y="148"/>
                </a:cubicBezTo>
                <a:cubicBezTo>
                  <a:pt x="730" y="157"/>
                  <a:pt x="721" y="165"/>
                  <a:pt x="703" y="164"/>
                </a:cubicBezTo>
                <a:cubicBezTo>
                  <a:pt x="665" y="157"/>
                  <a:pt x="665" y="157"/>
                  <a:pt x="665" y="157"/>
                </a:cubicBezTo>
                <a:cubicBezTo>
                  <a:pt x="656" y="156"/>
                  <a:pt x="647" y="164"/>
                  <a:pt x="647" y="173"/>
                </a:cubicBezTo>
                <a:cubicBezTo>
                  <a:pt x="640" y="203"/>
                  <a:pt x="640" y="203"/>
                  <a:pt x="640" y="203"/>
                </a:cubicBezTo>
                <a:cubicBezTo>
                  <a:pt x="639" y="211"/>
                  <a:pt x="643" y="216"/>
                  <a:pt x="656" y="221"/>
                </a:cubicBezTo>
                <a:cubicBezTo>
                  <a:pt x="690" y="232"/>
                  <a:pt x="690" y="232"/>
                  <a:pt x="690" y="232"/>
                </a:cubicBezTo>
                <a:cubicBezTo>
                  <a:pt x="702" y="237"/>
                  <a:pt x="710" y="246"/>
                  <a:pt x="710" y="255"/>
                </a:cubicBezTo>
                <a:cubicBezTo>
                  <a:pt x="710" y="255"/>
                  <a:pt x="710" y="255"/>
                  <a:pt x="710" y="255"/>
                </a:cubicBezTo>
                <a:cubicBezTo>
                  <a:pt x="714" y="260"/>
                  <a:pt x="713" y="268"/>
                  <a:pt x="717" y="273"/>
                </a:cubicBezTo>
                <a:cubicBezTo>
                  <a:pt x="712" y="277"/>
                  <a:pt x="712" y="277"/>
                  <a:pt x="712" y="277"/>
                </a:cubicBezTo>
                <a:cubicBezTo>
                  <a:pt x="716" y="281"/>
                  <a:pt x="716" y="290"/>
                  <a:pt x="702" y="302"/>
                </a:cubicBezTo>
                <a:cubicBezTo>
                  <a:pt x="674" y="326"/>
                  <a:pt x="674" y="326"/>
                  <a:pt x="674" y="326"/>
                </a:cubicBezTo>
                <a:cubicBezTo>
                  <a:pt x="665" y="334"/>
                  <a:pt x="664" y="343"/>
                  <a:pt x="668" y="347"/>
                </a:cubicBezTo>
                <a:cubicBezTo>
                  <a:pt x="687" y="379"/>
                  <a:pt x="687" y="379"/>
                  <a:pt x="687" y="379"/>
                </a:cubicBezTo>
                <a:cubicBezTo>
                  <a:pt x="691" y="383"/>
                  <a:pt x="700" y="384"/>
                  <a:pt x="704" y="380"/>
                </a:cubicBezTo>
                <a:cubicBezTo>
                  <a:pt x="745" y="361"/>
                  <a:pt x="745" y="361"/>
                  <a:pt x="745" y="361"/>
                </a:cubicBezTo>
                <a:cubicBezTo>
                  <a:pt x="758" y="358"/>
                  <a:pt x="767" y="358"/>
                  <a:pt x="771" y="363"/>
                </a:cubicBezTo>
                <a:cubicBezTo>
                  <a:pt x="771" y="363"/>
                  <a:pt x="771" y="363"/>
                  <a:pt x="771" y="363"/>
                </a:cubicBezTo>
                <a:cubicBezTo>
                  <a:pt x="779" y="364"/>
                  <a:pt x="787" y="373"/>
                  <a:pt x="791" y="377"/>
                </a:cubicBezTo>
                <a:cubicBezTo>
                  <a:pt x="791" y="377"/>
                  <a:pt x="791" y="377"/>
                  <a:pt x="791" y="377"/>
                </a:cubicBezTo>
                <a:cubicBezTo>
                  <a:pt x="800" y="378"/>
                  <a:pt x="804" y="383"/>
                  <a:pt x="802" y="400"/>
                </a:cubicBezTo>
                <a:cubicBezTo>
                  <a:pt x="799" y="443"/>
                  <a:pt x="799" y="443"/>
                  <a:pt x="799" y="443"/>
                </a:cubicBezTo>
                <a:cubicBezTo>
                  <a:pt x="798" y="451"/>
                  <a:pt x="802" y="456"/>
                  <a:pt x="811" y="457"/>
                </a:cubicBezTo>
                <a:cubicBezTo>
                  <a:pt x="845" y="468"/>
                  <a:pt x="845" y="468"/>
                  <a:pt x="845" y="468"/>
                </a:cubicBezTo>
                <a:cubicBezTo>
                  <a:pt x="849" y="464"/>
                  <a:pt x="858" y="464"/>
                  <a:pt x="859" y="456"/>
                </a:cubicBezTo>
                <a:cubicBezTo>
                  <a:pt x="871" y="413"/>
                  <a:pt x="871" y="413"/>
                  <a:pt x="871" y="413"/>
                </a:cubicBezTo>
                <a:cubicBezTo>
                  <a:pt x="876" y="401"/>
                  <a:pt x="889" y="397"/>
                  <a:pt x="894" y="393"/>
                </a:cubicBezTo>
                <a:cubicBezTo>
                  <a:pt x="894" y="393"/>
                  <a:pt x="894" y="393"/>
                  <a:pt x="894" y="393"/>
                </a:cubicBezTo>
                <a:cubicBezTo>
                  <a:pt x="902" y="394"/>
                  <a:pt x="911" y="395"/>
                  <a:pt x="916" y="391"/>
                </a:cubicBezTo>
                <a:cubicBezTo>
                  <a:pt x="916" y="391"/>
                  <a:pt x="916" y="391"/>
                  <a:pt x="916" y="391"/>
                </a:cubicBezTo>
                <a:cubicBezTo>
                  <a:pt x="924" y="391"/>
                  <a:pt x="933" y="392"/>
                  <a:pt x="941" y="401"/>
                </a:cubicBezTo>
                <a:cubicBezTo>
                  <a:pt x="969" y="433"/>
                  <a:pt x="969" y="433"/>
                  <a:pt x="969" y="433"/>
                </a:cubicBezTo>
                <a:cubicBezTo>
                  <a:pt x="973" y="438"/>
                  <a:pt x="985" y="443"/>
                  <a:pt x="990" y="439"/>
                </a:cubicBezTo>
                <a:cubicBezTo>
                  <a:pt x="1018" y="415"/>
                  <a:pt x="1018" y="415"/>
                  <a:pt x="1018" y="415"/>
                </a:cubicBezTo>
                <a:cubicBezTo>
                  <a:pt x="1018" y="415"/>
                  <a:pt x="1027" y="407"/>
                  <a:pt x="1019" y="398"/>
                </a:cubicBezTo>
                <a:close/>
                <a:moveTo>
                  <a:pt x="803" y="279"/>
                </a:moveTo>
                <a:cubicBezTo>
                  <a:pt x="776" y="238"/>
                  <a:pt x="788" y="187"/>
                  <a:pt x="825" y="164"/>
                </a:cubicBezTo>
                <a:cubicBezTo>
                  <a:pt x="866" y="136"/>
                  <a:pt x="921" y="144"/>
                  <a:pt x="948" y="185"/>
                </a:cubicBezTo>
                <a:cubicBezTo>
                  <a:pt x="972" y="221"/>
                  <a:pt x="963" y="277"/>
                  <a:pt x="922" y="304"/>
                </a:cubicBezTo>
                <a:cubicBezTo>
                  <a:pt x="881" y="332"/>
                  <a:pt x="830" y="320"/>
                  <a:pt x="803" y="27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sp>
        <p:nvSpPr>
          <p:cNvPr id="15" name="Freeform 14"/>
          <p:cNvSpPr>
            <a:spLocks noChangeAspect="1" noEditPoints="1"/>
          </p:cNvSpPr>
          <p:nvPr/>
        </p:nvSpPr>
        <p:spPr bwMode="black">
          <a:xfrm>
            <a:off x="5888627" y="4161484"/>
            <a:ext cx="1066207" cy="1077314"/>
          </a:xfrm>
          <a:custGeom>
            <a:avLst/>
            <a:gdLst>
              <a:gd name="T0" fmla="*/ 0 w 96"/>
              <a:gd name="T1" fmla="*/ 0 h 97"/>
              <a:gd name="T2" fmla="*/ 0 w 96"/>
              <a:gd name="T3" fmla="*/ 97 h 97"/>
              <a:gd name="T4" fmla="*/ 24 w 96"/>
              <a:gd name="T5" fmla="*/ 97 h 97"/>
              <a:gd name="T6" fmla="*/ 24 w 96"/>
              <a:gd name="T7" fmla="*/ 69 h 97"/>
              <a:gd name="T8" fmla="*/ 73 w 96"/>
              <a:gd name="T9" fmla="*/ 69 h 97"/>
              <a:gd name="T10" fmla="*/ 73 w 96"/>
              <a:gd name="T11" fmla="*/ 97 h 97"/>
              <a:gd name="T12" fmla="*/ 96 w 96"/>
              <a:gd name="T13" fmla="*/ 97 h 97"/>
              <a:gd name="T14" fmla="*/ 96 w 96"/>
              <a:gd name="T15" fmla="*/ 0 h 97"/>
              <a:gd name="T16" fmla="*/ 0 w 96"/>
              <a:gd name="T17" fmla="*/ 0 h 97"/>
              <a:gd name="T18" fmla="*/ 80 w 96"/>
              <a:gd name="T19" fmla="*/ 41 h 97"/>
              <a:gd name="T20" fmla="*/ 14 w 96"/>
              <a:gd name="T21" fmla="*/ 41 h 97"/>
              <a:gd name="T22" fmla="*/ 14 w 96"/>
              <a:gd name="T23" fmla="*/ 5 h 97"/>
              <a:gd name="T24" fmla="*/ 80 w 96"/>
              <a:gd name="T25" fmla="*/ 5 h 97"/>
              <a:gd name="T26" fmla="*/ 80 w 96"/>
              <a:gd name="T27" fmla="*/ 41 h 97"/>
              <a:gd name="T28" fmla="*/ 34 w 96"/>
              <a:gd name="T29" fmla="*/ 76 h 97"/>
              <a:gd name="T30" fmla="*/ 50 w 96"/>
              <a:gd name="T31" fmla="*/ 76 h 97"/>
              <a:gd name="T32" fmla="*/ 50 w 96"/>
              <a:gd name="T33" fmla="*/ 97 h 97"/>
              <a:gd name="T34" fmla="*/ 34 w 96"/>
              <a:gd name="T35" fmla="*/ 97 h 97"/>
              <a:gd name="T36" fmla="*/ 34 w 96"/>
              <a:gd name="T37" fmla="*/ 7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7">
                <a:moveTo>
                  <a:pt x="0" y="0"/>
                </a:moveTo>
                <a:lnTo>
                  <a:pt x="0" y="97"/>
                </a:lnTo>
                <a:lnTo>
                  <a:pt x="24" y="97"/>
                </a:lnTo>
                <a:lnTo>
                  <a:pt x="24" y="69"/>
                </a:lnTo>
                <a:lnTo>
                  <a:pt x="73" y="69"/>
                </a:lnTo>
                <a:lnTo>
                  <a:pt x="73" y="97"/>
                </a:lnTo>
                <a:lnTo>
                  <a:pt x="96" y="97"/>
                </a:lnTo>
                <a:lnTo>
                  <a:pt x="96" y="0"/>
                </a:lnTo>
                <a:lnTo>
                  <a:pt x="0" y="0"/>
                </a:lnTo>
                <a:close/>
                <a:moveTo>
                  <a:pt x="80" y="41"/>
                </a:moveTo>
                <a:lnTo>
                  <a:pt x="14" y="41"/>
                </a:lnTo>
                <a:lnTo>
                  <a:pt x="14" y="5"/>
                </a:lnTo>
                <a:lnTo>
                  <a:pt x="80" y="5"/>
                </a:lnTo>
                <a:lnTo>
                  <a:pt x="80" y="41"/>
                </a:lnTo>
                <a:close/>
                <a:moveTo>
                  <a:pt x="34" y="76"/>
                </a:moveTo>
                <a:lnTo>
                  <a:pt x="50" y="76"/>
                </a:lnTo>
                <a:lnTo>
                  <a:pt x="50" y="97"/>
                </a:lnTo>
                <a:lnTo>
                  <a:pt x="34" y="97"/>
                </a:lnTo>
                <a:lnTo>
                  <a:pt x="34" y="76"/>
                </a:lnTo>
                <a:close/>
              </a:path>
            </a:pathLst>
          </a:custGeom>
          <a:solidFill>
            <a:schemeClr val="tx1"/>
          </a:solidFill>
          <a:ln>
            <a:noFill/>
          </a:ln>
          <a:extLst/>
        </p:spPr>
        <p:txBody>
          <a:bodyPr vert="horz" wrap="square" lIns="93278" tIns="46639" rIns="93278" bIns="46639"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solidFill>
                <a:srgbClr val="000000"/>
              </a:solidFill>
            </a:endParaRPr>
          </a:p>
        </p:txBody>
      </p:sp>
    </p:spTree>
    <p:extLst>
      <p:ext uri="{BB962C8B-B14F-4D97-AF65-F5344CB8AC3E}">
        <p14:creationId xmlns:p14="http://schemas.microsoft.com/office/powerpoint/2010/main" val="2651309102"/>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98580" y="2917177"/>
            <a:ext cx="11588620" cy="1831975"/>
          </a:xfrm>
        </p:spPr>
        <p:txBody>
          <a:bodyPr anchor="ctr"/>
          <a:lstStyle/>
          <a:p>
            <a:r>
              <a:rPr lang="da-DK" sz="7200" b="1" dirty="0" smtClean="0"/>
              <a:t>Microsoft’s Container runtimes.</a:t>
            </a:r>
            <a:endParaRPr lang="da-DK" sz="7200" b="1" dirty="0"/>
          </a:p>
        </p:txBody>
      </p:sp>
    </p:spTree>
    <p:extLst>
      <p:ext uri="{BB962C8B-B14F-4D97-AF65-F5344CB8AC3E}">
        <p14:creationId xmlns:p14="http://schemas.microsoft.com/office/powerpoint/2010/main" val="2682098994"/>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Microsoft’s Container </a:t>
            </a:r>
            <a:r>
              <a:rPr lang="en-US" dirty="0" smtClean="0"/>
              <a:t>runtimes</a:t>
            </a:r>
            <a:endParaRPr lang="en-US" dirty="0"/>
          </a:p>
        </p:txBody>
      </p:sp>
      <p:grpSp>
        <p:nvGrpSpPr>
          <p:cNvPr id="4" name="Group 3"/>
          <p:cNvGrpSpPr/>
          <p:nvPr/>
        </p:nvGrpSpPr>
        <p:grpSpPr>
          <a:xfrm>
            <a:off x="198437" y="1301007"/>
            <a:ext cx="12039600" cy="2560320"/>
            <a:chOff x="198437" y="1301007"/>
            <a:chExt cx="12039600" cy="2560320"/>
          </a:xfrm>
        </p:grpSpPr>
        <p:sp>
          <p:nvSpPr>
            <p:cNvPr id="8" name="Rectangle 7"/>
            <p:cNvSpPr/>
            <p:nvPr/>
          </p:nvSpPr>
          <p:spPr bwMode="auto">
            <a:xfrm>
              <a:off x="198437" y="1301007"/>
              <a:ext cx="12039600" cy="2560320"/>
            </a:xfrm>
            <a:prstGeom prst="rect">
              <a:avLst/>
            </a:prstGeom>
            <a:solidFill>
              <a:schemeClr val="bg1">
                <a:lumMod val="95000"/>
              </a:schemeClr>
            </a:solidFill>
            <a:ln w="28575">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b="1" dirty="0">
                  <a:solidFill>
                    <a:schemeClr val="tx1"/>
                  </a:solidFill>
                </a:rPr>
                <a:t>Windows Server Container</a:t>
              </a:r>
            </a:p>
          </p:txBody>
        </p:sp>
        <p:grpSp>
          <p:nvGrpSpPr>
            <p:cNvPr id="59" name="Group 58"/>
            <p:cNvGrpSpPr/>
            <p:nvPr/>
          </p:nvGrpSpPr>
          <p:grpSpPr>
            <a:xfrm>
              <a:off x="2454407" y="1942885"/>
              <a:ext cx="1309614" cy="1764248"/>
              <a:chOff x="4148660" y="1876784"/>
              <a:chExt cx="1309614" cy="1764248"/>
            </a:xfrm>
          </p:grpSpPr>
          <p:sp>
            <p:nvSpPr>
              <p:cNvPr id="30" name="Rectangle 29"/>
              <p:cNvSpPr/>
              <p:nvPr/>
            </p:nvSpPr>
            <p:spPr>
              <a:xfrm>
                <a:off x="4148660" y="1876784"/>
                <a:ext cx="1309614" cy="1764248"/>
              </a:xfrm>
              <a:prstGeom prst="rect">
                <a:avLst/>
              </a:prstGeom>
              <a:solidFill>
                <a:schemeClr val="tx1"/>
              </a:solidFill>
              <a:ln>
                <a:noFill/>
              </a:ln>
            </p:spPr>
            <p:style>
              <a:lnRef idx="2">
                <a:schemeClr val="accent2">
                  <a:shade val="50000"/>
                </a:schemeClr>
              </a:lnRef>
              <a:fillRef idx="1">
                <a:schemeClr val="accent2"/>
              </a:fillRef>
              <a:effectRef idx="0">
                <a:schemeClr val="accent2"/>
              </a:effectRef>
              <a:fontRef idx="minor">
                <a:schemeClr val="lt1"/>
              </a:fontRef>
            </p:style>
            <p:txBody>
              <a:bodyPr bIns="91440" anchor="b"/>
              <a:lstStyle/>
              <a:p>
                <a:pPr algn="ctr"/>
                <a:r>
                  <a:rPr lang="en-US" sz="1200" dirty="0" smtClean="0">
                    <a:solidFill>
                      <a:srgbClr val="FFFFFF"/>
                    </a:solidFill>
                    <a:latin typeface="Segoe" pitchFamily="34" charset="0"/>
                    <a:ea typeface="MS PGothic" pitchFamily="34" charset="-128"/>
                  </a:rPr>
                  <a:t>HIGHLY AUTOMATED</a:t>
                </a:r>
              </a:p>
            </p:txBody>
          </p:sp>
          <p:pic>
            <p:nvPicPr>
              <p:cNvPr id="31" name="Picture 2" descr="C:\Users\sigurdg\Desktop\end_user.png"/>
              <p:cNvPicPr>
                <a:picLocks noChangeAspect="1" noChangeArrowheads="1"/>
              </p:cNvPicPr>
              <p:nvPr/>
            </p:nvPicPr>
            <p:blipFill>
              <a:blip r:embed="rId3" cstate="print"/>
              <a:srcRect/>
              <a:stretch>
                <a:fillRect/>
              </a:stretch>
            </p:blipFill>
            <p:spPr bwMode="auto">
              <a:xfrm>
                <a:off x="4302179" y="2014053"/>
                <a:ext cx="1023404" cy="1033010"/>
              </a:xfrm>
              <a:prstGeom prst="rect">
                <a:avLst/>
              </a:prstGeom>
              <a:noFill/>
              <a:ln>
                <a:noFill/>
              </a:ln>
            </p:spPr>
          </p:pic>
        </p:grpSp>
        <p:grpSp>
          <p:nvGrpSpPr>
            <p:cNvPr id="62" name="Group 61"/>
            <p:cNvGrpSpPr/>
            <p:nvPr/>
          </p:nvGrpSpPr>
          <p:grpSpPr>
            <a:xfrm>
              <a:off x="8680693" y="1942885"/>
              <a:ext cx="1318579" cy="1764248"/>
              <a:chOff x="8357811" y="1876784"/>
              <a:chExt cx="1318579" cy="1764248"/>
            </a:xfrm>
          </p:grpSpPr>
          <p:sp>
            <p:nvSpPr>
              <p:cNvPr id="32" name="Rectangle 31"/>
              <p:cNvSpPr/>
              <p:nvPr/>
            </p:nvSpPr>
            <p:spPr>
              <a:xfrm>
                <a:off x="8357811" y="1876784"/>
                <a:ext cx="1318579" cy="1764248"/>
              </a:xfrm>
              <a:prstGeom prst="rect">
                <a:avLst/>
              </a:prstGeom>
              <a:solidFill>
                <a:schemeClr val="tx1"/>
              </a:solidFill>
              <a:ln>
                <a:noFill/>
              </a:ln>
            </p:spPr>
            <p:style>
              <a:lnRef idx="2">
                <a:schemeClr val="accent2">
                  <a:shade val="50000"/>
                </a:schemeClr>
              </a:lnRef>
              <a:fillRef idx="1">
                <a:schemeClr val="accent2"/>
              </a:fillRef>
              <a:effectRef idx="0">
                <a:schemeClr val="accent2"/>
              </a:effectRef>
              <a:fontRef idx="minor">
                <a:schemeClr val="lt1"/>
              </a:fontRef>
            </p:style>
            <p:txBody>
              <a:bodyPr bIns="0" anchor="b"/>
              <a:lstStyle/>
              <a:p>
                <a:pPr algn="ctr"/>
                <a:r>
                  <a:rPr lang="en-US" sz="1200" dirty="0" smtClean="0">
                    <a:solidFill>
                      <a:srgbClr val="FFFFFF"/>
                    </a:solidFill>
                    <a:latin typeface="Segoe" pitchFamily="34" charset="0"/>
                    <a:ea typeface="MS PGothic" pitchFamily="34" charset="-128"/>
                  </a:rPr>
                  <a:t>EFFICIENT</a:t>
                </a:r>
              </a:p>
              <a:p>
                <a:pPr algn="ctr"/>
                <a:endParaRPr lang="en-US" sz="1200" dirty="0" smtClean="0">
                  <a:solidFill>
                    <a:srgbClr val="FFFFFF"/>
                  </a:solidFill>
                  <a:latin typeface="Segoe" pitchFamily="34" charset="0"/>
                  <a:ea typeface="MS PGothic" pitchFamily="34" charset="-128"/>
                </a:endParaRPr>
              </a:p>
            </p:txBody>
          </p:sp>
          <p:pic>
            <p:nvPicPr>
              <p:cNvPr id="33" name="Picture 34" descr="Efficiency.png"/>
              <p:cNvPicPr>
                <a:picLocks noChangeAspect="1"/>
              </p:cNvPicPr>
              <p:nvPr/>
            </p:nvPicPr>
            <p:blipFill>
              <a:blip r:embed="rId4" cstate="print"/>
              <a:srcRect/>
              <a:stretch>
                <a:fillRect/>
              </a:stretch>
            </p:blipFill>
            <p:spPr bwMode="auto">
              <a:xfrm>
                <a:off x="8423291" y="1961972"/>
                <a:ext cx="1187618" cy="1229654"/>
              </a:xfrm>
              <a:prstGeom prst="rect">
                <a:avLst/>
              </a:prstGeom>
              <a:noFill/>
              <a:ln>
                <a:noFill/>
              </a:ln>
            </p:spPr>
          </p:pic>
        </p:grpSp>
        <p:grpSp>
          <p:nvGrpSpPr>
            <p:cNvPr id="61" name="Group 60"/>
            <p:cNvGrpSpPr/>
            <p:nvPr/>
          </p:nvGrpSpPr>
          <p:grpSpPr>
            <a:xfrm>
              <a:off x="6602276" y="1942885"/>
              <a:ext cx="1318579" cy="1764248"/>
              <a:chOff x="6955243" y="1876784"/>
              <a:chExt cx="1318579" cy="1764248"/>
            </a:xfrm>
          </p:grpSpPr>
          <p:sp>
            <p:nvSpPr>
              <p:cNvPr id="34" name="Rectangle 33"/>
              <p:cNvSpPr/>
              <p:nvPr/>
            </p:nvSpPr>
            <p:spPr>
              <a:xfrm>
                <a:off x="6955243" y="1876784"/>
                <a:ext cx="1318579" cy="1764248"/>
              </a:xfrm>
              <a:prstGeom prst="rect">
                <a:avLst/>
              </a:prstGeom>
              <a:solidFill>
                <a:schemeClr val="tx1"/>
              </a:solidFill>
              <a:ln>
                <a:noFill/>
              </a:ln>
            </p:spPr>
            <p:style>
              <a:lnRef idx="2">
                <a:schemeClr val="accent2">
                  <a:shade val="50000"/>
                </a:schemeClr>
              </a:lnRef>
              <a:fillRef idx="1">
                <a:schemeClr val="accent2"/>
              </a:fillRef>
              <a:effectRef idx="0">
                <a:schemeClr val="accent2"/>
              </a:effectRef>
              <a:fontRef idx="minor">
                <a:schemeClr val="lt1"/>
              </a:fontRef>
            </p:style>
            <p:txBody>
              <a:bodyPr bIns="91440" anchor="b"/>
              <a:lstStyle/>
              <a:p>
                <a:pPr algn="ctr"/>
                <a:r>
                  <a:rPr lang="en-US" sz="1200" dirty="0" smtClean="0">
                    <a:solidFill>
                      <a:srgbClr val="FFFFFF"/>
                    </a:solidFill>
                    <a:latin typeface="Segoe" pitchFamily="34" charset="0"/>
                    <a:ea typeface="MS PGothic" pitchFamily="34" charset="-128"/>
                  </a:rPr>
                  <a:t>SCALABLE </a:t>
                </a:r>
                <a:br>
                  <a:rPr lang="en-US" sz="1200" dirty="0" smtClean="0">
                    <a:solidFill>
                      <a:srgbClr val="FFFFFF"/>
                    </a:solidFill>
                    <a:latin typeface="Segoe" pitchFamily="34" charset="0"/>
                    <a:ea typeface="MS PGothic" pitchFamily="34" charset="-128"/>
                  </a:rPr>
                </a:br>
                <a:r>
                  <a:rPr lang="en-US" sz="1200" dirty="0" smtClean="0">
                    <a:solidFill>
                      <a:srgbClr val="FFFFFF"/>
                    </a:solidFill>
                    <a:latin typeface="Segoe" pitchFamily="34" charset="0"/>
                    <a:ea typeface="MS PGothic" pitchFamily="34" charset="-128"/>
                  </a:rPr>
                  <a:t>AND ELASTIC</a:t>
                </a:r>
              </a:p>
            </p:txBody>
          </p:sp>
          <p:pic>
            <p:nvPicPr>
              <p:cNvPr id="35" name="Picture 2" descr="C:\Users\sigurdg\Desktop\Scalable.png"/>
              <p:cNvPicPr>
                <a:picLocks noChangeAspect="1" noChangeArrowheads="1"/>
              </p:cNvPicPr>
              <p:nvPr/>
            </p:nvPicPr>
            <p:blipFill>
              <a:blip r:embed="rId5" cstate="print"/>
              <a:srcRect/>
              <a:stretch>
                <a:fillRect/>
              </a:stretch>
            </p:blipFill>
            <p:spPr bwMode="auto">
              <a:xfrm>
                <a:off x="7248857" y="2203609"/>
                <a:ext cx="731351" cy="677528"/>
              </a:xfrm>
              <a:prstGeom prst="rect">
                <a:avLst/>
              </a:prstGeom>
              <a:noFill/>
              <a:ln>
                <a:noFill/>
              </a:ln>
            </p:spPr>
          </p:pic>
        </p:grpSp>
        <p:grpSp>
          <p:nvGrpSpPr>
            <p:cNvPr id="60" name="Group 59"/>
            <p:cNvGrpSpPr/>
            <p:nvPr/>
          </p:nvGrpSpPr>
          <p:grpSpPr>
            <a:xfrm>
              <a:off x="4523859" y="1942885"/>
              <a:ext cx="1318579" cy="1764248"/>
              <a:chOff x="5559396" y="1877602"/>
              <a:chExt cx="1318579" cy="1764248"/>
            </a:xfrm>
          </p:grpSpPr>
          <p:sp>
            <p:nvSpPr>
              <p:cNvPr id="55" name="Rectangle 54"/>
              <p:cNvSpPr/>
              <p:nvPr/>
            </p:nvSpPr>
            <p:spPr>
              <a:xfrm>
                <a:off x="5559396" y="1877602"/>
                <a:ext cx="1318579" cy="1764248"/>
              </a:xfrm>
              <a:prstGeom prst="rect">
                <a:avLst/>
              </a:prstGeom>
              <a:solidFill>
                <a:schemeClr val="tx1"/>
              </a:solidFill>
              <a:ln>
                <a:noFill/>
              </a:ln>
            </p:spPr>
            <p:style>
              <a:lnRef idx="2">
                <a:schemeClr val="accent2">
                  <a:shade val="50000"/>
                </a:schemeClr>
              </a:lnRef>
              <a:fillRef idx="1">
                <a:schemeClr val="accent2"/>
              </a:fillRef>
              <a:effectRef idx="0">
                <a:schemeClr val="accent2"/>
              </a:effectRef>
              <a:fontRef idx="minor">
                <a:schemeClr val="lt1"/>
              </a:fontRef>
            </p:style>
            <p:txBody>
              <a:bodyPr bIns="0" anchor="b"/>
              <a:lstStyle/>
              <a:p>
                <a:pPr algn="ctr"/>
                <a:r>
                  <a:rPr lang="en-US" sz="1200" dirty="0" smtClean="0">
                    <a:solidFill>
                      <a:srgbClr val="FFFFFF"/>
                    </a:solidFill>
                    <a:latin typeface="Segoe" pitchFamily="34" charset="0"/>
                    <a:ea typeface="MS PGothic" pitchFamily="34" charset="-128"/>
                  </a:rPr>
                  <a:t>SECURE</a:t>
                </a:r>
              </a:p>
              <a:p>
                <a:pPr algn="ctr"/>
                <a:endParaRPr lang="en-US" sz="1200" dirty="0" smtClean="0">
                  <a:solidFill>
                    <a:srgbClr val="FFFFFF"/>
                  </a:solidFill>
                  <a:latin typeface="Segoe" pitchFamily="34" charset="0"/>
                  <a:ea typeface="MS PGothic" pitchFamily="34" charset="-128"/>
                </a:endParaRPr>
              </a:p>
            </p:txBody>
          </p:sp>
          <p:pic>
            <p:nvPicPr>
              <p:cNvPr id="57" name="Picture 7" descr="\\MAGNUM\Projects\Microsoft\Cloud Power FY12\Design\ICONS_PNG\Secure.png"/>
              <p:cNvPicPr>
                <a:picLocks noChangeAspect="1" noChangeArrowheads="1"/>
              </p:cNvPicPr>
              <p:nvPr/>
            </p:nvPicPr>
            <p:blipFill rotWithShape="1">
              <a:blip r:embed="rId6" cstate="print">
                <a:lum bright="100000"/>
              </a:blip>
              <a:srcRect l="18278" t="11204" r="18342" b="9570"/>
              <a:stretch/>
            </p:blipFill>
            <p:spPr bwMode="auto">
              <a:xfrm>
                <a:off x="5761485" y="2049461"/>
                <a:ext cx="914400" cy="1143001"/>
              </a:xfrm>
              <a:prstGeom prst="rect">
                <a:avLst/>
              </a:prstGeom>
              <a:noFill/>
              <a:ln>
                <a:noFill/>
              </a:ln>
            </p:spPr>
          </p:pic>
        </p:grpSp>
        <p:grpSp>
          <p:nvGrpSpPr>
            <p:cNvPr id="50" name="Group 49"/>
            <p:cNvGrpSpPr/>
            <p:nvPr/>
          </p:nvGrpSpPr>
          <p:grpSpPr>
            <a:xfrm>
              <a:off x="375990" y="1942885"/>
              <a:ext cx="1318579" cy="1764248"/>
              <a:chOff x="351847" y="4792662"/>
              <a:chExt cx="1318579" cy="1764248"/>
            </a:xfrm>
          </p:grpSpPr>
          <p:sp>
            <p:nvSpPr>
              <p:cNvPr id="52" name="Rectangle 51"/>
              <p:cNvSpPr/>
              <p:nvPr/>
            </p:nvSpPr>
            <p:spPr>
              <a:xfrm>
                <a:off x="351847" y="4792662"/>
                <a:ext cx="1318579" cy="1764248"/>
              </a:xfrm>
              <a:prstGeom prst="rect">
                <a:avLst/>
              </a:prstGeom>
              <a:solidFill>
                <a:schemeClr val="tx1"/>
              </a:solidFill>
              <a:ln>
                <a:noFill/>
              </a:ln>
            </p:spPr>
            <p:style>
              <a:lnRef idx="2">
                <a:schemeClr val="accent5">
                  <a:shade val="50000"/>
                </a:schemeClr>
              </a:lnRef>
              <a:fillRef idx="1">
                <a:schemeClr val="accent5"/>
              </a:fillRef>
              <a:effectRef idx="0">
                <a:schemeClr val="accent5"/>
              </a:effectRef>
              <a:fontRef idx="minor">
                <a:schemeClr val="lt1"/>
              </a:fontRef>
            </p:style>
            <p:txBody>
              <a:bodyPr bIns="0" anchor="b"/>
              <a:lstStyle/>
              <a:p>
                <a:pPr algn="ctr"/>
                <a:r>
                  <a:rPr lang="en-US" sz="1200" dirty="0" smtClean="0">
                    <a:solidFill>
                      <a:srgbClr val="FFFFFF"/>
                    </a:solidFill>
                    <a:latin typeface="Segoe" pitchFamily="34" charset="0"/>
                    <a:ea typeface="MS PGothic" pitchFamily="34" charset="-128"/>
                  </a:rPr>
                  <a:t>HOSTING</a:t>
                </a:r>
              </a:p>
              <a:p>
                <a:pPr algn="ctr"/>
                <a:endParaRPr lang="en-US" sz="1200" dirty="0" smtClean="0">
                  <a:solidFill>
                    <a:srgbClr val="FFFFFF"/>
                  </a:solidFill>
                  <a:latin typeface="Segoe" pitchFamily="34" charset="0"/>
                  <a:ea typeface="MS PGothic" pitchFamily="34" charset="-128"/>
                </a:endParaRPr>
              </a:p>
            </p:txBody>
          </p:sp>
          <p:pic>
            <p:nvPicPr>
              <p:cNvPr id="56" name="Picture 5" descr="\\MAGNUM\Projects\Microsoft\Cloud Power FY12\Design\ICONS_PNG\Multi_tenancy.png"/>
              <p:cNvPicPr>
                <a:picLocks noChangeAspect="1" noChangeArrowheads="1"/>
              </p:cNvPicPr>
              <p:nvPr/>
            </p:nvPicPr>
            <p:blipFill>
              <a:blip r:embed="rId7" cstate="print">
                <a:lum bright="100000"/>
              </a:blip>
              <a:srcRect/>
              <a:stretch>
                <a:fillRect/>
              </a:stretch>
            </p:blipFill>
            <p:spPr bwMode="auto">
              <a:xfrm>
                <a:off x="428174" y="4898253"/>
                <a:ext cx="1165924" cy="1165924"/>
              </a:xfrm>
              <a:prstGeom prst="rect">
                <a:avLst/>
              </a:prstGeom>
              <a:noFill/>
              <a:ln>
                <a:noFill/>
              </a:ln>
            </p:spPr>
          </p:pic>
        </p:grpSp>
        <p:grpSp>
          <p:nvGrpSpPr>
            <p:cNvPr id="63" name="Group 62"/>
            <p:cNvGrpSpPr/>
            <p:nvPr/>
          </p:nvGrpSpPr>
          <p:grpSpPr>
            <a:xfrm>
              <a:off x="10759110" y="1941091"/>
              <a:ext cx="1341745" cy="1767836"/>
              <a:chOff x="10759108" y="4760202"/>
              <a:chExt cx="1341745" cy="1767836"/>
            </a:xfrm>
          </p:grpSpPr>
          <p:sp>
            <p:nvSpPr>
              <p:cNvPr id="69" name="Rectangle 68"/>
              <p:cNvSpPr/>
              <p:nvPr/>
            </p:nvSpPr>
            <p:spPr>
              <a:xfrm>
                <a:off x="10770691" y="4763790"/>
                <a:ext cx="1318579" cy="1764248"/>
              </a:xfrm>
              <a:prstGeom prst="rect">
                <a:avLst/>
              </a:prstGeom>
              <a:solidFill>
                <a:schemeClr val="tx1"/>
              </a:solidFill>
              <a:ln>
                <a:noFill/>
              </a:ln>
            </p:spPr>
            <p:style>
              <a:lnRef idx="2">
                <a:schemeClr val="accent5">
                  <a:shade val="50000"/>
                </a:schemeClr>
              </a:lnRef>
              <a:fillRef idx="1">
                <a:schemeClr val="accent5"/>
              </a:fillRef>
              <a:effectRef idx="0">
                <a:schemeClr val="accent5"/>
              </a:effectRef>
              <a:fontRef idx="minor">
                <a:schemeClr val="lt1"/>
              </a:fontRef>
            </p:style>
            <p:txBody>
              <a:bodyPr lIns="0" rIns="0" bIns="0" anchor="b"/>
              <a:lstStyle/>
              <a:p>
                <a:pPr algn="ctr"/>
                <a:r>
                  <a:rPr lang="en-US" sz="1200" dirty="0" smtClean="0">
                    <a:solidFill>
                      <a:srgbClr val="FFFFFF"/>
                    </a:solidFill>
                    <a:latin typeface="Segoe" pitchFamily="34" charset="0"/>
                    <a:ea typeface="MS PGothic" pitchFamily="34" charset="-128"/>
                  </a:rPr>
                  <a:t>TRUSTED</a:t>
                </a:r>
              </a:p>
              <a:p>
                <a:pPr algn="ctr"/>
                <a:r>
                  <a:rPr lang="en-US" sz="1200" dirty="0" smtClean="0">
                    <a:solidFill>
                      <a:srgbClr val="FFFFFF"/>
                    </a:solidFill>
                    <a:latin typeface="Segoe" pitchFamily="34" charset="0"/>
                    <a:ea typeface="MS PGothic" pitchFamily="34" charset="-128"/>
                  </a:rPr>
                  <a:t>MULTI-TENANCY</a:t>
                </a:r>
              </a:p>
              <a:p>
                <a:pPr algn="ctr"/>
                <a:endParaRPr lang="en-US" sz="1200" dirty="0" smtClean="0">
                  <a:solidFill>
                    <a:srgbClr val="FFFFFF"/>
                  </a:solidFill>
                  <a:latin typeface="Segoe" pitchFamily="34" charset="0"/>
                  <a:ea typeface="MS PGothic" pitchFamily="34" charset="-128"/>
                </a:endParaRPr>
              </a:p>
            </p:txBody>
          </p:sp>
          <p:pic>
            <p:nvPicPr>
              <p:cNvPr id="75" name="Picture 4" descr="\\MAGNUM\Projects\Microsoft\Cloud Power FY12\Design\ICONS_PNG\IIS-MULTI-TENANCY.png"/>
              <p:cNvPicPr>
                <a:picLocks noChangeAspect="1" noChangeArrowheads="1"/>
              </p:cNvPicPr>
              <p:nvPr/>
            </p:nvPicPr>
            <p:blipFill>
              <a:blip r:embed="rId8" cstate="print">
                <a:lum bright="100000"/>
              </a:blip>
              <a:srcRect/>
              <a:stretch>
                <a:fillRect/>
              </a:stretch>
            </p:blipFill>
            <p:spPr bwMode="auto">
              <a:xfrm>
                <a:off x="10759108" y="4760202"/>
                <a:ext cx="1341745" cy="1341745"/>
              </a:xfrm>
              <a:prstGeom prst="rect">
                <a:avLst/>
              </a:prstGeom>
              <a:noFill/>
              <a:ln>
                <a:noFill/>
              </a:ln>
            </p:spPr>
          </p:pic>
        </p:grpSp>
      </p:grpSp>
      <p:grpSp>
        <p:nvGrpSpPr>
          <p:cNvPr id="5" name="Group 4"/>
          <p:cNvGrpSpPr/>
          <p:nvPr/>
        </p:nvGrpSpPr>
        <p:grpSpPr>
          <a:xfrm>
            <a:off x="198437" y="3998596"/>
            <a:ext cx="12039600" cy="2651651"/>
            <a:chOff x="198437" y="3998596"/>
            <a:chExt cx="12039600" cy="2651651"/>
          </a:xfrm>
        </p:grpSpPr>
        <p:sp>
          <p:nvSpPr>
            <p:cNvPr id="38" name="Rectangle 37"/>
            <p:cNvSpPr/>
            <p:nvPr/>
          </p:nvSpPr>
          <p:spPr bwMode="auto">
            <a:xfrm>
              <a:off x="198437" y="3998596"/>
              <a:ext cx="12039600" cy="2651651"/>
            </a:xfrm>
            <a:prstGeom prst="rect">
              <a:avLst/>
            </a:prstGeom>
            <a:solidFill>
              <a:schemeClr val="bg1">
                <a:lumMod val="95000"/>
              </a:schemeClr>
            </a:solidFill>
            <a:ln w="28575">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b="1" dirty="0">
                  <a:solidFill>
                    <a:schemeClr val="tx1"/>
                  </a:solidFill>
                </a:rPr>
                <a:t>Hyper-V Container</a:t>
              </a:r>
            </a:p>
          </p:txBody>
        </p:sp>
        <p:grpSp>
          <p:nvGrpSpPr>
            <p:cNvPr id="65" name="Group 64"/>
            <p:cNvGrpSpPr/>
            <p:nvPr/>
          </p:nvGrpSpPr>
          <p:grpSpPr>
            <a:xfrm>
              <a:off x="3834041" y="4731804"/>
              <a:ext cx="1309614" cy="1764248"/>
              <a:chOff x="3974117" y="4755113"/>
              <a:chExt cx="1309614" cy="1764248"/>
            </a:xfrm>
          </p:grpSpPr>
          <p:sp>
            <p:nvSpPr>
              <p:cNvPr id="41" name="Rectangle 40"/>
              <p:cNvSpPr/>
              <p:nvPr/>
            </p:nvSpPr>
            <p:spPr>
              <a:xfrm>
                <a:off x="3974117" y="4755113"/>
                <a:ext cx="1309614" cy="1764248"/>
              </a:xfrm>
              <a:prstGeom prst="rect">
                <a:avLst/>
              </a:prstGeom>
              <a:solidFill>
                <a:schemeClr val="tx1"/>
              </a:solidFill>
              <a:ln>
                <a:noFill/>
              </a:ln>
            </p:spPr>
            <p:style>
              <a:lnRef idx="2">
                <a:schemeClr val="accent2">
                  <a:shade val="50000"/>
                </a:schemeClr>
              </a:lnRef>
              <a:fillRef idx="1">
                <a:schemeClr val="accent2"/>
              </a:fillRef>
              <a:effectRef idx="0">
                <a:schemeClr val="accent2"/>
              </a:effectRef>
              <a:fontRef idx="minor">
                <a:schemeClr val="lt1"/>
              </a:fontRef>
            </p:style>
            <p:txBody>
              <a:bodyPr bIns="91440" anchor="b"/>
              <a:lstStyle/>
              <a:p>
                <a:pPr algn="ctr"/>
                <a:r>
                  <a:rPr lang="en-US" sz="1200" dirty="0" smtClean="0">
                    <a:solidFill>
                      <a:srgbClr val="FFFFFF"/>
                    </a:solidFill>
                    <a:latin typeface="Segoe" pitchFamily="34" charset="0"/>
                    <a:ea typeface="MS PGothic" pitchFamily="34" charset="-128"/>
                  </a:rPr>
                  <a:t>HIGHLY AUTOMATED</a:t>
                </a:r>
              </a:p>
            </p:txBody>
          </p:sp>
          <p:pic>
            <p:nvPicPr>
              <p:cNvPr id="42" name="Picture 2" descr="C:\Users\sigurdg\Desktop\end_user.png"/>
              <p:cNvPicPr>
                <a:picLocks noChangeAspect="1" noChangeArrowheads="1"/>
              </p:cNvPicPr>
              <p:nvPr/>
            </p:nvPicPr>
            <p:blipFill>
              <a:blip r:embed="rId3" cstate="print"/>
              <a:srcRect/>
              <a:stretch>
                <a:fillRect/>
              </a:stretch>
            </p:blipFill>
            <p:spPr bwMode="auto">
              <a:xfrm>
                <a:off x="4117222" y="4881349"/>
                <a:ext cx="1023404" cy="1033010"/>
              </a:xfrm>
              <a:prstGeom prst="rect">
                <a:avLst/>
              </a:prstGeom>
              <a:noFill/>
              <a:ln>
                <a:noFill/>
              </a:ln>
            </p:spPr>
          </p:pic>
        </p:grpSp>
        <p:grpSp>
          <p:nvGrpSpPr>
            <p:cNvPr id="68" name="Group 67"/>
            <p:cNvGrpSpPr/>
            <p:nvPr/>
          </p:nvGrpSpPr>
          <p:grpSpPr>
            <a:xfrm>
              <a:off x="9025600" y="4731804"/>
              <a:ext cx="1318579" cy="1764248"/>
              <a:chOff x="8160387" y="4755113"/>
              <a:chExt cx="1318579" cy="1764248"/>
            </a:xfrm>
          </p:grpSpPr>
          <p:sp>
            <p:nvSpPr>
              <p:cNvPr id="43" name="Rectangle 42"/>
              <p:cNvSpPr/>
              <p:nvPr/>
            </p:nvSpPr>
            <p:spPr>
              <a:xfrm>
                <a:off x="8160387" y="4755113"/>
                <a:ext cx="1318579" cy="1764248"/>
              </a:xfrm>
              <a:prstGeom prst="rect">
                <a:avLst/>
              </a:prstGeom>
              <a:solidFill>
                <a:schemeClr val="tx1"/>
              </a:solidFill>
              <a:ln>
                <a:noFill/>
              </a:ln>
            </p:spPr>
            <p:style>
              <a:lnRef idx="2">
                <a:schemeClr val="accent2">
                  <a:shade val="50000"/>
                </a:schemeClr>
              </a:lnRef>
              <a:fillRef idx="1">
                <a:schemeClr val="accent2"/>
              </a:fillRef>
              <a:effectRef idx="0">
                <a:schemeClr val="accent2"/>
              </a:effectRef>
              <a:fontRef idx="minor">
                <a:schemeClr val="lt1"/>
              </a:fontRef>
            </p:style>
            <p:txBody>
              <a:bodyPr bIns="0" anchor="b"/>
              <a:lstStyle/>
              <a:p>
                <a:pPr algn="ctr"/>
                <a:r>
                  <a:rPr lang="en-US" sz="1200" dirty="0" smtClean="0">
                    <a:solidFill>
                      <a:srgbClr val="FFFFFF"/>
                    </a:solidFill>
                    <a:latin typeface="Segoe" pitchFamily="34" charset="0"/>
                    <a:ea typeface="MS PGothic" pitchFamily="34" charset="-128"/>
                  </a:rPr>
                  <a:t>EFFICIENT</a:t>
                </a:r>
              </a:p>
              <a:p>
                <a:pPr algn="ctr"/>
                <a:endParaRPr lang="en-US" sz="1200" dirty="0" smtClean="0">
                  <a:solidFill>
                    <a:srgbClr val="FFFFFF"/>
                  </a:solidFill>
                  <a:latin typeface="Segoe" pitchFamily="34" charset="0"/>
                  <a:ea typeface="MS PGothic" pitchFamily="34" charset="-128"/>
                </a:endParaRPr>
              </a:p>
            </p:txBody>
          </p:sp>
          <p:pic>
            <p:nvPicPr>
              <p:cNvPr id="44" name="Picture 34" descr="Efficiency.png"/>
              <p:cNvPicPr>
                <a:picLocks noChangeAspect="1"/>
              </p:cNvPicPr>
              <p:nvPr/>
            </p:nvPicPr>
            <p:blipFill>
              <a:blip r:embed="rId4" cstate="print"/>
              <a:srcRect/>
              <a:stretch>
                <a:fillRect/>
              </a:stretch>
            </p:blipFill>
            <p:spPr bwMode="auto">
              <a:xfrm>
                <a:off x="8225867" y="4829268"/>
                <a:ext cx="1187618" cy="1229654"/>
              </a:xfrm>
              <a:prstGeom prst="rect">
                <a:avLst/>
              </a:prstGeom>
              <a:noFill/>
              <a:ln>
                <a:noFill/>
              </a:ln>
            </p:spPr>
          </p:pic>
        </p:grpSp>
        <p:grpSp>
          <p:nvGrpSpPr>
            <p:cNvPr id="67" name="Group 66"/>
            <p:cNvGrpSpPr/>
            <p:nvPr/>
          </p:nvGrpSpPr>
          <p:grpSpPr>
            <a:xfrm>
              <a:off x="7292092" y="4731804"/>
              <a:ext cx="1318579" cy="1764248"/>
              <a:chOff x="6767755" y="4755113"/>
              <a:chExt cx="1318579" cy="1764248"/>
            </a:xfrm>
          </p:grpSpPr>
          <p:sp>
            <p:nvSpPr>
              <p:cNvPr id="45" name="Rectangle 44"/>
              <p:cNvSpPr/>
              <p:nvPr/>
            </p:nvSpPr>
            <p:spPr>
              <a:xfrm>
                <a:off x="6767755" y="4755113"/>
                <a:ext cx="1318579" cy="1764248"/>
              </a:xfrm>
              <a:prstGeom prst="rect">
                <a:avLst/>
              </a:prstGeom>
              <a:solidFill>
                <a:schemeClr val="tx1"/>
              </a:solidFill>
              <a:ln>
                <a:noFill/>
              </a:ln>
            </p:spPr>
            <p:style>
              <a:lnRef idx="2">
                <a:schemeClr val="accent2">
                  <a:shade val="50000"/>
                </a:schemeClr>
              </a:lnRef>
              <a:fillRef idx="1">
                <a:schemeClr val="accent2"/>
              </a:fillRef>
              <a:effectRef idx="0">
                <a:schemeClr val="accent2"/>
              </a:effectRef>
              <a:fontRef idx="minor">
                <a:schemeClr val="lt1"/>
              </a:fontRef>
            </p:style>
            <p:txBody>
              <a:bodyPr bIns="91440" anchor="b"/>
              <a:lstStyle/>
              <a:p>
                <a:pPr algn="ctr"/>
                <a:r>
                  <a:rPr lang="en-US" sz="1200" dirty="0" smtClean="0">
                    <a:solidFill>
                      <a:srgbClr val="FFFFFF"/>
                    </a:solidFill>
                    <a:latin typeface="Segoe" pitchFamily="34" charset="0"/>
                    <a:ea typeface="MS PGothic" pitchFamily="34" charset="-128"/>
                  </a:rPr>
                  <a:t>SCALABLE </a:t>
                </a:r>
                <a:br>
                  <a:rPr lang="en-US" sz="1200" dirty="0" smtClean="0">
                    <a:solidFill>
                      <a:srgbClr val="FFFFFF"/>
                    </a:solidFill>
                    <a:latin typeface="Segoe" pitchFamily="34" charset="0"/>
                    <a:ea typeface="MS PGothic" pitchFamily="34" charset="-128"/>
                  </a:rPr>
                </a:br>
                <a:r>
                  <a:rPr lang="en-US" sz="1200" dirty="0" smtClean="0">
                    <a:solidFill>
                      <a:srgbClr val="FFFFFF"/>
                    </a:solidFill>
                    <a:latin typeface="Segoe" pitchFamily="34" charset="0"/>
                    <a:ea typeface="MS PGothic" pitchFamily="34" charset="-128"/>
                  </a:rPr>
                  <a:t>AND ELASTIC</a:t>
                </a:r>
              </a:p>
            </p:txBody>
          </p:sp>
          <p:pic>
            <p:nvPicPr>
              <p:cNvPr id="46" name="Picture 2" descr="C:\Users\sigurdg\Desktop\Scalable.png"/>
              <p:cNvPicPr>
                <a:picLocks noChangeAspect="1" noChangeArrowheads="1"/>
              </p:cNvPicPr>
              <p:nvPr/>
            </p:nvPicPr>
            <p:blipFill>
              <a:blip r:embed="rId5" cstate="print"/>
              <a:srcRect/>
              <a:stretch>
                <a:fillRect/>
              </a:stretch>
            </p:blipFill>
            <p:spPr bwMode="auto">
              <a:xfrm>
                <a:off x="7061369" y="5070905"/>
                <a:ext cx="731351" cy="677528"/>
              </a:xfrm>
              <a:prstGeom prst="rect">
                <a:avLst/>
              </a:prstGeom>
              <a:noFill/>
              <a:ln>
                <a:noFill/>
              </a:ln>
            </p:spPr>
          </p:pic>
        </p:grpSp>
        <p:grpSp>
          <p:nvGrpSpPr>
            <p:cNvPr id="74" name="Group 73"/>
            <p:cNvGrpSpPr/>
            <p:nvPr/>
          </p:nvGrpSpPr>
          <p:grpSpPr>
            <a:xfrm>
              <a:off x="375990" y="4731804"/>
              <a:ext cx="1318579" cy="1764248"/>
              <a:chOff x="351847" y="4792662"/>
              <a:chExt cx="1318579" cy="1764248"/>
            </a:xfrm>
            <a:solidFill>
              <a:schemeClr val="accent3"/>
            </a:solidFill>
          </p:grpSpPr>
          <p:sp>
            <p:nvSpPr>
              <p:cNvPr id="51" name="Rectangle 50"/>
              <p:cNvSpPr/>
              <p:nvPr/>
            </p:nvSpPr>
            <p:spPr>
              <a:xfrm>
                <a:off x="351847" y="4792662"/>
                <a:ext cx="1318579" cy="1764248"/>
              </a:xfrm>
              <a:prstGeom prst="rect">
                <a:avLst/>
              </a:prstGeom>
              <a:solidFill>
                <a:srgbClr val="007233"/>
              </a:solidFill>
              <a:ln>
                <a:noFill/>
              </a:ln>
            </p:spPr>
            <p:style>
              <a:lnRef idx="2">
                <a:schemeClr val="accent5">
                  <a:shade val="50000"/>
                </a:schemeClr>
              </a:lnRef>
              <a:fillRef idx="1">
                <a:schemeClr val="accent5"/>
              </a:fillRef>
              <a:effectRef idx="0">
                <a:schemeClr val="accent5"/>
              </a:effectRef>
              <a:fontRef idx="minor">
                <a:schemeClr val="lt1"/>
              </a:fontRef>
            </p:style>
            <p:txBody>
              <a:bodyPr bIns="0" anchor="b"/>
              <a:lstStyle/>
              <a:p>
                <a:pPr algn="ctr"/>
                <a:r>
                  <a:rPr lang="en-US" sz="1200" dirty="0" smtClean="0">
                    <a:solidFill>
                      <a:srgbClr val="FFFFFF"/>
                    </a:solidFill>
                    <a:latin typeface="Segoe" pitchFamily="34" charset="0"/>
                    <a:ea typeface="MS PGothic" pitchFamily="34" charset="-128"/>
                  </a:rPr>
                  <a:t>SHARED HOSTING</a:t>
                </a:r>
              </a:p>
              <a:p>
                <a:pPr algn="ctr"/>
                <a:endParaRPr lang="en-US" sz="1200" dirty="0" smtClean="0">
                  <a:solidFill>
                    <a:srgbClr val="FFFFFF"/>
                  </a:solidFill>
                  <a:latin typeface="Segoe" pitchFamily="34" charset="0"/>
                  <a:ea typeface="MS PGothic" pitchFamily="34" charset="-128"/>
                </a:endParaRPr>
              </a:p>
            </p:txBody>
          </p:sp>
          <p:pic>
            <p:nvPicPr>
              <p:cNvPr id="54" name="Picture 5" descr="\\MAGNUM\Projects\Microsoft\Cloud Power FY12\Design\ICONS_PNG\Multi_tenancy.png"/>
              <p:cNvPicPr>
                <a:picLocks noChangeAspect="1" noChangeArrowheads="1"/>
              </p:cNvPicPr>
              <p:nvPr/>
            </p:nvPicPr>
            <p:blipFill>
              <a:blip r:embed="rId7" cstate="print">
                <a:lum bright="100000"/>
              </a:blip>
              <a:srcRect/>
              <a:stretch>
                <a:fillRect/>
              </a:stretch>
            </p:blipFill>
            <p:spPr bwMode="auto">
              <a:xfrm>
                <a:off x="428174" y="4898253"/>
                <a:ext cx="1165924" cy="1165924"/>
              </a:xfrm>
              <a:prstGeom prst="rect">
                <a:avLst/>
              </a:prstGeom>
              <a:noFill/>
              <a:ln>
                <a:noFill/>
              </a:ln>
            </p:spPr>
          </p:pic>
        </p:grpSp>
        <p:grpSp>
          <p:nvGrpSpPr>
            <p:cNvPr id="70" name="Group 69"/>
            <p:cNvGrpSpPr/>
            <p:nvPr/>
          </p:nvGrpSpPr>
          <p:grpSpPr>
            <a:xfrm>
              <a:off x="5558584" y="4731804"/>
              <a:ext cx="1318579" cy="1764248"/>
              <a:chOff x="5559396" y="1877602"/>
              <a:chExt cx="1318579" cy="1764248"/>
            </a:xfrm>
          </p:grpSpPr>
          <p:sp>
            <p:nvSpPr>
              <p:cNvPr id="71" name="Rectangle 70"/>
              <p:cNvSpPr/>
              <p:nvPr/>
            </p:nvSpPr>
            <p:spPr>
              <a:xfrm>
                <a:off x="5559396" y="1877602"/>
                <a:ext cx="1318579" cy="1764248"/>
              </a:xfrm>
              <a:prstGeom prst="rect">
                <a:avLst/>
              </a:prstGeom>
              <a:solidFill>
                <a:schemeClr val="tx1"/>
              </a:solidFill>
              <a:ln>
                <a:noFill/>
              </a:ln>
            </p:spPr>
            <p:style>
              <a:lnRef idx="2">
                <a:schemeClr val="accent2">
                  <a:shade val="50000"/>
                </a:schemeClr>
              </a:lnRef>
              <a:fillRef idx="1">
                <a:schemeClr val="accent2"/>
              </a:fillRef>
              <a:effectRef idx="0">
                <a:schemeClr val="accent2"/>
              </a:effectRef>
              <a:fontRef idx="minor">
                <a:schemeClr val="lt1"/>
              </a:fontRef>
            </p:style>
            <p:txBody>
              <a:bodyPr bIns="0" anchor="b"/>
              <a:lstStyle/>
              <a:p>
                <a:pPr algn="ctr"/>
                <a:r>
                  <a:rPr lang="en-US" sz="1200" dirty="0" smtClean="0">
                    <a:solidFill>
                      <a:srgbClr val="FFFFFF"/>
                    </a:solidFill>
                    <a:latin typeface="Segoe" pitchFamily="34" charset="0"/>
                    <a:ea typeface="MS PGothic" pitchFamily="34" charset="-128"/>
                  </a:rPr>
                  <a:t>SECURE</a:t>
                </a:r>
              </a:p>
              <a:p>
                <a:pPr algn="ctr"/>
                <a:endParaRPr lang="en-US" sz="1200" dirty="0" smtClean="0">
                  <a:solidFill>
                    <a:srgbClr val="FFFFFF"/>
                  </a:solidFill>
                  <a:latin typeface="Segoe" pitchFamily="34" charset="0"/>
                  <a:ea typeface="MS PGothic" pitchFamily="34" charset="-128"/>
                </a:endParaRPr>
              </a:p>
            </p:txBody>
          </p:sp>
          <p:pic>
            <p:nvPicPr>
              <p:cNvPr id="72" name="Picture 7" descr="\\MAGNUM\Projects\Microsoft\Cloud Power FY12\Design\ICONS_PNG\Secure.png"/>
              <p:cNvPicPr>
                <a:picLocks noChangeAspect="1" noChangeArrowheads="1"/>
              </p:cNvPicPr>
              <p:nvPr/>
            </p:nvPicPr>
            <p:blipFill rotWithShape="1">
              <a:blip r:embed="rId6" cstate="print">
                <a:lum bright="100000"/>
              </a:blip>
              <a:srcRect l="18278" t="11204" r="18342" b="9570"/>
              <a:stretch/>
            </p:blipFill>
            <p:spPr bwMode="auto">
              <a:xfrm>
                <a:off x="5761485" y="2049461"/>
                <a:ext cx="914400" cy="1143001"/>
              </a:xfrm>
              <a:prstGeom prst="rect">
                <a:avLst/>
              </a:prstGeom>
              <a:noFill/>
              <a:ln>
                <a:noFill/>
              </a:ln>
            </p:spPr>
          </p:pic>
        </p:grpSp>
        <p:grpSp>
          <p:nvGrpSpPr>
            <p:cNvPr id="2" name="Group 1"/>
            <p:cNvGrpSpPr/>
            <p:nvPr/>
          </p:nvGrpSpPr>
          <p:grpSpPr>
            <a:xfrm>
              <a:off x="2109498" y="4731804"/>
              <a:ext cx="1309614" cy="1764248"/>
              <a:chOff x="3256707" y="4899345"/>
              <a:chExt cx="1309614" cy="1764248"/>
            </a:xfrm>
          </p:grpSpPr>
          <p:sp>
            <p:nvSpPr>
              <p:cNvPr id="78" name="Rectangle 77"/>
              <p:cNvSpPr/>
              <p:nvPr/>
            </p:nvSpPr>
            <p:spPr>
              <a:xfrm>
                <a:off x="3256707" y="4899345"/>
                <a:ext cx="1309614" cy="1764248"/>
              </a:xfrm>
              <a:prstGeom prst="rect">
                <a:avLst/>
              </a:prstGeom>
              <a:solidFill>
                <a:srgbClr val="007233"/>
              </a:solidFill>
              <a:ln>
                <a:noFill/>
              </a:ln>
            </p:spPr>
            <p:style>
              <a:lnRef idx="2">
                <a:schemeClr val="accent2">
                  <a:shade val="50000"/>
                </a:schemeClr>
              </a:lnRef>
              <a:fillRef idx="1">
                <a:schemeClr val="accent2"/>
              </a:fillRef>
              <a:effectRef idx="0">
                <a:schemeClr val="accent2"/>
              </a:effectRef>
              <a:fontRef idx="minor">
                <a:schemeClr val="lt1"/>
              </a:fontRef>
            </p:style>
            <p:txBody>
              <a:bodyPr bIns="91440" anchor="b"/>
              <a:lstStyle/>
              <a:p>
                <a:pPr algn="ctr"/>
                <a:r>
                  <a:rPr lang="en-US" sz="1200" cap="all" dirty="0" smtClean="0">
                    <a:solidFill>
                      <a:srgbClr val="FFFFFF"/>
                    </a:solidFill>
                    <a:latin typeface="Segoe" pitchFamily="34" charset="0"/>
                    <a:ea typeface="MS PGothic" pitchFamily="34" charset="-128"/>
                  </a:rPr>
                  <a:t>Regulated workloads</a:t>
                </a:r>
              </a:p>
            </p:txBody>
          </p:sp>
          <p:sp>
            <p:nvSpPr>
              <p:cNvPr id="76" name="Freeform 18"/>
              <p:cNvSpPr>
                <a:spLocks noEditPoints="1"/>
              </p:cNvSpPr>
              <p:nvPr/>
            </p:nvSpPr>
            <p:spPr bwMode="black">
              <a:xfrm>
                <a:off x="3501734" y="5088206"/>
                <a:ext cx="819561" cy="999856"/>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FFFFFF"/>
                  </a:solidFill>
                </a:endParaRPr>
              </a:p>
            </p:txBody>
          </p:sp>
        </p:grpSp>
        <p:grpSp>
          <p:nvGrpSpPr>
            <p:cNvPr id="47" name="Group 46"/>
            <p:cNvGrpSpPr/>
            <p:nvPr/>
          </p:nvGrpSpPr>
          <p:grpSpPr>
            <a:xfrm>
              <a:off x="10759110" y="4728216"/>
              <a:ext cx="1341745" cy="1767836"/>
              <a:chOff x="10759108" y="4760202"/>
              <a:chExt cx="1341745" cy="1767836"/>
            </a:xfrm>
          </p:grpSpPr>
          <p:sp>
            <p:nvSpPr>
              <p:cNvPr id="48" name="Rectangle 47"/>
              <p:cNvSpPr/>
              <p:nvPr/>
            </p:nvSpPr>
            <p:spPr>
              <a:xfrm>
                <a:off x="10770691" y="4763790"/>
                <a:ext cx="1318579" cy="1764248"/>
              </a:xfrm>
              <a:prstGeom prst="rect">
                <a:avLst/>
              </a:prstGeom>
              <a:solidFill>
                <a:srgbClr val="007233"/>
              </a:solidFill>
              <a:ln>
                <a:noFill/>
              </a:ln>
            </p:spPr>
            <p:style>
              <a:lnRef idx="2">
                <a:schemeClr val="accent5">
                  <a:shade val="50000"/>
                </a:schemeClr>
              </a:lnRef>
              <a:fillRef idx="1">
                <a:schemeClr val="accent5"/>
              </a:fillRef>
              <a:effectRef idx="0">
                <a:schemeClr val="accent5"/>
              </a:effectRef>
              <a:fontRef idx="minor">
                <a:schemeClr val="lt1"/>
              </a:fontRef>
            </p:style>
            <p:txBody>
              <a:bodyPr lIns="0" rIns="0" bIns="0" anchor="b"/>
              <a:lstStyle/>
              <a:p>
                <a:pPr algn="ctr"/>
                <a:r>
                  <a:rPr lang="en-US" sz="1200" dirty="0" smtClean="0">
                    <a:solidFill>
                      <a:srgbClr val="FFFFFF"/>
                    </a:solidFill>
                    <a:latin typeface="Segoe" pitchFamily="34" charset="0"/>
                    <a:ea typeface="MS PGothic" pitchFamily="34" charset="-128"/>
                  </a:rPr>
                  <a:t>PUBLIC</a:t>
                </a:r>
              </a:p>
              <a:p>
                <a:pPr algn="ctr"/>
                <a:r>
                  <a:rPr lang="en-US" sz="1200" dirty="0" smtClean="0">
                    <a:solidFill>
                      <a:srgbClr val="FFFFFF"/>
                    </a:solidFill>
                    <a:latin typeface="Segoe" pitchFamily="34" charset="0"/>
                    <a:ea typeface="MS PGothic" pitchFamily="34" charset="-128"/>
                  </a:rPr>
                  <a:t>MULTI-TENANCY</a:t>
                </a:r>
              </a:p>
              <a:p>
                <a:pPr algn="ctr"/>
                <a:endParaRPr lang="en-US" sz="1200" dirty="0" smtClean="0">
                  <a:solidFill>
                    <a:srgbClr val="FFFFFF"/>
                  </a:solidFill>
                  <a:latin typeface="Segoe" pitchFamily="34" charset="0"/>
                  <a:ea typeface="MS PGothic" pitchFamily="34" charset="-128"/>
                </a:endParaRPr>
              </a:p>
            </p:txBody>
          </p:sp>
          <p:pic>
            <p:nvPicPr>
              <p:cNvPr id="58" name="Picture 4" descr="\\MAGNUM\Projects\Microsoft\Cloud Power FY12\Design\ICONS_PNG\IIS-MULTI-TENANCY.png"/>
              <p:cNvPicPr>
                <a:picLocks noChangeAspect="1" noChangeArrowheads="1"/>
              </p:cNvPicPr>
              <p:nvPr/>
            </p:nvPicPr>
            <p:blipFill>
              <a:blip r:embed="rId8" cstate="print">
                <a:lum bright="100000"/>
              </a:blip>
              <a:srcRect/>
              <a:stretch>
                <a:fillRect/>
              </a:stretch>
            </p:blipFill>
            <p:spPr bwMode="auto">
              <a:xfrm>
                <a:off x="10759108" y="4760202"/>
                <a:ext cx="1341745" cy="1341745"/>
              </a:xfrm>
              <a:prstGeom prst="rect">
                <a:avLst/>
              </a:prstGeom>
              <a:noFill/>
              <a:ln>
                <a:noFill/>
              </a:ln>
            </p:spPr>
          </p:pic>
        </p:grpSp>
      </p:grpSp>
    </p:spTree>
    <p:extLst>
      <p:ext uri="{BB962C8B-B14F-4D97-AF65-F5344CB8AC3E}">
        <p14:creationId xmlns:p14="http://schemas.microsoft.com/office/powerpoint/2010/main" val="25608737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Brace 7"/>
          <p:cNvSpPr/>
          <p:nvPr/>
        </p:nvSpPr>
        <p:spPr>
          <a:xfrm>
            <a:off x="8455937" y="1423407"/>
            <a:ext cx="920835" cy="5133315"/>
          </a:xfrm>
          <a:prstGeom prst="rightBrace">
            <a:avLst>
              <a:gd name="adj1" fmla="val 90955"/>
              <a:gd name="adj2" fmla="val 50542"/>
            </a:avLst>
          </a:prstGeom>
          <a:ln w="38100">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7" name="Title 6"/>
          <p:cNvSpPr>
            <a:spLocks noGrp="1"/>
          </p:cNvSpPr>
          <p:nvPr>
            <p:ph type="title"/>
          </p:nvPr>
        </p:nvSpPr>
        <p:spPr/>
        <p:txBody>
          <a:bodyPr/>
          <a:lstStyle/>
          <a:p>
            <a:r>
              <a:rPr lang="en-US" dirty="0" smtClean="0"/>
              <a:t>Modern App Dev, Flexible Isolation</a:t>
            </a:r>
            <a:endParaRPr lang="en-US" dirty="0"/>
          </a:p>
        </p:txBody>
      </p:sp>
      <p:grpSp>
        <p:nvGrpSpPr>
          <p:cNvPr id="20" name="Group 19"/>
          <p:cNvGrpSpPr/>
          <p:nvPr/>
        </p:nvGrpSpPr>
        <p:grpSpPr>
          <a:xfrm>
            <a:off x="9376771" y="1389063"/>
            <a:ext cx="2514600" cy="5181600"/>
            <a:chOff x="9376771" y="1287462"/>
            <a:chExt cx="2514600" cy="5181600"/>
          </a:xfrm>
        </p:grpSpPr>
        <p:sp>
          <p:nvSpPr>
            <p:cNvPr id="81" name="Rounded Rectangle 1"/>
            <p:cNvSpPr/>
            <p:nvPr/>
          </p:nvSpPr>
          <p:spPr bwMode="auto">
            <a:xfrm>
              <a:off x="9376771" y="1287462"/>
              <a:ext cx="2514600" cy="5181600"/>
            </a:xfrm>
            <a:prstGeom prst="roundRect">
              <a:avLst/>
            </a:prstGeom>
            <a:ln w="28575">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b" anchorCtr="0" forceAA="0" compatLnSpc="1">
              <a:prstTxWarp prst="textNoShape">
                <a:avLst/>
              </a:prstTxWarp>
              <a:noAutofit/>
            </a:bodyPr>
            <a:lstStyle/>
            <a:p>
              <a:pPr algn="ctr">
                <a:lnSpc>
                  <a:spcPct val="90000"/>
                </a:lnSpc>
                <a:spcAft>
                  <a:spcPts val="600"/>
                </a:spcAft>
              </a:pPr>
              <a:r>
                <a:rPr lang="en-US" dirty="0" smtClean="0">
                  <a:solidFill>
                    <a:schemeClr val="tx1"/>
                  </a:solidFill>
                </a:rPr>
                <a:t>Container Management</a:t>
              </a:r>
              <a:endParaRPr lang="en-US" dirty="0">
                <a:solidFill>
                  <a:schemeClr val="tx1"/>
                </a:solidFill>
              </a:endParaRPr>
            </a:p>
          </p:txBody>
        </p:sp>
        <p:grpSp>
          <p:nvGrpSpPr>
            <p:cNvPr id="61" name="Group 29"/>
            <p:cNvGrpSpPr/>
            <p:nvPr/>
          </p:nvGrpSpPr>
          <p:grpSpPr>
            <a:xfrm>
              <a:off x="9719671" y="2915667"/>
              <a:ext cx="1828800" cy="1371600"/>
              <a:chOff x="4092204" y="824804"/>
              <a:chExt cx="1828800" cy="1371600"/>
            </a:xfrm>
          </p:grpSpPr>
          <p:sp>
            <p:nvSpPr>
              <p:cNvPr id="68" name="Rectangle 67"/>
              <p:cNvSpPr/>
              <p:nvPr/>
            </p:nvSpPr>
            <p:spPr>
              <a:xfrm>
                <a:off x="4092204" y="824804"/>
                <a:ext cx="1828800" cy="137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rgbClr val="FFFFFF"/>
                    </a:solidFill>
                  </a:rPr>
                  <a:t>PowerShell</a:t>
                </a:r>
              </a:p>
            </p:txBody>
          </p:sp>
          <p:pic>
            <p:nvPicPr>
              <p:cNvPr id="69" name="Picture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4568" y="1242108"/>
                <a:ext cx="884073" cy="884073"/>
              </a:xfrm>
              <a:prstGeom prst="rect">
                <a:avLst/>
              </a:prstGeom>
              <a:ln>
                <a:noFill/>
              </a:ln>
            </p:spPr>
          </p:pic>
        </p:grpSp>
        <p:grpSp>
          <p:nvGrpSpPr>
            <p:cNvPr id="62" name="Group 30"/>
            <p:cNvGrpSpPr/>
            <p:nvPr/>
          </p:nvGrpSpPr>
          <p:grpSpPr>
            <a:xfrm>
              <a:off x="9719671" y="4372041"/>
              <a:ext cx="1828800" cy="1388456"/>
              <a:chOff x="8354162" y="845633"/>
              <a:chExt cx="1828800" cy="1388456"/>
            </a:xfrm>
          </p:grpSpPr>
          <p:sp>
            <p:nvSpPr>
              <p:cNvPr id="66" name="Rectangle 65"/>
              <p:cNvSpPr/>
              <p:nvPr/>
            </p:nvSpPr>
            <p:spPr>
              <a:xfrm>
                <a:off x="8354162" y="845633"/>
                <a:ext cx="1828800" cy="137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rgbClr val="FFFFFF"/>
                    </a:solidFill>
                  </a:rPr>
                  <a:t>Others</a:t>
                </a:r>
              </a:p>
            </p:txBody>
          </p:sp>
          <p:pic>
            <p:nvPicPr>
              <p:cNvPr id="67" name="Picture 2" descr="C:\Users\mitchellg\Desktop\Automated_2.png"/>
              <p:cNvPicPr>
                <a:picLocks noChangeAspect="1" noChangeArrowheads="1"/>
              </p:cNvPicPr>
              <p:nvPr/>
            </p:nvPicPr>
            <p:blipFill>
              <a:blip r:embed="rId4" cstate="print">
                <a:lum bright="100000"/>
              </a:blip>
              <a:srcRect/>
              <a:stretch>
                <a:fillRect/>
              </a:stretch>
            </p:blipFill>
            <p:spPr bwMode="auto">
              <a:xfrm>
                <a:off x="8662935" y="1022834"/>
                <a:ext cx="1211255" cy="1211255"/>
              </a:xfrm>
              <a:prstGeom prst="rect">
                <a:avLst/>
              </a:prstGeom>
              <a:noFill/>
              <a:ln>
                <a:noFill/>
              </a:ln>
            </p:spPr>
          </p:pic>
        </p:grpSp>
        <p:grpSp>
          <p:nvGrpSpPr>
            <p:cNvPr id="63" name="Group 31"/>
            <p:cNvGrpSpPr/>
            <p:nvPr/>
          </p:nvGrpSpPr>
          <p:grpSpPr>
            <a:xfrm>
              <a:off x="9655873" y="1459293"/>
              <a:ext cx="1956396" cy="1371600"/>
              <a:chOff x="6173862" y="845633"/>
              <a:chExt cx="1956396" cy="1371600"/>
            </a:xfrm>
          </p:grpSpPr>
          <p:sp>
            <p:nvSpPr>
              <p:cNvPr id="64" name="Rectangle 63"/>
              <p:cNvSpPr/>
              <p:nvPr/>
            </p:nvSpPr>
            <p:spPr>
              <a:xfrm>
                <a:off x="6237660" y="845633"/>
                <a:ext cx="1828800" cy="137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rgbClr val="FFFFFF"/>
                    </a:solidFill>
                  </a:rPr>
                  <a:t>Docker</a:t>
                </a:r>
              </a:p>
            </p:txBody>
          </p:sp>
          <p:pic>
            <p:nvPicPr>
              <p:cNvPr id="65" name="Picture 6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73862" y="1291188"/>
                <a:ext cx="1956396" cy="672474"/>
              </a:xfrm>
              <a:prstGeom prst="rect">
                <a:avLst/>
              </a:prstGeom>
              <a:ln>
                <a:noFill/>
              </a:ln>
            </p:spPr>
          </p:pic>
        </p:grpSp>
      </p:grpSp>
      <p:sp>
        <p:nvSpPr>
          <p:cNvPr id="6" name="Rectangle 5"/>
          <p:cNvSpPr/>
          <p:nvPr/>
        </p:nvSpPr>
        <p:spPr bwMode="auto">
          <a:xfrm>
            <a:off x="3933421" y="1389063"/>
            <a:ext cx="4572000" cy="5181600"/>
          </a:xfrm>
          <a:prstGeom prst="rect">
            <a:avLst/>
          </a:prstGeom>
          <a:solidFill>
            <a:schemeClr val="tx1"/>
          </a:solidFill>
          <a:ln w="381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smtClean="0">
                <a:solidFill>
                  <a:schemeClr val="bg1"/>
                </a:solidFill>
                <a:latin typeface="+mj-lt"/>
                <a:ea typeface="Segoe UI" pitchFamily="34" charset="0"/>
                <a:cs typeface="Segoe UI" pitchFamily="34" charset="0"/>
              </a:rPr>
              <a:t>Container Run-Times</a:t>
            </a:r>
          </a:p>
        </p:txBody>
      </p:sp>
      <p:sp>
        <p:nvSpPr>
          <p:cNvPr id="58" name="Rectangle 25"/>
          <p:cNvSpPr/>
          <p:nvPr/>
        </p:nvSpPr>
        <p:spPr>
          <a:xfrm>
            <a:off x="5773895" y="753440"/>
            <a:ext cx="1828800" cy="369332"/>
          </a:xfrm>
          <a:prstGeom prst="rect">
            <a:avLst/>
          </a:prstGeom>
        </p:spPr>
        <p:txBody>
          <a:bodyPr wrap="square">
            <a:spAutoFit/>
          </a:bodyPr>
          <a:lstStyle/>
          <a:p>
            <a:pPr algn="ctr"/>
            <a:endParaRPr lang="en-US" dirty="0">
              <a:solidFill>
                <a:srgbClr val="000000"/>
              </a:solidFill>
              <a:latin typeface="Segoe UI Light" panose="020B0502040204020203" pitchFamily="34" charset="0"/>
              <a:cs typeface="Segoe UI Light" panose="020B0502040204020203" pitchFamily="34" charset="0"/>
            </a:endParaRPr>
          </a:p>
        </p:txBody>
      </p:sp>
      <p:sp>
        <p:nvSpPr>
          <p:cNvPr id="2" name="Rectangle 1"/>
          <p:cNvSpPr/>
          <p:nvPr/>
        </p:nvSpPr>
        <p:spPr bwMode="auto">
          <a:xfrm>
            <a:off x="5017410" y="2039793"/>
            <a:ext cx="2404022" cy="1737360"/>
          </a:xfrm>
          <a:prstGeom prst="rect">
            <a:avLst/>
          </a:prstGeom>
          <a:ln>
            <a:solidFill>
              <a:schemeClr val="accent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Box 17"/>
          <p:cNvSpPr txBox="1"/>
          <p:nvPr/>
        </p:nvSpPr>
        <p:spPr>
          <a:xfrm>
            <a:off x="5017410" y="2060253"/>
            <a:ext cx="2404022"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smtClean="0">
                <a:solidFill>
                  <a:srgbClr val="0078D7"/>
                </a:solidFill>
              </a:rPr>
              <a:t>Hyper-V Container</a:t>
            </a:r>
          </a:p>
        </p:txBody>
      </p:sp>
      <p:sp>
        <p:nvSpPr>
          <p:cNvPr id="45" name="Rectangle 44"/>
          <p:cNvSpPr/>
          <p:nvPr/>
        </p:nvSpPr>
        <p:spPr bwMode="auto">
          <a:xfrm>
            <a:off x="5017410" y="4360862"/>
            <a:ext cx="2404022" cy="1737360"/>
          </a:xfrm>
          <a:prstGeom prst="rect">
            <a:avLst/>
          </a:prstGeom>
          <a:ln>
            <a:solidFill>
              <a:schemeClr val="accent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 name="TextBox 17"/>
          <p:cNvSpPr txBox="1"/>
          <p:nvPr/>
        </p:nvSpPr>
        <p:spPr>
          <a:xfrm>
            <a:off x="5035911" y="5386872"/>
            <a:ext cx="2414781"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smtClean="0">
                <a:solidFill>
                  <a:srgbClr val="0078D7"/>
                </a:solidFill>
              </a:rPr>
              <a:t>Windows Server Container</a:t>
            </a:r>
          </a:p>
        </p:txBody>
      </p:sp>
      <p:sp>
        <p:nvSpPr>
          <p:cNvPr id="4" name="TextBox 3"/>
          <p:cNvSpPr txBox="1"/>
          <p:nvPr/>
        </p:nvSpPr>
        <p:spPr>
          <a:xfrm>
            <a:off x="3933421" y="5999477"/>
            <a:ext cx="45720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gradFill>
                  <a:gsLst>
                    <a:gs pos="2917">
                      <a:srgbClr val="FFFFFF"/>
                    </a:gs>
                    <a:gs pos="30000">
                      <a:srgbClr val="FFFFFF"/>
                    </a:gs>
                  </a:gsLst>
                  <a:lin ang="5400000" scaled="0"/>
                </a:gradFill>
                <a:latin typeface="Segoe UI Light"/>
              </a:rPr>
              <a:t>Write once, deploy anywhere</a:t>
            </a:r>
          </a:p>
        </p:txBody>
      </p:sp>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7422" y="3671960"/>
            <a:ext cx="2983998" cy="762002"/>
          </a:xfrm>
          <a:prstGeom prst="rect">
            <a:avLst/>
          </a:prstGeom>
        </p:spPr>
      </p:pic>
      <p:pic>
        <p:nvPicPr>
          <p:cNvPr id="16" name="Picture 15"/>
          <p:cNvPicPr>
            <a:picLocks noChangeAspect="1"/>
          </p:cNvPicPr>
          <p:nvPr/>
        </p:nvPicPr>
        <p:blipFill>
          <a:blip r:embed="rId7"/>
          <a:stretch>
            <a:fillRect/>
          </a:stretch>
        </p:blipFill>
        <p:spPr>
          <a:xfrm>
            <a:off x="5293132" y="2532063"/>
            <a:ext cx="1852578" cy="1097280"/>
          </a:xfrm>
          <a:prstGeom prst="rect">
            <a:avLst/>
          </a:prstGeom>
        </p:spPr>
      </p:pic>
      <p:pic>
        <p:nvPicPr>
          <p:cNvPr id="17" name="Picture 16"/>
          <p:cNvPicPr>
            <a:picLocks noChangeAspect="1"/>
          </p:cNvPicPr>
          <p:nvPr/>
        </p:nvPicPr>
        <p:blipFill>
          <a:blip r:embed="rId8"/>
          <a:stretch>
            <a:fillRect/>
          </a:stretch>
        </p:blipFill>
        <p:spPr>
          <a:xfrm>
            <a:off x="5259875" y="4437063"/>
            <a:ext cx="1919092" cy="1097280"/>
          </a:xfrm>
          <a:prstGeom prst="rect">
            <a:avLst/>
          </a:prstGeom>
        </p:spPr>
      </p:pic>
      <p:cxnSp>
        <p:nvCxnSpPr>
          <p:cNvPr id="10" name="Straight Arrow Connector 21"/>
          <p:cNvCxnSpPr>
            <a:stCxn id="29" idx="3"/>
          </p:cNvCxnSpPr>
          <p:nvPr/>
        </p:nvCxnSpPr>
        <p:spPr>
          <a:xfrm flipV="1">
            <a:off x="3026706" y="2932494"/>
            <a:ext cx="1988327" cy="1047369"/>
          </a:xfrm>
          <a:prstGeom prst="straightConnector1">
            <a:avLst/>
          </a:prstGeom>
          <a:ln w="38100">
            <a:solidFill>
              <a:schemeClr val="accent4"/>
            </a:solidFill>
            <a:headEnd type="none"/>
            <a:tailEnd type="triangle"/>
          </a:ln>
        </p:spPr>
        <p:style>
          <a:lnRef idx="2">
            <a:schemeClr val="accent2"/>
          </a:lnRef>
          <a:fillRef idx="0">
            <a:schemeClr val="accent2"/>
          </a:fillRef>
          <a:effectRef idx="1">
            <a:schemeClr val="accent2"/>
          </a:effectRef>
          <a:fontRef idx="minor">
            <a:schemeClr val="tx1"/>
          </a:fontRef>
        </p:style>
      </p:cxnSp>
      <p:cxnSp>
        <p:nvCxnSpPr>
          <p:cNvPr id="47" name="Straight Arrow Connector 23"/>
          <p:cNvCxnSpPr>
            <a:stCxn id="29" idx="3"/>
          </p:cNvCxnSpPr>
          <p:nvPr/>
        </p:nvCxnSpPr>
        <p:spPr>
          <a:xfrm>
            <a:off x="3026706" y="3979863"/>
            <a:ext cx="1994388" cy="1105214"/>
          </a:xfrm>
          <a:prstGeom prst="straightConnector1">
            <a:avLst/>
          </a:prstGeom>
          <a:ln w="38100">
            <a:solidFill>
              <a:schemeClr val="accent4"/>
            </a:solidFill>
            <a:headEnd type="none"/>
            <a:tailEnd type="triangle"/>
          </a:ln>
        </p:spPr>
        <p:style>
          <a:lnRef idx="2">
            <a:schemeClr val="accent2"/>
          </a:lnRef>
          <a:fillRef idx="0">
            <a:schemeClr val="accent2"/>
          </a:fillRef>
          <a:effectRef idx="1">
            <a:schemeClr val="accent2"/>
          </a:effectRef>
          <a:fontRef idx="minor">
            <a:schemeClr val="tx1"/>
          </a:fontRef>
        </p:style>
      </p:cxnSp>
      <p:grpSp>
        <p:nvGrpSpPr>
          <p:cNvPr id="18" name="Group 17"/>
          <p:cNvGrpSpPr/>
          <p:nvPr/>
        </p:nvGrpSpPr>
        <p:grpSpPr>
          <a:xfrm>
            <a:off x="512106" y="1389063"/>
            <a:ext cx="2514600" cy="5181600"/>
            <a:chOff x="512106" y="1287462"/>
            <a:chExt cx="2514600" cy="5181600"/>
          </a:xfrm>
        </p:grpSpPr>
        <p:sp>
          <p:nvSpPr>
            <p:cNvPr id="29" name="Rounded Rectangle 10"/>
            <p:cNvSpPr/>
            <p:nvPr/>
          </p:nvSpPr>
          <p:spPr bwMode="auto">
            <a:xfrm>
              <a:off x="512106" y="1287462"/>
              <a:ext cx="2514600" cy="5181600"/>
            </a:xfrm>
            <a:prstGeom prst="roundRect">
              <a:avLst/>
            </a:prstGeom>
            <a:solidFill>
              <a:schemeClr val="bg1">
                <a:lumMod val="95000"/>
              </a:schemeClr>
            </a:solidFill>
            <a:ln w="28575">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b" anchorCtr="0" forceAA="0" compatLnSpc="1">
              <a:prstTxWarp prst="textNoShape">
                <a:avLst/>
              </a:prstTxWarp>
              <a:noAutofit/>
            </a:bodyPr>
            <a:lstStyle/>
            <a:p>
              <a:pPr algn="ctr">
                <a:lnSpc>
                  <a:spcPct val="90000"/>
                </a:lnSpc>
                <a:spcAft>
                  <a:spcPts val="600"/>
                </a:spcAft>
              </a:pPr>
              <a:r>
                <a:rPr lang="en-US" b="1" dirty="0" smtClean="0">
                  <a:solidFill>
                    <a:schemeClr val="tx1"/>
                  </a:solidFill>
                </a:rPr>
                <a:t>Windows Container Images</a:t>
              </a:r>
              <a:endParaRPr lang="en-US" b="1" dirty="0">
                <a:solidFill>
                  <a:schemeClr val="tx1"/>
                </a:solidFill>
              </a:endParaRPr>
            </a:p>
          </p:txBody>
        </p:sp>
        <p:grpSp>
          <p:nvGrpSpPr>
            <p:cNvPr id="15" name="Group 14"/>
            <p:cNvGrpSpPr/>
            <p:nvPr/>
          </p:nvGrpSpPr>
          <p:grpSpPr>
            <a:xfrm>
              <a:off x="851761" y="4487862"/>
              <a:ext cx="1835291" cy="1051560"/>
              <a:chOff x="-2189679" y="4708937"/>
              <a:chExt cx="1835291" cy="1051560"/>
            </a:xfrm>
          </p:grpSpPr>
          <p:pic>
            <p:nvPicPr>
              <p:cNvPr id="40" name="Picture 39"/>
              <p:cNvPicPr>
                <a:picLocks noChangeAspect="1"/>
              </p:cNvPicPr>
              <p:nvPr/>
            </p:nvPicPr>
            <p:blipFill>
              <a:blip r:embed="rId9"/>
              <a:stretch>
                <a:fillRect/>
              </a:stretch>
            </p:blipFill>
            <p:spPr>
              <a:xfrm>
                <a:off x="-2189679" y="4708937"/>
                <a:ext cx="1835291" cy="1051560"/>
              </a:xfrm>
              <a:prstGeom prst="rect">
                <a:avLst/>
              </a:prstGeom>
            </p:spPr>
          </p:pic>
          <p:pic>
            <p:nvPicPr>
              <p:cNvPr id="41" name="Picture 4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12301" y="5037007"/>
                <a:ext cx="1680535" cy="395420"/>
              </a:xfrm>
              <a:prstGeom prst="rect">
                <a:avLst/>
              </a:prstGeom>
            </p:spPr>
          </p:pic>
        </p:grpSp>
        <p:grpSp>
          <p:nvGrpSpPr>
            <p:cNvPr id="12" name="Group 11"/>
            <p:cNvGrpSpPr/>
            <p:nvPr/>
          </p:nvGrpSpPr>
          <p:grpSpPr>
            <a:xfrm>
              <a:off x="851761" y="3085782"/>
              <a:ext cx="1835291" cy="1051560"/>
              <a:chOff x="-2189679" y="3165484"/>
              <a:chExt cx="1835291" cy="1051560"/>
            </a:xfrm>
          </p:grpSpPr>
          <p:pic>
            <p:nvPicPr>
              <p:cNvPr id="38" name="Picture 37"/>
              <p:cNvPicPr>
                <a:picLocks noChangeAspect="1"/>
              </p:cNvPicPr>
              <p:nvPr/>
            </p:nvPicPr>
            <p:blipFill>
              <a:blip r:embed="rId9"/>
              <a:stretch>
                <a:fillRect/>
              </a:stretch>
            </p:blipFill>
            <p:spPr>
              <a:xfrm>
                <a:off x="-2189679" y="3165484"/>
                <a:ext cx="1835291" cy="1051560"/>
              </a:xfrm>
              <a:prstGeom prst="rect">
                <a:avLst/>
              </a:prstGeom>
            </p:spPr>
          </p:pic>
          <p:sp>
            <p:nvSpPr>
              <p:cNvPr id="42" name="Rectangle 41"/>
              <p:cNvSpPr/>
              <p:nvPr/>
            </p:nvSpPr>
            <p:spPr>
              <a:xfrm>
                <a:off x="-2089714" y="3368099"/>
                <a:ext cx="1635360" cy="646331"/>
              </a:xfrm>
              <a:prstGeom prst="rect">
                <a:avLst/>
              </a:prstGeom>
            </p:spPr>
            <p:txBody>
              <a:bodyPr wrap="square">
                <a:sp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grpSp>
        <p:grpSp>
          <p:nvGrpSpPr>
            <p:cNvPr id="13" name="Group 12"/>
            <p:cNvGrpSpPr/>
            <p:nvPr/>
          </p:nvGrpSpPr>
          <p:grpSpPr>
            <a:xfrm>
              <a:off x="851761" y="1683702"/>
              <a:ext cx="1835291" cy="1051560"/>
              <a:chOff x="-2189679" y="1619313"/>
              <a:chExt cx="1835291" cy="1051560"/>
            </a:xfrm>
          </p:grpSpPr>
          <p:pic>
            <p:nvPicPr>
              <p:cNvPr id="11" name="Picture 10"/>
              <p:cNvPicPr>
                <a:picLocks noChangeAspect="1"/>
              </p:cNvPicPr>
              <p:nvPr/>
            </p:nvPicPr>
            <p:blipFill>
              <a:blip r:embed="rId9"/>
              <a:stretch>
                <a:fillRect/>
              </a:stretch>
            </p:blipFill>
            <p:spPr>
              <a:xfrm>
                <a:off x="-2189679" y="1619313"/>
                <a:ext cx="1835291" cy="1051560"/>
              </a:xfrm>
              <a:prstGeom prst="rect">
                <a:avLst/>
              </a:prstGeom>
            </p:spPr>
          </p:pic>
          <p:pic>
            <p:nvPicPr>
              <p:cNvPr id="43" name="Picture 42"/>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1555300" y="1842415"/>
                <a:ext cx="566533" cy="605357"/>
              </a:xfrm>
              <a:prstGeom prst="rect">
                <a:avLst/>
              </a:prstGeom>
            </p:spPr>
          </p:pic>
        </p:grpSp>
      </p:grpSp>
    </p:spTree>
    <p:extLst>
      <p:ext uri="{BB962C8B-B14F-4D97-AF65-F5344CB8AC3E}">
        <p14:creationId xmlns:p14="http://schemas.microsoft.com/office/powerpoint/2010/main" val="24903262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par>
                                <p:cTn id="12" presetID="22" presetClass="entr" presetSubtype="8" fill="hold" nodeType="withEffect">
                                  <p:stCondLst>
                                    <p:cond delay="0"/>
                                  </p:stCondLst>
                                  <p:childTnLst>
                                    <p:set>
                                      <p:cBhvr>
                                        <p:cTn id="13" dur="1" fill="hold">
                                          <p:stCondLst>
                                            <p:cond delay="0"/>
                                          </p:stCondLst>
                                        </p:cTn>
                                        <p:tgtEl>
                                          <p:spTgt spid="47"/>
                                        </p:tgtEl>
                                        <p:attrNameLst>
                                          <p:attrName>style.visibility</p:attrName>
                                        </p:attrNameLst>
                                      </p:cBhvr>
                                      <p:to>
                                        <p:strVal val="visible"/>
                                      </p:to>
                                    </p:set>
                                    <p:animEffect transition="in" filter="wipe(left)">
                                      <p:cBhvr>
                                        <p:cTn id="14" dur="500"/>
                                        <p:tgtEl>
                                          <p:spTgt spid="4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par>
                          <p:cTn id="20" fill="hold">
                            <p:stCondLst>
                              <p:cond delay="500"/>
                            </p:stCondLst>
                            <p:childTnLst>
                              <p:par>
                                <p:cTn id="21" presetID="22" presetClass="entr" presetSubtype="8" fill="hold" grpId="0" nodeType="afterEffect">
                                  <p:stCondLst>
                                    <p:cond delay="50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1250"/>
                                        <p:tgtEl>
                                          <p:spTgt spid="8"/>
                                        </p:tgtEl>
                                      </p:cBhvr>
                                    </p:animEffect>
                                  </p:childTnLst>
                                </p:cTn>
                              </p:par>
                            </p:childTnLst>
                          </p:cTn>
                        </p:par>
                        <p:par>
                          <p:cTn id="24" fill="hold">
                            <p:stCondLst>
                              <p:cond delay="2250"/>
                            </p:stCondLst>
                            <p:childTnLst>
                              <p:par>
                                <p:cTn id="25" presetID="10" presetClass="entr" presetSubtype="0" fill="hold" grpId="0" nodeType="afterEffect">
                                  <p:stCondLst>
                                    <p:cond delay="150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973138" algn="l"/>
              </a:tabLst>
            </a:pPr>
            <a:r>
              <a:rPr lang="en-US" dirty="0"/>
              <a:t>Container </a:t>
            </a:r>
            <a:r>
              <a:rPr lang="en-US" dirty="0" smtClean="0"/>
              <a:t>Run-time</a:t>
            </a:r>
            <a:endParaRPr lang="en-US" dirty="0"/>
          </a:p>
        </p:txBody>
      </p:sp>
      <p:sp>
        <p:nvSpPr>
          <p:cNvPr id="15" name="Rectangle 14"/>
          <p:cNvSpPr/>
          <p:nvPr/>
        </p:nvSpPr>
        <p:spPr bwMode="auto">
          <a:xfrm>
            <a:off x="1193056" y="3357747"/>
            <a:ext cx="7672589" cy="114860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2000" dirty="0" smtClean="0">
                <a:gradFill>
                  <a:gsLst>
                    <a:gs pos="16814">
                      <a:srgbClr val="FFFFFF"/>
                    </a:gs>
                    <a:gs pos="46000">
                      <a:srgbClr val="FFFFFF"/>
                    </a:gs>
                  </a:gsLst>
                  <a:lin ang="5400000" scaled="0"/>
                </a:gradFill>
              </a:rPr>
              <a:t>Host Operating System</a:t>
            </a:r>
            <a:endParaRPr lang="en-US" sz="2000" dirty="0">
              <a:gradFill>
                <a:gsLst>
                  <a:gs pos="16814">
                    <a:srgbClr val="FFFFFF"/>
                  </a:gs>
                  <a:gs pos="46000">
                    <a:srgbClr val="FFFFFF"/>
                  </a:gs>
                </a:gsLst>
                <a:lin ang="5400000" scaled="0"/>
              </a:gradFill>
            </a:endParaRPr>
          </a:p>
        </p:txBody>
      </p:sp>
      <p:pic>
        <p:nvPicPr>
          <p:cNvPr id="33" name="Picture 32"/>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89037" y="4576146"/>
            <a:ext cx="7678037" cy="1976271"/>
          </a:xfrm>
          <a:prstGeom prst="rect">
            <a:avLst/>
          </a:prstGeom>
        </p:spPr>
      </p:pic>
      <p:sp>
        <p:nvSpPr>
          <p:cNvPr id="56" name="Rectangle 55"/>
          <p:cNvSpPr/>
          <p:nvPr/>
        </p:nvSpPr>
        <p:spPr bwMode="auto">
          <a:xfrm flipV="1">
            <a:off x="1231555" y="3525896"/>
            <a:ext cx="7557882" cy="50538"/>
          </a:xfrm>
          <a:prstGeom prst="rect">
            <a:avLst/>
          </a:prstGeom>
          <a:solidFill>
            <a:schemeClr val="accent3"/>
          </a:solidFill>
          <a:ln>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82" name="TextBox 81"/>
          <p:cNvSpPr txBox="1"/>
          <p:nvPr/>
        </p:nvSpPr>
        <p:spPr>
          <a:xfrm>
            <a:off x="9561963" y="2616172"/>
            <a:ext cx="2563138" cy="960263"/>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t>Windows Server</a:t>
            </a:r>
            <a:br>
              <a:rPr lang="en-US" sz="2400" dirty="0" smtClean="0"/>
            </a:br>
            <a:r>
              <a:rPr lang="en-US" sz="2400" dirty="0" smtClean="0"/>
              <a:t>Containers</a:t>
            </a:r>
          </a:p>
        </p:txBody>
      </p:sp>
      <p:sp>
        <p:nvSpPr>
          <p:cNvPr id="83" name="Right Arrow 82"/>
          <p:cNvSpPr/>
          <p:nvPr/>
        </p:nvSpPr>
        <p:spPr bwMode="auto">
          <a:xfrm rot="10800000">
            <a:off x="8626733" y="2658492"/>
            <a:ext cx="990600" cy="762000"/>
          </a:xfrm>
          <a:prstGeom prst="rightArrow">
            <a:avLst/>
          </a:prstGeom>
          <a:solidFill>
            <a:srgbClr val="FFC000"/>
          </a:solidFill>
          <a:ln w="28575">
            <a:solidFill>
              <a:srgbClr val="FFC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2" name="Picture 31"/>
          <p:cNvPicPr>
            <a:picLocks noChangeAspect="1"/>
          </p:cNvPicPr>
          <p:nvPr/>
        </p:nvPicPr>
        <p:blipFill>
          <a:blip r:embed="rId5">
            <a:duotone>
              <a:schemeClr val="accent2">
                <a:shade val="45000"/>
                <a:satMod val="135000"/>
              </a:schemeClr>
              <a:prstClr val="white"/>
            </a:duotone>
          </a:blip>
          <a:stretch>
            <a:fillRect/>
          </a:stretch>
        </p:blipFill>
        <p:spPr>
          <a:xfrm>
            <a:off x="1231555" y="2752970"/>
            <a:ext cx="996696" cy="569881"/>
          </a:xfrm>
          <a:prstGeom prst="rect">
            <a:avLst/>
          </a:prstGeom>
        </p:spPr>
      </p:pic>
      <p:pic>
        <p:nvPicPr>
          <p:cNvPr id="39" name="Picture 38"/>
          <p:cNvPicPr>
            <a:picLocks noChangeAspect="1"/>
          </p:cNvPicPr>
          <p:nvPr/>
        </p:nvPicPr>
        <p:blipFill>
          <a:blip r:embed="rId5">
            <a:duotone>
              <a:schemeClr val="accent2">
                <a:shade val="45000"/>
                <a:satMod val="135000"/>
              </a:schemeClr>
              <a:prstClr val="white"/>
            </a:duotone>
          </a:blip>
          <a:stretch>
            <a:fillRect/>
          </a:stretch>
        </p:blipFill>
        <p:spPr>
          <a:xfrm>
            <a:off x="2285209" y="2752970"/>
            <a:ext cx="996696" cy="569881"/>
          </a:xfrm>
          <a:prstGeom prst="rect">
            <a:avLst/>
          </a:prstGeom>
        </p:spPr>
      </p:pic>
      <p:pic>
        <p:nvPicPr>
          <p:cNvPr id="40" name="Picture 39"/>
          <p:cNvPicPr>
            <a:picLocks noChangeAspect="1"/>
          </p:cNvPicPr>
          <p:nvPr/>
        </p:nvPicPr>
        <p:blipFill>
          <a:blip r:embed="rId5">
            <a:duotone>
              <a:schemeClr val="accent2">
                <a:shade val="45000"/>
                <a:satMod val="135000"/>
              </a:schemeClr>
              <a:prstClr val="white"/>
            </a:duotone>
          </a:blip>
          <a:stretch>
            <a:fillRect/>
          </a:stretch>
        </p:blipFill>
        <p:spPr>
          <a:xfrm>
            <a:off x="3338863" y="2752970"/>
            <a:ext cx="996696" cy="569881"/>
          </a:xfrm>
          <a:prstGeom prst="rect">
            <a:avLst/>
          </a:prstGeom>
        </p:spPr>
      </p:pic>
      <p:pic>
        <p:nvPicPr>
          <p:cNvPr id="41" name="Picture 40"/>
          <p:cNvPicPr>
            <a:picLocks noChangeAspect="1"/>
          </p:cNvPicPr>
          <p:nvPr/>
        </p:nvPicPr>
        <p:blipFill>
          <a:blip r:embed="rId5">
            <a:duotone>
              <a:schemeClr val="accent2">
                <a:shade val="45000"/>
                <a:satMod val="135000"/>
              </a:schemeClr>
              <a:prstClr val="white"/>
            </a:duotone>
          </a:blip>
          <a:stretch>
            <a:fillRect/>
          </a:stretch>
        </p:blipFill>
        <p:spPr>
          <a:xfrm>
            <a:off x="4392517" y="2752970"/>
            <a:ext cx="996696" cy="569881"/>
          </a:xfrm>
          <a:prstGeom prst="rect">
            <a:avLst/>
          </a:prstGeom>
        </p:spPr>
      </p:pic>
      <p:pic>
        <p:nvPicPr>
          <p:cNvPr id="42" name="Picture 41"/>
          <p:cNvPicPr>
            <a:picLocks noChangeAspect="1"/>
          </p:cNvPicPr>
          <p:nvPr/>
        </p:nvPicPr>
        <p:blipFill>
          <a:blip r:embed="rId5">
            <a:duotone>
              <a:schemeClr val="accent2">
                <a:shade val="45000"/>
                <a:satMod val="135000"/>
              </a:schemeClr>
              <a:prstClr val="white"/>
            </a:duotone>
          </a:blip>
          <a:stretch>
            <a:fillRect/>
          </a:stretch>
        </p:blipFill>
        <p:spPr>
          <a:xfrm>
            <a:off x="5446171" y="2752970"/>
            <a:ext cx="996696" cy="569881"/>
          </a:xfrm>
          <a:prstGeom prst="rect">
            <a:avLst/>
          </a:prstGeom>
        </p:spPr>
      </p:pic>
      <p:pic>
        <p:nvPicPr>
          <p:cNvPr id="43" name="Picture 42"/>
          <p:cNvPicPr>
            <a:picLocks noChangeAspect="1"/>
          </p:cNvPicPr>
          <p:nvPr/>
        </p:nvPicPr>
        <p:blipFill>
          <a:blip r:embed="rId5">
            <a:duotone>
              <a:schemeClr val="accent2">
                <a:shade val="45000"/>
                <a:satMod val="135000"/>
              </a:schemeClr>
              <a:prstClr val="white"/>
            </a:duotone>
          </a:blip>
          <a:stretch>
            <a:fillRect/>
          </a:stretch>
        </p:blipFill>
        <p:spPr>
          <a:xfrm>
            <a:off x="6499825" y="2752970"/>
            <a:ext cx="996696" cy="569881"/>
          </a:xfrm>
          <a:prstGeom prst="rect">
            <a:avLst/>
          </a:prstGeom>
        </p:spPr>
      </p:pic>
      <p:pic>
        <p:nvPicPr>
          <p:cNvPr id="44" name="Picture 43"/>
          <p:cNvPicPr>
            <a:picLocks noChangeAspect="1"/>
          </p:cNvPicPr>
          <p:nvPr/>
        </p:nvPicPr>
        <p:blipFill>
          <a:blip r:embed="rId5">
            <a:duotone>
              <a:schemeClr val="accent2">
                <a:shade val="45000"/>
                <a:satMod val="135000"/>
              </a:schemeClr>
              <a:prstClr val="white"/>
            </a:duotone>
          </a:blip>
          <a:stretch>
            <a:fillRect/>
          </a:stretch>
        </p:blipFill>
        <p:spPr>
          <a:xfrm>
            <a:off x="7553480" y="2752970"/>
            <a:ext cx="996696" cy="569881"/>
          </a:xfrm>
          <a:prstGeom prst="rect">
            <a:avLst/>
          </a:prstGeom>
        </p:spPr>
      </p:pic>
    </p:spTree>
    <p:extLst>
      <p:ext uri="{BB962C8B-B14F-4D97-AF65-F5344CB8AC3E}">
        <p14:creationId xmlns:p14="http://schemas.microsoft.com/office/powerpoint/2010/main" val="25881547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fade">
                                      <p:cBhvr>
                                        <p:cTn id="11" dur="500"/>
                                        <p:tgtEl>
                                          <p:spTgt spid="8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2"/>
                                        </p:tgtEl>
                                        <p:attrNameLst>
                                          <p:attrName>style.visibility</p:attrName>
                                        </p:attrNameLst>
                                      </p:cBhvr>
                                      <p:to>
                                        <p:strVal val="visible"/>
                                      </p:to>
                                    </p:set>
                                    <p:animEffect transition="in" filter="fade">
                                      <p:cBhvr>
                                        <p:cTn id="15"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82" grpId="0"/>
      <p:bldP spid="8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973138" algn="l"/>
              </a:tabLst>
            </a:pPr>
            <a:r>
              <a:rPr lang="en-US" dirty="0"/>
              <a:t>Container Run-time</a:t>
            </a:r>
          </a:p>
        </p:txBody>
      </p:sp>
      <p:sp>
        <p:nvSpPr>
          <p:cNvPr id="15" name="Rectangle 14"/>
          <p:cNvSpPr/>
          <p:nvPr/>
        </p:nvSpPr>
        <p:spPr bwMode="auto">
          <a:xfrm>
            <a:off x="1193056" y="3206044"/>
            <a:ext cx="2506335" cy="1082855"/>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dirty="0" smtClean="0">
                <a:gradFill>
                  <a:gsLst>
                    <a:gs pos="16814">
                      <a:srgbClr val="FFFFFF"/>
                    </a:gs>
                    <a:gs pos="46000">
                      <a:srgbClr val="FFFFFF"/>
                    </a:gs>
                  </a:gsLst>
                  <a:lin ang="5400000" scaled="0"/>
                </a:gradFill>
              </a:rPr>
              <a:t>Host</a:t>
            </a:r>
            <a:br>
              <a:rPr lang="en-US" dirty="0" smtClean="0">
                <a:gradFill>
                  <a:gsLst>
                    <a:gs pos="16814">
                      <a:srgbClr val="FFFFFF"/>
                    </a:gs>
                    <a:gs pos="46000">
                      <a:srgbClr val="FFFFFF"/>
                    </a:gs>
                  </a:gsLst>
                  <a:lin ang="5400000" scaled="0"/>
                </a:gradFill>
              </a:rPr>
            </a:br>
            <a:r>
              <a:rPr lang="en-US" dirty="0" smtClean="0">
                <a:gradFill>
                  <a:gsLst>
                    <a:gs pos="16814">
                      <a:srgbClr val="FFFFFF"/>
                    </a:gs>
                    <a:gs pos="46000">
                      <a:srgbClr val="FFFFFF"/>
                    </a:gs>
                  </a:gsLst>
                  <a:lin ang="5400000" scaled="0"/>
                </a:gradFill>
              </a:rPr>
              <a:t>Operating</a:t>
            </a:r>
            <a:br>
              <a:rPr lang="en-US" dirty="0" smtClean="0">
                <a:gradFill>
                  <a:gsLst>
                    <a:gs pos="16814">
                      <a:srgbClr val="FFFFFF"/>
                    </a:gs>
                    <a:gs pos="46000">
                      <a:srgbClr val="FFFFFF"/>
                    </a:gs>
                  </a:gsLst>
                  <a:lin ang="5400000" scaled="0"/>
                </a:gradFill>
              </a:rPr>
            </a:br>
            <a:r>
              <a:rPr lang="en-US" dirty="0" smtClean="0">
                <a:gradFill>
                  <a:gsLst>
                    <a:gs pos="16814">
                      <a:srgbClr val="FFFFFF"/>
                    </a:gs>
                    <a:gs pos="46000">
                      <a:srgbClr val="FFFFFF"/>
                    </a:gs>
                  </a:gsLst>
                  <a:lin ang="5400000" scaled="0"/>
                </a:gradFill>
              </a:rPr>
              <a:t>System</a:t>
            </a:r>
            <a:endParaRPr lang="en-US" dirty="0">
              <a:gradFill>
                <a:gsLst>
                  <a:gs pos="16814">
                    <a:srgbClr val="FFFFFF"/>
                  </a:gs>
                  <a:gs pos="46000">
                    <a:srgbClr val="FFFFFF"/>
                  </a:gs>
                </a:gsLst>
                <a:lin ang="5400000" scaled="0"/>
              </a:gradFill>
            </a:endParaRPr>
          </a:p>
        </p:txBody>
      </p:sp>
      <p:sp>
        <p:nvSpPr>
          <p:cNvPr id="44" name="TextBox 43"/>
          <p:cNvSpPr txBox="1"/>
          <p:nvPr/>
        </p:nvSpPr>
        <p:spPr>
          <a:xfrm>
            <a:off x="9686912" y="3294761"/>
            <a:ext cx="1834477" cy="960263"/>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t>Virtual </a:t>
            </a:r>
            <a:br>
              <a:rPr lang="en-US" sz="2400" dirty="0" smtClean="0"/>
            </a:br>
            <a:r>
              <a:rPr lang="en-US" sz="2400" dirty="0" smtClean="0"/>
              <a:t>machine(s)</a:t>
            </a:r>
          </a:p>
        </p:txBody>
      </p:sp>
      <p:sp>
        <p:nvSpPr>
          <p:cNvPr id="31" name="Rectangle 30"/>
          <p:cNvSpPr/>
          <p:nvPr/>
        </p:nvSpPr>
        <p:spPr bwMode="auto">
          <a:xfrm>
            <a:off x="1193056" y="4318010"/>
            <a:ext cx="7672589" cy="232964"/>
          </a:xfrm>
          <a:prstGeom prst="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1400" dirty="0" smtClean="0">
                <a:gradFill>
                  <a:gsLst>
                    <a:gs pos="16814">
                      <a:srgbClr val="FFFFFF"/>
                    </a:gs>
                    <a:gs pos="46000">
                      <a:srgbClr val="FFFFFF"/>
                    </a:gs>
                  </a:gsLst>
                  <a:lin ang="5400000" scaled="0"/>
                </a:gradFill>
              </a:rPr>
              <a:t>Hyper-V Hypervisor</a:t>
            </a:r>
            <a:endParaRPr lang="en-US" sz="1400" dirty="0">
              <a:gradFill>
                <a:gsLst>
                  <a:gs pos="16814">
                    <a:srgbClr val="FFFFFF"/>
                  </a:gs>
                  <a:gs pos="46000">
                    <a:srgbClr val="FFFFFF"/>
                  </a:gs>
                </a:gsLst>
                <a:lin ang="5400000" scaled="0"/>
              </a:gradFill>
            </a:endParaRPr>
          </a:p>
        </p:txBody>
      </p:sp>
      <p:pic>
        <p:nvPicPr>
          <p:cNvPr id="33" name="Picture 32"/>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89037" y="4576146"/>
            <a:ext cx="7678037" cy="1976271"/>
          </a:xfrm>
          <a:prstGeom prst="rect">
            <a:avLst/>
          </a:prstGeom>
        </p:spPr>
      </p:pic>
      <p:pic>
        <p:nvPicPr>
          <p:cNvPr id="32" name="Picture 31"/>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947054" y="3206044"/>
            <a:ext cx="2920020" cy="1082855"/>
          </a:xfrm>
          <a:prstGeom prst="rect">
            <a:avLst/>
          </a:prstGeom>
        </p:spPr>
      </p:pic>
      <p:sp>
        <p:nvSpPr>
          <p:cNvPr id="53" name="Right Arrow 52"/>
          <p:cNvSpPr/>
          <p:nvPr/>
        </p:nvSpPr>
        <p:spPr bwMode="auto">
          <a:xfrm rot="10800000">
            <a:off x="8696312" y="3373815"/>
            <a:ext cx="990600" cy="762000"/>
          </a:xfrm>
          <a:prstGeom prst="rightArrow">
            <a:avLst/>
          </a:prstGeom>
          <a:solidFill>
            <a:srgbClr val="FFC000"/>
          </a:solidFill>
          <a:ln w="28575">
            <a:solidFill>
              <a:srgbClr val="FFC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6" name="Rectangle 55"/>
          <p:cNvSpPr/>
          <p:nvPr/>
        </p:nvSpPr>
        <p:spPr bwMode="auto">
          <a:xfrm flipV="1">
            <a:off x="1254134" y="3253151"/>
            <a:ext cx="2369600" cy="45719"/>
          </a:xfrm>
          <a:prstGeom prst="rect">
            <a:avLst/>
          </a:prstGeom>
          <a:solidFill>
            <a:schemeClr val="accent3"/>
          </a:solidFill>
          <a:ln>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pic>
        <p:nvPicPr>
          <p:cNvPr id="41" name="Picture 40"/>
          <p:cNvPicPr>
            <a:picLocks noChangeAspect="1"/>
          </p:cNvPicPr>
          <p:nvPr/>
        </p:nvPicPr>
        <p:blipFill>
          <a:blip r:embed="rId7">
            <a:duotone>
              <a:prstClr val="black"/>
              <a:schemeClr val="accent1">
                <a:tint val="45000"/>
                <a:satMod val="400000"/>
              </a:schemeClr>
            </a:duotone>
          </a:blip>
          <a:stretch>
            <a:fillRect/>
          </a:stretch>
        </p:blipFill>
        <p:spPr>
          <a:xfrm>
            <a:off x="3790383" y="3747471"/>
            <a:ext cx="1000105" cy="521677"/>
          </a:xfrm>
          <a:prstGeom prst="rect">
            <a:avLst/>
          </a:prstGeom>
        </p:spPr>
      </p:pic>
      <p:pic>
        <p:nvPicPr>
          <p:cNvPr id="43" name="Picture 42"/>
          <p:cNvPicPr>
            <a:picLocks noChangeAspect="1"/>
          </p:cNvPicPr>
          <p:nvPr/>
        </p:nvPicPr>
        <p:blipFill>
          <a:blip r:embed="rId8">
            <a:duotone>
              <a:schemeClr val="accent2">
                <a:shade val="45000"/>
                <a:satMod val="135000"/>
              </a:schemeClr>
              <a:prstClr val="white"/>
            </a:duotone>
          </a:blip>
          <a:stretch>
            <a:fillRect/>
          </a:stretch>
        </p:blipFill>
        <p:spPr>
          <a:xfrm>
            <a:off x="1423468" y="2608345"/>
            <a:ext cx="996696" cy="569881"/>
          </a:xfrm>
          <a:prstGeom prst="rect">
            <a:avLst/>
          </a:prstGeom>
        </p:spPr>
      </p:pic>
      <p:pic>
        <p:nvPicPr>
          <p:cNvPr id="45" name="Picture 44"/>
          <p:cNvPicPr>
            <a:picLocks noChangeAspect="1"/>
          </p:cNvPicPr>
          <p:nvPr/>
        </p:nvPicPr>
        <p:blipFill>
          <a:blip r:embed="rId7">
            <a:duotone>
              <a:prstClr val="black"/>
              <a:schemeClr val="accent1">
                <a:tint val="45000"/>
                <a:satMod val="400000"/>
              </a:schemeClr>
            </a:duotone>
          </a:blip>
          <a:stretch>
            <a:fillRect/>
          </a:stretch>
        </p:blipFill>
        <p:spPr>
          <a:xfrm>
            <a:off x="4855957" y="3747470"/>
            <a:ext cx="1000105" cy="521677"/>
          </a:xfrm>
          <a:prstGeom prst="rect">
            <a:avLst/>
          </a:prstGeom>
        </p:spPr>
      </p:pic>
      <p:pic>
        <p:nvPicPr>
          <p:cNvPr id="46" name="Picture 45"/>
          <p:cNvPicPr>
            <a:picLocks noChangeAspect="1"/>
          </p:cNvPicPr>
          <p:nvPr/>
        </p:nvPicPr>
        <p:blipFill>
          <a:blip r:embed="rId8">
            <a:duotone>
              <a:schemeClr val="accent2">
                <a:shade val="45000"/>
                <a:satMod val="135000"/>
              </a:schemeClr>
              <a:prstClr val="white"/>
            </a:duotone>
          </a:blip>
          <a:stretch>
            <a:fillRect/>
          </a:stretch>
        </p:blipFill>
        <p:spPr>
          <a:xfrm>
            <a:off x="2459682" y="2608345"/>
            <a:ext cx="996696" cy="569881"/>
          </a:xfrm>
          <a:prstGeom prst="rect">
            <a:avLst/>
          </a:prstGeom>
        </p:spPr>
      </p:pic>
      <p:sp>
        <p:nvSpPr>
          <p:cNvPr id="73" name="Right Arrow 72"/>
          <p:cNvSpPr/>
          <p:nvPr/>
        </p:nvSpPr>
        <p:spPr bwMode="auto">
          <a:xfrm rot="5400000">
            <a:off x="4313782" y="2727547"/>
            <a:ext cx="990600" cy="762000"/>
          </a:xfrm>
          <a:prstGeom prst="rightArrow">
            <a:avLst/>
          </a:prstGeom>
          <a:solidFill>
            <a:srgbClr val="FFC000"/>
          </a:solidFill>
          <a:ln w="28575">
            <a:solidFill>
              <a:srgbClr val="FFC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4" name="TextBox 73"/>
          <p:cNvSpPr txBox="1"/>
          <p:nvPr/>
        </p:nvSpPr>
        <p:spPr>
          <a:xfrm>
            <a:off x="3803678" y="1664177"/>
            <a:ext cx="2010807" cy="960263"/>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t>Hyper-V</a:t>
            </a:r>
            <a:br>
              <a:rPr lang="en-US" sz="2400" dirty="0" smtClean="0"/>
            </a:br>
            <a:r>
              <a:rPr lang="en-US" sz="2400" dirty="0" smtClean="0"/>
              <a:t>Container(s)</a:t>
            </a:r>
          </a:p>
        </p:txBody>
      </p:sp>
      <p:sp>
        <p:nvSpPr>
          <p:cNvPr id="75" name="Right Arrow 74"/>
          <p:cNvSpPr/>
          <p:nvPr/>
        </p:nvSpPr>
        <p:spPr bwMode="auto">
          <a:xfrm rot="5400000">
            <a:off x="1943634" y="1614396"/>
            <a:ext cx="990600" cy="762000"/>
          </a:xfrm>
          <a:prstGeom prst="rightArrow">
            <a:avLst>
              <a:gd name="adj1" fmla="val 50000"/>
              <a:gd name="adj2" fmla="val 48519"/>
            </a:avLst>
          </a:prstGeom>
          <a:solidFill>
            <a:srgbClr val="FFC000"/>
          </a:solidFill>
          <a:ln w="28575">
            <a:solidFill>
              <a:srgbClr val="FFC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6" name="TextBox 75"/>
          <p:cNvSpPr txBox="1"/>
          <p:nvPr/>
        </p:nvSpPr>
        <p:spPr>
          <a:xfrm>
            <a:off x="1193056" y="1191958"/>
            <a:ext cx="2563138" cy="757130"/>
          </a:xfrm>
          <a:prstGeom prst="rect">
            <a:avLst/>
          </a:prstGeom>
          <a:solidFill>
            <a:schemeClr val="bg1"/>
          </a:solidFill>
        </p:spPr>
        <p:txBody>
          <a:bodyPr wrap="none" lIns="182880" tIns="0" rIns="182880" bIns="91440" rtlCol="0">
            <a:spAutoFit/>
          </a:bodyPr>
          <a:lstStyle/>
          <a:p>
            <a:pPr algn="ctr">
              <a:lnSpc>
                <a:spcPct val="90000"/>
              </a:lnSpc>
              <a:spcAft>
                <a:spcPts val="600"/>
              </a:spcAft>
            </a:pPr>
            <a:r>
              <a:rPr lang="en-US" sz="2400" dirty="0" smtClean="0"/>
              <a:t>Windows Server</a:t>
            </a:r>
            <a:br>
              <a:rPr lang="en-US" sz="2400" dirty="0" smtClean="0"/>
            </a:br>
            <a:r>
              <a:rPr lang="en-US" sz="2400" dirty="0" smtClean="0"/>
              <a:t>Container(s)</a:t>
            </a:r>
          </a:p>
        </p:txBody>
      </p:sp>
    </p:spTree>
    <p:extLst>
      <p:ext uri="{BB962C8B-B14F-4D97-AF65-F5344CB8AC3E}">
        <p14:creationId xmlns:p14="http://schemas.microsoft.com/office/powerpoint/2010/main" val="16738582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500"/>
                                        <p:tgtEl>
                                          <p:spTgt spid="56"/>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down)">
                                      <p:cBhvr>
                                        <p:cTn id="19" dur="500"/>
                                        <p:tgtEl>
                                          <p:spTgt spid="43"/>
                                        </p:tgtEl>
                                      </p:cBhvr>
                                    </p:animEffect>
                                  </p:childTnLst>
                                </p:cTn>
                              </p:par>
                              <p:par>
                                <p:cTn id="20" presetID="22" presetClass="entr" presetSubtype="4" fill="hold"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ipe(down)">
                                      <p:cBhvr>
                                        <p:cTn id="22" dur="500"/>
                                        <p:tgtEl>
                                          <p:spTgt spid="46"/>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75"/>
                                        </p:tgtEl>
                                        <p:attrNameLst>
                                          <p:attrName>style.visibility</p:attrName>
                                        </p:attrNameLst>
                                      </p:cBhvr>
                                      <p:to>
                                        <p:strVal val="visible"/>
                                      </p:to>
                                    </p:set>
                                    <p:animEffect transition="in" filter="fade">
                                      <p:cBhvr>
                                        <p:cTn id="26" dur="500"/>
                                        <p:tgtEl>
                                          <p:spTgt spid="7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6"/>
                                        </p:tgtEl>
                                        <p:attrNameLst>
                                          <p:attrName>style.visibility</p:attrName>
                                        </p:attrNameLst>
                                      </p:cBhvr>
                                      <p:to>
                                        <p:strVal val="visible"/>
                                      </p:to>
                                    </p:set>
                                    <p:animEffect transition="in" filter="fade">
                                      <p:cBhvr>
                                        <p:cTn id="29" dur="500"/>
                                        <p:tgtEl>
                                          <p:spTgt spid="7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53"/>
                                        </p:tgtEl>
                                        <p:attrNameLst>
                                          <p:attrName>style.visibility</p:attrName>
                                        </p:attrNameLst>
                                      </p:cBhvr>
                                      <p:to>
                                        <p:strVal val="visible"/>
                                      </p:to>
                                    </p:set>
                                    <p:animEffect transition="in" filter="fade">
                                      <p:cBhvr>
                                        <p:cTn id="38" dur="500"/>
                                        <p:tgtEl>
                                          <p:spTgt spid="5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fade">
                                      <p:cBhvr>
                                        <p:cTn id="41" dur="500"/>
                                        <p:tgtEl>
                                          <p:spTgt spid="4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wipe(down)">
                                      <p:cBhvr>
                                        <p:cTn id="46" dur="500"/>
                                        <p:tgtEl>
                                          <p:spTgt spid="45"/>
                                        </p:tgtEl>
                                      </p:cBhvr>
                                    </p:animEffect>
                                  </p:childTnLst>
                                </p:cTn>
                              </p:par>
                              <p:par>
                                <p:cTn id="47" presetID="22" presetClass="entr" presetSubtype="4"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down)">
                                      <p:cBhvr>
                                        <p:cTn id="49" dur="500"/>
                                        <p:tgtEl>
                                          <p:spTgt spid="41"/>
                                        </p:tgtEl>
                                      </p:cBhvr>
                                    </p:animEffect>
                                  </p:childTnLst>
                                </p:cTn>
                              </p:par>
                            </p:childTnLst>
                          </p:cTn>
                        </p:par>
                        <p:par>
                          <p:cTn id="50" fill="hold">
                            <p:stCondLst>
                              <p:cond delay="500"/>
                            </p:stCondLst>
                            <p:childTnLst>
                              <p:par>
                                <p:cTn id="51" presetID="10" presetClass="entr" presetSubtype="0" fill="hold" grpId="0" nodeType="afterEffect">
                                  <p:stCondLst>
                                    <p:cond delay="0"/>
                                  </p:stCondLst>
                                  <p:childTnLst>
                                    <p:set>
                                      <p:cBhvr>
                                        <p:cTn id="52" dur="1" fill="hold">
                                          <p:stCondLst>
                                            <p:cond delay="0"/>
                                          </p:stCondLst>
                                        </p:cTn>
                                        <p:tgtEl>
                                          <p:spTgt spid="73"/>
                                        </p:tgtEl>
                                        <p:attrNameLst>
                                          <p:attrName>style.visibility</p:attrName>
                                        </p:attrNameLst>
                                      </p:cBhvr>
                                      <p:to>
                                        <p:strVal val="visible"/>
                                      </p:to>
                                    </p:set>
                                    <p:animEffect transition="in" filter="fade">
                                      <p:cBhvr>
                                        <p:cTn id="53" dur="500"/>
                                        <p:tgtEl>
                                          <p:spTgt spid="7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4"/>
                                        </p:tgtEl>
                                        <p:attrNameLst>
                                          <p:attrName>style.visibility</p:attrName>
                                        </p:attrNameLst>
                                      </p:cBhvr>
                                      <p:to>
                                        <p:strVal val="visible"/>
                                      </p:to>
                                    </p:set>
                                    <p:animEffect transition="in" filter="fade">
                                      <p:cBhvr>
                                        <p:cTn id="56"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4" grpId="0"/>
      <p:bldP spid="31" grpId="0" animBg="1"/>
      <p:bldP spid="53" grpId="0" animBg="1"/>
      <p:bldP spid="56" grpId="0" animBg="1"/>
      <p:bldP spid="73" grpId="0" animBg="1"/>
      <p:bldP spid="74" grpId="0"/>
      <p:bldP spid="75" grpId="0" animBg="1"/>
      <p:bldP spid="7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19"/>
          <p:cNvSpPr/>
          <p:nvPr/>
        </p:nvSpPr>
        <p:spPr bwMode="auto">
          <a:xfrm rot="20107192" flipV="1">
            <a:off x="5801625" y="3747978"/>
            <a:ext cx="3349079" cy="2319865"/>
          </a:xfrm>
          <a:custGeom>
            <a:avLst/>
            <a:gdLst>
              <a:gd name="connsiteX0" fmla="*/ 1495425 w 1581150"/>
              <a:gd name="connsiteY0" fmla="*/ 3181350 h 3810000"/>
              <a:gd name="connsiteX1" fmla="*/ 0 w 1581150"/>
              <a:gd name="connsiteY1" fmla="*/ 3810000 h 3810000"/>
              <a:gd name="connsiteX2" fmla="*/ 9525 w 1581150"/>
              <a:gd name="connsiteY2" fmla="*/ 0 h 3810000"/>
              <a:gd name="connsiteX3" fmla="*/ 1581150 w 1581150"/>
              <a:gd name="connsiteY3" fmla="*/ 2657475 h 3810000"/>
              <a:gd name="connsiteX4" fmla="*/ 1495425 w 1581150"/>
              <a:gd name="connsiteY4" fmla="*/ 3181350 h 38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1150" h="3810000">
                <a:moveTo>
                  <a:pt x="1495425" y="3181350"/>
                </a:moveTo>
                <a:lnTo>
                  <a:pt x="0" y="3810000"/>
                </a:lnTo>
                <a:lnTo>
                  <a:pt x="9525" y="0"/>
                </a:lnTo>
                <a:lnTo>
                  <a:pt x="1581150" y="2657475"/>
                </a:lnTo>
                <a:lnTo>
                  <a:pt x="1495425" y="3181350"/>
                </a:lnTo>
                <a:close/>
              </a:path>
            </a:pathLst>
          </a:custGeom>
          <a:solidFill>
            <a:schemeClr val="bg2">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Freeform 14"/>
          <p:cNvSpPr/>
          <p:nvPr/>
        </p:nvSpPr>
        <p:spPr bwMode="auto">
          <a:xfrm rot="873293">
            <a:off x="6181664" y="2153232"/>
            <a:ext cx="2685361" cy="2122136"/>
          </a:xfrm>
          <a:custGeom>
            <a:avLst/>
            <a:gdLst>
              <a:gd name="connsiteX0" fmla="*/ 1495425 w 1581150"/>
              <a:gd name="connsiteY0" fmla="*/ 3181350 h 3810000"/>
              <a:gd name="connsiteX1" fmla="*/ 0 w 1581150"/>
              <a:gd name="connsiteY1" fmla="*/ 3810000 h 3810000"/>
              <a:gd name="connsiteX2" fmla="*/ 9525 w 1581150"/>
              <a:gd name="connsiteY2" fmla="*/ 0 h 3810000"/>
              <a:gd name="connsiteX3" fmla="*/ 1581150 w 1581150"/>
              <a:gd name="connsiteY3" fmla="*/ 2657475 h 3810000"/>
              <a:gd name="connsiteX4" fmla="*/ 1495425 w 1581150"/>
              <a:gd name="connsiteY4" fmla="*/ 3181350 h 38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1150" h="3810000">
                <a:moveTo>
                  <a:pt x="1495425" y="3181350"/>
                </a:moveTo>
                <a:lnTo>
                  <a:pt x="0" y="3810000"/>
                </a:lnTo>
                <a:lnTo>
                  <a:pt x="9525" y="0"/>
                </a:lnTo>
                <a:lnTo>
                  <a:pt x="1581150" y="2657475"/>
                </a:lnTo>
                <a:lnTo>
                  <a:pt x="1495425" y="3181350"/>
                </a:lnTo>
                <a:close/>
              </a:path>
            </a:pathLst>
          </a:custGeom>
          <a:solidFill>
            <a:schemeClr val="bg2">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Why Containers?</a:t>
            </a:r>
            <a:br>
              <a:rPr lang="en-US" dirty="0" smtClean="0"/>
            </a:br>
            <a:r>
              <a:rPr lang="en-US" sz="3200" spc="0" dirty="0" smtClean="0">
                <a:gradFill>
                  <a:gsLst>
                    <a:gs pos="7619">
                      <a:srgbClr val="00188F"/>
                    </a:gs>
                    <a:gs pos="35000">
                      <a:srgbClr val="00188F"/>
                    </a:gs>
                  </a:gsLst>
                  <a:lin ang="5400000" scaled="0"/>
                </a:gradFill>
              </a:rPr>
              <a:t>Applications are fueling innovation in today’s cloud-mobile world</a:t>
            </a:r>
            <a:endParaRPr lang="en-US" dirty="0"/>
          </a:p>
        </p:txBody>
      </p:sp>
      <p:grpSp>
        <p:nvGrpSpPr>
          <p:cNvPr id="18" name="Group 17"/>
          <p:cNvGrpSpPr/>
          <p:nvPr/>
        </p:nvGrpSpPr>
        <p:grpSpPr>
          <a:xfrm>
            <a:off x="429964" y="1850690"/>
            <a:ext cx="6087569" cy="2123915"/>
            <a:chOff x="274320" y="1850690"/>
            <a:chExt cx="6087569" cy="2123915"/>
          </a:xfrm>
        </p:grpSpPr>
        <p:sp>
          <p:nvSpPr>
            <p:cNvPr id="8" name="Rectangle 7"/>
            <p:cNvSpPr/>
            <p:nvPr/>
          </p:nvSpPr>
          <p:spPr bwMode="auto">
            <a:xfrm>
              <a:off x="274320" y="1850691"/>
              <a:ext cx="6087569" cy="2123914"/>
            </a:xfrm>
            <a:prstGeom prst="rect">
              <a:avLst/>
            </a:prstGeom>
            <a:solidFill>
              <a:schemeClr val="bg1">
                <a:lumMod val="95000"/>
              </a:schemeClr>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2" name="Group 11"/>
            <p:cNvGrpSpPr/>
            <p:nvPr/>
          </p:nvGrpSpPr>
          <p:grpSpPr>
            <a:xfrm>
              <a:off x="332688" y="2025674"/>
              <a:ext cx="1985544" cy="1903339"/>
              <a:chOff x="399450" y="1873274"/>
              <a:chExt cx="1985544" cy="1903339"/>
            </a:xfrm>
          </p:grpSpPr>
          <p:sp>
            <p:nvSpPr>
              <p:cNvPr id="3" name="Oval 2"/>
              <p:cNvSpPr/>
              <p:nvPr/>
            </p:nvSpPr>
            <p:spPr bwMode="auto">
              <a:xfrm>
                <a:off x="720437" y="1873274"/>
                <a:ext cx="1343570" cy="1343570"/>
              </a:xfrm>
              <a:prstGeom prst="ellipse">
                <a:avLst/>
              </a:prstGeom>
              <a:solidFill>
                <a:schemeClr val="tx2"/>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Freeform 3"/>
              <p:cNvSpPr>
                <a:spLocks noChangeAspect="1" noEditPoints="1"/>
              </p:cNvSpPr>
              <p:nvPr/>
            </p:nvSpPr>
            <p:spPr bwMode="auto">
              <a:xfrm>
                <a:off x="968996" y="2194743"/>
                <a:ext cx="846453" cy="700632"/>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505050"/>
                  </a:solidFill>
                  <a:effectLst/>
                  <a:uLnTx/>
                  <a:uFillTx/>
                  <a:latin typeface="Segoe UI"/>
                </a:endParaRPr>
              </a:p>
            </p:txBody>
          </p:sp>
          <p:sp>
            <p:nvSpPr>
              <p:cNvPr id="5" name="TextBox 4"/>
              <p:cNvSpPr txBox="1"/>
              <p:nvPr/>
            </p:nvSpPr>
            <p:spPr>
              <a:xfrm>
                <a:off x="399450" y="3148749"/>
                <a:ext cx="1985544"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smtClean="0">
                    <a:gradFill>
                      <a:gsLst>
                        <a:gs pos="2917">
                          <a:schemeClr val="tx2"/>
                        </a:gs>
                        <a:gs pos="30000">
                          <a:schemeClr val="tx2"/>
                        </a:gs>
                      </a:gsLst>
                      <a:lin ang="5400000" scaled="0"/>
                    </a:gradFill>
                  </a:rPr>
                  <a:t>Developers</a:t>
                </a:r>
              </a:p>
            </p:txBody>
          </p:sp>
        </p:grpSp>
        <p:sp>
          <p:nvSpPr>
            <p:cNvPr id="13" name="TextBox 12"/>
            <p:cNvSpPr txBox="1"/>
            <p:nvPr/>
          </p:nvSpPr>
          <p:spPr>
            <a:xfrm>
              <a:off x="2240091" y="1850690"/>
              <a:ext cx="3979011" cy="2077492"/>
            </a:xfrm>
            <a:prstGeom prst="rect">
              <a:avLst/>
            </a:prstGeom>
            <a:noFill/>
          </p:spPr>
          <p:txBody>
            <a:bodyPr wrap="square" lIns="182880" tIns="146304" rIns="182880" bIns="146304" rtlCol="0">
              <a:spAutoFit/>
            </a:bodyPr>
            <a:lstStyle/>
            <a:p>
              <a:pPr>
                <a:lnSpc>
                  <a:spcPct val="90000"/>
                </a:lnSpc>
                <a:spcAft>
                  <a:spcPts val="600"/>
                </a:spcAft>
              </a:pPr>
              <a:r>
                <a:rPr lang="en-US" sz="1600" dirty="0" smtClean="0">
                  <a:gradFill>
                    <a:gsLst>
                      <a:gs pos="2917">
                        <a:schemeClr val="tx1"/>
                      </a:gs>
                      <a:gs pos="30000">
                        <a:schemeClr val="tx1"/>
                      </a:gs>
                    </a:gsLst>
                    <a:lin ang="5400000" scaled="0"/>
                  </a:gradFill>
                </a:rPr>
                <a:t>Containers unlock ultimate productivity and freedom</a:t>
              </a:r>
              <a:endParaRPr lang="en-US" sz="1600" dirty="0">
                <a:gradFill>
                  <a:gsLst>
                    <a:gs pos="2917">
                      <a:schemeClr val="tx1"/>
                    </a:gs>
                    <a:gs pos="30000">
                      <a:schemeClr val="tx1"/>
                    </a:gs>
                  </a:gsLst>
                  <a:lin ang="5400000" scaled="0"/>
                </a:gradFill>
              </a:endParaRPr>
            </a:p>
            <a:p>
              <a:pPr>
                <a:lnSpc>
                  <a:spcPct val="90000"/>
                </a:lnSpc>
                <a:spcAft>
                  <a:spcPts val="600"/>
                </a:spcAft>
              </a:pPr>
              <a:r>
                <a:rPr lang="en-US" sz="1600" dirty="0" smtClean="0">
                  <a:gradFill>
                    <a:gsLst>
                      <a:gs pos="2917">
                        <a:schemeClr val="tx1"/>
                      </a:gs>
                      <a:gs pos="30000">
                        <a:schemeClr val="tx1"/>
                      </a:gs>
                    </a:gsLst>
                    <a:lin ang="5400000" scaled="0"/>
                  </a:gradFill>
                </a:rPr>
                <a:t>Enable ‘write-once, run-anywhere’ apps</a:t>
              </a:r>
            </a:p>
            <a:p>
              <a:pPr>
                <a:lnSpc>
                  <a:spcPct val="90000"/>
                </a:lnSpc>
                <a:spcAft>
                  <a:spcPts val="600"/>
                </a:spcAft>
              </a:pPr>
              <a:r>
                <a:rPr lang="en-US" sz="1600" dirty="0">
                  <a:gradFill>
                    <a:gsLst>
                      <a:gs pos="2917">
                        <a:schemeClr val="tx1"/>
                      </a:gs>
                      <a:gs pos="30000">
                        <a:schemeClr val="tx1"/>
                      </a:gs>
                    </a:gsLst>
                    <a:lin ang="5400000" scaled="0"/>
                  </a:gradFill>
                </a:rPr>
                <a:t>Can be deployed as </a:t>
              </a:r>
              <a:r>
                <a:rPr lang="en-US" sz="1600" dirty="0" smtClean="0">
                  <a:gradFill>
                    <a:gsLst>
                      <a:gs pos="2917">
                        <a:schemeClr val="tx1"/>
                      </a:gs>
                      <a:gs pos="30000">
                        <a:schemeClr val="tx1"/>
                      </a:gs>
                    </a:gsLst>
                    <a:lin ang="5400000" scaled="0"/>
                  </a:gradFill>
                </a:rPr>
                <a:t>multi-tier </a:t>
              </a:r>
              <a:r>
                <a:rPr lang="en-US" sz="1600" dirty="0">
                  <a:gradFill>
                    <a:gsLst>
                      <a:gs pos="2917">
                        <a:schemeClr val="tx1"/>
                      </a:gs>
                      <a:gs pos="30000">
                        <a:schemeClr val="tx1"/>
                      </a:gs>
                    </a:gsLst>
                    <a:lin ang="5400000" scaled="0"/>
                  </a:gradFill>
                </a:rPr>
                <a:t>distributed apps in IaaS/PaaS </a:t>
              </a:r>
              <a:r>
                <a:rPr lang="en-US" sz="1600" dirty="0" smtClean="0">
                  <a:gradFill>
                    <a:gsLst>
                      <a:gs pos="2917">
                        <a:schemeClr val="tx1"/>
                      </a:gs>
                      <a:gs pos="30000">
                        <a:schemeClr val="tx1"/>
                      </a:gs>
                    </a:gsLst>
                    <a:lin ang="5400000" scaled="0"/>
                  </a:gradFill>
                </a:rPr>
                <a:t>models </a:t>
              </a:r>
            </a:p>
            <a:p>
              <a:pPr>
                <a:lnSpc>
                  <a:spcPct val="90000"/>
                </a:lnSpc>
                <a:spcAft>
                  <a:spcPts val="600"/>
                </a:spcAft>
              </a:pPr>
              <a:r>
                <a:rPr lang="en-US" sz="1600" dirty="0" smtClean="0">
                  <a:gradFill>
                    <a:gsLst>
                      <a:gs pos="2917">
                        <a:schemeClr val="tx1"/>
                      </a:gs>
                      <a:gs pos="30000">
                        <a:schemeClr val="tx1"/>
                      </a:gs>
                    </a:gsLst>
                    <a:lin ang="5400000" scaled="0"/>
                  </a:gradFill>
                </a:rPr>
                <a:t>Containers offers powerful abstraction for microservices</a:t>
              </a:r>
            </a:p>
          </p:txBody>
        </p:sp>
      </p:grpSp>
      <p:grpSp>
        <p:nvGrpSpPr>
          <p:cNvPr id="17" name="Group 16"/>
          <p:cNvGrpSpPr/>
          <p:nvPr/>
        </p:nvGrpSpPr>
        <p:grpSpPr>
          <a:xfrm>
            <a:off x="429964" y="4226323"/>
            <a:ext cx="6087569" cy="2397480"/>
            <a:chOff x="284932" y="4081493"/>
            <a:chExt cx="6087569" cy="2397480"/>
          </a:xfrm>
        </p:grpSpPr>
        <p:sp>
          <p:nvSpPr>
            <p:cNvPr id="16" name="Rectangle 15"/>
            <p:cNvSpPr/>
            <p:nvPr/>
          </p:nvSpPr>
          <p:spPr bwMode="auto">
            <a:xfrm>
              <a:off x="284932" y="4081493"/>
              <a:ext cx="6087569" cy="2397480"/>
            </a:xfrm>
            <a:prstGeom prst="rect">
              <a:avLst/>
            </a:prstGeom>
            <a:solidFill>
              <a:schemeClr val="bg1">
                <a:lumMod val="95000"/>
              </a:schemeClr>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1" name="Group 10"/>
            <p:cNvGrpSpPr/>
            <p:nvPr/>
          </p:nvGrpSpPr>
          <p:grpSpPr>
            <a:xfrm>
              <a:off x="353028" y="4401028"/>
              <a:ext cx="1964320" cy="1886410"/>
              <a:chOff x="506602" y="4248628"/>
              <a:chExt cx="1964320" cy="1886410"/>
            </a:xfrm>
          </p:grpSpPr>
          <p:grpSp>
            <p:nvGrpSpPr>
              <p:cNvPr id="9" name="Group 8"/>
              <p:cNvGrpSpPr/>
              <p:nvPr/>
            </p:nvGrpSpPr>
            <p:grpSpPr>
              <a:xfrm>
                <a:off x="816977" y="4248628"/>
                <a:ext cx="1343570" cy="1343570"/>
                <a:chOff x="730166" y="4326498"/>
                <a:chExt cx="1343570" cy="1343570"/>
              </a:xfrm>
            </p:grpSpPr>
            <p:sp>
              <p:nvSpPr>
                <p:cNvPr id="6" name="Oval 5"/>
                <p:cNvSpPr/>
                <p:nvPr/>
              </p:nvSpPr>
              <p:spPr bwMode="auto">
                <a:xfrm>
                  <a:off x="730166" y="4326498"/>
                  <a:ext cx="1343570" cy="134357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Freeform 5"/>
                <p:cNvSpPr>
                  <a:spLocks noEditPoints="1"/>
                </p:cNvSpPr>
                <p:nvPr/>
              </p:nvSpPr>
              <p:spPr bwMode="auto">
                <a:xfrm>
                  <a:off x="1064166" y="4633658"/>
                  <a:ext cx="675570" cy="729250"/>
                </a:xfrm>
                <a:custGeom>
                  <a:avLst/>
                  <a:gdLst>
                    <a:gd name="T0" fmla="*/ 384 w 1600"/>
                    <a:gd name="T1" fmla="*/ 0 h 1728"/>
                    <a:gd name="T2" fmla="*/ 384 w 1600"/>
                    <a:gd name="T3" fmla="*/ 384 h 1728"/>
                    <a:gd name="T4" fmla="*/ 1600 w 1600"/>
                    <a:gd name="T5" fmla="*/ 896 h 1728"/>
                    <a:gd name="T6" fmla="*/ 1562 w 1600"/>
                    <a:gd name="T7" fmla="*/ 832 h 1728"/>
                    <a:gd name="T8" fmla="*/ 1408 w 1600"/>
                    <a:gd name="T9" fmla="*/ 768 h 1728"/>
                    <a:gd name="T10" fmla="*/ 1408 w 1600"/>
                    <a:gd name="T11" fmla="*/ 398 h 1728"/>
                    <a:gd name="T12" fmla="*/ 1362 w 1600"/>
                    <a:gd name="T13" fmla="*/ 274 h 1728"/>
                    <a:gd name="T14" fmla="*/ 1405 w 1600"/>
                    <a:gd name="T15" fmla="*/ 98 h 1728"/>
                    <a:gd name="T16" fmla="*/ 1313 w 1600"/>
                    <a:gd name="T17" fmla="*/ 65 h 1728"/>
                    <a:gd name="T18" fmla="*/ 1121 w 1600"/>
                    <a:gd name="T19" fmla="*/ 652 h 1728"/>
                    <a:gd name="T20" fmla="*/ 1138 w 1600"/>
                    <a:gd name="T21" fmla="*/ 682 h 1728"/>
                    <a:gd name="T22" fmla="*/ 1246 w 1600"/>
                    <a:gd name="T23" fmla="*/ 686 h 1728"/>
                    <a:gd name="T24" fmla="*/ 1344 w 1600"/>
                    <a:gd name="T25" fmla="*/ 528 h 1728"/>
                    <a:gd name="T26" fmla="*/ 1248 w 1600"/>
                    <a:gd name="T27" fmla="*/ 768 h 1728"/>
                    <a:gd name="T28" fmla="*/ 1218 w 1600"/>
                    <a:gd name="T29" fmla="*/ 804 h 1728"/>
                    <a:gd name="T30" fmla="*/ 742 w 1600"/>
                    <a:gd name="T31" fmla="*/ 832 h 1728"/>
                    <a:gd name="T32" fmla="*/ 704 w 1600"/>
                    <a:gd name="T33" fmla="*/ 922 h 1728"/>
                    <a:gd name="T34" fmla="*/ 1344 w 1600"/>
                    <a:gd name="T35" fmla="*/ 960 h 1728"/>
                    <a:gd name="T36" fmla="*/ 1190 w 1600"/>
                    <a:gd name="T37" fmla="*/ 1600 h 1728"/>
                    <a:gd name="T38" fmla="*/ 1152 w 1600"/>
                    <a:gd name="T39" fmla="*/ 1690 h 1728"/>
                    <a:gd name="T40" fmla="*/ 1344 w 1600"/>
                    <a:gd name="T41" fmla="*/ 1728 h 1728"/>
                    <a:gd name="T42" fmla="*/ 1600 w 1600"/>
                    <a:gd name="T43" fmla="*/ 1690 h 1728"/>
                    <a:gd name="T44" fmla="*/ 576 w 1600"/>
                    <a:gd name="T45" fmla="*/ 1280 h 1728"/>
                    <a:gd name="T46" fmla="*/ 128 w 1600"/>
                    <a:gd name="T47" fmla="*/ 576 h 1728"/>
                    <a:gd name="T48" fmla="*/ 0 w 1600"/>
                    <a:gd name="T49" fmla="*/ 576 h 1728"/>
                    <a:gd name="T50" fmla="*/ 64 w 1600"/>
                    <a:gd name="T51" fmla="*/ 1408 h 1728"/>
                    <a:gd name="T52" fmla="*/ 256 w 1600"/>
                    <a:gd name="T53" fmla="*/ 1600 h 1728"/>
                    <a:gd name="T54" fmla="*/ 128 w 1600"/>
                    <a:gd name="T55" fmla="*/ 1664 h 1728"/>
                    <a:gd name="T56" fmla="*/ 256 w 1600"/>
                    <a:gd name="T57" fmla="*/ 1664 h 1728"/>
                    <a:gd name="T58" fmla="*/ 448 w 1600"/>
                    <a:gd name="T59" fmla="*/ 1728 h 1728"/>
                    <a:gd name="T60" fmla="*/ 448 w 1600"/>
                    <a:gd name="T61" fmla="*/ 1600 h 1728"/>
                    <a:gd name="T62" fmla="*/ 384 w 1600"/>
                    <a:gd name="T63" fmla="*/ 1408 h 1728"/>
                    <a:gd name="T64" fmla="*/ 640 w 1600"/>
                    <a:gd name="T65" fmla="*/ 1344 h 1728"/>
                    <a:gd name="T66" fmla="*/ 960 w 1600"/>
                    <a:gd name="T67" fmla="*/ 1600 h 1728"/>
                    <a:gd name="T68" fmla="*/ 896 w 1600"/>
                    <a:gd name="T69" fmla="*/ 1216 h 1728"/>
                    <a:gd name="T70" fmla="*/ 896 w 1600"/>
                    <a:gd name="T71" fmla="*/ 1152 h 1728"/>
                    <a:gd name="T72" fmla="*/ 512 w 1600"/>
                    <a:gd name="T73" fmla="*/ 1024 h 1728"/>
                    <a:gd name="T74" fmla="*/ 595 w 1600"/>
                    <a:gd name="T75" fmla="*/ 753 h 1728"/>
                    <a:gd name="T76" fmla="*/ 864 w 1600"/>
                    <a:gd name="T77" fmla="*/ 768 h 1728"/>
                    <a:gd name="T78" fmla="*/ 864 w 1600"/>
                    <a:gd name="T79" fmla="*/ 576 h 1728"/>
                    <a:gd name="T80" fmla="*/ 509 w 1600"/>
                    <a:gd name="T81" fmla="*/ 477 h 1728"/>
                    <a:gd name="T82" fmla="*/ 320 w 1600"/>
                    <a:gd name="T83" fmla="*/ 448 h 1728"/>
                    <a:gd name="T84" fmla="*/ 192 w 1600"/>
                    <a:gd name="T85" fmla="*/ 1088 h 1728"/>
                    <a:gd name="T86" fmla="*/ 384 w 1600"/>
                    <a:gd name="T87" fmla="*/ 1216 h 1728"/>
                    <a:gd name="T88" fmla="*/ 704 w 1600"/>
                    <a:gd name="T89" fmla="*/ 1216 h 1728"/>
                    <a:gd name="T90" fmla="*/ 768 w 1600"/>
                    <a:gd name="T91" fmla="*/ 1728 h 1728"/>
                    <a:gd name="T92" fmla="*/ 1024 w 1600"/>
                    <a:gd name="T93" fmla="*/ 1664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00" h="1728">
                      <a:moveTo>
                        <a:pt x="192" y="192"/>
                      </a:moveTo>
                      <a:cubicBezTo>
                        <a:pt x="192" y="86"/>
                        <a:pt x="278" y="0"/>
                        <a:pt x="384" y="0"/>
                      </a:cubicBezTo>
                      <a:cubicBezTo>
                        <a:pt x="490" y="0"/>
                        <a:pt x="576" y="86"/>
                        <a:pt x="576" y="192"/>
                      </a:cubicBezTo>
                      <a:cubicBezTo>
                        <a:pt x="576" y="298"/>
                        <a:pt x="490" y="384"/>
                        <a:pt x="384" y="384"/>
                      </a:cubicBezTo>
                      <a:cubicBezTo>
                        <a:pt x="278" y="384"/>
                        <a:pt x="192" y="298"/>
                        <a:pt x="192" y="192"/>
                      </a:cubicBezTo>
                      <a:close/>
                      <a:moveTo>
                        <a:pt x="1600" y="896"/>
                      </a:moveTo>
                      <a:cubicBezTo>
                        <a:pt x="1600" y="870"/>
                        <a:pt x="1600" y="870"/>
                        <a:pt x="1600" y="870"/>
                      </a:cubicBezTo>
                      <a:cubicBezTo>
                        <a:pt x="1600" y="849"/>
                        <a:pt x="1583" y="832"/>
                        <a:pt x="1562" y="832"/>
                      </a:cubicBezTo>
                      <a:cubicBezTo>
                        <a:pt x="1408" y="832"/>
                        <a:pt x="1408" y="832"/>
                        <a:pt x="1408" y="832"/>
                      </a:cubicBezTo>
                      <a:cubicBezTo>
                        <a:pt x="1408" y="768"/>
                        <a:pt x="1408" y="768"/>
                        <a:pt x="1408" y="768"/>
                      </a:cubicBezTo>
                      <a:cubicBezTo>
                        <a:pt x="1408" y="493"/>
                        <a:pt x="1408" y="493"/>
                        <a:pt x="1408" y="493"/>
                      </a:cubicBezTo>
                      <a:cubicBezTo>
                        <a:pt x="1408" y="398"/>
                        <a:pt x="1408" y="398"/>
                        <a:pt x="1408" y="398"/>
                      </a:cubicBezTo>
                      <a:cubicBezTo>
                        <a:pt x="1408" y="376"/>
                        <a:pt x="1403" y="355"/>
                        <a:pt x="1393" y="335"/>
                      </a:cubicBezTo>
                      <a:cubicBezTo>
                        <a:pt x="1362" y="274"/>
                        <a:pt x="1362" y="274"/>
                        <a:pt x="1362" y="274"/>
                      </a:cubicBezTo>
                      <a:cubicBezTo>
                        <a:pt x="1407" y="116"/>
                        <a:pt x="1407" y="116"/>
                        <a:pt x="1407" y="116"/>
                      </a:cubicBezTo>
                      <a:cubicBezTo>
                        <a:pt x="1409" y="110"/>
                        <a:pt x="1408" y="103"/>
                        <a:pt x="1405" y="98"/>
                      </a:cubicBezTo>
                      <a:cubicBezTo>
                        <a:pt x="1402" y="92"/>
                        <a:pt x="1396" y="88"/>
                        <a:pt x="1390" y="86"/>
                      </a:cubicBezTo>
                      <a:cubicBezTo>
                        <a:pt x="1313" y="65"/>
                        <a:pt x="1313" y="65"/>
                        <a:pt x="1313" y="65"/>
                      </a:cubicBezTo>
                      <a:cubicBezTo>
                        <a:pt x="1300" y="61"/>
                        <a:pt x="1286" y="69"/>
                        <a:pt x="1282" y="82"/>
                      </a:cubicBezTo>
                      <a:cubicBezTo>
                        <a:pt x="1121" y="652"/>
                        <a:pt x="1121" y="652"/>
                        <a:pt x="1121" y="652"/>
                      </a:cubicBezTo>
                      <a:cubicBezTo>
                        <a:pt x="1119" y="658"/>
                        <a:pt x="1120" y="665"/>
                        <a:pt x="1123" y="670"/>
                      </a:cubicBezTo>
                      <a:cubicBezTo>
                        <a:pt x="1126" y="676"/>
                        <a:pt x="1132" y="680"/>
                        <a:pt x="1138" y="682"/>
                      </a:cubicBezTo>
                      <a:cubicBezTo>
                        <a:pt x="1215" y="703"/>
                        <a:pt x="1215" y="703"/>
                        <a:pt x="1215" y="703"/>
                      </a:cubicBezTo>
                      <a:cubicBezTo>
                        <a:pt x="1228" y="707"/>
                        <a:pt x="1242" y="699"/>
                        <a:pt x="1246" y="686"/>
                      </a:cubicBezTo>
                      <a:cubicBezTo>
                        <a:pt x="1280" y="563"/>
                        <a:pt x="1280" y="563"/>
                        <a:pt x="1280" y="563"/>
                      </a:cubicBezTo>
                      <a:cubicBezTo>
                        <a:pt x="1344" y="528"/>
                        <a:pt x="1344" y="528"/>
                        <a:pt x="1344" y="528"/>
                      </a:cubicBezTo>
                      <a:cubicBezTo>
                        <a:pt x="1344" y="768"/>
                        <a:pt x="1344" y="768"/>
                        <a:pt x="1344" y="768"/>
                      </a:cubicBezTo>
                      <a:cubicBezTo>
                        <a:pt x="1248" y="768"/>
                        <a:pt x="1248" y="768"/>
                        <a:pt x="1248" y="768"/>
                      </a:cubicBezTo>
                      <a:cubicBezTo>
                        <a:pt x="1246" y="768"/>
                        <a:pt x="1244" y="768"/>
                        <a:pt x="1241" y="769"/>
                      </a:cubicBezTo>
                      <a:cubicBezTo>
                        <a:pt x="1225" y="773"/>
                        <a:pt x="1215" y="788"/>
                        <a:pt x="1218" y="804"/>
                      </a:cubicBezTo>
                      <a:cubicBezTo>
                        <a:pt x="1220" y="820"/>
                        <a:pt x="1233" y="832"/>
                        <a:pt x="1249" y="832"/>
                      </a:cubicBezTo>
                      <a:cubicBezTo>
                        <a:pt x="742" y="832"/>
                        <a:pt x="742" y="832"/>
                        <a:pt x="742" y="832"/>
                      </a:cubicBezTo>
                      <a:cubicBezTo>
                        <a:pt x="721" y="832"/>
                        <a:pt x="704" y="849"/>
                        <a:pt x="704" y="870"/>
                      </a:cubicBezTo>
                      <a:cubicBezTo>
                        <a:pt x="704" y="922"/>
                        <a:pt x="704" y="922"/>
                        <a:pt x="704" y="922"/>
                      </a:cubicBezTo>
                      <a:cubicBezTo>
                        <a:pt x="704" y="943"/>
                        <a:pt x="721" y="960"/>
                        <a:pt x="742" y="960"/>
                      </a:cubicBezTo>
                      <a:cubicBezTo>
                        <a:pt x="1344" y="960"/>
                        <a:pt x="1344" y="960"/>
                        <a:pt x="1344" y="960"/>
                      </a:cubicBezTo>
                      <a:cubicBezTo>
                        <a:pt x="1344" y="1600"/>
                        <a:pt x="1344" y="1600"/>
                        <a:pt x="1344" y="1600"/>
                      </a:cubicBezTo>
                      <a:cubicBezTo>
                        <a:pt x="1190" y="1600"/>
                        <a:pt x="1190" y="1600"/>
                        <a:pt x="1190" y="1600"/>
                      </a:cubicBezTo>
                      <a:cubicBezTo>
                        <a:pt x="1169" y="1600"/>
                        <a:pt x="1152" y="1617"/>
                        <a:pt x="1152" y="1638"/>
                      </a:cubicBezTo>
                      <a:cubicBezTo>
                        <a:pt x="1152" y="1690"/>
                        <a:pt x="1152" y="1690"/>
                        <a:pt x="1152" y="1690"/>
                      </a:cubicBezTo>
                      <a:cubicBezTo>
                        <a:pt x="1152" y="1711"/>
                        <a:pt x="1169" y="1728"/>
                        <a:pt x="1190" y="1728"/>
                      </a:cubicBezTo>
                      <a:cubicBezTo>
                        <a:pt x="1344" y="1728"/>
                        <a:pt x="1344" y="1728"/>
                        <a:pt x="1344" y="1728"/>
                      </a:cubicBezTo>
                      <a:cubicBezTo>
                        <a:pt x="1562" y="1728"/>
                        <a:pt x="1562" y="1728"/>
                        <a:pt x="1562" y="1728"/>
                      </a:cubicBezTo>
                      <a:cubicBezTo>
                        <a:pt x="1583" y="1728"/>
                        <a:pt x="1600" y="1711"/>
                        <a:pt x="1600" y="1690"/>
                      </a:cubicBezTo>
                      <a:cubicBezTo>
                        <a:pt x="1600" y="896"/>
                        <a:pt x="1600" y="896"/>
                        <a:pt x="1600" y="896"/>
                      </a:cubicBezTo>
                      <a:close/>
                      <a:moveTo>
                        <a:pt x="576" y="1280"/>
                      </a:moveTo>
                      <a:cubicBezTo>
                        <a:pt x="128" y="1280"/>
                        <a:pt x="128" y="1280"/>
                        <a:pt x="128" y="1280"/>
                      </a:cubicBezTo>
                      <a:cubicBezTo>
                        <a:pt x="128" y="576"/>
                        <a:pt x="128" y="576"/>
                        <a:pt x="128" y="576"/>
                      </a:cubicBezTo>
                      <a:cubicBezTo>
                        <a:pt x="128" y="541"/>
                        <a:pt x="99" y="512"/>
                        <a:pt x="64" y="512"/>
                      </a:cubicBezTo>
                      <a:cubicBezTo>
                        <a:pt x="29" y="512"/>
                        <a:pt x="0" y="541"/>
                        <a:pt x="0" y="576"/>
                      </a:cubicBezTo>
                      <a:cubicBezTo>
                        <a:pt x="0" y="1344"/>
                        <a:pt x="0" y="1344"/>
                        <a:pt x="0" y="1344"/>
                      </a:cubicBezTo>
                      <a:cubicBezTo>
                        <a:pt x="0" y="1379"/>
                        <a:pt x="29" y="1408"/>
                        <a:pt x="64" y="1408"/>
                      </a:cubicBezTo>
                      <a:cubicBezTo>
                        <a:pt x="256" y="1408"/>
                        <a:pt x="256" y="1408"/>
                        <a:pt x="256" y="1408"/>
                      </a:cubicBezTo>
                      <a:cubicBezTo>
                        <a:pt x="256" y="1600"/>
                        <a:pt x="256" y="1600"/>
                        <a:pt x="256" y="1600"/>
                      </a:cubicBezTo>
                      <a:cubicBezTo>
                        <a:pt x="192" y="1600"/>
                        <a:pt x="192" y="1600"/>
                        <a:pt x="192" y="1600"/>
                      </a:cubicBezTo>
                      <a:cubicBezTo>
                        <a:pt x="157" y="1600"/>
                        <a:pt x="128" y="1629"/>
                        <a:pt x="128" y="1664"/>
                      </a:cubicBezTo>
                      <a:cubicBezTo>
                        <a:pt x="128" y="1699"/>
                        <a:pt x="157" y="1728"/>
                        <a:pt x="192" y="1728"/>
                      </a:cubicBezTo>
                      <a:cubicBezTo>
                        <a:pt x="227" y="1728"/>
                        <a:pt x="256" y="1699"/>
                        <a:pt x="256" y="1664"/>
                      </a:cubicBezTo>
                      <a:cubicBezTo>
                        <a:pt x="384" y="1664"/>
                        <a:pt x="384" y="1664"/>
                        <a:pt x="384" y="1664"/>
                      </a:cubicBezTo>
                      <a:cubicBezTo>
                        <a:pt x="384" y="1699"/>
                        <a:pt x="413" y="1728"/>
                        <a:pt x="448" y="1728"/>
                      </a:cubicBezTo>
                      <a:cubicBezTo>
                        <a:pt x="483" y="1728"/>
                        <a:pt x="512" y="1699"/>
                        <a:pt x="512" y="1664"/>
                      </a:cubicBezTo>
                      <a:cubicBezTo>
                        <a:pt x="512" y="1629"/>
                        <a:pt x="483" y="1600"/>
                        <a:pt x="448" y="1600"/>
                      </a:cubicBezTo>
                      <a:cubicBezTo>
                        <a:pt x="384" y="1600"/>
                        <a:pt x="384" y="1600"/>
                        <a:pt x="384" y="1600"/>
                      </a:cubicBezTo>
                      <a:cubicBezTo>
                        <a:pt x="384" y="1408"/>
                        <a:pt x="384" y="1408"/>
                        <a:pt x="384" y="1408"/>
                      </a:cubicBezTo>
                      <a:cubicBezTo>
                        <a:pt x="576" y="1408"/>
                        <a:pt x="576" y="1408"/>
                        <a:pt x="576" y="1408"/>
                      </a:cubicBezTo>
                      <a:cubicBezTo>
                        <a:pt x="611" y="1408"/>
                        <a:pt x="640" y="1379"/>
                        <a:pt x="640" y="1344"/>
                      </a:cubicBezTo>
                      <a:cubicBezTo>
                        <a:pt x="640" y="1309"/>
                        <a:pt x="611" y="1280"/>
                        <a:pt x="576" y="1280"/>
                      </a:cubicBezTo>
                      <a:close/>
                      <a:moveTo>
                        <a:pt x="960" y="1600"/>
                      </a:moveTo>
                      <a:cubicBezTo>
                        <a:pt x="896" y="1600"/>
                        <a:pt x="896" y="1600"/>
                        <a:pt x="896" y="1600"/>
                      </a:cubicBezTo>
                      <a:cubicBezTo>
                        <a:pt x="896" y="1216"/>
                        <a:pt x="896" y="1216"/>
                        <a:pt x="896" y="1216"/>
                      </a:cubicBezTo>
                      <a:cubicBezTo>
                        <a:pt x="896" y="1184"/>
                        <a:pt x="896" y="1184"/>
                        <a:pt x="896" y="1184"/>
                      </a:cubicBezTo>
                      <a:cubicBezTo>
                        <a:pt x="896" y="1152"/>
                        <a:pt x="896" y="1152"/>
                        <a:pt x="896" y="1152"/>
                      </a:cubicBezTo>
                      <a:cubicBezTo>
                        <a:pt x="896" y="1081"/>
                        <a:pt x="839" y="1024"/>
                        <a:pt x="768" y="1024"/>
                      </a:cubicBezTo>
                      <a:cubicBezTo>
                        <a:pt x="512" y="1024"/>
                        <a:pt x="512" y="1024"/>
                        <a:pt x="512" y="1024"/>
                      </a:cubicBezTo>
                      <a:cubicBezTo>
                        <a:pt x="512" y="701"/>
                        <a:pt x="512" y="701"/>
                        <a:pt x="512" y="701"/>
                      </a:cubicBezTo>
                      <a:cubicBezTo>
                        <a:pt x="595" y="753"/>
                        <a:pt x="595" y="753"/>
                        <a:pt x="595" y="753"/>
                      </a:cubicBezTo>
                      <a:cubicBezTo>
                        <a:pt x="611" y="763"/>
                        <a:pt x="628" y="768"/>
                        <a:pt x="646" y="768"/>
                      </a:cubicBezTo>
                      <a:cubicBezTo>
                        <a:pt x="864" y="768"/>
                        <a:pt x="864" y="768"/>
                        <a:pt x="864" y="768"/>
                      </a:cubicBezTo>
                      <a:cubicBezTo>
                        <a:pt x="917" y="768"/>
                        <a:pt x="960" y="725"/>
                        <a:pt x="960" y="672"/>
                      </a:cubicBezTo>
                      <a:cubicBezTo>
                        <a:pt x="960" y="619"/>
                        <a:pt x="917" y="576"/>
                        <a:pt x="864" y="576"/>
                      </a:cubicBezTo>
                      <a:cubicBezTo>
                        <a:pt x="674" y="576"/>
                        <a:pt x="674" y="576"/>
                        <a:pt x="674" y="576"/>
                      </a:cubicBezTo>
                      <a:cubicBezTo>
                        <a:pt x="509" y="477"/>
                        <a:pt x="509" y="477"/>
                        <a:pt x="509" y="477"/>
                      </a:cubicBezTo>
                      <a:cubicBezTo>
                        <a:pt x="477" y="458"/>
                        <a:pt x="441" y="448"/>
                        <a:pt x="405" y="448"/>
                      </a:cubicBezTo>
                      <a:cubicBezTo>
                        <a:pt x="320" y="448"/>
                        <a:pt x="320" y="448"/>
                        <a:pt x="320" y="448"/>
                      </a:cubicBezTo>
                      <a:cubicBezTo>
                        <a:pt x="249" y="448"/>
                        <a:pt x="192" y="505"/>
                        <a:pt x="192" y="576"/>
                      </a:cubicBezTo>
                      <a:cubicBezTo>
                        <a:pt x="192" y="1088"/>
                        <a:pt x="192" y="1088"/>
                        <a:pt x="192" y="1088"/>
                      </a:cubicBezTo>
                      <a:cubicBezTo>
                        <a:pt x="192" y="1159"/>
                        <a:pt x="249" y="1216"/>
                        <a:pt x="320" y="1216"/>
                      </a:cubicBezTo>
                      <a:cubicBezTo>
                        <a:pt x="384" y="1216"/>
                        <a:pt x="384" y="1216"/>
                        <a:pt x="384" y="1216"/>
                      </a:cubicBezTo>
                      <a:cubicBezTo>
                        <a:pt x="512" y="1216"/>
                        <a:pt x="512" y="1216"/>
                        <a:pt x="512" y="1216"/>
                      </a:cubicBezTo>
                      <a:cubicBezTo>
                        <a:pt x="704" y="1216"/>
                        <a:pt x="704" y="1216"/>
                        <a:pt x="704" y="1216"/>
                      </a:cubicBezTo>
                      <a:cubicBezTo>
                        <a:pt x="704" y="1664"/>
                        <a:pt x="704" y="1664"/>
                        <a:pt x="704" y="1664"/>
                      </a:cubicBezTo>
                      <a:cubicBezTo>
                        <a:pt x="704" y="1699"/>
                        <a:pt x="733" y="1728"/>
                        <a:pt x="768" y="1728"/>
                      </a:cubicBezTo>
                      <a:cubicBezTo>
                        <a:pt x="960" y="1728"/>
                        <a:pt x="960" y="1728"/>
                        <a:pt x="960" y="1728"/>
                      </a:cubicBezTo>
                      <a:cubicBezTo>
                        <a:pt x="995" y="1728"/>
                        <a:pt x="1024" y="1699"/>
                        <a:pt x="1024" y="1664"/>
                      </a:cubicBezTo>
                      <a:cubicBezTo>
                        <a:pt x="1024" y="1629"/>
                        <a:pt x="995" y="1600"/>
                        <a:pt x="960" y="160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grpSp>
          <p:sp>
            <p:nvSpPr>
              <p:cNvPr id="10" name="TextBox 9"/>
              <p:cNvSpPr txBox="1"/>
              <p:nvPr/>
            </p:nvSpPr>
            <p:spPr>
              <a:xfrm>
                <a:off x="506602" y="5507174"/>
                <a:ext cx="1964320"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smtClean="0">
                    <a:gradFill>
                      <a:gsLst>
                        <a:gs pos="0">
                          <a:schemeClr val="accent4"/>
                        </a:gs>
                        <a:gs pos="100000">
                          <a:schemeClr val="accent4"/>
                        </a:gs>
                      </a:gsLst>
                      <a:lin ang="5400000" scaled="0"/>
                    </a:gradFill>
                  </a:rPr>
                  <a:t>Operations</a:t>
                </a:r>
              </a:p>
            </p:txBody>
          </p:sp>
        </p:grpSp>
        <p:sp>
          <p:nvSpPr>
            <p:cNvPr id="14" name="TextBox 13"/>
            <p:cNvSpPr txBox="1"/>
            <p:nvPr/>
          </p:nvSpPr>
          <p:spPr>
            <a:xfrm>
              <a:off x="2240090" y="4102938"/>
              <a:ext cx="4121799" cy="2376035"/>
            </a:xfrm>
            <a:prstGeom prst="rect">
              <a:avLst/>
            </a:prstGeom>
            <a:noFill/>
          </p:spPr>
          <p:txBody>
            <a:bodyPr wrap="square" lIns="182880" tIns="146304" rIns="182880" bIns="146304" rtlCol="0">
              <a:spAutoFit/>
            </a:bodyPr>
            <a:lstStyle/>
            <a:p>
              <a:pPr>
                <a:lnSpc>
                  <a:spcPct val="90000"/>
                </a:lnSpc>
                <a:spcAft>
                  <a:spcPts val="600"/>
                </a:spcAft>
              </a:pPr>
              <a:r>
                <a:rPr lang="en-US" sz="1600" dirty="0" smtClean="0">
                  <a:gradFill>
                    <a:gsLst>
                      <a:gs pos="2917">
                        <a:schemeClr val="tx1"/>
                      </a:gs>
                      <a:gs pos="30000">
                        <a:schemeClr val="tx1"/>
                      </a:gs>
                    </a:gsLst>
                    <a:lin ang="5400000" scaled="0"/>
                  </a:gradFill>
                </a:rPr>
                <a:t>Enhances familiar IT deployment models</a:t>
              </a:r>
            </a:p>
            <a:p>
              <a:pPr>
                <a:lnSpc>
                  <a:spcPct val="90000"/>
                </a:lnSpc>
                <a:spcAft>
                  <a:spcPts val="600"/>
                </a:spcAft>
              </a:pPr>
              <a:r>
                <a:rPr lang="en-US" sz="1600" dirty="0" smtClean="0">
                  <a:gradFill>
                    <a:gsLst>
                      <a:gs pos="2917">
                        <a:schemeClr val="tx1"/>
                      </a:gs>
                      <a:gs pos="30000">
                        <a:schemeClr val="tx1"/>
                      </a:gs>
                    </a:gsLst>
                    <a:lin ang="5400000" scaled="0"/>
                  </a:gradFill>
                </a:rPr>
                <a:t>Provide standardized </a:t>
              </a:r>
              <a:r>
                <a:rPr lang="en-US" sz="1600" dirty="0">
                  <a:gradFill>
                    <a:gsLst>
                      <a:gs pos="2917">
                        <a:schemeClr val="tx1"/>
                      </a:gs>
                      <a:gs pos="30000">
                        <a:schemeClr val="tx1"/>
                      </a:gs>
                    </a:gsLst>
                    <a:lin ang="5400000" scaled="0"/>
                  </a:gradFill>
                </a:rPr>
                <a:t>environments for </a:t>
              </a:r>
              <a:r>
                <a:rPr lang="en-US" sz="1600" dirty="0" smtClean="0">
                  <a:gradFill>
                    <a:gsLst>
                      <a:gs pos="2917">
                        <a:schemeClr val="tx1"/>
                      </a:gs>
                      <a:gs pos="30000">
                        <a:schemeClr val="tx1"/>
                      </a:gs>
                    </a:gsLst>
                    <a:lin ang="5400000" scaled="0"/>
                  </a:gradFill>
                </a:rPr>
                <a:t>development</a:t>
              </a:r>
              <a:r>
                <a:rPr lang="en-US" sz="1600" dirty="0">
                  <a:gradFill>
                    <a:gsLst>
                      <a:gs pos="2917">
                        <a:schemeClr val="tx1"/>
                      </a:gs>
                      <a:gs pos="30000">
                        <a:schemeClr val="tx1"/>
                      </a:gs>
                    </a:gsLst>
                    <a:lin ang="5400000" scaled="0"/>
                  </a:gradFill>
                </a:rPr>
                <a:t>, QA, and production </a:t>
              </a:r>
              <a:r>
                <a:rPr lang="en-US" sz="1600" dirty="0" smtClean="0">
                  <a:gradFill>
                    <a:gsLst>
                      <a:gs pos="2917">
                        <a:schemeClr val="tx1"/>
                      </a:gs>
                      <a:gs pos="30000">
                        <a:schemeClr val="tx1"/>
                      </a:gs>
                    </a:gsLst>
                    <a:lin ang="5400000" scaled="0"/>
                  </a:gradFill>
                </a:rPr>
                <a:t>teams</a:t>
              </a:r>
            </a:p>
            <a:p>
              <a:pPr>
                <a:lnSpc>
                  <a:spcPct val="90000"/>
                </a:lnSpc>
                <a:spcAft>
                  <a:spcPts val="600"/>
                </a:spcAft>
              </a:pPr>
              <a:r>
                <a:rPr lang="en-US" sz="1600" dirty="0" smtClean="0">
                  <a:gradFill>
                    <a:gsLst>
                      <a:gs pos="2917">
                        <a:schemeClr val="tx1"/>
                      </a:gs>
                      <a:gs pos="30000">
                        <a:schemeClr val="tx1"/>
                      </a:gs>
                    </a:gsLst>
                    <a:lin ang="5400000" scaled="0"/>
                  </a:gradFill>
                </a:rPr>
                <a:t>Abstract differences </a:t>
              </a:r>
              <a:r>
                <a:rPr lang="en-US" sz="1600" dirty="0">
                  <a:gradFill>
                    <a:gsLst>
                      <a:gs pos="2917">
                        <a:schemeClr val="tx1"/>
                      </a:gs>
                      <a:gs pos="30000">
                        <a:schemeClr val="tx1"/>
                      </a:gs>
                    </a:gsLst>
                    <a:lin ang="5400000" scaled="0"/>
                  </a:gradFill>
                </a:rPr>
                <a:t>in OS distributions and underlying </a:t>
              </a:r>
              <a:r>
                <a:rPr lang="en-US" sz="1600" dirty="0" smtClean="0">
                  <a:gradFill>
                    <a:gsLst>
                      <a:gs pos="2917">
                        <a:schemeClr val="tx1"/>
                      </a:gs>
                      <a:gs pos="30000">
                        <a:schemeClr val="tx1"/>
                      </a:gs>
                    </a:gsLst>
                    <a:lin ang="5400000" scaled="0"/>
                  </a:gradFill>
                </a:rPr>
                <a:t>infrastructure</a:t>
              </a:r>
            </a:p>
            <a:p>
              <a:pPr>
                <a:lnSpc>
                  <a:spcPct val="90000"/>
                </a:lnSpc>
                <a:spcAft>
                  <a:spcPts val="600"/>
                </a:spcAft>
              </a:pPr>
              <a:r>
                <a:rPr lang="en-US" sz="1600" dirty="0" smtClean="0">
                  <a:gradFill>
                    <a:gsLst>
                      <a:gs pos="2917">
                        <a:schemeClr val="tx1"/>
                      </a:gs>
                      <a:gs pos="30000">
                        <a:schemeClr val="tx1"/>
                      </a:gs>
                    </a:gsLst>
                    <a:lin ang="5400000" scaled="0"/>
                  </a:gradFill>
                </a:rPr>
                <a:t>Higher utilization and compute density</a:t>
              </a:r>
            </a:p>
            <a:p>
              <a:pPr>
                <a:lnSpc>
                  <a:spcPct val="90000"/>
                </a:lnSpc>
                <a:spcAft>
                  <a:spcPts val="600"/>
                </a:spcAft>
              </a:pPr>
              <a:r>
                <a:rPr lang="en-US" sz="1600" dirty="0" smtClean="0">
                  <a:gradFill>
                    <a:gsLst>
                      <a:gs pos="2917">
                        <a:schemeClr val="tx1"/>
                      </a:gs>
                      <a:gs pos="30000">
                        <a:schemeClr val="tx1"/>
                      </a:gs>
                    </a:gsLst>
                    <a:lin ang="5400000" scaled="0"/>
                  </a:gradFill>
                </a:rPr>
                <a:t>Rapid scale-up and scale-down in response to changing business needs</a:t>
              </a:r>
              <a:endParaRPr lang="en-US" sz="1600" dirty="0">
                <a:gradFill>
                  <a:gsLst>
                    <a:gs pos="2917">
                      <a:schemeClr val="tx1"/>
                    </a:gs>
                    <a:gs pos="30000">
                      <a:schemeClr val="tx1"/>
                    </a:gs>
                  </a:gsLst>
                  <a:lin ang="5400000" scaled="0"/>
                </a:gradFill>
              </a:endParaRPr>
            </a:p>
          </p:txBody>
        </p:sp>
      </p:grpSp>
      <p:sp>
        <p:nvSpPr>
          <p:cNvPr id="19" name="Oval 18"/>
          <p:cNvSpPr/>
          <p:nvPr/>
        </p:nvSpPr>
        <p:spPr bwMode="auto">
          <a:xfrm>
            <a:off x="8184873" y="2539979"/>
            <a:ext cx="2596226" cy="2596226"/>
          </a:xfrm>
          <a:prstGeom prst="ellipse">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 name="TextBox 20"/>
          <p:cNvSpPr txBox="1"/>
          <p:nvPr/>
        </p:nvSpPr>
        <p:spPr>
          <a:xfrm>
            <a:off x="8738070" y="1932056"/>
            <a:ext cx="1489831"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smtClean="0">
                <a:gradFill>
                  <a:gsLst>
                    <a:gs pos="0">
                      <a:srgbClr val="00188F"/>
                    </a:gs>
                    <a:gs pos="100000">
                      <a:srgbClr val="00188F"/>
                    </a:gs>
                  </a:gsLst>
                  <a:lin ang="5400000" scaled="0"/>
                </a:gradFill>
              </a:rPr>
              <a:t>DevOps</a:t>
            </a:r>
          </a:p>
        </p:txBody>
      </p:sp>
      <p:sp>
        <p:nvSpPr>
          <p:cNvPr id="22" name="TextBox 21"/>
          <p:cNvSpPr txBox="1"/>
          <p:nvPr/>
        </p:nvSpPr>
        <p:spPr>
          <a:xfrm>
            <a:off x="7083455" y="5120196"/>
            <a:ext cx="4799059" cy="1557349"/>
          </a:xfrm>
          <a:prstGeom prst="rect">
            <a:avLst/>
          </a:prstGeom>
          <a:noFill/>
        </p:spPr>
        <p:txBody>
          <a:bodyPr wrap="square" lIns="182880" tIns="146304" rIns="182880" bIns="146304" rtlCol="0">
            <a:spAutoFit/>
          </a:bodyPr>
          <a:lstStyle/>
          <a:p>
            <a:pPr algn="ctr">
              <a:lnSpc>
                <a:spcPct val="90000"/>
              </a:lnSpc>
              <a:spcAft>
                <a:spcPts val="600"/>
              </a:spcAft>
            </a:pPr>
            <a:r>
              <a:rPr lang="en-US" sz="1600" dirty="0" smtClean="0">
                <a:gradFill>
                  <a:gsLst>
                    <a:gs pos="2917">
                      <a:schemeClr val="tx1"/>
                    </a:gs>
                    <a:gs pos="30000">
                      <a:schemeClr val="tx1"/>
                    </a:gs>
                  </a:gsLst>
                  <a:lin ang="5400000" scaled="0"/>
                </a:gradFill>
              </a:rPr>
              <a:t>Integrate </a:t>
            </a:r>
            <a:r>
              <a:rPr lang="en-US" sz="1600" dirty="0">
                <a:gradFill>
                  <a:gsLst>
                    <a:gs pos="2917">
                      <a:schemeClr val="tx1"/>
                    </a:gs>
                    <a:gs pos="30000">
                      <a:schemeClr val="tx1"/>
                    </a:gs>
                  </a:gsLst>
                  <a:lin ang="5400000" scaled="0"/>
                </a:gradFill>
              </a:rPr>
              <a:t>people, process, and tools for </a:t>
            </a:r>
            <a:r>
              <a:rPr lang="en-US" sz="1600" dirty="0" smtClean="0">
                <a:gradFill>
                  <a:gsLst>
                    <a:gs pos="2917">
                      <a:schemeClr val="tx1"/>
                    </a:gs>
                    <a:gs pos="30000">
                      <a:schemeClr val="tx1"/>
                    </a:gs>
                  </a:gsLst>
                  <a:lin ang="5400000" scaled="0"/>
                </a:gradFill>
              </a:rPr>
              <a:t/>
            </a:r>
            <a:br>
              <a:rPr lang="en-US" sz="1600" dirty="0" smtClean="0">
                <a:gradFill>
                  <a:gsLst>
                    <a:gs pos="2917">
                      <a:schemeClr val="tx1"/>
                    </a:gs>
                    <a:gs pos="30000">
                      <a:schemeClr val="tx1"/>
                    </a:gs>
                  </a:gsLst>
                  <a:lin ang="5400000" scaled="0"/>
                </a:gradFill>
              </a:rPr>
            </a:br>
            <a:r>
              <a:rPr lang="en-US" sz="1600" dirty="0" smtClean="0">
                <a:gradFill>
                  <a:gsLst>
                    <a:gs pos="2917">
                      <a:schemeClr val="tx1"/>
                    </a:gs>
                    <a:gs pos="30000">
                      <a:schemeClr val="tx1"/>
                    </a:gs>
                  </a:gsLst>
                  <a:lin ang="5400000" scaled="0"/>
                </a:gradFill>
              </a:rPr>
              <a:t>an </a:t>
            </a:r>
            <a:r>
              <a:rPr lang="en-US" sz="1600" dirty="0">
                <a:gradFill>
                  <a:gsLst>
                    <a:gs pos="2917">
                      <a:schemeClr val="tx1"/>
                    </a:gs>
                    <a:gs pos="30000">
                      <a:schemeClr val="tx1"/>
                    </a:gs>
                  </a:gsLst>
                  <a:lin ang="5400000" scaled="0"/>
                </a:gradFill>
              </a:rPr>
              <a:t>optimized </a:t>
            </a:r>
            <a:r>
              <a:rPr lang="en-US" sz="1600" dirty="0" smtClean="0">
                <a:gradFill>
                  <a:gsLst>
                    <a:gs pos="2917">
                      <a:schemeClr val="tx1"/>
                    </a:gs>
                    <a:gs pos="30000">
                      <a:schemeClr val="tx1"/>
                    </a:gs>
                  </a:gsLst>
                  <a:lin ang="5400000" scaled="0"/>
                </a:gradFill>
              </a:rPr>
              <a:t>app development process</a:t>
            </a:r>
          </a:p>
          <a:p>
            <a:pPr algn="ctr">
              <a:lnSpc>
                <a:spcPct val="90000"/>
              </a:lnSpc>
              <a:spcAft>
                <a:spcPts val="600"/>
              </a:spcAft>
            </a:pPr>
            <a:r>
              <a:rPr lang="en-US" sz="1600" dirty="0" smtClean="0">
                <a:gradFill>
                  <a:gsLst>
                    <a:gs pos="2917">
                      <a:schemeClr val="tx1"/>
                    </a:gs>
                    <a:gs pos="30000">
                      <a:schemeClr val="tx1"/>
                    </a:gs>
                  </a:gsLst>
                  <a:lin ang="5400000" scaled="0"/>
                </a:gradFill>
              </a:rPr>
              <a:t>Operations focus on standardized infrastructure</a:t>
            </a:r>
          </a:p>
          <a:p>
            <a:pPr algn="ctr">
              <a:lnSpc>
                <a:spcPct val="90000"/>
              </a:lnSpc>
              <a:spcAft>
                <a:spcPts val="600"/>
              </a:spcAft>
            </a:pPr>
            <a:r>
              <a:rPr lang="en-US" sz="1600" dirty="0" smtClean="0">
                <a:gradFill>
                  <a:gsLst>
                    <a:gs pos="2917">
                      <a:schemeClr val="tx1"/>
                    </a:gs>
                    <a:gs pos="30000">
                      <a:schemeClr val="tx1"/>
                    </a:gs>
                  </a:gsLst>
                  <a:lin ang="5400000" scaled="0"/>
                </a:gradFill>
              </a:rPr>
              <a:t>Developers focus on building,</a:t>
            </a:r>
            <a:br>
              <a:rPr lang="en-US" sz="1600" dirty="0" smtClean="0">
                <a:gradFill>
                  <a:gsLst>
                    <a:gs pos="2917">
                      <a:schemeClr val="tx1"/>
                    </a:gs>
                    <a:gs pos="30000">
                      <a:schemeClr val="tx1"/>
                    </a:gs>
                  </a:gsLst>
                  <a:lin ang="5400000" scaled="0"/>
                </a:gradFill>
              </a:rPr>
            </a:br>
            <a:r>
              <a:rPr lang="en-US" sz="1600" dirty="0" smtClean="0">
                <a:gradFill>
                  <a:gsLst>
                    <a:gs pos="2917">
                      <a:schemeClr val="tx1"/>
                    </a:gs>
                    <a:gs pos="30000">
                      <a:schemeClr val="tx1"/>
                    </a:gs>
                  </a:gsLst>
                  <a:lin ang="5400000" scaled="0"/>
                </a:gradFill>
              </a:rPr>
              <a:t>deploying and testing apps</a:t>
            </a:r>
          </a:p>
        </p:txBody>
      </p:sp>
      <p:sp>
        <p:nvSpPr>
          <p:cNvPr id="23" name="Freeform 6"/>
          <p:cNvSpPr>
            <a:spLocks noChangeAspect="1" noEditPoints="1"/>
          </p:cNvSpPr>
          <p:nvPr/>
        </p:nvSpPr>
        <p:spPr bwMode="auto">
          <a:xfrm>
            <a:off x="8576160" y="3387034"/>
            <a:ext cx="1813653" cy="902116"/>
          </a:xfrm>
          <a:custGeom>
            <a:avLst/>
            <a:gdLst>
              <a:gd name="T0" fmla="*/ 77 w 326"/>
              <a:gd name="T1" fmla="*/ 15 h 162"/>
              <a:gd name="T2" fmla="*/ 48 w 326"/>
              <a:gd name="T3" fmla="*/ 15 h 162"/>
              <a:gd name="T4" fmla="*/ 279 w 326"/>
              <a:gd name="T5" fmla="*/ 3 h 162"/>
              <a:gd name="T6" fmla="*/ 279 w 326"/>
              <a:gd name="T7" fmla="*/ 33 h 162"/>
              <a:gd name="T8" fmla="*/ 279 w 326"/>
              <a:gd name="T9" fmla="*/ 3 h 162"/>
              <a:gd name="T10" fmla="*/ 140 w 326"/>
              <a:gd name="T11" fmla="*/ 65 h 162"/>
              <a:gd name="T12" fmla="*/ 138 w 326"/>
              <a:gd name="T13" fmla="*/ 62 h 162"/>
              <a:gd name="T14" fmla="*/ 293 w 326"/>
              <a:gd name="T15" fmla="*/ 33 h 162"/>
              <a:gd name="T16" fmla="*/ 280 w 326"/>
              <a:gd name="T17" fmla="*/ 45 h 162"/>
              <a:gd name="T18" fmla="*/ 268 w 326"/>
              <a:gd name="T19" fmla="*/ 55 h 162"/>
              <a:gd name="T20" fmla="*/ 229 w 326"/>
              <a:gd name="T21" fmla="*/ 62 h 162"/>
              <a:gd name="T22" fmla="*/ 228 w 326"/>
              <a:gd name="T23" fmla="*/ 58 h 162"/>
              <a:gd name="T24" fmla="*/ 222 w 326"/>
              <a:gd name="T25" fmla="*/ 62 h 162"/>
              <a:gd name="T26" fmla="*/ 222 w 326"/>
              <a:gd name="T27" fmla="*/ 71 h 162"/>
              <a:gd name="T28" fmla="*/ 193 w 326"/>
              <a:gd name="T29" fmla="*/ 36 h 162"/>
              <a:gd name="T30" fmla="*/ 171 w 326"/>
              <a:gd name="T31" fmla="*/ 49 h 162"/>
              <a:gd name="T32" fmla="*/ 148 w 326"/>
              <a:gd name="T33" fmla="*/ 36 h 162"/>
              <a:gd name="T34" fmla="*/ 138 w 326"/>
              <a:gd name="T35" fmla="*/ 62 h 162"/>
              <a:gd name="T36" fmla="*/ 151 w 326"/>
              <a:gd name="T37" fmla="*/ 40 h 162"/>
              <a:gd name="T38" fmla="*/ 164 w 326"/>
              <a:gd name="T39" fmla="*/ 62 h 162"/>
              <a:gd name="T40" fmla="*/ 166 w 326"/>
              <a:gd name="T41" fmla="*/ 58 h 162"/>
              <a:gd name="T42" fmla="*/ 174 w 326"/>
              <a:gd name="T43" fmla="*/ 71 h 162"/>
              <a:gd name="T44" fmla="*/ 140 w 326"/>
              <a:gd name="T45" fmla="*/ 68 h 162"/>
              <a:gd name="T46" fmla="*/ 103 w 326"/>
              <a:gd name="T47" fmla="*/ 68 h 162"/>
              <a:gd name="T48" fmla="*/ 93 w 326"/>
              <a:gd name="T49" fmla="*/ 71 h 162"/>
              <a:gd name="T50" fmla="*/ 119 w 326"/>
              <a:gd name="T51" fmla="*/ 68 h 162"/>
              <a:gd name="T52" fmla="*/ 74 w 326"/>
              <a:gd name="T53" fmla="*/ 62 h 162"/>
              <a:gd name="T54" fmla="*/ 62 w 326"/>
              <a:gd name="T55" fmla="*/ 48 h 162"/>
              <a:gd name="T56" fmla="*/ 22 w 326"/>
              <a:gd name="T57" fmla="*/ 97 h 162"/>
              <a:gd name="T58" fmla="*/ 32 w 326"/>
              <a:gd name="T59" fmla="*/ 110 h 162"/>
              <a:gd name="T60" fmla="*/ 67 w 326"/>
              <a:gd name="T61" fmla="*/ 110 h 162"/>
              <a:gd name="T62" fmla="*/ 109 w 326"/>
              <a:gd name="T63" fmla="*/ 162 h 162"/>
              <a:gd name="T64" fmla="*/ 97 w 326"/>
              <a:gd name="T65" fmla="*/ 136 h 162"/>
              <a:gd name="T66" fmla="*/ 90 w 326"/>
              <a:gd name="T67" fmla="*/ 87 h 162"/>
              <a:gd name="T68" fmla="*/ 61 w 326"/>
              <a:gd name="T69" fmla="*/ 81 h 162"/>
              <a:gd name="T70" fmla="*/ 271 w 326"/>
              <a:gd name="T71" fmla="*/ 87 h 162"/>
              <a:gd name="T72" fmla="*/ 239 w 326"/>
              <a:gd name="T73" fmla="*/ 94 h 162"/>
              <a:gd name="T74" fmla="*/ 236 w 326"/>
              <a:gd name="T75" fmla="*/ 162 h 162"/>
              <a:gd name="T76" fmla="*/ 264 w 326"/>
              <a:gd name="T77" fmla="*/ 110 h 162"/>
              <a:gd name="T78" fmla="*/ 303 w 326"/>
              <a:gd name="T79" fmla="*/ 100 h 162"/>
              <a:gd name="T80" fmla="*/ 293 w 326"/>
              <a:gd name="T81" fmla="*/ 33 h 162"/>
              <a:gd name="T82" fmla="*/ 226 w 326"/>
              <a:gd name="T83" fmla="*/ 70 h 162"/>
              <a:gd name="T84" fmla="*/ 226 w 326"/>
              <a:gd name="T85" fmla="*/ 71 h 162"/>
              <a:gd name="T86" fmla="*/ 6 w 326"/>
              <a:gd name="T87" fmla="*/ 107 h 162"/>
              <a:gd name="T88" fmla="*/ 16 w 326"/>
              <a:gd name="T89" fmla="*/ 162 h 162"/>
              <a:gd name="T90" fmla="*/ 9 w 326"/>
              <a:gd name="T91" fmla="*/ 62 h 162"/>
              <a:gd name="T92" fmla="*/ 316 w 326"/>
              <a:gd name="T93" fmla="*/ 62 h 162"/>
              <a:gd name="T94" fmla="*/ 310 w 326"/>
              <a:gd name="T95" fmla="*/ 162 h 162"/>
              <a:gd name="T96" fmla="*/ 319 w 326"/>
              <a:gd name="T97" fmla="*/ 107 h 162"/>
              <a:gd name="T98" fmla="*/ 316 w 326"/>
              <a:gd name="T99" fmla="*/ 62 h 162"/>
              <a:gd name="T100" fmla="*/ 142 w 326"/>
              <a:gd name="T101" fmla="*/ 97 h 162"/>
              <a:gd name="T102" fmla="*/ 150 w 326"/>
              <a:gd name="T103" fmla="*/ 153 h 162"/>
              <a:gd name="T104" fmla="*/ 171 w 326"/>
              <a:gd name="T105" fmla="*/ 162 h 162"/>
              <a:gd name="T106" fmla="*/ 151 w 326"/>
              <a:gd name="T107" fmla="*/ 87 h 162"/>
              <a:gd name="T108" fmla="*/ 180 w 326"/>
              <a:gd name="T109" fmla="*/ 97 h 162"/>
              <a:gd name="T110" fmla="*/ 197 w 326"/>
              <a:gd name="T111" fmla="*/ 162 h 162"/>
              <a:gd name="T112" fmla="*/ 199 w 326"/>
              <a:gd name="T113" fmla="*/ 100 h 162"/>
              <a:gd name="T114" fmla="*/ 190 w 326"/>
              <a:gd name="T115" fmla="*/ 87 h 162"/>
              <a:gd name="T116" fmla="*/ 185 w 326"/>
              <a:gd name="T117" fmla="*/ 15 h 162"/>
              <a:gd name="T118" fmla="*/ 156 w 326"/>
              <a:gd name="T119" fmla="*/ 1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6" h="162">
                <a:moveTo>
                  <a:pt x="62" y="0"/>
                </a:moveTo>
                <a:cubicBezTo>
                  <a:pt x="70" y="0"/>
                  <a:pt x="77" y="7"/>
                  <a:pt x="77" y="15"/>
                </a:cubicBezTo>
                <a:cubicBezTo>
                  <a:pt x="77" y="23"/>
                  <a:pt x="70" y="29"/>
                  <a:pt x="62" y="29"/>
                </a:cubicBezTo>
                <a:cubicBezTo>
                  <a:pt x="54" y="29"/>
                  <a:pt x="48" y="23"/>
                  <a:pt x="48" y="15"/>
                </a:cubicBezTo>
                <a:cubicBezTo>
                  <a:pt x="48" y="7"/>
                  <a:pt x="54" y="0"/>
                  <a:pt x="62" y="0"/>
                </a:cubicBezTo>
                <a:close/>
                <a:moveTo>
                  <a:pt x="279" y="3"/>
                </a:moveTo>
                <a:cubicBezTo>
                  <a:pt x="287" y="3"/>
                  <a:pt x="293" y="10"/>
                  <a:pt x="293" y="18"/>
                </a:cubicBezTo>
                <a:cubicBezTo>
                  <a:pt x="293" y="26"/>
                  <a:pt x="287" y="33"/>
                  <a:pt x="279" y="33"/>
                </a:cubicBezTo>
                <a:cubicBezTo>
                  <a:pt x="271" y="33"/>
                  <a:pt x="264" y="26"/>
                  <a:pt x="264" y="18"/>
                </a:cubicBezTo>
                <a:cubicBezTo>
                  <a:pt x="264" y="10"/>
                  <a:pt x="271" y="3"/>
                  <a:pt x="279" y="3"/>
                </a:cubicBezTo>
                <a:close/>
                <a:moveTo>
                  <a:pt x="137" y="65"/>
                </a:moveTo>
                <a:cubicBezTo>
                  <a:pt x="140" y="65"/>
                  <a:pt x="140" y="65"/>
                  <a:pt x="140" y="65"/>
                </a:cubicBezTo>
                <a:cubicBezTo>
                  <a:pt x="141" y="62"/>
                  <a:pt x="141" y="62"/>
                  <a:pt x="141" y="62"/>
                </a:cubicBezTo>
                <a:cubicBezTo>
                  <a:pt x="138" y="62"/>
                  <a:pt x="138" y="62"/>
                  <a:pt x="138" y="62"/>
                </a:cubicBezTo>
                <a:lnTo>
                  <a:pt x="137" y="65"/>
                </a:lnTo>
                <a:close/>
                <a:moveTo>
                  <a:pt x="293" y="33"/>
                </a:moveTo>
                <a:cubicBezTo>
                  <a:pt x="284" y="36"/>
                  <a:pt x="284" y="36"/>
                  <a:pt x="284" y="36"/>
                </a:cubicBezTo>
                <a:cubicBezTo>
                  <a:pt x="280" y="45"/>
                  <a:pt x="280" y="45"/>
                  <a:pt x="280" y="45"/>
                </a:cubicBezTo>
                <a:cubicBezTo>
                  <a:pt x="277" y="36"/>
                  <a:pt x="277" y="36"/>
                  <a:pt x="277" y="36"/>
                </a:cubicBezTo>
                <a:cubicBezTo>
                  <a:pt x="268" y="55"/>
                  <a:pt x="268" y="55"/>
                  <a:pt x="268" y="55"/>
                </a:cubicBezTo>
                <a:cubicBezTo>
                  <a:pt x="245" y="62"/>
                  <a:pt x="245" y="62"/>
                  <a:pt x="245" y="62"/>
                </a:cubicBezTo>
                <a:cubicBezTo>
                  <a:pt x="229" y="62"/>
                  <a:pt x="229" y="62"/>
                  <a:pt x="229" y="62"/>
                </a:cubicBezTo>
                <a:cubicBezTo>
                  <a:pt x="232" y="55"/>
                  <a:pt x="232" y="55"/>
                  <a:pt x="232" y="55"/>
                </a:cubicBezTo>
                <a:cubicBezTo>
                  <a:pt x="230" y="55"/>
                  <a:pt x="228" y="57"/>
                  <a:pt x="228" y="58"/>
                </a:cubicBezTo>
                <a:cubicBezTo>
                  <a:pt x="226" y="62"/>
                  <a:pt x="226" y="62"/>
                  <a:pt x="226" y="62"/>
                </a:cubicBezTo>
                <a:cubicBezTo>
                  <a:pt x="222" y="62"/>
                  <a:pt x="222" y="62"/>
                  <a:pt x="222" y="62"/>
                </a:cubicBezTo>
                <a:cubicBezTo>
                  <a:pt x="222" y="64"/>
                  <a:pt x="223" y="66"/>
                  <a:pt x="224" y="67"/>
                </a:cubicBezTo>
                <a:cubicBezTo>
                  <a:pt x="222" y="71"/>
                  <a:pt x="222" y="71"/>
                  <a:pt x="222" y="71"/>
                </a:cubicBezTo>
                <a:cubicBezTo>
                  <a:pt x="209" y="71"/>
                  <a:pt x="209" y="71"/>
                  <a:pt x="209" y="71"/>
                </a:cubicBezTo>
                <a:cubicBezTo>
                  <a:pt x="206" y="55"/>
                  <a:pt x="203" y="36"/>
                  <a:pt x="193" y="36"/>
                </a:cubicBezTo>
                <a:cubicBezTo>
                  <a:pt x="177" y="35"/>
                  <a:pt x="177" y="35"/>
                  <a:pt x="177" y="35"/>
                </a:cubicBezTo>
                <a:cubicBezTo>
                  <a:pt x="171" y="49"/>
                  <a:pt x="171" y="49"/>
                  <a:pt x="171" y="49"/>
                </a:cubicBezTo>
                <a:cubicBezTo>
                  <a:pt x="164" y="35"/>
                  <a:pt x="164" y="35"/>
                  <a:pt x="164" y="35"/>
                </a:cubicBezTo>
                <a:cubicBezTo>
                  <a:pt x="148" y="36"/>
                  <a:pt x="148" y="36"/>
                  <a:pt x="148" y="36"/>
                </a:cubicBezTo>
                <a:cubicBezTo>
                  <a:pt x="140" y="36"/>
                  <a:pt x="137" y="48"/>
                  <a:pt x="134" y="62"/>
                </a:cubicBezTo>
                <a:cubicBezTo>
                  <a:pt x="138" y="62"/>
                  <a:pt x="138" y="62"/>
                  <a:pt x="138" y="62"/>
                </a:cubicBezTo>
                <a:cubicBezTo>
                  <a:pt x="149" y="36"/>
                  <a:pt x="149" y="36"/>
                  <a:pt x="149" y="36"/>
                </a:cubicBezTo>
                <a:cubicBezTo>
                  <a:pt x="151" y="36"/>
                  <a:pt x="152" y="38"/>
                  <a:pt x="151" y="40"/>
                </a:cubicBezTo>
                <a:cubicBezTo>
                  <a:pt x="141" y="62"/>
                  <a:pt x="141" y="62"/>
                  <a:pt x="141" y="62"/>
                </a:cubicBezTo>
                <a:cubicBezTo>
                  <a:pt x="164" y="62"/>
                  <a:pt x="164" y="62"/>
                  <a:pt x="164" y="62"/>
                </a:cubicBezTo>
                <a:cubicBezTo>
                  <a:pt x="161" y="55"/>
                  <a:pt x="161" y="55"/>
                  <a:pt x="161" y="55"/>
                </a:cubicBezTo>
                <a:cubicBezTo>
                  <a:pt x="163" y="55"/>
                  <a:pt x="165" y="57"/>
                  <a:pt x="166" y="58"/>
                </a:cubicBezTo>
                <a:cubicBezTo>
                  <a:pt x="167" y="62"/>
                  <a:pt x="167" y="62"/>
                  <a:pt x="167" y="62"/>
                </a:cubicBezTo>
                <a:cubicBezTo>
                  <a:pt x="174" y="63"/>
                  <a:pt x="174" y="71"/>
                  <a:pt x="174" y="71"/>
                </a:cubicBezTo>
                <a:cubicBezTo>
                  <a:pt x="137" y="71"/>
                  <a:pt x="137" y="71"/>
                  <a:pt x="137" y="71"/>
                </a:cubicBezTo>
                <a:cubicBezTo>
                  <a:pt x="138" y="71"/>
                  <a:pt x="140" y="70"/>
                  <a:pt x="140" y="68"/>
                </a:cubicBezTo>
                <a:cubicBezTo>
                  <a:pt x="119" y="68"/>
                  <a:pt x="119" y="68"/>
                  <a:pt x="119" y="68"/>
                </a:cubicBezTo>
                <a:cubicBezTo>
                  <a:pt x="103" y="68"/>
                  <a:pt x="103" y="68"/>
                  <a:pt x="103" y="68"/>
                </a:cubicBezTo>
                <a:cubicBezTo>
                  <a:pt x="103" y="70"/>
                  <a:pt x="104" y="71"/>
                  <a:pt x="106" y="71"/>
                </a:cubicBezTo>
                <a:cubicBezTo>
                  <a:pt x="93" y="71"/>
                  <a:pt x="93" y="71"/>
                  <a:pt x="93" y="71"/>
                </a:cubicBezTo>
                <a:cubicBezTo>
                  <a:pt x="106" y="65"/>
                  <a:pt x="106" y="65"/>
                  <a:pt x="106" y="65"/>
                </a:cubicBezTo>
                <a:cubicBezTo>
                  <a:pt x="119" y="68"/>
                  <a:pt x="119" y="68"/>
                  <a:pt x="119" y="68"/>
                </a:cubicBezTo>
                <a:cubicBezTo>
                  <a:pt x="119" y="62"/>
                  <a:pt x="103" y="58"/>
                  <a:pt x="103" y="58"/>
                </a:cubicBezTo>
                <a:cubicBezTo>
                  <a:pt x="74" y="62"/>
                  <a:pt x="74" y="62"/>
                  <a:pt x="74" y="62"/>
                </a:cubicBezTo>
                <a:cubicBezTo>
                  <a:pt x="64" y="36"/>
                  <a:pt x="64" y="36"/>
                  <a:pt x="64" y="36"/>
                </a:cubicBezTo>
                <a:cubicBezTo>
                  <a:pt x="62" y="48"/>
                  <a:pt x="62" y="48"/>
                  <a:pt x="62" y="48"/>
                </a:cubicBezTo>
                <a:cubicBezTo>
                  <a:pt x="45" y="29"/>
                  <a:pt x="45" y="29"/>
                  <a:pt x="45" y="29"/>
                </a:cubicBezTo>
                <a:cubicBezTo>
                  <a:pt x="45" y="29"/>
                  <a:pt x="22" y="39"/>
                  <a:pt x="22" y="97"/>
                </a:cubicBezTo>
                <a:cubicBezTo>
                  <a:pt x="22" y="100"/>
                  <a:pt x="22" y="100"/>
                  <a:pt x="22" y="100"/>
                </a:cubicBezTo>
                <a:cubicBezTo>
                  <a:pt x="22" y="106"/>
                  <a:pt x="27" y="110"/>
                  <a:pt x="32" y="110"/>
                </a:cubicBezTo>
                <a:cubicBezTo>
                  <a:pt x="38" y="110"/>
                  <a:pt x="38" y="110"/>
                  <a:pt x="38" y="110"/>
                </a:cubicBezTo>
                <a:cubicBezTo>
                  <a:pt x="67" y="110"/>
                  <a:pt x="67" y="110"/>
                  <a:pt x="67" y="110"/>
                </a:cubicBezTo>
                <a:cubicBezTo>
                  <a:pt x="87" y="162"/>
                  <a:pt x="87" y="162"/>
                  <a:pt x="87" y="162"/>
                </a:cubicBezTo>
                <a:cubicBezTo>
                  <a:pt x="109" y="162"/>
                  <a:pt x="109" y="162"/>
                  <a:pt x="109" y="162"/>
                </a:cubicBezTo>
                <a:cubicBezTo>
                  <a:pt x="109" y="157"/>
                  <a:pt x="107" y="154"/>
                  <a:pt x="103" y="152"/>
                </a:cubicBezTo>
                <a:cubicBezTo>
                  <a:pt x="97" y="136"/>
                  <a:pt x="97" y="136"/>
                  <a:pt x="97" y="136"/>
                </a:cubicBezTo>
                <a:cubicBezTo>
                  <a:pt x="97" y="94"/>
                  <a:pt x="97" y="94"/>
                  <a:pt x="97" y="94"/>
                </a:cubicBezTo>
                <a:cubicBezTo>
                  <a:pt x="97" y="90"/>
                  <a:pt x="94" y="87"/>
                  <a:pt x="90" y="87"/>
                </a:cubicBezTo>
                <a:cubicBezTo>
                  <a:pt x="64" y="87"/>
                  <a:pt x="64" y="87"/>
                  <a:pt x="64" y="87"/>
                </a:cubicBezTo>
                <a:cubicBezTo>
                  <a:pt x="61" y="81"/>
                  <a:pt x="61" y="81"/>
                  <a:pt x="61" y="81"/>
                </a:cubicBezTo>
                <a:cubicBezTo>
                  <a:pt x="271" y="81"/>
                  <a:pt x="271" y="81"/>
                  <a:pt x="271" y="81"/>
                </a:cubicBezTo>
                <a:cubicBezTo>
                  <a:pt x="271" y="87"/>
                  <a:pt x="271" y="87"/>
                  <a:pt x="271" y="87"/>
                </a:cubicBezTo>
                <a:cubicBezTo>
                  <a:pt x="245" y="87"/>
                  <a:pt x="245" y="87"/>
                  <a:pt x="245" y="87"/>
                </a:cubicBezTo>
                <a:cubicBezTo>
                  <a:pt x="241" y="87"/>
                  <a:pt x="239" y="90"/>
                  <a:pt x="239" y="94"/>
                </a:cubicBezTo>
                <a:cubicBezTo>
                  <a:pt x="242" y="152"/>
                  <a:pt x="242" y="152"/>
                  <a:pt x="242" y="152"/>
                </a:cubicBezTo>
                <a:cubicBezTo>
                  <a:pt x="237" y="153"/>
                  <a:pt x="234" y="157"/>
                  <a:pt x="236" y="162"/>
                </a:cubicBezTo>
                <a:cubicBezTo>
                  <a:pt x="258" y="162"/>
                  <a:pt x="258" y="162"/>
                  <a:pt x="258" y="162"/>
                </a:cubicBezTo>
                <a:cubicBezTo>
                  <a:pt x="264" y="110"/>
                  <a:pt x="264" y="110"/>
                  <a:pt x="264" y="110"/>
                </a:cubicBezTo>
                <a:cubicBezTo>
                  <a:pt x="293" y="110"/>
                  <a:pt x="293" y="110"/>
                  <a:pt x="293" y="110"/>
                </a:cubicBezTo>
                <a:cubicBezTo>
                  <a:pt x="299" y="110"/>
                  <a:pt x="303" y="106"/>
                  <a:pt x="303" y="100"/>
                </a:cubicBezTo>
                <a:cubicBezTo>
                  <a:pt x="303" y="97"/>
                  <a:pt x="303" y="97"/>
                  <a:pt x="303" y="97"/>
                </a:cubicBezTo>
                <a:cubicBezTo>
                  <a:pt x="303" y="39"/>
                  <a:pt x="293" y="33"/>
                  <a:pt x="293" y="33"/>
                </a:cubicBezTo>
                <a:close/>
                <a:moveTo>
                  <a:pt x="226" y="71"/>
                </a:moveTo>
                <a:cubicBezTo>
                  <a:pt x="226" y="70"/>
                  <a:pt x="226" y="70"/>
                  <a:pt x="226" y="70"/>
                </a:cubicBezTo>
                <a:cubicBezTo>
                  <a:pt x="229" y="71"/>
                  <a:pt x="232" y="71"/>
                  <a:pt x="232" y="71"/>
                </a:cubicBezTo>
                <a:lnTo>
                  <a:pt x="226" y="71"/>
                </a:lnTo>
                <a:close/>
                <a:moveTo>
                  <a:pt x="0" y="52"/>
                </a:moveTo>
                <a:cubicBezTo>
                  <a:pt x="6" y="107"/>
                  <a:pt x="6" y="107"/>
                  <a:pt x="6" y="107"/>
                </a:cubicBezTo>
                <a:cubicBezTo>
                  <a:pt x="6" y="152"/>
                  <a:pt x="6" y="152"/>
                  <a:pt x="6" y="152"/>
                </a:cubicBezTo>
                <a:cubicBezTo>
                  <a:pt x="6" y="157"/>
                  <a:pt x="11" y="162"/>
                  <a:pt x="16" y="162"/>
                </a:cubicBezTo>
                <a:cubicBezTo>
                  <a:pt x="16" y="107"/>
                  <a:pt x="16" y="107"/>
                  <a:pt x="16" y="107"/>
                </a:cubicBezTo>
                <a:cubicBezTo>
                  <a:pt x="9" y="62"/>
                  <a:pt x="9" y="62"/>
                  <a:pt x="9" y="62"/>
                </a:cubicBezTo>
                <a:cubicBezTo>
                  <a:pt x="9" y="56"/>
                  <a:pt x="5" y="52"/>
                  <a:pt x="0" y="52"/>
                </a:cubicBezTo>
                <a:close/>
                <a:moveTo>
                  <a:pt x="316" y="62"/>
                </a:moveTo>
                <a:cubicBezTo>
                  <a:pt x="310" y="107"/>
                  <a:pt x="310" y="107"/>
                  <a:pt x="310" y="107"/>
                </a:cubicBezTo>
                <a:cubicBezTo>
                  <a:pt x="310" y="162"/>
                  <a:pt x="310" y="162"/>
                  <a:pt x="310" y="162"/>
                </a:cubicBezTo>
                <a:cubicBezTo>
                  <a:pt x="315" y="162"/>
                  <a:pt x="319" y="157"/>
                  <a:pt x="319" y="152"/>
                </a:cubicBezTo>
                <a:cubicBezTo>
                  <a:pt x="319" y="107"/>
                  <a:pt x="319" y="107"/>
                  <a:pt x="319" y="107"/>
                </a:cubicBezTo>
                <a:cubicBezTo>
                  <a:pt x="326" y="52"/>
                  <a:pt x="326" y="52"/>
                  <a:pt x="326" y="52"/>
                </a:cubicBezTo>
                <a:cubicBezTo>
                  <a:pt x="320" y="52"/>
                  <a:pt x="316" y="56"/>
                  <a:pt x="316" y="62"/>
                </a:cubicBezTo>
                <a:close/>
                <a:moveTo>
                  <a:pt x="151" y="87"/>
                </a:moveTo>
                <a:cubicBezTo>
                  <a:pt x="146" y="87"/>
                  <a:pt x="142" y="92"/>
                  <a:pt x="142" y="97"/>
                </a:cubicBezTo>
                <a:cubicBezTo>
                  <a:pt x="142" y="98"/>
                  <a:pt x="142" y="99"/>
                  <a:pt x="142" y="100"/>
                </a:cubicBezTo>
                <a:cubicBezTo>
                  <a:pt x="150" y="153"/>
                  <a:pt x="150" y="153"/>
                  <a:pt x="150" y="153"/>
                </a:cubicBezTo>
                <a:cubicBezTo>
                  <a:pt x="147" y="155"/>
                  <a:pt x="145" y="158"/>
                  <a:pt x="145" y="162"/>
                </a:cubicBezTo>
                <a:cubicBezTo>
                  <a:pt x="171" y="162"/>
                  <a:pt x="171" y="162"/>
                  <a:pt x="171" y="162"/>
                </a:cubicBezTo>
                <a:cubicBezTo>
                  <a:pt x="161" y="97"/>
                  <a:pt x="161" y="97"/>
                  <a:pt x="161" y="97"/>
                </a:cubicBezTo>
                <a:cubicBezTo>
                  <a:pt x="161" y="92"/>
                  <a:pt x="157" y="87"/>
                  <a:pt x="151" y="87"/>
                </a:cubicBezTo>
                <a:close/>
                <a:moveTo>
                  <a:pt x="190" y="87"/>
                </a:moveTo>
                <a:cubicBezTo>
                  <a:pt x="185" y="87"/>
                  <a:pt x="180" y="92"/>
                  <a:pt x="180" y="97"/>
                </a:cubicBezTo>
                <a:cubicBezTo>
                  <a:pt x="171" y="162"/>
                  <a:pt x="171" y="162"/>
                  <a:pt x="171" y="162"/>
                </a:cubicBezTo>
                <a:cubicBezTo>
                  <a:pt x="197" y="162"/>
                  <a:pt x="197" y="162"/>
                  <a:pt x="197" y="162"/>
                </a:cubicBezTo>
                <a:cubicBezTo>
                  <a:pt x="197" y="158"/>
                  <a:pt x="194" y="155"/>
                  <a:pt x="191" y="153"/>
                </a:cubicBezTo>
                <a:cubicBezTo>
                  <a:pt x="199" y="100"/>
                  <a:pt x="199" y="100"/>
                  <a:pt x="199" y="100"/>
                </a:cubicBezTo>
                <a:cubicBezTo>
                  <a:pt x="200" y="99"/>
                  <a:pt x="200" y="98"/>
                  <a:pt x="200" y="97"/>
                </a:cubicBezTo>
                <a:cubicBezTo>
                  <a:pt x="200" y="92"/>
                  <a:pt x="195" y="87"/>
                  <a:pt x="190" y="87"/>
                </a:cubicBezTo>
                <a:close/>
                <a:moveTo>
                  <a:pt x="171" y="0"/>
                </a:moveTo>
                <a:cubicBezTo>
                  <a:pt x="179" y="0"/>
                  <a:pt x="185" y="7"/>
                  <a:pt x="185" y="15"/>
                </a:cubicBezTo>
                <a:cubicBezTo>
                  <a:pt x="185" y="23"/>
                  <a:pt x="179" y="29"/>
                  <a:pt x="171" y="29"/>
                </a:cubicBezTo>
                <a:cubicBezTo>
                  <a:pt x="163" y="29"/>
                  <a:pt x="156" y="23"/>
                  <a:pt x="156" y="15"/>
                </a:cubicBezTo>
                <a:cubicBezTo>
                  <a:pt x="156" y="7"/>
                  <a:pt x="163" y="0"/>
                  <a:pt x="17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1561794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973138" algn="l"/>
              </a:tabLst>
            </a:pPr>
            <a:r>
              <a:rPr lang="en-US" dirty="0"/>
              <a:t>Container Run-time</a:t>
            </a:r>
          </a:p>
        </p:txBody>
      </p:sp>
      <p:sp>
        <p:nvSpPr>
          <p:cNvPr id="15" name="Rectangle 14"/>
          <p:cNvSpPr/>
          <p:nvPr/>
        </p:nvSpPr>
        <p:spPr bwMode="auto">
          <a:xfrm>
            <a:off x="1193057" y="3206044"/>
            <a:ext cx="1717470" cy="1082855"/>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dirty="0" smtClean="0">
                <a:gradFill>
                  <a:gsLst>
                    <a:gs pos="16814">
                      <a:srgbClr val="FFFFFF"/>
                    </a:gs>
                    <a:gs pos="46000">
                      <a:srgbClr val="FFFFFF"/>
                    </a:gs>
                  </a:gsLst>
                  <a:lin ang="5400000" scaled="0"/>
                </a:gradFill>
              </a:rPr>
              <a:t>Host</a:t>
            </a:r>
            <a:br>
              <a:rPr lang="en-US" dirty="0" smtClean="0">
                <a:gradFill>
                  <a:gsLst>
                    <a:gs pos="16814">
                      <a:srgbClr val="FFFFFF"/>
                    </a:gs>
                    <a:gs pos="46000">
                      <a:srgbClr val="FFFFFF"/>
                    </a:gs>
                  </a:gsLst>
                  <a:lin ang="5400000" scaled="0"/>
                </a:gradFill>
              </a:rPr>
            </a:br>
            <a:r>
              <a:rPr lang="en-US" dirty="0" smtClean="0">
                <a:gradFill>
                  <a:gsLst>
                    <a:gs pos="16814">
                      <a:srgbClr val="FFFFFF"/>
                    </a:gs>
                    <a:gs pos="46000">
                      <a:srgbClr val="FFFFFF"/>
                    </a:gs>
                  </a:gsLst>
                  <a:lin ang="5400000" scaled="0"/>
                </a:gradFill>
              </a:rPr>
              <a:t>Operating System</a:t>
            </a:r>
            <a:endParaRPr lang="en-US" dirty="0">
              <a:gradFill>
                <a:gsLst>
                  <a:gs pos="16814">
                    <a:srgbClr val="FFFFFF"/>
                  </a:gs>
                  <a:gs pos="46000">
                    <a:srgbClr val="FFFFFF"/>
                  </a:gs>
                </a:gsLst>
                <a:lin ang="5400000" scaled="0"/>
              </a:gradFill>
            </a:endParaRPr>
          </a:p>
        </p:txBody>
      </p:sp>
      <p:sp>
        <p:nvSpPr>
          <p:cNvPr id="44" name="TextBox 43"/>
          <p:cNvSpPr txBox="1"/>
          <p:nvPr/>
        </p:nvSpPr>
        <p:spPr>
          <a:xfrm>
            <a:off x="9686912" y="3294761"/>
            <a:ext cx="1834477" cy="960263"/>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t>Virtual </a:t>
            </a:r>
            <a:br>
              <a:rPr lang="en-US" sz="2400" dirty="0" smtClean="0"/>
            </a:br>
            <a:r>
              <a:rPr lang="en-US" sz="2400" dirty="0" smtClean="0"/>
              <a:t>machine(s)</a:t>
            </a:r>
          </a:p>
        </p:txBody>
      </p:sp>
      <p:sp>
        <p:nvSpPr>
          <p:cNvPr id="31" name="Rectangle 30"/>
          <p:cNvSpPr/>
          <p:nvPr/>
        </p:nvSpPr>
        <p:spPr bwMode="auto">
          <a:xfrm>
            <a:off x="1193056" y="4318010"/>
            <a:ext cx="7672589" cy="232964"/>
          </a:xfrm>
          <a:prstGeom prst="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1400" dirty="0" smtClean="0">
                <a:gradFill>
                  <a:gsLst>
                    <a:gs pos="16814">
                      <a:srgbClr val="FFFFFF"/>
                    </a:gs>
                    <a:gs pos="46000">
                      <a:srgbClr val="FFFFFF"/>
                    </a:gs>
                  </a:gsLst>
                  <a:lin ang="5400000" scaled="0"/>
                </a:gradFill>
              </a:rPr>
              <a:t>Hyper-V Hypervisor</a:t>
            </a:r>
            <a:endParaRPr lang="en-US" sz="1400" dirty="0">
              <a:gradFill>
                <a:gsLst>
                  <a:gs pos="16814">
                    <a:srgbClr val="FFFFFF"/>
                  </a:gs>
                  <a:gs pos="46000">
                    <a:srgbClr val="FFFFFF"/>
                  </a:gs>
                </a:gsLst>
                <a:lin ang="5400000" scaled="0"/>
              </a:gradFill>
            </a:endParaRPr>
          </a:p>
        </p:txBody>
      </p:sp>
      <p:pic>
        <p:nvPicPr>
          <p:cNvPr id="33" name="Picture 32"/>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89037" y="4576146"/>
            <a:ext cx="7678037" cy="1976271"/>
          </a:xfrm>
          <a:prstGeom prst="rect">
            <a:avLst/>
          </a:prstGeom>
        </p:spPr>
      </p:pic>
      <p:pic>
        <p:nvPicPr>
          <p:cNvPr id="32" name="Picture 31"/>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947054" y="3202098"/>
            <a:ext cx="2920020" cy="1082855"/>
          </a:xfrm>
          <a:prstGeom prst="rect">
            <a:avLst/>
          </a:prstGeom>
        </p:spPr>
      </p:pic>
      <p:sp>
        <p:nvSpPr>
          <p:cNvPr id="53" name="Right Arrow 52"/>
          <p:cNvSpPr/>
          <p:nvPr/>
        </p:nvSpPr>
        <p:spPr bwMode="auto">
          <a:xfrm rot="10800000">
            <a:off x="8696312" y="3373815"/>
            <a:ext cx="990600" cy="762000"/>
          </a:xfrm>
          <a:prstGeom prst="rightArrow">
            <a:avLst/>
          </a:prstGeom>
          <a:solidFill>
            <a:srgbClr val="FFC000"/>
          </a:solidFill>
          <a:ln w="28575">
            <a:solidFill>
              <a:srgbClr val="FFC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1" name="Picture 40"/>
          <p:cNvPicPr>
            <a:picLocks noChangeAspect="1"/>
          </p:cNvPicPr>
          <p:nvPr/>
        </p:nvPicPr>
        <p:blipFill>
          <a:blip r:embed="rId7">
            <a:duotone>
              <a:prstClr val="black"/>
              <a:schemeClr val="accent1">
                <a:tint val="45000"/>
                <a:satMod val="400000"/>
              </a:schemeClr>
            </a:duotone>
          </a:blip>
          <a:stretch>
            <a:fillRect/>
          </a:stretch>
        </p:blipFill>
        <p:spPr>
          <a:xfrm>
            <a:off x="3928737" y="2356086"/>
            <a:ext cx="1000105" cy="521677"/>
          </a:xfrm>
          <a:prstGeom prst="rect">
            <a:avLst/>
          </a:prstGeom>
        </p:spPr>
      </p:pic>
      <p:sp>
        <p:nvSpPr>
          <p:cNvPr id="73" name="Right Arrow 72"/>
          <p:cNvSpPr/>
          <p:nvPr/>
        </p:nvSpPr>
        <p:spPr bwMode="auto">
          <a:xfrm rot="5400000">
            <a:off x="6911764" y="1670841"/>
            <a:ext cx="990600" cy="762000"/>
          </a:xfrm>
          <a:prstGeom prst="rightArrow">
            <a:avLst/>
          </a:prstGeom>
          <a:solidFill>
            <a:srgbClr val="FFC000"/>
          </a:solidFill>
          <a:ln w="28575">
            <a:solidFill>
              <a:srgbClr val="FFC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968780" y="3202098"/>
            <a:ext cx="2920020" cy="1082855"/>
          </a:xfrm>
          <a:prstGeom prst="rect">
            <a:avLst/>
          </a:prstGeom>
        </p:spPr>
      </p:pic>
      <p:pic>
        <p:nvPicPr>
          <p:cNvPr id="21" name="Picture 20"/>
          <p:cNvPicPr>
            <a:picLocks noChangeAspect="1"/>
          </p:cNvPicPr>
          <p:nvPr/>
        </p:nvPicPr>
        <p:blipFill>
          <a:blip r:embed="rId8">
            <a:duotone>
              <a:schemeClr val="accent2">
                <a:shade val="45000"/>
                <a:satMod val="135000"/>
              </a:schemeClr>
              <a:prstClr val="white"/>
            </a:duotone>
          </a:blip>
          <a:stretch>
            <a:fillRect/>
          </a:stretch>
        </p:blipFill>
        <p:spPr>
          <a:xfrm>
            <a:off x="6908716" y="2576010"/>
            <a:ext cx="996696" cy="569881"/>
          </a:xfrm>
          <a:prstGeom prst="rect">
            <a:avLst/>
          </a:prstGeom>
        </p:spPr>
      </p:pic>
      <p:sp>
        <p:nvSpPr>
          <p:cNvPr id="22" name="TextBox 21"/>
          <p:cNvSpPr txBox="1"/>
          <p:nvPr/>
        </p:nvSpPr>
        <p:spPr>
          <a:xfrm>
            <a:off x="6125495" y="1212849"/>
            <a:ext cx="2563138" cy="757130"/>
          </a:xfrm>
          <a:prstGeom prst="rect">
            <a:avLst/>
          </a:prstGeom>
          <a:solidFill>
            <a:schemeClr val="bg1"/>
          </a:solidFill>
        </p:spPr>
        <p:txBody>
          <a:bodyPr wrap="none" lIns="182880" tIns="0" rIns="182880" bIns="91440" rtlCol="0">
            <a:spAutoFit/>
          </a:bodyPr>
          <a:lstStyle/>
          <a:p>
            <a:pPr algn="ctr">
              <a:lnSpc>
                <a:spcPct val="90000"/>
              </a:lnSpc>
              <a:spcAft>
                <a:spcPts val="600"/>
              </a:spcAft>
            </a:pPr>
            <a:r>
              <a:rPr lang="en-US" sz="2400" dirty="0" smtClean="0"/>
              <a:t>Windows Server</a:t>
            </a:r>
            <a:br>
              <a:rPr lang="en-US" sz="2400" dirty="0" smtClean="0"/>
            </a:br>
            <a:r>
              <a:rPr lang="en-US" sz="2400" dirty="0" smtClean="0"/>
              <a:t>Container(s)</a:t>
            </a:r>
          </a:p>
        </p:txBody>
      </p:sp>
      <p:sp>
        <p:nvSpPr>
          <p:cNvPr id="23" name="Right Arrow 22"/>
          <p:cNvSpPr/>
          <p:nvPr/>
        </p:nvSpPr>
        <p:spPr bwMode="auto">
          <a:xfrm>
            <a:off x="2013480" y="2247464"/>
            <a:ext cx="990600" cy="762000"/>
          </a:xfrm>
          <a:prstGeom prst="rightArrow">
            <a:avLst/>
          </a:prstGeom>
          <a:solidFill>
            <a:srgbClr val="FFC000"/>
          </a:solidFill>
          <a:ln w="28575">
            <a:solidFill>
              <a:srgbClr val="FFC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TextBox 23"/>
          <p:cNvSpPr txBox="1"/>
          <p:nvPr/>
        </p:nvSpPr>
        <p:spPr>
          <a:xfrm>
            <a:off x="50174" y="2299439"/>
            <a:ext cx="2010807" cy="757130"/>
          </a:xfrm>
          <a:prstGeom prst="rect">
            <a:avLst/>
          </a:prstGeom>
          <a:noFill/>
        </p:spPr>
        <p:txBody>
          <a:bodyPr wrap="none" lIns="182880" tIns="0" rIns="182880" bIns="91440" rtlCol="0">
            <a:spAutoFit/>
          </a:bodyPr>
          <a:lstStyle/>
          <a:p>
            <a:pPr algn="r">
              <a:lnSpc>
                <a:spcPct val="90000"/>
              </a:lnSpc>
              <a:spcAft>
                <a:spcPts val="600"/>
              </a:spcAft>
            </a:pPr>
            <a:r>
              <a:rPr lang="en-US" sz="2400" dirty="0" smtClean="0"/>
              <a:t>Hyper-V</a:t>
            </a:r>
            <a:br>
              <a:rPr lang="en-US" sz="2400" dirty="0" smtClean="0"/>
            </a:br>
            <a:r>
              <a:rPr lang="en-US" sz="2400" dirty="0" smtClean="0"/>
              <a:t>Container(s)</a:t>
            </a:r>
          </a:p>
        </p:txBody>
      </p:sp>
      <p:sp>
        <p:nvSpPr>
          <p:cNvPr id="26" name="Rectangle 25"/>
          <p:cNvSpPr/>
          <p:nvPr/>
        </p:nvSpPr>
        <p:spPr bwMode="auto">
          <a:xfrm>
            <a:off x="2968781" y="2925513"/>
            <a:ext cx="2920020" cy="232964"/>
          </a:xfrm>
          <a:prstGeom prst="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1400" dirty="0" smtClean="0">
                <a:gradFill>
                  <a:gsLst>
                    <a:gs pos="16814">
                      <a:srgbClr val="FFFFFF"/>
                    </a:gs>
                    <a:gs pos="46000">
                      <a:srgbClr val="FFFFFF"/>
                    </a:gs>
                  </a:gsLst>
                  <a:lin ang="5400000" scaled="0"/>
                </a:gradFill>
              </a:rPr>
              <a:t>Hyper-V Hypervisor</a:t>
            </a:r>
            <a:endParaRPr lang="en-US" sz="1400" dirty="0">
              <a:gradFill>
                <a:gsLst>
                  <a:gs pos="16814">
                    <a:srgbClr val="FFFFFF"/>
                  </a:gs>
                  <a:gs pos="46000">
                    <a:srgbClr val="FFFFFF"/>
                  </a:gs>
                </a:gsLst>
                <a:lin ang="5400000" scaled="0"/>
              </a:gradFill>
            </a:endParaRPr>
          </a:p>
        </p:txBody>
      </p:sp>
    </p:spTree>
    <p:extLst>
      <p:ext uri="{BB962C8B-B14F-4D97-AF65-F5344CB8AC3E}">
        <p14:creationId xmlns:p14="http://schemas.microsoft.com/office/powerpoint/2010/main" val="3306589224"/>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p:cNvPicPr>
            <a:picLocks noChangeAspect="1"/>
          </p:cNvPicPr>
          <p:nvPr/>
        </p:nvPicPr>
        <p:blipFill>
          <a:blip r:embed="rId2"/>
          <a:stretch>
            <a:fillRect/>
          </a:stretch>
        </p:blipFill>
        <p:spPr>
          <a:xfrm>
            <a:off x="362996" y="1095023"/>
            <a:ext cx="5685661" cy="5734755"/>
          </a:xfrm>
          <a:prstGeom prst="rect">
            <a:avLst/>
          </a:prstGeom>
        </p:spPr>
      </p:pic>
      <p:pic>
        <p:nvPicPr>
          <p:cNvPr id="44" name="Picture 43"/>
          <p:cNvPicPr>
            <a:picLocks noChangeAspect="1"/>
          </p:cNvPicPr>
          <p:nvPr/>
        </p:nvPicPr>
        <p:blipFill>
          <a:blip r:embed="rId3"/>
          <a:stretch>
            <a:fillRect/>
          </a:stretch>
        </p:blipFill>
        <p:spPr>
          <a:xfrm>
            <a:off x="6044457" y="1061156"/>
            <a:ext cx="5966921" cy="2298117"/>
          </a:xfrm>
          <a:prstGeom prst="rect">
            <a:avLst/>
          </a:prstGeom>
        </p:spPr>
      </p:pic>
      <p:pic>
        <p:nvPicPr>
          <p:cNvPr id="43" name="Picture 42"/>
          <p:cNvPicPr>
            <a:picLocks noChangeAspect="1"/>
          </p:cNvPicPr>
          <p:nvPr/>
        </p:nvPicPr>
        <p:blipFill>
          <a:blip r:embed="rId4"/>
          <a:stretch>
            <a:fillRect/>
          </a:stretch>
        </p:blipFill>
        <p:spPr>
          <a:xfrm>
            <a:off x="6059947" y="3288301"/>
            <a:ext cx="2082809" cy="3383243"/>
          </a:xfrm>
          <a:prstGeom prst="rect">
            <a:avLst/>
          </a:prstGeom>
        </p:spPr>
      </p:pic>
      <p:sp>
        <p:nvSpPr>
          <p:cNvPr id="3" name="Title 2"/>
          <p:cNvSpPr>
            <a:spLocks noGrp="1"/>
          </p:cNvSpPr>
          <p:nvPr>
            <p:ph type="title"/>
          </p:nvPr>
        </p:nvSpPr>
        <p:spPr/>
        <p:txBody>
          <a:bodyPr/>
          <a:lstStyle/>
          <a:p>
            <a:r>
              <a:rPr lang="en-US" dirty="0" smtClean="0"/>
              <a:t>The right tools for you.</a:t>
            </a:r>
            <a:endParaRPr lang="en-US" dirty="0"/>
          </a:p>
        </p:txBody>
      </p:sp>
    </p:spTree>
    <p:extLst>
      <p:ext uri="{BB962C8B-B14F-4D97-AF65-F5344CB8AC3E}">
        <p14:creationId xmlns:p14="http://schemas.microsoft.com/office/powerpoint/2010/main" val="1894862971"/>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Labs</a:t>
            </a:r>
            <a:endParaRPr lang="en-US" dirty="0"/>
          </a:p>
        </p:txBody>
      </p:sp>
      <p:sp>
        <p:nvSpPr>
          <p:cNvPr id="3" name="Text Placeholder 2"/>
          <p:cNvSpPr>
            <a:spLocks noGrp="1"/>
          </p:cNvSpPr>
          <p:nvPr>
            <p:ph type="body" sz="quarter" idx="10"/>
          </p:nvPr>
        </p:nvSpPr>
        <p:spPr>
          <a:xfrm>
            <a:off x="274639" y="1212849"/>
            <a:ext cx="10572902" cy="4524315"/>
          </a:xfrm>
        </p:spPr>
        <p:txBody>
          <a:bodyPr/>
          <a:lstStyle/>
          <a:p>
            <a:pPr marL="571500" indent="-571500">
              <a:buFont typeface="Arial" panose="020B0604020202020204" pitchFamily="34" charset="0"/>
              <a:buChar char="•"/>
            </a:pPr>
            <a:r>
              <a:rPr lang="en-US" sz="3600" dirty="0" smtClean="0"/>
              <a:t>Windows Server 2016 TP5 installed</a:t>
            </a:r>
          </a:p>
          <a:p>
            <a:pPr marL="571500" lvl="1" indent="-571500">
              <a:buFont typeface="Arial" panose="020B0604020202020204" pitchFamily="34" charset="0"/>
              <a:buChar char="•"/>
            </a:pPr>
            <a:r>
              <a:rPr lang="en-US" sz="1800" dirty="0" smtClean="0"/>
              <a:t>Minimum - 4GB de RAM</a:t>
            </a:r>
          </a:p>
          <a:p>
            <a:pPr marL="571500" lvl="1" indent="-571500">
              <a:buFont typeface="Arial" panose="020B0604020202020204" pitchFamily="34" charset="0"/>
              <a:buChar char="•"/>
            </a:pPr>
            <a:r>
              <a:rPr lang="en-US" sz="1800" dirty="0" smtClean="0"/>
              <a:t>Recommended: virtualization supported (Intel-VT or AMD-V)</a:t>
            </a:r>
          </a:p>
          <a:p>
            <a:pPr marL="571500" indent="-571500">
              <a:buFont typeface="Arial" panose="020B0604020202020204" pitchFamily="34" charset="0"/>
              <a:buChar char="•"/>
            </a:pPr>
            <a:r>
              <a:rPr lang="en-US" sz="3600" dirty="0" smtClean="0"/>
              <a:t>If you don´t have machines with WS2016 then use the following script (JSON) to provision VMs on Azure (all VMs are ready for labs)</a:t>
            </a:r>
          </a:p>
          <a:p>
            <a:pPr marL="571500" lvl="1" indent="-571500">
              <a:buFont typeface="Arial" panose="020B0604020202020204" pitchFamily="34" charset="0"/>
              <a:buChar char="•"/>
            </a:pPr>
            <a:r>
              <a:rPr lang="en-US" sz="1800" dirty="0" smtClean="0"/>
              <a:t>WS2016 TP5 w/ Docker Client/Daemon installed and images w/ </a:t>
            </a:r>
            <a:r>
              <a:rPr lang="en-US" sz="1800" dirty="0" err="1" smtClean="0"/>
              <a:t>WindowsServerCore</a:t>
            </a:r>
            <a:r>
              <a:rPr lang="en-US" sz="1800" dirty="0" smtClean="0"/>
              <a:t> and </a:t>
            </a:r>
            <a:r>
              <a:rPr lang="en-US" sz="1800" dirty="0" err="1" smtClean="0"/>
              <a:t>NanoServer</a:t>
            </a:r>
            <a:endParaRPr lang="en-US" sz="1800" dirty="0" smtClean="0"/>
          </a:p>
          <a:p>
            <a:pPr marL="571500" lvl="1" indent="-571500">
              <a:buFont typeface="Arial" panose="020B0604020202020204" pitchFamily="34" charset="0"/>
              <a:buChar char="•"/>
            </a:pPr>
            <a:r>
              <a:rPr lang="en-US" sz="2400" u="sng" dirty="0" smtClean="0">
                <a:hlinkClick r:id="rId2"/>
              </a:rPr>
              <a:t>https://raw.githubusercontent.com/Microsoft/Virtualization-Documentation/master/windows-server-container-tools/containers-azure-template/azuredeploy.json</a:t>
            </a:r>
            <a:r>
              <a:rPr lang="en-US" sz="2400" dirty="0" smtClean="0"/>
              <a:t> </a:t>
            </a:r>
            <a:endParaRPr lang="en-US" sz="1800" dirty="0" smtClean="0"/>
          </a:p>
        </p:txBody>
      </p:sp>
    </p:spTree>
    <p:extLst>
      <p:ext uri="{BB962C8B-B14F-4D97-AF65-F5344CB8AC3E}">
        <p14:creationId xmlns:p14="http://schemas.microsoft.com/office/powerpoint/2010/main" val="2234078036"/>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Labs</a:t>
            </a:r>
            <a:endParaRPr lang="en-US" dirty="0"/>
          </a:p>
        </p:txBody>
      </p:sp>
      <p:sp>
        <p:nvSpPr>
          <p:cNvPr id="3" name="Text Placeholder 2"/>
          <p:cNvSpPr>
            <a:spLocks noGrp="1"/>
          </p:cNvSpPr>
          <p:nvPr>
            <p:ph type="body" sz="quarter" idx="10"/>
          </p:nvPr>
        </p:nvSpPr>
        <p:spPr>
          <a:xfrm>
            <a:off x="274639" y="1212849"/>
            <a:ext cx="10572902" cy="5078313"/>
          </a:xfrm>
        </p:spPr>
        <p:txBody>
          <a:bodyPr/>
          <a:lstStyle/>
          <a:p>
            <a:pPr marL="571500" indent="-571500">
              <a:buFont typeface="Arial" panose="020B0604020202020204" pitchFamily="34" charset="0"/>
              <a:buChar char="•"/>
            </a:pPr>
            <a:r>
              <a:rPr lang="pt-BR" sz="3200" dirty="0" smtClean="0"/>
              <a:t>Conexion with Internet (avoid </a:t>
            </a:r>
            <a:r>
              <a:rPr lang="pt-BR" sz="3200" dirty="0"/>
              <a:t>proxy)</a:t>
            </a:r>
          </a:p>
          <a:p>
            <a:pPr marL="571500" indent="-571500">
              <a:buFont typeface="Arial" panose="020B0604020202020204" pitchFamily="34" charset="0"/>
              <a:buChar char="•"/>
            </a:pPr>
            <a:r>
              <a:rPr lang="pt-BR" sz="3200" dirty="0" smtClean="0"/>
              <a:t>Some labs require partnership</a:t>
            </a:r>
            <a:endParaRPr lang="pt-BR" sz="3200" dirty="0"/>
          </a:p>
          <a:p>
            <a:pPr marL="571500" indent="-571500">
              <a:buFont typeface="Arial" panose="020B0604020202020204" pitchFamily="34" charset="0"/>
              <a:buChar char="•"/>
            </a:pPr>
            <a:r>
              <a:rPr lang="pt-BR" sz="3200" dirty="0" smtClean="0"/>
              <a:t>Tips for pratical activities:</a:t>
            </a:r>
            <a:endParaRPr lang="pt-BR" sz="3200" dirty="0"/>
          </a:p>
          <a:p>
            <a:pPr marL="571500" lvl="1" indent="-571500">
              <a:buFont typeface="Arial" panose="020B0604020202020204" pitchFamily="34" charset="0"/>
              <a:buChar char="•"/>
            </a:pPr>
            <a:r>
              <a:rPr lang="pt-BR" sz="1600" dirty="0"/>
              <a:t>Powershell </a:t>
            </a:r>
            <a:r>
              <a:rPr lang="pt-BR" sz="1600" dirty="0" smtClean="0"/>
              <a:t>is not </a:t>
            </a:r>
            <a:r>
              <a:rPr lang="pt-BR" sz="1600" dirty="0"/>
              <a:t>case-sensitive</a:t>
            </a:r>
          </a:p>
          <a:p>
            <a:pPr marL="571500" lvl="1" indent="-571500">
              <a:buFont typeface="Arial" panose="020B0604020202020204" pitchFamily="34" charset="0"/>
              <a:buChar char="•"/>
            </a:pPr>
            <a:r>
              <a:rPr lang="pt-BR" sz="1600" dirty="0"/>
              <a:t>Docker </a:t>
            </a:r>
            <a:r>
              <a:rPr lang="pt-BR" sz="1600" dirty="0" smtClean="0"/>
              <a:t>is </a:t>
            </a:r>
            <a:r>
              <a:rPr lang="pt-BR" sz="1600" dirty="0"/>
              <a:t>case </a:t>
            </a:r>
            <a:r>
              <a:rPr lang="pt-BR" sz="1600" dirty="0" smtClean="0"/>
              <a:t>sensitive</a:t>
            </a:r>
          </a:p>
          <a:p>
            <a:pPr marL="571500" indent="-571500">
              <a:buFont typeface="Arial" panose="020B0604020202020204" pitchFamily="34" charset="0"/>
              <a:buChar char="•"/>
            </a:pPr>
            <a:r>
              <a:rPr lang="pt-BR" sz="3600" dirty="0" smtClean="0"/>
              <a:t>Atenttion: The download of the images require time and bandwith. Please download all the images before:</a:t>
            </a:r>
          </a:p>
          <a:p>
            <a:pPr marL="800100" lvl="1" indent="-457200">
              <a:buFont typeface="+mj-lt"/>
              <a:buAutoNum type="arabicPeriod"/>
            </a:pPr>
            <a:r>
              <a:rPr lang="en-US" sz="1600" dirty="0"/>
              <a:t>Find-</a:t>
            </a:r>
            <a:r>
              <a:rPr lang="en-US" sz="1600" dirty="0" err="1"/>
              <a:t>ContainerImage</a:t>
            </a:r>
            <a:endParaRPr lang="en-US" sz="1600" dirty="0"/>
          </a:p>
          <a:p>
            <a:pPr marL="800100" lvl="1" indent="-457200">
              <a:buFont typeface="+mj-lt"/>
              <a:buAutoNum type="arabicPeriod"/>
            </a:pPr>
            <a:r>
              <a:rPr lang="en-US" sz="1600" dirty="0"/>
              <a:t>Save-</a:t>
            </a:r>
            <a:r>
              <a:rPr lang="en-US" sz="1600" dirty="0" err="1"/>
              <a:t>ContainerImage</a:t>
            </a:r>
            <a:r>
              <a:rPr lang="en-US" sz="1600" dirty="0"/>
              <a:t> -Name </a:t>
            </a:r>
            <a:r>
              <a:rPr lang="en-US" sz="1600" dirty="0" err="1"/>
              <a:t>NanoServer</a:t>
            </a:r>
            <a:r>
              <a:rPr lang="en-US" sz="1600" dirty="0"/>
              <a:t> -Path c:\</a:t>
            </a:r>
            <a:r>
              <a:rPr lang="en-US" sz="1600" dirty="0" smtClean="0"/>
              <a:t>container-image</a:t>
            </a:r>
            <a:endParaRPr lang="en-US" sz="1600" dirty="0"/>
          </a:p>
          <a:p>
            <a:endParaRPr lang="en-US" dirty="0"/>
          </a:p>
        </p:txBody>
      </p:sp>
    </p:spTree>
    <p:extLst>
      <p:ext uri="{BB962C8B-B14F-4D97-AF65-F5344CB8AC3E}">
        <p14:creationId xmlns:p14="http://schemas.microsoft.com/office/powerpoint/2010/main" val="3708591266"/>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pt-BR" dirty="0" smtClean="0"/>
              <a:t>Installing Containers</a:t>
            </a:r>
            <a:endParaRPr lang="en-US" dirty="0"/>
          </a:p>
        </p:txBody>
      </p:sp>
      <p:sp>
        <p:nvSpPr>
          <p:cNvPr id="4" name="Title 3"/>
          <p:cNvSpPr>
            <a:spLocks noGrp="1"/>
          </p:cNvSpPr>
          <p:nvPr>
            <p:ph type="title"/>
          </p:nvPr>
        </p:nvSpPr>
        <p:spPr/>
        <p:txBody>
          <a:bodyPr/>
          <a:lstStyle/>
          <a:p>
            <a:r>
              <a:rPr lang="en-US" dirty="0" smtClean="0"/>
              <a:t>Lab 1</a:t>
            </a:r>
            <a:endParaRPr lang="en-US" dirty="0"/>
          </a:p>
        </p:txBody>
      </p:sp>
    </p:spTree>
    <p:extLst>
      <p:ext uri="{BB962C8B-B14F-4D97-AF65-F5344CB8AC3E}">
        <p14:creationId xmlns:p14="http://schemas.microsoft.com/office/powerpoint/2010/main" val="14867697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905411"/>
          </a:xfrm>
        </p:spPr>
        <p:txBody>
          <a:bodyPr/>
          <a:lstStyle/>
          <a:p>
            <a:pPr marL="742950" indent="-742950">
              <a:buFont typeface="+mj-lt"/>
              <a:buAutoNum type="arabicPeriod"/>
            </a:pPr>
            <a:r>
              <a:rPr lang="pt-BR" dirty="0" smtClean="0"/>
              <a:t>Open PowerShell in administrative mode</a:t>
            </a:r>
          </a:p>
          <a:p>
            <a:pPr marL="742950" indent="-742950">
              <a:buFont typeface="+mj-lt"/>
              <a:buAutoNum type="arabicPeriod"/>
            </a:pPr>
            <a:r>
              <a:rPr lang="pt-BR" dirty="0" smtClean="0"/>
              <a:t>Install Container Service</a:t>
            </a:r>
          </a:p>
          <a:p>
            <a:pPr marL="984250" lvl="1" indent="-742950">
              <a:buFont typeface="+mj-lt"/>
              <a:buAutoNum type="arabicPeriod"/>
            </a:pPr>
            <a:r>
              <a:rPr lang="pt-BR" dirty="0" smtClean="0"/>
              <a:t>Install-windowsfeature containers</a:t>
            </a:r>
          </a:p>
          <a:p>
            <a:pPr marL="742950" indent="-742950">
              <a:buFont typeface="+mj-lt"/>
              <a:buAutoNum type="arabicPeriod"/>
            </a:pPr>
            <a:r>
              <a:rPr lang="pt-BR" dirty="0" smtClean="0"/>
              <a:t>Restart server</a:t>
            </a:r>
          </a:p>
          <a:p>
            <a:pPr marL="984250" lvl="1" indent="-742950">
              <a:buFont typeface="+mj-lt"/>
              <a:buAutoNum type="arabicPeriod"/>
            </a:pPr>
            <a:r>
              <a:rPr lang="pt-BR" dirty="0" smtClean="0"/>
              <a:t>Restart-Computer –force</a:t>
            </a:r>
          </a:p>
        </p:txBody>
      </p:sp>
      <p:sp>
        <p:nvSpPr>
          <p:cNvPr id="4" name="Title 3"/>
          <p:cNvSpPr>
            <a:spLocks noGrp="1"/>
          </p:cNvSpPr>
          <p:nvPr>
            <p:ph type="title"/>
          </p:nvPr>
        </p:nvSpPr>
        <p:spPr/>
        <p:txBody>
          <a:bodyPr/>
          <a:lstStyle/>
          <a:p>
            <a:r>
              <a:rPr lang="pt-BR" dirty="0" smtClean="0"/>
              <a:t>Installing the container service</a:t>
            </a:r>
            <a:endParaRPr lang="en-US" dirty="0"/>
          </a:p>
        </p:txBody>
      </p:sp>
    </p:spTree>
    <p:extLst>
      <p:ext uri="{BB962C8B-B14F-4D97-AF65-F5344CB8AC3E}">
        <p14:creationId xmlns:p14="http://schemas.microsoft.com/office/powerpoint/2010/main" val="1842219636"/>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724644"/>
          </a:xfrm>
        </p:spPr>
        <p:txBody>
          <a:bodyPr/>
          <a:lstStyle/>
          <a:p>
            <a:pPr marL="514350" indent="-514350">
              <a:buFont typeface="+mj-lt"/>
              <a:buAutoNum type="arabicPeriod"/>
            </a:pPr>
            <a:r>
              <a:rPr lang="pt-BR" sz="3200" dirty="0" smtClean="0"/>
              <a:t>Open </a:t>
            </a:r>
            <a:r>
              <a:rPr lang="pt-BR" sz="3200" dirty="0"/>
              <a:t>PowerShell </a:t>
            </a:r>
            <a:r>
              <a:rPr lang="pt-BR" sz="3200" dirty="0" smtClean="0"/>
              <a:t>in administrative mode</a:t>
            </a:r>
            <a:endParaRPr lang="pt-BR" sz="3200" dirty="0"/>
          </a:p>
          <a:p>
            <a:pPr marL="514350" indent="-514350">
              <a:buFont typeface="+mj-lt"/>
              <a:buAutoNum type="arabicPeriod"/>
            </a:pPr>
            <a:r>
              <a:rPr lang="pt-BR" sz="3200" dirty="0" smtClean="0"/>
              <a:t>Create directory for Docker</a:t>
            </a:r>
          </a:p>
          <a:p>
            <a:pPr marL="685800" lvl="1" indent="-342900">
              <a:buFont typeface="+mj-lt"/>
              <a:buAutoNum type="arabicPeriod"/>
            </a:pPr>
            <a:r>
              <a:rPr lang="pt-BR" sz="1600" dirty="0" smtClean="0"/>
              <a:t>New-item –type directory –path “c:\program files\docker\”</a:t>
            </a:r>
          </a:p>
          <a:p>
            <a:pPr marL="514350" indent="-514350">
              <a:buFont typeface="+mj-lt"/>
              <a:buAutoNum type="arabicPeriod"/>
            </a:pPr>
            <a:r>
              <a:rPr lang="pt-BR" sz="3200" dirty="0" smtClean="0"/>
              <a:t>Download Docker Daemon</a:t>
            </a:r>
            <a:endParaRPr lang="en-US" sz="3200" dirty="0" smtClean="0"/>
          </a:p>
          <a:p>
            <a:pPr marL="685800" lvl="1" indent="-342900">
              <a:buFont typeface="+mj-lt"/>
              <a:buAutoNum type="arabicPeriod"/>
            </a:pPr>
            <a:r>
              <a:rPr lang="en-US" sz="1600" dirty="0" smtClean="0"/>
              <a:t>Invoke-</a:t>
            </a:r>
            <a:r>
              <a:rPr lang="en-US" sz="1600" dirty="0" err="1" smtClean="0"/>
              <a:t>WebRequest</a:t>
            </a:r>
            <a:r>
              <a:rPr lang="en-US" sz="1600" dirty="0" smtClean="0"/>
              <a:t> </a:t>
            </a:r>
            <a:r>
              <a:rPr lang="en-US" sz="1600" dirty="0"/>
              <a:t>https://aka.ms/tp5/b/dockerd -</a:t>
            </a:r>
            <a:r>
              <a:rPr lang="en-US" sz="1600" dirty="0" err="1"/>
              <a:t>OutFile</a:t>
            </a:r>
            <a:r>
              <a:rPr lang="en-US" sz="1600" dirty="0"/>
              <a:t> $</a:t>
            </a:r>
            <a:r>
              <a:rPr lang="en-US" sz="1600" dirty="0" err="1"/>
              <a:t>env:ProgramFiles</a:t>
            </a:r>
            <a:r>
              <a:rPr lang="en-US" sz="1600" dirty="0"/>
              <a:t>\</a:t>
            </a:r>
            <a:r>
              <a:rPr lang="en-US" sz="1600" dirty="0" err="1"/>
              <a:t>docker</a:t>
            </a:r>
            <a:r>
              <a:rPr lang="en-US" sz="1600" dirty="0"/>
              <a:t>\dockerd.exe -</a:t>
            </a:r>
            <a:r>
              <a:rPr lang="en-US" sz="1600" dirty="0" err="1"/>
              <a:t>UseBasicParsing</a:t>
            </a:r>
            <a:endParaRPr lang="en-US" sz="1600" dirty="0"/>
          </a:p>
          <a:p>
            <a:pPr marL="514350" indent="-514350">
              <a:buFont typeface="+mj-lt"/>
              <a:buAutoNum type="arabicPeriod"/>
            </a:pPr>
            <a:r>
              <a:rPr lang="pt-BR" sz="3200" dirty="0" smtClean="0"/>
              <a:t>Download Docker Client</a:t>
            </a:r>
            <a:endParaRPr lang="en-US" sz="3200" dirty="0" smtClean="0"/>
          </a:p>
          <a:p>
            <a:pPr marL="685800" lvl="1" indent="-342900">
              <a:buFont typeface="+mj-lt"/>
              <a:buAutoNum type="arabicPeriod"/>
            </a:pPr>
            <a:r>
              <a:rPr lang="en-US" sz="1600" dirty="0" smtClean="0"/>
              <a:t>Invoke-</a:t>
            </a:r>
            <a:r>
              <a:rPr lang="en-US" sz="1600" dirty="0" err="1" smtClean="0"/>
              <a:t>WebRequest</a:t>
            </a:r>
            <a:r>
              <a:rPr lang="en-US" sz="1600" dirty="0" smtClean="0"/>
              <a:t> </a:t>
            </a:r>
            <a:r>
              <a:rPr lang="en-US" sz="1600" dirty="0"/>
              <a:t>https://aka.ms/tp5/b/docker -</a:t>
            </a:r>
            <a:r>
              <a:rPr lang="en-US" sz="1600" dirty="0" err="1"/>
              <a:t>OutFile</a:t>
            </a:r>
            <a:r>
              <a:rPr lang="en-US" sz="1600" dirty="0"/>
              <a:t> $</a:t>
            </a:r>
            <a:r>
              <a:rPr lang="en-US" sz="1600" dirty="0" err="1"/>
              <a:t>env:ProgramFiles</a:t>
            </a:r>
            <a:r>
              <a:rPr lang="en-US" sz="1600" dirty="0"/>
              <a:t>\</a:t>
            </a:r>
            <a:r>
              <a:rPr lang="en-US" sz="1600" dirty="0" err="1"/>
              <a:t>docker</a:t>
            </a:r>
            <a:r>
              <a:rPr lang="en-US" sz="1600" dirty="0"/>
              <a:t>\docker.exe </a:t>
            </a:r>
            <a:r>
              <a:rPr lang="en-US" sz="1600" dirty="0" smtClean="0"/>
              <a:t>–</a:t>
            </a:r>
            <a:r>
              <a:rPr lang="en-US" sz="1600" dirty="0" err="1" smtClean="0"/>
              <a:t>UseBasicParsing</a:t>
            </a:r>
            <a:endParaRPr lang="en-US" sz="1600" dirty="0" smtClean="0"/>
          </a:p>
          <a:p>
            <a:pPr marL="514350" indent="-514350">
              <a:buFont typeface="+mj-lt"/>
              <a:buAutoNum type="arabicPeriod"/>
            </a:pPr>
            <a:r>
              <a:rPr lang="pt-BR" sz="3200" dirty="0" smtClean="0"/>
              <a:t>Create environament variable for Docker</a:t>
            </a:r>
            <a:endParaRPr lang="en-US" sz="3200" dirty="0" smtClean="0"/>
          </a:p>
          <a:p>
            <a:pPr marL="685800" lvl="1" indent="-342900">
              <a:buFont typeface="+mj-lt"/>
              <a:buAutoNum type="arabicPeriod"/>
            </a:pPr>
            <a:r>
              <a:rPr lang="en-US" sz="1600" dirty="0" smtClean="0"/>
              <a:t>[</a:t>
            </a:r>
            <a:r>
              <a:rPr lang="en-US" sz="1600" dirty="0"/>
              <a:t>Environment]::</a:t>
            </a:r>
            <a:r>
              <a:rPr lang="en-US" sz="1600" dirty="0" err="1"/>
              <a:t>SetEnvironmentVariable</a:t>
            </a:r>
            <a:r>
              <a:rPr lang="en-US" sz="1600" dirty="0"/>
              <a:t>("Path", $</a:t>
            </a:r>
            <a:r>
              <a:rPr lang="en-US" sz="1600" dirty="0" err="1"/>
              <a:t>env:Path</a:t>
            </a:r>
            <a:r>
              <a:rPr lang="en-US" sz="1600" dirty="0"/>
              <a:t> + ";C:\Program Files\Docker", [</a:t>
            </a:r>
            <a:r>
              <a:rPr lang="en-US" sz="1600" dirty="0" err="1"/>
              <a:t>EnvironmentVariableTarget</a:t>
            </a:r>
            <a:r>
              <a:rPr lang="en-US" sz="1600" dirty="0"/>
              <a:t>]::Machine</a:t>
            </a:r>
            <a:r>
              <a:rPr lang="en-US" sz="1600" dirty="0" smtClean="0"/>
              <a:t>)</a:t>
            </a:r>
          </a:p>
          <a:p>
            <a:pPr marL="514350" indent="-514350">
              <a:buFont typeface="+mj-lt"/>
              <a:buAutoNum type="arabicPeriod"/>
            </a:pPr>
            <a:r>
              <a:rPr lang="pt-BR" sz="3200" dirty="0" smtClean="0"/>
              <a:t>Register service</a:t>
            </a:r>
            <a:endParaRPr lang="en-US" sz="3200" dirty="0" smtClean="0"/>
          </a:p>
          <a:p>
            <a:pPr marL="685800" lvl="1" indent="-342900">
              <a:buFont typeface="+mj-lt"/>
              <a:buAutoNum type="arabicPeriod"/>
            </a:pPr>
            <a:r>
              <a:rPr lang="en-US" sz="1600" dirty="0" err="1" smtClean="0"/>
              <a:t>dockerd</a:t>
            </a:r>
            <a:r>
              <a:rPr lang="en-US" sz="1600" dirty="0" smtClean="0"/>
              <a:t> </a:t>
            </a:r>
            <a:r>
              <a:rPr lang="en-US" sz="1600" dirty="0"/>
              <a:t>--</a:t>
            </a:r>
            <a:r>
              <a:rPr lang="en-US" sz="1600" dirty="0" smtClean="0"/>
              <a:t>register-service</a:t>
            </a:r>
          </a:p>
          <a:p>
            <a:pPr marL="514350" indent="-514350">
              <a:buFont typeface="+mj-lt"/>
              <a:buAutoNum type="arabicPeriod"/>
            </a:pPr>
            <a:r>
              <a:rPr lang="pt-BR" sz="3200" dirty="0" smtClean="0"/>
              <a:t>Start service</a:t>
            </a:r>
            <a:endParaRPr lang="en-US" sz="3200" dirty="0" smtClean="0"/>
          </a:p>
          <a:p>
            <a:pPr marL="685800" lvl="1" indent="-342900">
              <a:buFont typeface="+mj-lt"/>
              <a:buAutoNum type="arabicPeriod"/>
            </a:pPr>
            <a:r>
              <a:rPr lang="en-US" sz="1600" dirty="0" smtClean="0"/>
              <a:t>Start-Service </a:t>
            </a:r>
            <a:r>
              <a:rPr lang="en-US" sz="1600" dirty="0" err="1"/>
              <a:t>docker</a:t>
            </a:r>
            <a:endParaRPr lang="en-US" sz="1600" dirty="0"/>
          </a:p>
        </p:txBody>
      </p:sp>
      <p:sp>
        <p:nvSpPr>
          <p:cNvPr id="3" name="Title 2"/>
          <p:cNvSpPr>
            <a:spLocks noGrp="1"/>
          </p:cNvSpPr>
          <p:nvPr>
            <p:ph type="title"/>
          </p:nvPr>
        </p:nvSpPr>
        <p:spPr/>
        <p:txBody>
          <a:bodyPr/>
          <a:lstStyle/>
          <a:p>
            <a:r>
              <a:rPr lang="pt-BR" dirty="0" smtClean="0"/>
              <a:t>Install Docker</a:t>
            </a:r>
            <a:endParaRPr lang="en-US" dirty="0"/>
          </a:p>
        </p:txBody>
      </p:sp>
    </p:spTree>
    <p:extLst>
      <p:ext uri="{BB962C8B-B14F-4D97-AF65-F5344CB8AC3E}">
        <p14:creationId xmlns:p14="http://schemas.microsoft.com/office/powerpoint/2010/main" val="4243631452"/>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373231"/>
          </a:xfrm>
        </p:spPr>
        <p:txBody>
          <a:bodyPr/>
          <a:lstStyle/>
          <a:p>
            <a:pPr marL="742950" indent="-742950">
              <a:buFont typeface="+mj-lt"/>
              <a:buAutoNum type="arabicPeriod"/>
            </a:pPr>
            <a:r>
              <a:rPr lang="pt-BR" sz="4400" dirty="0" smtClean="0"/>
              <a:t>Update container modules for </a:t>
            </a:r>
            <a:r>
              <a:rPr lang="pt-BR" sz="4400" dirty="0"/>
              <a:t>PowerShell</a:t>
            </a:r>
          </a:p>
          <a:p>
            <a:pPr marL="984250" lvl="1" indent="-742950">
              <a:buFont typeface="+mj-lt"/>
              <a:buAutoNum type="arabicPeriod"/>
            </a:pPr>
            <a:r>
              <a:rPr lang="pt-BR" sz="2800" dirty="0">
                <a:hlinkClick r:id="rId2"/>
              </a:rPr>
              <a:t>http://github.com/microsoft/Docker-PowerShell</a:t>
            </a:r>
            <a:endParaRPr lang="pt-BR" sz="2800" dirty="0"/>
          </a:p>
          <a:p>
            <a:pPr marL="1200150" lvl="2" indent="-742950">
              <a:buFont typeface="+mj-lt"/>
              <a:buAutoNum type="arabicPeriod"/>
            </a:pPr>
            <a:r>
              <a:rPr lang="en-US" dirty="0"/>
              <a:t>Register-</a:t>
            </a:r>
            <a:r>
              <a:rPr lang="en-US" dirty="0" err="1"/>
              <a:t>PSRepository</a:t>
            </a:r>
            <a:r>
              <a:rPr lang="en-US" dirty="0"/>
              <a:t> -Name </a:t>
            </a:r>
            <a:r>
              <a:rPr lang="en-US" dirty="0" err="1"/>
              <a:t>DockerPS</a:t>
            </a:r>
            <a:r>
              <a:rPr lang="en-US" dirty="0"/>
              <a:t>-Dev -</a:t>
            </a:r>
            <a:r>
              <a:rPr lang="en-US" dirty="0" err="1"/>
              <a:t>SourceLocation</a:t>
            </a:r>
            <a:r>
              <a:rPr lang="en-US" dirty="0"/>
              <a:t> https://ci.appveyor.com/nuget/docker-powershell-dev</a:t>
            </a:r>
          </a:p>
          <a:p>
            <a:pPr marL="1200150" lvl="2" indent="-742950">
              <a:buFont typeface="+mj-lt"/>
              <a:buAutoNum type="arabicPeriod"/>
            </a:pPr>
            <a:r>
              <a:rPr lang="en-US" dirty="0"/>
              <a:t>Install-Module Docker -Repository </a:t>
            </a:r>
            <a:r>
              <a:rPr lang="en-US" dirty="0" err="1"/>
              <a:t>DockerPS</a:t>
            </a:r>
            <a:r>
              <a:rPr lang="en-US" dirty="0"/>
              <a:t>-Dev</a:t>
            </a:r>
          </a:p>
          <a:p>
            <a:pPr marL="1200150" lvl="2" indent="-742950">
              <a:buFont typeface="+mj-lt"/>
              <a:buAutoNum type="arabicPeriod"/>
            </a:pPr>
            <a:r>
              <a:rPr lang="en-US" dirty="0"/>
              <a:t>Update-Module Docker</a:t>
            </a:r>
          </a:p>
          <a:p>
            <a:endParaRPr lang="en-US" sz="4800" dirty="0"/>
          </a:p>
        </p:txBody>
      </p:sp>
      <p:sp>
        <p:nvSpPr>
          <p:cNvPr id="3" name="Title 2"/>
          <p:cNvSpPr>
            <a:spLocks noGrp="1"/>
          </p:cNvSpPr>
          <p:nvPr>
            <p:ph type="title"/>
          </p:nvPr>
        </p:nvSpPr>
        <p:spPr/>
        <p:txBody>
          <a:bodyPr/>
          <a:lstStyle/>
          <a:p>
            <a:r>
              <a:rPr lang="pt-BR" dirty="0" smtClean="0"/>
              <a:t>Optional – update modules</a:t>
            </a:r>
            <a:endParaRPr lang="en-US" dirty="0"/>
          </a:p>
        </p:txBody>
      </p:sp>
    </p:spTree>
    <p:extLst>
      <p:ext uri="{BB962C8B-B14F-4D97-AF65-F5344CB8AC3E}">
        <p14:creationId xmlns:p14="http://schemas.microsoft.com/office/powerpoint/2010/main" val="2083052964"/>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490734"/>
          </a:xfrm>
        </p:spPr>
        <p:txBody>
          <a:bodyPr/>
          <a:lstStyle/>
          <a:p>
            <a:pPr marL="742950" indent="-742950">
              <a:buFont typeface="+mj-lt"/>
              <a:buAutoNum type="arabicPeriod"/>
            </a:pPr>
            <a:r>
              <a:rPr lang="pt-BR" sz="3600" dirty="0" smtClean="0"/>
              <a:t>Open PowerShell in administrative mode</a:t>
            </a:r>
          </a:p>
          <a:p>
            <a:pPr marL="742950" indent="-742950">
              <a:buFont typeface="+mj-lt"/>
              <a:buAutoNum type="arabicPeriod"/>
            </a:pPr>
            <a:r>
              <a:rPr lang="pt-BR" sz="3600" dirty="0" smtClean="0"/>
              <a:t>Install package provider</a:t>
            </a:r>
          </a:p>
          <a:p>
            <a:pPr marL="800100" lvl="1" indent="-457200">
              <a:buFont typeface="+mj-lt"/>
              <a:buAutoNum type="arabicPeriod"/>
            </a:pPr>
            <a:r>
              <a:rPr lang="en-US" sz="2000" dirty="0"/>
              <a:t>Install-</a:t>
            </a:r>
            <a:r>
              <a:rPr lang="en-US" sz="2000" dirty="0" err="1"/>
              <a:t>PackageProvider</a:t>
            </a:r>
            <a:r>
              <a:rPr lang="en-US" sz="2000" dirty="0"/>
              <a:t> </a:t>
            </a:r>
            <a:r>
              <a:rPr lang="en-US" sz="2000" dirty="0" err="1"/>
              <a:t>ContainerImage</a:t>
            </a:r>
            <a:r>
              <a:rPr lang="en-US" sz="2000" dirty="0"/>
              <a:t> </a:t>
            </a:r>
            <a:r>
              <a:rPr lang="en-US" sz="2000" dirty="0" smtClean="0"/>
              <a:t>–Force</a:t>
            </a:r>
          </a:p>
          <a:p>
            <a:pPr marL="742950" indent="-742950">
              <a:buFont typeface="+mj-lt"/>
              <a:buAutoNum type="arabicPeriod"/>
            </a:pPr>
            <a:r>
              <a:rPr lang="pt-BR" sz="3600" dirty="0" smtClean="0"/>
              <a:t>Method 1 – downalod and install images via Internet</a:t>
            </a:r>
          </a:p>
          <a:p>
            <a:pPr marL="800100" lvl="1" indent="-457200">
              <a:buFont typeface="+mj-lt"/>
              <a:buAutoNum type="arabicPeriod"/>
            </a:pPr>
            <a:r>
              <a:rPr lang="en-US" sz="2000" dirty="0"/>
              <a:t>Install-</a:t>
            </a:r>
            <a:r>
              <a:rPr lang="en-US" sz="2000" dirty="0" err="1"/>
              <a:t>ContainerImage</a:t>
            </a:r>
            <a:r>
              <a:rPr lang="en-US" sz="2000" dirty="0"/>
              <a:t> -Name </a:t>
            </a:r>
            <a:r>
              <a:rPr lang="en-US" sz="2000" dirty="0" err="1" smtClean="0"/>
              <a:t>WindowsServerCore</a:t>
            </a:r>
            <a:endParaRPr lang="en-US" sz="2000" dirty="0" smtClean="0"/>
          </a:p>
          <a:p>
            <a:pPr marL="800100" lvl="1" indent="-457200">
              <a:buFont typeface="+mj-lt"/>
              <a:buAutoNum type="arabicPeriod"/>
            </a:pPr>
            <a:r>
              <a:rPr lang="en-US" sz="2000" dirty="0"/>
              <a:t>Install-</a:t>
            </a:r>
            <a:r>
              <a:rPr lang="en-US" sz="2000" dirty="0" err="1"/>
              <a:t>ContainerImage</a:t>
            </a:r>
            <a:r>
              <a:rPr lang="en-US" sz="2000" dirty="0"/>
              <a:t> -Name </a:t>
            </a:r>
            <a:r>
              <a:rPr lang="en-US" sz="2000" dirty="0" err="1" smtClean="0"/>
              <a:t>NanoServer</a:t>
            </a:r>
            <a:endParaRPr lang="en-US" sz="2000" dirty="0" smtClean="0"/>
          </a:p>
          <a:p>
            <a:pPr marL="742950" indent="-742950">
              <a:buFont typeface="+mj-lt"/>
              <a:buAutoNum type="arabicPeriod"/>
            </a:pPr>
            <a:r>
              <a:rPr lang="pt-BR" sz="3600" dirty="0" smtClean="0"/>
              <a:t>Method 2 – download and install later</a:t>
            </a:r>
          </a:p>
          <a:p>
            <a:pPr marL="800100" lvl="1" indent="-457200">
              <a:buFont typeface="+mj-lt"/>
              <a:buAutoNum type="arabicPeriod"/>
            </a:pPr>
            <a:r>
              <a:rPr lang="en-US" sz="2000" dirty="0" smtClean="0"/>
              <a:t>Find-</a:t>
            </a:r>
            <a:r>
              <a:rPr lang="en-US" sz="2000" dirty="0" err="1" smtClean="0"/>
              <a:t>ContainerImage</a:t>
            </a:r>
            <a:endParaRPr lang="en-US" sz="2000" dirty="0" smtClean="0"/>
          </a:p>
          <a:p>
            <a:pPr marL="800100" lvl="1" indent="-457200">
              <a:buFont typeface="+mj-lt"/>
              <a:buAutoNum type="arabicPeriod"/>
            </a:pPr>
            <a:r>
              <a:rPr lang="en-US" sz="2000" dirty="0"/>
              <a:t>Save-</a:t>
            </a:r>
            <a:r>
              <a:rPr lang="en-US" sz="2000" dirty="0" err="1"/>
              <a:t>ContainerImage</a:t>
            </a:r>
            <a:r>
              <a:rPr lang="en-US" sz="2000" dirty="0"/>
              <a:t> -Name </a:t>
            </a:r>
            <a:r>
              <a:rPr lang="en-US" sz="2000" dirty="0" err="1"/>
              <a:t>NanoServer</a:t>
            </a:r>
            <a:r>
              <a:rPr lang="en-US" sz="2000" dirty="0"/>
              <a:t> -Path c:\</a:t>
            </a:r>
            <a:r>
              <a:rPr lang="en-US" sz="2000" dirty="0" smtClean="0"/>
              <a:t>container-image</a:t>
            </a:r>
          </a:p>
          <a:p>
            <a:pPr marL="800100" lvl="1" indent="-457200">
              <a:buFont typeface="+mj-lt"/>
              <a:buAutoNum type="arabicPeriod"/>
            </a:pPr>
            <a:r>
              <a:rPr lang="en-US" sz="2000" dirty="0"/>
              <a:t>Install-</a:t>
            </a:r>
            <a:r>
              <a:rPr lang="en-US" sz="2000" dirty="0" err="1"/>
              <a:t>ContainerOSImage</a:t>
            </a:r>
            <a:r>
              <a:rPr lang="en-US" sz="2000" dirty="0"/>
              <a:t> -</a:t>
            </a:r>
            <a:r>
              <a:rPr lang="en-US" sz="2000" dirty="0" err="1"/>
              <a:t>WimPath</a:t>
            </a:r>
            <a:r>
              <a:rPr lang="en-US" sz="2000" dirty="0"/>
              <a:t> C:\container-image\NanoServer.wim </a:t>
            </a:r>
            <a:r>
              <a:rPr lang="en-US" sz="2000" dirty="0" smtClean="0"/>
              <a:t>–Force</a:t>
            </a:r>
          </a:p>
          <a:p>
            <a:pPr marL="558800" indent="-457200">
              <a:buFont typeface="+mj-lt"/>
              <a:buAutoNum type="arabicPeriod"/>
            </a:pPr>
            <a:r>
              <a:rPr lang="pt-BR" sz="3600" dirty="0" smtClean="0"/>
              <a:t>Restart Docker after image installation</a:t>
            </a:r>
          </a:p>
          <a:p>
            <a:pPr marL="800100" lvl="1" indent="-457200">
              <a:buFont typeface="+mj-lt"/>
              <a:buAutoNum type="arabicPeriod"/>
            </a:pPr>
            <a:r>
              <a:rPr lang="en-US" sz="2000" dirty="0"/>
              <a:t>Restart-Service </a:t>
            </a:r>
            <a:r>
              <a:rPr lang="en-US" sz="2000" dirty="0" err="1" smtClean="0"/>
              <a:t>docker</a:t>
            </a:r>
            <a:endParaRPr lang="en-US" sz="2000" dirty="0"/>
          </a:p>
        </p:txBody>
      </p:sp>
      <p:sp>
        <p:nvSpPr>
          <p:cNvPr id="3" name="Title 2"/>
          <p:cNvSpPr>
            <a:spLocks noGrp="1"/>
          </p:cNvSpPr>
          <p:nvPr>
            <p:ph type="title"/>
          </p:nvPr>
        </p:nvSpPr>
        <p:spPr/>
        <p:txBody>
          <a:bodyPr/>
          <a:lstStyle/>
          <a:p>
            <a:r>
              <a:rPr lang="pt-BR" dirty="0" smtClean="0"/>
              <a:t>Install base images</a:t>
            </a:r>
            <a:endParaRPr lang="en-US" dirty="0"/>
          </a:p>
        </p:txBody>
      </p:sp>
    </p:spTree>
    <p:extLst>
      <p:ext uri="{BB962C8B-B14F-4D97-AF65-F5344CB8AC3E}">
        <p14:creationId xmlns:p14="http://schemas.microsoft.com/office/powerpoint/2010/main" val="803551879"/>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216539"/>
          </a:xfrm>
        </p:spPr>
        <p:txBody>
          <a:bodyPr/>
          <a:lstStyle/>
          <a:p>
            <a:r>
              <a:rPr lang="pt-BR" sz="3200" dirty="0" smtClean="0"/>
              <a:t>Open Explorer</a:t>
            </a:r>
          </a:p>
          <a:p>
            <a:pPr lvl="1"/>
            <a:r>
              <a:rPr lang="pt-BR" sz="1800" dirty="0" smtClean="0"/>
              <a:t>C:\ProgramData\Microsoft\Windows\images</a:t>
            </a:r>
          </a:p>
          <a:p>
            <a:endParaRPr lang="pt-BR" sz="3200" dirty="0"/>
          </a:p>
          <a:p>
            <a:endParaRPr lang="pt-BR" sz="3200" dirty="0" smtClean="0"/>
          </a:p>
          <a:p>
            <a:endParaRPr lang="pt-BR" sz="3200" dirty="0" smtClean="0"/>
          </a:p>
          <a:p>
            <a:endParaRPr lang="pt-BR" sz="3200" dirty="0"/>
          </a:p>
          <a:p>
            <a:r>
              <a:rPr lang="pt-BR" sz="3200" dirty="0" smtClean="0"/>
              <a:t>Visualize using PowerShell or Docker</a:t>
            </a:r>
          </a:p>
          <a:p>
            <a:endParaRPr lang="pt-BR" sz="3400" dirty="0" smtClean="0"/>
          </a:p>
        </p:txBody>
      </p:sp>
      <p:sp>
        <p:nvSpPr>
          <p:cNvPr id="3" name="Title 2"/>
          <p:cNvSpPr>
            <a:spLocks noGrp="1"/>
          </p:cNvSpPr>
          <p:nvPr>
            <p:ph type="title"/>
          </p:nvPr>
        </p:nvSpPr>
        <p:spPr/>
        <p:txBody>
          <a:bodyPr/>
          <a:lstStyle/>
          <a:p>
            <a:r>
              <a:rPr lang="pt-BR" dirty="0" smtClean="0"/>
              <a:t>Verify installed images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639" y="2036566"/>
            <a:ext cx="9030960" cy="216578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639" y="4688137"/>
            <a:ext cx="8726118" cy="2229161"/>
          </a:xfrm>
          <a:prstGeom prst="rect">
            <a:avLst/>
          </a:prstGeom>
        </p:spPr>
      </p:pic>
    </p:spTree>
    <p:extLst>
      <p:ext uri="{BB962C8B-B14F-4D97-AF65-F5344CB8AC3E}">
        <p14:creationId xmlns:p14="http://schemas.microsoft.com/office/powerpoint/2010/main" val="413687272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312664"/>
            <a:ext cx="12057380" cy="898600"/>
          </a:xfrm>
        </p:spPr>
        <p:txBody>
          <a:bodyPr/>
          <a:lstStyle/>
          <a:p>
            <a:r>
              <a:rPr lang="en-US" spc="0" dirty="0" smtClean="0"/>
              <a:t>Containers</a:t>
            </a:r>
            <a:br>
              <a:rPr lang="en-US" spc="0" dirty="0" smtClean="0"/>
            </a:br>
            <a:r>
              <a:rPr lang="en-US" sz="3200" spc="0" dirty="0" smtClean="0">
                <a:gradFill>
                  <a:gsLst>
                    <a:gs pos="7619">
                      <a:srgbClr val="00188F"/>
                    </a:gs>
                    <a:gs pos="35000">
                      <a:srgbClr val="00188F"/>
                    </a:gs>
                  </a:gsLst>
                  <a:lin ang="5400000" scaled="0"/>
                </a:gradFill>
              </a:rPr>
              <a:t>Isolated runtime environment for hosted applications</a:t>
            </a:r>
            <a:endParaRPr lang="en-US" spc="0" dirty="0">
              <a:gradFill>
                <a:gsLst>
                  <a:gs pos="7619">
                    <a:srgbClr val="00188F"/>
                  </a:gs>
                  <a:gs pos="35000">
                    <a:srgbClr val="00188F"/>
                  </a:gs>
                </a:gsLst>
                <a:lin ang="5400000" scaled="0"/>
              </a:gradFill>
            </a:endParaRPr>
          </a:p>
        </p:txBody>
      </p:sp>
      <p:sp>
        <p:nvSpPr>
          <p:cNvPr id="645" name="Rectangle 644"/>
          <p:cNvSpPr/>
          <p:nvPr/>
        </p:nvSpPr>
        <p:spPr>
          <a:xfrm>
            <a:off x="274320" y="1663379"/>
            <a:ext cx="6402454" cy="3830161"/>
          </a:xfrm>
          <a:prstGeom prst="rect">
            <a:avLst/>
          </a:prstGeom>
          <a:noFill/>
          <a:ln w="12700" cap="flat" cmpd="sng" algn="ctr">
            <a:noFill/>
            <a:prstDash val="solid"/>
            <a:miter lim="800000"/>
          </a:ln>
          <a:effectLst/>
        </p:spPr>
        <p:txBody>
          <a:bodyPr lIns="182880" tIns="182880" rIns="182880" bIns="9144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471584">
              <a:lnSpc>
                <a:spcPct val="90000"/>
              </a:lnSpc>
              <a:spcBef>
                <a:spcPts val="306"/>
              </a:spcBef>
              <a:spcAft>
                <a:spcPts val="612"/>
              </a:spcAft>
              <a:buClr>
                <a:srgbClr val="EFEFEF"/>
              </a:buClr>
            </a:pPr>
            <a:r>
              <a:rPr lang="en-US" sz="1900" b="1" dirty="0">
                <a:gradFill>
                  <a:gsLst>
                    <a:gs pos="7619">
                      <a:srgbClr val="00188F"/>
                    </a:gs>
                    <a:gs pos="35000">
                      <a:srgbClr val="00188F"/>
                    </a:gs>
                  </a:gsLst>
                  <a:lin ang="5400000" scaled="0"/>
                </a:gradFill>
                <a:cs typeface="Segoe UI" pitchFamily="34" charset="0"/>
              </a:rPr>
              <a:t>Dependencies: </a:t>
            </a:r>
            <a:r>
              <a:rPr lang="en-US" sz="1900" dirty="0">
                <a:gradFill>
                  <a:gsLst>
                    <a:gs pos="19048">
                      <a:schemeClr val="tx1"/>
                    </a:gs>
                    <a:gs pos="65000">
                      <a:schemeClr val="tx1"/>
                    </a:gs>
                  </a:gsLst>
                  <a:lin ang="5400000" scaled="0"/>
                </a:gradFill>
                <a:cs typeface="Segoe UI" pitchFamily="34" charset="0"/>
              </a:rPr>
              <a:t>Every application has it’s own dependencies which includes both software (services, libraries) and hardware (CPU, memory, storage). </a:t>
            </a:r>
          </a:p>
          <a:p>
            <a:pPr marL="0" lvl="1" defTabSz="471584">
              <a:lnSpc>
                <a:spcPct val="90000"/>
              </a:lnSpc>
              <a:spcBef>
                <a:spcPts val="306"/>
              </a:spcBef>
              <a:spcAft>
                <a:spcPts val="612"/>
              </a:spcAft>
              <a:buClr>
                <a:srgbClr val="EFEFEF"/>
              </a:buClr>
            </a:pPr>
            <a:r>
              <a:rPr lang="en-US" sz="1900" b="1" dirty="0">
                <a:gradFill>
                  <a:gsLst>
                    <a:gs pos="7619">
                      <a:srgbClr val="00188F"/>
                    </a:gs>
                    <a:gs pos="35000">
                      <a:srgbClr val="00188F"/>
                    </a:gs>
                  </a:gsLst>
                  <a:lin ang="5400000" scaled="0"/>
                </a:gradFill>
                <a:cs typeface="Segoe UI" pitchFamily="34" charset="0"/>
              </a:rPr>
              <a:t>Virtualization: </a:t>
            </a:r>
            <a:r>
              <a:rPr lang="en-US" sz="1900" dirty="0">
                <a:gradFill>
                  <a:gsLst>
                    <a:gs pos="19048">
                      <a:schemeClr val="tx1"/>
                    </a:gs>
                    <a:gs pos="65000">
                      <a:schemeClr val="tx1"/>
                    </a:gs>
                  </a:gsLst>
                  <a:lin ang="5400000" scaled="0"/>
                </a:gradFill>
                <a:cs typeface="Segoe UI" pitchFamily="34" charset="0"/>
              </a:rPr>
              <a:t>Container engine is a light weight virtualization mechanism which isolates these dependencies per each application by packaging them into virtual containers.</a:t>
            </a:r>
          </a:p>
          <a:p>
            <a:pPr marL="0" lvl="1" defTabSz="471584">
              <a:lnSpc>
                <a:spcPct val="90000"/>
              </a:lnSpc>
              <a:spcBef>
                <a:spcPts val="306"/>
              </a:spcBef>
              <a:spcAft>
                <a:spcPts val="612"/>
              </a:spcAft>
              <a:buClr>
                <a:srgbClr val="EFEFEF"/>
              </a:buClr>
            </a:pPr>
            <a:r>
              <a:rPr lang="en-US" sz="1900" b="1" dirty="0">
                <a:gradFill>
                  <a:gsLst>
                    <a:gs pos="7619">
                      <a:srgbClr val="00188F"/>
                    </a:gs>
                    <a:gs pos="35000">
                      <a:srgbClr val="00188F"/>
                    </a:gs>
                  </a:gsLst>
                  <a:lin ang="5400000" scaled="0"/>
                </a:gradFill>
                <a:cs typeface="Segoe UI" pitchFamily="34" charset="0"/>
              </a:rPr>
              <a:t>Shared host OS: </a:t>
            </a:r>
            <a:r>
              <a:rPr lang="en-US" sz="1900" dirty="0">
                <a:gradFill>
                  <a:gsLst>
                    <a:gs pos="19048">
                      <a:schemeClr val="tx1"/>
                    </a:gs>
                    <a:gs pos="65000">
                      <a:schemeClr val="tx1"/>
                    </a:gs>
                  </a:gsLst>
                  <a:lin ang="5400000" scaled="0"/>
                </a:gradFill>
                <a:cs typeface="Segoe UI" pitchFamily="34" charset="0"/>
              </a:rPr>
              <a:t>Container runs as an isolated process in user space on the host OS, sharing the kernel with other containers.</a:t>
            </a:r>
          </a:p>
          <a:p>
            <a:pPr marL="0" lvl="1" defTabSz="471584">
              <a:lnSpc>
                <a:spcPct val="90000"/>
              </a:lnSpc>
              <a:spcBef>
                <a:spcPts val="306"/>
              </a:spcBef>
              <a:spcAft>
                <a:spcPts val="612"/>
              </a:spcAft>
              <a:buClr>
                <a:srgbClr val="EFEFEF"/>
              </a:buClr>
            </a:pPr>
            <a:r>
              <a:rPr lang="en-US" sz="1900" b="1" dirty="0">
                <a:gradFill>
                  <a:gsLst>
                    <a:gs pos="7619">
                      <a:srgbClr val="00188F"/>
                    </a:gs>
                    <a:gs pos="35000">
                      <a:srgbClr val="00188F"/>
                    </a:gs>
                  </a:gsLst>
                  <a:lin ang="5400000" scaled="0"/>
                </a:gradFill>
                <a:cs typeface="Segoe UI" pitchFamily="34" charset="0"/>
              </a:rPr>
              <a:t>Flexible: </a:t>
            </a:r>
            <a:r>
              <a:rPr lang="en-US" sz="1900" dirty="0">
                <a:gradFill>
                  <a:gsLst>
                    <a:gs pos="19048">
                      <a:schemeClr val="tx1"/>
                    </a:gs>
                    <a:gs pos="65000">
                      <a:schemeClr val="tx1"/>
                    </a:gs>
                  </a:gsLst>
                  <a:lin ang="5400000" scaled="0"/>
                </a:gradFill>
                <a:cs typeface="Segoe UI" pitchFamily="34" charset="0"/>
              </a:rPr>
              <a:t>Differences in underlying OS and infrastructure are abstracted away, streamlining ‘deploy anywhere’ approach.</a:t>
            </a:r>
          </a:p>
          <a:p>
            <a:pPr marL="0" lvl="1" defTabSz="471584">
              <a:lnSpc>
                <a:spcPct val="90000"/>
              </a:lnSpc>
              <a:spcBef>
                <a:spcPts val="306"/>
              </a:spcBef>
              <a:spcAft>
                <a:spcPts val="612"/>
              </a:spcAft>
              <a:buClr>
                <a:srgbClr val="EFEFEF"/>
              </a:buClr>
            </a:pPr>
            <a:r>
              <a:rPr lang="en-US" sz="1900" b="1" dirty="0">
                <a:gradFill>
                  <a:gsLst>
                    <a:gs pos="7619">
                      <a:srgbClr val="00188F"/>
                    </a:gs>
                    <a:gs pos="35000">
                      <a:srgbClr val="00188F"/>
                    </a:gs>
                  </a:gsLst>
                  <a:lin ang="5400000" scaled="0"/>
                </a:gradFill>
                <a:cs typeface="Segoe UI" pitchFamily="34" charset="0"/>
              </a:rPr>
              <a:t>Fast: </a:t>
            </a:r>
            <a:r>
              <a:rPr lang="en-US" sz="1900" dirty="0">
                <a:gradFill>
                  <a:gsLst>
                    <a:gs pos="19048">
                      <a:schemeClr val="tx1"/>
                    </a:gs>
                    <a:gs pos="65000">
                      <a:schemeClr val="tx1"/>
                    </a:gs>
                  </a:gsLst>
                  <a:lin ang="5400000" scaled="0"/>
                </a:gradFill>
                <a:cs typeface="Segoe UI" pitchFamily="34" charset="0"/>
              </a:rPr>
              <a:t>Containers can be created almost instantly, enabling rapid scale-up and scale-down in response to changes in demand.</a:t>
            </a:r>
          </a:p>
        </p:txBody>
      </p:sp>
      <p:sp>
        <p:nvSpPr>
          <p:cNvPr id="8" name="TextBox 7"/>
          <p:cNvSpPr txBox="1"/>
          <p:nvPr/>
        </p:nvSpPr>
        <p:spPr>
          <a:xfrm rot="16200000">
            <a:off x="9891757" y="344060"/>
            <a:ext cx="1138773" cy="3051605"/>
          </a:xfrm>
          <a:prstGeom prst="rect">
            <a:avLst/>
          </a:prstGeom>
          <a:noFill/>
        </p:spPr>
        <p:txBody>
          <a:bodyPr wrap="none" lIns="182880" tIns="146304" rIns="182880" bIns="146304" rtlCol="0">
            <a:spAutoFit/>
          </a:bodyPr>
          <a:lstStyle/>
          <a:p>
            <a:pPr>
              <a:lnSpc>
                <a:spcPct val="90000"/>
              </a:lnSpc>
              <a:spcAft>
                <a:spcPts val="600"/>
              </a:spcAft>
            </a:pPr>
            <a:r>
              <a:rPr lang="en-US" sz="19900" dirty="0" smtClean="0">
                <a:gradFill>
                  <a:gsLst>
                    <a:gs pos="79817">
                      <a:schemeClr val="accent2"/>
                    </a:gs>
                    <a:gs pos="30000">
                      <a:schemeClr val="accent2"/>
                    </a:gs>
                  </a:gsLst>
                  <a:lin ang="5400000" scaled="0"/>
                </a:gradFill>
              </a:rPr>
              <a:t>}</a:t>
            </a:r>
            <a:endParaRPr lang="en-US" sz="2400" dirty="0" smtClean="0">
              <a:gradFill>
                <a:gsLst>
                  <a:gs pos="79817">
                    <a:schemeClr val="accent2"/>
                  </a:gs>
                  <a:gs pos="30000">
                    <a:schemeClr val="accent2"/>
                  </a:gs>
                </a:gsLst>
                <a:lin ang="5400000" scaled="0"/>
              </a:gradFill>
            </a:endParaRPr>
          </a:p>
        </p:txBody>
      </p:sp>
      <p:sp>
        <p:nvSpPr>
          <p:cNvPr id="9" name="TextBox 8"/>
          <p:cNvSpPr txBox="1"/>
          <p:nvPr/>
        </p:nvSpPr>
        <p:spPr>
          <a:xfrm>
            <a:off x="9721360" y="1094508"/>
            <a:ext cx="1695016"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Container</a:t>
            </a:r>
          </a:p>
        </p:txBody>
      </p:sp>
      <p:sp>
        <p:nvSpPr>
          <p:cNvPr id="10" name="Rectangle 9"/>
          <p:cNvSpPr/>
          <p:nvPr/>
        </p:nvSpPr>
        <p:spPr bwMode="auto">
          <a:xfrm>
            <a:off x="6803787" y="2233481"/>
            <a:ext cx="5057216" cy="4167319"/>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6946490" y="2439248"/>
            <a:ext cx="2330245" cy="146505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App </a:t>
            </a:r>
            <a:r>
              <a:rPr lang="en-US" sz="2400" dirty="0">
                <a:gradFill>
                  <a:gsLst>
                    <a:gs pos="0">
                      <a:srgbClr val="FFFFFF"/>
                    </a:gs>
                    <a:gs pos="100000">
                      <a:srgbClr val="FFFFFF"/>
                    </a:gs>
                  </a:gsLst>
                  <a:lin ang="5400000" scaled="0"/>
                </a:gradFill>
                <a:ea typeface="Segoe UI" pitchFamily="34" charset="0"/>
                <a:cs typeface="Segoe UI" pitchFamily="34" charset="0"/>
              </a:rPr>
              <a:t>A</a:t>
            </a:r>
            <a:br>
              <a:rPr lang="en-US" sz="2400" dirty="0">
                <a:gradFill>
                  <a:gsLst>
                    <a:gs pos="0">
                      <a:srgbClr val="FFFFFF"/>
                    </a:gs>
                    <a:gs pos="100000">
                      <a:srgbClr val="FFFFFF"/>
                    </a:gs>
                  </a:gsLst>
                  <a:lin ang="5400000" scaled="0"/>
                </a:gradFill>
                <a:ea typeface="Segoe UI" pitchFamily="34" charset="0"/>
                <a:cs typeface="Segoe UI" pitchFamily="34" charset="0"/>
              </a:rPr>
            </a:br>
            <a:r>
              <a:rPr lang="en-US" sz="2000" dirty="0" smtClean="0">
                <a:gradFill>
                  <a:gsLst>
                    <a:gs pos="0">
                      <a:srgbClr val="FFFFFF"/>
                    </a:gs>
                    <a:gs pos="100000">
                      <a:srgbClr val="FFFFFF"/>
                    </a:gs>
                  </a:gsLst>
                  <a:lin ang="5400000" scaled="0"/>
                </a:gradFill>
                <a:ea typeface="Segoe UI" pitchFamily="34" charset="0"/>
                <a:cs typeface="Segoe UI" pitchFamily="34" charset="0"/>
              </a:rPr>
              <a:t>Bins/Libraries</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9403746" y="2439248"/>
            <a:ext cx="2330245" cy="1465051"/>
          </a:xfrm>
          <a:prstGeom prst="rect">
            <a:avLst/>
          </a:prstGeom>
          <a:solidFill>
            <a:schemeClr val="tx2">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chemeClr val="tx1"/>
                    </a:gs>
                    <a:gs pos="100000">
                      <a:schemeClr val="tx1"/>
                    </a:gs>
                  </a:gsLst>
                  <a:lin ang="5400000" scaled="0"/>
                </a:gradFill>
                <a:ea typeface="Segoe UI" pitchFamily="34" charset="0"/>
                <a:cs typeface="Segoe UI" pitchFamily="34" charset="0"/>
              </a:rPr>
              <a:t>App B</a:t>
            </a:r>
            <a:br>
              <a:rPr lang="en-US" sz="2400" dirty="0">
                <a:gradFill>
                  <a:gsLst>
                    <a:gs pos="0">
                      <a:schemeClr val="tx1"/>
                    </a:gs>
                    <a:gs pos="100000">
                      <a:schemeClr val="tx1"/>
                    </a:gs>
                  </a:gsLst>
                  <a:lin ang="5400000" scaled="0"/>
                </a:gradFill>
                <a:ea typeface="Segoe UI" pitchFamily="34" charset="0"/>
                <a:cs typeface="Segoe UI" pitchFamily="34" charset="0"/>
              </a:rPr>
            </a:br>
            <a:r>
              <a:rPr lang="en-US" sz="2000" dirty="0" smtClean="0">
                <a:gradFill>
                  <a:gsLst>
                    <a:gs pos="0">
                      <a:schemeClr val="tx1"/>
                    </a:gs>
                    <a:gs pos="100000">
                      <a:schemeClr val="tx1"/>
                    </a:gs>
                  </a:gsLst>
                  <a:lin ang="5400000" scaled="0"/>
                </a:gradFill>
                <a:ea typeface="Segoe UI" pitchFamily="34" charset="0"/>
                <a:cs typeface="Segoe UI" pitchFamily="34" charset="0"/>
              </a:rPr>
              <a:t>Bins/Libraries</a:t>
            </a:r>
            <a:endParaRPr lang="en-US" sz="2000" dirty="0">
              <a:gradFill>
                <a:gsLst>
                  <a:gs pos="0">
                    <a:schemeClr val="tx1"/>
                  </a:gs>
                  <a:gs pos="100000">
                    <a:schemeClr val="tx1"/>
                  </a:gs>
                </a:gsLst>
                <a:lin ang="5400000" scaled="0"/>
              </a:gradFill>
              <a:ea typeface="Segoe UI" pitchFamily="34" charset="0"/>
              <a:cs typeface="Segoe UI" pitchFamily="34" charset="0"/>
            </a:endParaRPr>
          </a:p>
        </p:txBody>
      </p:sp>
      <p:sp>
        <p:nvSpPr>
          <p:cNvPr id="17" name="Rectangle 16"/>
          <p:cNvSpPr/>
          <p:nvPr/>
        </p:nvSpPr>
        <p:spPr bwMode="auto">
          <a:xfrm>
            <a:off x="6946490" y="4038222"/>
            <a:ext cx="4787501" cy="6880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Container Management Stack</a:t>
            </a:r>
          </a:p>
        </p:txBody>
      </p:sp>
      <p:sp>
        <p:nvSpPr>
          <p:cNvPr id="18" name="Rectangle 17"/>
          <p:cNvSpPr/>
          <p:nvPr/>
        </p:nvSpPr>
        <p:spPr bwMode="auto">
          <a:xfrm>
            <a:off x="6946490" y="4808528"/>
            <a:ext cx="4787501" cy="688044"/>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Host </a:t>
            </a:r>
            <a:r>
              <a:rPr lang="en-US" sz="2000" dirty="0" smtClean="0">
                <a:gradFill>
                  <a:gsLst>
                    <a:gs pos="0">
                      <a:srgbClr val="FFFFFF"/>
                    </a:gs>
                    <a:gs pos="100000">
                      <a:srgbClr val="FFFFFF"/>
                    </a:gs>
                  </a:gsLst>
                  <a:lin ang="5400000" scaled="0"/>
                </a:gradFill>
                <a:ea typeface="Segoe UI" pitchFamily="34" charset="0"/>
                <a:cs typeface="Segoe UI" pitchFamily="34" charset="0"/>
              </a:rPr>
              <a:t>OS</a:t>
            </a:r>
            <a:br>
              <a:rPr lang="en-US" sz="2000" dirty="0" smtClean="0">
                <a:gradFill>
                  <a:gsLst>
                    <a:gs pos="0">
                      <a:srgbClr val="FFFFFF"/>
                    </a:gs>
                    <a:gs pos="100000">
                      <a:srgbClr val="FFFFFF"/>
                    </a:gs>
                  </a:gsLst>
                  <a:lin ang="5400000" scaled="0"/>
                </a:gradFill>
                <a:ea typeface="Segoe UI" pitchFamily="34" charset="0"/>
                <a:cs typeface="Segoe UI" pitchFamily="34" charset="0"/>
              </a:rPr>
            </a:br>
            <a:r>
              <a:rPr lang="en-US" sz="1600" dirty="0" smtClean="0">
                <a:gradFill>
                  <a:gsLst>
                    <a:gs pos="0">
                      <a:srgbClr val="FFFFFF"/>
                    </a:gs>
                    <a:gs pos="100000">
                      <a:srgbClr val="FFFFFF"/>
                    </a:gs>
                  </a:gsLst>
                  <a:lin ang="5400000" scaled="0"/>
                </a:gradFill>
                <a:ea typeface="Segoe UI" pitchFamily="34" charset="0"/>
                <a:cs typeface="Segoe UI" pitchFamily="34" charset="0"/>
              </a:rPr>
              <a:t>w/</a:t>
            </a:r>
            <a:r>
              <a:rPr lang="en-US" sz="2000" dirty="0" smtClean="0">
                <a:gradFill>
                  <a:gsLst>
                    <a:gs pos="0">
                      <a:srgbClr val="FFFFFF"/>
                    </a:gs>
                    <a:gs pos="100000">
                      <a:srgbClr val="FFFFFF"/>
                    </a:gs>
                  </a:gsLst>
                  <a:lin ang="5400000" scaled="0"/>
                </a:gradFill>
                <a:ea typeface="Segoe UI" pitchFamily="34" charset="0"/>
                <a:cs typeface="Segoe UI" pitchFamily="34" charset="0"/>
              </a:rPr>
              <a:t> </a:t>
            </a:r>
            <a:r>
              <a:rPr lang="en-US" sz="1600" dirty="0">
                <a:gradFill>
                  <a:gsLst>
                    <a:gs pos="0">
                      <a:srgbClr val="FFFFFF"/>
                    </a:gs>
                    <a:gs pos="100000">
                      <a:srgbClr val="FFFFFF"/>
                    </a:gs>
                  </a:gsLst>
                  <a:lin ang="5400000" scaled="0"/>
                </a:gradFill>
                <a:ea typeface="Segoe UI" pitchFamily="34" charset="0"/>
                <a:cs typeface="Segoe UI" pitchFamily="34" charset="0"/>
              </a:rPr>
              <a:t>Container Support</a:t>
            </a:r>
          </a:p>
        </p:txBody>
      </p:sp>
      <p:sp>
        <p:nvSpPr>
          <p:cNvPr id="19" name="Rectangle 18"/>
          <p:cNvSpPr/>
          <p:nvPr/>
        </p:nvSpPr>
        <p:spPr bwMode="auto">
          <a:xfrm>
            <a:off x="6946490" y="5578834"/>
            <a:ext cx="4787501" cy="688044"/>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Server</a:t>
            </a:r>
          </a:p>
        </p:txBody>
      </p:sp>
      <p:sp>
        <p:nvSpPr>
          <p:cNvPr id="4" name="Rectangle 3"/>
          <p:cNvSpPr/>
          <p:nvPr/>
        </p:nvSpPr>
        <p:spPr bwMode="auto">
          <a:xfrm>
            <a:off x="9364980" y="2400300"/>
            <a:ext cx="2392680" cy="1503999"/>
          </a:xfrm>
          <a:prstGeom prst="rect">
            <a:avLst/>
          </a:prstGeom>
          <a:noFill/>
          <a:ln w="66675">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056068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5">
                                            <p:txEl>
                                              <p:pRg st="1" end="1"/>
                                            </p:txEl>
                                          </p:spTgt>
                                        </p:tgtEl>
                                        <p:attrNameLst>
                                          <p:attrName>style.visibility</p:attrName>
                                        </p:attrNameLst>
                                      </p:cBhvr>
                                      <p:to>
                                        <p:strVal val="visible"/>
                                      </p:to>
                                    </p:set>
                                    <p:animEffect transition="in" filter="fade">
                                      <p:cBhvr>
                                        <p:cTn id="7" dur="500"/>
                                        <p:tgtEl>
                                          <p:spTgt spid="64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45">
                                            <p:txEl>
                                              <p:pRg st="2" end="2"/>
                                            </p:txEl>
                                          </p:spTgt>
                                        </p:tgtEl>
                                        <p:attrNameLst>
                                          <p:attrName>style.visibility</p:attrName>
                                        </p:attrNameLst>
                                      </p:cBhvr>
                                      <p:to>
                                        <p:strVal val="visible"/>
                                      </p:to>
                                    </p:set>
                                    <p:animEffect transition="in" filter="fade">
                                      <p:cBhvr>
                                        <p:cTn id="12" dur="500"/>
                                        <p:tgtEl>
                                          <p:spTgt spid="64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45">
                                            <p:txEl>
                                              <p:pRg st="3" end="3"/>
                                            </p:txEl>
                                          </p:spTgt>
                                        </p:tgtEl>
                                        <p:attrNameLst>
                                          <p:attrName>style.visibility</p:attrName>
                                        </p:attrNameLst>
                                      </p:cBhvr>
                                      <p:to>
                                        <p:strVal val="visible"/>
                                      </p:to>
                                    </p:set>
                                    <p:animEffect transition="in" filter="fade">
                                      <p:cBhvr>
                                        <p:cTn id="17" dur="500"/>
                                        <p:tgtEl>
                                          <p:spTgt spid="64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45">
                                            <p:txEl>
                                              <p:pRg st="4" end="4"/>
                                            </p:txEl>
                                          </p:spTgt>
                                        </p:tgtEl>
                                        <p:attrNameLst>
                                          <p:attrName>style.visibility</p:attrName>
                                        </p:attrNameLst>
                                      </p:cBhvr>
                                      <p:to>
                                        <p:strVal val="visible"/>
                                      </p:to>
                                    </p:set>
                                    <p:animEffect transition="in" filter="fade">
                                      <p:cBhvr>
                                        <p:cTn id="22" dur="500"/>
                                        <p:tgtEl>
                                          <p:spTgt spid="64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040832"/>
          </a:xfrm>
        </p:spPr>
        <p:txBody>
          <a:bodyPr/>
          <a:lstStyle/>
          <a:p>
            <a:r>
              <a:rPr lang="pt-BR" dirty="0" smtClean="0"/>
              <a:t>Add TAG for image to be used</a:t>
            </a:r>
          </a:p>
          <a:p>
            <a:pPr lvl="1"/>
            <a:r>
              <a:rPr lang="en-US" dirty="0" err="1"/>
              <a:t>docker</a:t>
            </a:r>
            <a:r>
              <a:rPr lang="en-US" dirty="0"/>
              <a:t> tag windowsservercore:10.0.14300.1000 </a:t>
            </a:r>
            <a:r>
              <a:rPr lang="en-US" dirty="0" err="1" smtClean="0"/>
              <a:t>windowsservercore:latest</a:t>
            </a:r>
            <a:endParaRPr lang="en-US" dirty="0" smtClean="0"/>
          </a:p>
          <a:p>
            <a:pPr lvl="1"/>
            <a:r>
              <a:rPr lang="en-US" dirty="0" err="1"/>
              <a:t>docker</a:t>
            </a:r>
            <a:r>
              <a:rPr lang="en-US" dirty="0"/>
              <a:t> tag </a:t>
            </a:r>
            <a:r>
              <a:rPr lang="en-US" dirty="0" smtClean="0"/>
              <a:t>windowsservercore:10.0.14300.1016 </a:t>
            </a:r>
            <a:r>
              <a:rPr lang="en-US" dirty="0" err="1" smtClean="0"/>
              <a:t>nanoserver:latest</a:t>
            </a:r>
            <a:endParaRPr lang="en-US" dirty="0" smtClean="0"/>
          </a:p>
          <a:p>
            <a:r>
              <a:rPr lang="pt-BR" dirty="0" smtClean="0"/>
              <a:t>Visualize existent images</a:t>
            </a:r>
          </a:p>
          <a:p>
            <a:pPr lvl="1"/>
            <a:r>
              <a:rPr lang="pt-BR" dirty="0" smtClean="0"/>
              <a:t>Docker images</a:t>
            </a:r>
          </a:p>
          <a:p>
            <a:pPr lvl="1"/>
            <a:r>
              <a:rPr lang="pt-BR" dirty="0" smtClean="0"/>
              <a:t>Get-containerimage</a:t>
            </a:r>
            <a:endParaRPr lang="en-US" dirty="0"/>
          </a:p>
        </p:txBody>
      </p:sp>
      <p:sp>
        <p:nvSpPr>
          <p:cNvPr id="3" name="Title 2"/>
          <p:cNvSpPr>
            <a:spLocks noGrp="1"/>
          </p:cNvSpPr>
          <p:nvPr>
            <p:ph type="title"/>
          </p:nvPr>
        </p:nvSpPr>
        <p:spPr/>
        <p:txBody>
          <a:bodyPr/>
          <a:lstStyle/>
          <a:p>
            <a:r>
              <a:rPr lang="pt-BR" dirty="0" smtClean="0"/>
              <a:t>Prepare images</a:t>
            </a:r>
            <a:endParaRPr lang="en-US" dirty="0"/>
          </a:p>
        </p:txBody>
      </p:sp>
    </p:spTree>
    <p:extLst>
      <p:ext uri="{BB962C8B-B14F-4D97-AF65-F5344CB8AC3E}">
        <p14:creationId xmlns:p14="http://schemas.microsoft.com/office/powerpoint/2010/main" val="569321352"/>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743111"/>
          </a:xfrm>
        </p:spPr>
        <p:txBody>
          <a:bodyPr/>
          <a:lstStyle/>
          <a:p>
            <a:pPr marL="742950" indent="-742950">
              <a:buFont typeface="+mj-lt"/>
              <a:buAutoNum type="arabicPeriod"/>
            </a:pPr>
            <a:r>
              <a:rPr lang="pt-BR" sz="3600" dirty="0" smtClean="0"/>
              <a:t>Open PowerShell in administrative mode</a:t>
            </a:r>
          </a:p>
          <a:p>
            <a:pPr marL="800100" lvl="1" indent="-457200">
              <a:buFont typeface="+mj-lt"/>
              <a:buAutoNum type="arabicPeriod"/>
            </a:pPr>
            <a:r>
              <a:rPr lang="pt-BR" sz="2000" dirty="0" smtClean="0"/>
              <a:t>Docker search Microsoft</a:t>
            </a:r>
          </a:p>
          <a:p>
            <a:pPr marL="800100" lvl="1" indent="-457200">
              <a:buFont typeface="+mj-lt"/>
              <a:buAutoNum type="arabicPeriod"/>
            </a:pPr>
            <a:r>
              <a:rPr lang="pt-BR" sz="2000" dirty="0" smtClean="0"/>
              <a:t>OR</a:t>
            </a:r>
          </a:p>
          <a:p>
            <a:pPr marL="800100" lvl="1" indent="-457200">
              <a:buFont typeface="+mj-lt"/>
              <a:buAutoNum type="arabicPeriod"/>
            </a:pPr>
            <a:r>
              <a:rPr lang="pt-BR" sz="2000" dirty="0" smtClean="0"/>
              <a:t>Docker search *</a:t>
            </a:r>
            <a:endParaRPr lang="en-US" sz="2000" dirty="0" smtClean="0"/>
          </a:p>
          <a:p>
            <a:pPr marL="742950" indent="-742950">
              <a:buFont typeface="+mj-lt"/>
              <a:buAutoNum type="arabicPeriod"/>
            </a:pPr>
            <a:r>
              <a:rPr lang="pt-BR" sz="3600" dirty="0" smtClean="0"/>
              <a:t>Downloading container</a:t>
            </a:r>
          </a:p>
          <a:p>
            <a:pPr marL="800100" lvl="1" indent="-457200">
              <a:buFont typeface="+mj-lt"/>
              <a:buAutoNum type="arabicPeriod"/>
            </a:pPr>
            <a:r>
              <a:rPr lang="pt-BR" sz="2000" dirty="0"/>
              <a:t>docker pull </a:t>
            </a:r>
            <a:r>
              <a:rPr lang="pt-BR" sz="2000" dirty="0" smtClean="0"/>
              <a:t>microsoft/iis:windowsservercore</a:t>
            </a:r>
          </a:p>
          <a:p>
            <a:pPr marL="558800" indent="-457200">
              <a:buFont typeface="+mj-lt"/>
              <a:buAutoNum type="arabicPeriod"/>
            </a:pPr>
            <a:r>
              <a:rPr lang="pt-BR" sz="3600" dirty="0" smtClean="0"/>
              <a:t>Start container in background (-d), map port to host and container (-p) and execute PING to remain the container running</a:t>
            </a:r>
          </a:p>
          <a:p>
            <a:pPr marL="800100" lvl="1" indent="-457200">
              <a:buFont typeface="+mj-lt"/>
              <a:buAutoNum type="arabicPeriod"/>
            </a:pPr>
            <a:r>
              <a:rPr lang="pt-BR" sz="2000" dirty="0"/>
              <a:t>docker run -d -p 80:80 microsoft/iis:windowsservercore ping -t </a:t>
            </a:r>
            <a:r>
              <a:rPr lang="pt-BR" sz="2000" dirty="0" smtClean="0"/>
              <a:t>localhost</a:t>
            </a:r>
          </a:p>
          <a:p>
            <a:pPr marL="558800" indent="-457200">
              <a:buFont typeface="+mj-lt"/>
              <a:buAutoNum type="arabicPeriod"/>
            </a:pPr>
            <a:r>
              <a:rPr lang="pt-BR" sz="3600" dirty="0" smtClean="0"/>
              <a:t>Visualize container in execution (ps)</a:t>
            </a:r>
          </a:p>
          <a:p>
            <a:pPr marL="800100" lvl="1" indent="-457200">
              <a:buFont typeface="+mj-lt"/>
              <a:buAutoNum type="arabicPeriod"/>
            </a:pPr>
            <a:r>
              <a:rPr lang="pt-BR" sz="2000" dirty="0" smtClean="0"/>
              <a:t>Docker ps</a:t>
            </a:r>
            <a:endParaRPr lang="pt-BR" sz="2000" dirty="0"/>
          </a:p>
        </p:txBody>
      </p:sp>
      <p:sp>
        <p:nvSpPr>
          <p:cNvPr id="3" name="Title 2"/>
          <p:cNvSpPr>
            <a:spLocks noGrp="1"/>
          </p:cNvSpPr>
          <p:nvPr>
            <p:ph type="title"/>
          </p:nvPr>
        </p:nvSpPr>
        <p:spPr/>
        <p:txBody>
          <a:bodyPr/>
          <a:lstStyle/>
          <a:p>
            <a:r>
              <a:rPr lang="pt-BR" dirty="0" smtClean="0"/>
              <a:t>Deploy Containers</a:t>
            </a:r>
            <a:endParaRPr lang="en-US" dirty="0"/>
          </a:p>
        </p:txBody>
      </p:sp>
    </p:spTree>
    <p:extLst>
      <p:ext uri="{BB962C8B-B14F-4D97-AF65-F5344CB8AC3E}">
        <p14:creationId xmlns:p14="http://schemas.microsoft.com/office/powerpoint/2010/main" val="1874398223"/>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376035"/>
          </a:xfrm>
        </p:spPr>
        <p:txBody>
          <a:bodyPr/>
          <a:lstStyle/>
          <a:p>
            <a:pPr marL="742950" indent="-742950">
              <a:buFont typeface="+mj-lt"/>
              <a:buAutoNum type="arabicPeriod"/>
            </a:pPr>
            <a:r>
              <a:rPr lang="pt-BR" dirty="0" smtClean="0"/>
              <a:t>Verify wich IP Address used by host</a:t>
            </a:r>
          </a:p>
          <a:p>
            <a:pPr marL="800100" lvl="1" indent="-457200">
              <a:buFont typeface="+mj-lt"/>
              <a:buAutoNum type="arabicPeriod"/>
            </a:pPr>
            <a:r>
              <a:rPr lang="pt-BR" dirty="0" smtClean="0"/>
              <a:t>Ipconfig</a:t>
            </a:r>
          </a:p>
          <a:p>
            <a:pPr marL="742950" indent="-742950">
              <a:buFont typeface="+mj-lt"/>
              <a:buAutoNum type="arabicPeriod"/>
            </a:pPr>
            <a:r>
              <a:rPr lang="pt-BR" dirty="0" smtClean="0"/>
              <a:t>Use another computer on your network e type the IP Address on browser (step 1)</a:t>
            </a:r>
            <a:endParaRPr lang="en-US" dirty="0"/>
          </a:p>
        </p:txBody>
      </p:sp>
      <p:sp>
        <p:nvSpPr>
          <p:cNvPr id="3" name="Title 2"/>
          <p:cNvSpPr>
            <a:spLocks noGrp="1"/>
          </p:cNvSpPr>
          <p:nvPr>
            <p:ph type="title"/>
          </p:nvPr>
        </p:nvSpPr>
        <p:spPr/>
        <p:txBody>
          <a:bodyPr/>
          <a:lstStyle/>
          <a:p>
            <a:r>
              <a:rPr lang="pt-BR" dirty="0" smtClean="0"/>
              <a:t>Visualize Web Site</a:t>
            </a:r>
            <a:endParaRPr lang="en-US" dirty="0"/>
          </a:p>
        </p:txBody>
      </p:sp>
    </p:spTree>
    <p:extLst>
      <p:ext uri="{BB962C8B-B14F-4D97-AF65-F5344CB8AC3E}">
        <p14:creationId xmlns:p14="http://schemas.microsoft.com/office/powerpoint/2010/main" val="2076631509"/>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678204"/>
          </a:xfrm>
        </p:spPr>
        <p:txBody>
          <a:bodyPr/>
          <a:lstStyle/>
          <a:p>
            <a:pPr marL="742950" indent="-742950">
              <a:buFont typeface="+mj-lt"/>
              <a:buAutoNum type="arabicPeriod"/>
            </a:pPr>
            <a:r>
              <a:rPr lang="pt-BR" dirty="0" smtClean="0"/>
              <a:t>Visualize container in execution and record the name</a:t>
            </a:r>
          </a:p>
          <a:p>
            <a:pPr marL="800100" lvl="1" indent="-457200">
              <a:buFont typeface="+mj-lt"/>
              <a:buAutoNum type="arabicPeriod"/>
            </a:pPr>
            <a:r>
              <a:rPr lang="pt-BR" dirty="0" smtClean="0"/>
              <a:t>Docker ps</a:t>
            </a:r>
          </a:p>
          <a:p>
            <a:pPr marL="800100" lvl="1" indent="-457200">
              <a:buFont typeface="+mj-lt"/>
              <a:buAutoNum type="arabicPeriod"/>
            </a:pPr>
            <a:endParaRPr lang="pt-BR" dirty="0"/>
          </a:p>
          <a:p>
            <a:pPr marL="800100" lvl="1" indent="-457200">
              <a:buFont typeface="+mj-lt"/>
              <a:buAutoNum type="arabicPeriod"/>
            </a:pPr>
            <a:endParaRPr lang="pt-BR" dirty="0" smtClean="0"/>
          </a:p>
          <a:p>
            <a:pPr marL="742950" indent="-742950">
              <a:buFont typeface="+mj-lt"/>
              <a:buAutoNum type="arabicPeriod"/>
            </a:pPr>
            <a:r>
              <a:rPr lang="pt-BR" dirty="0" smtClean="0"/>
              <a:t>Remove container (rm) forcibly (-f)</a:t>
            </a:r>
          </a:p>
          <a:p>
            <a:pPr marL="800100" lvl="1" indent="-457200">
              <a:buFont typeface="+mj-lt"/>
              <a:buAutoNum type="arabicPeriod"/>
            </a:pPr>
            <a:r>
              <a:rPr lang="pt-BR" dirty="0" smtClean="0"/>
              <a:t>Docker rm –f fervent_wright</a:t>
            </a:r>
          </a:p>
          <a:p>
            <a:pPr marL="742950" indent="-742950">
              <a:buFont typeface="+mj-lt"/>
              <a:buAutoNum type="arabicPeriod"/>
            </a:pPr>
            <a:r>
              <a:rPr lang="pt-BR" dirty="0" smtClean="0"/>
              <a:t>Visualize active containers</a:t>
            </a:r>
          </a:p>
          <a:p>
            <a:pPr marL="800100" lvl="1" indent="-457200">
              <a:buFont typeface="+mj-lt"/>
              <a:buAutoNum type="arabicPeriod"/>
            </a:pPr>
            <a:r>
              <a:rPr lang="pt-BR" dirty="0" smtClean="0"/>
              <a:t>Docker ps</a:t>
            </a:r>
          </a:p>
        </p:txBody>
      </p:sp>
      <p:sp>
        <p:nvSpPr>
          <p:cNvPr id="3" name="Title 2"/>
          <p:cNvSpPr>
            <a:spLocks noGrp="1"/>
          </p:cNvSpPr>
          <p:nvPr>
            <p:ph type="title"/>
          </p:nvPr>
        </p:nvSpPr>
        <p:spPr/>
        <p:txBody>
          <a:bodyPr/>
          <a:lstStyle/>
          <a:p>
            <a:r>
              <a:rPr lang="pt-BR" dirty="0" smtClean="0"/>
              <a:t>Shutdown container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273" y="2558426"/>
            <a:ext cx="10058400" cy="904502"/>
          </a:xfrm>
          <a:prstGeom prst="rect">
            <a:avLst/>
          </a:prstGeom>
        </p:spPr>
      </p:pic>
    </p:spTree>
    <p:extLst>
      <p:ext uri="{BB962C8B-B14F-4D97-AF65-F5344CB8AC3E}">
        <p14:creationId xmlns:p14="http://schemas.microsoft.com/office/powerpoint/2010/main" val="2209037757"/>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481501"/>
          </a:xfrm>
        </p:spPr>
        <p:txBody>
          <a:bodyPr/>
          <a:lstStyle/>
          <a:p>
            <a:pPr marL="514350" indent="-514350">
              <a:buFont typeface="+mj-lt"/>
              <a:buAutoNum type="arabicPeriod"/>
            </a:pPr>
            <a:r>
              <a:rPr lang="pt-BR" sz="3200" dirty="0" smtClean="0"/>
              <a:t>Open PowerShell in Administrative Mode</a:t>
            </a:r>
          </a:p>
          <a:p>
            <a:pPr marL="514350" indent="-514350">
              <a:buFont typeface="+mj-lt"/>
              <a:buAutoNum type="arabicPeriod"/>
            </a:pPr>
            <a:r>
              <a:rPr lang="pt-BR" sz="3200" dirty="0" smtClean="0"/>
              <a:t>Start container in interactive mode (-it), map host  port to container (-p) and visualize the command</a:t>
            </a:r>
            <a:endParaRPr lang="pt-BR" sz="3200" dirty="0"/>
          </a:p>
          <a:p>
            <a:pPr marL="685800" lvl="1" indent="-342900">
              <a:buFont typeface="+mj-lt"/>
              <a:buAutoNum type="arabicPeriod"/>
            </a:pPr>
            <a:r>
              <a:rPr lang="pt-BR" sz="1800" dirty="0"/>
              <a:t>docker run </a:t>
            </a:r>
            <a:r>
              <a:rPr lang="pt-BR" sz="1800" dirty="0" smtClean="0"/>
              <a:t>-it </a:t>
            </a:r>
            <a:r>
              <a:rPr lang="pt-BR" sz="1800" dirty="0"/>
              <a:t>-p 80:80 microsoft/iis:windowsservercore ping -t </a:t>
            </a:r>
            <a:r>
              <a:rPr lang="pt-BR" sz="1800" dirty="0" smtClean="0"/>
              <a:t>localhost</a:t>
            </a:r>
          </a:p>
          <a:p>
            <a:pPr marL="514350" indent="-514350">
              <a:buFont typeface="+mj-lt"/>
              <a:buAutoNum type="arabicPeriod"/>
            </a:pPr>
            <a:r>
              <a:rPr lang="pt-BR" sz="3200" dirty="0" smtClean="0"/>
              <a:t>Open another PowerShell in Administrative Mode</a:t>
            </a:r>
            <a:r>
              <a:rPr lang="en-US" sz="3200" dirty="0" smtClean="0"/>
              <a:t> and visualize containers</a:t>
            </a:r>
          </a:p>
          <a:p>
            <a:pPr marL="685800" lvl="1" indent="-342900">
              <a:buFont typeface="+mj-lt"/>
              <a:buAutoNum type="arabicPeriod"/>
            </a:pPr>
            <a:r>
              <a:rPr lang="pt-BR" sz="1800" dirty="0" smtClean="0"/>
              <a:t>Docker ps</a:t>
            </a:r>
          </a:p>
          <a:p>
            <a:pPr marL="514350" indent="-514350">
              <a:buFont typeface="+mj-lt"/>
              <a:buAutoNum type="arabicPeriod"/>
            </a:pPr>
            <a:r>
              <a:rPr lang="pt-BR" sz="3200" dirty="0" smtClean="0"/>
              <a:t>Return to the 1st PowerShell window (w/ PING command) and shutdown the container</a:t>
            </a:r>
          </a:p>
          <a:p>
            <a:pPr marL="685800" lvl="1" indent="-342900">
              <a:buFont typeface="+mj-lt"/>
              <a:buAutoNum type="arabicPeriod"/>
            </a:pPr>
            <a:r>
              <a:rPr lang="pt-BR" sz="1800" dirty="0" smtClean="0"/>
              <a:t>CTRL + C</a:t>
            </a:r>
          </a:p>
          <a:p>
            <a:pPr marL="514350" indent="-514350">
              <a:buFont typeface="+mj-lt"/>
              <a:buAutoNum type="arabicPeriod"/>
            </a:pPr>
            <a:r>
              <a:rPr lang="pt-BR" sz="3200" dirty="0" smtClean="0"/>
              <a:t>Return to the 2nd PowerShell window (w/ Docker PS command) and execute again</a:t>
            </a:r>
          </a:p>
        </p:txBody>
      </p:sp>
      <p:sp>
        <p:nvSpPr>
          <p:cNvPr id="3" name="Title 2"/>
          <p:cNvSpPr>
            <a:spLocks noGrp="1"/>
          </p:cNvSpPr>
          <p:nvPr>
            <p:ph type="title"/>
          </p:nvPr>
        </p:nvSpPr>
        <p:spPr/>
        <p:txBody>
          <a:bodyPr/>
          <a:lstStyle/>
          <a:p>
            <a:r>
              <a:rPr lang="pt-BR" dirty="0" smtClean="0"/>
              <a:t>Execute containers “on demand”</a:t>
            </a:r>
            <a:endParaRPr lang="en-US" dirty="0"/>
          </a:p>
        </p:txBody>
      </p:sp>
    </p:spTree>
    <p:extLst>
      <p:ext uri="{BB962C8B-B14F-4D97-AF65-F5344CB8AC3E}">
        <p14:creationId xmlns:p14="http://schemas.microsoft.com/office/powerpoint/2010/main" val="1845863585"/>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6561796"/>
          </a:xfrm>
        </p:spPr>
        <p:txBody>
          <a:bodyPr/>
          <a:lstStyle/>
          <a:p>
            <a:pPr marL="742950" indent="-742950">
              <a:buFont typeface="+mj-lt"/>
              <a:buAutoNum type="arabicPeriod"/>
            </a:pPr>
            <a:r>
              <a:rPr lang="pt-BR" dirty="0" smtClean="0"/>
              <a:t>Open PowerShell in administrative mode</a:t>
            </a:r>
          </a:p>
          <a:p>
            <a:pPr marL="742950" indent="-742950">
              <a:buFont typeface="+mj-lt"/>
              <a:buAutoNum type="arabicPeriod"/>
            </a:pPr>
            <a:r>
              <a:rPr lang="pt-BR" dirty="0" smtClean="0"/>
              <a:t>Create new container and execute CMD</a:t>
            </a:r>
          </a:p>
          <a:p>
            <a:pPr marL="800100" lvl="1" indent="-457200">
              <a:buFont typeface="+mj-lt"/>
              <a:buAutoNum type="arabicPeriod"/>
            </a:pPr>
            <a:r>
              <a:rPr lang="en-US" dirty="0" err="1"/>
              <a:t>docker</a:t>
            </a:r>
            <a:r>
              <a:rPr lang="en-US" dirty="0"/>
              <a:t> run -it -p 80:80 </a:t>
            </a:r>
            <a:r>
              <a:rPr lang="en-US" dirty="0" err="1"/>
              <a:t>microsoft</a:t>
            </a:r>
            <a:r>
              <a:rPr lang="en-US" dirty="0"/>
              <a:t>/</a:t>
            </a:r>
            <a:r>
              <a:rPr lang="en-US" dirty="0" err="1"/>
              <a:t>iis:windowsservercore</a:t>
            </a:r>
            <a:r>
              <a:rPr lang="en-US" dirty="0"/>
              <a:t> </a:t>
            </a:r>
            <a:r>
              <a:rPr lang="en-US" dirty="0" err="1"/>
              <a:t>cmd</a:t>
            </a:r>
            <a:endParaRPr lang="en-US" dirty="0"/>
          </a:p>
          <a:p>
            <a:pPr marL="742950" indent="-742950">
              <a:buFont typeface="+mj-lt"/>
              <a:buAutoNum type="arabicPeriod"/>
            </a:pPr>
            <a:r>
              <a:rPr lang="pt-BR" dirty="0" smtClean="0"/>
              <a:t>Delete default page from IIS</a:t>
            </a:r>
          </a:p>
          <a:p>
            <a:pPr marL="800100" lvl="1" indent="-457200">
              <a:buFont typeface="+mj-lt"/>
              <a:buAutoNum type="arabicPeriod"/>
            </a:pPr>
            <a:r>
              <a:rPr lang="en-US" dirty="0"/>
              <a:t>del C:\</a:t>
            </a:r>
            <a:r>
              <a:rPr lang="en-US" dirty="0" smtClean="0"/>
              <a:t>inetpub\wwwroot\iisstart.htm</a:t>
            </a:r>
          </a:p>
          <a:p>
            <a:pPr marL="742950" indent="-742950">
              <a:buFont typeface="+mj-lt"/>
              <a:buAutoNum type="arabicPeriod"/>
            </a:pPr>
            <a:r>
              <a:rPr lang="pt-BR" dirty="0" smtClean="0"/>
              <a:t>Create new page</a:t>
            </a:r>
          </a:p>
          <a:p>
            <a:pPr marL="800100" lvl="1" indent="-457200">
              <a:buFont typeface="+mj-lt"/>
              <a:buAutoNum type="arabicPeriod"/>
            </a:pPr>
            <a:r>
              <a:rPr lang="en-US" dirty="0"/>
              <a:t>echo </a:t>
            </a:r>
            <a:r>
              <a:rPr lang="en-US" dirty="0" smtClean="0"/>
              <a:t>“Teste do @</a:t>
            </a:r>
            <a:r>
              <a:rPr lang="en-US" dirty="0" err="1" smtClean="0"/>
              <a:t>fabiohara</a:t>
            </a:r>
            <a:r>
              <a:rPr lang="en-US" dirty="0" smtClean="0"/>
              <a:t>" </a:t>
            </a:r>
            <a:r>
              <a:rPr lang="en-US" dirty="0"/>
              <a:t>&gt; C:\</a:t>
            </a:r>
            <a:r>
              <a:rPr lang="en-US" dirty="0" smtClean="0"/>
              <a:t>inetpub\wwwroot\index.html</a:t>
            </a:r>
          </a:p>
          <a:p>
            <a:pPr marL="742950" indent="-742950">
              <a:buFont typeface="+mj-lt"/>
              <a:buAutoNum type="arabicPeriod"/>
            </a:pPr>
            <a:r>
              <a:rPr lang="pt-BR" dirty="0" smtClean="0"/>
              <a:t>Closing container session</a:t>
            </a:r>
          </a:p>
          <a:p>
            <a:pPr marL="800100" lvl="1" indent="-457200">
              <a:buFont typeface="+mj-lt"/>
              <a:buAutoNum type="arabicPeriod"/>
            </a:pPr>
            <a:r>
              <a:rPr lang="pt-BR" dirty="0" smtClean="0"/>
              <a:t>Exit</a:t>
            </a:r>
            <a:endParaRPr lang="en-US" dirty="0" smtClean="0"/>
          </a:p>
          <a:p>
            <a:pPr marL="742950" indent="-742950">
              <a:buFont typeface="+mj-lt"/>
              <a:buAutoNum type="arabicPeriod"/>
            </a:pPr>
            <a:endParaRPr lang="en-US" dirty="0"/>
          </a:p>
          <a:p>
            <a:pPr marL="800100" lvl="1" indent="-457200">
              <a:buFont typeface="+mj-lt"/>
              <a:buAutoNum type="arabicPeriod"/>
            </a:pPr>
            <a:endParaRPr lang="en-US" dirty="0"/>
          </a:p>
          <a:p>
            <a:pPr marL="800100" lvl="1" indent="-457200">
              <a:buFont typeface="+mj-lt"/>
              <a:buAutoNum type="arabicPeriod"/>
            </a:pPr>
            <a:endParaRPr lang="en-US" dirty="0"/>
          </a:p>
        </p:txBody>
      </p:sp>
      <p:sp>
        <p:nvSpPr>
          <p:cNvPr id="3" name="Title 2"/>
          <p:cNvSpPr>
            <a:spLocks noGrp="1"/>
          </p:cNvSpPr>
          <p:nvPr>
            <p:ph type="title"/>
          </p:nvPr>
        </p:nvSpPr>
        <p:spPr/>
        <p:txBody>
          <a:bodyPr/>
          <a:lstStyle/>
          <a:p>
            <a:r>
              <a:rPr lang="pt-BR" dirty="0" smtClean="0"/>
              <a:t>Edit content inside the container</a:t>
            </a:r>
            <a:endParaRPr lang="en-US" dirty="0"/>
          </a:p>
        </p:txBody>
      </p:sp>
    </p:spTree>
    <p:extLst>
      <p:ext uri="{BB962C8B-B14F-4D97-AF65-F5344CB8AC3E}">
        <p14:creationId xmlns:p14="http://schemas.microsoft.com/office/powerpoint/2010/main" val="3433764165"/>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801314"/>
          </a:xfrm>
        </p:spPr>
        <p:txBody>
          <a:bodyPr/>
          <a:lstStyle/>
          <a:p>
            <a:pPr marL="742950" indent="-742950">
              <a:buFont typeface="+mj-lt"/>
              <a:buAutoNum type="arabicPeriod"/>
            </a:pPr>
            <a:r>
              <a:rPr lang="pt-BR" dirty="0" smtClean="0"/>
              <a:t>Verify the name of the container</a:t>
            </a:r>
          </a:p>
          <a:p>
            <a:pPr marL="800100" lvl="1" indent="-457200">
              <a:buFont typeface="+mj-lt"/>
              <a:buAutoNum type="arabicPeriod"/>
            </a:pPr>
            <a:r>
              <a:rPr lang="pt-BR" dirty="0" smtClean="0"/>
              <a:t>Docker ps –a</a:t>
            </a:r>
          </a:p>
          <a:p>
            <a:pPr marL="742950" indent="-742950">
              <a:buFont typeface="+mj-lt"/>
              <a:buAutoNum type="arabicPeriod"/>
            </a:pPr>
            <a:r>
              <a:rPr lang="pt-BR" dirty="0" smtClean="0"/>
              <a:t>Create new container image (commit)</a:t>
            </a:r>
          </a:p>
          <a:p>
            <a:pPr marL="800100" lvl="1" indent="-457200">
              <a:buFont typeface="+mj-lt"/>
              <a:buAutoNum type="arabicPeriod"/>
            </a:pPr>
            <a:r>
              <a:rPr lang="pt-BR" dirty="0" smtClean="0"/>
              <a:t>Docker commit nome_container modificado-iis</a:t>
            </a:r>
          </a:p>
          <a:p>
            <a:pPr marL="742950" indent="-742950">
              <a:buFont typeface="+mj-lt"/>
              <a:buAutoNum type="arabicPeriod"/>
            </a:pPr>
            <a:r>
              <a:rPr lang="pt-BR" dirty="0" smtClean="0"/>
              <a:t>Visualize images created</a:t>
            </a:r>
          </a:p>
          <a:p>
            <a:pPr marL="800100" lvl="1" indent="-457200">
              <a:buFont typeface="+mj-lt"/>
              <a:buAutoNum type="arabicPeriod"/>
            </a:pPr>
            <a:r>
              <a:rPr lang="pt-BR" dirty="0" smtClean="0"/>
              <a:t>Docker images</a:t>
            </a:r>
            <a:endParaRPr lang="en-US" dirty="0" smtClean="0"/>
          </a:p>
          <a:p>
            <a:pPr marL="742950" indent="-742950">
              <a:buFont typeface="+mj-lt"/>
              <a:buAutoNum type="arabicPeriod"/>
            </a:pPr>
            <a:endParaRPr lang="en-US" dirty="0"/>
          </a:p>
          <a:p>
            <a:pPr marL="800100" lvl="1" indent="-457200">
              <a:buFont typeface="+mj-lt"/>
              <a:buAutoNum type="arabicPeriod"/>
            </a:pPr>
            <a:endParaRPr lang="en-US" dirty="0"/>
          </a:p>
          <a:p>
            <a:pPr marL="800100" lvl="1" indent="-457200">
              <a:buFont typeface="+mj-lt"/>
              <a:buAutoNum type="arabicPeriod"/>
            </a:pPr>
            <a:endParaRPr lang="en-US" dirty="0"/>
          </a:p>
        </p:txBody>
      </p:sp>
      <p:sp>
        <p:nvSpPr>
          <p:cNvPr id="3" name="Title 2"/>
          <p:cNvSpPr>
            <a:spLocks noGrp="1"/>
          </p:cNvSpPr>
          <p:nvPr>
            <p:ph type="title"/>
          </p:nvPr>
        </p:nvSpPr>
        <p:spPr/>
        <p:txBody>
          <a:bodyPr/>
          <a:lstStyle/>
          <a:p>
            <a:r>
              <a:rPr lang="pt-BR" dirty="0"/>
              <a:t>Edit content inside the container </a:t>
            </a:r>
            <a:r>
              <a:rPr lang="pt-BR" dirty="0" smtClean="0"/>
              <a:t>(cont...)</a:t>
            </a:r>
            <a:endParaRPr lang="en-US" dirty="0"/>
          </a:p>
        </p:txBody>
      </p:sp>
    </p:spTree>
    <p:extLst>
      <p:ext uri="{BB962C8B-B14F-4D97-AF65-F5344CB8AC3E}">
        <p14:creationId xmlns:p14="http://schemas.microsoft.com/office/powerpoint/2010/main" val="727455593"/>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pt-BR" dirty="0" smtClean="0"/>
              <a:t>Dockerfile</a:t>
            </a:r>
            <a:endParaRPr lang="en-US" dirty="0"/>
          </a:p>
        </p:txBody>
      </p:sp>
      <p:sp>
        <p:nvSpPr>
          <p:cNvPr id="4" name="Title 3"/>
          <p:cNvSpPr>
            <a:spLocks noGrp="1"/>
          </p:cNvSpPr>
          <p:nvPr>
            <p:ph type="title"/>
          </p:nvPr>
        </p:nvSpPr>
        <p:spPr/>
        <p:txBody>
          <a:bodyPr/>
          <a:lstStyle/>
          <a:p>
            <a:r>
              <a:rPr lang="pt-BR" dirty="0" smtClean="0"/>
              <a:t>Optional Lab</a:t>
            </a:r>
            <a:endParaRPr lang="en-US" dirty="0"/>
          </a:p>
        </p:txBody>
      </p:sp>
    </p:spTree>
    <p:extLst>
      <p:ext uri="{BB962C8B-B14F-4D97-AF65-F5344CB8AC3E}">
        <p14:creationId xmlns:p14="http://schemas.microsoft.com/office/powerpoint/2010/main" val="39606180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6235553"/>
          </a:xfrm>
        </p:spPr>
        <p:txBody>
          <a:bodyPr/>
          <a:lstStyle/>
          <a:p>
            <a:pPr marL="742950" indent="-742950">
              <a:buFont typeface="+mj-lt"/>
              <a:buAutoNum type="arabicPeriod"/>
            </a:pPr>
            <a:r>
              <a:rPr lang="pt-BR" sz="3600" dirty="0" smtClean="0"/>
              <a:t>Iinform the container image to be used</a:t>
            </a:r>
            <a:endParaRPr lang="pt-BR" sz="400" dirty="0"/>
          </a:p>
          <a:p>
            <a:pPr marL="984250" lvl="1" indent="-742950">
              <a:buFont typeface="+mj-lt"/>
              <a:buAutoNum type="arabicPeriod"/>
            </a:pPr>
            <a:r>
              <a:rPr lang="pt-BR" sz="2000" dirty="0" smtClean="0"/>
              <a:t>FROM windowsservercore</a:t>
            </a:r>
          </a:p>
          <a:p>
            <a:pPr marL="742950" indent="-742950">
              <a:buFont typeface="+mj-lt"/>
              <a:buAutoNum type="arabicPeriod"/>
            </a:pPr>
            <a:r>
              <a:rPr lang="pt-BR" sz="3600" dirty="0" smtClean="0"/>
              <a:t>Execute command (exec form or shell form)</a:t>
            </a:r>
          </a:p>
          <a:p>
            <a:pPr marL="984250" lvl="1" indent="-742950">
              <a:buFont typeface="+mj-lt"/>
              <a:buAutoNum type="arabicPeriod"/>
            </a:pPr>
            <a:r>
              <a:rPr lang="pt-BR" sz="2000" dirty="0" smtClean="0"/>
              <a:t>RUN [“powershell”, “New-item”, “c:\\teste”]</a:t>
            </a:r>
            <a:endParaRPr lang="pt-BR" sz="2000" dirty="0"/>
          </a:p>
          <a:p>
            <a:pPr marL="984250" lvl="1" indent="-742950">
              <a:buFont typeface="+mj-lt"/>
              <a:buAutoNum type="arabicPeriod"/>
            </a:pPr>
            <a:r>
              <a:rPr lang="pt-BR" sz="2000" dirty="0" smtClean="0"/>
              <a:t>OR</a:t>
            </a:r>
          </a:p>
          <a:p>
            <a:pPr marL="984250" lvl="1" indent="-742950">
              <a:buFont typeface="+mj-lt"/>
              <a:buAutoNum type="arabicPeriod"/>
            </a:pPr>
            <a:r>
              <a:rPr lang="pt-BR" sz="2000" dirty="0" smtClean="0"/>
              <a:t>RUN powershell new-item c:\teste</a:t>
            </a:r>
          </a:p>
          <a:p>
            <a:pPr marL="984250" lvl="1" indent="-742950">
              <a:buFont typeface="+mj-lt"/>
              <a:buAutoNum type="arabicPeriod"/>
            </a:pPr>
            <a:r>
              <a:rPr lang="pt-BR" sz="2000" dirty="0" smtClean="0"/>
              <a:t>RUN dism.exe /online /enable-feature /all /featurename:iis-webserver /norestart</a:t>
            </a:r>
          </a:p>
          <a:p>
            <a:pPr marL="984250" lvl="1" indent="-742950">
              <a:buFont typeface="+mj-lt"/>
              <a:buAutoNum type="arabicPeriod"/>
            </a:pPr>
            <a:r>
              <a:rPr lang="pt-BR" sz="2000" dirty="0" smtClean="0"/>
              <a:t>RUN powershell.exe –command c:\vcredist_x86.exe /quiet</a:t>
            </a:r>
            <a:endParaRPr lang="pt-BR" sz="5200" dirty="0"/>
          </a:p>
          <a:p>
            <a:pPr marL="742950" indent="-742950">
              <a:buFont typeface="+mj-lt"/>
              <a:buAutoNum type="arabicPeriod"/>
            </a:pPr>
            <a:r>
              <a:rPr lang="pt-BR" sz="3600" dirty="0" smtClean="0"/>
              <a:t>Copy data</a:t>
            </a:r>
          </a:p>
          <a:p>
            <a:pPr marL="984250" lvl="1" indent="-742950">
              <a:buFont typeface="+mj-lt"/>
              <a:buAutoNum type="arabicPeriod"/>
            </a:pPr>
            <a:r>
              <a:rPr lang="pt-BR" sz="2000" dirty="0" smtClean="0"/>
              <a:t>COPY teste1.txt c:/temp/</a:t>
            </a:r>
          </a:p>
          <a:p>
            <a:pPr marL="984250" lvl="1" indent="-742950">
              <a:buFont typeface="+mj-lt"/>
              <a:buAutoNum type="arabicPeriod"/>
            </a:pPr>
            <a:r>
              <a:rPr lang="pt-BR" sz="2000" dirty="0" smtClean="0"/>
              <a:t>COPY diretorio1 /sqldemo/</a:t>
            </a:r>
          </a:p>
          <a:p>
            <a:pPr marL="742950" indent="-742950">
              <a:buFont typeface="+mj-lt"/>
              <a:buAutoNum type="arabicPeriod"/>
            </a:pPr>
            <a:r>
              <a:rPr lang="pt-BR" sz="3600" dirty="0" smtClean="0"/>
              <a:t>ADD (similar to COPY)</a:t>
            </a:r>
          </a:p>
          <a:p>
            <a:pPr marL="984250" lvl="1" indent="-742950">
              <a:buFont typeface="+mj-lt"/>
              <a:buAutoNum type="arabicPeriod"/>
            </a:pPr>
            <a:r>
              <a:rPr lang="pt-BR" sz="2000" dirty="0" smtClean="0"/>
              <a:t>ADD teste2.txt c:/temp/</a:t>
            </a:r>
          </a:p>
          <a:p>
            <a:pPr marL="984250" lvl="1" indent="-742950">
              <a:buFont typeface="+mj-lt"/>
              <a:buAutoNum type="arabicPeriod"/>
            </a:pPr>
            <a:r>
              <a:rPr lang="pt-BR" sz="2000" dirty="0" smtClean="0"/>
              <a:t>ADD https://www.python.org/ftp/python/3.5.1/python-3.5.1.exe /temp/python-3.5.1.exe</a:t>
            </a:r>
          </a:p>
          <a:p>
            <a:pPr marL="984250" lvl="1" indent="-742950">
              <a:buFont typeface="+mj-lt"/>
              <a:buAutoNum type="arabicPeriod"/>
            </a:pPr>
            <a:endParaRPr lang="pt-BR" sz="2000" dirty="0" smtClean="0"/>
          </a:p>
        </p:txBody>
      </p:sp>
      <p:sp>
        <p:nvSpPr>
          <p:cNvPr id="3" name="Title 2"/>
          <p:cNvSpPr>
            <a:spLocks noGrp="1"/>
          </p:cNvSpPr>
          <p:nvPr>
            <p:ph type="title"/>
          </p:nvPr>
        </p:nvSpPr>
        <p:spPr/>
        <p:txBody>
          <a:bodyPr/>
          <a:lstStyle/>
          <a:p>
            <a:r>
              <a:rPr lang="pt-BR" dirty="0" smtClean="0"/>
              <a:t>Sintax (example)</a:t>
            </a:r>
            <a:endParaRPr lang="en-US" dirty="0"/>
          </a:p>
        </p:txBody>
      </p:sp>
      <p:sp>
        <p:nvSpPr>
          <p:cNvPr id="5" name="Down Arrow 4"/>
          <p:cNvSpPr/>
          <p:nvPr/>
        </p:nvSpPr>
        <p:spPr bwMode="auto">
          <a:xfrm>
            <a:off x="4044099" y="4713401"/>
            <a:ext cx="226243" cy="301657"/>
          </a:xfrm>
          <a:prstGeom prst="down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Down Arrow 5"/>
          <p:cNvSpPr/>
          <p:nvPr/>
        </p:nvSpPr>
        <p:spPr bwMode="auto">
          <a:xfrm>
            <a:off x="3348087" y="4714972"/>
            <a:ext cx="226243" cy="301657"/>
          </a:xfrm>
          <a:prstGeom prst="down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Down Arrow 6"/>
          <p:cNvSpPr/>
          <p:nvPr/>
        </p:nvSpPr>
        <p:spPr bwMode="auto">
          <a:xfrm>
            <a:off x="4309620" y="5121894"/>
            <a:ext cx="226243" cy="301657"/>
          </a:xfrm>
          <a:prstGeom prst="down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Down Arrow 7"/>
          <p:cNvSpPr/>
          <p:nvPr/>
        </p:nvSpPr>
        <p:spPr bwMode="auto">
          <a:xfrm>
            <a:off x="5205167" y="2509100"/>
            <a:ext cx="226243" cy="301657"/>
          </a:xfrm>
          <a:prstGeom prst="down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49993607"/>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822585"/>
          </a:xfrm>
        </p:spPr>
        <p:txBody>
          <a:bodyPr/>
          <a:lstStyle/>
          <a:p>
            <a:pPr marL="742950" indent="-742950">
              <a:buFont typeface="+mj-lt"/>
              <a:buAutoNum type="arabicPeriod"/>
            </a:pPr>
            <a:r>
              <a:rPr lang="pt-BR" sz="3600" dirty="0" smtClean="0"/>
              <a:t>Work directory</a:t>
            </a:r>
          </a:p>
          <a:p>
            <a:pPr marL="984250" lvl="1" indent="-742950">
              <a:buFont typeface="+mj-lt"/>
              <a:buAutoNum type="arabicPeriod"/>
            </a:pPr>
            <a:r>
              <a:rPr lang="pt-BR" sz="2000" dirty="0" smtClean="0"/>
              <a:t>WORKDIR c:\\windows</a:t>
            </a:r>
          </a:p>
          <a:p>
            <a:pPr marL="984250" lvl="1" indent="-742950">
              <a:buFont typeface="+mj-lt"/>
              <a:buAutoNum type="arabicPeriod"/>
            </a:pPr>
            <a:r>
              <a:rPr lang="pt-BR" sz="2000" dirty="0" smtClean="0"/>
              <a:t>WORKDIR c:\\app1\\dev</a:t>
            </a:r>
          </a:p>
          <a:p>
            <a:pPr marL="742950" indent="-742950">
              <a:buFont typeface="+mj-lt"/>
              <a:buAutoNum type="arabicPeriod"/>
            </a:pPr>
            <a:r>
              <a:rPr lang="pt-BR" sz="3600" dirty="0" smtClean="0"/>
              <a:t>Default command to be executed during deployment  of the container (exec form OR shell form)</a:t>
            </a:r>
          </a:p>
          <a:p>
            <a:pPr marL="984250" lvl="1" indent="-742950">
              <a:buFont typeface="+mj-lt"/>
              <a:buAutoNum type="arabicPeriod"/>
            </a:pPr>
            <a:r>
              <a:rPr lang="pt-BR" sz="2000" dirty="0" smtClean="0"/>
              <a:t>CMD [“c:\\app1\\dev\\httpd.exe”, “-x”]</a:t>
            </a:r>
          </a:p>
          <a:p>
            <a:pPr marL="984250" lvl="1" indent="-742950">
              <a:buFont typeface="+mj-lt"/>
              <a:buAutoNum type="arabicPeriod"/>
            </a:pPr>
            <a:r>
              <a:rPr lang="pt-BR" sz="2000" dirty="0" smtClean="0"/>
              <a:t>OR</a:t>
            </a:r>
          </a:p>
          <a:p>
            <a:pPr marL="984250" lvl="1" indent="-742950">
              <a:buFont typeface="+mj-lt"/>
              <a:buAutoNum type="arabicPeriod"/>
            </a:pPr>
            <a:r>
              <a:rPr lang="pt-BR" sz="2000" dirty="0" smtClean="0"/>
              <a:t>CMD c:\\app1\\dev\\httpd.exe –x</a:t>
            </a:r>
          </a:p>
          <a:p>
            <a:pPr marL="984250" lvl="1" indent="-742950">
              <a:buFont typeface="+mj-lt"/>
              <a:buAutoNum type="arabicPeriod"/>
            </a:pPr>
            <a:endParaRPr lang="pt-BR" sz="2000" dirty="0" smtClean="0"/>
          </a:p>
        </p:txBody>
      </p:sp>
      <p:sp>
        <p:nvSpPr>
          <p:cNvPr id="3" name="Title 2"/>
          <p:cNvSpPr>
            <a:spLocks noGrp="1"/>
          </p:cNvSpPr>
          <p:nvPr>
            <p:ph type="title"/>
          </p:nvPr>
        </p:nvSpPr>
        <p:spPr/>
        <p:txBody>
          <a:bodyPr/>
          <a:lstStyle/>
          <a:p>
            <a:r>
              <a:rPr lang="pt-BR" dirty="0" smtClean="0"/>
              <a:t>Sintax (example)(cont...)</a:t>
            </a:r>
            <a:endParaRPr lang="en-US" dirty="0"/>
          </a:p>
        </p:txBody>
      </p:sp>
      <p:sp>
        <p:nvSpPr>
          <p:cNvPr id="4" name="Down Arrow 3"/>
          <p:cNvSpPr/>
          <p:nvPr/>
        </p:nvSpPr>
        <p:spPr bwMode="auto">
          <a:xfrm>
            <a:off x="2714920" y="1602556"/>
            <a:ext cx="226243" cy="301657"/>
          </a:xfrm>
          <a:prstGeom prst="down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Down Arrow 4"/>
          <p:cNvSpPr/>
          <p:nvPr/>
        </p:nvSpPr>
        <p:spPr bwMode="auto">
          <a:xfrm>
            <a:off x="3527196" y="1960772"/>
            <a:ext cx="226243" cy="301657"/>
          </a:xfrm>
          <a:prstGeom prst="down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Down Arrow 5"/>
          <p:cNvSpPr/>
          <p:nvPr/>
        </p:nvSpPr>
        <p:spPr bwMode="auto">
          <a:xfrm>
            <a:off x="3093563" y="3310379"/>
            <a:ext cx="226243" cy="301657"/>
          </a:xfrm>
          <a:prstGeom prst="down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Down Arrow 6"/>
          <p:cNvSpPr/>
          <p:nvPr/>
        </p:nvSpPr>
        <p:spPr bwMode="auto">
          <a:xfrm>
            <a:off x="3706305" y="3310378"/>
            <a:ext cx="226243" cy="301657"/>
          </a:xfrm>
          <a:prstGeom prst="down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Down Arrow 7"/>
          <p:cNvSpPr/>
          <p:nvPr/>
        </p:nvSpPr>
        <p:spPr bwMode="auto">
          <a:xfrm>
            <a:off x="2339418" y="3348085"/>
            <a:ext cx="226243" cy="301657"/>
          </a:xfrm>
          <a:prstGeom prst="down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Down Arrow 8"/>
          <p:cNvSpPr/>
          <p:nvPr/>
        </p:nvSpPr>
        <p:spPr bwMode="auto">
          <a:xfrm>
            <a:off x="2818614" y="1960771"/>
            <a:ext cx="226243" cy="301657"/>
          </a:xfrm>
          <a:prstGeom prst="down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Down Arrow 9"/>
          <p:cNvSpPr/>
          <p:nvPr/>
        </p:nvSpPr>
        <p:spPr bwMode="auto">
          <a:xfrm>
            <a:off x="2867320" y="3946664"/>
            <a:ext cx="226243" cy="301657"/>
          </a:xfrm>
          <a:prstGeom prst="down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Down Arrow 10"/>
          <p:cNvSpPr/>
          <p:nvPr/>
        </p:nvSpPr>
        <p:spPr bwMode="auto">
          <a:xfrm>
            <a:off x="3480062" y="3946663"/>
            <a:ext cx="226243" cy="301657"/>
          </a:xfrm>
          <a:prstGeom prst="down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Down Arrow 11"/>
          <p:cNvSpPr/>
          <p:nvPr/>
        </p:nvSpPr>
        <p:spPr bwMode="auto">
          <a:xfrm>
            <a:off x="2113175" y="3984370"/>
            <a:ext cx="226243" cy="301657"/>
          </a:xfrm>
          <a:prstGeom prst="down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141798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6803787" y="2233481"/>
            <a:ext cx="5057216" cy="4167319"/>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74320" y="312664"/>
            <a:ext cx="12057380" cy="898600"/>
          </a:xfrm>
        </p:spPr>
        <p:txBody>
          <a:bodyPr/>
          <a:lstStyle/>
          <a:p>
            <a:r>
              <a:rPr lang="en-US" spc="0" dirty="0"/>
              <a:t>Containers</a:t>
            </a:r>
            <a:br>
              <a:rPr lang="en-US" spc="0" dirty="0"/>
            </a:br>
            <a:r>
              <a:rPr lang="en-US" sz="3200" spc="0" dirty="0">
                <a:gradFill>
                  <a:gsLst>
                    <a:gs pos="7619">
                      <a:srgbClr val="00188F"/>
                    </a:gs>
                    <a:gs pos="35000">
                      <a:srgbClr val="00188F"/>
                    </a:gs>
                  </a:gsLst>
                  <a:lin ang="5400000" scaled="0"/>
                </a:gradFill>
              </a:rPr>
              <a:t>How do they differ from virtual </a:t>
            </a:r>
            <a:r>
              <a:rPr lang="en-US" sz="3200" spc="0" dirty="0" smtClean="0">
                <a:gradFill>
                  <a:gsLst>
                    <a:gs pos="7619">
                      <a:srgbClr val="00188F"/>
                    </a:gs>
                    <a:gs pos="35000">
                      <a:srgbClr val="00188F"/>
                    </a:gs>
                  </a:gsLst>
                  <a:lin ang="5400000" scaled="0"/>
                </a:gradFill>
              </a:rPr>
              <a:t>machines?</a:t>
            </a:r>
            <a:endParaRPr lang="en-US" spc="0" dirty="0">
              <a:gradFill>
                <a:gsLst>
                  <a:gs pos="7619">
                    <a:srgbClr val="00188F"/>
                  </a:gs>
                  <a:gs pos="35000">
                    <a:srgbClr val="00188F"/>
                  </a:gs>
                </a:gsLst>
                <a:lin ang="5400000" scaled="0"/>
              </a:gradFill>
            </a:endParaRPr>
          </a:p>
        </p:txBody>
      </p:sp>
      <p:sp>
        <p:nvSpPr>
          <p:cNvPr id="645" name="Rectangle 644"/>
          <p:cNvSpPr/>
          <p:nvPr/>
        </p:nvSpPr>
        <p:spPr>
          <a:xfrm>
            <a:off x="228216" y="1753040"/>
            <a:ext cx="6250304" cy="3830161"/>
          </a:xfrm>
          <a:prstGeom prst="rect">
            <a:avLst/>
          </a:prstGeom>
          <a:noFill/>
          <a:ln w="12700" cap="flat" cmpd="sng" algn="ctr">
            <a:noFill/>
            <a:prstDash val="solid"/>
            <a:miter lim="800000"/>
          </a:ln>
          <a:effectLst/>
        </p:spPr>
        <p:txBody>
          <a:bodyPr lIns="182880" tIns="182880" rIns="182880" bIns="9144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471584">
              <a:lnSpc>
                <a:spcPct val="90000"/>
              </a:lnSpc>
              <a:spcBef>
                <a:spcPts val="306"/>
              </a:spcBef>
              <a:spcAft>
                <a:spcPts val="612"/>
              </a:spcAft>
              <a:buClr>
                <a:srgbClr val="EFEFEF"/>
              </a:buClr>
            </a:pPr>
            <a:r>
              <a:rPr lang="en-US" sz="2200" b="1" dirty="0">
                <a:gradFill>
                  <a:gsLst>
                    <a:gs pos="7619">
                      <a:srgbClr val="00188F"/>
                    </a:gs>
                    <a:gs pos="35000">
                      <a:srgbClr val="00188F"/>
                    </a:gs>
                  </a:gsLst>
                  <a:lin ang="5400000" scaled="0"/>
                </a:gradFill>
                <a:cs typeface="Segoe UI" pitchFamily="34" charset="0"/>
              </a:rPr>
              <a:t>Dependencies: </a:t>
            </a:r>
            <a:r>
              <a:rPr lang="en-US" sz="2200" dirty="0">
                <a:gradFill>
                  <a:gsLst>
                    <a:gs pos="19048">
                      <a:schemeClr val="tx1"/>
                    </a:gs>
                    <a:gs pos="65000">
                      <a:schemeClr val="tx1"/>
                    </a:gs>
                  </a:gsLst>
                  <a:lin ang="5400000" scaled="0"/>
                </a:gradFill>
                <a:cs typeface="Segoe UI" pitchFamily="34" charset="0"/>
              </a:rPr>
              <a:t>Each virtualized app includes the app itself, required binaries and libraries and a guest OS, </a:t>
            </a:r>
            <a:r>
              <a:rPr lang="en-US" sz="2200" dirty="0" smtClean="0">
                <a:gradFill>
                  <a:gsLst>
                    <a:gs pos="19048">
                      <a:schemeClr val="tx1"/>
                    </a:gs>
                    <a:gs pos="65000">
                      <a:schemeClr val="tx1"/>
                    </a:gs>
                  </a:gsLst>
                  <a:lin ang="5400000" scaled="0"/>
                </a:gradFill>
                <a:cs typeface="Segoe UI" pitchFamily="34" charset="0"/>
              </a:rPr>
              <a:t>which </a:t>
            </a:r>
            <a:r>
              <a:rPr lang="en-US" sz="2200" dirty="0">
                <a:gradFill>
                  <a:gsLst>
                    <a:gs pos="19048">
                      <a:schemeClr val="tx1"/>
                    </a:gs>
                    <a:gs pos="65000">
                      <a:schemeClr val="tx1"/>
                    </a:gs>
                  </a:gsLst>
                  <a:lin ang="5400000" scaled="0"/>
                </a:gradFill>
                <a:cs typeface="Segoe UI" pitchFamily="34" charset="0"/>
              </a:rPr>
              <a:t>may consist of multiple GB of data.</a:t>
            </a:r>
          </a:p>
          <a:p>
            <a:pPr marL="0" lvl="1" defTabSz="471584">
              <a:lnSpc>
                <a:spcPct val="90000"/>
              </a:lnSpc>
              <a:spcBef>
                <a:spcPts val="306"/>
              </a:spcBef>
              <a:spcAft>
                <a:spcPts val="612"/>
              </a:spcAft>
              <a:buClr>
                <a:srgbClr val="EFEFEF"/>
              </a:buClr>
            </a:pPr>
            <a:r>
              <a:rPr lang="en-US" sz="2200" b="1" dirty="0">
                <a:gradFill>
                  <a:gsLst>
                    <a:gs pos="7619">
                      <a:srgbClr val="00188F"/>
                    </a:gs>
                    <a:gs pos="35000">
                      <a:srgbClr val="00188F"/>
                    </a:gs>
                  </a:gsLst>
                  <a:lin ang="5400000" scaled="0"/>
                </a:gradFill>
                <a:cs typeface="Segoe UI" pitchFamily="34" charset="0"/>
              </a:rPr>
              <a:t>Independent OS: </a:t>
            </a:r>
            <a:r>
              <a:rPr lang="en-US" sz="2200" dirty="0">
                <a:gradFill>
                  <a:gsLst>
                    <a:gs pos="19048">
                      <a:schemeClr val="tx1"/>
                    </a:gs>
                    <a:gs pos="65000">
                      <a:schemeClr val="tx1"/>
                    </a:gs>
                  </a:gsLst>
                  <a:lin ang="5400000" scaled="0"/>
                </a:gradFill>
                <a:cs typeface="Segoe UI" pitchFamily="34" charset="0"/>
              </a:rPr>
              <a:t>Each VM can have a different OS from other VMs, along with a different OS to the host itself.</a:t>
            </a:r>
          </a:p>
          <a:p>
            <a:pPr marL="0" lvl="1" defTabSz="471584">
              <a:lnSpc>
                <a:spcPct val="90000"/>
              </a:lnSpc>
              <a:spcBef>
                <a:spcPts val="306"/>
              </a:spcBef>
              <a:spcAft>
                <a:spcPts val="612"/>
              </a:spcAft>
              <a:buClr>
                <a:srgbClr val="EFEFEF"/>
              </a:buClr>
            </a:pPr>
            <a:r>
              <a:rPr lang="en-US" sz="2200" b="1" dirty="0">
                <a:gradFill>
                  <a:gsLst>
                    <a:gs pos="7619">
                      <a:srgbClr val="00188F"/>
                    </a:gs>
                    <a:gs pos="35000">
                      <a:srgbClr val="00188F"/>
                    </a:gs>
                  </a:gsLst>
                  <a:lin ang="5400000" scaled="0"/>
                </a:gradFill>
                <a:cs typeface="Segoe UI" pitchFamily="34" charset="0"/>
              </a:rPr>
              <a:t>Flexible: </a:t>
            </a:r>
            <a:r>
              <a:rPr lang="en-US" sz="2200" dirty="0">
                <a:gradFill>
                  <a:gsLst>
                    <a:gs pos="19048">
                      <a:schemeClr val="tx1"/>
                    </a:gs>
                    <a:gs pos="65000">
                      <a:schemeClr val="tx1"/>
                    </a:gs>
                  </a:gsLst>
                  <a:lin ang="5400000" scaled="0"/>
                </a:gradFill>
                <a:cs typeface="Segoe UI" pitchFamily="34" charset="0"/>
              </a:rPr>
              <a:t>VMs can be migrated to other hosts to </a:t>
            </a:r>
            <a:r>
              <a:rPr lang="en-US" sz="2200" dirty="0" smtClean="0">
                <a:gradFill>
                  <a:gsLst>
                    <a:gs pos="19048">
                      <a:schemeClr val="tx1"/>
                    </a:gs>
                    <a:gs pos="65000">
                      <a:schemeClr val="tx1"/>
                    </a:gs>
                  </a:gsLst>
                  <a:lin ang="5400000" scaled="0"/>
                </a:gradFill>
                <a:cs typeface="Segoe UI" pitchFamily="34" charset="0"/>
              </a:rPr>
              <a:t>balance </a:t>
            </a:r>
            <a:r>
              <a:rPr lang="en-US" sz="2200" dirty="0">
                <a:gradFill>
                  <a:gsLst>
                    <a:gs pos="19048">
                      <a:schemeClr val="tx1"/>
                    </a:gs>
                    <a:gs pos="65000">
                      <a:schemeClr val="tx1"/>
                    </a:gs>
                  </a:gsLst>
                  <a:lin ang="5400000" scaled="0"/>
                </a:gradFill>
                <a:cs typeface="Segoe UI" pitchFamily="34" charset="0"/>
              </a:rPr>
              <a:t>resource usage and for host maintenance, </a:t>
            </a:r>
            <a:r>
              <a:rPr lang="en-US" sz="2200" dirty="0" smtClean="0">
                <a:gradFill>
                  <a:gsLst>
                    <a:gs pos="19048">
                      <a:schemeClr val="tx1"/>
                    </a:gs>
                    <a:gs pos="65000">
                      <a:schemeClr val="tx1"/>
                    </a:gs>
                  </a:gsLst>
                  <a:lin ang="5400000" scaled="0"/>
                </a:gradFill>
                <a:cs typeface="Segoe UI" pitchFamily="34" charset="0"/>
              </a:rPr>
              <a:t>without </a:t>
            </a:r>
            <a:r>
              <a:rPr lang="en-US" sz="2200" dirty="0">
                <a:gradFill>
                  <a:gsLst>
                    <a:gs pos="19048">
                      <a:schemeClr val="tx1"/>
                    </a:gs>
                    <a:gs pos="65000">
                      <a:schemeClr val="tx1"/>
                    </a:gs>
                  </a:gsLst>
                  <a:lin ang="5400000" scaled="0"/>
                </a:gradFill>
                <a:cs typeface="Segoe UI" pitchFamily="34" charset="0"/>
              </a:rPr>
              <a:t>downtime.</a:t>
            </a:r>
          </a:p>
          <a:p>
            <a:pPr marL="0" lvl="1" defTabSz="471584">
              <a:lnSpc>
                <a:spcPct val="90000"/>
              </a:lnSpc>
              <a:spcBef>
                <a:spcPts val="306"/>
              </a:spcBef>
              <a:spcAft>
                <a:spcPts val="612"/>
              </a:spcAft>
              <a:buClr>
                <a:srgbClr val="EFEFEF"/>
              </a:buClr>
            </a:pPr>
            <a:r>
              <a:rPr lang="en-US" sz="2200" b="1" dirty="0">
                <a:gradFill>
                  <a:gsLst>
                    <a:gs pos="7619">
                      <a:srgbClr val="00188F"/>
                    </a:gs>
                    <a:gs pos="35000">
                      <a:srgbClr val="00188F"/>
                    </a:gs>
                  </a:gsLst>
                  <a:lin ang="5400000" scaled="0"/>
                </a:gradFill>
                <a:cs typeface="Segoe UI" pitchFamily="34" charset="0"/>
              </a:rPr>
              <a:t>Secure: </a:t>
            </a:r>
            <a:r>
              <a:rPr lang="en-US" sz="2200" dirty="0">
                <a:gradFill>
                  <a:gsLst>
                    <a:gs pos="19048">
                      <a:schemeClr val="tx1"/>
                    </a:gs>
                    <a:gs pos="65000">
                      <a:schemeClr val="tx1"/>
                    </a:gs>
                  </a:gsLst>
                  <a:lin ang="5400000" scaled="0"/>
                </a:gradFill>
                <a:cs typeface="Segoe UI" pitchFamily="34" charset="0"/>
              </a:rPr>
              <a:t>High levels of resource and security isolation </a:t>
            </a:r>
            <a:r>
              <a:rPr lang="en-US" sz="2200" dirty="0" smtClean="0">
                <a:gradFill>
                  <a:gsLst>
                    <a:gs pos="19048">
                      <a:schemeClr val="tx1"/>
                    </a:gs>
                    <a:gs pos="65000">
                      <a:schemeClr val="tx1"/>
                    </a:gs>
                  </a:gsLst>
                  <a:lin ang="5400000" scaled="0"/>
                </a:gradFill>
                <a:cs typeface="Segoe UI" pitchFamily="34" charset="0"/>
              </a:rPr>
              <a:t>for </a:t>
            </a:r>
            <a:r>
              <a:rPr lang="en-US" sz="2200" dirty="0">
                <a:gradFill>
                  <a:gsLst>
                    <a:gs pos="19048">
                      <a:schemeClr val="tx1"/>
                    </a:gs>
                    <a:gs pos="65000">
                      <a:schemeClr val="tx1"/>
                    </a:gs>
                  </a:gsLst>
                  <a:lin ang="5400000" scaled="0"/>
                </a:gradFill>
                <a:cs typeface="Segoe UI" pitchFamily="34" charset="0"/>
              </a:rPr>
              <a:t>key virtualized workloads.</a:t>
            </a:r>
          </a:p>
        </p:txBody>
      </p:sp>
      <p:sp>
        <p:nvSpPr>
          <p:cNvPr id="13" name="TextBox 12"/>
          <p:cNvSpPr txBox="1"/>
          <p:nvPr/>
        </p:nvSpPr>
        <p:spPr>
          <a:xfrm rot="16200000">
            <a:off x="9891757" y="372635"/>
            <a:ext cx="1138773" cy="3051605"/>
          </a:xfrm>
          <a:prstGeom prst="rect">
            <a:avLst/>
          </a:prstGeom>
          <a:noFill/>
        </p:spPr>
        <p:txBody>
          <a:bodyPr wrap="none" lIns="182880" tIns="146304" rIns="182880" bIns="146304" rtlCol="0">
            <a:spAutoFit/>
          </a:bodyPr>
          <a:lstStyle/>
          <a:p>
            <a:pPr>
              <a:lnSpc>
                <a:spcPct val="90000"/>
              </a:lnSpc>
              <a:spcAft>
                <a:spcPts val="600"/>
              </a:spcAft>
            </a:pPr>
            <a:r>
              <a:rPr lang="en-US" sz="19900" dirty="0" smtClean="0">
                <a:gradFill>
                  <a:gsLst>
                    <a:gs pos="79817">
                      <a:srgbClr val="FFC000"/>
                    </a:gs>
                    <a:gs pos="30000">
                      <a:srgbClr val="FFC000"/>
                    </a:gs>
                  </a:gsLst>
                  <a:lin ang="5400000" scaled="0"/>
                </a:gradFill>
              </a:rPr>
              <a:t>}</a:t>
            </a:r>
            <a:endParaRPr lang="en-US" sz="2400" dirty="0" smtClean="0">
              <a:gradFill>
                <a:gsLst>
                  <a:gs pos="79817">
                    <a:srgbClr val="FFC000"/>
                  </a:gs>
                  <a:gs pos="30000">
                    <a:srgbClr val="FFC000"/>
                  </a:gs>
                </a:gsLst>
                <a:lin ang="5400000" scaled="0"/>
              </a:gradFill>
            </a:endParaRPr>
          </a:p>
        </p:txBody>
      </p:sp>
      <p:sp>
        <p:nvSpPr>
          <p:cNvPr id="21" name="Rectangle 20"/>
          <p:cNvSpPr/>
          <p:nvPr/>
        </p:nvSpPr>
        <p:spPr bwMode="auto">
          <a:xfrm>
            <a:off x="6942567" y="4495421"/>
            <a:ext cx="4787501" cy="1007603"/>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Hypervisor</a:t>
            </a:r>
          </a:p>
        </p:txBody>
      </p:sp>
      <p:sp>
        <p:nvSpPr>
          <p:cNvPr id="26" name="Rectangle 25"/>
          <p:cNvSpPr/>
          <p:nvPr/>
        </p:nvSpPr>
        <p:spPr bwMode="auto">
          <a:xfrm>
            <a:off x="6946490" y="3868118"/>
            <a:ext cx="2330245" cy="55639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Guest OS</a:t>
            </a:r>
          </a:p>
        </p:txBody>
      </p:sp>
      <p:sp>
        <p:nvSpPr>
          <p:cNvPr id="27" name="Rectangle 26"/>
          <p:cNvSpPr/>
          <p:nvPr/>
        </p:nvSpPr>
        <p:spPr bwMode="auto">
          <a:xfrm>
            <a:off x="9403746" y="3868118"/>
            <a:ext cx="2330245" cy="556399"/>
          </a:xfrm>
          <a:prstGeom prst="rect">
            <a:avLst/>
          </a:prstGeom>
          <a:solidFill>
            <a:schemeClr val="tx2">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chemeClr val="tx1"/>
                    </a:gs>
                    <a:gs pos="100000">
                      <a:schemeClr val="tx1"/>
                    </a:gs>
                  </a:gsLst>
                  <a:lin ang="5400000" scaled="0"/>
                </a:gradFill>
                <a:ea typeface="Segoe UI" pitchFamily="34" charset="0"/>
                <a:cs typeface="Segoe UI" pitchFamily="34" charset="0"/>
              </a:rPr>
              <a:t>Guest OS</a:t>
            </a:r>
          </a:p>
        </p:txBody>
      </p:sp>
      <p:sp>
        <p:nvSpPr>
          <p:cNvPr id="28" name="TextBox 27"/>
          <p:cNvSpPr txBox="1"/>
          <p:nvPr/>
        </p:nvSpPr>
        <p:spPr>
          <a:xfrm>
            <a:off x="9943041" y="938673"/>
            <a:ext cx="1236557" cy="794064"/>
          </a:xfrm>
          <a:prstGeom prst="rect">
            <a:avLst/>
          </a:prstGeom>
          <a:noFill/>
        </p:spPr>
        <p:txBody>
          <a:bodyPr wrap="none" lIns="182880" tIns="146304" rIns="182880" bIns="146304" rtlCol="0">
            <a:spAutoFit/>
          </a:bodyPr>
          <a:lstStyle/>
          <a:p>
            <a:pPr algn="ctr">
              <a:lnSpc>
                <a:spcPct val="90000"/>
              </a:lnSpc>
              <a:spcAft>
                <a:spcPts val="600"/>
              </a:spcAft>
            </a:pPr>
            <a:r>
              <a:rPr lang="en-US" dirty="0" smtClean="0">
                <a:gradFill>
                  <a:gsLst>
                    <a:gs pos="2917">
                      <a:schemeClr val="tx1"/>
                    </a:gs>
                    <a:gs pos="30000">
                      <a:schemeClr val="tx1"/>
                    </a:gs>
                  </a:gsLst>
                  <a:lin ang="5400000" scaled="0"/>
                </a:gradFill>
              </a:rPr>
              <a:t>Virtual</a:t>
            </a:r>
            <a:br>
              <a:rPr lang="en-US" dirty="0" smtClean="0">
                <a:gradFill>
                  <a:gsLst>
                    <a:gs pos="2917">
                      <a:schemeClr val="tx1"/>
                    </a:gs>
                    <a:gs pos="30000">
                      <a:schemeClr val="tx1"/>
                    </a:gs>
                  </a:gsLst>
                  <a:lin ang="5400000" scaled="0"/>
                </a:gradFill>
              </a:rPr>
            </a:br>
            <a:r>
              <a:rPr lang="en-US" dirty="0" smtClean="0">
                <a:gradFill>
                  <a:gsLst>
                    <a:gs pos="2917">
                      <a:schemeClr val="tx1"/>
                    </a:gs>
                    <a:gs pos="30000">
                      <a:schemeClr val="tx1"/>
                    </a:gs>
                  </a:gsLst>
                  <a:lin ang="5400000" scaled="0"/>
                </a:gradFill>
              </a:rPr>
              <a:t>Machine</a:t>
            </a:r>
          </a:p>
        </p:txBody>
      </p:sp>
      <p:sp>
        <p:nvSpPr>
          <p:cNvPr id="22" name="Rectangle 21"/>
          <p:cNvSpPr/>
          <p:nvPr/>
        </p:nvSpPr>
        <p:spPr bwMode="auto">
          <a:xfrm>
            <a:off x="6946490" y="2439248"/>
            <a:ext cx="2330245" cy="135796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App </a:t>
            </a:r>
            <a:r>
              <a:rPr lang="en-US" sz="2400" dirty="0">
                <a:gradFill>
                  <a:gsLst>
                    <a:gs pos="0">
                      <a:srgbClr val="FFFFFF"/>
                    </a:gs>
                    <a:gs pos="100000">
                      <a:srgbClr val="FFFFFF"/>
                    </a:gs>
                  </a:gsLst>
                  <a:lin ang="5400000" scaled="0"/>
                </a:gradFill>
                <a:ea typeface="Segoe UI" pitchFamily="34" charset="0"/>
                <a:cs typeface="Segoe UI" pitchFamily="34" charset="0"/>
              </a:rPr>
              <a:t>A</a:t>
            </a:r>
            <a:br>
              <a:rPr lang="en-US" sz="2400" dirty="0">
                <a:gradFill>
                  <a:gsLst>
                    <a:gs pos="0">
                      <a:srgbClr val="FFFFFF"/>
                    </a:gs>
                    <a:gs pos="100000">
                      <a:srgbClr val="FFFFFF"/>
                    </a:gs>
                  </a:gsLst>
                  <a:lin ang="5400000" scaled="0"/>
                </a:gradFill>
                <a:ea typeface="Segoe UI" pitchFamily="34" charset="0"/>
                <a:cs typeface="Segoe UI" pitchFamily="34" charset="0"/>
              </a:rPr>
            </a:br>
            <a:r>
              <a:rPr lang="en-US" sz="2000" dirty="0" smtClean="0">
                <a:gradFill>
                  <a:gsLst>
                    <a:gs pos="0">
                      <a:srgbClr val="FFFFFF"/>
                    </a:gs>
                    <a:gs pos="100000">
                      <a:srgbClr val="FFFFFF"/>
                    </a:gs>
                  </a:gsLst>
                  <a:lin ang="5400000" scaled="0"/>
                </a:gradFill>
                <a:ea typeface="Segoe UI" pitchFamily="34" charset="0"/>
                <a:cs typeface="Segoe UI" pitchFamily="34" charset="0"/>
              </a:rPr>
              <a:t>Bins/Libraries</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a:off x="9403746" y="2439249"/>
            <a:ext cx="2330245" cy="1357964"/>
          </a:xfrm>
          <a:prstGeom prst="rect">
            <a:avLst/>
          </a:prstGeom>
          <a:solidFill>
            <a:schemeClr val="tx2">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chemeClr val="tx1"/>
                    </a:gs>
                    <a:gs pos="100000">
                      <a:schemeClr val="tx1"/>
                    </a:gs>
                  </a:gsLst>
                  <a:lin ang="5400000" scaled="0"/>
                </a:gradFill>
                <a:ea typeface="Segoe UI" pitchFamily="34" charset="0"/>
                <a:cs typeface="Segoe UI" pitchFamily="34" charset="0"/>
              </a:rPr>
              <a:t>App B</a:t>
            </a:r>
            <a:br>
              <a:rPr lang="en-US" sz="2400" dirty="0">
                <a:gradFill>
                  <a:gsLst>
                    <a:gs pos="0">
                      <a:schemeClr val="tx1"/>
                    </a:gs>
                    <a:gs pos="100000">
                      <a:schemeClr val="tx1"/>
                    </a:gs>
                  </a:gsLst>
                  <a:lin ang="5400000" scaled="0"/>
                </a:gradFill>
                <a:ea typeface="Segoe UI" pitchFamily="34" charset="0"/>
                <a:cs typeface="Segoe UI" pitchFamily="34" charset="0"/>
              </a:rPr>
            </a:br>
            <a:r>
              <a:rPr lang="en-US" sz="2000" dirty="0" smtClean="0">
                <a:gradFill>
                  <a:gsLst>
                    <a:gs pos="0">
                      <a:schemeClr val="tx1"/>
                    </a:gs>
                    <a:gs pos="100000">
                      <a:schemeClr val="tx1"/>
                    </a:gs>
                  </a:gsLst>
                  <a:lin ang="5400000" scaled="0"/>
                </a:gradFill>
                <a:ea typeface="Segoe UI" pitchFamily="34" charset="0"/>
                <a:cs typeface="Segoe UI" pitchFamily="34" charset="0"/>
              </a:rPr>
              <a:t>Bins/Libraries</a:t>
            </a:r>
            <a:endParaRPr lang="en-US" sz="2000" dirty="0">
              <a:gradFill>
                <a:gsLst>
                  <a:gs pos="0">
                    <a:schemeClr val="tx1"/>
                  </a:gs>
                  <a:gs pos="100000">
                    <a:schemeClr val="tx1"/>
                  </a:gs>
                </a:gsLst>
                <a:lin ang="5400000" scaled="0"/>
              </a:gradFill>
              <a:ea typeface="Segoe UI" pitchFamily="34" charset="0"/>
              <a:cs typeface="Segoe UI" pitchFamily="34" charset="0"/>
            </a:endParaRPr>
          </a:p>
        </p:txBody>
      </p:sp>
      <p:sp>
        <p:nvSpPr>
          <p:cNvPr id="25" name="Rectangle 24"/>
          <p:cNvSpPr/>
          <p:nvPr/>
        </p:nvSpPr>
        <p:spPr bwMode="auto">
          <a:xfrm>
            <a:off x="9364980" y="2400300"/>
            <a:ext cx="2392680" cy="2024216"/>
          </a:xfrm>
          <a:prstGeom prst="rect">
            <a:avLst/>
          </a:prstGeom>
          <a:noFill/>
          <a:ln w="66675">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a:off x="6946490" y="5578834"/>
            <a:ext cx="4787501" cy="688044"/>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Server</a:t>
            </a:r>
          </a:p>
        </p:txBody>
      </p:sp>
    </p:spTree>
    <p:extLst>
      <p:ext uri="{BB962C8B-B14F-4D97-AF65-F5344CB8AC3E}">
        <p14:creationId xmlns:p14="http://schemas.microsoft.com/office/powerpoint/2010/main" val="1623438058"/>
      </p:ext>
    </p:extLst>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521238"/>
          </a:xfrm>
        </p:spPr>
        <p:txBody>
          <a:bodyPr/>
          <a:lstStyle/>
          <a:p>
            <a:pPr marL="742950" indent="-742950">
              <a:buFont typeface="+mj-lt"/>
              <a:buAutoNum type="arabicPeriod"/>
            </a:pPr>
            <a:r>
              <a:rPr lang="pt-BR" sz="3200" dirty="0" smtClean="0"/>
              <a:t>Command lines to be executed </a:t>
            </a:r>
            <a:r>
              <a:rPr lang="pt-BR" sz="3200" dirty="0"/>
              <a:t>via ESCAPE (</a:t>
            </a:r>
            <a:r>
              <a:rPr lang="pt-BR" sz="3200" dirty="0" smtClean="0"/>
              <a:t>character </a:t>
            </a:r>
            <a:r>
              <a:rPr lang="pt-BR" sz="3200" dirty="0"/>
              <a:t>\ </a:t>
            </a:r>
            <a:r>
              <a:rPr lang="pt-BR" sz="3200" dirty="0" smtClean="0"/>
              <a:t>or </a:t>
            </a:r>
            <a:r>
              <a:rPr lang="pt-BR" sz="3200" dirty="0"/>
              <a:t>`)</a:t>
            </a:r>
          </a:p>
          <a:p>
            <a:pPr marL="984250" lvl="1" indent="-742950">
              <a:buFont typeface="+mj-lt"/>
              <a:buAutoNum type="arabicPeriod"/>
            </a:pPr>
            <a:r>
              <a:rPr lang="pt-BR" sz="1800" dirty="0"/>
              <a:t>RUN powershell.exe -Command \</a:t>
            </a:r>
          </a:p>
          <a:p>
            <a:pPr marL="984250" lvl="1" indent="-742950">
              <a:buFont typeface="+mj-lt"/>
              <a:buAutoNum type="arabicPeriod"/>
            </a:pPr>
            <a:r>
              <a:rPr lang="pt-BR" sz="1800" dirty="0"/>
              <a:t>    $ErrorActionPreference = 'Stop'; \</a:t>
            </a:r>
          </a:p>
          <a:p>
            <a:pPr marL="984250" lvl="1" indent="-742950">
              <a:buFont typeface="+mj-lt"/>
              <a:buAutoNum type="arabicPeriod"/>
            </a:pPr>
            <a:r>
              <a:rPr lang="pt-BR" sz="1800" dirty="0"/>
              <a:t>    wget https://www.python.org/ftp/python/3.5.1/python-3.5.1.exe -OutFile c:\python-3.5.1.exe ; \</a:t>
            </a:r>
          </a:p>
          <a:p>
            <a:pPr marL="984250" lvl="1" indent="-742950">
              <a:buFont typeface="+mj-lt"/>
              <a:buAutoNum type="arabicPeriod"/>
            </a:pPr>
            <a:r>
              <a:rPr lang="pt-BR" sz="1800" dirty="0"/>
              <a:t>    Start-Process c:\python-3.5.1.exe -ArgumentList '/quiet InstallAllUsers=1 PrependPath=1' -Wait ; \</a:t>
            </a:r>
          </a:p>
          <a:p>
            <a:pPr marL="984250" lvl="1" indent="-742950">
              <a:buFont typeface="+mj-lt"/>
              <a:buAutoNum type="arabicPeriod"/>
            </a:pPr>
            <a:r>
              <a:rPr lang="pt-BR" sz="1800" dirty="0"/>
              <a:t>    Remove-Item c:\python-3.5.1.exe -Force</a:t>
            </a:r>
          </a:p>
          <a:p>
            <a:pPr marL="742950" indent="-742950">
              <a:buFont typeface="+mj-lt"/>
              <a:buAutoNum type="arabicPeriod"/>
            </a:pPr>
            <a:r>
              <a:rPr lang="pt-BR" sz="3200" dirty="0" smtClean="0"/>
              <a:t>Using character </a:t>
            </a:r>
            <a:r>
              <a:rPr lang="pt-BR" sz="3200" dirty="0"/>
              <a:t>`</a:t>
            </a:r>
          </a:p>
          <a:p>
            <a:pPr marL="984250" lvl="1" indent="-742950">
              <a:buFont typeface="+mj-lt"/>
              <a:buAutoNum type="arabicPeriod"/>
            </a:pPr>
            <a:r>
              <a:rPr lang="pt-BR" sz="1800" dirty="0"/>
              <a:t>FROM windowsservercore</a:t>
            </a:r>
          </a:p>
          <a:p>
            <a:pPr marL="984250" lvl="1" indent="-742950">
              <a:buFont typeface="+mj-lt"/>
              <a:buAutoNum type="arabicPeriod"/>
            </a:pPr>
            <a:r>
              <a:rPr lang="pt-BR" sz="1800" dirty="0"/>
              <a:t>RUN powershell.exe -Command `</a:t>
            </a:r>
          </a:p>
          <a:p>
            <a:pPr marL="984250" lvl="1" indent="-742950">
              <a:buFont typeface="+mj-lt"/>
              <a:buAutoNum type="arabicPeriod"/>
            </a:pPr>
            <a:r>
              <a:rPr lang="pt-BR" sz="1800" dirty="0"/>
              <a:t>    $ErrorActionPreference = 'Stop'; `</a:t>
            </a:r>
          </a:p>
          <a:p>
            <a:pPr marL="984250" lvl="1" indent="-742950">
              <a:buFont typeface="+mj-lt"/>
              <a:buAutoNum type="arabicPeriod"/>
            </a:pPr>
            <a:r>
              <a:rPr lang="pt-BR" sz="1800" dirty="0"/>
              <a:t>    wget https://www.python.org/ftp/python/3.5.1/python-3.5.1.exe -OutFile c:\python-3.5.1.exe ; `</a:t>
            </a:r>
          </a:p>
          <a:p>
            <a:pPr marL="984250" lvl="1" indent="-742950">
              <a:buFont typeface="+mj-lt"/>
              <a:buAutoNum type="arabicPeriod"/>
            </a:pPr>
            <a:r>
              <a:rPr lang="pt-BR" sz="1800" dirty="0"/>
              <a:t>    Start-Process c:\python-3.5.1.exe -ArgumentList '/quiet InstallAllUsers=1 PrependPath=1' -Wait ; `</a:t>
            </a:r>
          </a:p>
          <a:p>
            <a:pPr marL="984250" lvl="1" indent="-742950">
              <a:buFont typeface="+mj-lt"/>
              <a:buAutoNum type="arabicPeriod"/>
            </a:pPr>
            <a:r>
              <a:rPr lang="pt-BR" sz="1800" dirty="0"/>
              <a:t>    Remove-Item c:\python-3.5.1.exe -Force</a:t>
            </a:r>
          </a:p>
        </p:txBody>
      </p:sp>
      <p:sp>
        <p:nvSpPr>
          <p:cNvPr id="3" name="Title 2"/>
          <p:cNvSpPr>
            <a:spLocks noGrp="1"/>
          </p:cNvSpPr>
          <p:nvPr>
            <p:ph type="title"/>
          </p:nvPr>
        </p:nvSpPr>
        <p:spPr/>
        <p:txBody>
          <a:bodyPr/>
          <a:lstStyle/>
          <a:p>
            <a:r>
              <a:rPr lang="pt-BR" dirty="0" smtClean="0"/>
              <a:t>Sintax (examples)(cont...)</a:t>
            </a:r>
            <a:endParaRPr lang="en-US" dirty="0"/>
          </a:p>
        </p:txBody>
      </p:sp>
    </p:spTree>
    <p:extLst>
      <p:ext uri="{BB962C8B-B14F-4D97-AF65-F5344CB8AC3E}">
        <p14:creationId xmlns:p14="http://schemas.microsoft.com/office/powerpoint/2010/main" val="2966048358"/>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663089"/>
          </a:xfrm>
        </p:spPr>
        <p:txBody>
          <a:bodyPr/>
          <a:lstStyle/>
          <a:p>
            <a:pPr marL="742950" indent="-742950">
              <a:buFont typeface="+mj-lt"/>
              <a:buAutoNum type="arabicPeriod"/>
            </a:pPr>
            <a:r>
              <a:rPr lang="pt-BR" dirty="0" smtClean="0"/>
              <a:t>PowerShell commands on Dockerfile</a:t>
            </a:r>
            <a:endParaRPr lang="pt-BR" dirty="0"/>
          </a:p>
          <a:p>
            <a:pPr marL="984250" lvl="1" indent="-742950">
              <a:buFont typeface="+mj-lt"/>
              <a:buAutoNum type="arabicPeriod"/>
            </a:pPr>
            <a:r>
              <a:rPr lang="en-US" dirty="0"/>
              <a:t>FROM </a:t>
            </a:r>
            <a:r>
              <a:rPr lang="en-US" dirty="0" err="1"/>
              <a:t>windowsservercore</a:t>
            </a:r>
            <a:endParaRPr lang="en-US" dirty="0"/>
          </a:p>
          <a:p>
            <a:pPr marL="984250" lvl="1" indent="-742950">
              <a:buFont typeface="+mj-lt"/>
              <a:buAutoNum type="arabicPeriod"/>
            </a:pPr>
            <a:r>
              <a:rPr lang="en-US" dirty="0" smtClean="0"/>
              <a:t>RUN </a:t>
            </a:r>
            <a:r>
              <a:rPr lang="en-US" dirty="0" err="1"/>
              <a:t>powershell</a:t>
            </a:r>
            <a:r>
              <a:rPr lang="en-US" dirty="0"/>
              <a:t> -command Expand-Archive -Path c:\apache.zip -</a:t>
            </a:r>
            <a:r>
              <a:rPr lang="en-US" dirty="0" err="1"/>
              <a:t>DestinationPath</a:t>
            </a:r>
            <a:r>
              <a:rPr lang="en-US" dirty="0"/>
              <a:t> c:\</a:t>
            </a:r>
          </a:p>
          <a:p>
            <a:pPr marL="742950" indent="-742950">
              <a:buFont typeface="+mj-lt"/>
              <a:buAutoNum type="arabicPeriod"/>
            </a:pPr>
            <a:r>
              <a:rPr lang="pt-BR" dirty="0" smtClean="0"/>
              <a:t>REST Call</a:t>
            </a:r>
            <a:endParaRPr lang="pt-BR" dirty="0"/>
          </a:p>
          <a:p>
            <a:pPr marL="984250" lvl="1" indent="-742950">
              <a:buFont typeface="+mj-lt"/>
              <a:buAutoNum type="arabicPeriod"/>
            </a:pPr>
            <a:r>
              <a:rPr lang="pt-BR" dirty="0"/>
              <a:t>FROM windowsservercore</a:t>
            </a:r>
          </a:p>
          <a:p>
            <a:pPr marL="984250" lvl="1" indent="-742950">
              <a:buFont typeface="+mj-lt"/>
              <a:buAutoNum type="arabicPeriod"/>
            </a:pPr>
            <a:r>
              <a:rPr lang="pt-BR" dirty="0" smtClean="0"/>
              <a:t>RUN </a:t>
            </a:r>
            <a:r>
              <a:rPr lang="pt-BR" dirty="0"/>
              <a:t>powershell.exe -Command \</a:t>
            </a:r>
          </a:p>
          <a:p>
            <a:pPr marL="984250" lvl="1" indent="-742950">
              <a:buFont typeface="+mj-lt"/>
              <a:buAutoNum type="arabicPeriod"/>
            </a:pPr>
            <a:r>
              <a:rPr lang="pt-BR" dirty="0"/>
              <a:t>  $ErrorActionPreference = 'Stop'; \</a:t>
            </a:r>
          </a:p>
          <a:p>
            <a:pPr marL="984250" lvl="1" indent="-742950">
              <a:buFont typeface="+mj-lt"/>
              <a:buAutoNum type="arabicPeriod"/>
            </a:pPr>
            <a:r>
              <a:rPr lang="pt-BR" dirty="0"/>
              <a:t>  Invoke-WebRequest https://www.python.org/ftp/python/3.5.1/python-3.5.1.exe -OutFile c</a:t>
            </a:r>
            <a:r>
              <a:rPr lang="pt-BR" dirty="0" smtClean="0"/>
              <a:t>:\python\python-3.5.1.exe </a:t>
            </a:r>
            <a:r>
              <a:rPr lang="pt-BR" dirty="0"/>
              <a:t>; \</a:t>
            </a:r>
          </a:p>
          <a:p>
            <a:pPr marL="984250" lvl="1" indent="-742950">
              <a:buFont typeface="+mj-lt"/>
              <a:buAutoNum type="arabicPeriod"/>
            </a:pPr>
            <a:r>
              <a:rPr lang="pt-BR" dirty="0"/>
              <a:t>  Start-Process c</a:t>
            </a:r>
            <a:r>
              <a:rPr lang="pt-BR" dirty="0" smtClean="0"/>
              <a:t>:\python\python-3.5.1.exe </a:t>
            </a:r>
            <a:r>
              <a:rPr lang="pt-BR" dirty="0"/>
              <a:t>-ArgumentList '/quiet InstallAllUsers=1 PrependPath=1' -Wait ; \</a:t>
            </a:r>
          </a:p>
          <a:p>
            <a:pPr marL="984250" lvl="1" indent="-742950">
              <a:buFont typeface="+mj-lt"/>
              <a:buAutoNum type="arabicPeriod"/>
            </a:pPr>
            <a:r>
              <a:rPr lang="pt-BR" dirty="0"/>
              <a:t>  Remove-Item c</a:t>
            </a:r>
            <a:r>
              <a:rPr lang="pt-BR" dirty="0" smtClean="0"/>
              <a:t>:\python\python-3.5.1.exe </a:t>
            </a:r>
            <a:r>
              <a:rPr lang="pt-BR" dirty="0"/>
              <a:t>-Force</a:t>
            </a:r>
          </a:p>
        </p:txBody>
      </p:sp>
      <p:sp>
        <p:nvSpPr>
          <p:cNvPr id="3" name="Title 2"/>
          <p:cNvSpPr>
            <a:spLocks noGrp="1"/>
          </p:cNvSpPr>
          <p:nvPr>
            <p:ph type="title"/>
          </p:nvPr>
        </p:nvSpPr>
        <p:spPr/>
        <p:txBody>
          <a:bodyPr/>
          <a:lstStyle/>
          <a:p>
            <a:r>
              <a:rPr lang="pt-BR" dirty="0" smtClean="0"/>
              <a:t>Sintax (examples)(cont...)</a:t>
            </a:r>
            <a:endParaRPr lang="en-US" dirty="0"/>
          </a:p>
        </p:txBody>
      </p:sp>
    </p:spTree>
    <p:extLst>
      <p:ext uri="{BB962C8B-B14F-4D97-AF65-F5344CB8AC3E}">
        <p14:creationId xmlns:p14="http://schemas.microsoft.com/office/powerpoint/2010/main" val="1167723901"/>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6093976"/>
          </a:xfrm>
        </p:spPr>
        <p:txBody>
          <a:bodyPr/>
          <a:lstStyle/>
          <a:p>
            <a:pPr marL="742950" indent="-742950">
              <a:buFont typeface="+mj-lt"/>
              <a:buAutoNum type="arabicPeriod"/>
            </a:pPr>
            <a:r>
              <a:rPr lang="pt-BR" sz="2800" dirty="0" smtClean="0"/>
              <a:t>PowerShell command on Dockerfile</a:t>
            </a:r>
            <a:endParaRPr lang="pt-BR" sz="2800" dirty="0"/>
          </a:p>
          <a:p>
            <a:pPr marL="984250" lvl="1" indent="-742950">
              <a:buFont typeface="+mj-lt"/>
              <a:buAutoNum type="arabicPeriod"/>
            </a:pPr>
            <a:r>
              <a:rPr lang="en-US" sz="1600" dirty="0"/>
              <a:t>FROM </a:t>
            </a:r>
            <a:r>
              <a:rPr lang="en-US" sz="1600" dirty="0" err="1"/>
              <a:t>windowsservercore</a:t>
            </a:r>
            <a:endParaRPr lang="en-US" sz="1600" dirty="0"/>
          </a:p>
          <a:p>
            <a:pPr marL="984250" lvl="1" indent="-742950">
              <a:buFont typeface="+mj-lt"/>
              <a:buAutoNum type="arabicPeriod"/>
            </a:pPr>
            <a:r>
              <a:rPr lang="en-US" sz="1600" dirty="0" smtClean="0"/>
              <a:t>RUN </a:t>
            </a:r>
            <a:r>
              <a:rPr lang="en-US" sz="1600" dirty="0" err="1"/>
              <a:t>powershell</a:t>
            </a:r>
            <a:r>
              <a:rPr lang="en-US" sz="1600" dirty="0"/>
              <a:t> -command Expand-Archive -Path c:\apache.zip -</a:t>
            </a:r>
            <a:r>
              <a:rPr lang="en-US" sz="1600" dirty="0" err="1"/>
              <a:t>DestinationPath</a:t>
            </a:r>
            <a:r>
              <a:rPr lang="en-US" sz="1600" dirty="0"/>
              <a:t> c:\</a:t>
            </a:r>
          </a:p>
          <a:p>
            <a:pPr marL="742950" indent="-742950">
              <a:buFont typeface="+mj-lt"/>
              <a:buAutoNum type="arabicPeriod"/>
            </a:pPr>
            <a:r>
              <a:rPr lang="pt-BR" sz="2800" dirty="0" smtClean="0"/>
              <a:t>REST call (using invoke-webrequest)</a:t>
            </a:r>
            <a:endParaRPr lang="pt-BR" sz="2800" dirty="0"/>
          </a:p>
          <a:p>
            <a:pPr marL="984250" lvl="1" indent="-742950">
              <a:buFont typeface="+mj-lt"/>
              <a:buAutoNum type="arabicPeriod"/>
            </a:pPr>
            <a:r>
              <a:rPr lang="pt-BR" sz="1600" dirty="0"/>
              <a:t>FROM windowsservercore</a:t>
            </a:r>
          </a:p>
          <a:p>
            <a:pPr marL="984250" lvl="1" indent="-742950">
              <a:buFont typeface="+mj-lt"/>
              <a:buAutoNum type="arabicPeriod"/>
            </a:pPr>
            <a:r>
              <a:rPr lang="pt-BR" sz="1600" dirty="0" smtClean="0"/>
              <a:t>RUN </a:t>
            </a:r>
            <a:r>
              <a:rPr lang="pt-BR" sz="1600" dirty="0"/>
              <a:t>powershell.exe -Command \</a:t>
            </a:r>
          </a:p>
          <a:p>
            <a:pPr marL="984250" lvl="1" indent="-742950">
              <a:buFont typeface="+mj-lt"/>
              <a:buAutoNum type="arabicPeriod"/>
            </a:pPr>
            <a:r>
              <a:rPr lang="pt-BR" sz="1600" dirty="0"/>
              <a:t>  $ErrorActionPreference = 'Stop'; \</a:t>
            </a:r>
          </a:p>
          <a:p>
            <a:pPr marL="984250" lvl="1" indent="-742950">
              <a:buFont typeface="+mj-lt"/>
              <a:buAutoNum type="arabicPeriod"/>
            </a:pPr>
            <a:r>
              <a:rPr lang="pt-BR" sz="1600" dirty="0"/>
              <a:t>  Invoke-WebRequest https://www.python.org/ftp/python/3.5.1/python-3.5.1.exe -OutFile c</a:t>
            </a:r>
            <a:r>
              <a:rPr lang="pt-BR" sz="1600" dirty="0" smtClean="0"/>
              <a:t>:\python\python-3.5.1.exe </a:t>
            </a:r>
            <a:r>
              <a:rPr lang="pt-BR" sz="1600" dirty="0"/>
              <a:t>; \</a:t>
            </a:r>
          </a:p>
          <a:p>
            <a:pPr marL="984250" lvl="1" indent="-742950">
              <a:buFont typeface="+mj-lt"/>
              <a:buAutoNum type="arabicPeriod"/>
            </a:pPr>
            <a:r>
              <a:rPr lang="pt-BR" sz="1600" dirty="0"/>
              <a:t>  Start-Process c</a:t>
            </a:r>
            <a:r>
              <a:rPr lang="pt-BR" sz="1600" dirty="0" smtClean="0"/>
              <a:t>:\python\python-3.5.1.exe </a:t>
            </a:r>
            <a:r>
              <a:rPr lang="pt-BR" sz="1600" dirty="0"/>
              <a:t>-ArgumentList '/quiet InstallAllUsers=1 PrependPath=1' -Wait ; \</a:t>
            </a:r>
          </a:p>
          <a:p>
            <a:pPr marL="984250" lvl="1" indent="-742950">
              <a:buFont typeface="+mj-lt"/>
              <a:buAutoNum type="arabicPeriod"/>
            </a:pPr>
            <a:r>
              <a:rPr lang="pt-BR" sz="1600" dirty="0"/>
              <a:t>  Remove-Item c</a:t>
            </a:r>
            <a:r>
              <a:rPr lang="pt-BR" sz="1600" dirty="0" smtClean="0"/>
              <a:t>:\python\python-3.5.1.exe –Force</a:t>
            </a:r>
          </a:p>
          <a:p>
            <a:pPr marL="742950" indent="-742950">
              <a:buFont typeface="+mj-lt"/>
              <a:buAutoNum type="arabicPeriod"/>
            </a:pPr>
            <a:r>
              <a:rPr lang="pt-BR" sz="2800" dirty="0" smtClean="0"/>
              <a:t>REST call (using .Net library - WebClient)</a:t>
            </a:r>
          </a:p>
          <a:p>
            <a:pPr marL="984250" lvl="1" indent="-742950">
              <a:buFont typeface="+mj-lt"/>
              <a:buAutoNum type="arabicPeriod"/>
            </a:pPr>
            <a:r>
              <a:rPr lang="pt-BR" sz="1600" dirty="0"/>
              <a:t>FROM windowsservercore</a:t>
            </a:r>
          </a:p>
          <a:p>
            <a:pPr marL="984250" lvl="1" indent="-742950">
              <a:buFont typeface="+mj-lt"/>
              <a:buAutoNum type="arabicPeriod"/>
            </a:pPr>
            <a:r>
              <a:rPr lang="pt-BR" sz="1600" dirty="0" smtClean="0"/>
              <a:t>RUN </a:t>
            </a:r>
            <a:r>
              <a:rPr lang="pt-BR" sz="1600" dirty="0"/>
              <a:t>powershell.exe -Command \</a:t>
            </a:r>
          </a:p>
          <a:p>
            <a:pPr marL="984250" lvl="1" indent="-742950">
              <a:buFont typeface="+mj-lt"/>
              <a:buAutoNum type="arabicPeriod"/>
            </a:pPr>
            <a:r>
              <a:rPr lang="pt-BR" sz="1600" dirty="0"/>
              <a:t>  $ErrorActionPreference = 'Stop'; \</a:t>
            </a:r>
          </a:p>
          <a:p>
            <a:pPr marL="984250" lvl="1" indent="-742950">
              <a:buFont typeface="+mj-lt"/>
              <a:buAutoNum type="arabicPeriod"/>
            </a:pPr>
            <a:r>
              <a:rPr lang="pt-BR" sz="1600" dirty="0"/>
              <a:t>  (New-Object System.Net.WebClient).DownloadFile('https://www.python.org/ftp/python/3.5.1/python-3.5.1.exe','c</a:t>
            </a:r>
            <a:r>
              <a:rPr lang="pt-BR" sz="1600" dirty="0" smtClean="0"/>
              <a:t>:\python\python-3.5.1.exe</a:t>
            </a:r>
            <a:r>
              <a:rPr lang="pt-BR" sz="1600" dirty="0"/>
              <a:t>') ; \</a:t>
            </a:r>
          </a:p>
          <a:p>
            <a:pPr marL="984250" lvl="1" indent="-742950">
              <a:buFont typeface="+mj-lt"/>
              <a:buAutoNum type="arabicPeriod"/>
            </a:pPr>
            <a:r>
              <a:rPr lang="pt-BR" sz="1600" dirty="0"/>
              <a:t>  Start-Process c</a:t>
            </a:r>
            <a:r>
              <a:rPr lang="pt-BR" sz="1600" dirty="0" smtClean="0"/>
              <a:t>:\python\python-3.5.1.exe </a:t>
            </a:r>
            <a:r>
              <a:rPr lang="pt-BR" sz="1600" dirty="0"/>
              <a:t>-ArgumentList '/quiet InstallAllUsers=1 PrependPath=1' -Wait ; \</a:t>
            </a:r>
          </a:p>
          <a:p>
            <a:pPr marL="984250" lvl="1" indent="-742950">
              <a:buFont typeface="+mj-lt"/>
              <a:buAutoNum type="arabicPeriod"/>
            </a:pPr>
            <a:r>
              <a:rPr lang="pt-BR" sz="1600" dirty="0"/>
              <a:t>  Remove-Item c</a:t>
            </a:r>
            <a:r>
              <a:rPr lang="pt-BR" sz="1600" dirty="0" smtClean="0"/>
              <a:t>:\python\python-3.5.1.exe </a:t>
            </a:r>
            <a:r>
              <a:rPr lang="pt-BR" sz="1600" dirty="0"/>
              <a:t>-Force</a:t>
            </a:r>
          </a:p>
          <a:p>
            <a:pPr marL="984250" lvl="1" indent="-742950">
              <a:buFont typeface="+mj-lt"/>
              <a:buAutoNum type="arabicPeriod"/>
            </a:pPr>
            <a:endParaRPr lang="pt-BR" sz="1600" dirty="0"/>
          </a:p>
        </p:txBody>
      </p:sp>
      <p:sp>
        <p:nvSpPr>
          <p:cNvPr id="3" name="Title 2"/>
          <p:cNvSpPr>
            <a:spLocks noGrp="1"/>
          </p:cNvSpPr>
          <p:nvPr>
            <p:ph type="title"/>
          </p:nvPr>
        </p:nvSpPr>
        <p:spPr/>
        <p:txBody>
          <a:bodyPr/>
          <a:lstStyle/>
          <a:p>
            <a:r>
              <a:rPr lang="pt-BR" dirty="0" smtClean="0"/>
              <a:t>Sintax (examples)(cont...)</a:t>
            </a:r>
            <a:endParaRPr lang="en-US" dirty="0"/>
          </a:p>
        </p:txBody>
      </p:sp>
      <p:sp>
        <p:nvSpPr>
          <p:cNvPr id="4" name="Rectangle 3"/>
          <p:cNvSpPr/>
          <p:nvPr/>
        </p:nvSpPr>
        <p:spPr bwMode="auto">
          <a:xfrm>
            <a:off x="7956223" y="226243"/>
            <a:ext cx="4392890" cy="161198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pt-BR" sz="2400" dirty="0" smtClean="0">
                <a:gradFill>
                  <a:gsLst>
                    <a:gs pos="0">
                      <a:srgbClr val="FFFFFF"/>
                    </a:gs>
                    <a:gs pos="100000">
                      <a:srgbClr val="FFFFFF"/>
                    </a:gs>
                  </a:gsLst>
                  <a:lin ang="5400000" scaled="0"/>
                </a:gradFill>
                <a:ea typeface="Segoe UI" pitchFamily="34" charset="0"/>
                <a:cs typeface="Segoe UI" pitchFamily="34" charset="0"/>
              </a:rPr>
              <a:t>Invoke-webrequest and WebClient are not yet supported - Nano Server (TP5)</a:t>
            </a: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90739508"/>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957459"/>
          </a:xfrm>
        </p:spPr>
        <p:txBody>
          <a:bodyPr/>
          <a:lstStyle/>
          <a:p>
            <a:pPr marL="742950" indent="-742950">
              <a:buFont typeface="+mj-lt"/>
              <a:buAutoNum type="arabicPeriod"/>
            </a:pPr>
            <a:r>
              <a:rPr lang="pt-BR" dirty="0" smtClean="0"/>
              <a:t>PowerShell script on Dockerfile</a:t>
            </a:r>
            <a:endParaRPr lang="pt-BR" dirty="0"/>
          </a:p>
          <a:p>
            <a:pPr marL="984250" lvl="1" indent="-742950">
              <a:buFont typeface="+mj-lt"/>
              <a:buAutoNum type="arabicPeriod"/>
            </a:pPr>
            <a:r>
              <a:rPr lang="en-US" dirty="0"/>
              <a:t>FROM </a:t>
            </a:r>
            <a:r>
              <a:rPr lang="en-US" dirty="0" err="1"/>
              <a:t>windowsservercore</a:t>
            </a:r>
            <a:endParaRPr lang="en-US" dirty="0"/>
          </a:p>
          <a:p>
            <a:pPr marL="984250" lvl="1" indent="-742950">
              <a:buFont typeface="+mj-lt"/>
              <a:buAutoNum type="arabicPeriod"/>
            </a:pPr>
            <a:r>
              <a:rPr lang="en-US" dirty="0"/>
              <a:t>ADD script.ps1 /windows/temp/script.ps1</a:t>
            </a:r>
          </a:p>
          <a:p>
            <a:pPr marL="984250" lvl="1" indent="-742950">
              <a:buFont typeface="+mj-lt"/>
              <a:buAutoNum type="arabicPeriod"/>
            </a:pPr>
            <a:r>
              <a:rPr lang="en-US" dirty="0"/>
              <a:t>RUN powershell.exe -</a:t>
            </a:r>
            <a:r>
              <a:rPr lang="en-US" dirty="0" err="1"/>
              <a:t>executionpolicy</a:t>
            </a:r>
            <a:r>
              <a:rPr lang="en-US" dirty="0"/>
              <a:t> bypass c:\</a:t>
            </a:r>
            <a:r>
              <a:rPr lang="en-US" dirty="0" smtClean="0"/>
              <a:t>windows\temp\script.ps1</a:t>
            </a:r>
            <a:endParaRPr lang="en-US" dirty="0"/>
          </a:p>
        </p:txBody>
      </p:sp>
      <p:sp>
        <p:nvSpPr>
          <p:cNvPr id="3" name="Title 2"/>
          <p:cNvSpPr>
            <a:spLocks noGrp="1"/>
          </p:cNvSpPr>
          <p:nvPr>
            <p:ph type="title"/>
          </p:nvPr>
        </p:nvSpPr>
        <p:spPr/>
        <p:txBody>
          <a:bodyPr/>
          <a:lstStyle/>
          <a:p>
            <a:r>
              <a:rPr lang="pt-BR" dirty="0" smtClean="0"/>
              <a:t>Sintax (examples)(cont...)</a:t>
            </a:r>
            <a:endParaRPr lang="en-US" dirty="0"/>
          </a:p>
        </p:txBody>
      </p:sp>
    </p:spTree>
    <p:extLst>
      <p:ext uri="{BB962C8B-B14F-4D97-AF65-F5344CB8AC3E}">
        <p14:creationId xmlns:p14="http://schemas.microsoft.com/office/powerpoint/2010/main" val="1955472541"/>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675400"/>
          </a:xfrm>
        </p:spPr>
        <p:txBody>
          <a:bodyPr/>
          <a:lstStyle/>
          <a:p>
            <a:pPr marL="742950" indent="-742950">
              <a:buFont typeface="+mj-lt"/>
              <a:buAutoNum type="arabicPeriod"/>
            </a:pPr>
            <a:r>
              <a:rPr lang="pt-BR" sz="3200" dirty="0" smtClean="0"/>
              <a:t>Create directory to store Dockerfile</a:t>
            </a:r>
          </a:p>
          <a:p>
            <a:pPr marL="800100" lvl="1" indent="-457200">
              <a:buFont typeface="+mj-lt"/>
              <a:buAutoNum type="arabicPeriod"/>
            </a:pPr>
            <a:r>
              <a:rPr lang="pt-BR" sz="1800" dirty="0" smtClean="0"/>
              <a:t>Powershell new-item c:\build\dockerfile –force</a:t>
            </a:r>
          </a:p>
          <a:p>
            <a:pPr marL="742950" indent="-742950">
              <a:buFont typeface="+mj-lt"/>
              <a:buAutoNum type="arabicPeriod"/>
            </a:pPr>
            <a:r>
              <a:rPr lang="pt-BR" sz="3200" dirty="0" smtClean="0"/>
              <a:t>Edit Dockerfile with Notepad</a:t>
            </a:r>
          </a:p>
          <a:p>
            <a:pPr marL="800100" lvl="1" indent="-457200">
              <a:buFont typeface="+mj-lt"/>
              <a:buAutoNum type="arabicPeriod"/>
            </a:pPr>
            <a:r>
              <a:rPr lang="pt-BR" sz="1800" dirty="0" smtClean="0"/>
              <a:t>Notepad c:\build\dockerfile</a:t>
            </a:r>
          </a:p>
          <a:p>
            <a:pPr marL="742950" indent="-742950">
              <a:buFont typeface="+mj-lt"/>
              <a:buAutoNum type="arabicPeriod"/>
            </a:pPr>
            <a:r>
              <a:rPr lang="pt-BR" sz="3200" dirty="0" smtClean="0"/>
              <a:t>Create new image (using microsoft/iis:windowsservercore) and execute command</a:t>
            </a:r>
          </a:p>
          <a:p>
            <a:pPr marL="800100" lvl="1" indent="-457200">
              <a:buFont typeface="+mj-lt"/>
              <a:buAutoNum type="arabicPeriod"/>
            </a:pPr>
            <a:r>
              <a:rPr lang="pt-BR" sz="1800" dirty="0" smtClean="0"/>
              <a:t>Copy and paste the following text</a:t>
            </a:r>
          </a:p>
          <a:p>
            <a:pPr marL="914400" lvl="2" indent="-342900">
              <a:buFont typeface="+mj-lt"/>
              <a:buAutoNum type="arabicPeriod"/>
            </a:pPr>
            <a:r>
              <a:rPr lang="en-US" sz="1600" dirty="0" smtClean="0"/>
              <a:t>FROM </a:t>
            </a:r>
            <a:r>
              <a:rPr lang="en-US" sz="1600" dirty="0" err="1"/>
              <a:t>microsoft</a:t>
            </a:r>
            <a:r>
              <a:rPr lang="en-US" sz="1600" dirty="0"/>
              <a:t>/</a:t>
            </a:r>
            <a:r>
              <a:rPr lang="en-US" sz="1600" dirty="0" err="1"/>
              <a:t>iis:windowsservercore</a:t>
            </a:r>
            <a:endParaRPr lang="en-US" sz="1600" dirty="0"/>
          </a:p>
          <a:p>
            <a:pPr marL="914400" lvl="2" indent="-342900">
              <a:buFont typeface="+mj-lt"/>
              <a:buAutoNum type="arabicPeriod"/>
            </a:pPr>
            <a:r>
              <a:rPr lang="en-US" sz="1600" dirty="0"/>
              <a:t>RUN echo "Hello World </a:t>
            </a:r>
            <a:r>
              <a:rPr lang="en-US" sz="1600" dirty="0" smtClean="0"/>
              <a:t>– teste de </a:t>
            </a:r>
            <a:r>
              <a:rPr lang="en-US" sz="1600" dirty="0" err="1" smtClean="0"/>
              <a:t>Dockerfile</a:t>
            </a:r>
            <a:r>
              <a:rPr lang="en-US" sz="1600" dirty="0"/>
              <a:t>" &gt; c:\</a:t>
            </a:r>
            <a:r>
              <a:rPr lang="en-US" sz="1600" dirty="0" smtClean="0"/>
              <a:t>inetpub\wwwroot\index.html</a:t>
            </a:r>
          </a:p>
          <a:p>
            <a:pPr marL="800100" lvl="1" indent="-457200">
              <a:buFont typeface="+mj-lt"/>
              <a:buAutoNum type="arabicPeriod"/>
            </a:pPr>
            <a:r>
              <a:rPr lang="pt-BR" sz="1800" dirty="0" smtClean="0"/>
              <a:t>Save and close notepad</a:t>
            </a:r>
          </a:p>
          <a:p>
            <a:pPr marL="742950" indent="-742950">
              <a:buFont typeface="+mj-lt"/>
              <a:buAutoNum type="arabicPeriod"/>
            </a:pPr>
            <a:r>
              <a:rPr lang="pt-BR" sz="3200" dirty="0" smtClean="0"/>
              <a:t>Create new image from Dockerfile</a:t>
            </a:r>
          </a:p>
          <a:p>
            <a:pPr marL="800100" lvl="1" indent="-457200">
              <a:buFont typeface="+mj-lt"/>
              <a:buAutoNum type="arabicPeriod"/>
            </a:pPr>
            <a:r>
              <a:rPr lang="pt-BR" sz="1800" dirty="0" smtClean="0"/>
              <a:t>CD build</a:t>
            </a:r>
          </a:p>
          <a:p>
            <a:pPr marL="800100" lvl="1" indent="-457200">
              <a:buFont typeface="+mj-lt"/>
              <a:buAutoNum type="arabicPeriod"/>
            </a:pPr>
            <a:r>
              <a:rPr lang="pt-BR" sz="1800" dirty="0" smtClean="0"/>
              <a:t>Docker build –t teste2 .</a:t>
            </a:r>
          </a:p>
          <a:p>
            <a:pPr marL="800100" lvl="1" indent="-457200">
              <a:buFont typeface="+mj-lt"/>
              <a:buAutoNum type="arabicPeriod"/>
            </a:pPr>
            <a:r>
              <a:rPr lang="pt-BR" sz="1800" dirty="0" smtClean="0"/>
              <a:t>OR</a:t>
            </a:r>
          </a:p>
          <a:p>
            <a:pPr marL="800100" lvl="1" indent="-457200">
              <a:buFont typeface="+mj-lt"/>
              <a:buAutoNum type="arabicPeriod"/>
            </a:pPr>
            <a:r>
              <a:rPr lang="pt-BR" sz="1800" dirty="0" smtClean="0"/>
              <a:t>Docker build –t iis-dockerfile c:\build</a:t>
            </a:r>
          </a:p>
        </p:txBody>
      </p:sp>
      <p:sp>
        <p:nvSpPr>
          <p:cNvPr id="3" name="Title 2"/>
          <p:cNvSpPr>
            <a:spLocks noGrp="1"/>
          </p:cNvSpPr>
          <p:nvPr>
            <p:ph type="title"/>
          </p:nvPr>
        </p:nvSpPr>
        <p:spPr/>
        <p:txBody>
          <a:bodyPr/>
          <a:lstStyle/>
          <a:p>
            <a:r>
              <a:rPr lang="pt-BR" dirty="0" smtClean="0"/>
              <a:t>Creating images via Dockerfile</a:t>
            </a:r>
            <a:endParaRPr lang="en-US" dirty="0"/>
          </a:p>
        </p:txBody>
      </p:sp>
      <p:sp>
        <p:nvSpPr>
          <p:cNvPr id="4" name="Down Arrow 3"/>
          <p:cNvSpPr/>
          <p:nvPr/>
        </p:nvSpPr>
        <p:spPr bwMode="auto">
          <a:xfrm>
            <a:off x="3421929" y="5684363"/>
            <a:ext cx="226243" cy="301657"/>
          </a:xfrm>
          <a:prstGeom prst="down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19301279"/>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075236"/>
          </a:xfrm>
        </p:spPr>
        <p:txBody>
          <a:bodyPr/>
          <a:lstStyle/>
          <a:p>
            <a:r>
              <a:rPr lang="pt-BR" sz="2800" dirty="0" smtClean="0"/>
              <a:t>Visualize available images</a:t>
            </a:r>
            <a:endParaRPr lang="pt-BR" sz="1600" dirty="0"/>
          </a:p>
          <a:p>
            <a:pPr lvl="1"/>
            <a:r>
              <a:rPr lang="pt-BR" sz="1600" dirty="0" smtClean="0"/>
              <a:t>Docker images</a:t>
            </a:r>
          </a:p>
          <a:p>
            <a:r>
              <a:rPr lang="pt-BR" sz="3200" dirty="0" smtClean="0"/>
              <a:t>Vsualize image dependency</a:t>
            </a:r>
          </a:p>
          <a:p>
            <a:pPr lvl="1"/>
            <a:r>
              <a:rPr lang="pt-BR" sz="1600" dirty="0" smtClean="0"/>
              <a:t>Docker history name_image</a:t>
            </a:r>
          </a:p>
          <a:p>
            <a:r>
              <a:rPr lang="pt-BR" sz="2800" dirty="0" smtClean="0"/>
              <a:t>Deploy new container based on image</a:t>
            </a:r>
          </a:p>
          <a:p>
            <a:pPr lvl="1"/>
            <a:r>
              <a:rPr lang="pt-BR" sz="1600" dirty="0"/>
              <a:t>docker run -d -p 80:80 iis-dockerfile ping -t </a:t>
            </a:r>
            <a:r>
              <a:rPr lang="pt-BR" sz="1600" dirty="0" smtClean="0"/>
              <a:t>localhost</a:t>
            </a:r>
          </a:p>
          <a:p>
            <a:r>
              <a:rPr lang="pt-BR" sz="2800" dirty="0" smtClean="0"/>
              <a:t>Test: verify the host IP and open browser in another machine using this IP</a:t>
            </a:r>
          </a:p>
          <a:p>
            <a:r>
              <a:rPr lang="pt-BR" sz="2800" dirty="0" smtClean="0"/>
              <a:t>Verify the name of the container in execution</a:t>
            </a:r>
          </a:p>
          <a:p>
            <a:pPr lvl="1"/>
            <a:r>
              <a:rPr lang="pt-BR" sz="1600" dirty="0" smtClean="0"/>
              <a:t>Docker ps</a:t>
            </a:r>
          </a:p>
          <a:p>
            <a:r>
              <a:rPr lang="pt-BR" sz="2800" dirty="0" smtClean="0"/>
              <a:t>Remove container (rm)</a:t>
            </a:r>
          </a:p>
          <a:p>
            <a:pPr lvl="1"/>
            <a:r>
              <a:rPr lang="pt-BR" sz="1600" dirty="0" smtClean="0"/>
              <a:t>Docker rm –f nome_container</a:t>
            </a:r>
          </a:p>
          <a:p>
            <a:r>
              <a:rPr lang="pt-BR" sz="2800" dirty="0" smtClean="0"/>
              <a:t>Extra: remove image (rmi)</a:t>
            </a:r>
          </a:p>
          <a:p>
            <a:pPr lvl="1"/>
            <a:r>
              <a:rPr lang="pt-BR" sz="1400" dirty="0" smtClean="0"/>
              <a:t>Docker rmi –f id_do_container</a:t>
            </a:r>
            <a:endParaRPr lang="pt-BR" sz="1400" dirty="0"/>
          </a:p>
        </p:txBody>
      </p:sp>
      <p:sp>
        <p:nvSpPr>
          <p:cNvPr id="3" name="Title 2"/>
          <p:cNvSpPr>
            <a:spLocks noGrp="1"/>
          </p:cNvSpPr>
          <p:nvPr>
            <p:ph type="title"/>
          </p:nvPr>
        </p:nvSpPr>
        <p:spPr/>
        <p:txBody>
          <a:bodyPr/>
          <a:lstStyle/>
          <a:p>
            <a:r>
              <a:rPr lang="pt-BR" dirty="0"/>
              <a:t>Creating images via </a:t>
            </a:r>
            <a:r>
              <a:rPr lang="pt-BR" dirty="0" smtClean="0"/>
              <a:t>Dockerfile (</a:t>
            </a:r>
            <a:r>
              <a:rPr lang="pt-BR" dirty="0"/>
              <a:t>cont</a:t>
            </a:r>
            <a:r>
              <a:rPr lang="pt-BR" dirty="0" smtClean="0"/>
              <a:t>...)</a:t>
            </a:r>
            <a:endParaRPr lang="en-US" dirty="0"/>
          </a:p>
        </p:txBody>
      </p:sp>
    </p:spTree>
    <p:extLst>
      <p:ext uri="{BB962C8B-B14F-4D97-AF65-F5344CB8AC3E}">
        <p14:creationId xmlns:p14="http://schemas.microsoft.com/office/powerpoint/2010/main" val="749042919"/>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pt-BR" dirty="0" smtClean="0"/>
              <a:t>Installing images via Docker Hub</a:t>
            </a:r>
            <a:endParaRPr lang="en-US" dirty="0"/>
          </a:p>
        </p:txBody>
      </p:sp>
      <p:sp>
        <p:nvSpPr>
          <p:cNvPr id="4" name="Title 3"/>
          <p:cNvSpPr>
            <a:spLocks noGrp="1"/>
          </p:cNvSpPr>
          <p:nvPr>
            <p:ph type="title"/>
          </p:nvPr>
        </p:nvSpPr>
        <p:spPr/>
        <p:txBody>
          <a:bodyPr/>
          <a:lstStyle/>
          <a:p>
            <a:r>
              <a:rPr lang="pt-BR" dirty="0" smtClean="0"/>
              <a:t>Lab 2</a:t>
            </a:r>
            <a:endParaRPr lang="en-US" dirty="0"/>
          </a:p>
        </p:txBody>
      </p:sp>
    </p:spTree>
    <p:extLst>
      <p:ext uri="{BB962C8B-B14F-4D97-AF65-F5344CB8AC3E}">
        <p14:creationId xmlns:p14="http://schemas.microsoft.com/office/powerpoint/2010/main" val="1358842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49"/>
            <a:ext cx="11887200" cy="5312223"/>
          </a:xfrm>
        </p:spPr>
        <p:txBody>
          <a:bodyPr/>
          <a:lstStyle/>
          <a:p>
            <a:pPr marL="742950" indent="-742950">
              <a:buFont typeface="+mj-lt"/>
              <a:buAutoNum type="arabicPeriod"/>
            </a:pPr>
            <a:r>
              <a:rPr lang="pt-BR" sz="3600" dirty="0" smtClean="0"/>
              <a:t>Open PowerShell in administrative mode and list available images</a:t>
            </a:r>
          </a:p>
          <a:p>
            <a:pPr marL="800100" lvl="1" indent="-457200">
              <a:buFont typeface="+mj-lt"/>
              <a:buAutoNum type="arabicPeriod"/>
            </a:pPr>
            <a:r>
              <a:rPr lang="pt-BR" sz="2000" dirty="0" smtClean="0"/>
              <a:t>Find-containerimage</a:t>
            </a:r>
          </a:p>
          <a:p>
            <a:pPr marL="742950" indent="-742950">
              <a:buFont typeface="+mj-lt"/>
              <a:buAutoNum type="arabicPeriod"/>
            </a:pPr>
            <a:r>
              <a:rPr lang="pt-BR" sz="3600" dirty="0" smtClean="0"/>
              <a:t>List images from Docker Hub</a:t>
            </a:r>
          </a:p>
          <a:p>
            <a:pPr marL="800100" lvl="1" indent="-457200">
              <a:buFont typeface="+mj-lt"/>
              <a:buAutoNum type="arabicPeriod"/>
            </a:pPr>
            <a:r>
              <a:rPr lang="pt-BR" sz="2000" dirty="0" smtClean="0"/>
              <a:t>Docker search *</a:t>
            </a:r>
          </a:p>
          <a:p>
            <a:pPr marL="742950" indent="-742950">
              <a:buFont typeface="+mj-lt"/>
              <a:buAutoNum type="arabicPeriod"/>
            </a:pPr>
            <a:r>
              <a:rPr lang="pt-BR" sz="3600" dirty="0" smtClean="0"/>
              <a:t>Download image with Apache for Windows Server Core</a:t>
            </a:r>
          </a:p>
          <a:p>
            <a:pPr marL="800100" lvl="1" indent="-457200">
              <a:buFont typeface="+mj-lt"/>
              <a:buAutoNum type="arabicPeriod"/>
            </a:pPr>
            <a:r>
              <a:rPr lang="pt-BR" sz="2000" dirty="0" smtClean="0"/>
              <a:t>Docker pull microsoft/sample-httpd:windowsservercore</a:t>
            </a:r>
          </a:p>
          <a:p>
            <a:pPr marL="742950" indent="-742950">
              <a:buFont typeface="+mj-lt"/>
              <a:buAutoNum type="arabicPeriod"/>
            </a:pPr>
            <a:r>
              <a:rPr lang="pt-BR" sz="3600" dirty="0" smtClean="0"/>
              <a:t>Download image with Apache for Nano Server</a:t>
            </a:r>
          </a:p>
          <a:p>
            <a:pPr marL="800100" lvl="1" indent="-457200">
              <a:buFont typeface="+mj-lt"/>
              <a:buAutoNum type="arabicPeriod"/>
            </a:pPr>
            <a:r>
              <a:rPr lang="pt-BR" sz="2000" dirty="0" smtClean="0"/>
              <a:t>Docker pull microsoft/sample-httpd:nanoserver</a:t>
            </a:r>
          </a:p>
          <a:p>
            <a:pPr marL="742950" indent="-742950">
              <a:buFont typeface="+mj-lt"/>
              <a:buAutoNum type="arabicPeriod"/>
            </a:pPr>
            <a:r>
              <a:rPr lang="pt-BR" sz="3600" dirty="0" smtClean="0"/>
              <a:t>List local images</a:t>
            </a:r>
          </a:p>
          <a:p>
            <a:pPr marL="800100" lvl="1" indent="-457200">
              <a:buFont typeface="+mj-lt"/>
              <a:buAutoNum type="arabicPeriod"/>
            </a:pPr>
            <a:r>
              <a:rPr lang="pt-BR" sz="2000" dirty="0" smtClean="0"/>
              <a:t>Docker images</a:t>
            </a:r>
          </a:p>
        </p:txBody>
      </p:sp>
      <p:sp>
        <p:nvSpPr>
          <p:cNvPr id="3" name="Title 2"/>
          <p:cNvSpPr>
            <a:spLocks noGrp="1"/>
          </p:cNvSpPr>
          <p:nvPr>
            <p:ph type="title"/>
          </p:nvPr>
        </p:nvSpPr>
        <p:spPr/>
        <p:txBody>
          <a:bodyPr/>
          <a:lstStyle/>
          <a:p>
            <a:r>
              <a:rPr lang="pt-BR" dirty="0" smtClean="0"/>
              <a:t>Downloading images from Docker Hub</a:t>
            </a:r>
            <a:endParaRPr lang="en-US" dirty="0"/>
          </a:p>
        </p:txBody>
      </p:sp>
    </p:spTree>
    <p:extLst>
      <p:ext uri="{BB962C8B-B14F-4D97-AF65-F5344CB8AC3E}">
        <p14:creationId xmlns:p14="http://schemas.microsoft.com/office/powerpoint/2010/main" val="2385257156"/>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pt-BR" dirty="0" smtClean="0"/>
              <a:t>Using VM as container Host</a:t>
            </a:r>
            <a:endParaRPr lang="en-US" dirty="0"/>
          </a:p>
        </p:txBody>
      </p:sp>
      <p:sp>
        <p:nvSpPr>
          <p:cNvPr id="4" name="Title 3"/>
          <p:cNvSpPr>
            <a:spLocks noGrp="1"/>
          </p:cNvSpPr>
          <p:nvPr>
            <p:ph type="title"/>
          </p:nvPr>
        </p:nvSpPr>
        <p:spPr/>
        <p:txBody>
          <a:bodyPr/>
          <a:lstStyle/>
          <a:p>
            <a:r>
              <a:rPr lang="pt-BR" dirty="0" smtClean="0"/>
              <a:t>Optional Lab</a:t>
            </a:r>
            <a:endParaRPr lang="en-US" dirty="0"/>
          </a:p>
        </p:txBody>
      </p:sp>
    </p:spTree>
    <p:extLst>
      <p:ext uri="{BB962C8B-B14F-4D97-AF65-F5344CB8AC3E}">
        <p14:creationId xmlns:p14="http://schemas.microsoft.com/office/powerpoint/2010/main" val="36652284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932495"/>
            <a:ext cx="11887200" cy="4222694"/>
          </a:xfrm>
        </p:spPr>
        <p:txBody>
          <a:bodyPr/>
          <a:lstStyle/>
          <a:p>
            <a:pPr marL="914400" indent="-914400">
              <a:buFont typeface="+mj-lt"/>
              <a:buAutoNum type="arabicPeriod"/>
            </a:pPr>
            <a:r>
              <a:rPr lang="pt-BR" sz="4800" dirty="0" smtClean="0"/>
              <a:t>Install VM with Windows Server 2016 TP5 and shutdown</a:t>
            </a:r>
          </a:p>
          <a:p>
            <a:pPr marL="914400" indent="-914400">
              <a:buFont typeface="+mj-lt"/>
              <a:buAutoNum type="arabicPeriod"/>
            </a:pPr>
            <a:r>
              <a:rPr lang="pt-BR" sz="4800" dirty="0" smtClean="0"/>
              <a:t>Execute the following commands (Host)</a:t>
            </a:r>
          </a:p>
          <a:p>
            <a:pPr marL="685800" lvl="1" indent="-342900">
              <a:buFont typeface="+mj-lt"/>
              <a:buAutoNum type="arabicPeriod"/>
            </a:pPr>
            <a:r>
              <a:rPr lang="pt-BR" sz="1400" dirty="0" smtClean="0"/>
              <a:t>#Name of the VM</a:t>
            </a:r>
            <a:endParaRPr lang="pt-BR" sz="1400" dirty="0"/>
          </a:p>
          <a:p>
            <a:pPr marL="685800" lvl="1" indent="-342900">
              <a:buFont typeface="+mj-lt"/>
              <a:buAutoNum type="arabicPeriod"/>
            </a:pPr>
            <a:r>
              <a:rPr lang="pt-BR" sz="1400" dirty="0"/>
              <a:t>$vm = "&lt;virtual-machine&gt;"</a:t>
            </a:r>
          </a:p>
          <a:p>
            <a:pPr marL="685800" lvl="1" indent="-342900">
              <a:buFont typeface="+mj-lt"/>
              <a:buAutoNum type="arabicPeriod"/>
            </a:pPr>
            <a:r>
              <a:rPr lang="pt-BR" sz="1400" dirty="0" smtClean="0"/>
              <a:t>#configure the </a:t>
            </a:r>
            <a:r>
              <a:rPr lang="pt-BR" sz="1400" dirty="0"/>
              <a:t>virtual processor</a:t>
            </a:r>
          </a:p>
          <a:p>
            <a:pPr marL="685800" lvl="1" indent="-342900">
              <a:buFont typeface="+mj-lt"/>
              <a:buAutoNum type="arabicPeriod"/>
            </a:pPr>
            <a:r>
              <a:rPr lang="pt-BR" sz="1400" dirty="0"/>
              <a:t>Set-VMProcessor -VMName $vm -ExposeVirtualizationExtensions $true -Count 2</a:t>
            </a:r>
          </a:p>
          <a:p>
            <a:pPr marL="685800" lvl="1" indent="-342900">
              <a:buFont typeface="+mj-lt"/>
              <a:buAutoNum type="arabicPeriod"/>
            </a:pPr>
            <a:r>
              <a:rPr lang="pt-BR" sz="1400" dirty="0" smtClean="0"/>
              <a:t>#disable </a:t>
            </a:r>
            <a:r>
              <a:rPr lang="pt-BR" sz="1400" dirty="0"/>
              <a:t>dynamic memory</a:t>
            </a:r>
          </a:p>
          <a:p>
            <a:pPr marL="685800" lvl="1" indent="-342900">
              <a:buFont typeface="+mj-lt"/>
              <a:buAutoNum type="arabicPeriod"/>
            </a:pPr>
            <a:r>
              <a:rPr lang="pt-BR" sz="1400" dirty="0"/>
              <a:t>Set-VMMemory $vm -DynamicMemoryEnabled $false</a:t>
            </a:r>
          </a:p>
          <a:p>
            <a:pPr marL="685800" lvl="1" indent="-342900">
              <a:buFont typeface="+mj-lt"/>
              <a:buAutoNum type="arabicPeriod"/>
            </a:pPr>
            <a:r>
              <a:rPr lang="pt-BR" sz="1400" dirty="0" smtClean="0"/>
              <a:t>#enable </a:t>
            </a:r>
            <a:r>
              <a:rPr lang="pt-BR" sz="1400" dirty="0"/>
              <a:t>mac spoofing</a:t>
            </a:r>
          </a:p>
          <a:p>
            <a:pPr marL="685800" lvl="1" indent="-342900">
              <a:buFont typeface="+mj-lt"/>
              <a:buAutoNum type="arabicPeriod"/>
            </a:pPr>
            <a:r>
              <a:rPr lang="pt-BR" sz="1400" dirty="0"/>
              <a:t>Get-VMNetworkAdapter -VMName $vm | Set-VMNetworkAdapter -MacAddressSpoofing On</a:t>
            </a:r>
            <a:endParaRPr lang="pt-BR" sz="700" dirty="0"/>
          </a:p>
        </p:txBody>
      </p:sp>
      <p:sp>
        <p:nvSpPr>
          <p:cNvPr id="3" name="Title 2"/>
          <p:cNvSpPr>
            <a:spLocks noGrp="1"/>
          </p:cNvSpPr>
          <p:nvPr>
            <p:ph type="title"/>
          </p:nvPr>
        </p:nvSpPr>
        <p:spPr/>
        <p:txBody>
          <a:bodyPr/>
          <a:lstStyle/>
          <a:p>
            <a:r>
              <a:rPr lang="pt-BR" dirty="0" smtClean="0"/>
              <a:t>Enable Hyper-V Container in Hyper-V  VM</a:t>
            </a:r>
            <a:endParaRPr lang="en-US" dirty="0"/>
          </a:p>
        </p:txBody>
      </p:sp>
    </p:spTree>
    <p:extLst>
      <p:ext uri="{BB962C8B-B14F-4D97-AF65-F5344CB8AC3E}">
        <p14:creationId xmlns:p14="http://schemas.microsoft.com/office/powerpoint/2010/main" val="351236517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Container Ecosystem</a:t>
            </a:r>
            <a:endParaRPr lang="en-US" dirty="0"/>
          </a:p>
        </p:txBody>
      </p:sp>
      <p:grpSp>
        <p:nvGrpSpPr>
          <p:cNvPr id="9" name="Group 8"/>
          <p:cNvGrpSpPr/>
          <p:nvPr/>
        </p:nvGrpSpPr>
        <p:grpSpPr>
          <a:xfrm>
            <a:off x="4297997" y="1668462"/>
            <a:ext cx="3840480" cy="4648200"/>
            <a:chOff x="4297997" y="1668462"/>
            <a:chExt cx="3840480" cy="4648200"/>
          </a:xfrm>
        </p:grpSpPr>
        <p:sp>
          <p:nvSpPr>
            <p:cNvPr id="130" name="Rectangle 129"/>
            <p:cNvSpPr/>
            <p:nvPr/>
          </p:nvSpPr>
          <p:spPr bwMode="auto">
            <a:xfrm>
              <a:off x="4297997" y="1668462"/>
              <a:ext cx="3840480" cy="4648200"/>
            </a:xfrm>
            <a:prstGeom prst="rect">
              <a:avLst/>
            </a:prstGeom>
            <a:solidFill>
              <a:schemeClr val="bg1">
                <a:lumMod val="95000"/>
              </a:schemeClr>
            </a:solidFill>
            <a:ln w="28575">
              <a:solidFill>
                <a:schemeClr val="tx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solidFill>
                    <a:schemeClr val="tx1"/>
                  </a:solidFill>
                  <a:latin typeface="Segoe UI Light"/>
                </a:rPr>
                <a:t>Container Images</a:t>
              </a:r>
            </a:p>
          </p:txBody>
        </p:sp>
        <p:pic>
          <p:nvPicPr>
            <p:cNvPr id="100" name="Picture 99"/>
            <p:cNvPicPr>
              <a:picLocks noChangeAspect="1"/>
            </p:cNvPicPr>
            <p:nvPr/>
          </p:nvPicPr>
          <p:blipFill>
            <a:blip r:embed="rId3"/>
            <a:stretch>
              <a:fillRect/>
            </a:stretch>
          </p:blipFill>
          <p:spPr>
            <a:xfrm>
              <a:off x="4851317" y="2341320"/>
              <a:ext cx="2741818" cy="1567691"/>
            </a:xfrm>
            <a:prstGeom prst="rect">
              <a:avLst/>
            </a:prstGeom>
          </p:spPr>
        </p:pic>
        <p:sp>
          <p:nvSpPr>
            <p:cNvPr id="133" name="Rounded Rectangle 132"/>
            <p:cNvSpPr/>
            <p:nvPr/>
          </p:nvSpPr>
          <p:spPr bwMode="auto">
            <a:xfrm>
              <a:off x="6105866" y="3373231"/>
              <a:ext cx="1567927" cy="2638631"/>
            </a:xfrm>
            <a:prstGeom prst="roundRect">
              <a:avLst/>
            </a:prstGeom>
            <a:solidFill>
              <a:schemeClr val="accent3"/>
            </a:solid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85" name="Group 184"/>
            <p:cNvGrpSpPr/>
            <p:nvPr/>
          </p:nvGrpSpPr>
          <p:grpSpPr>
            <a:xfrm>
              <a:off x="6219692" y="5099614"/>
              <a:ext cx="1340275" cy="683648"/>
              <a:chOff x="8290275" y="-860394"/>
              <a:chExt cx="1340275" cy="683648"/>
            </a:xfrm>
          </p:grpSpPr>
          <p:sp>
            <p:nvSpPr>
              <p:cNvPr id="187" name="Left Bracket 186"/>
              <p:cNvSpPr/>
              <p:nvPr/>
            </p:nvSpPr>
            <p:spPr>
              <a:xfrm>
                <a:off x="8290275" y="-860394"/>
                <a:ext cx="100285" cy="683648"/>
              </a:xfrm>
              <a:prstGeom prst="leftBracket">
                <a:avLst>
                  <a:gd name="adj" fmla="val 0"/>
                </a:avLst>
              </a:prstGeom>
              <a:noFill/>
              <a:ln w="38100" cap="flat" cmpd="sng" algn="ctr">
                <a:solidFill>
                  <a:srgbClr val="FFFFFF"/>
                </a:solidFill>
                <a:prstDash val="solid"/>
                <a:headEnd type="none"/>
                <a:tailEnd type="none"/>
              </a:ln>
              <a:effectLst/>
            </p:spPr>
            <p:txBody>
              <a:bodyPr rtlCol="0" anchor="ctr"/>
              <a:lstStyle/>
              <a:p>
                <a:pPr algn="ctr" defTabSz="914400">
                  <a:defRPr/>
                </a:pPr>
                <a:endParaRPr lang="en-US" kern="0" dirty="0" smtClean="0">
                  <a:solidFill>
                    <a:srgbClr val="FFFFFF"/>
                  </a:solidFill>
                </a:endParaRPr>
              </a:p>
            </p:txBody>
          </p:sp>
          <p:sp>
            <p:nvSpPr>
              <p:cNvPr id="188" name="Rectangle 187"/>
              <p:cNvSpPr/>
              <p:nvPr/>
            </p:nvSpPr>
            <p:spPr bwMode="auto">
              <a:xfrm>
                <a:off x="8334938" y="-820179"/>
                <a:ext cx="1253567" cy="603219"/>
              </a:xfrm>
              <a:prstGeom prst="rect">
                <a:avLst/>
              </a:prstGeom>
              <a:solidFill>
                <a:srgbClr val="FFFFFF"/>
              </a:solidFill>
              <a:ln w="9525"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14400">
                  <a:lnSpc>
                    <a:spcPct val="90000"/>
                  </a:lnSpc>
                  <a:defRPr/>
                </a:pPr>
                <a:endParaRPr lang="en-US" sz="2000" b="1" kern="0" dirty="0" smtClean="0">
                  <a:gradFill>
                    <a:gsLst>
                      <a:gs pos="2917">
                        <a:srgbClr val="FFFFFF"/>
                      </a:gs>
                      <a:gs pos="30000">
                        <a:srgbClr val="FFFFFF"/>
                      </a:gs>
                    </a:gsLst>
                    <a:lin ang="5400000" scaled="0"/>
                  </a:gradFill>
                  <a:latin typeface="Segoe UI Light"/>
                </a:endParaRPr>
              </a:p>
            </p:txBody>
          </p:sp>
          <p:sp>
            <p:nvSpPr>
              <p:cNvPr id="189" name="Left Bracket 188"/>
              <p:cNvSpPr/>
              <p:nvPr/>
            </p:nvSpPr>
            <p:spPr>
              <a:xfrm rot="10800000">
                <a:off x="9530265" y="-860394"/>
                <a:ext cx="100285" cy="683648"/>
              </a:xfrm>
              <a:prstGeom prst="leftBracket">
                <a:avLst>
                  <a:gd name="adj" fmla="val 0"/>
                </a:avLst>
              </a:prstGeom>
              <a:noFill/>
              <a:ln w="38100" cap="flat" cmpd="sng" algn="ctr">
                <a:solidFill>
                  <a:srgbClr val="FFFFFF"/>
                </a:solidFill>
                <a:prstDash val="solid"/>
                <a:headEnd type="none"/>
                <a:tailEnd type="none"/>
              </a:ln>
              <a:effectLst/>
            </p:spPr>
            <p:txBody>
              <a:bodyPr rtlCol="0" anchor="ctr"/>
              <a:lstStyle/>
              <a:p>
                <a:pPr algn="ctr" defTabSz="914400">
                  <a:defRPr/>
                </a:pPr>
                <a:endParaRPr lang="en-US" kern="0" dirty="0" smtClean="0">
                  <a:solidFill>
                    <a:srgbClr val="FFFFFF"/>
                  </a:solidFill>
                </a:endParaRPr>
              </a:p>
            </p:txBody>
          </p:sp>
        </p:grpSp>
        <p:grpSp>
          <p:nvGrpSpPr>
            <p:cNvPr id="135" name="Group 134"/>
            <p:cNvGrpSpPr/>
            <p:nvPr/>
          </p:nvGrpSpPr>
          <p:grpSpPr>
            <a:xfrm>
              <a:off x="6219692" y="4316903"/>
              <a:ext cx="1340275" cy="683648"/>
              <a:chOff x="8290275" y="-860394"/>
              <a:chExt cx="1340275" cy="683648"/>
            </a:xfrm>
          </p:grpSpPr>
          <p:sp>
            <p:nvSpPr>
              <p:cNvPr id="182" name="Left Bracket 181"/>
              <p:cNvSpPr/>
              <p:nvPr/>
            </p:nvSpPr>
            <p:spPr>
              <a:xfrm>
                <a:off x="8290275" y="-860394"/>
                <a:ext cx="100285" cy="683648"/>
              </a:xfrm>
              <a:prstGeom prst="leftBracket">
                <a:avLst>
                  <a:gd name="adj" fmla="val 0"/>
                </a:avLst>
              </a:prstGeom>
              <a:noFill/>
              <a:ln w="38100" cap="flat" cmpd="sng" algn="ctr">
                <a:solidFill>
                  <a:srgbClr val="FFFFFF"/>
                </a:solidFill>
                <a:prstDash val="solid"/>
                <a:headEnd type="none"/>
                <a:tailEnd type="none"/>
              </a:ln>
              <a:effectLst/>
            </p:spPr>
            <p:txBody>
              <a:bodyPr rtlCol="0" anchor="ctr"/>
              <a:lstStyle/>
              <a:p>
                <a:pPr algn="ctr" defTabSz="914400">
                  <a:defRPr/>
                </a:pPr>
                <a:endParaRPr lang="en-US" kern="0" dirty="0" smtClean="0">
                  <a:solidFill>
                    <a:srgbClr val="FFFFFF"/>
                  </a:solidFill>
                </a:endParaRPr>
              </a:p>
            </p:txBody>
          </p:sp>
          <p:sp>
            <p:nvSpPr>
              <p:cNvPr id="183" name="Rectangle 182"/>
              <p:cNvSpPr/>
              <p:nvPr/>
            </p:nvSpPr>
            <p:spPr bwMode="auto">
              <a:xfrm>
                <a:off x="8334938" y="-820179"/>
                <a:ext cx="1253567" cy="603219"/>
              </a:xfrm>
              <a:prstGeom prst="rect">
                <a:avLst/>
              </a:prstGeom>
              <a:solidFill>
                <a:srgbClr val="FFFFFF"/>
              </a:solidFill>
              <a:ln w="9525"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14400">
                  <a:lnSpc>
                    <a:spcPct val="90000"/>
                  </a:lnSpc>
                  <a:defRPr/>
                </a:pPr>
                <a:endParaRPr lang="en-US" sz="2000" b="1" kern="0" dirty="0" smtClean="0">
                  <a:gradFill>
                    <a:gsLst>
                      <a:gs pos="2917">
                        <a:srgbClr val="FFFFFF"/>
                      </a:gs>
                      <a:gs pos="30000">
                        <a:srgbClr val="FFFFFF"/>
                      </a:gs>
                    </a:gsLst>
                    <a:lin ang="5400000" scaled="0"/>
                  </a:gradFill>
                  <a:latin typeface="Segoe UI Light"/>
                </a:endParaRPr>
              </a:p>
            </p:txBody>
          </p:sp>
          <p:sp>
            <p:nvSpPr>
              <p:cNvPr id="184" name="Left Bracket 183"/>
              <p:cNvSpPr/>
              <p:nvPr/>
            </p:nvSpPr>
            <p:spPr>
              <a:xfrm rot="10800000">
                <a:off x="9530265" y="-860394"/>
                <a:ext cx="100285" cy="683648"/>
              </a:xfrm>
              <a:prstGeom prst="leftBracket">
                <a:avLst>
                  <a:gd name="adj" fmla="val 0"/>
                </a:avLst>
              </a:prstGeom>
              <a:noFill/>
              <a:ln w="38100" cap="flat" cmpd="sng" algn="ctr">
                <a:solidFill>
                  <a:srgbClr val="FFFFFF"/>
                </a:solidFill>
                <a:prstDash val="solid"/>
                <a:headEnd type="none"/>
                <a:tailEnd type="none"/>
              </a:ln>
              <a:effectLst/>
            </p:spPr>
            <p:txBody>
              <a:bodyPr rtlCol="0" anchor="ctr"/>
              <a:lstStyle/>
              <a:p>
                <a:pPr algn="ctr" defTabSz="914400">
                  <a:defRPr/>
                </a:pPr>
                <a:endParaRPr lang="en-US" kern="0" dirty="0" smtClean="0">
                  <a:solidFill>
                    <a:srgbClr val="FFFFFF"/>
                  </a:solidFill>
                </a:endParaRPr>
              </a:p>
            </p:txBody>
          </p:sp>
        </p:grpSp>
        <p:grpSp>
          <p:nvGrpSpPr>
            <p:cNvPr id="136" name="Group 135"/>
            <p:cNvGrpSpPr/>
            <p:nvPr/>
          </p:nvGrpSpPr>
          <p:grpSpPr>
            <a:xfrm>
              <a:off x="6219692" y="3580284"/>
              <a:ext cx="1340275" cy="683648"/>
              <a:chOff x="6953187" y="-841261"/>
              <a:chExt cx="1340275" cy="683648"/>
            </a:xfrm>
          </p:grpSpPr>
          <p:sp>
            <p:nvSpPr>
              <p:cNvPr id="179" name="Left Bracket 178"/>
              <p:cNvSpPr/>
              <p:nvPr/>
            </p:nvSpPr>
            <p:spPr>
              <a:xfrm>
                <a:off x="6953187" y="-841261"/>
                <a:ext cx="100285" cy="683648"/>
              </a:xfrm>
              <a:prstGeom prst="leftBracket">
                <a:avLst>
                  <a:gd name="adj" fmla="val 0"/>
                </a:avLst>
              </a:prstGeom>
              <a:noFill/>
              <a:ln w="38100" cap="flat" cmpd="sng" algn="ctr">
                <a:solidFill>
                  <a:srgbClr val="FFFFFF"/>
                </a:solidFill>
                <a:prstDash val="solid"/>
                <a:headEnd type="none"/>
                <a:tailEnd type="none"/>
              </a:ln>
              <a:effectLst/>
            </p:spPr>
            <p:txBody>
              <a:bodyPr rtlCol="0" anchor="ctr"/>
              <a:lstStyle/>
              <a:p>
                <a:pPr algn="ctr" defTabSz="914400">
                  <a:defRPr/>
                </a:pPr>
                <a:endParaRPr lang="en-US" kern="0" dirty="0" smtClean="0">
                  <a:solidFill>
                    <a:srgbClr val="FFFFFF"/>
                  </a:solidFill>
                </a:endParaRPr>
              </a:p>
            </p:txBody>
          </p:sp>
          <p:sp>
            <p:nvSpPr>
              <p:cNvPr id="180" name="Rectangle 179"/>
              <p:cNvSpPr/>
              <p:nvPr/>
            </p:nvSpPr>
            <p:spPr bwMode="auto">
              <a:xfrm>
                <a:off x="6997850" y="-801046"/>
                <a:ext cx="1253567" cy="603219"/>
              </a:xfrm>
              <a:prstGeom prst="rect">
                <a:avLst/>
              </a:prstGeom>
              <a:noFill/>
              <a:ln w="19050" cap="flat" cmpd="sng" algn="ctr">
                <a:solidFill>
                  <a:srgbClr val="FFFFFF"/>
                </a:solidFill>
                <a:prstDash val="sysDot"/>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14400">
                  <a:lnSpc>
                    <a:spcPct val="90000"/>
                  </a:lnSpc>
                  <a:defRPr/>
                </a:pPr>
                <a:endParaRPr lang="en-US" sz="2000" b="1" kern="0" dirty="0" smtClean="0">
                  <a:gradFill>
                    <a:gsLst>
                      <a:gs pos="2917">
                        <a:srgbClr val="FFFFFF"/>
                      </a:gs>
                      <a:gs pos="30000">
                        <a:srgbClr val="FFFFFF"/>
                      </a:gs>
                    </a:gsLst>
                    <a:lin ang="5400000" scaled="0"/>
                  </a:gradFill>
                  <a:latin typeface="Segoe UI Light"/>
                </a:endParaRPr>
              </a:p>
            </p:txBody>
          </p:sp>
          <p:sp>
            <p:nvSpPr>
              <p:cNvPr id="181" name="Left Bracket 180"/>
              <p:cNvSpPr/>
              <p:nvPr/>
            </p:nvSpPr>
            <p:spPr>
              <a:xfrm rot="10800000">
                <a:off x="8193177" y="-841261"/>
                <a:ext cx="100285" cy="683648"/>
              </a:xfrm>
              <a:prstGeom prst="leftBracket">
                <a:avLst>
                  <a:gd name="adj" fmla="val 0"/>
                </a:avLst>
              </a:prstGeom>
              <a:noFill/>
              <a:ln w="38100" cap="flat" cmpd="sng" algn="ctr">
                <a:solidFill>
                  <a:srgbClr val="FFFFFF"/>
                </a:solidFill>
                <a:prstDash val="solid"/>
                <a:headEnd type="none"/>
                <a:tailEnd type="none"/>
              </a:ln>
              <a:effectLst/>
            </p:spPr>
            <p:txBody>
              <a:bodyPr rtlCol="0" anchor="ctr"/>
              <a:lstStyle/>
              <a:p>
                <a:pPr algn="ctr" defTabSz="914400">
                  <a:defRPr/>
                </a:pPr>
                <a:endParaRPr lang="en-US" kern="0" dirty="0" smtClean="0">
                  <a:solidFill>
                    <a:srgbClr val="FFFFFF"/>
                  </a:solidFill>
                </a:endParaRPr>
              </a:p>
            </p:txBody>
          </p:sp>
        </p:grpSp>
        <p:pic>
          <p:nvPicPr>
            <p:cNvPr id="5" name="Picture 4"/>
            <p:cNvPicPr>
              <a:picLocks noChangeAspect="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235291" y="5201781"/>
              <a:ext cx="1400117" cy="508764"/>
            </a:xfrm>
            <a:prstGeom prst="rect">
              <a:avLst/>
            </a:prstGeom>
          </p:spPr>
        </p:pic>
      </p:grpSp>
      <p:grpSp>
        <p:nvGrpSpPr>
          <p:cNvPr id="8" name="Group 7"/>
          <p:cNvGrpSpPr/>
          <p:nvPr/>
        </p:nvGrpSpPr>
        <p:grpSpPr>
          <a:xfrm>
            <a:off x="244157" y="1668462"/>
            <a:ext cx="3840480" cy="4648200"/>
            <a:chOff x="244157" y="1668462"/>
            <a:chExt cx="3840480" cy="4648200"/>
          </a:xfrm>
        </p:grpSpPr>
        <p:sp>
          <p:nvSpPr>
            <p:cNvPr id="212" name="Rectangle 211"/>
            <p:cNvSpPr/>
            <p:nvPr/>
          </p:nvSpPr>
          <p:spPr bwMode="auto">
            <a:xfrm>
              <a:off x="244157" y="1668462"/>
              <a:ext cx="3840480" cy="4648200"/>
            </a:xfrm>
            <a:prstGeom prst="rect">
              <a:avLst/>
            </a:prstGeom>
            <a:solidFill>
              <a:schemeClr val="bg1">
                <a:lumMod val="95000"/>
              </a:schemeClr>
            </a:solidFill>
            <a:ln w="28575">
              <a:solidFill>
                <a:schemeClr val="tx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solidFill>
                    <a:schemeClr val="tx1"/>
                  </a:solidFill>
                  <a:latin typeface="Segoe UI Light"/>
                </a:rPr>
                <a:t>Container Run-Time</a:t>
              </a:r>
            </a:p>
          </p:txBody>
        </p:sp>
        <p:sp>
          <p:nvSpPr>
            <p:cNvPr id="220" name="Rectangle 29"/>
            <p:cNvSpPr/>
            <p:nvPr/>
          </p:nvSpPr>
          <p:spPr>
            <a:xfrm>
              <a:off x="942924" y="4335462"/>
              <a:ext cx="2442947" cy="1350987"/>
            </a:xfrm>
            <a:prstGeom prst="rect">
              <a:avLst/>
            </a:prstGeom>
            <a:noFill/>
            <a:ln w="10795" cap="flat" cmpd="sng" algn="ctr">
              <a:noFill/>
              <a:prstDash val="solid"/>
            </a:ln>
            <a:effectLst/>
          </p:spPr>
          <p:txBody>
            <a:bodyPr tIns="91440" rtlCol="0" anchor="t"/>
            <a:lstStyle/>
            <a:p>
              <a:pPr algn="ctr" defTabSz="914400">
                <a:lnSpc>
                  <a:spcPct val="90000"/>
                </a:lnSpc>
                <a:spcAft>
                  <a:spcPts val="600"/>
                </a:spcAft>
                <a:defRPr/>
              </a:pPr>
              <a:r>
                <a:rPr lang="en-US" sz="2400" kern="0" dirty="0" smtClean="0">
                  <a:solidFill>
                    <a:schemeClr val="accent3"/>
                  </a:solidFill>
                </a:rPr>
                <a:t>Linux</a:t>
              </a:r>
              <a:endParaRPr lang="en-US" sz="2800" kern="0" dirty="0" smtClean="0">
                <a:solidFill>
                  <a:schemeClr val="accent3"/>
                </a:solidFill>
              </a:endParaRPr>
            </a:p>
          </p:txBody>
        </p:sp>
        <p:pic>
          <p:nvPicPr>
            <p:cNvPr id="99" name="Picture 98"/>
            <p:cNvPicPr>
              <a:picLocks noChangeAspect="1"/>
            </p:cNvPicPr>
            <p:nvPr/>
          </p:nvPicPr>
          <p:blipFill>
            <a:blip r:embed="rId3"/>
            <a:stretch>
              <a:fillRect/>
            </a:stretch>
          </p:blipFill>
          <p:spPr>
            <a:xfrm>
              <a:off x="971006" y="4751956"/>
              <a:ext cx="2398854" cy="1371594"/>
            </a:xfrm>
            <a:prstGeom prst="rect">
              <a:avLst/>
            </a:prstGeom>
          </p:spPr>
        </p:pic>
        <p:pic>
          <p:nvPicPr>
            <p:cNvPr id="120" name="Picture 119"/>
            <p:cNvPicPr>
              <a:picLocks noChangeAspect="1"/>
            </p:cNvPicPr>
            <p:nvPr/>
          </p:nvPicPr>
          <p:blipFill>
            <a:blip r:embed="rId3"/>
            <a:stretch>
              <a:fillRect/>
            </a:stretch>
          </p:blipFill>
          <p:spPr>
            <a:xfrm>
              <a:off x="971006" y="2895433"/>
              <a:ext cx="2398854" cy="1371594"/>
            </a:xfrm>
            <a:prstGeom prst="rect">
              <a:avLst/>
            </a:prstGeom>
          </p:spPr>
        </p:pic>
        <p:pic>
          <p:nvPicPr>
            <p:cNvPr id="6" name="Picture 5"/>
            <p:cNvPicPr>
              <a:picLocks noChangeAspect="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72398" y="2133431"/>
              <a:ext cx="2983998" cy="762002"/>
            </a:xfrm>
            <a:prstGeom prst="rect">
              <a:avLst/>
            </a:prstGeom>
          </p:spPr>
        </p:pic>
      </p:grpSp>
      <p:grpSp>
        <p:nvGrpSpPr>
          <p:cNvPr id="10" name="Group 9"/>
          <p:cNvGrpSpPr/>
          <p:nvPr/>
        </p:nvGrpSpPr>
        <p:grpSpPr>
          <a:xfrm>
            <a:off x="8351837" y="1668462"/>
            <a:ext cx="3840480" cy="4648200"/>
            <a:chOff x="8351837" y="1668462"/>
            <a:chExt cx="3840480" cy="4648200"/>
          </a:xfrm>
        </p:grpSpPr>
        <p:sp>
          <p:nvSpPr>
            <p:cNvPr id="204" name="Rectangle 203"/>
            <p:cNvSpPr/>
            <p:nvPr/>
          </p:nvSpPr>
          <p:spPr bwMode="auto">
            <a:xfrm>
              <a:off x="8351837" y="1668462"/>
              <a:ext cx="3840480" cy="4648200"/>
            </a:xfrm>
            <a:prstGeom prst="rect">
              <a:avLst/>
            </a:prstGeom>
            <a:solidFill>
              <a:schemeClr val="bg1">
                <a:lumMod val="95000"/>
              </a:schemeClr>
            </a:solidFill>
            <a:ln w="28575">
              <a:solidFill>
                <a:schemeClr val="tx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r>
                <a:rPr lang="en-US" sz="3200" dirty="0">
                  <a:solidFill>
                    <a:schemeClr val="tx1"/>
                  </a:solidFill>
                  <a:latin typeface="Segoe UI Light"/>
                </a:rPr>
                <a:t>Image Repository</a:t>
              </a:r>
            </a:p>
          </p:txBody>
        </p:sp>
        <p:pic>
          <p:nvPicPr>
            <p:cNvPr id="2" name="Picture 1"/>
            <p:cNvPicPr>
              <a:picLocks noChangeAspect="1"/>
            </p:cNvPicPr>
            <p:nvPr/>
          </p:nvPicPr>
          <p:blipFill>
            <a:blip r:embed="rId6"/>
            <a:stretch>
              <a:fillRect/>
            </a:stretch>
          </p:blipFill>
          <p:spPr>
            <a:xfrm>
              <a:off x="9418637" y="2637958"/>
              <a:ext cx="2643938" cy="3485592"/>
            </a:xfrm>
            <a:prstGeom prst="rect">
              <a:avLst/>
            </a:prstGeom>
          </p:spPr>
        </p:pic>
        <p:sp>
          <p:nvSpPr>
            <p:cNvPr id="101" name="Rounded Rectangle 100"/>
            <p:cNvSpPr/>
            <p:nvPr/>
          </p:nvSpPr>
          <p:spPr bwMode="auto">
            <a:xfrm>
              <a:off x="8712651" y="3497262"/>
              <a:ext cx="1567927" cy="2638631"/>
            </a:xfrm>
            <a:prstGeom prst="roundRect">
              <a:avLst/>
            </a:prstGeom>
            <a:solidFill>
              <a:schemeClr val="accent3"/>
            </a:solid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105" name="Left Bracket 104"/>
            <p:cNvSpPr/>
            <p:nvPr/>
          </p:nvSpPr>
          <p:spPr>
            <a:xfrm>
              <a:off x="8826477" y="5268036"/>
              <a:ext cx="100285" cy="683648"/>
            </a:xfrm>
            <a:prstGeom prst="leftBracket">
              <a:avLst>
                <a:gd name="adj" fmla="val 0"/>
              </a:avLst>
            </a:prstGeom>
            <a:noFill/>
            <a:ln w="38100" cap="flat" cmpd="sng" algn="ctr">
              <a:solidFill>
                <a:srgbClr val="FFFFFF"/>
              </a:solidFill>
              <a:prstDash val="solid"/>
              <a:headEnd type="none"/>
              <a:tailEnd type="none"/>
            </a:ln>
            <a:effectLst/>
          </p:spPr>
          <p:txBody>
            <a:bodyPr rtlCol="0" anchor="ctr"/>
            <a:lstStyle/>
            <a:p>
              <a:pPr algn="ctr" defTabSz="914400">
                <a:defRPr/>
              </a:pPr>
              <a:endParaRPr lang="en-US" kern="0" dirty="0" smtClean="0">
                <a:solidFill>
                  <a:srgbClr val="FFFFFF"/>
                </a:solidFill>
              </a:endParaRPr>
            </a:p>
          </p:txBody>
        </p:sp>
        <p:sp>
          <p:nvSpPr>
            <p:cNvPr id="106" name="Rectangle 105"/>
            <p:cNvSpPr/>
            <p:nvPr/>
          </p:nvSpPr>
          <p:spPr bwMode="auto">
            <a:xfrm>
              <a:off x="8871140" y="5308251"/>
              <a:ext cx="1253567" cy="603219"/>
            </a:xfrm>
            <a:prstGeom prst="rect">
              <a:avLst/>
            </a:prstGeom>
            <a:solidFill>
              <a:srgbClr val="FFFFFF"/>
            </a:solidFill>
            <a:ln w="9525"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14400">
                <a:lnSpc>
                  <a:spcPct val="90000"/>
                </a:lnSpc>
                <a:defRPr/>
              </a:pPr>
              <a:endParaRPr lang="en-US" sz="2000" b="1" kern="0" dirty="0" smtClean="0">
                <a:gradFill>
                  <a:gsLst>
                    <a:gs pos="2917">
                      <a:srgbClr val="FFFFFF"/>
                    </a:gs>
                    <a:gs pos="30000">
                      <a:srgbClr val="FFFFFF"/>
                    </a:gs>
                  </a:gsLst>
                  <a:lin ang="5400000" scaled="0"/>
                </a:gradFill>
                <a:latin typeface="Segoe UI Light"/>
              </a:endParaRPr>
            </a:p>
          </p:txBody>
        </p:sp>
        <p:sp>
          <p:nvSpPr>
            <p:cNvPr id="107" name="Left Bracket 106"/>
            <p:cNvSpPr/>
            <p:nvPr/>
          </p:nvSpPr>
          <p:spPr>
            <a:xfrm rot="10800000">
              <a:off x="10066467" y="5268036"/>
              <a:ext cx="100285" cy="683648"/>
            </a:xfrm>
            <a:prstGeom prst="leftBracket">
              <a:avLst>
                <a:gd name="adj" fmla="val 0"/>
              </a:avLst>
            </a:prstGeom>
            <a:noFill/>
            <a:ln w="38100" cap="flat" cmpd="sng" algn="ctr">
              <a:solidFill>
                <a:srgbClr val="FFFFFF"/>
              </a:solidFill>
              <a:prstDash val="solid"/>
              <a:headEnd type="none"/>
              <a:tailEnd type="none"/>
            </a:ln>
            <a:effectLst/>
          </p:spPr>
          <p:txBody>
            <a:bodyPr rtlCol="0" anchor="ctr"/>
            <a:lstStyle/>
            <a:p>
              <a:pPr algn="ctr" defTabSz="914400">
                <a:defRPr/>
              </a:pPr>
              <a:endParaRPr lang="en-US" kern="0" dirty="0" smtClean="0">
                <a:solidFill>
                  <a:srgbClr val="FFFFFF"/>
                </a:solidFill>
              </a:endParaRPr>
            </a:p>
          </p:txBody>
        </p:sp>
        <p:sp>
          <p:nvSpPr>
            <p:cNvPr id="109" name="Left Bracket 108"/>
            <p:cNvSpPr/>
            <p:nvPr/>
          </p:nvSpPr>
          <p:spPr>
            <a:xfrm>
              <a:off x="8826477" y="4485325"/>
              <a:ext cx="100285" cy="683648"/>
            </a:xfrm>
            <a:prstGeom prst="leftBracket">
              <a:avLst>
                <a:gd name="adj" fmla="val 0"/>
              </a:avLst>
            </a:prstGeom>
            <a:noFill/>
            <a:ln w="38100" cap="flat" cmpd="sng" algn="ctr">
              <a:solidFill>
                <a:srgbClr val="FFFFFF"/>
              </a:solidFill>
              <a:prstDash val="solid"/>
              <a:headEnd type="none"/>
              <a:tailEnd type="none"/>
            </a:ln>
            <a:effectLst/>
          </p:spPr>
          <p:txBody>
            <a:bodyPr rtlCol="0" anchor="ctr"/>
            <a:lstStyle/>
            <a:p>
              <a:pPr algn="ctr" defTabSz="914400">
                <a:defRPr/>
              </a:pPr>
              <a:endParaRPr lang="en-US" kern="0" dirty="0" smtClean="0">
                <a:solidFill>
                  <a:srgbClr val="FFFFFF"/>
                </a:solidFill>
              </a:endParaRPr>
            </a:p>
          </p:txBody>
        </p:sp>
        <p:sp>
          <p:nvSpPr>
            <p:cNvPr id="110" name="Rectangle 109"/>
            <p:cNvSpPr/>
            <p:nvPr/>
          </p:nvSpPr>
          <p:spPr bwMode="auto">
            <a:xfrm>
              <a:off x="8871140" y="4525540"/>
              <a:ext cx="1253567" cy="603219"/>
            </a:xfrm>
            <a:prstGeom prst="rect">
              <a:avLst/>
            </a:prstGeom>
            <a:solidFill>
              <a:srgbClr val="FFFFFF"/>
            </a:solidFill>
            <a:ln w="9525"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14400">
                <a:lnSpc>
                  <a:spcPct val="90000"/>
                </a:lnSpc>
                <a:defRPr/>
              </a:pPr>
              <a:endParaRPr lang="en-US" sz="2000" b="1" kern="0" dirty="0" smtClean="0">
                <a:gradFill>
                  <a:gsLst>
                    <a:gs pos="2917">
                      <a:srgbClr val="FFFFFF"/>
                    </a:gs>
                    <a:gs pos="30000">
                      <a:srgbClr val="FFFFFF"/>
                    </a:gs>
                  </a:gsLst>
                  <a:lin ang="5400000" scaled="0"/>
                </a:gradFill>
                <a:latin typeface="Segoe UI Light"/>
              </a:endParaRPr>
            </a:p>
          </p:txBody>
        </p:sp>
        <p:sp>
          <p:nvSpPr>
            <p:cNvPr id="111" name="Left Bracket 110"/>
            <p:cNvSpPr/>
            <p:nvPr/>
          </p:nvSpPr>
          <p:spPr>
            <a:xfrm rot="10800000">
              <a:off x="10066467" y="4485325"/>
              <a:ext cx="100285" cy="683648"/>
            </a:xfrm>
            <a:prstGeom prst="leftBracket">
              <a:avLst>
                <a:gd name="adj" fmla="val 0"/>
              </a:avLst>
            </a:prstGeom>
            <a:noFill/>
            <a:ln w="38100" cap="flat" cmpd="sng" algn="ctr">
              <a:solidFill>
                <a:srgbClr val="FFFFFF"/>
              </a:solidFill>
              <a:prstDash val="solid"/>
              <a:headEnd type="none"/>
              <a:tailEnd type="none"/>
            </a:ln>
            <a:effectLst/>
          </p:spPr>
          <p:txBody>
            <a:bodyPr rtlCol="0" anchor="ctr"/>
            <a:lstStyle/>
            <a:p>
              <a:pPr algn="ctr" defTabSz="914400">
                <a:defRPr/>
              </a:pPr>
              <a:endParaRPr lang="en-US" kern="0" dirty="0" smtClean="0">
                <a:solidFill>
                  <a:srgbClr val="FFFFFF"/>
                </a:solidFill>
              </a:endParaRPr>
            </a:p>
          </p:txBody>
        </p:sp>
        <p:sp>
          <p:nvSpPr>
            <p:cNvPr id="117" name="Left Bracket 116"/>
            <p:cNvSpPr/>
            <p:nvPr/>
          </p:nvSpPr>
          <p:spPr>
            <a:xfrm>
              <a:off x="8820845" y="3688007"/>
              <a:ext cx="100285" cy="683648"/>
            </a:xfrm>
            <a:prstGeom prst="leftBracket">
              <a:avLst>
                <a:gd name="adj" fmla="val 0"/>
              </a:avLst>
            </a:prstGeom>
            <a:noFill/>
            <a:ln w="38100" cap="flat" cmpd="sng" algn="ctr">
              <a:solidFill>
                <a:srgbClr val="FFFFFF"/>
              </a:solidFill>
              <a:prstDash val="solid"/>
              <a:headEnd type="none"/>
              <a:tailEnd type="none"/>
            </a:ln>
            <a:effectLst/>
          </p:spPr>
          <p:txBody>
            <a:bodyPr rtlCol="0" anchor="ctr"/>
            <a:lstStyle/>
            <a:p>
              <a:pPr algn="ctr" defTabSz="914400">
                <a:defRPr/>
              </a:pPr>
              <a:endParaRPr lang="en-US" kern="0" dirty="0" smtClean="0">
                <a:solidFill>
                  <a:srgbClr val="FFFFFF"/>
                </a:solidFill>
              </a:endParaRPr>
            </a:p>
          </p:txBody>
        </p:sp>
        <p:sp>
          <p:nvSpPr>
            <p:cNvPr id="118" name="Rectangle 117"/>
            <p:cNvSpPr/>
            <p:nvPr/>
          </p:nvSpPr>
          <p:spPr bwMode="auto">
            <a:xfrm>
              <a:off x="8865508" y="3728222"/>
              <a:ext cx="1253567" cy="603219"/>
            </a:xfrm>
            <a:prstGeom prst="rect">
              <a:avLst/>
            </a:prstGeom>
            <a:solidFill>
              <a:srgbClr val="FFFFFF"/>
            </a:solidFill>
            <a:ln w="9525"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14400">
                <a:lnSpc>
                  <a:spcPct val="90000"/>
                </a:lnSpc>
                <a:defRPr/>
              </a:pPr>
              <a:endParaRPr lang="en-US" sz="2000" b="1" kern="0" dirty="0" smtClean="0">
                <a:gradFill>
                  <a:gsLst>
                    <a:gs pos="2917">
                      <a:srgbClr val="FFFFFF"/>
                    </a:gs>
                    <a:gs pos="30000">
                      <a:srgbClr val="FFFFFF"/>
                    </a:gs>
                  </a:gsLst>
                  <a:lin ang="5400000" scaled="0"/>
                </a:gradFill>
                <a:latin typeface="Segoe UI Light"/>
              </a:endParaRPr>
            </a:p>
          </p:txBody>
        </p:sp>
        <p:sp>
          <p:nvSpPr>
            <p:cNvPr id="119" name="Left Bracket 118"/>
            <p:cNvSpPr/>
            <p:nvPr/>
          </p:nvSpPr>
          <p:spPr>
            <a:xfrm rot="10800000">
              <a:off x="10060835" y="3688007"/>
              <a:ext cx="100285" cy="683648"/>
            </a:xfrm>
            <a:prstGeom prst="leftBracket">
              <a:avLst>
                <a:gd name="adj" fmla="val 0"/>
              </a:avLst>
            </a:prstGeom>
            <a:noFill/>
            <a:ln w="38100" cap="flat" cmpd="sng" algn="ctr">
              <a:solidFill>
                <a:srgbClr val="FFFFFF"/>
              </a:solidFill>
              <a:prstDash val="solid"/>
              <a:headEnd type="none"/>
              <a:tailEnd type="none"/>
            </a:ln>
            <a:effectLst/>
          </p:spPr>
          <p:txBody>
            <a:bodyPr rtlCol="0" anchor="ctr"/>
            <a:lstStyle/>
            <a:p>
              <a:pPr algn="ctr" defTabSz="914400">
                <a:defRPr/>
              </a:pPr>
              <a:endParaRPr lang="en-US" kern="0" dirty="0" smtClean="0">
                <a:solidFill>
                  <a:srgbClr val="FFFFFF"/>
                </a:solidFill>
              </a:endParaRPr>
            </a:p>
          </p:txBody>
        </p:sp>
        <p:pic>
          <p:nvPicPr>
            <p:cNvPr id="40" name="Picture 39"/>
            <p:cNvPicPr>
              <a:picLocks noChangeAspect="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8820845" y="5355478"/>
              <a:ext cx="1400117" cy="508764"/>
            </a:xfrm>
            <a:prstGeom prst="rect">
              <a:avLst/>
            </a:prstGeom>
          </p:spPr>
        </p:pic>
        <p:sp>
          <p:nvSpPr>
            <p:cNvPr id="7" name="TextBox 6"/>
            <p:cNvSpPr txBox="1"/>
            <p:nvPr/>
          </p:nvSpPr>
          <p:spPr>
            <a:xfrm>
              <a:off x="8844463" y="3802062"/>
              <a:ext cx="1316657" cy="489365"/>
            </a:xfrm>
            <a:prstGeom prst="rect">
              <a:avLst/>
            </a:prstGeom>
            <a:noFill/>
          </p:spPr>
          <p:txBody>
            <a:bodyPr wrap="square" lIns="91440" tIns="146304" rIns="91440" bIns="146304" rtlCol="0">
              <a:spAutoFit/>
            </a:bodyPr>
            <a:lstStyle/>
            <a:p>
              <a:pPr algn="ctr">
                <a:lnSpc>
                  <a:spcPct val="90000"/>
                </a:lnSpc>
                <a:spcAft>
                  <a:spcPts val="600"/>
                </a:spcAft>
              </a:pPr>
              <a:r>
                <a:rPr lang="en-US" sz="1400" dirty="0" smtClean="0">
                  <a:solidFill>
                    <a:schemeClr val="accent3"/>
                  </a:solidFill>
                </a:rPr>
                <a:t>Application</a:t>
              </a:r>
              <a:r>
                <a:rPr lang="en-US" sz="1400" dirty="0">
                  <a:solidFill>
                    <a:schemeClr val="accent3"/>
                  </a:solidFill>
                </a:rPr>
                <a:t>s</a:t>
              </a:r>
              <a:endParaRPr lang="en-US" sz="1400" dirty="0" smtClean="0">
                <a:solidFill>
                  <a:schemeClr val="accent3"/>
                </a:solidFill>
              </a:endParaRPr>
            </a:p>
          </p:txBody>
        </p:sp>
        <p:sp>
          <p:nvSpPr>
            <p:cNvPr id="42" name="TextBox 41"/>
            <p:cNvSpPr txBox="1"/>
            <p:nvPr/>
          </p:nvSpPr>
          <p:spPr>
            <a:xfrm>
              <a:off x="8829095" y="4464107"/>
              <a:ext cx="1332025" cy="760208"/>
            </a:xfrm>
            <a:prstGeom prst="rect">
              <a:avLst/>
            </a:prstGeom>
            <a:noFill/>
          </p:spPr>
          <p:txBody>
            <a:bodyPr wrap="square" lIns="91440" tIns="146304" rIns="91440" bIns="146304" rtlCol="0">
              <a:spAutoFit/>
            </a:bodyPr>
            <a:lstStyle/>
            <a:p>
              <a:pPr algn="ctr">
                <a:lnSpc>
                  <a:spcPct val="90000"/>
                </a:lnSpc>
                <a:spcAft>
                  <a:spcPts val="600"/>
                </a:spcAft>
              </a:pPr>
              <a:r>
                <a:rPr lang="en-US" sz="1400" dirty="0" smtClean="0">
                  <a:solidFill>
                    <a:schemeClr val="accent3"/>
                  </a:solidFill>
                </a:rPr>
                <a:t>Application</a:t>
              </a:r>
            </a:p>
            <a:p>
              <a:pPr algn="ctr">
                <a:lnSpc>
                  <a:spcPct val="90000"/>
                </a:lnSpc>
                <a:spcAft>
                  <a:spcPts val="600"/>
                </a:spcAft>
              </a:pPr>
              <a:r>
                <a:rPr lang="en-US" sz="1400" dirty="0" smtClean="0">
                  <a:solidFill>
                    <a:schemeClr val="accent3"/>
                  </a:solidFill>
                </a:rPr>
                <a:t>Frameworks</a:t>
              </a:r>
            </a:p>
          </p:txBody>
        </p:sp>
      </p:grpSp>
    </p:spTree>
    <p:extLst>
      <p:ext uri="{BB962C8B-B14F-4D97-AF65-F5344CB8AC3E}">
        <p14:creationId xmlns:p14="http://schemas.microsoft.com/office/powerpoint/2010/main" val="9480126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pt-BR" dirty="0" smtClean="0"/>
              <a:t>Deploy Windows Containers and Hyper-V Containers</a:t>
            </a:r>
            <a:endParaRPr lang="en-US" dirty="0"/>
          </a:p>
        </p:txBody>
      </p:sp>
      <p:sp>
        <p:nvSpPr>
          <p:cNvPr id="4" name="Title 3"/>
          <p:cNvSpPr>
            <a:spLocks noGrp="1"/>
          </p:cNvSpPr>
          <p:nvPr>
            <p:ph type="title"/>
          </p:nvPr>
        </p:nvSpPr>
        <p:spPr/>
        <p:txBody>
          <a:bodyPr/>
          <a:lstStyle/>
          <a:p>
            <a:r>
              <a:rPr lang="pt-BR" dirty="0" smtClean="0"/>
              <a:t>Lab 3</a:t>
            </a:r>
            <a:endParaRPr lang="en-US" dirty="0"/>
          </a:p>
        </p:txBody>
      </p:sp>
    </p:spTree>
    <p:extLst>
      <p:ext uri="{BB962C8B-B14F-4D97-AF65-F5344CB8AC3E}">
        <p14:creationId xmlns:p14="http://schemas.microsoft.com/office/powerpoint/2010/main" val="18868588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056495"/>
          </a:xfrm>
        </p:spPr>
        <p:txBody>
          <a:bodyPr/>
          <a:lstStyle/>
          <a:p>
            <a:pPr marL="742950" indent="-742950">
              <a:buFont typeface="+mj-lt"/>
              <a:buAutoNum type="arabicPeriod"/>
            </a:pPr>
            <a:r>
              <a:rPr lang="pt-BR" dirty="0" smtClean="0"/>
              <a:t>Verify if the host support virtualization</a:t>
            </a:r>
            <a:endParaRPr lang="pt-BR" sz="2000" dirty="0" smtClean="0"/>
          </a:p>
          <a:p>
            <a:pPr marL="685800" lvl="1" indent="-342900">
              <a:buFont typeface="+mj-lt"/>
              <a:buAutoNum type="arabicPeriod"/>
            </a:pPr>
            <a:r>
              <a:rPr lang="pt-BR" sz="2000" dirty="0" smtClean="0"/>
              <a:t>Mínimum 4GB RAM for labs</a:t>
            </a:r>
          </a:p>
          <a:p>
            <a:pPr marL="685800" lvl="1" indent="-342900">
              <a:buFont typeface="+mj-lt"/>
              <a:buAutoNum type="arabicPeriod"/>
            </a:pPr>
            <a:r>
              <a:rPr lang="pt-BR" sz="2000" dirty="0" smtClean="0"/>
              <a:t>Windows Server 2016 TP5 or Windows 10 build 10565 (or superior)</a:t>
            </a:r>
          </a:p>
          <a:p>
            <a:pPr marL="685800" lvl="1" indent="-342900">
              <a:buFont typeface="+mj-lt"/>
              <a:buAutoNum type="arabicPeriod"/>
            </a:pPr>
            <a:r>
              <a:rPr lang="pt-BR" sz="2000" dirty="0" smtClean="0"/>
              <a:t>Processor supporting Intel-VT or AMD-V</a:t>
            </a:r>
          </a:p>
          <a:p>
            <a:pPr marL="901700" lvl="2" indent="-342900">
              <a:buFont typeface="+mj-lt"/>
              <a:buAutoNum type="arabicPeriod"/>
            </a:pPr>
            <a:r>
              <a:rPr lang="pt-BR" sz="1600" dirty="0" smtClean="0"/>
              <a:t>Msinfo32 to verify the processor support virtualization</a:t>
            </a:r>
          </a:p>
          <a:p>
            <a:pPr marL="742950" indent="-742950">
              <a:buFont typeface="+mj-lt"/>
              <a:buAutoNum type="arabicPeriod"/>
            </a:pPr>
            <a:r>
              <a:rPr lang="pt-BR" dirty="0" smtClean="0"/>
              <a:t>Install Hyper-V role</a:t>
            </a:r>
          </a:p>
          <a:p>
            <a:pPr marL="685800" lvl="1" indent="-342900">
              <a:buFont typeface="+mj-lt"/>
              <a:buAutoNum type="arabicPeriod"/>
            </a:pPr>
            <a:r>
              <a:rPr lang="pt-BR" sz="2000" dirty="0" smtClean="0"/>
              <a:t>Install-windowsfeature hyper-v</a:t>
            </a:r>
          </a:p>
          <a:p>
            <a:pPr marL="742950" indent="-742950">
              <a:buFont typeface="+mj-lt"/>
              <a:buAutoNum type="arabicPeriod"/>
            </a:pPr>
            <a:r>
              <a:rPr lang="pt-BR" dirty="0" smtClean="0"/>
              <a:t>Restart server</a:t>
            </a:r>
          </a:p>
          <a:p>
            <a:pPr marL="685800" lvl="1" indent="-342900">
              <a:buFont typeface="+mj-lt"/>
              <a:buAutoNum type="arabicPeriod"/>
            </a:pPr>
            <a:r>
              <a:rPr lang="pt-BR" sz="2000" dirty="0" smtClean="0"/>
              <a:t>Restart-computer -force</a:t>
            </a:r>
          </a:p>
        </p:txBody>
      </p:sp>
      <p:sp>
        <p:nvSpPr>
          <p:cNvPr id="3" name="Title 2"/>
          <p:cNvSpPr>
            <a:spLocks noGrp="1"/>
          </p:cNvSpPr>
          <p:nvPr>
            <p:ph type="title"/>
          </p:nvPr>
        </p:nvSpPr>
        <p:spPr/>
        <p:txBody>
          <a:bodyPr/>
          <a:lstStyle/>
          <a:p>
            <a:r>
              <a:rPr lang="pt-BR" dirty="0" smtClean="0"/>
              <a:t>Prepare the Host</a:t>
            </a:r>
            <a:endParaRPr lang="en-US" dirty="0"/>
          </a:p>
        </p:txBody>
      </p:sp>
    </p:spTree>
    <p:extLst>
      <p:ext uri="{BB962C8B-B14F-4D97-AF65-F5344CB8AC3E}">
        <p14:creationId xmlns:p14="http://schemas.microsoft.com/office/powerpoint/2010/main" val="2825068062"/>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932495"/>
            <a:ext cx="11887200" cy="4222694"/>
          </a:xfrm>
        </p:spPr>
        <p:txBody>
          <a:bodyPr/>
          <a:lstStyle/>
          <a:p>
            <a:pPr marL="914400" indent="-914400">
              <a:buFont typeface="+mj-lt"/>
              <a:buAutoNum type="arabicPeriod"/>
            </a:pPr>
            <a:r>
              <a:rPr lang="pt-BR" sz="4800" dirty="0" smtClean="0"/>
              <a:t>Install the VM with Windows Server 2016 TP5 and shutdown</a:t>
            </a:r>
          </a:p>
          <a:p>
            <a:pPr marL="914400" indent="-914400">
              <a:buFont typeface="+mj-lt"/>
              <a:buAutoNum type="arabicPeriod"/>
            </a:pPr>
            <a:r>
              <a:rPr lang="pt-BR" sz="4800" dirty="0" smtClean="0"/>
              <a:t>Execute the following commands (Host)</a:t>
            </a:r>
          </a:p>
          <a:p>
            <a:pPr marL="685800" lvl="1" indent="-342900">
              <a:buFont typeface="+mj-lt"/>
              <a:buAutoNum type="arabicPeriod"/>
            </a:pPr>
            <a:r>
              <a:rPr lang="pt-BR" sz="1400" dirty="0" smtClean="0"/>
              <a:t>#name of the VM</a:t>
            </a:r>
            <a:endParaRPr lang="pt-BR" sz="1400" dirty="0"/>
          </a:p>
          <a:p>
            <a:pPr marL="685800" lvl="1" indent="-342900">
              <a:buFont typeface="+mj-lt"/>
              <a:buAutoNum type="arabicPeriod"/>
            </a:pPr>
            <a:r>
              <a:rPr lang="pt-BR" sz="1400" dirty="0"/>
              <a:t>$vm = "&lt;virtual-machine&gt;"</a:t>
            </a:r>
          </a:p>
          <a:p>
            <a:pPr marL="685800" lvl="1" indent="-342900">
              <a:buFont typeface="+mj-lt"/>
              <a:buAutoNum type="arabicPeriod"/>
            </a:pPr>
            <a:r>
              <a:rPr lang="pt-BR" sz="1400" dirty="0" smtClean="0"/>
              <a:t>#configure virtual </a:t>
            </a:r>
            <a:r>
              <a:rPr lang="pt-BR" sz="1400" dirty="0"/>
              <a:t>processor</a:t>
            </a:r>
          </a:p>
          <a:p>
            <a:pPr marL="685800" lvl="1" indent="-342900">
              <a:buFont typeface="+mj-lt"/>
              <a:buAutoNum type="arabicPeriod"/>
            </a:pPr>
            <a:r>
              <a:rPr lang="pt-BR" sz="1400" dirty="0"/>
              <a:t>Set-VMProcessor -VMName $vm -ExposeVirtualizationExtensions $true -Count 2</a:t>
            </a:r>
          </a:p>
          <a:p>
            <a:pPr marL="685800" lvl="1" indent="-342900">
              <a:buFont typeface="+mj-lt"/>
              <a:buAutoNum type="arabicPeriod"/>
            </a:pPr>
            <a:r>
              <a:rPr lang="pt-BR" sz="1400" dirty="0" smtClean="0"/>
              <a:t>#disable </a:t>
            </a:r>
            <a:r>
              <a:rPr lang="pt-BR" sz="1400" dirty="0"/>
              <a:t>dynamic memory</a:t>
            </a:r>
          </a:p>
          <a:p>
            <a:pPr marL="685800" lvl="1" indent="-342900">
              <a:buFont typeface="+mj-lt"/>
              <a:buAutoNum type="arabicPeriod"/>
            </a:pPr>
            <a:r>
              <a:rPr lang="pt-BR" sz="1400" dirty="0"/>
              <a:t>Set-VMMemory $vm -DynamicMemoryEnabled $false</a:t>
            </a:r>
          </a:p>
          <a:p>
            <a:pPr marL="685800" lvl="1" indent="-342900">
              <a:buFont typeface="+mj-lt"/>
              <a:buAutoNum type="arabicPeriod"/>
            </a:pPr>
            <a:r>
              <a:rPr lang="pt-BR" sz="1400" dirty="0" smtClean="0"/>
              <a:t>#enable </a:t>
            </a:r>
            <a:r>
              <a:rPr lang="pt-BR" sz="1400" dirty="0"/>
              <a:t>mac spoofing</a:t>
            </a:r>
          </a:p>
          <a:p>
            <a:pPr marL="685800" lvl="1" indent="-342900">
              <a:buFont typeface="+mj-lt"/>
              <a:buAutoNum type="arabicPeriod"/>
            </a:pPr>
            <a:r>
              <a:rPr lang="pt-BR" sz="1400" dirty="0"/>
              <a:t>Get-VMNetworkAdapter -VMName $vm | Set-VMNetworkAdapter -MacAddressSpoofing On</a:t>
            </a:r>
            <a:endParaRPr lang="pt-BR" sz="700" dirty="0"/>
          </a:p>
        </p:txBody>
      </p:sp>
      <p:sp>
        <p:nvSpPr>
          <p:cNvPr id="3" name="Title 2"/>
          <p:cNvSpPr>
            <a:spLocks noGrp="1"/>
          </p:cNvSpPr>
          <p:nvPr>
            <p:ph type="title"/>
          </p:nvPr>
        </p:nvSpPr>
        <p:spPr/>
        <p:txBody>
          <a:bodyPr/>
          <a:lstStyle/>
          <a:p>
            <a:r>
              <a:rPr lang="pt-BR" dirty="0" smtClean="0"/>
              <a:t>(Optional) Enable Hyper-V Container inside Hyper-V VM</a:t>
            </a:r>
            <a:endParaRPr lang="en-US" dirty="0"/>
          </a:p>
        </p:txBody>
      </p:sp>
    </p:spTree>
    <p:extLst>
      <p:ext uri="{BB962C8B-B14F-4D97-AF65-F5344CB8AC3E}">
        <p14:creationId xmlns:p14="http://schemas.microsoft.com/office/powerpoint/2010/main" val="1912757410"/>
      </p:ext>
    </p:extLst>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853872"/>
            <a:ext cx="11887200" cy="4530471"/>
          </a:xfrm>
        </p:spPr>
        <p:txBody>
          <a:bodyPr/>
          <a:lstStyle/>
          <a:p>
            <a:pPr marL="742950" indent="-742950">
              <a:buFont typeface="+mj-lt"/>
              <a:buAutoNum type="arabicPeriod"/>
            </a:pPr>
            <a:r>
              <a:rPr lang="pt-BR" sz="3600" dirty="0" smtClean="0"/>
              <a:t>Copy ISSO file of Windows Server 2016 TP5 locally and mount volume</a:t>
            </a:r>
          </a:p>
          <a:p>
            <a:pPr marL="800100" lvl="1" indent="-457200">
              <a:buFont typeface="+mj-lt"/>
              <a:buAutoNum type="arabicPeriod"/>
            </a:pPr>
            <a:r>
              <a:rPr lang="pt-BR" sz="2000" dirty="0" smtClean="0"/>
              <a:t>Double click on ISSO file and access the directory \NanoServer</a:t>
            </a:r>
          </a:p>
          <a:p>
            <a:pPr marL="800100" lvl="1" indent="-457200">
              <a:buFont typeface="+mj-lt"/>
              <a:buAutoNum type="arabicPeriod"/>
            </a:pPr>
            <a:r>
              <a:rPr lang="pt-BR" sz="2000" dirty="0" smtClean="0"/>
              <a:t>Copy the directory NanoServerImageGenerator to c:\Nano</a:t>
            </a:r>
          </a:p>
          <a:p>
            <a:pPr marL="742950" indent="-742950">
              <a:buFont typeface="+mj-lt"/>
              <a:buAutoNum type="arabicPeriod"/>
            </a:pPr>
            <a:r>
              <a:rPr lang="pt-BR" sz="3600" dirty="0" smtClean="0"/>
              <a:t>Importe module</a:t>
            </a:r>
          </a:p>
          <a:p>
            <a:pPr marL="800100" lvl="1" indent="-457200">
              <a:buFont typeface="+mj-lt"/>
              <a:buAutoNum type="arabicPeriod"/>
            </a:pPr>
            <a:r>
              <a:rPr lang="pt-BR" sz="2000" dirty="0" smtClean="0"/>
              <a:t>Import-module .\NanoServerImageGenerator -verbose</a:t>
            </a:r>
          </a:p>
          <a:p>
            <a:pPr marL="742950" indent="-742950">
              <a:buFont typeface="+mj-lt"/>
              <a:buAutoNum type="arabicPeriod"/>
            </a:pPr>
            <a:r>
              <a:rPr lang="pt-BR" sz="3600" dirty="0" smtClean="0"/>
              <a:t>Open PowerShell in administrative mode and create Nano Server image</a:t>
            </a:r>
          </a:p>
          <a:p>
            <a:pPr marL="800100" lvl="1" indent="-457200">
              <a:buFont typeface="+mj-lt"/>
              <a:buAutoNum type="arabicPeriod"/>
            </a:pPr>
            <a:r>
              <a:rPr lang="pt-BR" sz="2000" dirty="0"/>
              <a:t>New-NanoServerImage -Edition Standard -DeploymentType Guest -MediaPath e:\ </a:t>
            </a:r>
            <a:r>
              <a:rPr lang="pt-BR" sz="2000" dirty="0" smtClean="0"/>
              <a:t>-</a:t>
            </a:r>
            <a:r>
              <a:rPr lang="pt-BR" sz="2000" dirty="0"/>
              <a:t>TargetPath .\</a:t>
            </a:r>
            <a:r>
              <a:rPr lang="pt-BR" sz="2000" dirty="0" smtClean="0"/>
              <a:t>Nano\Nano.vhd </a:t>
            </a:r>
            <a:r>
              <a:rPr lang="pt-BR" sz="2000" dirty="0"/>
              <a:t>-ComputerName </a:t>
            </a:r>
            <a:r>
              <a:rPr lang="pt-BR" sz="2000" dirty="0" smtClean="0"/>
              <a:t>Nano </a:t>
            </a:r>
            <a:r>
              <a:rPr lang="pt-BR" sz="2000" dirty="0"/>
              <a:t>-containers </a:t>
            </a:r>
            <a:r>
              <a:rPr lang="pt-BR" sz="2000" dirty="0" smtClean="0"/>
              <a:t>-</a:t>
            </a:r>
            <a:r>
              <a:rPr lang="pt-BR" sz="2000" dirty="0"/>
              <a:t>storage</a:t>
            </a:r>
            <a:endParaRPr lang="pt-BR" sz="2000" dirty="0" smtClean="0"/>
          </a:p>
        </p:txBody>
      </p:sp>
      <p:sp>
        <p:nvSpPr>
          <p:cNvPr id="3" name="Title 2"/>
          <p:cNvSpPr>
            <a:spLocks noGrp="1"/>
          </p:cNvSpPr>
          <p:nvPr>
            <p:ph type="title"/>
          </p:nvPr>
        </p:nvSpPr>
        <p:spPr/>
        <p:txBody>
          <a:bodyPr/>
          <a:lstStyle/>
          <a:p>
            <a:r>
              <a:rPr lang="pt-BR" dirty="0" smtClean="0"/>
              <a:t>Using Nano Server VM to host Containers</a:t>
            </a:r>
            <a:endParaRPr lang="en-US" dirty="0"/>
          </a:p>
        </p:txBody>
      </p:sp>
    </p:spTree>
    <p:extLst>
      <p:ext uri="{BB962C8B-B14F-4D97-AF65-F5344CB8AC3E}">
        <p14:creationId xmlns:p14="http://schemas.microsoft.com/office/powerpoint/2010/main" val="1230462102"/>
      </p:ext>
    </p:extLst>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400657"/>
          </a:xfrm>
        </p:spPr>
        <p:txBody>
          <a:bodyPr/>
          <a:lstStyle/>
          <a:p>
            <a:pPr marL="742950" indent="-742950">
              <a:buFont typeface="+mj-lt"/>
              <a:buAutoNum type="arabicPeriod"/>
            </a:pPr>
            <a:r>
              <a:rPr lang="pt-BR" sz="3600" dirty="0" smtClean="0"/>
              <a:t>Create directory to store the VM (eg: c:\VM\Nano)</a:t>
            </a:r>
          </a:p>
          <a:p>
            <a:pPr marL="742950" indent="-742950">
              <a:buFont typeface="+mj-lt"/>
              <a:buAutoNum type="arabicPeriod"/>
            </a:pPr>
            <a:r>
              <a:rPr lang="pt-BR" sz="3600" dirty="0" smtClean="0"/>
              <a:t>Copy the file Nano.VHD and paste on c:\vm\nano</a:t>
            </a:r>
          </a:p>
          <a:p>
            <a:pPr marL="742950" indent="-742950">
              <a:buFont typeface="+mj-lt"/>
              <a:buAutoNum type="arabicPeriod"/>
            </a:pPr>
            <a:r>
              <a:rPr lang="pt-BR" sz="3600" dirty="0" smtClean="0"/>
              <a:t>Create VM with the name Nano and using the existent VHD (Nano.VHD)</a:t>
            </a:r>
            <a:endParaRPr lang="pt-BR" sz="1800" dirty="0" smtClean="0"/>
          </a:p>
        </p:txBody>
      </p:sp>
      <p:sp>
        <p:nvSpPr>
          <p:cNvPr id="3" name="Title 2"/>
          <p:cNvSpPr>
            <a:spLocks noGrp="1"/>
          </p:cNvSpPr>
          <p:nvPr>
            <p:ph type="title"/>
          </p:nvPr>
        </p:nvSpPr>
        <p:spPr/>
        <p:txBody>
          <a:bodyPr/>
          <a:lstStyle/>
          <a:p>
            <a:r>
              <a:rPr lang="pt-BR" dirty="0" smtClean="0"/>
              <a:t>Create Hyper-V VM for Nano</a:t>
            </a:r>
            <a:endParaRPr lang="en-US" dirty="0"/>
          </a:p>
        </p:txBody>
      </p:sp>
    </p:spTree>
    <p:extLst>
      <p:ext uri="{BB962C8B-B14F-4D97-AF65-F5344CB8AC3E}">
        <p14:creationId xmlns:p14="http://schemas.microsoft.com/office/powerpoint/2010/main" val="1703827047"/>
      </p:ext>
    </p:extLst>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219891"/>
          </a:xfrm>
        </p:spPr>
        <p:txBody>
          <a:bodyPr/>
          <a:lstStyle/>
          <a:p>
            <a:pPr marL="742950" indent="-742950">
              <a:buFont typeface="+mj-lt"/>
              <a:buAutoNum type="arabicPeriod"/>
            </a:pPr>
            <a:r>
              <a:rPr lang="pt-BR" sz="3600" dirty="0" smtClean="0"/>
              <a:t>Isolated mode (do not execute)</a:t>
            </a:r>
          </a:p>
          <a:p>
            <a:pPr marL="800100" lvl="1" indent="-457200">
              <a:buFont typeface="+mj-lt"/>
              <a:buAutoNum type="arabicPeriod"/>
            </a:pPr>
            <a:r>
              <a:rPr lang="pt-BR" sz="2000" dirty="0" smtClean="0"/>
              <a:t>Docker run –it --isolation=hyperv nanoserver cmd</a:t>
            </a:r>
          </a:p>
          <a:p>
            <a:pPr marL="800100" lvl="1" indent="-457200">
              <a:buFont typeface="+mj-lt"/>
              <a:buAutoNum type="arabicPeriod"/>
            </a:pPr>
            <a:r>
              <a:rPr lang="pt-BR" sz="2000" dirty="0" smtClean="0"/>
              <a:t>Powershell prompt will open CMD</a:t>
            </a:r>
          </a:p>
          <a:p>
            <a:pPr marL="742950" indent="-742950">
              <a:buFont typeface="+mj-lt"/>
              <a:buAutoNum type="arabicPeriod"/>
            </a:pPr>
            <a:r>
              <a:rPr lang="pt-BR" sz="3600" dirty="0" smtClean="0"/>
              <a:t>Regular mode</a:t>
            </a:r>
          </a:p>
          <a:p>
            <a:pPr marL="800100" lvl="1" indent="-457200">
              <a:buFont typeface="+mj-lt"/>
              <a:buAutoNum type="arabicPeriod"/>
            </a:pPr>
            <a:r>
              <a:rPr lang="pt-BR" sz="2000" dirty="0" smtClean="0"/>
              <a:t>Docker run –d windowsservercore ping localhost –t</a:t>
            </a:r>
          </a:p>
          <a:p>
            <a:pPr marL="800100" lvl="1" indent="-457200">
              <a:buFont typeface="+mj-lt"/>
              <a:buAutoNum type="arabicPeriod"/>
            </a:pPr>
            <a:r>
              <a:rPr lang="pt-BR" sz="2000" dirty="0" smtClean="0"/>
              <a:t>Copy ID</a:t>
            </a:r>
            <a:endParaRPr lang="en-US" sz="2000" dirty="0" smtClean="0"/>
          </a:p>
          <a:p>
            <a:pPr marL="742950" indent="-742950">
              <a:buFont typeface="+mj-lt"/>
              <a:buAutoNum type="arabicPeriod"/>
            </a:pPr>
            <a:r>
              <a:rPr lang="pt-BR" sz="3600" dirty="0" smtClean="0"/>
              <a:t>Visualize ping process via Docker</a:t>
            </a:r>
          </a:p>
          <a:p>
            <a:pPr marL="800100" lvl="1" indent="-457200">
              <a:buFont typeface="+mj-lt"/>
              <a:buAutoNum type="arabicPeriod"/>
            </a:pPr>
            <a:r>
              <a:rPr lang="pt-BR" sz="2000" dirty="0" smtClean="0"/>
              <a:t>Docker top “ID_copy”</a:t>
            </a:r>
          </a:p>
          <a:p>
            <a:pPr marL="800100" lvl="1" indent="-457200">
              <a:buFont typeface="+mj-lt"/>
              <a:buAutoNum type="arabicPeriod"/>
            </a:pPr>
            <a:r>
              <a:rPr lang="pt-BR" sz="2000" dirty="0" smtClean="0"/>
              <a:t>You can see the Process ID and the command (ping)</a:t>
            </a:r>
          </a:p>
          <a:p>
            <a:pPr marL="742950" indent="-742950">
              <a:buFont typeface="+mj-lt"/>
              <a:buAutoNum type="arabicPeriod"/>
            </a:pPr>
            <a:r>
              <a:rPr lang="pt-BR" sz="3600" dirty="0" smtClean="0"/>
              <a:t>Visualize ping process via Windows</a:t>
            </a:r>
          </a:p>
          <a:p>
            <a:pPr marL="800100" lvl="1" indent="-457200">
              <a:buFont typeface="+mj-lt"/>
              <a:buAutoNum type="arabicPeriod"/>
            </a:pPr>
            <a:r>
              <a:rPr lang="pt-BR" sz="2000" dirty="0" smtClean="0"/>
              <a:t>Get-process –name ping</a:t>
            </a:r>
          </a:p>
          <a:p>
            <a:pPr marL="800100" lvl="1" indent="-457200">
              <a:buFont typeface="+mj-lt"/>
              <a:buAutoNum type="arabicPeriod"/>
            </a:pPr>
            <a:r>
              <a:rPr lang="pt-BR" sz="2000" dirty="0" smtClean="0"/>
              <a:t>You can see the same process ID above</a:t>
            </a:r>
          </a:p>
        </p:txBody>
      </p:sp>
      <p:sp>
        <p:nvSpPr>
          <p:cNvPr id="3" name="Title 2"/>
          <p:cNvSpPr>
            <a:spLocks noGrp="1"/>
          </p:cNvSpPr>
          <p:nvPr>
            <p:ph type="title"/>
          </p:nvPr>
        </p:nvSpPr>
        <p:spPr/>
        <p:txBody>
          <a:bodyPr/>
          <a:lstStyle/>
          <a:p>
            <a:r>
              <a:rPr lang="pt-BR" dirty="0" smtClean="0"/>
              <a:t>Create Hyper-V container</a:t>
            </a:r>
            <a:endParaRPr lang="en-US" dirty="0"/>
          </a:p>
        </p:txBody>
      </p:sp>
    </p:spTree>
    <p:extLst>
      <p:ext uri="{BB962C8B-B14F-4D97-AF65-F5344CB8AC3E}">
        <p14:creationId xmlns:p14="http://schemas.microsoft.com/office/powerpoint/2010/main" val="1182782158"/>
      </p:ext>
    </p:extLst>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558445"/>
          </a:xfrm>
        </p:spPr>
        <p:txBody>
          <a:bodyPr/>
          <a:lstStyle/>
          <a:p>
            <a:pPr marL="742950" indent="-742950">
              <a:buFont typeface="+mj-lt"/>
              <a:buAutoNum type="arabicPeriod"/>
            </a:pPr>
            <a:r>
              <a:rPr lang="pt-BR" sz="3600" dirty="0" smtClean="0"/>
              <a:t>Start container in isolated mode</a:t>
            </a:r>
          </a:p>
          <a:p>
            <a:pPr marL="984250" lvl="1" indent="-742950">
              <a:buFont typeface="+mj-lt"/>
              <a:buAutoNum type="arabicPeriod"/>
            </a:pPr>
            <a:r>
              <a:rPr lang="pt-BR" sz="2000" dirty="0"/>
              <a:t>docker run -d --isolation=hyperv nanoserver ping -t </a:t>
            </a:r>
            <a:r>
              <a:rPr lang="pt-BR" sz="2000" dirty="0" smtClean="0"/>
              <a:t>localhost</a:t>
            </a:r>
          </a:p>
          <a:p>
            <a:pPr marL="984250" lvl="1" indent="-742950">
              <a:buFont typeface="+mj-lt"/>
              <a:buAutoNum type="arabicPeriod"/>
            </a:pPr>
            <a:r>
              <a:rPr lang="pt-BR" sz="2000" dirty="0" smtClean="0"/>
              <a:t>Copy ID</a:t>
            </a:r>
          </a:p>
          <a:p>
            <a:pPr marL="742950" indent="-742950">
              <a:buFont typeface="+mj-lt"/>
              <a:buAutoNum type="arabicPeriod"/>
            </a:pPr>
            <a:r>
              <a:rPr lang="pt-BR" sz="3600" dirty="0" smtClean="0"/>
              <a:t>Visualize ping process via Docker</a:t>
            </a:r>
          </a:p>
          <a:p>
            <a:pPr marL="984250" lvl="1" indent="-742950">
              <a:buFont typeface="+mj-lt"/>
              <a:buAutoNum type="arabicPeriod"/>
            </a:pPr>
            <a:r>
              <a:rPr lang="pt-BR" sz="2000" dirty="0" smtClean="0"/>
              <a:t>Docker top “ID_copy”</a:t>
            </a:r>
          </a:p>
          <a:p>
            <a:pPr marL="742950" indent="-742950">
              <a:buFont typeface="+mj-lt"/>
              <a:buAutoNum type="arabicPeriod"/>
            </a:pPr>
            <a:r>
              <a:rPr lang="pt-BR" sz="3600" dirty="0" smtClean="0"/>
              <a:t>Visualize process via Windows</a:t>
            </a:r>
          </a:p>
          <a:p>
            <a:pPr marL="984250" lvl="1" indent="-742950">
              <a:buFont typeface="+mj-lt"/>
              <a:buAutoNum type="arabicPeriod"/>
            </a:pPr>
            <a:r>
              <a:rPr lang="pt-BR" sz="2000" dirty="0" smtClean="0"/>
              <a:t>Get-process –name ping</a:t>
            </a:r>
          </a:p>
          <a:p>
            <a:pPr marL="984250" lvl="1" indent="-742950">
              <a:buFont typeface="+mj-lt"/>
              <a:buAutoNum type="arabicPeriod"/>
            </a:pPr>
            <a:r>
              <a:rPr lang="pt-BR" sz="2000" dirty="0" smtClean="0"/>
              <a:t>The process ID will not be shown in “docker top” command</a:t>
            </a:r>
          </a:p>
          <a:p>
            <a:pPr marL="742950" indent="-742950">
              <a:buFont typeface="+mj-lt"/>
              <a:buAutoNum type="arabicPeriod"/>
            </a:pPr>
            <a:r>
              <a:rPr lang="pt-BR" sz="3600" dirty="0" smtClean="0"/>
              <a:t>Visualize the isolated container</a:t>
            </a:r>
          </a:p>
          <a:p>
            <a:pPr marL="984250" lvl="1" indent="-742950">
              <a:buFont typeface="+mj-lt"/>
              <a:buAutoNum type="arabicPeriod"/>
            </a:pPr>
            <a:r>
              <a:rPr lang="pt-BR" sz="2000" dirty="0" smtClean="0"/>
              <a:t>Get-process –name vmwp or via Task Manager</a:t>
            </a:r>
          </a:p>
          <a:p>
            <a:pPr marL="742950" indent="-742950">
              <a:buFont typeface="+mj-lt"/>
              <a:buAutoNum type="arabicPeriod"/>
            </a:pPr>
            <a:endParaRPr lang="pt-BR" sz="3600" dirty="0"/>
          </a:p>
          <a:p>
            <a:pPr marL="984250" lvl="1" indent="-742950">
              <a:buFont typeface="+mj-lt"/>
              <a:buAutoNum type="arabicPeriod"/>
            </a:pPr>
            <a:endParaRPr lang="pt-BR" sz="2000" dirty="0" smtClean="0"/>
          </a:p>
          <a:p>
            <a:pPr marL="984250" lvl="1" indent="-742950">
              <a:buFont typeface="+mj-lt"/>
              <a:buAutoNum type="arabicPeriod"/>
            </a:pPr>
            <a:endParaRPr lang="pt-BR" sz="400" dirty="0" smtClean="0"/>
          </a:p>
        </p:txBody>
      </p:sp>
      <p:sp>
        <p:nvSpPr>
          <p:cNvPr id="3" name="Title 2"/>
          <p:cNvSpPr>
            <a:spLocks noGrp="1"/>
          </p:cNvSpPr>
          <p:nvPr>
            <p:ph type="title"/>
          </p:nvPr>
        </p:nvSpPr>
        <p:spPr/>
        <p:txBody>
          <a:bodyPr/>
          <a:lstStyle/>
          <a:p>
            <a:r>
              <a:rPr lang="pt-BR" dirty="0"/>
              <a:t>Create Hyper-V </a:t>
            </a:r>
            <a:r>
              <a:rPr lang="pt-BR" dirty="0" smtClean="0"/>
              <a:t>container (</a:t>
            </a:r>
            <a:r>
              <a:rPr lang="pt-BR" dirty="0"/>
              <a:t>cont</a:t>
            </a:r>
            <a:r>
              <a:rPr lang="pt-BR" dirty="0" smtClean="0"/>
              <a:t>...)</a:t>
            </a:r>
            <a:endParaRPr lang="en-US" dirty="0"/>
          </a:p>
        </p:txBody>
      </p:sp>
    </p:spTree>
    <p:extLst>
      <p:ext uri="{BB962C8B-B14F-4D97-AF65-F5344CB8AC3E}">
        <p14:creationId xmlns:p14="http://schemas.microsoft.com/office/powerpoint/2010/main" val="4193581933"/>
      </p:ext>
    </p:extLst>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pt-BR" dirty="0" smtClean="0"/>
              <a:t>Managing data</a:t>
            </a:r>
            <a:endParaRPr lang="en-US" dirty="0"/>
          </a:p>
        </p:txBody>
      </p:sp>
      <p:sp>
        <p:nvSpPr>
          <p:cNvPr id="4" name="Title 3"/>
          <p:cNvSpPr>
            <a:spLocks noGrp="1"/>
          </p:cNvSpPr>
          <p:nvPr>
            <p:ph type="title"/>
          </p:nvPr>
        </p:nvSpPr>
        <p:spPr/>
        <p:txBody>
          <a:bodyPr/>
          <a:lstStyle/>
          <a:p>
            <a:r>
              <a:rPr lang="pt-BR" dirty="0" smtClean="0"/>
              <a:t>Lab 4</a:t>
            </a:r>
            <a:endParaRPr lang="en-US" dirty="0"/>
          </a:p>
        </p:txBody>
      </p:sp>
    </p:spTree>
    <p:extLst>
      <p:ext uri="{BB962C8B-B14F-4D97-AF65-F5344CB8AC3E}">
        <p14:creationId xmlns:p14="http://schemas.microsoft.com/office/powerpoint/2010/main" val="18362451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7003" y="1212849"/>
            <a:ext cx="11887200" cy="3514808"/>
          </a:xfrm>
        </p:spPr>
        <p:txBody>
          <a:bodyPr/>
          <a:lstStyle/>
          <a:p>
            <a:pPr marL="514350" indent="-514350">
              <a:buFont typeface="+mj-lt"/>
              <a:buAutoNum type="arabicPeriod"/>
            </a:pPr>
            <a:r>
              <a:rPr lang="pt-BR" dirty="0" smtClean="0"/>
              <a:t>Execute container and create volume</a:t>
            </a:r>
          </a:p>
          <a:p>
            <a:pPr lvl="1">
              <a:buFont typeface="+mj-lt"/>
              <a:buAutoNum type="arabicPeriod"/>
            </a:pPr>
            <a:endParaRPr lang="pt-BR" sz="400" dirty="0" smtClean="0"/>
          </a:p>
          <a:p>
            <a:pPr marL="685800" lvl="1" indent="-342900">
              <a:buFont typeface="+mj-lt"/>
              <a:buAutoNum type="arabicPeriod"/>
            </a:pPr>
            <a:r>
              <a:rPr lang="pt-BR" dirty="0" smtClean="0"/>
              <a:t>Docker run –it –v c:\new-data-volume windowsservercore cmd</a:t>
            </a:r>
          </a:p>
          <a:p>
            <a:pPr marL="514350" indent="-514350">
              <a:buFont typeface="+mj-lt"/>
              <a:buAutoNum type="arabicPeriod"/>
            </a:pPr>
            <a:r>
              <a:rPr lang="pt-BR" dirty="0" smtClean="0"/>
              <a:t>Create file on c:\new-data-volume</a:t>
            </a:r>
          </a:p>
          <a:p>
            <a:pPr marL="685800" lvl="1" indent="-342900">
              <a:buFont typeface="+mj-lt"/>
              <a:buAutoNum type="arabicPeriod"/>
            </a:pPr>
            <a:r>
              <a:rPr lang="pt-BR" dirty="0" smtClean="0"/>
              <a:t>Echo “teste de volume de dados” &gt; c:\novo-volume-dados\testevolume1.txt</a:t>
            </a:r>
          </a:p>
          <a:p>
            <a:pPr marL="685800" lvl="1" indent="-342900">
              <a:buFont typeface="+mj-lt"/>
              <a:buAutoNum type="arabicPeriod"/>
            </a:pPr>
            <a:r>
              <a:rPr lang="pt-BR" dirty="0" smtClean="0"/>
              <a:t>Dir</a:t>
            </a:r>
          </a:p>
          <a:p>
            <a:pPr marL="685800" lvl="1" indent="-342900">
              <a:buFont typeface="+mj-lt"/>
              <a:buAutoNum type="arabicPeriod"/>
            </a:pPr>
            <a:r>
              <a:rPr lang="pt-BR" dirty="0" smtClean="0"/>
              <a:t>Exit</a:t>
            </a:r>
          </a:p>
          <a:p>
            <a:pPr marL="685800" lvl="1" indent="-342900">
              <a:buFont typeface="+mj-lt"/>
              <a:buAutoNum type="arabicPeriod"/>
            </a:pPr>
            <a:r>
              <a:rPr lang="pt-BR" dirty="0" smtClean="0"/>
              <a:t>Visualize volume on c:\ProgramData\docker\volumes</a:t>
            </a:r>
          </a:p>
        </p:txBody>
      </p:sp>
      <p:sp>
        <p:nvSpPr>
          <p:cNvPr id="3" name="Title 2"/>
          <p:cNvSpPr>
            <a:spLocks noGrp="1"/>
          </p:cNvSpPr>
          <p:nvPr>
            <p:ph type="title"/>
          </p:nvPr>
        </p:nvSpPr>
        <p:spPr/>
        <p:txBody>
          <a:bodyPr/>
          <a:lstStyle/>
          <a:p>
            <a:r>
              <a:rPr lang="pt-BR" dirty="0" smtClean="0"/>
              <a:t>Create data volumes</a:t>
            </a:r>
            <a:endParaRPr lang="en-US" dirty="0"/>
          </a:p>
        </p:txBody>
      </p:sp>
    </p:spTree>
    <p:extLst>
      <p:ext uri="{BB962C8B-B14F-4D97-AF65-F5344CB8AC3E}">
        <p14:creationId xmlns:p14="http://schemas.microsoft.com/office/powerpoint/2010/main" val="284322931"/>
      </p:ext>
    </p:extLst>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564600"/>
          </a:xfrm>
        </p:spPr>
        <p:txBody>
          <a:bodyPr/>
          <a:lstStyle/>
          <a:p>
            <a:pPr marL="742950" indent="-742950">
              <a:buFont typeface="+mj-lt"/>
              <a:buAutoNum type="arabicPeriod"/>
            </a:pPr>
            <a:r>
              <a:rPr lang="pt-BR" dirty="0" smtClean="0"/>
              <a:t>Create folder on Host and copy files</a:t>
            </a:r>
          </a:p>
          <a:p>
            <a:pPr marL="800100" lvl="1" indent="-457200">
              <a:buFont typeface="+mj-lt"/>
              <a:buAutoNum type="arabicPeriod"/>
            </a:pPr>
            <a:r>
              <a:rPr lang="pt-BR" dirty="0" smtClean="0"/>
              <a:t>Create folder c:\origem</a:t>
            </a:r>
          </a:p>
          <a:p>
            <a:pPr marL="800100" lvl="1" indent="-457200">
              <a:buFont typeface="+mj-lt"/>
              <a:buAutoNum type="arabicPeriod"/>
            </a:pPr>
            <a:r>
              <a:rPr lang="pt-BR" dirty="0" smtClean="0"/>
              <a:t>Copy small files and paste inside this folder</a:t>
            </a:r>
          </a:p>
          <a:p>
            <a:pPr marL="742950" indent="-742950">
              <a:buFont typeface="+mj-lt"/>
              <a:buAutoNum type="arabicPeriod"/>
            </a:pPr>
            <a:r>
              <a:rPr lang="pt-BR" dirty="0" smtClean="0"/>
              <a:t>Execute container mounting existing data volume on Host (c:\origem) to inside this container (c:\destino)</a:t>
            </a:r>
          </a:p>
          <a:p>
            <a:pPr marL="800100" lvl="1" indent="-457200">
              <a:buFont typeface="+mj-lt"/>
              <a:buAutoNum type="arabicPeriod"/>
            </a:pPr>
            <a:r>
              <a:rPr lang="pt-BR" dirty="0" smtClean="0"/>
              <a:t>Docker run –it –v c:\origem:c:\destino windowservercore cmd</a:t>
            </a:r>
          </a:p>
          <a:p>
            <a:pPr marL="800100" lvl="1" indent="-457200">
              <a:buFont typeface="+mj-lt"/>
              <a:buAutoNum type="arabicPeriod"/>
            </a:pPr>
            <a:r>
              <a:rPr lang="pt-BR" dirty="0" smtClean="0"/>
              <a:t>Command Prompt will be open</a:t>
            </a:r>
          </a:p>
          <a:p>
            <a:pPr marL="742950" indent="-742950">
              <a:buFont typeface="+mj-lt"/>
              <a:buAutoNum type="arabicPeriod"/>
            </a:pPr>
            <a:r>
              <a:rPr lang="pt-BR" dirty="0" smtClean="0"/>
              <a:t>Visualize content</a:t>
            </a:r>
          </a:p>
          <a:p>
            <a:pPr marL="800100" lvl="1" indent="-457200">
              <a:buFont typeface="+mj-lt"/>
              <a:buAutoNum type="arabicPeriod"/>
            </a:pPr>
            <a:r>
              <a:rPr lang="pt-BR" dirty="0" smtClean="0"/>
              <a:t>Using Command Prompt: enter on this folder c:\destino and visualize content (DIR)</a:t>
            </a:r>
            <a:endParaRPr lang="en-US" dirty="0"/>
          </a:p>
        </p:txBody>
      </p:sp>
      <p:sp>
        <p:nvSpPr>
          <p:cNvPr id="3" name="Title 2"/>
          <p:cNvSpPr>
            <a:spLocks noGrp="1"/>
          </p:cNvSpPr>
          <p:nvPr>
            <p:ph type="title"/>
          </p:nvPr>
        </p:nvSpPr>
        <p:spPr/>
        <p:txBody>
          <a:bodyPr/>
          <a:lstStyle/>
          <a:p>
            <a:r>
              <a:rPr lang="pt-BR" dirty="0" smtClean="0"/>
              <a:t>Mount data volume</a:t>
            </a:r>
            <a:endParaRPr lang="en-US" dirty="0"/>
          </a:p>
        </p:txBody>
      </p:sp>
    </p:spTree>
    <p:extLst>
      <p:ext uri="{BB962C8B-B14F-4D97-AF65-F5344CB8AC3E}">
        <p14:creationId xmlns:p14="http://schemas.microsoft.com/office/powerpoint/2010/main" val="93116967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973138" algn="l"/>
              </a:tabLst>
            </a:pPr>
            <a:r>
              <a:rPr lang="en-US" dirty="0" smtClean="0"/>
              <a:t>Container Run-time</a:t>
            </a:r>
            <a:endParaRPr lang="en-US" dirty="0"/>
          </a:p>
        </p:txBody>
      </p:sp>
      <p:sp>
        <p:nvSpPr>
          <p:cNvPr id="15" name="Rectangle 14"/>
          <p:cNvSpPr/>
          <p:nvPr/>
        </p:nvSpPr>
        <p:spPr bwMode="auto">
          <a:xfrm>
            <a:off x="1189037" y="3494524"/>
            <a:ext cx="7680960" cy="103531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2000" dirty="0" smtClean="0">
                <a:gradFill>
                  <a:gsLst>
                    <a:gs pos="16814">
                      <a:srgbClr val="FFFFFF"/>
                    </a:gs>
                    <a:gs pos="46000">
                      <a:srgbClr val="FFFFFF"/>
                    </a:gs>
                  </a:gsLst>
                  <a:lin ang="5400000" scaled="0"/>
                </a:gradFill>
              </a:rPr>
              <a:t>Operating </a:t>
            </a:r>
          </a:p>
          <a:p>
            <a:pPr algn="ctr" defTabSz="932398" fontAlgn="base">
              <a:spcBef>
                <a:spcPct val="0"/>
              </a:spcBef>
              <a:spcAft>
                <a:spcPct val="0"/>
              </a:spcAft>
            </a:pPr>
            <a:r>
              <a:rPr lang="en-US" sz="2000" dirty="0" smtClean="0">
                <a:gradFill>
                  <a:gsLst>
                    <a:gs pos="16814">
                      <a:srgbClr val="FFFFFF"/>
                    </a:gs>
                    <a:gs pos="46000">
                      <a:srgbClr val="FFFFFF"/>
                    </a:gs>
                  </a:gsLst>
                  <a:lin ang="5400000" scaled="0"/>
                </a:gradFill>
              </a:rPr>
              <a:t>System</a:t>
            </a:r>
            <a:endParaRPr lang="en-US" sz="2000" dirty="0">
              <a:gradFill>
                <a:gsLst>
                  <a:gs pos="16814">
                    <a:srgbClr val="FFFFFF"/>
                  </a:gs>
                  <a:gs pos="46000">
                    <a:srgbClr val="FFFFFF"/>
                  </a:gs>
                </a:gsLst>
                <a:lin ang="5400000" scaled="0"/>
              </a:gradFill>
            </a:endParaRPr>
          </a:p>
        </p:txBody>
      </p:sp>
      <p:grpSp>
        <p:nvGrpSpPr>
          <p:cNvPr id="24" name="Group 23"/>
          <p:cNvGrpSpPr/>
          <p:nvPr/>
        </p:nvGrpSpPr>
        <p:grpSpPr>
          <a:xfrm>
            <a:off x="7472613" y="3584203"/>
            <a:ext cx="803024" cy="824721"/>
            <a:chOff x="5624585" y="4372841"/>
            <a:chExt cx="1415904" cy="1454160"/>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6496" y="4372841"/>
              <a:ext cx="1363868" cy="1454160"/>
            </a:xfrm>
            <a:prstGeom prst="rect">
              <a:avLst/>
            </a:prstGeom>
          </p:spPr>
        </p:pic>
        <p:pic>
          <p:nvPicPr>
            <p:cNvPr id="39" name="Picture 38" descr="\\MAGNUM\Projects\Microsoft\Cloud Power FY12\Design\ICONS_PNG\Application.png"/>
            <p:cNvPicPr>
              <a:picLocks noChangeAspect="1" noChangeArrowheads="1"/>
            </p:cNvPicPr>
            <p:nvPr/>
          </p:nvPicPr>
          <p:blipFill>
            <a:blip r:embed="rId4" cstate="print">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100000" contrast="100000"/>
                      </a14:imgEffect>
                    </a14:imgLayer>
                  </a14:imgProps>
                </a:ext>
              </a:extLst>
            </a:blip>
            <a:srcRect/>
            <a:stretch>
              <a:fillRect/>
            </a:stretch>
          </p:blipFill>
          <p:spPr bwMode="auto">
            <a:xfrm>
              <a:off x="5624585" y="4961010"/>
              <a:ext cx="669852" cy="669852"/>
            </a:xfrm>
            <a:prstGeom prst="rect">
              <a:avLst/>
            </a:prstGeom>
            <a:noFill/>
          </p:spPr>
        </p:pic>
        <p:pic>
          <p:nvPicPr>
            <p:cNvPr id="40" name="Picture 39" descr="\\MAGNUM\Projects\Microsoft\Cloud Power FY12\Design\ICONS_PNG\Application.png"/>
            <p:cNvPicPr>
              <a:picLocks noChangeAspect="1" noChangeArrowheads="1"/>
            </p:cNvPicPr>
            <p:nvPr/>
          </p:nvPicPr>
          <p:blipFill>
            <a:blip r:embed="rId4" cstate="print">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100000" contrast="100000"/>
                      </a14:imgEffect>
                    </a14:imgLayer>
                  </a14:imgProps>
                </a:ext>
              </a:extLst>
            </a:blip>
            <a:srcRect/>
            <a:stretch>
              <a:fillRect/>
            </a:stretch>
          </p:blipFill>
          <p:spPr bwMode="auto">
            <a:xfrm>
              <a:off x="6370637" y="4961010"/>
              <a:ext cx="669852" cy="669852"/>
            </a:xfrm>
            <a:prstGeom prst="rect">
              <a:avLst/>
            </a:prstGeom>
            <a:noFill/>
          </p:spPr>
        </p:pic>
        <p:pic>
          <p:nvPicPr>
            <p:cNvPr id="41" name="Picture 40" descr="\\MAGNUM\Projects\Microsoft\Cloud Power FY12\Design\ICONS_PNG\Application.png"/>
            <p:cNvPicPr>
              <a:picLocks noChangeAspect="1" noChangeArrowheads="1"/>
            </p:cNvPicPr>
            <p:nvPr/>
          </p:nvPicPr>
          <p:blipFill>
            <a:blip r:embed="rId4" cstate="print">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100000" contrast="100000"/>
                      </a14:imgEffect>
                    </a14:imgLayer>
                  </a14:imgProps>
                </a:ext>
              </a:extLst>
            </a:blip>
            <a:srcRect/>
            <a:stretch>
              <a:fillRect/>
            </a:stretch>
          </p:blipFill>
          <p:spPr bwMode="auto">
            <a:xfrm>
              <a:off x="5989637" y="4411662"/>
              <a:ext cx="669852" cy="669852"/>
            </a:xfrm>
            <a:prstGeom prst="rect">
              <a:avLst/>
            </a:prstGeom>
            <a:noFill/>
          </p:spPr>
        </p:pic>
      </p:grpSp>
      <p:sp>
        <p:nvSpPr>
          <p:cNvPr id="49" name="TextBox 48"/>
          <p:cNvSpPr txBox="1"/>
          <p:nvPr/>
        </p:nvSpPr>
        <p:spPr>
          <a:xfrm>
            <a:off x="9658668" y="5121178"/>
            <a:ext cx="2164695"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t>Physical Host</a:t>
            </a:r>
          </a:p>
        </p:txBody>
      </p:sp>
      <p:sp>
        <p:nvSpPr>
          <p:cNvPr id="51" name="TextBox 50"/>
          <p:cNvSpPr txBox="1"/>
          <p:nvPr/>
        </p:nvSpPr>
        <p:spPr>
          <a:xfrm>
            <a:off x="9658668" y="3696031"/>
            <a:ext cx="1214115"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t>Image</a:t>
            </a:r>
          </a:p>
        </p:txBody>
      </p:sp>
      <p:grpSp>
        <p:nvGrpSpPr>
          <p:cNvPr id="52" name="Group 51"/>
          <p:cNvGrpSpPr/>
          <p:nvPr/>
        </p:nvGrpSpPr>
        <p:grpSpPr>
          <a:xfrm>
            <a:off x="6531317" y="3584203"/>
            <a:ext cx="803024" cy="824721"/>
            <a:chOff x="5624585" y="4372841"/>
            <a:chExt cx="1415904" cy="1454160"/>
          </a:xfrm>
        </p:grpSpPr>
        <p:pic>
          <p:nvPicPr>
            <p:cNvPr id="53" name="Picture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6496" y="4372841"/>
              <a:ext cx="1363868" cy="1454160"/>
            </a:xfrm>
            <a:prstGeom prst="rect">
              <a:avLst/>
            </a:prstGeom>
          </p:spPr>
        </p:pic>
        <p:pic>
          <p:nvPicPr>
            <p:cNvPr id="54" name="Picture 53" descr="\\MAGNUM\Projects\Microsoft\Cloud Power FY12\Design\ICONS_PNG\Application.png"/>
            <p:cNvPicPr>
              <a:picLocks noChangeAspect="1" noChangeArrowheads="1"/>
            </p:cNvPicPr>
            <p:nvPr/>
          </p:nvPicPr>
          <p:blipFill>
            <a:blip r:embed="rId4" cstate="print">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100000" contrast="100000"/>
                      </a14:imgEffect>
                    </a14:imgLayer>
                  </a14:imgProps>
                </a:ext>
              </a:extLst>
            </a:blip>
            <a:srcRect/>
            <a:stretch>
              <a:fillRect/>
            </a:stretch>
          </p:blipFill>
          <p:spPr bwMode="auto">
            <a:xfrm>
              <a:off x="5624585" y="4961010"/>
              <a:ext cx="669852" cy="669852"/>
            </a:xfrm>
            <a:prstGeom prst="rect">
              <a:avLst/>
            </a:prstGeom>
            <a:noFill/>
          </p:spPr>
        </p:pic>
        <p:pic>
          <p:nvPicPr>
            <p:cNvPr id="55" name="Picture 54" descr="\\MAGNUM\Projects\Microsoft\Cloud Power FY12\Design\ICONS_PNG\Application.png"/>
            <p:cNvPicPr>
              <a:picLocks noChangeAspect="1" noChangeArrowheads="1"/>
            </p:cNvPicPr>
            <p:nvPr/>
          </p:nvPicPr>
          <p:blipFill>
            <a:blip r:embed="rId4" cstate="print">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100000" contrast="100000"/>
                      </a14:imgEffect>
                    </a14:imgLayer>
                  </a14:imgProps>
                </a:ext>
              </a:extLst>
            </a:blip>
            <a:srcRect/>
            <a:stretch>
              <a:fillRect/>
            </a:stretch>
          </p:blipFill>
          <p:spPr bwMode="auto">
            <a:xfrm>
              <a:off x="6370637" y="4961010"/>
              <a:ext cx="669852" cy="669852"/>
            </a:xfrm>
            <a:prstGeom prst="rect">
              <a:avLst/>
            </a:prstGeom>
            <a:noFill/>
          </p:spPr>
        </p:pic>
        <p:pic>
          <p:nvPicPr>
            <p:cNvPr id="56" name="Picture 55" descr="\\MAGNUM\Projects\Microsoft\Cloud Power FY12\Design\ICONS_PNG\Application.png"/>
            <p:cNvPicPr>
              <a:picLocks noChangeAspect="1" noChangeArrowheads="1"/>
            </p:cNvPicPr>
            <p:nvPr/>
          </p:nvPicPr>
          <p:blipFill>
            <a:blip r:embed="rId4" cstate="print">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100000" contrast="100000"/>
                      </a14:imgEffect>
                    </a14:imgLayer>
                  </a14:imgProps>
                </a:ext>
              </a:extLst>
            </a:blip>
            <a:srcRect/>
            <a:stretch>
              <a:fillRect/>
            </a:stretch>
          </p:blipFill>
          <p:spPr bwMode="auto">
            <a:xfrm>
              <a:off x="5989637" y="4411662"/>
              <a:ext cx="669852" cy="669852"/>
            </a:xfrm>
            <a:prstGeom prst="rect">
              <a:avLst/>
            </a:prstGeom>
            <a:noFill/>
          </p:spPr>
        </p:pic>
      </p:grpSp>
      <p:sp>
        <p:nvSpPr>
          <p:cNvPr id="57" name="Right Arrow 56"/>
          <p:cNvSpPr/>
          <p:nvPr/>
        </p:nvSpPr>
        <p:spPr bwMode="auto">
          <a:xfrm rot="10800000">
            <a:off x="8668068" y="3631183"/>
            <a:ext cx="990600" cy="762000"/>
          </a:xfrm>
          <a:prstGeom prst="rightArrow">
            <a:avLst/>
          </a:prstGeom>
          <a:solidFill>
            <a:srgbClr val="FFC000"/>
          </a:solidFill>
          <a:ln w="28575">
            <a:solidFill>
              <a:srgbClr val="FFC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p:cNvPicPr>
            <a:picLocks noChangeAspect="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89037" y="4576146"/>
            <a:ext cx="7680960" cy="1970180"/>
          </a:xfrm>
          <a:prstGeom prst="rect">
            <a:avLst/>
          </a:prstGeom>
        </p:spPr>
      </p:pic>
      <p:sp>
        <p:nvSpPr>
          <p:cNvPr id="48" name="Right Arrow 47"/>
          <p:cNvSpPr/>
          <p:nvPr/>
        </p:nvSpPr>
        <p:spPr bwMode="auto">
          <a:xfrm rot="10800000">
            <a:off x="8668068" y="5054110"/>
            <a:ext cx="990600" cy="762000"/>
          </a:xfrm>
          <a:prstGeom prst="rightArrow">
            <a:avLst/>
          </a:prstGeom>
          <a:solidFill>
            <a:srgbClr val="FFC000"/>
          </a:solidFill>
          <a:ln w="28575">
            <a:solidFill>
              <a:srgbClr val="FFC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576574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500"/>
                                        <p:tgtEl>
                                          <p:spTgt spid="4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fade">
                                      <p:cBhvr>
                                        <p:cTn id="20" dur="500"/>
                                        <p:tgtEl>
                                          <p:spTgt spid="52"/>
                                        </p:tgtEl>
                                      </p:cBhvr>
                                    </p:animEffect>
                                  </p:childTnLst>
                                </p:cTn>
                              </p:par>
                              <p:par>
                                <p:cTn id="21" presetID="10"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fade">
                                      <p:cBhvr>
                                        <p:cTn id="26" dur="500"/>
                                        <p:tgtEl>
                                          <p:spTgt spid="5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fade">
                                      <p:cBhvr>
                                        <p:cTn id="2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9" grpId="0"/>
      <p:bldP spid="51" grpId="0"/>
      <p:bldP spid="57" grpId="0" animBg="1"/>
      <p:bldP spid="4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496889"/>
          </a:xfrm>
        </p:spPr>
        <p:txBody>
          <a:bodyPr/>
          <a:lstStyle/>
          <a:p>
            <a:pPr marL="742950" indent="-742950">
              <a:buFont typeface="+mj-lt"/>
              <a:buAutoNum type="arabicPeriod"/>
            </a:pPr>
            <a:r>
              <a:rPr lang="pt-BR" sz="3600" dirty="0" smtClean="0"/>
              <a:t>Create folder and test file on host</a:t>
            </a:r>
          </a:p>
          <a:p>
            <a:pPr marL="800100" lvl="1" indent="-457200">
              <a:buFont typeface="+mj-lt"/>
              <a:buAutoNum type="arabicPeriod"/>
            </a:pPr>
            <a:r>
              <a:rPr lang="pt-BR" sz="2000" dirty="0" smtClean="0"/>
              <a:t>New-item -type directory –path c:\origem2</a:t>
            </a:r>
          </a:p>
          <a:p>
            <a:pPr marL="800100" lvl="1" indent="-457200">
              <a:buFont typeface="+mj-lt"/>
              <a:buAutoNum type="arabicPeriod"/>
            </a:pPr>
            <a:r>
              <a:rPr lang="pt-BR" sz="2000" dirty="0" smtClean="0"/>
              <a:t>Echo “test with single file1” &gt; c:\origem2\teste1.txt</a:t>
            </a:r>
          </a:p>
          <a:p>
            <a:pPr marL="800100" lvl="1" indent="-457200">
              <a:buFont typeface="+mj-lt"/>
              <a:buAutoNum type="arabicPeriod"/>
            </a:pPr>
            <a:r>
              <a:rPr lang="pt-BR" sz="2000" dirty="0"/>
              <a:t>Echo “test with single file2</a:t>
            </a:r>
            <a:r>
              <a:rPr lang="pt-BR" sz="2000" dirty="0" smtClean="0"/>
              <a:t>” </a:t>
            </a:r>
            <a:r>
              <a:rPr lang="pt-BR" sz="2000" dirty="0"/>
              <a:t>&gt; c:\</a:t>
            </a:r>
            <a:r>
              <a:rPr lang="pt-BR" sz="2000" dirty="0" smtClean="0"/>
              <a:t>origem2\teste2.txt</a:t>
            </a:r>
          </a:p>
          <a:p>
            <a:pPr marL="800100" lvl="1" indent="-457200">
              <a:buFont typeface="+mj-lt"/>
              <a:buAutoNum type="arabicPeriod"/>
            </a:pPr>
            <a:r>
              <a:rPr lang="pt-BR" sz="2000" dirty="0"/>
              <a:t>Echo “test with single file3</a:t>
            </a:r>
            <a:r>
              <a:rPr lang="pt-BR" sz="2000" dirty="0" smtClean="0"/>
              <a:t>” </a:t>
            </a:r>
            <a:r>
              <a:rPr lang="pt-BR" sz="2000" dirty="0"/>
              <a:t>&gt; c:\</a:t>
            </a:r>
            <a:r>
              <a:rPr lang="pt-BR" sz="2000" dirty="0" smtClean="0"/>
              <a:t>origem2\teste3.txt</a:t>
            </a:r>
          </a:p>
          <a:p>
            <a:pPr marL="742950" indent="-742950">
              <a:buFont typeface="+mj-lt"/>
              <a:buAutoNum type="arabicPeriod"/>
            </a:pPr>
            <a:r>
              <a:rPr lang="pt-BR" sz="3600" dirty="0" smtClean="0"/>
              <a:t>Execute container and map file</a:t>
            </a:r>
          </a:p>
          <a:p>
            <a:pPr marL="800100" lvl="1" indent="-457200">
              <a:buFont typeface="+mj-lt"/>
              <a:buAutoNum type="arabicPeriod"/>
            </a:pPr>
            <a:r>
              <a:rPr lang="pt-BR" sz="2000" dirty="0" smtClean="0"/>
              <a:t>Docker run –it –v c:\origem2\teste1.txt windowsservercore cmd</a:t>
            </a:r>
          </a:p>
          <a:p>
            <a:pPr marL="742950" indent="-742950">
              <a:buFont typeface="+mj-lt"/>
              <a:buAutoNum type="arabicPeriod"/>
            </a:pPr>
            <a:r>
              <a:rPr lang="pt-BR" sz="3600" dirty="0" smtClean="0"/>
              <a:t>Visualize the directory content inside the container</a:t>
            </a:r>
          </a:p>
          <a:p>
            <a:pPr marL="800100" lvl="1" indent="-457200">
              <a:buFont typeface="+mj-lt"/>
              <a:buAutoNum type="arabicPeriod"/>
            </a:pPr>
            <a:r>
              <a:rPr lang="pt-BR" sz="2000" dirty="0" smtClean="0"/>
              <a:t>Cd origem2</a:t>
            </a:r>
          </a:p>
          <a:p>
            <a:pPr marL="800100" lvl="1" indent="-457200">
              <a:buFont typeface="+mj-lt"/>
              <a:buAutoNum type="arabicPeriod"/>
            </a:pPr>
            <a:r>
              <a:rPr lang="pt-BR" sz="2000" dirty="0" smtClean="0"/>
              <a:t>Dir</a:t>
            </a:r>
          </a:p>
          <a:p>
            <a:pPr marL="558800" indent="-457200">
              <a:buFont typeface="+mj-lt"/>
              <a:buAutoNum type="arabicPeriod"/>
            </a:pPr>
            <a:r>
              <a:rPr lang="pt-BR" sz="3600" dirty="0" smtClean="0"/>
              <a:t>Inspect shared volume</a:t>
            </a:r>
          </a:p>
          <a:p>
            <a:pPr marL="800100" lvl="1" indent="-457200">
              <a:buFont typeface="+mj-lt"/>
              <a:buAutoNum type="arabicPeriod"/>
            </a:pPr>
            <a:r>
              <a:rPr lang="pt-BR" sz="2000" dirty="0" smtClean="0"/>
              <a:t>Docker inspect nome_container</a:t>
            </a:r>
            <a:r>
              <a:rPr lang="pt-BR" sz="2000" dirty="0"/>
              <a:t/>
            </a:r>
            <a:br>
              <a:rPr lang="pt-BR" sz="2000" dirty="0"/>
            </a:br>
            <a:endParaRPr lang="en-US" sz="2000" dirty="0"/>
          </a:p>
        </p:txBody>
      </p:sp>
      <p:sp>
        <p:nvSpPr>
          <p:cNvPr id="3" name="Title 2"/>
          <p:cNvSpPr>
            <a:spLocks noGrp="1"/>
          </p:cNvSpPr>
          <p:nvPr>
            <p:ph type="title"/>
          </p:nvPr>
        </p:nvSpPr>
        <p:spPr/>
        <p:txBody>
          <a:bodyPr/>
          <a:lstStyle/>
          <a:p>
            <a:r>
              <a:rPr lang="pt-BR" dirty="0" smtClean="0"/>
              <a:t>Mounting single file</a:t>
            </a:r>
            <a:endParaRPr lang="en-US" dirty="0"/>
          </a:p>
        </p:txBody>
      </p:sp>
    </p:spTree>
    <p:extLst>
      <p:ext uri="{BB962C8B-B14F-4D97-AF65-F5344CB8AC3E}">
        <p14:creationId xmlns:p14="http://schemas.microsoft.com/office/powerpoint/2010/main" val="4267015812"/>
      </p:ext>
    </p:extLst>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pt-BR" dirty="0" smtClean="0"/>
              <a:t>Managing resources</a:t>
            </a:r>
          </a:p>
        </p:txBody>
      </p:sp>
      <p:sp>
        <p:nvSpPr>
          <p:cNvPr id="4" name="Title 3"/>
          <p:cNvSpPr>
            <a:spLocks noGrp="1"/>
          </p:cNvSpPr>
          <p:nvPr>
            <p:ph type="title"/>
          </p:nvPr>
        </p:nvSpPr>
        <p:spPr/>
        <p:txBody>
          <a:bodyPr/>
          <a:lstStyle/>
          <a:p>
            <a:r>
              <a:rPr lang="pt-BR" dirty="0" smtClean="0"/>
              <a:t>Optional Lab</a:t>
            </a:r>
            <a:endParaRPr lang="en-US" dirty="0"/>
          </a:p>
        </p:txBody>
      </p:sp>
    </p:spTree>
    <p:extLst>
      <p:ext uri="{BB962C8B-B14F-4D97-AF65-F5344CB8AC3E}">
        <p14:creationId xmlns:p14="http://schemas.microsoft.com/office/powerpoint/2010/main" val="5438286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7003" y="1212849"/>
            <a:ext cx="11887200" cy="1698927"/>
          </a:xfrm>
        </p:spPr>
        <p:txBody>
          <a:bodyPr/>
          <a:lstStyle/>
          <a:p>
            <a:pPr marL="742950" indent="-742950">
              <a:buFont typeface="+mj-lt"/>
              <a:buAutoNum type="arabicPeriod"/>
            </a:pPr>
            <a:r>
              <a:rPr lang="pt-BR" dirty="0" smtClean="0"/>
              <a:t>Controlling CPU resources (1-10000, default 5000) for 2 virtual processors</a:t>
            </a:r>
            <a:endParaRPr lang="pt-BR" sz="200" dirty="0"/>
          </a:p>
          <a:p>
            <a:pPr marL="984250" lvl="1" indent="-742950">
              <a:buFont typeface="+mj-lt"/>
              <a:buAutoNum type="arabicPeriod"/>
            </a:pPr>
            <a:r>
              <a:rPr lang="pt-BR" dirty="0" smtClean="0"/>
              <a:t>Docker run –it --cpu-shares 2 –name dockerdemo windowsservercore cmd</a:t>
            </a:r>
          </a:p>
        </p:txBody>
      </p:sp>
      <p:sp>
        <p:nvSpPr>
          <p:cNvPr id="3" name="Title 2"/>
          <p:cNvSpPr>
            <a:spLocks noGrp="1"/>
          </p:cNvSpPr>
          <p:nvPr>
            <p:ph type="title"/>
          </p:nvPr>
        </p:nvSpPr>
        <p:spPr/>
        <p:txBody>
          <a:bodyPr/>
          <a:lstStyle/>
          <a:p>
            <a:r>
              <a:rPr lang="pt-BR" dirty="0" smtClean="0"/>
              <a:t>Managing resources</a:t>
            </a:r>
            <a:endParaRPr lang="en-US" dirty="0"/>
          </a:p>
        </p:txBody>
      </p:sp>
      <p:sp>
        <p:nvSpPr>
          <p:cNvPr id="4" name="Rectangle 3"/>
          <p:cNvSpPr/>
          <p:nvPr/>
        </p:nvSpPr>
        <p:spPr bwMode="auto">
          <a:xfrm>
            <a:off x="5722070" y="4176074"/>
            <a:ext cx="6108569" cy="206447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pt-BR" sz="2400" dirty="0"/>
              <a:t>OBS: CPU </a:t>
            </a:r>
            <a:r>
              <a:rPr lang="pt-BR" sz="2400" dirty="0" smtClean="0"/>
              <a:t>and </a:t>
            </a:r>
            <a:r>
              <a:rPr lang="pt-BR" sz="2400" dirty="0"/>
              <a:t>IO </a:t>
            </a:r>
            <a:r>
              <a:rPr lang="pt-BR" sz="2400" dirty="0" smtClean="0"/>
              <a:t>still not yet supported in Hyper-V </a:t>
            </a:r>
            <a:r>
              <a:rPr lang="pt-BR" sz="2400" dirty="0"/>
              <a:t>Containers</a:t>
            </a:r>
          </a:p>
          <a:p>
            <a:r>
              <a:rPr lang="pt-BR" sz="2400" dirty="0" smtClean="0"/>
              <a:t>IO still not yet supported using data volume</a:t>
            </a:r>
            <a:endParaRPr lang="en-US" sz="2400" dirty="0"/>
          </a:p>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425526231"/>
      </p:ext>
    </p:extLst>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pt-BR" dirty="0" smtClean="0"/>
              <a:t>Nano VM using </a:t>
            </a:r>
            <a:r>
              <a:rPr lang="pt-BR" dirty="0"/>
              <a:t>Hyper-V </a:t>
            </a:r>
            <a:r>
              <a:rPr lang="pt-BR" dirty="0" smtClean="0"/>
              <a:t>containers</a:t>
            </a:r>
          </a:p>
          <a:p>
            <a:r>
              <a:rPr lang="pt-BR" dirty="0" smtClean="0"/>
              <a:t>OBS: installing new images are still not available (TBD)</a:t>
            </a:r>
            <a:endParaRPr lang="en-US" dirty="0"/>
          </a:p>
        </p:txBody>
      </p:sp>
      <p:sp>
        <p:nvSpPr>
          <p:cNvPr id="4" name="Title 3"/>
          <p:cNvSpPr>
            <a:spLocks noGrp="1"/>
          </p:cNvSpPr>
          <p:nvPr>
            <p:ph type="title"/>
          </p:nvPr>
        </p:nvSpPr>
        <p:spPr/>
        <p:txBody>
          <a:bodyPr/>
          <a:lstStyle/>
          <a:p>
            <a:r>
              <a:rPr lang="pt-BR" dirty="0" smtClean="0"/>
              <a:t>Optional Lab</a:t>
            </a:r>
            <a:endParaRPr lang="en-US" dirty="0"/>
          </a:p>
        </p:txBody>
      </p:sp>
    </p:spTree>
    <p:extLst>
      <p:ext uri="{BB962C8B-B14F-4D97-AF65-F5344CB8AC3E}">
        <p14:creationId xmlns:p14="http://schemas.microsoft.com/office/powerpoint/2010/main" val="3253216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853872"/>
            <a:ext cx="11887200" cy="4550476"/>
          </a:xfrm>
        </p:spPr>
        <p:txBody>
          <a:bodyPr/>
          <a:lstStyle/>
          <a:p>
            <a:pPr marL="742950" indent="-742950">
              <a:buFont typeface="+mj-lt"/>
              <a:buAutoNum type="arabicPeriod"/>
            </a:pPr>
            <a:r>
              <a:rPr lang="pt-BR" sz="3600" dirty="0" smtClean="0"/>
              <a:t>Also know as Nested Virtualization</a:t>
            </a:r>
          </a:p>
          <a:p>
            <a:pPr marL="742950" indent="-742950">
              <a:buFont typeface="+mj-lt"/>
              <a:buAutoNum type="arabicPeriod"/>
            </a:pPr>
            <a:r>
              <a:rPr lang="pt-BR" sz="3600" dirty="0" smtClean="0"/>
              <a:t>If you want to create hyper-v containers inside Nano VM just execute the following PowerShell script:</a:t>
            </a:r>
          </a:p>
          <a:p>
            <a:pPr marL="800100" lvl="1" indent="-457200">
              <a:buFont typeface="+mj-lt"/>
              <a:buAutoNum type="arabicPeriod"/>
            </a:pPr>
            <a:r>
              <a:rPr lang="pt-BR" sz="2000" dirty="0" smtClean="0"/>
              <a:t>#name of the </a:t>
            </a:r>
            <a:r>
              <a:rPr lang="pt-BR" sz="2000" dirty="0"/>
              <a:t>VM</a:t>
            </a:r>
          </a:p>
          <a:p>
            <a:pPr marL="800100" lvl="1" indent="-457200">
              <a:buFont typeface="+mj-lt"/>
              <a:buAutoNum type="arabicPeriod"/>
            </a:pPr>
            <a:r>
              <a:rPr lang="pt-BR" sz="2000" dirty="0"/>
              <a:t>$vm = "&lt;virtual-machine&gt;"</a:t>
            </a:r>
          </a:p>
          <a:p>
            <a:pPr marL="800100" lvl="1" indent="-457200">
              <a:buFont typeface="+mj-lt"/>
              <a:buAutoNum type="arabicPeriod"/>
            </a:pPr>
            <a:r>
              <a:rPr lang="pt-BR" sz="2000" dirty="0"/>
              <a:t>#</a:t>
            </a:r>
            <a:r>
              <a:rPr lang="pt-BR" sz="2000" dirty="0" smtClean="0"/>
              <a:t>configure the </a:t>
            </a:r>
            <a:r>
              <a:rPr lang="pt-BR" sz="2000" dirty="0"/>
              <a:t>virtual processor</a:t>
            </a:r>
          </a:p>
          <a:p>
            <a:pPr marL="800100" lvl="1" indent="-457200">
              <a:buFont typeface="+mj-lt"/>
              <a:buAutoNum type="arabicPeriod"/>
            </a:pPr>
            <a:r>
              <a:rPr lang="pt-BR" sz="2000" dirty="0"/>
              <a:t>Set-VMProcessor -VMName $vm -ExposeVirtualizationExtensions $true -Count 2</a:t>
            </a:r>
          </a:p>
          <a:p>
            <a:pPr marL="800100" lvl="1" indent="-457200">
              <a:buFont typeface="+mj-lt"/>
              <a:buAutoNum type="arabicPeriod"/>
            </a:pPr>
            <a:r>
              <a:rPr lang="pt-BR" sz="2000" dirty="0"/>
              <a:t>#</a:t>
            </a:r>
            <a:r>
              <a:rPr lang="pt-BR" sz="2000" dirty="0" smtClean="0"/>
              <a:t>disable </a:t>
            </a:r>
            <a:r>
              <a:rPr lang="pt-BR" sz="2000" dirty="0"/>
              <a:t>dynamic memory</a:t>
            </a:r>
          </a:p>
          <a:p>
            <a:pPr marL="800100" lvl="1" indent="-457200">
              <a:buFont typeface="+mj-lt"/>
              <a:buAutoNum type="arabicPeriod"/>
            </a:pPr>
            <a:r>
              <a:rPr lang="pt-BR" sz="2000" dirty="0"/>
              <a:t>Set-VMMemory $vm -DynamicMemoryEnabled $false</a:t>
            </a:r>
          </a:p>
          <a:p>
            <a:pPr marL="800100" lvl="1" indent="-457200">
              <a:buFont typeface="+mj-lt"/>
              <a:buAutoNum type="arabicPeriod"/>
            </a:pPr>
            <a:r>
              <a:rPr lang="pt-BR" sz="2000" dirty="0" smtClean="0"/>
              <a:t>#enable </a:t>
            </a:r>
            <a:r>
              <a:rPr lang="pt-BR" sz="2000" dirty="0"/>
              <a:t>mac spoofing</a:t>
            </a:r>
          </a:p>
          <a:p>
            <a:pPr marL="800100" lvl="1" indent="-457200">
              <a:buFont typeface="+mj-lt"/>
              <a:buAutoNum type="arabicPeriod"/>
            </a:pPr>
            <a:r>
              <a:rPr lang="pt-BR" sz="2000" dirty="0"/>
              <a:t>Get-VMNetworkAdapter -VMName $vm | Set-VMNetworkAdapter -MacAddressSpoofing On</a:t>
            </a:r>
            <a:endParaRPr lang="pt-BR" sz="1050" dirty="0"/>
          </a:p>
          <a:p>
            <a:pPr lvl="1">
              <a:buFont typeface="+mj-lt"/>
              <a:buAutoNum type="arabicPeriod"/>
            </a:pPr>
            <a:endParaRPr lang="pt-BR" sz="300" dirty="0" smtClean="0"/>
          </a:p>
        </p:txBody>
      </p:sp>
      <p:sp>
        <p:nvSpPr>
          <p:cNvPr id="3" name="Title 2"/>
          <p:cNvSpPr>
            <a:spLocks noGrp="1"/>
          </p:cNvSpPr>
          <p:nvPr>
            <p:ph type="title"/>
          </p:nvPr>
        </p:nvSpPr>
        <p:spPr/>
        <p:txBody>
          <a:bodyPr/>
          <a:lstStyle/>
          <a:p>
            <a:r>
              <a:rPr lang="pt-BR" dirty="0" smtClean="0"/>
              <a:t>Optional –Nano VM with Hyper-V containers</a:t>
            </a:r>
            <a:endParaRPr lang="en-US" dirty="0"/>
          </a:p>
        </p:txBody>
      </p:sp>
    </p:spTree>
    <p:extLst>
      <p:ext uri="{BB962C8B-B14F-4D97-AF65-F5344CB8AC3E}">
        <p14:creationId xmlns:p14="http://schemas.microsoft.com/office/powerpoint/2010/main" val="711563763"/>
      </p:ext>
    </p:extLst>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828800"/>
            <a:ext cx="11887200" cy="4364272"/>
          </a:xfrm>
        </p:spPr>
        <p:txBody>
          <a:bodyPr/>
          <a:lstStyle/>
          <a:p>
            <a:pPr marL="742950" indent="-742950">
              <a:buFont typeface="+mj-lt"/>
              <a:buAutoNum type="arabicPeriod"/>
            </a:pPr>
            <a:r>
              <a:rPr lang="pt-BR" sz="3600" dirty="0" smtClean="0"/>
              <a:t>Logon on Nano Server console and access “Inbound Firewall Rules”</a:t>
            </a:r>
          </a:p>
          <a:p>
            <a:pPr marL="742950" indent="-742950">
              <a:buFont typeface="+mj-lt"/>
              <a:buAutoNum type="arabicPeriod"/>
            </a:pPr>
            <a:r>
              <a:rPr lang="pt-BR" sz="3600" dirty="0" smtClean="0"/>
              <a:t>Enable each rule of “File and Printer Sharing”</a:t>
            </a:r>
          </a:p>
          <a:p>
            <a:pPr marL="800100" lvl="1" indent="-457200">
              <a:buFont typeface="+mj-lt"/>
              <a:buAutoNum type="arabicPeriod"/>
            </a:pPr>
            <a:r>
              <a:rPr lang="pt-BR" sz="2000" dirty="0" smtClean="0"/>
              <a:t>Press F4 to enable</a:t>
            </a:r>
          </a:p>
          <a:p>
            <a:pPr marL="800100" lvl="1" indent="-457200">
              <a:buFont typeface="+mj-lt"/>
              <a:buAutoNum type="arabicPeriod"/>
            </a:pPr>
            <a:r>
              <a:rPr lang="pt-BR" sz="2000" dirty="0" smtClean="0"/>
              <a:t>Status will be “Allow”</a:t>
            </a:r>
          </a:p>
          <a:p>
            <a:pPr marL="742950" indent="-742950">
              <a:buFont typeface="+mj-lt"/>
              <a:buAutoNum type="arabicPeriod"/>
            </a:pPr>
            <a:r>
              <a:rPr lang="pt-BR" sz="3600" dirty="0" smtClean="0"/>
              <a:t>Optional – enable remote management via WinRM</a:t>
            </a:r>
          </a:p>
          <a:p>
            <a:pPr marL="800100" lvl="1" indent="-457200">
              <a:buFont typeface="+mj-lt"/>
              <a:buAutoNum type="arabicPeriod"/>
            </a:pPr>
            <a:r>
              <a:rPr lang="pt-BR" sz="2000" dirty="0" smtClean="0"/>
              <a:t>Select option “Windows remote Management” e press ENTER twice</a:t>
            </a:r>
          </a:p>
          <a:p>
            <a:pPr marL="742950" indent="-742950">
              <a:buFont typeface="+mj-lt"/>
              <a:buAutoNum type="arabicPeriod"/>
            </a:pPr>
            <a:r>
              <a:rPr lang="pt-BR" sz="3600" dirty="0" smtClean="0"/>
              <a:t>Verify the IP address used by Nano</a:t>
            </a:r>
          </a:p>
          <a:p>
            <a:pPr marL="800100" lvl="1" indent="-457200">
              <a:buFont typeface="+mj-lt"/>
              <a:buAutoNum type="arabicPeriod"/>
            </a:pPr>
            <a:r>
              <a:rPr lang="pt-BR" sz="2000" dirty="0" smtClean="0"/>
              <a:t>Select “Networking” and select “Ethernet Adapter”</a:t>
            </a:r>
            <a:endParaRPr lang="pt-BR" sz="2000" dirty="0"/>
          </a:p>
        </p:txBody>
      </p:sp>
      <p:sp>
        <p:nvSpPr>
          <p:cNvPr id="3" name="Title 2"/>
          <p:cNvSpPr>
            <a:spLocks noGrp="1"/>
          </p:cNvSpPr>
          <p:nvPr>
            <p:ph type="title"/>
          </p:nvPr>
        </p:nvSpPr>
        <p:spPr/>
        <p:txBody>
          <a:bodyPr/>
          <a:lstStyle/>
          <a:p>
            <a:r>
              <a:rPr lang="pt-BR" dirty="0" smtClean="0"/>
              <a:t>Enabling Firewall rules on Nano Server</a:t>
            </a:r>
            <a:endParaRPr lang="en-US" dirty="0"/>
          </a:p>
        </p:txBody>
      </p:sp>
    </p:spTree>
    <p:extLst>
      <p:ext uri="{BB962C8B-B14F-4D97-AF65-F5344CB8AC3E}">
        <p14:creationId xmlns:p14="http://schemas.microsoft.com/office/powerpoint/2010/main" val="3893726077"/>
      </p:ext>
    </p:extLst>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299912"/>
          </a:xfrm>
        </p:spPr>
        <p:txBody>
          <a:bodyPr/>
          <a:lstStyle/>
          <a:p>
            <a:r>
              <a:rPr lang="pt-BR" sz="3200" dirty="0" smtClean="0"/>
              <a:t>Nano Server TP5 not support Invoke-WebRequest</a:t>
            </a:r>
          </a:p>
          <a:p>
            <a:r>
              <a:rPr lang="pt-BR" sz="3200" dirty="0" smtClean="0"/>
              <a:t>Download locally (eg: via Host) Docker Daemon and Client</a:t>
            </a:r>
          </a:p>
          <a:p>
            <a:pPr lvl="1"/>
            <a:r>
              <a:rPr lang="pt-BR" sz="1800" dirty="0" smtClean="0"/>
              <a:t>Invoke-WebRequest </a:t>
            </a:r>
            <a:r>
              <a:rPr lang="pt-BR" sz="1800" dirty="0"/>
              <a:t>https://aka.ms/tp5/b/dockerd -OutFile .\dockerd.exe</a:t>
            </a:r>
          </a:p>
          <a:p>
            <a:pPr lvl="1"/>
            <a:r>
              <a:rPr lang="pt-BR" sz="1800" dirty="0"/>
              <a:t>Invoke-WebRequest https://aka.ms/tp5/b/docker -OutFile .\</a:t>
            </a:r>
            <a:r>
              <a:rPr lang="pt-BR" sz="1800" dirty="0" smtClean="0"/>
              <a:t>docker.exe</a:t>
            </a:r>
          </a:p>
          <a:p>
            <a:r>
              <a:rPr lang="pt-BR" sz="3200" dirty="0" smtClean="0"/>
              <a:t>Remote connect on Nano Server VM</a:t>
            </a:r>
          </a:p>
          <a:p>
            <a:pPr lvl="1"/>
            <a:r>
              <a:rPr lang="pt-BR" sz="1800" dirty="0" smtClean="0"/>
              <a:t>Open PowerShell in administrative mode and type the following command:</a:t>
            </a:r>
          </a:p>
          <a:p>
            <a:pPr lvl="1"/>
            <a:endParaRPr lang="pt-BR" sz="1800" dirty="0" smtClean="0"/>
          </a:p>
          <a:p>
            <a:pPr lvl="1"/>
            <a:endParaRPr lang="pt-BR" sz="1800" dirty="0"/>
          </a:p>
          <a:p>
            <a:pPr lvl="1"/>
            <a:endParaRPr lang="pt-BR" sz="1800" dirty="0" smtClean="0"/>
          </a:p>
          <a:p>
            <a:r>
              <a:rPr lang="pt-BR" sz="3200" dirty="0" smtClean="0"/>
              <a:t>Create folder C:\Docker, share and copy the content downloaded</a:t>
            </a:r>
          </a:p>
          <a:p>
            <a:pPr lvl="1"/>
            <a:r>
              <a:rPr lang="pt-BR" sz="1800" dirty="0" smtClean="0"/>
              <a:t>New-item –type directory c:\docker</a:t>
            </a:r>
          </a:p>
          <a:p>
            <a:pPr lvl="1"/>
            <a:r>
              <a:rPr lang="pt-BR" sz="1800" dirty="0" smtClean="0"/>
              <a:t>New-SmbShare –name DOCKER –path c:\docker</a:t>
            </a:r>
          </a:p>
          <a:p>
            <a:pPr lvl="1"/>
            <a:r>
              <a:rPr lang="pt-BR" sz="1800" dirty="0" smtClean="0"/>
              <a:t>Grant-SmbShareAccess –name DOCKER –AccountName Administrators –AccessRight Full -force</a:t>
            </a:r>
          </a:p>
          <a:p>
            <a:pPr lvl="1"/>
            <a:endParaRPr lang="pt-BR" sz="1800" dirty="0"/>
          </a:p>
        </p:txBody>
      </p:sp>
      <p:sp>
        <p:nvSpPr>
          <p:cNvPr id="3" name="Title 2"/>
          <p:cNvSpPr>
            <a:spLocks noGrp="1"/>
          </p:cNvSpPr>
          <p:nvPr>
            <p:ph type="title"/>
          </p:nvPr>
        </p:nvSpPr>
        <p:spPr/>
        <p:txBody>
          <a:bodyPr/>
          <a:lstStyle/>
          <a:p>
            <a:r>
              <a:rPr lang="pt-BR" dirty="0" smtClean="0"/>
              <a:t>Install Docker on Nano Server VM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273" y="3770326"/>
            <a:ext cx="6782747" cy="962159"/>
          </a:xfrm>
          <a:prstGeom prst="rect">
            <a:avLst/>
          </a:prstGeom>
        </p:spPr>
      </p:pic>
    </p:spTree>
    <p:extLst>
      <p:ext uri="{BB962C8B-B14F-4D97-AF65-F5344CB8AC3E}">
        <p14:creationId xmlns:p14="http://schemas.microsoft.com/office/powerpoint/2010/main" val="294318922"/>
      </p:ext>
    </p:extLst>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901007"/>
            <a:ext cx="11887200" cy="3911840"/>
          </a:xfrm>
        </p:spPr>
        <p:txBody>
          <a:bodyPr/>
          <a:lstStyle/>
          <a:p>
            <a:r>
              <a:rPr lang="pt-BR" sz="3200" dirty="0" smtClean="0"/>
              <a:t>Register Docker Service on Windows</a:t>
            </a:r>
          </a:p>
          <a:p>
            <a:pPr lvl="1"/>
            <a:endParaRPr lang="pt-BR" sz="200" dirty="0" smtClean="0"/>
          </a:p>
          <a:p>
            <a:pPr lvl="1"/>
            <a:r>
              <a:rPr lang="pt-BR" sz="1800" dirty="0" smtClean="0"/>
              <a:t>&amp; “c:\docker\dockerd.exe” --register-service</a:t>
            </a:r>
          </a:p>
          <a:p>
            <a:r>
              <a:rPr lang="pt-BR" sz="3400" dirty="0" smtClean="0"/>
              <a:t>Inicialize Docker service</a:t>
            </a:r>
          </a:p>
          <a:p>
            <a:pPr lvl="1"/>
            <a:r>
              <a:rPr lang="pt-BR" sz="1800" dirty="0" smtClean="0"/>
              <a:t>Start-service docker</a:t>
            </a:r>
          </a:p>
          <a:p>
            <a:r>
              <a:rPr lang="pt-BR" sz="3400" dirty="0" smtClean="0"/>
              <a:t>Install Package Provider for Windows Containers</a:t>
            </a:r>
          </a:p>
          <a:p>
            <a:pPr lvl="1"/>
            <a:r>
              <a:rPr lang="pt-BR" sz="1800" dirty="0" smtClean="0"/>
              <a:t>Install-packageprovider ContainerImage –force –verbose</a:t>
            </a:r>
          </a:p>
          <a:p>
            <a:r>
              <a:rPr lang="pt-BR" sz="3400" dirty="0" smtClean="0"/>
              <a:t>Download and install base image of Nano Server</a:t>
            </a:r>
          </a:p>
          <a:p>
            <a:pPr lvl="1"/>
            <a:r>
              <a:rPr lang="pt-BR" sz="1800" dirty="0" smtClean="0"/>
              <a:t>Install-containerimage –name NanoServer –version 10.0.14300.1010</a:t>
            </a:r>
          </a:p>
          <a:p>
            <a:pPr lvl="1"/>
            <a:r>
              <a:rPr lang="pt-BR" sz="1800" b="1" dirty="0" smtClean="0">
                <a:solidFill>
                  <a:srgbClr val="FF0000"/>
                </a:solidFill>
              </a:rPr>
              <a:t>Obs: command is not yet available for Nano</a:t>
            </a:r>
            <a:endParaRPr lang="pt-BR" sz="1800" b="1" dirty="0">
              <a:solidFill>
                <a:srgbClr val="FF0000"/>
              </a:solidFill>
            </a:endParaRPr>
          </a:p>
        </p:txBody>
      </p:sp>
      <p:sp>
        <p:nvSpPr>
          <p:cNvPr id="3" name="Title 2"/>
          <p:cNvSpPr>
            <a:spLocks noGrp="1"/>
          </p:cNvSpPr>
          <p:nvPr>
            <p:ph type="title"/>
          </p:nvPr>
        </p:nvSpPr>
        <p:spPr/>
        <p:txBody>
          <a:bodyPr/>
          <a:lstStyle/>
          <a:p>
            <a:r>
              <a:rPr lang="pt-BR" dirty="0" smtClean="0"/>
              <a:t>Install Docker on Nano Server VM(cont..)</a:t>
            </a:r>
            <a:endParaRPr lang="en-US" dirty="0"/>
          </a:p>
        </p:txBody>
      </p:sp>
    </p:spTree>
    <p:extLst>
      <p:ext uri="{BB962C8B-B14F-4D97-AF65-F5344CB8AC3E}">
        <p14:creationId xmlns:p14="http://schemas.microsoft.com/office/powerpoint/2010/main" val="2302152439"/>
      </p:ext>
    </p:extLst>
  </p:cSld>
  <p:clrMapOvr>
    <a:masterClrMapping/>
  </p:clrMapOvr>
  <p:transition>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pt-BR" dirty="0" smtClean="0"/>
              <a:t>Configuring Docker</a:t>
            </a:r>
            <a:endParaRPr lang="en-US" dirty="0"/>
          </a:p>
        </p:txBody>
      </p:sp>
      <p:sp>
        <p:nvSpPr>
          <p:cNvPr id="4" name="Title 3"/>
          <p:cNvSpPr>
            <a:spLocks noGrp="1"/>
          </p:cNvSpPr>
          <p:nvPr>
            <p:ph type="title"/>
          </p:nvPr>
        </p:nvSpPr>
        <p:spPr/>
        <p:txBody>
          <a:bodyPr/>
          <a:lstStyle/>
          <a:p>
            <a:r>
              <a:rPr lang="pt-BR" dirty="0" smtClean="0"/>
              <a:t>Optional Lab</a:t>
            </a:r>
            <a:endParaRPr lang="en-US" dirty="0"/>
          </a:p>
        </p:txBody>
      </p:sp>
    </p:spTree>
    <p:extLst>
      <p:ext uri="{BB962C8B-B14F-4D97-AF65-F5344CB8AC3E}">
        <p14:creationId xmlns:p14="http://schemas.microsoft.com/office/powerpoint/2010/main" val="35674437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7003" y="1212849"/>
            <a:ext cx="11887200" cy="4124206"/>
          </a:xfrm>
        </p:spPr>
        <p:txBody>
          <a:bodyPr/>
          <a:lstStyle/>
          <a:p>
            <a:r>
              <a:rPr lang="pt-BR" dirty="0" smtClean="0"/>
              <a:t>Daemon.json</a:t>
            </a:r>
          </a:p>
          <a:p>
            <a:pPr lvl="1"/>
            <a:endParaRPr lang="pt-BR" sz="400" dirty="0" smtClean="0"/>
          </a:p>
          <a:p>
            <a:pPr lvl="1"/>
            <a:r>
              <a:rPr lang="pt-BR" dirty="0" smtClean="0"/>
              <a:t>C:\ProgramData\docker\config\daemon.json</a:t>
            </a:r>
          </a:p>
          <a:p>
            <a:pPr lvl="1"/>
            <a:r>
              <a:rPr lang="pt-BR" dirty="0" smtClean="0"/>
              <a:t>If the file does not exist then you can create</a:t>
            </a:r>
          </a:p>
          <a:p>
            <a:pPr lvl="1"/>
            <a:r>
              <a:rPr lang="pt-BR" dirty="0" smtClean="0"/>
              <a:t>Obs: not all parameters on daemon.json are valid on Docker for Windows</a:t>
            </a:r>
          </a:p>
          <a:p>
            <a:r>
              <a:rPr lang="pt-BR" dirty="0" smtClean="0"/>
              <a:t>Enable connection to Docker daemon on TCP 2375</a:t>
            </a:r>
          </a:p>
          <a:p>
            <a:pPr lvl="1"/>
            <a:r>
              <a:rPr lang="pt-BR" dirty="0" smtClean="0"/>
              <a:t>Option 1</a:t>
            </a:r>
            <a:r>
              <a:rPr lang="pt-BR" dirty="0"/>
              <a:t> </a:t>
            </a:r>
            <a:r>
              <a:rPr lang="pt-BR" dirty="0" smtClean="0"/>
              <a:t>– daemon.json</a:t>
            </a:r>
          </a:p>
          <a:p>
            <a:pPr lvl="2"/>
            <a:r>
              <a:rPr lang="pt-BR" sz="1800" dirty="0"/>
              <a:t>"hosts": ["tcp://0.0.0.0:2375", "npipe://"]</a:t>
            </a:r>
          </a:p>
          <a:p>
            <a:pPr lvl="1"/>
            <a:r>
              <a:rPr lang="pt-BR" dirty="0" smtClean="0"/>
              <a:t>Option 2 – SC Config (via CMD.exe)</a:t>
            </a:r>
          </a:p>
          <a:p>
            <a:pPr lvl="2"/>
            <a:r>
              <a:rPr lang="pt-BR" sz="1800" dirty="0"/>
              <a:t>sc config docker binpath= "\"C</a:t>
            </a:r>
            <a:r>
              <a:rPr lang="pt-BR" sz="1800" dirty="0" smtClean="0"/>
              <a:t>:\docker\dockerd.exe</a:t>
            </a:r>
            <a:r>
              <a:rPr lang="pt-BR" sz="1800" dirty="0"/>
              <a:t>\" --run-service -H tcp://0.0.0.0:2375</a:t>
            </a:r>
            <a:r>
              <a:rPr lang="pt-BR" sz="1800" dirty="0" smtClean="0"/>
              <a:t>"</a:t>
            </a:r>
            <a:endParaRPr lang="pt-BR" sz="1800" dirty="0"/>
          </a:p>
        </p:txBody>
      </p:sp>
      <p:sp>
        <p:nvSpPr>
          <p:cNvPr id="3" name="Title 2"/>
          <p:cNvSpPr>
            <a:spLocks noGrp="1"/>
          </p:cNvSpPr>
          <p:nvPr>
            <p:ph type="title"/>
          </p:nvPr>
        </p:nvSpPr>
        <p:spPr/>
        <p:txBody>
          <a:bodyPr/>
          <a:lstStyle/>
          <a:p>
            <a:r>
              <a:rPr lang="pt-BR" dirty="0" smtClean="0"/>
              <a:t>Configuring Docker on Windows</a:t>
            </a:r>
            <a:endParaRPr lang="en-US" dirty="0"/>
          </a:p>
        </p:txBody>
      </p:sp>
    </p:spTree>
    <p:extLst>
      <p:ext uri="{BB962C8B-B14F-4D97-AF65-F5344CB8AC3E}">
        <p14:creationId xmlns:p14="http://schemas.microsoft.com/office/powerpoint/2010/main" val="2456435518"/>
      </p:ext>
    </p:extLst>
  </p:cSld>
  <p:clrMapOvr>
    <a:masterClrMapping/>
  </p:clrMapOvr>
  <p:transition>
    <p:fade/>
  </p:transition>
</p:sld>
</file>

<file path=ppt/theme/theme1.xml><?xml version="1.0" encoding="utf-8"?>
<a:theme xmlns:a="http://schemas.openxmlformats.org/drawingml/2006/main" name="One Marketing Purple Template 16x9">
  <a:themeElements>
    <a:clrScheme name="Custom 5">
      <a:dk1>
        <a:srgbClr val="442359"/>
      </a:dk1>
      <a:lt1>
        <a:srgbClr val="FFFFFF"/>
      </a:lt1>
      <a:dk2>
        <a:srgbClr val="68217A"/>
      </a:dk2>
      <a:lt2>
        <a:srgbClr val="D2D2D2"/>
      </a:lt2>
      <a:accent1>
        <a:srgbClr val="00BCF2"/>
      </a:accent1>
      <a:accent2>
        <a:srgbClr val="DD5900"/>
      </a:accent2>
      <a:accent3>
        <a:srgbClr val="0072C6"/>
      </a:accent3>
      <a:accent4>
        <a:srgbClr val="FF8C00"/>
      </a:accent4>
      <a:accent5>
        <a:srgbClr val="BA141A"/>
      </a:accent5>
      <a:accent6>
        <a:srgbClr val="FFF100"/>
      </a:accent6>
      <a:hlink>
        <a:srgbClr val="00BCF2"/>
      </a:hlink>
      <a:folHlink>
        <a:srgbClr val="696969"/>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ne_Marketing_Template_Purple_16x9.potx" id="{A89AB1A7-F33D-4BBB-A820-8780FA335EF4}" vid="{F69F06BC-FCB0-44E7-BC9A-6C616AFE8B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2.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3.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odule xmlns="FECC5534-C0F6-4F53-9F70-C9D82F45F46D">6</Module>
    <Status xmlns="FECC5534-C0F6-4F53-9F70-C9D82F45F46D">Draft</Status>
    <Content_x0020_Type xmlns="FECC5534-C0F6-4F53-9F70-C9D82F45F46D">Slide Presentation</Content_x0020_Typ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08EF4093178FC49A309C6E897F13AEA" ma:contentTypeVersion="" ma:contentTypeDescription="Create a new document." ma:contentTypeScope="" ma:versionID="19df0ff949e0fd28ed49ae37ee2437d8">
  <xsd:schema xmlns:xsd="http://www.w3.org/2001/XMLSchema" xmlns:xs="http://www.w3.org/2001/XMLSchema" xmlns:p="http://schemas.microsoft.com/office/2006/metadata/properties" xmlns:ns2="FECC5534-C0F6-4F53-9F70-C9D82F45F46D" xmlns:ns3="27aa9422-7f1f-4c84-9cdf-302b1a67e513" targetNamespace="http://schemas.microsoft.com/office/2006/metadata/properties" ma:root="true" ma:fieldsID="5e66b2347004ba251153b4134849ca95" ns2:_="" ns3:_="">
    <xsd:import namespace="FECC5534-C0F6-4F53-9F70-C9D82F45F46D"/>
    <xsd:import namespace="27aa9422-7f1f-4c84-9cdf-302b1a67e513"/>
    <xsd:element name="properties">
      <xsd:complexType>
        <xsd:sequence>
          <xsd:element name="documentManagement">
            <xsd:complexType>
              <xsd:all>
                <xsd:element ref="ns2:Content_x0020_Type"/>
                <xsd:element ref="ns2:Module" minOccurs="0"/>
                <xsd:element ref="ns2:Statu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CC5534-C0F6-4F53-9F70-C9D82F45F46D"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Meeting Recordings"/>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27aa9422-7f1f-4c84-9cdf-302b1a67e513"/>
    <ds:schemaRef ds:uri="FECC5534-C0F6-4F53-9F70-C9D82F45F46D"/>
    <ds:schemaRef ds:uri="http://www.w3.org/XML/1998/namespace"/>
    <ds:schemaRef ds:uri="http://purl.org/dc/elements/1.1/"/>
  </ds:schemaRefs>
</ds:datastoreItem>
</file>

<file path=customXml/itemProps2.xml><?xml version="1.0" encoding="utf-8"?>
<ds:datastoreItem xmlns:ds="http://schemas.openxmlformats.org/officeDocument/2006/customXml" ds:itemID="{CDF1D7D0-CFC6-4623-9114-3562774419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CC5534-C0F6-4F53-9F70-C9D82F45F46D"/>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One_Marketing_Template_Purple_16x9</Template>
  <TotalTime>6289</TotalTime>
  <Words>6557</Words>
  <Application>Microsoft Office PowerPoint</Application>
  <PresentationFormat>Custom</PresentationFormat>
  <Paragraphs>1132</Paragraphs>
  <Slides>103</Slides>
  <Notes>42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103</vt:i4>
      </vt:variant>
    </vt:vector>
  </HeadingPairs>
  <TitlesOfParts>
    <vt:vector size="114" baseType="lpstr">
      <vt:lpstr>MS PGothic</vt:lpstr>
      <vt:lpstr>Arial</vt:lpstr>
      <vt:lpstr>Calibri</vt:lpstr>
      <vt:lpstr>Cambria Math</vt:lpstr>
      <vt:lpstr>Consolas</vt:lpstr>
      <vt:lpstr>Segoe</vt:lpstr>
      <vt:lpstr>Segoe Semibold</vt:lpstr>
      <vt:lpstr>Segoe UI</vt:lpstr>
      <vt:lpstr>Segoe UI Light</vt:lpstr>
      <vt:lpstr>Wingdings</vt:lpstr>
      <vt:lpstr>One Marketing Purple Template 16x9</vt:lpstr>
      <vt:lpstr>Workshop</vt:lpstr>
      <vt:lpstr>Module Agenda</vt:lpstr>
      <vt:lpstr>Getting started with Containers.</vt:lpstr>
      <vt:lpstr>Containers A new approach to build, ship, deploy, and instantiate applications</vt:lpstr>
      <vt:lpstr>Why Containers? Applications are fueling innovation in today’s cloud-mobile world</vt:lpstr>
      <vt:lpstr>Containers Isolated runtime environment for hosted applications</vt:lpstr>
      <vt:lpstr>Containers How do they differ from virtual machines?</vt:lpstr>
      <vt:lpstr>Container Ecosystem</vt:lpstr>
      <vt:lpstr>Container Run-time</vt:lpstr>
      <vt:lpstr>Container Run-time</vt:lpstr>
      <vt:lpstr>Container Run-time</vt:lpstr>
      <vt:lpstr>Container Run-time</vt:lpstr>
      <vt:lpstr>Demo.</vt:lpstr>
      <vt:lpstr>Image Creation</vt:lpstr>
      <vt:lpstr>Image Creation</vt:lpstr>
      <vt:lpstr>Image Creation</vt:lpstr>
      <vt:lpstr>Image Creation</vt:lpstr>
      <vt:lpstr>Image Creation</vt:lpstr>
      <vt:lpstr>Image Creation</vt:lpstr>
      <vt:lpstr>Image Creation</vt:lpstr>
      <vt:lpstr>Image Creation</vt:lpstr>
      <vt:lpstr>Image Creation</vt:lpstr>
      <vt:lpstr>Image Creation</vt:lpstr>
      <vt:lpstr>Image Creation</vt:lpstr>
      <vt:lpstr>Demo.</vt:lpstr>
      <vt:lpstr>Integrating with Docker.</vt:lpstr>
      <vt:lpstr>Docker integration Joint strategic investments to drive containers forward</vt:lpstr>
      <vt:lpstr>Docker integration Joint strategic investments to drive containers forward</vt:lpstr>
      <vt:lpstr>Demo.</vt:lpstr>
      <vt:lpstr>Development with Containers.</vt:lpstr>
      <vt:lpstr>Development Process Using Containers</vt:lpstr>
      <vt:lpstr>Development Process Using Containers</vt:lpstr>
      <vt:lpstr>Development Process Using Containers</vt:lpstr>
      <vt:lpstr>Development Process Using Containers</vt:lpstr>
      <vt:lpstr>Development Process Using Containers</vt:lpstr>
      <vt:lpstr>Development Process Using Containers</vt:lpstr>
      <vt:lpstr>Development Process Using Containers</vt:lpstr>
      <vt:lpstr>Development Process Using Containers</vt:lpstr>
      <vt:lpstr>Development Process Using Containers</vt:lpstr>
      <vt:lpstr>Development Process Using Containers</vt:lpstr>
      <vt:lpstr>DevOps Process with Containers</vt:lpstr>
      <vt:lpstr>Container use cases.</vt:lpstr>
      <vt:lpstr>Container use cases</vt:lpstr>
      <vt:lpstr>Container OS Environments</vt:lpstr>
      <vt:lpstr>Microsoft’s Container runtimes.</vt:lpstr>
      <vt:lpstr>Microsoft’s Container runtimes</vt:lpstr>
      <vt:lpstr>Modern App Dev, Flexible Isolation</vt:lpstr>
      <vt:lpstr>Container Run-time</vt:lpstr>
      <vt:lpstr>Container Run-time</vt:lpstr>
      <vt:lpstr>Container Run-time</vt:lpstr>
      <vt:lpstr>The right tools for you.</vt:lpstr>
      <vt:lpstr>Labs</vt:lpstr>
      <vt:lpstr>Labs</vt:lpstr>
      <vt:lpstr>Lab 1</vt:lpstr>
      <vt:lpstr>Installing the container service</vt:lpstr>
      <vt:lpstr>Install Docker</vt:lpstr>
      <vt:lpstr>Optional – update modules</vt:lpstr>
      <vt:lpstr>Install base images</vt:lpstr>
      <vt:lpstr>Verify installed images</vt:lpstr>
      <vt:lpstr>Prepare images</vt:lpstr>
      <vt:lpstr>Deploy Containers</vt:lpstr>
      <vt:lpstr>Visualize Web Site</vt:lpstr>
      <vt:lpstr>Shutdown container</vt:lpstr>
      <vt:lpstr>Execute containers “on demand”</vt:lpstr>
      <vt:lpstr>Edit content inside the container</vt:lpstr>
      <vt:lpstr>Edit content inside the container (cont...)</vt:lpstr>
      <vt:lpstr>Optional Lab</vt:lpstr>
      <vt:lpstr>Sintax (example)</vt:lpstr>
      <vt:lpstr>Sintax (example)(cont...)</vt:lpstr>
      <vt:lpstr>Sintax (examples)(cont...)</vt:lpstr>
      <vt:lpstr>Sintax (examples)(cont...)</vt:lpstr>
      <vt:lpstr>Sintax (examples)(cont...)</vt:lpstr>
      <vt:lpstr>Sintax (examples)(cont...)</vt:lpstr>
      <vt:lpstr>Creating images via Dockerfile</vt:lpstr>
      <vt:lpstr>Creating images via Dockerfile (cont...)</vt:lpstr>
      <vt:lpstr>Lab 2</vt:lpstr>
      <vt:lpstr>Downloading images from Docker Hub</vt:lpstr>
      <vt:lpstr>Optional Lab</vt:lpstr>
      <vt:lpstr>Enable Hyper-V Container in Hyper-V  VM</vt:lpstr>
      <vt:lpstr>Lab 3</vt:lpstr>
      <vt:lpstr>Prepare the Host</vt:lpstr>
      <vt:lpstr>(Optional) Enable Hyper-V Container inside Hyper-V VM</vt:lpstr>
      <vt:lpstr>Using Nano Server VM to host Containers</vt:lpstr>
      <vt:lpstr>Create Hyper-V VM for Nano</vt:lpstr>
      <vt:lpstr>Create Hyper-V container</vt:lpstr>
      <vt:lpstr>Create Hyper-V container (cont...)</vt:lpstr>
      <vt:lpstr>Lab 4</vt:lpstr>
      <vt:lpstr>Create data volumes</vt:lpstr>
      <vt:lpstr>Mount data volume</vt:lpstr>
      <vt:lpstr>Mounting single file</vt:lpstr>
      <vt:lpstr>Optional Lab</vt:lpstr>
      <vt:lpstr>Managing resources</vt:lpstr>
      <vt:lpstr>Optional Lab</vt:lpstr>
      <vt:lpstr>Optional –Nano VM with Hyper-V containers</vt:lpstr>
      <vt:lpstr>Enabling Firewall rules on Nano Server</vt:lpstr>
      <vt:lpstr>Install Docker on Nano Server VM</vt:lpstr>
      <vt:lpstr>Install Docker on Nano Server VM(cont..)</vt:lpstr>
      <vt:lpstr>Optional Lab</vt:lpstr>
      <vt:lpstr>Configuring Docker on Windows</vt:lpstr>
      <vt:lpstr>Optional Lab</vt:lpstr>
      <vt:lpstr>Remove installed images</vt:lpstr>
      <vt:lpstr>Important Links</vt:lpstr>
      <vt:lpstr>PowerPoint Presentation</vt:lpstr>
    </vt:vector>
  </TitlesOfParts>
  <Manager>Ron Sasaki</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WS2016 JumpStart - 6. Containers</dc:title>
  <dc:subject>One Marketing PowerPoint template</dc:subject>
  <dc:creator>Hannah Arusell</dc:creator>
  <cp:keywords>Marketing, Brand Guidelines, Branding, Visual Identity, grid, template</cp:keywords>
  <dc:description>Template: Aliciat_x000d_
Formatting:  _x000d_
Audience Type: Internal</dc:description>
  <cp:lastModifiedBy>Fabio Hara</cp:lastModifiedBy>
  <cp:revision>265</cp:revision>
  <cp:lastPrinted>2013-11-19T17:55:51Z</cp:lastPrinted>
  <dcterms:created xsi:type="dcterms:W3CDTF">2013-11-15T22:17:08Z</dcterms:created>
  <dcterms:modified xsi:type="dcterms:W3CDTF">2016-07-11T21:10:47Z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0x010100208EF4093178FC49A309C6E897F13AEA</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_dlc_DocIdItemGuid">
    <vt:lpwstr>4495f2bc-3079-438b-9d64-fbc54ff86f41</vt:lpwstr>
  </property>
</Properties>
</file>