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Lst>
  <p:notesMasterIdLst>
    <p:notesMasterId r:id="rId110"/>
  </p:notesMasterIdLst>
  <p:handoutMasterIdLst>
    <p:handoutMasterId r:id="rId111"/>
  </p:handoutMasterIdLst>
  <p:sldIdLst>
    <p:sldId id="1270" r:id="rId5"/>
    <p:sldId id="1287" r:id="rId6"/>
    <p:sldId id="1222" r:id="rId7"/>
    <p:sldId id="1288" r:id="rId8"/>
    <p:sldId id="1289" r:id="rId9"/>
    <p:sldId id="1290" r:id="rId10"/>
    <p:sldId id="1291" r:id="rId11"/>
    <p:sldId id="1292" r:id="rId12"/>
    <p:sldId id="1294" r:id="rId13"/>
    <p:sldId id="1295" r:id="rId14"/>
    <p:sldId id="1308" r:id="rId15"/>
    <p:sldId id="1309" r:id="rId16"/>
    <p:sldId id="1310" r:id="rId17"/>
    <p:sldId id="1297" r:id="rId18"/>
    <p:sldId id="1298" r:id="rId19"/>
    <p:sldId id="1299" r:id="rId20"/>
    <p:sldId id="1300" r:id="rId21"/>
    <p:sldId id="1301" r:id="rId22"/>
    <p:sldId id="1302" r:id="rId23"/>
    <p:sldId id="1303" r:id="rId24"/>
    <p:sldId id="1304" r:id="rId25"/>
    <p:sldId id="1305" r:id="rId26"/>
    <p:sldId id="1306" r:id="rId27"/>
    <p:sldId id="1307" r:id="rId28"/>
    <p:sldId id="1233" r:id="rId29"/>
    <p:sldId id="1326" r:id="rId30"/>
    <p:sldId id="1324" r:id="rId31"/>
    <p:sldId id="1325" r:id="rId32"/>
    <p:sldId id="1323" r:id="rId33"/>
    <p:sldId id="1327" r:id="rId34"/>
    <p:sldId id="1311" r:id="rId35"/>
    <p:sldId id="1312" r:id="rId36"/>
    <p:sldId id="1313" r:id="rId37"/>
    <p:sldId id="1314" r:id="rId38"/>
    <p:sldId id="1315" r:id="rId39"/>
    <p:sldId id="1316" r:id="rId40"/>
    <p:sldId id="1317" r:id="rId41"/>
    <p:sldId id="1318" r:id="rId42"/>
    <p:sldId id="1319" r:id="rId43"/>
    <p:sldId id="1322" r:id="rId44"/>
    <p:sldId id="1321" r:id="rId45"/>
    <p:sldId id="1328" r:id="rId46"/>
    <p:sldId id="1330" r:id="rId47"/>
    <p:sldId id="1331" r:id="rId48"/>
    <p:sldId id="1329" r:id="rId49"/>
    <p:sldId id="1339" r:id="rId50"/>
    <p:sldId id="1340" r:id="rId51"/>
    <p:sldId id="1332" r:id="rId52"/>
    <p:sldId id="1333" r:id="rId53"/>
    <p:sldId id="1335" r:id="rId54"/>
    <p:sldId id="1334" r:id="rId55"/>
    <p:sldId id="1336" r:id="rId56"/>
    <p:sldId id="1337" r:id="rId57"/>
    <p:sldId id="1388" r:id="rId58"/>
    <p:sldId id="1391" r:id="rId59"/>
    <p:sldId id="1338" r:id="rId60"/>
    <p:sldId id="1341" r:id="rId61"/>
    <p:sldId id="1342" r:id="rId62"/>
    <p:sldId id="1389" r:id="rId63"/>
    <p:sldId id="1343" r:id="rId64"/>
    <p:sldId id="1344" r:id="rId65"/>
    <p:sldId id="1345" r:id="rId66"/>
    <p:sldId id="1347" r:id="rId67"/>
    <p:sldId id="1350" r:id="rId68"/>
    <p:sldId id="1349" r:id="rId69"/>
    <p:sldId id="1348" r:id="rId70"/>
    <p:sldId id="1351" r:id="rId71"/>
    <p:sldId id="1352" r:id="rId72"/>
    <p:sldId id="1381" r:id="rId73"/>
    <p:sldId id="1382" r:id="rId74"/>
    <p:sldId id="1383" r:id="rId75"/>
    <p:sldId id="1384" r:id="rId76"/>
    <p:sldId id="1385" r:id="rId77"/>
    <p:sldId id="1386" r:id="rId78"/>
    <p:sldId id="1387" r:id="rId79"/>
    <p:sldId id="1353" r:id="rId80"/>
    <p:sldId id="1354" r:id="rId81"/>
    <p:sldId id="1379" r:id="rId82"/>
    <p:sldId id="1380" r:id="rId83"/>
    <p:sldId id="1346" r:id="rId84"/>
    <p:sldId id="1356" r:id="rId85"/>
    <p:sldId id="1357" r:id="rId86"/>
    <p:sldId id="1358" r:id="rId87"/>
    <p:sldId id="1360" r:id="rId88"/>
    <p:sldId id="1359" r:id="rId89"/>
    <p:sldId id="1362" r:id="rId90"/>
    <p:sldId id="1369" r:id="rId91"/>
    <p:sldId id="1370" r:id="rId92"/>
    <p:sldId id="1373" r:id="rId93"/>
    <p:sldId id="1374" r:id="rId94"/>
    <p:sldId id="1375" r:id="rId95"/>
    <p:sldId id="1376" r:id="rId96"/>
    <p:sldId id="1377" r:id="rId97"/>
    <p:sldId id="1378" r:id="rId98"/>
    <p:sldId id="1366" r:id="rId99"/>
    <p:sldId id="1361" r:id="rId100"/>
    <p:sldId id="1363" r:id="rId101"/>
    <p:sldId id="1364" r:id="rId102"/>
    <p:sldId id="1365" r:id="rId103"/>
    <p:sldId id="1367" r:id="rId104"/>
    <p:sldId id="1368" r:id="rId105"/>
    <p:sldId id="1371" r:id="rId106"/>
    <p:sldId id="1372" r:id="rId107"/>
    <p:sldId id="1390" r:id="rId108"/>
    <p:sldId id="1132" r:id="rId109"/>
  </p:sldIdLst>
  <p:sldSz cx="12436475" cy="6994525"/>
  <p:notesSz cx="9309100" cy="70231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03">
          <p15:clr>
            <a:srgbClr val="A4A3A4"/>
          </p15:clr>
        </p15:guide>
        <p15:guide id="2" pos="3917">
          <p15:clr>
            <a:srgbClr val="A4A3A4"/>
          </p15:clr>
        </p15:guide>
      </p15:sldGuideLst>
    </p:ext>
    <p:ext uri="{2D200454-40CA-4A62-9FC3-DE9A4176ACB9}">
      <p15:notesGuideLst xmlns:p15="http://schemas.microsoft.com/office/powerpoint/2012/main">
        <p15:guide id="1" orient="horz" pos="2212" userDrawn="1">
          <p15:clr>
            <a:srgbClr val="A4A3A4"/>
          </p15:clr>
        </p15:guide>
        <p15:guide id="2" pos="2932"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233"/>
    <a:srgbClr val="442359"/>
    <a:srgbClr val="669900"/>
    <a:srgbClr val="00BCF2"/>
    <a:srgbClr val="008272"/>
    <a:srgbClr val="BECEE2"/>
    <a:srgbClr val="0072C6"/>
    <a:srgbClr val="BA141A"/>
    <a:srgbClr val="737373"/>
    <a:srgbClr val="0018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25" autoAdjust="0"/>
    <p:restoredTop sz="94434" autoAdjust="0"/>
  </p:normalViewPr>
  <p:slideViewPr>
    <p:cSldViewPr snapToGrid="0" snapToObjects="1">
      <p:cViewPr varScale="1">
        <p:scale>
          <a:sx n="81" d="100"/>
          <a:sy n="81" d="100"/>
        </p:scale>
        <p:origin x="552" y="67"/>
      </p:cViewPr>
      <p:guideLst>
        <p:guide orient="horz" pos="2203"/>
        <p:guide pos="3917"/>
      </p:guideLst>
    </p:cSldViewPr>
  </p:slideViewPr>
  <p:outlineViewPr>
    <p:cViewPr>
      <p:scale>
        <a:sx n="33" d="100"/>
        <a:sy n="33" d="100"/>
      </p:scale>
      <p:origin x="0" y="-20190"/>
    </p:cViewPr>
  </p:outlineViewPr>
  <p:notesTextViewPr>
    <p:cViewPr>
      <p:scale>
        <a:sx n="100" d="100"/>
        <a:sy n="100" d="100"/>
      </p:scale>
      <p:origin x="0" y="0"/>
    </p:cViewPr>
  </p:notesTextViewPr>
  <p:sorterViewPr>
    <p:cViewPr varScale="1">
      <p:scale>
        <a:sx n="1" d="1"/>
        <a:sy n="1" d="1"/>
      </p:scale>
      <p:origin x="0" y="-6954"/>
    </p:cViewPr>
  </p:sorterViewPr>
  <p:notesViewPr>
    <p:cSldViewPr snapToGrid="0" snapToObjects="1" showGuides="1">
      <p:cViewPr varScale="1">
        <p:scale>
          <a:sx n="63" d="100"/>
          <a:sy n="63" d="100"/>
        </p:scale>
        <p:origin x="1068" y="78"/>
      </p:cViewPr>
      <p:guideLst>
        <p:guide orient="horz" pos="2212"/>
        <p:guide pos="2932"/>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12" Type="http://schemas.openxmlformats.org/officeDocument/2006/relationships/commentAuthors" Target="commentAuthors.xml"/><Relationship Id="rId16" Type="http://schemas.openxmlformats.org/officeDocument/2006/relationships/slide" Target="slides/slide12.xml"/><Relationship Id="rId107" Type="http://schemas.openxmlformats.org/officeDocument/2006/relationships/slide" Target="slides/slide103.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slide" Target="slides/slide70.xml"/><Relationship Id="rId79" Type="http://schemas.openxmlformats.org/officeDocument/2006/relationships/slide" Target="slides/slide75.xml"/><Relationship Id="rId87" Type="http://schemas.openxmlformats.org/officeDocument/2006/relationships/slide" Target="slides/slide83.xml"/><Relationship Id="rId102" Type="http://schemas.openxmlformats.org/officeDocument/2006/relationships/slide" Target="slides/slide98.xml"/><Relationship Id="rId110" Type="http://schemas.openxmlformats.org/officeDocument/2006/relationships/notesMaster" Target="notesMasters/notesMaster1.xml"/><Relationship Id="rId115" Type="http://schemas.openxmlformats.org/officeDocument/2006/relationships/theme" Target="theme/theme1.xml"/><Relationship Id="rId5" Type="http://schemas.openxmlformats.org/officeDocument/2006/relationships/slide" Target="slides/slide1.xml"/><Relationship Id="rId61" Type="http://schemas.openxmlformats.org/officeDocument/2006/relationships/slide" Target="slides/slide57.xml"/><Relationship Id="rId82" Type="http://schemas.openxmlformats.org/officeDocument/2006/relationships/slide" Target="slides/slide78.xml"/><Relationship Id="rId90" Type="http://schemas.openxmlformats.org/officeDocument/2006/relationships/slide" Target="slides/slide86.xml"/><Relationship Id="rId95" Type="http://schemas.openxmlformats.org/officeDocument/2006/relationships/slide" Target="slides/slide9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113"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slide" Target="slides/slide81.xml"/><Relationship Id="rId93" Type="http://schemas.openxmlformats.org/officeDocument/2006/relationships/slide" Target="slides/slide89.xml"/><Relationship Id="rId98" Type="http://schemas.openxmlformats.org/officeDocument/2006/relationships/slide" Target="slides/slide9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103" Type="http://schemas.openxmlformats.org/officeDocument/2006/relationships/slide" Target="slides/slide99.xml"/><Relationship Id="rId108" Type="http://schemas.openxmlformats.org/officeDocument/2006/relationships/slide" Target="slides/slide104.xml"/><Relationship Id="rId116"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slide" Target="slides/slide87.xml"/><Relationship Id="rId96" Type="http://schemas.openxmlformats.org/officeDocument/2006/relationships/slide" Target="slides/slide92.xml"/><Relationship Id="rId111"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6" Type="http://schemas.openxmlformats.org/officeDocument/2006/relationships/slide" Target="slides/slide102.xml"/><Relationship Id="rId114" Type="http://schemas.openxmlformats.org/officeDocument/2006/relationships/viewProps" Target="viewProp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slide" Target="slides/slide10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29" Type="http://schemas.openxmlformats.org/officeDocument/2006/relationships/slide" Target="slides/slide2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1" y="0"/>
            <a:ext cx="4033943" cy="351155"/>
          </a:xfrm>
          <a:prstGeom prst="rect">
            <a:avLst/>
          </a:prstGeom>
        </p:spPr>
        <p:txBody>
          <a:bodyPr vert="horz" lIns="93324" tIns="46662" rIns="93324" bIns="46662" rtlCol="0"/>
          <a:lstStyle>
            <a:lvl1pPr algn="l">
              <a:defRPr sz="1200"/>
            </a:lvl1pPr>
          </a:lstStyle>
          <a:p>
            <a:r>
              <a:rPr lang="en-US" dirty="0"/>
              <a:t>One Marketing Template</a:t>
            </a:r>
          </a:p>
          <a:p>
            <a:endParaRPr lang="en-US" dirty="0">
              <a:latin typeface="Segoe UI" pitchFamily="34" charset="0"/>
            </a:endParaRPr>
          </a:p>
        </p:txBody>
      </p:sp>
      <p:sp>
        <p:nvSpPr>
          <p:cNvPr id="7" name="Date Placeholder 6"/>
          <p:cNvSpPr>
            <a:spLocks noGrp="1"/>
          </p:cNvSpPr>
          <p:nvPr>
            <p:ph type="dt" sz="quarter" idx="1"/>
          </p:nvPr>
        </p:nvSpPr>
        <p:spPr>
          <a:xfrm>
            <a:off x="5273004" y="0"/>
            <a:ext cx="4033943" cy="351155"/>
          </a:xfrm>
          <a:prstGeom prst="rect">
            <a:avLst/>
          </a:prstGeom>
        </p:spPr>
        <p:txBody>
          <a:bodyPr vert="horz" lIns="93324" tIns="46662" rIns="93324" bIns="46662" rtlCol="0"/>
          <a:lstStyle>
            <a:lvl1pPr algn="r">
              <a:defRPr sz="1200"/>
            </a:lvl1pPr>
          </a:lstStyle>
          <a:p>
            <a:fld id="{DE219B1A-AE41-483B-A766-69B9363DDA6A}" type="datetimeFigureOut">
              <a:rPr lang="en-US" smtClean="0">
                <a:latin typeface="Segoe UI" pitchFamily="34" charset="0"/>
              </a:rPr>
              <a:t>7/11/2016</a:t>
            </a:fld>
            <a:endParaRPr lang="en-US" dirty="0">
              <a:latin typeface="Segoe UI" pitchFamily="34" charset="0"/>
            </a:endParaRPr>
          </a:p>
        </p:txBody>
      </p:sp>
      <p:sp>
        <p:nvSpPr>
          <p:cNvPr id="8" name="Footer Placeholder 7"/>
          <p:cNvSpPr>
            <a:spLocks noGrp="1"/>
          </p:cNvSpPr>
          <p:nvPr>
            <p:ph type="ftr" sz="quarter" idx="2"/>
          </p:nvPr>
        </p:nvSpPr>
        <p:spPr>
          <a:xfrm>
            <a:off x="0" y="6670726"/>
            <a:ext cx="7866190" cy="255328"/>
          </a:xfrm>
          <a:prstGeom prst="rect">
            <a:avLst/>
          </a:prstGeom>
        </p:spPr>
        <p:txBody>
          <a:bodyPr vert="horz" lIns="93324" tIns="46662" rIns="93324" bIns="46662" rtlCol="0" anchor="b"/>
          <a:lstStyle>
            <a:lvl1pPr algn="l">
              <a:defRPr sz="1200"/>
            </a:lvl1pPr>
          </a:lstStyle>
          <a:p>
            <a:pPr marL="406671" defTabSz="93292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marL="406671" defTabSz="93292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9" name="Slide Number Placeholder 8"/>
          <p:cNvSpPr>
            <a:spLocks noGrp="1"/>
          </p:cNvSpPr>
          <p:nvPr>
            <p:ph type="sldNum" sz="quarter" idx="3"/>
          </p:nvPr>
        </p:nvSpPr>
        <p:spPr>
          <a:xfrm>
            <a:off x="7850674" y="6670726"/>
            <a:ext cx="1456271" cy="351155"/>
          </a:xfrm>
          <a:prstGeom prst="rect">
            <a:avLst/>
          </a:prstGeom>
        </p:spPr>
        <p:txBody>
          <a:bodyPr vert="horz" lIns="93324" tIns="46662" rIns="93324" bIns="46662"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1" y="0"/>
            <a:ext cx="4033943" cy="351155"/>
          </a:xfrm>
          <a:prstGeom prst="rect">
            <a:avLst/>
          </a:prstGeom>
        </p:spPr>
        <p:txBody>
          <a:bodyPr vert="horz" lIns="93324" tIns="46662" rIns="93324" bIns="46662" rtlCol="0"/>
          <a:lstStyle>
            <a:lvl1pPr algn="l">
              <a:defRPr sz="1200">
                <a:latin typeface="Segoe UI" pitchFamily="34" charset="0"/>
              </a:defRPr>
            </a:lvl1pPr>
          </a:lstStyle>
          <a:p>
            <a:r>
              <a:rPr lang="en-US" dirty="0" smtClean="0"/>
              <a:t>One Marketing Template</a:t>
            </a:r>
          </a:p>
          <a:p>
            <a:endParaRPr lang="en-US" dirty="0"/>
          </a:p>
        </p:txBody>
      </p:sp>
      <p:sp>
        <p:nvSpPr>
          <p:cNvPr id="9" name="Slide Image Placeholder 8"/>
          <p:cNvSpPr>
            <a:spLocks noGrp="1" noRot="1" noChangeAspect="1"/>
          </p:cNvSpPr>
          <p:nvPr>
            <p:ph type="sldImg" idx="2"/>
          </p:nvPr>
        </p:nvSpPr>
        <p:spPr>
          <a:xfrm>
            <a:off x="2312988" y="527050"/>
            <a:ext cx="4683125" cy="2633663"/>
          </a:xfrm>
          <a:prstGeom prst="rect">
            <a:avLst/>
          </a:prstGeom>
          <a:noFill/>
          <a:ln w="12700">
            <a:solidFill>
              <a:prstClr val="black"/>
            </a:solidFill>
          </a:ln>
        </p:spPr>
        <p:txBody>
          <a:bodyPr vert="horz" lIns="93324" tIns="46662" rIns="93324" bIns="46662" rtlCol="0" anchor="ctr"/>
          <a:lstStyle/>
          <a:p>
            <a:endParaRPr lang="en-US" dirty="0"/>
          </a:p>
        </p:txBody>
      </p:sp>
      <p:sp>
        <p:nvSpPr>
          <p:cNvPr id="10" name="Footer Placeholder 9"/>
          <p:cNvSpPr>
            <a:spLocks noGrp="1"/>
          </p:cNvSpPr>
          <p:nvPr>
            <p:ph type="ftr" sz="quarter" idx="4"/>
          </p:nvPr>
        </p:nvSpPr>
        <p:spPr>
          <a:xfrm>
            <a:off x="0" y="6671945"/>
            <a:ext cx="8036856" cy="273400"/>
          </a:xfrm>
          <a:prstGeom prst="rect">
            <a:avLst/>
          </a:prstGeom>
        </p:spPr>
        <p:txBody>
          <a:bodyPr vert="horz" lIns="93324" tIns="46662" rIns="93324" bIns="46662" rtlCol="0" anchor="b"/>
          <a:lstStyle>
            <a:lvl1pPr marL="583273" indent="0" algn="l">
              <a:defRPr sz="1200"/>
            </a:lvl1pPr>
          </a:lstStyle>
          <a:p>
            <a:pPr defTabSz="93292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3292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5273004" y="0"/>
            <a:ext cx="4033943" cy="351155"/>
          </a:xfrm>
          <a:prstGeom prst="rect">
            <a:avLst/>
          </a:prstGeom>
        </p:spPr>
        <p:txBody>
          <a:bodyPr vert="horz" lIns="93324" tIns="46662" rIns="93324" bIns="46662" rtlCol="0"/>
          <a:lstStyle>
            <a:lvl1pPr algn="r">
              <a:defRPr sz="1200">
                <a:latin typeface="Segoe UI" pitchFamily="34" charset="0"/>
              </a:defRPr>
            </a:lvl1pPr>
          </a:lstStyle>
          <a:p>
            <a:fld id="{D51B1278-D92B-4AF3-A9C1-71DD298190CE}" type="datetimeFigureOut">
              <a:rPr lang="en-US" smtClean="0"/>
              <a:pPr/>
              <a:t>7/11/2016</a:t>
            </a:fld>
            <a:endParaRPr lang="en-US" dirty="0"/>
          </a:p>
        </p:txBody>
      </p:sp>
      <p:sp>
        <p:nvSpPr>
          <p:cNvPr id="12" name="Notes Placeholder 11"/>
          <p:cNvSpPr>
            <a:spLocks noGrp="1"/>
          </p:cNvSpPr>
          <p:nvPr>
            <p:ph type="body" sz="quarter" idx="3"/>
          </p:nvPr>
        </p:nvSpPr>
        <p:spPr>
          <a:xfrm>
            <a:off x="930910" y="3335973"/>
            <a:ext cx="7447280" cy="3160395"/>
          </a:xfrm>
          <a:prstGeom prst="rect">
            <a:avLst/>
          </a:prstGeom>
        </p:spPr>
        <p:txBody>
          <a:bodyPr vert="horz" lIns="93324" tIns="46662" rIns="93324" bIns="46662"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8021340" y="6670726"/>
            <a:ext cx="1285605" cy="351155"/>
          </a:xfrm>
          <a:prstGeom prst="rect">
            <a:avLst/>
          </a:prstGeom>
        </p:spPr>
        <p:txBody>
          <a:bodyPr vert="horz" lIns="93324" tIns="46662" rIns="93324" bIns="46662"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4CFA94A-519F-445C-B30C-9E76FA6A2031}" type="datetime8">
              <a:rPr lang="en-US" smtClean="0"/>
              <a:t>7/11/2016 6:09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10957329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a:solidFill>
                  <a:prstClr val="black"/>
                </a:solidFill>
              </a:rPr>
              <a:t>Tech Ready 15</a:t>
            </a:r>
          </a:p>
          <a:p>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a:r>
              <a:rPr lang="en-US" dirty="0" smtClean="0">
                <a:gradFill>
                  <a:gsLst>
                    <a:gs pos="0">
                      <a:prstClr val="black"/>
                    </a:gs>
                    <a:gs pos="100000">
                      <a:prstClr val="black"/>
                    </a:gs>
                  </a:gsLst>
                  <a:lin ang="5400000" scaled="0"/>
                </a:gradFill>
                <a:ea typeface="Segoe UI" pitchFamily="34" charset="0"/>
              </a:rPr>
              <a:t>© 2012 Microsoft Corporation. All rights reserved. Microsoft, Windows, and other product names are or may be registered trademarks and/or trademarks in the U.S. and/or other countries.</a:t>
            </a:r>
          </a:p>
          <a:p>
            <a:pPr defTabSz="914099"/>
            <a:r>
              <a:rPr lang="en-US" dirty="0" smtClean="0">
                <a:gradFill>
                  <a:gsLst>
                    <a:gs pos="0">
                      <a:prstClr val="black"/>
                    </a:gs>
                    <a:gs pos="100000">
                      <a:prstClr val="black"/>
                    </a:gs>
                  </a:gsLst>
                  <a:lin ang="5400000" scaled="0"/>
                </a:gradFill>
                <a:ea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34A4F94-DAB2-42E7-A25A-C06804AD4A0F}" type="datetime1">
              <a:rPr lang="en-US" smtClean="0">
                <a:solidFill>
                  <a:prstClr val="black"/>
                </a:solidFill>
              </a:rPr>
              <a:pPr/>
              <a:t>7/11/2016</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13</a:t>
            </a:fld>
            <a:endParaRPr lang="en-US" dirty="0">
              <a:solidFill>
                <a:prstClr val="black"/>
              </a:solidFill>
            </a:endParaRPr>
          </a:p>
        </p:txBody>
      </p:sp>
    </p:spTree>
    <p:extLst>
      <p:ext uri="{BB962C8B-B14F-4D97-AF65-F5344CB8AC3E}">
        <p14:creationId xmlns:p14="http://schemas.microsoft.com/office/powerpoint/2010/main" val="29438681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smtClean="0">
                <a:solidFill>
                  <a:prstClr val="black"/>
                </a:solidFill>
              </a:rPr>
              <a:t>Microsoft Ignite 2015</a:t>
            </a:r>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7/11/2016 6:09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14</a:t>
            </a:fld>
            <a:endParaRPr lang="en-US" dirty="0">
              <a:solidFill>
                <a:prstClr val="black"/>
              </a:solidFill>
            </a:endParaRPr>
          </a:p>
        </p:txBody>
      </p:sp>
    </p:spTree>
    <p:extLst>
      <p:ext uri="{BB962C8B-B14F-4D97-AF65-F5344CB8AC3E}">
        <p14:creationId xmlns:p14="http://schemas.microsoft.com/office/powerpoint/2010/main" val="37017915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smtClean="0">
                <a:solidFill>
                  <a:prstClr val="black"/>
                </a:solidFill>
              </a:rPr>
              <a:t>Microsoft Ignite 2015</a:t>
            </a:r>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7/11/2016 6:09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15</a:t>
            </a:fld>
            <a:endParaRPr lang="en-US" dirty="0">
              <a:solidFill>
                <a:prstClr val="black"/>
              </a:solidFill>
            </a:endParaRPr>
          </a:p>
        </p:txBody>
      </p:sp>
    </p:spTree>
    <p:extLst>
      <p:ext uri="{BB962C8B-B14F-4D97-AF65-F5344CB8AC3E}">
        <p14:creationId xmlns:p14="http://schemas.microsoft.com/office/powerpoint/2010/main" val="35324389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smtClean="0">
                <a:solidFill>
                  <a:prstClr val="black"/>
                </a:solidFill>
              </a:rPr>
              <a:t>Microsoft Ignite 2015</a:t>
            </a:r>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7/11/2016 6:09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16</a:t>
            </a:fld>
            <a:endParaRPr lang="en-US" dirty="0">
              <a:solidFill>
                <a:prstClr val="black"/>
              </a:solidFill>
            </a:endParaRPr>
          </a:p>
        </p:txBody>
      </p:sp>
    </p:spTree>
    <p:extLst>
      <p:ext uri="{BB962C8B-B14F-4D97-AF65-F5344CB8AC3E}">
        <p14:creationId xmlns:p14="http://schemas.microsoft.com/office/powerpoint/2010/main" val="31605048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smtClean="0">
                <a:solidFill>
                  <a:prstClr val="black"/>
                </a:solidFill>
              </a:rPr>
              <a:t>Microsoft Ignite 2015</a:t>
            </a:r>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7/11/2016 6:09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17</a:t>
            </a:fld>
            <a:endParaRPr lang="en-US" dirty="0">
              <a:solidFill>
                <a:prstClr val="black"/>
              </a:solidFill>
            </a:endParaRPr>
          </a:p>
        </p:txBody>
      </p:sp>
    </p:spTree>
    <p:extLst>
      <p:ext uri="{BB962C8B-B14F-4D97-AF65-F5344CB8AC3E}">
        <p14:creationId xmlns:p14="http://schemas.microsoft.com/office/powerpoint/2010/main" val="36835024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smtClean="0">
                <a:solidFill>
                  <a:prstClr val="black"/>
                </a:solidFill>
              </a:rPr>
              <a:t>Microsoft Ignite 2015</a:t>
            </a:r>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7/11/2016 6:09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18</a:t>
            </a:fld>
            <a:endParaRPr lang="en-US" dirty="0">
              <a:solidFill>
                <a:prstClr val="black"/>
              </a:solidFill>
            </a:endParaRPr>
          </a:p>
        </p:txBody>
      </p:sp>
    </p:spTree>
    <p:extLst>
      <p:ext uri="{BB962C8B-B14F-4D97-AF65-F5344CB8AC3E}">
        <p14:creationId xmlns:p14="http://schemas.microsoft.com/office/powerpoint/2010/main" val="1736561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smtClean="0">
                <a:solidFill>
                  <a:prstClr val="black"/>
                </a:solidFill>
              </a:rPr>
              <a:t>Microsoft Ignite 2015</a:t>
            </a:r>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7/11/2016 6:09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19</a:t>
            </a:fld>
            <a:endParaRPr lang="en-US" dirty="0">
              <a:solidFill>
                <a:prstClr val="black"/>
              </a:solidFill>
            </a:endParaRPr>
          </a:p>
        </p:txBody>
      </p:sp>
    </p:spTree>
    <p:extLst>
      <p:ext uri="{BB962C8B-B14F-4D97-AF65-F5344CB8AC3E}">
        <p14:creationId xmlns:p14="http://schemas.microsoft.com/office/powerpoint/2010/main" val="1325149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smtClean="0">
                <a:solidFill>
                  <a:prstClr val="black"/>
                </a:solidFill>
              </a:rPr>
              <a:t>Microsoft Ignite 2015</a:t>
            </a:r>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7/11/2016 6:09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20</a:t>
            </a:fld>
            <a:endParaRPr lang="en-US" dirty="0">
              <a:solidFill>
                <a:prstClr val="black"/>
              </a:solidFill>
            </a:endParaRPr>
          </a:p>
        </p:txBody>
      </p:sp>
    </p:spTree>
    <p:extLst>
      <p:ext uri="{BB962C8B-B14F-4D97-AF65-F5344CB8AC3E}">
        <p14:creationId xmlns:p14="http://schemas.microsoft.com/office/powerpoint/2010/main" val="37031478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smtClean="0">
                <a:solidFill>
                  <a:prstClr val="black"/>
                </a:solidFill>
              </a:rPr>
              <a:t>Microsoft Ignite 2015</a:t>
            </a:r>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7/11/2016 6:09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21</a:t>
            </a:fld>
            <a:endParaRPr lang="en-US" dirty="0">
              <a:solidFill>
                <a:prstClr val="black"/>
              </a:solidFill>
            </a:endParaRPr>
          </a:p>
        </p:txBody>
      </p:sp>
    </p:spTree>
    <p:extLst>
      <p:ext uri="{BB962C8B-B14F-4D97-AF65-F5344CB8AC3E}">
        <p14:creationId xmlns:p14="http://schemas.microsoft.com/office/powerpoint/2010/main" val="14773792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smtClean="0">
                <a:solidFill>
                  <a:prstClr val="black"/>
                </a:solidFill>
              </a:rPr>
              <a:t>Microsoft Ignite 2015</a:t>
            </a:r>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7/11/2016 6:09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22</a:t>
            </a:fld>
            <a:endParaRPr lang="en-US" dirty="0">
              <a:solidFill>
                <a:prstClr val="black"/>
              </a:solidFill>
            </a:endParaRPr>
          </a:p>
        </p:txBody>
      </p:sp>
    </p:spTree>
    <p:extLst>
      <p:ext uri="{BB962C8B-B14F-4D97-AF65-F5344CB8AC3E}">
        <p14:creationId xmlns:p14="http://schemas.microsoft.com/office/powerpoint/2010/main" val="33501045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4CFA94A-519F-445C-B30C-9E76FA6A2031}" type="datetime8">
              <a:rPr lang="en-US" smtClean="0"/>
              <a:t>7/11/2016 6:09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143568016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smtClean="0">
                <a:solidFill>
                  <a:prstClr val="black"/>
                </a:solidFill>
              </a:rPr>
              <a:t>Microsoft Ignite 2015</a:t>
            </a:r>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7/11/2016 6:09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23</a:t>
            </a:fld>
            <a:endParaRPr lang="en-US" dirty="0">
              <a:solidFill>
                <a:prstClr val="black"/>
              </a:solidFill>
            </a:endParaRPr>
          </a:p>
        </p:txBody>
      </p:sp>
    </p:spTree>
    <p:extLst>
      <p:ext uri="{BB962C8B-B14F-4D97-AF65-F5344CB8AC3E}">
        <p14:creationId xmlns:p14="http://schemas.microsoft.com/office/powerpoint/2010/main" val="30983994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smtClean="0">
                <a:solidFill>
                  <a:prstClr val="black"/>
                </a:solidFill>
              </a:rPr>
              <a:t>Microsoft Ignite 2015</a:t>
            </a:r>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7/11/2016 6:09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24</a:t>
            </a:fld>
            <a:endParaRPr lang="en-US" dirty="0">
              <a:solidFill>
                <a:prstClr val="black"/>
              </a:solidFill>
            </a:endParaRPr>
          </a:p>
        </p:txBody>
      </p:sp>
    </p:spTree>
    <p:extLst>
      <p:ext uri="{BB962C8B-B14F-4D97-AF65-F5344CB8AC3E}">
        <p14:creationId xmlns:p14="http://schemas.microsoft.com/office/powerpoint/2010/main" val="397517878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a:solidFill>
                  <a:prstClr val="black"/>
                </a:solidFill>
              </a:rPr>
              <a:t>Tech Ready 15</a:t>
            </a:r>
          </a:p>
          <a:p>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a:r>
              <a:rPr lang="en-US" dirty="0" smtClean="0">
                <a:gradFill>
                  <a:gsLst>
                    <a:gs pos="0">
                      <a:prstClr val="black"/>
                    </a:gs>
                    <a:gs pos="100000">
                      <a:prstClr val="black"/>
                    </a:gs>
                  </a:gsLst>
                  <a:lin ang="5400000" scaled="0"/>
                </a:gradFill>
                <a:ea typeface="Segoe UI" pitchFamily="34" charset="0"/>
              </a:rPr>
              <a:t>© 2012 Microsoft Corporation. All rights reserved. Microsoft, Windows, and other product names are or may be registered trademarks and/or trademarks in the U.S. and/or other countries.</a:t>
            </a:r>
          </a:p>
          <a:p>
            <a:pPr defTabSz="914099"/>
            <a:r>
              <a:rPr lang="en-US" dirty="0" smtClean="0">
                <a:gradFill>
                  <a:gsLst>
                    <a:gs pos="0">
                      <a:prstClr val="black"/>
                    </a:gs>
                    <a:gs pos="100000">
                      <a:prstClr val="black"/>
                    </a:gs>
                  </a:gsLst>
                  <a:lin ang="5400000" scaled="0"/>
                </a:gradFill>
                <a:ea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34A4F94-DAB2-42E7-A25A-C06804AD4A0F}" type="datetime1">
              <a:rPr lang="en-US" smtClean="0">
                <a:solidFill>
                  <a:prstClr val="black"/>
                </a:solidFill>
              </a:rPr>
              <a:pPr/>
              <a:t>7/11/2016</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25</a:t>
            </a:fld>
            <a:endParaRPr lang="en-US" dirty="0">
              <a:solidFill>
                <a:prstClr val="black"/>
              </a:solidFill>
            </a:endParaRPr>
          </a:p>
        </p:txBody>
      </p:sp>
    </p:spTree>
    <p:extLst>
      <p:ext uri="{BB962C8B-B14F-4D97-AF65-F5344CB8AC3E}">
        <p14:creationId xmlns:p14="http://schemas.microsoft.com/office/powerpoint/2010/main" val="12919575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smtClean="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4CFA94A-519F-445C-B30C-9E76FA6A2031}" type="datetime8">
              <a:rPr lang="en-US" smtClean="0"/>
              <a:t>7/11/2016 6:09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375005148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4CFA94A-519F-445C-B30C-9E76FA6A2031}" type="datetime8">
              <a:rPr lang="en-US" smtClean="0"/>
              <a:t>7/11/2016 6:09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28</a:t>
            </a:fld>
            <a:endParaRPr lang="en-US" dirty="0"/>
          </a:p>
        </p:txBody>
      </p:sp>
    </p:spTree>
    <p:extLst>
      <p:ext uri="{BB962C8B-B14F-4D97-AF65-F5344CB8AC3E}">
        <p14:creationId xmlns:p14="http://schemas.microsoft.com/office/powerpoint/2010/main" val="25933560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solidFill>
                  <a:prstClr val="black"/>
                </a:solidFill>
              </a:rPr>
              <a:t>Tech Ready 15</a:t>
            </a:r>
          </a:p>
          <a:p>
            <a:endParaRPr lang="en-US">
              <a:solidFill>
                <a:prstClr val="black"/>
              </a:solidFill>
            </a:endParaRPr>
          </a:p>
        </p:txBody>
      </p:sp>
      <p:sp>
        <p:nvSpPr>
          <p:cNvPr id="5" name="Footer Placeholder 4"/>
          <p:cNvSpPr>
            <a:spLocks noGrp="1"/>
          </p:cNvSpPr>
          <p:nvPr>
            <p:ph type="ftr" sz="quarter" idx="11"/>
          </p:nvPr>
        </p:nvSpPr>
        <p:spPr/>
        <p:txBody>
          <a:bodyPr/>
          <a:lstStyle/>
          <a:p>
            <a:pPr defTabSz="914099"/>
            <a:r>
              <a:rPr lang="en-US" smtClean="0">
                <a:gradFill>
                  <a:gsLst>
                    <a:gs pos="0">
                      <a:prstClr val="black"/>
                    </a:gs>
                    <a:gs pos="100000">
                      <a:prstClr val="black"/>
                    </a:gs>
                  </a:gsLst>
                  <a:lin ang="5400000" scaled="0"/>
                </a:gradFill>
                <a:ea typeface="Segoe UI" pitchFamily="34" charset="0"/>
              </a:rPr>
              <a:t>© 2012 Microsoft Corporation. All rights reserved. Microsoft, Windows, and other product names are or may be registered trademarks and/or trademarks in the U.S. and/or other countries.</a:t>
            </a:r>
          </a:p>
          <a:p>
            <a:pPr defTabSz="914099"/>
            <a:r>
              <a:rPr lang="en-US" smtClean="0">
                <a:gradFill>
                  <a:gsLst>
                    <a:gs pos="0">
                      <a:prstClr val="black"/>
                    </a:gs>
                    <a:gs pos="100000">
                      <a:prstClr val="black"/>
                    </a:gs>
                  </a:gsLst>
                  <a:lin ang="5400000" scaled="0"/>
                </a:gradFill>
                <a:ea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dirty="0" smtClean="0">
              <a:gradFill>
                <a:gsLst>
                  <a:gs pos="0">
                    <a:prstClr val="black"/>
                  </a:gs>
                  <a:gs pos="100000">
                    <a:prstClr val="black"/>
                  </a:gs>
                </a:gsLst>
                <a:lin ang="5400000" scaled="0"/>
              </a:gradFill>
              <a:ea typeface="Segoe UI" pitchFamily="34" charset="0"/>
            </a:endParaRPr>
          </a:p>
        </p:txBody>
      </p:sp>
      <p:sp>
        <p:nvSpPr>
          <p:cNvPr id="6" name="Date Placeholder 5"/>
          <p:cNvSpPr>
            <a:spLocks noGrp="1"/>
          </p:cNvSpPr>
          <p:nvPr>
            <p:ph type="dt" idx="12"/>
          </p:nvPr>
        </p:nvSpPr>
        <p:spPr/>
        <p:txBody>
          <a:bodyPr/>
          <a:lstStyle/>
          <a:p>
            <a:fld id="{734A4F94-DAB2-42E7-A25A-C06804AD4A0F}" type="datetime1">
              <a:rPr lang="en-US" smtClean="0">
                <a:solidFill>
                  <a:prstClr val="black"/>
                </a:solidFill>
              </a:rPr>
              <a:pPr/>
              <a:t>7/11/2016</a:t>
            </a:fld>
            <a:endParaRPr lang="en-US">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29</a:t>
            </a:fld>
            <a:endParaRPr lang="en-US" dirty="0">
              <a:solidFill>
                <a:prstClr val="black"/>
              </a:solidFill>
            </a:endParaRPr>
          </a:p>
        </p:txBody>
      </p:sp>
    </p:spTree>
    <p:extLst>
      <p:ext uri="{BB962C8B-B14F-4D97-AF65-F5344CB8AC3E}">
        <p14:creationId xmlns:p14="http://schemas.microsoft.com/office/powerpoint/2010/main" val="155263728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7/11/2016 6:09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31</a:t>
            </a:fld>
            <a:endParaRPr lang="en-US" dirty="0">
              <a:solidFill>
                <a:prstClr val="black"/>
              </a:solidFill>
            </a:endParaRPr>
          </a:p>
        </p:txBody>
      </p:sp>
    </p:spTree>
    <p:extLst>
      <p:ext uri="{BB962C8B-B14F-4D97-AF65-F5344CB8AC3E}">
        <p14:creationId xmlns:p14="http://schemas.microsoft.com/office/powerpoint/2010/main" val="313164437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7/11/2016 6:09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32</a:t>
            </a:fld>
            <a:endParaRPr lang="en-US" dirty="0">
              <a:solidFill>
                <a:prstClr val="black"/>
              </a:solidFill>
            </a:endParaRPr>
          </a:p>
        </p:txBody>
      </p:sp>
    </p:spTree>
    <p:extLst>
      <p:ext uri="{BB962C8B-B14F-4D97-AF65-F5344CB8AC3E}">
        <p14:creationId xmlns:p14="http://schemas.microsoft.com/office/powerpoint/2010/main" val="363606350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7/11/2016 6:09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33</a:t>
            </a:fld>
            <a:endParaRPr lang="en-US" dirty="0">
              <a:solidFill>
                <a:prstClr val="black"/>
              </a:solidFill>
            </a:endParaRPr>
          </a:p>
        </p:txBody>
      </p:sp>
    </p:spTree>
    <p:extLst>
      <p:ext uri="{BB962C8B-B14F-4D97-AF65-F5344CB8AC3E}">
        <p14:creationId xmlns:p14="http://schemas.microsoft.com/office/powerpoint/2010/main" val="213412428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7/11/2016 6:09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34</a:t>
            </a:fld>
            <a:endParaRPr lang="en-US" dirty="0">
              <a:solidFill>
                <a:prstClr val="black"/>
              </a:solidFill>
            </a:endParaRPr>
          </a:p>
        </p:txBody>
      </p:sp>
    </p:spTree>
    <p:extLst>
      <p:ext uri="{BB962C8B-B14F-4D97-AF65-F5344CB8AC3E}">
        <p14:creationId xmlns:p14="http://schemas.microsoft.com/office/powerpoint/2010/main" val="8826762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4CFA94A-519F-445C-B30C-9E76FA6A2031}" type="datetime8">
              <a:rPr lang="en-US" smtClean="0"/>
              <a:t>7/11/2016 6:09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23185833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7/11/2016 6:09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35</a:t>
            </a:fld>
            <a:endParaRPr lang="en-US" dirty="0">
              <a:solidFill>
                <a:prstClr val="black"/>
              </a:solidFill>
            </a:endParaRPr>
          </a:p>
        </p:txBody>
      </p:sp>
    </p:spTree>
    <p:extLst>
      <p:ext uri="{BB962C8B-B14F-4D97-AF65-F5344CB8AC3E}">
        <p14:creationId xmlns:p14="http://schemas.microsoft.com/office/powerpoint/2010/main" val="7357716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7/11/2016 6:09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36</a:t>
            </a:fld>
            <a:endParaRPr lang="en-US" dirty="0">
              <a:solidFill>
                <a:prstClr val="black"/>
              </a:solidFill>
            </a:endParaRPr>
          </a:p>
        </p:txBody>
      </p:sp>
    </p:spTree>
    <p:extLst>
      <p:ext uri="{BB962C8B-B14F-4D97-AF65-F5344CB8AC3E}">
        <p14:creationId xmlns:p14="http://schemas.microsoft.com/office/powerpoint/2010/main" val="59990630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7/11/2016 6:09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37</a:t>
            </a:fld>
            <a:endParaRPr lang="en-US" dirty="0">
              <a:solidFill>
                <a:prstClr val="black"/>
              </a:solidFill>
            </a:endParaRPr>
          </a:p>
        </p:txBody>
      </p:sp>
    </p:spTree>
    <p:extLst>
      <p:ext uri="{BB962C8B-B14F-4D97-AF65-F5344CB8AC3E}">
        <p14:creationId xmlns:p14="http://schemas.microsoft.com/office/powerpoint/2010/main" val="58968406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7/11/2016 6:09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38</a:t>
            </a:fld>
            <a:endParaRPr lang="en-US" dirty="0">
              <a:solidFill>
                <a:prstClr val="black"/>
              </a:solidFill>
            </a:endParaRPr>
          </a:p>
        </p:txBody>
      </p:sp>
    </p:spTree>
    <p:extLst>
      <p:ext uri="{BB962C8B-B14F-4D97-AF65-F5344CB8AC3E}">
        <p14:creationId xmlns:p14="http://schemas.microsoft.com/office/powerpoint/2010/main" val="332628741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7/11/2016 6:09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39</a:t>
            </a:fld>
            <a:endParaRPr lang="en-US" dirty="0">
              <a:solidFill>
                <a:prstClr val="black"/>
              </a:solidFill>
            </a:endParaRPr>
          </a:p>
        </p:txBody>
      </p:sp>
    </p:spTree>
    <p:extLst>
      <p:ext uri="{BB962C8B-B14F-4D97-AF65-F5344CB8AC3E}">
        <p14:creationId xmlns:p14="http://schemas.microsoft.com/office/powerpoint/2010/main" val="74874461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7/11/2016 6:09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40</a:t>
            </a:fld>
            <a:endParaRPr lang="en-US" dirty="0">
              <a:solidFill>
                <a:prstClr val="black"/>
              </a:solidFill>
            </a:endParaRPr>
          </a:p>
        </p:txBody>
      </p:sp>
    </p:spTree>
    <p:extLst>
      <p:ext uri="{BB962C8B-B14F-4D97-AF65-F5344CB8AC3E}">
        <p14:creationId xmlns:p14="http://schemas.microsoft.com/office/powerpoint/2010/main" val="571972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0532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4CFA94A-519F-445C-B30C-9E76FA6A2031}" type="datetime8">
              <a:rPr lang="en-US" smtClean="0">
                <a:solidFill>
                  <a:prstClr val="black"/>
                </a:solidFill>
              </a:rPr>
              <a:pPr/>
              <a:t>7/11/2016 6:09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41</a:t>
            </a:fld>
            <a:endParaRPr lang="en-US" dirty="0">
              <a:solidFill>
                <a:prstClr val="black"/>
              </a:solidFill>
            </a:endParaRPr>
          </a:p>
        </p:txBody>
      </p:sp>
    </p:spTree>
    <p:extLst>
      <p:ext uri="{BB962C8B-B14F-4D97-AF65-F5344CB8AC3E}">
        <p14:creationId xmlns:p14="http://schemas.microsoft.com/office/powerpoint/2010/main" val="360611276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solidFill>
                  <a:prstClr val="black"/>
                </a:solidFill>
              </a:rPr>
              <a:t>Microsoft Ignite 2015</a:t>
            </a:r>
            <a:endParaRPr lang="en-US" dirty="0" smtClean="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7/11/2016 6:09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48</a:t>
            </a:fld>
            <a:endParaRPr lang="en-US" dirty="0">
              <a:solidFill>
                <a:prstClr val="black"/>
              </a:solidFill>
            </a:endParaRPr>
          </a:p>
        </p:txBody>
      </p:sp>
    </p:spTree>
    <p:extLst>
      <p:ext uri="{BB962C8B-B14F-4D97-AF65-F5344CB8AC3E}">
        <p14:creationId xmlns:p14="http://schemas.microsoft.com/office/powerpoint/2010/main" val="397975249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7/11/2016 6:09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49</a:t>
            </a:fld>
            <a:endParaRPr lang="en-US" dirty="0">
              <a:solidFill>
                <a:prstClr val="black"/>
              </a:solidFill>
            </a:endParaRPr>
          </a:p>
        </p:txBody>
      </p:sp>
    </p:spTree>
    <p:extLst>
      <p:ext uri="{BB962C8B-B14F-4D97-AF65-F5344CB8AC3E}">
        <p14:creationId xmlns:p14="http://schemas.microsoft.com/office/powerpoint/2010/main" val="12835595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solidFill>
                  <a:prstClr val="black"/>
                </a:solidFill>
              </a:rPr>
              <a:t>Microsoft Ignite 2015</a:t>
            </a:r>
            <a:endParaRPr lang="en-US" dirty="0" smtClean="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7/11/2016 6:09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50</a:t>
            </a:fld>
            <a:endParaRPr lang="en-US" dirty="0">
              <a:solidFill>
                <a:prstClr val="black"/>
              </a:solidFill>
            </a:endParaRPr>
          </a:p>
        </p:txBody>
      </p:sp>
    </p:spTree>
    <p:extLst>
      <p:ext uri="{BB962C8B-B14F-4D97-AF65-F5344CB8AC3E}">
        <p14:creationId xmlns:p14="http://schemas.microsoft.com/office/powerpoint/2010/main" val="30613225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baseline="0" dirty="0" smtClean="0">
              <a:gradFill>
                <a:gsLst>
                  <a:gs pos="19048">
                    <a:schemeClr val="tx1"/>
                  </a:gs>
                  <a:gs pos="65000">
                    <a:schemeClr val="tx1"/>
                  </a:gs>
                </a:gsLst>
                <a:lin ang="5400000" scaled="0"/>
              </a:gradFill>
              <a:cs typeface="Segoe UI" pitchFamily="34" charset="0"/>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4CFA94A-519F-445C-B30C-9E76FA6A2031}" type="datetime8">
              <a:rPr lang="en-US" smtClean="0"/>
              <a:t>7/11/2016 6:09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362073206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smtClean="0">
                <a:solidFill>
                  <a:prstClr val="black"/>
                </a:solidFill>
              </a:rPr>
              <a:t>Microsoft Ignite 2015</a:t>
            </a:r>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7/11/2016 6:09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51</a:t>
            </a:fld>
            <a:endParaRPr lang="en-US" dirty="0">
              <a:solidFill>
                <a:prstClr val="black"/>
              </a:solidFill>
            </a:endParaRPr>
          </a:p>
        </p:txBody>
      </p:sp>
    </p:spTree>
    <p:extLst>
      <p:ext uri="{BB962C8B-B14F-4D97-AF65-F5344CB8AC3E}">
        <p14:creationId xmlns:p14="http://schemas.microsoft.com/office/powerpoint/2010/main" val="319761870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smtClean="0">
                <a:solidFill>
                  <a:prstClr val="black"/>
                </a:solidFill>
              </a:rPr>
              <a:t>Microsoft Ignite 2015</a:t>
            </a:r>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7/11/2016 6:09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52</a:t>
            </a:fld>
            <a:endParaRPr lang="en-US" dirty="0">
              <a:solidFill>
                <a:prstClr val="black"/>
              </a:solidFill>
            </a:endParaRPr>
          </a:p>
        </p:txBody>
      </p:sp>
    </p:spTree>
    <p:extLst>
      <p:ext uri="{BB962C8B-B14F-4D97-AF65-F5344CB8AC3E}">
        <p14:creationId xmlns:p14="http://schemas.microsoft.com/office/powerpoint/2010/main" val="139462612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12988" y="527050"/>
            <a:ext cx="4683125" cy="2633663"/>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1" y="0"/>
            <a:ext cx="4033943" cy="351155"/>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1331B57-0BE5-4F82-AA58-76F53EFF3ADA}" type="datetime8">
              <a:rPr lang="en-US" smtClean="0">
                <a:solidFill>
                  <a:prstClr val="black"/>
                </a:solidFill>
              </a:rPr>
              <a:pPr/>
              <a:t>7/11/2016 6:09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105</a:t>
            </a:fld>
            <a:endParaRPr lang="en-US" dirty="0">
              <a:solidFill>
                <a:prstClr val="black"/>
              </a:solidFill>
            </a:endParaRPr>
          </a:p>
        </p:txBody>
      </p:sp>
      <p:sp>
        <p:nvSpPr>
          <p:cNvPr id="8" name="Footer Placeholder 3"/>
          <p:cNvSpPr>
            <a:spLocks noGrp="1"/>
          </p:cNvSpPr>
          <p:nvPr>
            <p:ph type="ftr" sz="quarter" idx="4"/>
          </p:nvPr>
        </p:nvSpPr>
        <p:spPr>
          <a:xfrm>
            <a:off x="0" y="6670726"/>
            <a:ext cx="8481624" cy="351155"/>
          </a:xfrm>
          <a:prstGeom prst="rect">
            <a:avLst/>
          </a:prstGeom>
        </p:spPr>
        <p:txBody>
          <a:bodyPr vert="horz" lIns="93324" tIns="46662" rIns="93324" bIns="46662" rtlCol="0" anchor="b"/>
          <a:lstStyle>
            <a:lvl1pPr algn="l">
              <a:defRPr sz="1200"/>
            </a:lvl1pPr>
          </a:lstStyle>
          <a:p>
            <a:r>
              <a:rPr lang="en-US" sz="500" dirty="0">
                <a:solidFill>
                  <a:srgbClr val="000000"/>
                </a:solidFill>
                <a:latin typeface="Segoe UI" pitchFamily="34" charset="0"/>
              </a:rPr>
              <a:t>© 2010 Microsoft Corporation. All rights reserved. Microsoft, Windows, Windows Vista and other product names are or may be registered trademarks and/or trademarks in the U.S. and/or other countries.</a:t>
            </a:r>
          </a:p>
          <a:p>
            <a:r>
              <a:rPr lang="en-US" sz="500" dirty="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a:solidFill>
                  <a:srgbClr val="000000"/>
                </a:solidFill>
                <a:latin typeface="Segoe UI" pitchFamily="34" charset="0"/>
              </a:rPr>
            </a:br>
            <a:r>
              <a:rPr lang="en-US" sz="500" dirty="0">
                <a:solidFill>
                  <a:srgbClr val="000000"/>
                </a:solidFill>
                <a:latin typeface="Segoe UI" pitchFamily="34" charset="0"/>
              </a:rPr>
              <a:t>MICROSOFT MAKES NO WARRANTIES, EXPRESS, IMPLIED OR STATUTORY, AS TO THE INFORMATION IN THIS PRESENTATION.</a:t>
            </a:r>
          </a:p>
        </p:txBody>
      </p:sp>
    </p:spTree>
    <p:extLst>
      <p:ext uri="{BB962C8B-B14F-4D97-AF65-F5344CB8AC3E}">
        <p14:creationId xmlns:p14="http://schemas.microsoft.com/office/powerpoint/2010/main" val="18754525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smtClean="0">
                <a:solidFill>
                  <a:prstClr val="black"/>
                </a:solidFill>
              </a:rPr>
              <a:t>Microsoft Ignite 2015</a:t>
            </a:r>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7/11/2016 6:09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8</a:t>
            </a:fld>
            <a:endParaRPr lang="en-US" dirty="0">
              <a:solidFill>
                <a:prstClr val="black"/>
              </a:solidFill>
            </a:endParaRPr>
          </a:p>
        </p:txBody>
      </p:sp>
    </p:spTree>
    <p:extLst>
      <p:ext uri="{BB962C8B-B14F-4D97-AF65-F5344CB8AC3E}">
        <p14:creationId xmlns:p14="http://schemas.microsoft.com/office/powerpoint/2010/main" val="37676909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smtClean="0">
                <a:solidFill>
                  <a:prstClr val="black"/>
                </a:solidFill>
              </a:rPr>
              <a:t>Microsoft Ignite 2015</a:t>
            </a:r>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7/11/2016 6:09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9</a:t>
            </a:fld>
            <a:endParaRPr lang="en-US" dirty="0">
              <a:solidFill>
                <a:prstClr val="black"/>
              </a:solidFill>
            </a:endParaRPr>
          </a:p>
        </p:txBody>
      </p:sp>
    </p:spTree>
    <p:extLst>
      <p:ext uri="{BB962C8B-B14F-4D97-AF65-F5344CB8AC3E}">
        <p14:creationId xmlns:p14="http://schemas.microsoft.com/office/powerpoint/2010/main" val="11290198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smtClean="0">
                <a:solidFill>
                  <a:prstClr val="black"/>
                </a:solidFill>
              </a:rPr>
              <a:t>Microsoft Ignite 2015</a:t>
            </a:r>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7/11/2016 6:09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10</a:t>
            </a:fld>
            <a:endParaRPr lang="en-US" dirty="0">
              <a:solidFill>
                <a:prstClr val="black"/>
              </a:solidFill>
            </a:endParaRPr>
          </a:p>
        </p:txBody>
      </p:sp>
    </p:spTree>
    <p:extLst>
      <p:ext uri="{BB962C8B-B14F-4D97-AF65-F5344CB8AC3E}">
        <p14:creationId xmlns:p14="http://schemas.microsoft.com/office/powerpoint/2010/main" val="9296579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smtClean="0">
                <a:solidFill>
                  <a:prstClr val="black"/>
                </a:solidFill>
              </a:rPr>
              <a:t>Microsoft Ignite 2015</a:t>
            </a:r>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7/11/2016 6:09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11</a:t>
            </a:fld>
            <a:endParaRPr lang="en-US" dirty="0">
              <a:solidFill>
                <a:prstClr val="black"/>
              </a:solidFill>
            </a:endParaRPr>
          </a:p>
        </p:txBody>
      </p:sp>
    </p:spTree>
    <p:extLst>
      <p:ext uri="{BB962C8B-B14F-4D97-AF65-F5344CB8AC3E}">
        <p14:creationId xmlns:p14="http://schemas.microsoft.com/office/powerpoint/2010/main" val="18650617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smtClean="0">
                <a:solidFill>
                  <a:prstClr val="black"/>
                </a:solidFill>
              </a:rPr>
              <a:t>Microsoft Ignite 2015</a:t>
            </a:r>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7/11/2016 6:09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12</a:t>
            </a:fld>
            <a:endParaRPr lang="en-US" dirty="0">
              <a:solidFill>
                <a:prstClr val="black"/>
              </a:solidFill>
            </a:endParaRPr>
          </a:p>
        </p:txBody>
      </p:sp>
    </p:spTree>
    <p:extLst>
      <p:ext uri="{BB962C8B-B14F-4D97-AF65-F5344CB8AC3E}">
        <p14:creationId xmlns:p14="http://schemas.microsoft.com/office/powerpoint/2010/main" val="6427931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2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979"/>
            <a:ext cx="12436472" cy="6986562"/>
          </a:xfrm>
          <a:prstGeom prst="rect">
            <a:avLst/>
          </a:prstGeom>
        </p:spPr>
      </p:pic>
      <p:sp>
        <p:nvSpPr>
          <p:cNvPr id="5" name="Text Placeholder 4"/>
          <p:cNvSpPr>
            <a:spLocks noGrp="1"/>
          </p:cNvSpPr>
          <p:nvPr>
            <p:ph type="body" sz="quarter" idx="12" hasCustomPrompt="1"/>
          </p:nvPr>
        </p:nvSpPr>
        <p:spPr>
          <a:xfrm>
            <a:off x="276540" y="3040593"/>
            <a:ext cx="6399213" cy="1828800"/>
          </a:xfrm>
          <a:noFill/>
        </p:spPr>
        <p:txBody>
          <a:bodyPr lIns="146304" tIns="109728" rIns="146304" bIns="109728">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76540" y="1211263"/>
            <a:ext cx="7315135" cy="1828800"/>
          </a:xfrm>
          <a:noFill/>
        </p:spPr>
        <p:txBody>
          <a:bodyPr lIns="146304" tIns="91440" rIns="146304" bIns="91440" anchor="t" anchorCtr="0"/>
          <a:lstStyle>
            <a:lvl1pPr>
              <a:defRPr sz="60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7" name="Picture 6"/>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invGray">
          <a:xfrm>
            <a:off x="457200" y="479425"/>
            <a:ext cx="2010227" cy="430619"/>
          </a:xfrm>
          <a:prstGeom prst="rect">
            <a:avLst/>
          </a:prstGeom>
        </p:spPr>
      </p:pic>
    </p:spTree>
    <p:extLst>
      <p:ext uri="{BB962C8B-B14F-4D97-AF65-F5344CB8AC3E}">
        <p14:creationId xmlns:p14="http://schemas.microsoft.com/office/powerpoint/2010/main" val="28860535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4" orient="horz" pos="4406" userDrawn="1">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bg>
      <p:bgRef idx="1001">
        <a:schemeClr val="bg1"/>
      </p:bgRef>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marL="342900" indent="-342900">
              <a:buFont typeface="Arial" panose="020B0604020202020204" pitchFamily="34" charset="0"/>
              <a:buChar char="•"/>
              <a:defRPr>
                <a:solidFill>
                  <a:srgbClr val="442359"/>
                </a:solidFill>
              </a:defRPr>
            </a:lvl1pPr>
            <a:lvl2pPr marL="584200" indent="-241300">
              <a:buFont typeface="Arial" panose="020B0604020202020204" pitchFamily="34" charset="0"/>
              <a:buChar char="•"/>
              <a:defRPr/>
            </a:lvl2pPr>
            <a:lvl3pPr marL="800100" indent="-228600">
              <a:buFont typeface="Arial" panose="020B0604020202020204" pitchFamily="34" charset="0"/>
              <a:buChar char="•"/>
              <a:defRPr/>
            </a:lvl3pPr>
            <a:lvl4pPr marL="1028700" indent="-228600">
              <a:buFont typeface="Arial" panose="020B0604020202020204" pitchFamily="34" charset="0"/>
              <a:buChar char="•"/>
              <a:defRPr/>
            </a:lvl4pPr>
            <a:lvl5pPr marL="1257300" indent="-228600">
              <a:buFont typeface="Arial" panose="020B0604020202020204"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2229941979"/>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287338" indent="-287338">
              <a:spcBef>
                <a:spcPts val="1224"/>
              </a:spcBef>
              <a:buClr>
                <a:schemeClr val="tx2"/>
              </a:buClr>
              <a:buFont typeface="Wingdings" panose="05000000000000000000" pitchFamily="2" charset="2"/>
              <a:buChar char="§"/>
              <a:defRPr sz="3600">
                <a:gradFill>
                  <a:gsLst>
                    <a:gs pos="1250">
                      <a:srgbClr val="FFFFFF"/>
                    </a:gs>
                    <a:gs pos="99000">
                      <a:srgbClr val="FFFFFF"/>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287338" indent="-287338">
              <a:spcBef>
                <a:spcPts val="1224"/>
              </a:spcBef>
              <a:buClr>
                <a:schemeClr val="tx2"/>
              </a:buClr>
              <a:buFont typeface="Wingdings" panose="05000000000000000000" pitchFamily="2" charset="2"/>
              <a:buChar char="§"/>
              <a:defRPr sz="3600">
                <a:gradFill>
                  <a:gsLst>
                    <a:gs pos="1250">
                      <a:srgbClr val="FFFFFF"/>
                    </a:gs>
                    <a:gs pos="100000">
                      <a:srgbClr val="FFFFFF"/>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9837130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11135705"/>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ig Idea Layou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82576" y="1211263"/>
            <a:ext cx="11889564" cy="917575"/>
          </a:xfrm>
        </p:spPr>
        <p:txBody>
          <a:bodyPr/>
          <a:lstStyle>
            <a:lvl1pPr>
              <a:defRPr sz="7200" baseline="0"/>
            </a:lvl1pPr>
          </a:lstStyle>
          <a:p>
            <a:r>
              <a:rPr lang="en-US" smtClean="0"/>
              <a:t>Click to edit Master title style</a:t>
            </a:r>
            <a:endParaRPr lang="en-US" dirty="0"/>
          </a:p>
        </p:txBody>
      </p:sp>
    </p:spTree>
    <p:extLst>
      <p:ext uri="{BB962C8B-B14F-4D97-AF65-F5344CB8AC3E}">
        <p14:creationId xmlns:p14="http://schemas.microsoft.com/office/powerpoint/2010/main" val="2915293295"/>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Fact Layou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13225" y="2125663"/>
            <a:ext cx="8219813" cy="917575"/>
          </a:xfrm>
        </p:spPr>
        <p:txBody>
          <a:bodyPr/>
          <a:lstStyle>
            <a:lvl1pPr>
              <a:defRPr sz="6000" baseline="0"/>
            </a:lvl1pPr>
          </a:lstStyle>
          <a:p>
            <a:r>
              <a:rPr lang="en-US" smtClean="0"/>
              <a:t>Click to edit Master title style</a:t>
            </a:r>
            <a:endParaRPr lang="en-US" dirty="0"/>
          </a:p>
        </p:txBody>
      </p:sp>
    </p:spTree>
    <p:extLst>
      <p:ext uri="{BB962C8B-B14F-4D97-AF65-F5344CB8AC3E}">
        <p14:creationId xmlns:p14="http://schemas.microsoft.com/office/powerpoint/2010/main" val="2390161380"/>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Layout">
    <p:bg>
      <p:bgRef idx="1001">
        <a:schemeClr val="bg1"/>
      </p:bgRef>
    </p:bg>
    <p:spTree>
      <p:nvGrpSpPr>
        <p:cNvPr id="1" name=""/>
        <p:cNvGrpSpPr/>
        <p:nvPr/>
      </p:nvGrpSpPr>
      <p:grpSpPr>
        <a:xfrm>
          <a:off x="0" y="0"/>
          <a:ext cx="0" cy="0"/>
          <a:chOff x="0" y="0"/>
          <a:chExt cx="0" cy="0"/>
        </a:xfrm>
      </p:grpSpPr>
      <p:sp>
        <p:nvSpPr>
          <p:cNvPr id="3" name="Title 1"/>
          <p:cNvSpPr>
            <a:spLocks noGrp="1"/>
          </p:cNvSpPr>
          <p:nvPr>
            <p:ph type="title"/>
          </p:nvPr>
        </p:nvSpPr>
        <p:spPr>
          <a:xfrm>
            <a:off x="1189038" y="2125663"/>
            <a:ext cx="10058399" cy="917575"/>
          </a:xfrm>
        </p:spPr>
        <p:txBody>
          <a:bodyPr/>
          <a:lstStyle>
            <a:lvl1pPr>
              <a:defRPr sz="6000" baseline="0"/>
            </a:lvl1pPr>
          </a:lstStyle>
          <a:p>
            <a:r>
              <a:rPr lang="en-US" smtClean="0"/>
              <a:t>Click to edit Master title style</a:t>
            </a:r>
            <a:endParaRPr lang="en-US" dirty="0"/>
          </a:p>
        </p:txBody>
      </p:sp>
    </p:spTree>
    <p:extLst>
      <p:ext uri="{BB962C8B-B14F-4D97-AF65-F5344CB8AC3E}">
        <p14:creationId xmlns:p14="http://schemas.microsoft.com/office/powerpoint/2010/main" val="3183363366"/>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ig Idea &amp; 3 Points">
    <p:bg>
      <p:bgRef idx="1001">
        <a:schemeClr val="bg1"/>
      </p:bgRef>
    </p:bg>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82576" y="2430462"/>
            <a:ext cx="11887200" cy="932563"/>
          </a:xfrm>
        </p:spPr>
        <p:txBody>
          <a:bodyPr/>
          <a:lstStyle>
            <a:lvl1pPr marL="0" indent="0">
              <a:buNone/>
              <a:defRPr sz="5400">
                <a:gradFill>
                  <a:gsLst>
                    <a:gs pos="1250">
                      <a:srgbClr val="FFFFFF"/>
                    </a:gs>
                    <a:gs pos="99000">
                      <a:srgbClr val="FFFFFF"/>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smtClean="0"/>
              <a:t>Click to edit Master text styles</a:t>
            </a:r>
          </a:p>
        </p:txBody>
      </p:sp>
      <p:sp>
        <p:nvSpPr>
          <p:cNvPr id="4" name="Title 1"/>
          <p:cNvSpPr>
            <a:spLocks noGrp="1"/>
          </p:cNvSpPr>
          <p:nvPr>
            <p:ph type="title"/>
          </p:nvPr>
        </p:nvSpPr>
        <p:spPr>
          <a:xfrm>
            <a:off x="282576" y="1211263"/>
            <a:ext cx="11889564" cy="917575"/>
          </a:xfrm>
        </p:spPr>
        <p:txBody>
          <a:bodyPr/>
          <a:lstStyle>
            <a:lvl1pPr>
              <a:defRPr sz="7200" baseline="0"/>
            </a:lvl1pPr>
          </a:lstStyle>
          <a:p>
            <a:r>
              <a:rPr lang="en-US" smtClean="0"/>
              <a:t>Click to edit Master title style</a:t>
            </a:r>
            <a:endParaRPr lang="en-US" dirty="0"/>
          </a:p>
        </p:txBody>
      </p:sp>
    </p:spTree>
    <p:extLst>
      <p:ext uri="{BB962C8B-B14F-4D97-AF65-F5344CB8AC3E}">
        <p14:creationId xmlns:p14="http://schemas.microsoft.com/office/powerpoint/2010/main" val="480330917"/>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Blank">
    <p:bg>
      <p:bgRef idx="1001">
        <a:schemeClr val="bg1"/>
      </p:bgRef>
    </p:bg>
    <p:spTree>
      <p:nvGrpSpPr>
        <p:cNvPr id="1" name=""/>
        <p:cNvGrpSpPr/>
        <p:nvPr/>
      </p:nvGrpSpPr>
      <p:grpSpPr>
        <a:xfrm>
          <a:off x="0" y="0"/>
          <a:ext cx="0" cy="0"/>
          <a:chOff x="0" y="0"/>
          <a:chExt cx="0" cy="0"/>
        </a:xfrm>
      </p:grpSpPr>
      <p:sp>
        <p:nvSpPr>
          <p:cNvPr id="2" name="Rectangle 1"/>
          <p:cNvSpPr/>
          <p:nvPr userDrawn="1"/>
        </p:nvSpPr>
        <p:spPr bwMode="auto">
          <a:xfrm>
            <a:off x="2884590" y="2125663"/>
            <a:ext cx="1206527" cy="1206042"/>
          </a:xfrm>
          <a:prstGeom prst="rect">
            <a:avLst/>
          </a:prstGeom>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rPr>
              <a:t>Accent 3</a:t>
            </a:r>
          </a:p>
        </p:txBody>
      </p:sp>
      <p:sp>
        <p:nvSpPr>
          <p:cNvPr id="3" name="Rectangle 2"/>
          <p:cNvSpPr/>
          <p:nvPr userDrawn="1"/>
        </p:nvSpPr>
        <p:spPr bwMode="auto">
          <a:xfrm>
            <a:off x="1579614" y="2125663"/>
            <a:ext cx="1206527" cy="1206042"/>
          </a:xfrm>
          <a:prstGeom prst="rect">
            <a:avLst/>
          </a:prstGeom>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rPr>
              <a:t>Accent 2</a:t>
            </a:r>
          </a:p>
        </p:txBody>
      </p:sp>
      <p:sp>
        <p:nvSpPr>
          <p:cNvPr id="4" name="Rectangle 3"/>
          <p:cNvSpPr/>
          <p:nvPr userDrawn="1"/>
        </p:nvSpPr>
        <p:spPr bwMode="auto">
          <a:xfrm>
            <a:off x="274638" y="2125663"/>
            <a:ext cx="1206527" cy="1206042"/>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rPr>
              <a:t>Accent 1</a:t>
            </a:r>
          </a:p>
        </p:txBody>
      </p:sp>
      <p:sp>
        <p:nvSpPr>
          <p:cNvPr id="5" name="Rectangle 4"/>
          <p:cNvSpPr/>
          <p:nvPr userDrawn="1"/>
        </p:nvSpPr>
        <p:spPr bwMode="auto">
          <a:xfrm>
            <a:off x="6259959" y="2261005"/>
            <a:ext cx="935733" cy="935357"/>
          </a:xfrm>
          <a:prstGeom prst="rect">
            <a:avLst/>
          </a:prstGeom>
          <a:ln>
            <a:no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200" dirty="0">
                <a:gradFill>
                  <a:gsLst>
                    <a:gs pos="0">
                      <a:srgbClr val="FFFFFF"/>
                    </a:gs>
                    <a:gs pos="100000">
                      <a:srgbClr val="FFFFFF"/>
                    </a:gs>
                  </a:gsLst>
                  <a:lin ang="5400000" scaled="0"/>
                </a:gradFill>
              </a:rPr>
              <a:t>Accent 6</a:t>
            </a:r>
          </a:p>
        </p:txBody>
      </p:sp>
      <p:sp>
        <p:nvSpPr>
          <p:cNvPr id="6" name="Rectangle 5"/>
          <p:cNvSpPr/>
          <p:nvPr userDrawn="1"/>
        </p:nvSpPr>
        <p:spPr bwMode="auto">
          <a:xfrm>
            <a:off x="5228400" y="2261005"/>
            <a:ext cx="935733" cy="935357"/>
          </a:xfrm>
          <a:prstGeom prst="rect">
            <a:avLst/>
          </a:prstGeom>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200" dirty="0">
                <a:gradFill>
                  <a:gsLst>
                    <a:gs pos="0">
                      <a:srgbClr val="FFFFFF"/>
                    </a:gs>
                    <a:gs pos="100000">
                      <a:srgbClr val="FFFFFF"/>
                    </a:gs>
                  </a:gsLst>
                  <a:lin ang="5400000" scaled="0"/>
                </a:gradFill>
              </a:rPr>
              <a:t>Accent 5</a:t>
            </a:r>
          </a:p>
        </p:txBody>
      </p:sp>
      <p:sp>
        <p:nvSpPr>
          <p:cNvPr id="7" name="Rectangle 6"/>
          <p:cNvSpPr/>
          <p:nvPr userDrawn="1"/>
        </p:nvSpPr>
        <p:spPr bwMode="auto">
          <a:xfrm>
            <a:off x="4189568" y="2261005"/>
            <a:ext cx="935733" cy="935357"/>
          </a:xfrm>
          <a:prstGeom prst="rect">
            <a:avLst/>
          </a:prstGeom>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200" dirty="0">
                <a:gradFill>
                  <a:gsLst>
                    <a:gs pos="0">
                      <a:srgbClr val="FFFFFF"/>
                    </a:gs>
                    <a:gs pos="100000">
                      <a:srgbClr val="FFFFFF"/>
                    </a:gs>
                  </a:gsLst>
                  <a:lin ang="5400000" scaled="0"/>
                </a:gradFill>
              </a:rPr>
              <a:t>Accent 4</a:t>
            </a:r>
          </a:p>
        </p:txBody>
      </p:sp>
    </p:spTree>
    <p:extLst>
      <p:ext uri="{BB962C8B-B14F-4D97-AF65-F5344CB8AC3E}">
        <p14:creationId xmlns:p14="http://schemas.microsoft.com/office/powerpoint/2010/main" val="3893176936"/>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Section Title Accent Color 1">
    <p:bg>
      <p:bgPr>
        <a:solidFill>
          <a:srgbClr val="80BF3B"/>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6182494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1">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979"/>
            <a:ext cx="12436471" cy="6986562"/>
          </a:xfrm>
          <a:prstGeom prst="rect">
            <a:avLst/>
          </a:prstGeom>
        </p:spPr>
      </p:pic>
      <p:sp>
        <p:nvSpPr>
          <p:cNvPr id="5" name="Text Placeholder 4"/>
          <p:cNvSpPr>
            <a:spLocks noGrp="1"/>
          </p:cNvSpPr>
          <p:nvPr>
            <p:ph type="body" sz="quarter" idx="12" hasCustomPrompt="1"/>
          </p:nvPr>
        </p:nvSpPr>
        <p:spPr>
          <a:xfrm>
            <a:off x="276540" y="3040593"/>
            <a:ext cx="6399213" cy="1828800"/>
          </a:xfrm>
          <a:noFill/>
        </p:spPr>
        <p:txBody>
          <a:bodyPr lIns="146304" tIns="109728" rIns="146304" bIns="109728">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76540" y="1211263"/>
            <a:ext cx="7315135" cy="1828800"/>
          </a:xfrm>
          <a:noFill/>
        </p:spPr>
        <p:txBody>
          <a:bodyPr lIns="146304" tIns="91440" rIns="146304" bIns="91440" anchor="t" anchorCtr="0"/>
          <a:lstStyle>
            <a:lvl1pPr>
              <a:defRPr sz="60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7" name="Picture 6"/>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invGray">
          <a:xfrm>
            <a:off x="457200" y="479425"/>
            <a:ext cx="2010227" cy="430619"/>
          </a:xfrm>
          <a:prstGeom prst="rect">
            <a:avLst/>
          </a:prstGeom>
        </p:spPr>
      </p:pic>
    </p:spTree>
    <p:extLst>
      <p:ext uri="{BB962C8B-B14F-4D97-AF65-F5344CB8AC3E}">
        <p14:creationId xmlns:p14="http://schemas.microsoft.com/office/powerpoint/2010/main" val="177786873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Section Title Accent Color 3">
    <p:bg>
      <p:bgPr>
        <a:solidFill>
          <a:srgbClr val="F38428"/>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0939775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Section Title Accent Color 2">
    <p:bg>
      <p:bgPr>
        <a:solidFill>
          <a:srgbClr val="169FEB"/>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638" y="2125662"/>
            <a:ext cx="11887200" cy="1831975"/>
          </a:xfrm>
          <a:noFill/>
        </p:spPr>
        <p:txBody>
          <a:bodyPr anchorCtr="0"/>
          <a:lstStyle>
            <a:lvl1pPr>
              <a:defRPr sz="8800" spc="-100" baseline="0">
                <a:gradFill>
                  <a:gsLst>
                    <a:gs pos="100000">
                      <a:schemeClr val="tx1"/>
                    </a:gs>
                    <a:gs pos="0">
                      <a:schemeClr val="tx1"/>
                    </a:gs>
                  </a:gsLst>
                  <a:lin ang="5400000" scaled="0"/>
                </a:gradFill>
              </a:defRPr>
            </a:lvl1pPr>
          </a:lstStyle>
          <a:p>
            <a:r>
              <a:rPr lang="en-US" smtClean="0"/>
              <a:t>Click to edit Master title style</a:t>
            </a:r>
            <a:endParaRPr lang="en-US" dirty="0"/>
          </a:p>
        </p:txBody>
      </p:sp>
    </p:spTree>
    <p:extLst>
      <p:ext uri="{BB962C8B-B14F-4D97-AF65-F5344CB8AC3E}">
        <p14:creationId xmlns:p14="http://schemas.microsoft.com/office/powerpoint/2010/main" val="301086292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3pPr>
              <a:defRPr sz="2400"/>
            </a:lvl3pPr>
            <a:lvl4pPr>
              <a:defRPr sz="20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5"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smtClean="0">
                <a:gradFill>
                  <a:gsLst>
                    <a:gs pos="0">
                      <a:schemeClr val="tx1">
                        <a:alpha val="50000"/>
                      </a:schemeClr>
                    </a:gs>
                    <a:gs pos="86000">
                      <a:schemeClr val="tx1">
                        <a:alpha val="50000"/>
                      </a:schemeClr>
                    </a:gs>
                  </a:gsLst>
                  <a:lin ang="5400000" scaled="0"/>
                </a:gradFill>
                <a:latin typeface="Segoe Semibold" pitchFamily="34" charset="0"/>
              </a:rPr>
              <a:t>MICROSOFT CONFIDENTIAL – INTERNAL ONLY</a:t>
            </a:r>
          </a:p>
        </p:txBody>
      </p:sp>
    </p:spTree>
    <p:extLst>
      <p:ext uri="{BB962C8B-B14F-4D97-AF65-F5344CB8AC3E}">
        <p14:creationId xmlns:p14="http://schemas.microsoft.com/office/powerpoint/2010/main" val="2749085875"/>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1"/>
      </p:bgRef>
    </p:bg>
    <p:spTree>
      <p:nvGrpSpPr>
        <p:cNvPr id="1" name=""/>
        <p:cNvGrpSpPr/>
        <p:nvPr/>
      </p:nvGrpSpPr>
      <p:grpSpPr>
        <a:xfrm>
          <a:off x="0" y="0"/>
          <a:ext cx="0" cy="0"/>
          <a:chOff x="0" y="0"/>
          <a:chExt cx="0" cy="0"/>
        </a:xfrm>
      </p:grpSpPr>
      <p:sp>
        <p:nvSpPr>
          <p:cNvPr id="4" name="Rectangle 3"/>
          <p:cNvSpPr/>
          <p:nvPr userDrawn="1"/>
        </p:nvSpPr>
        <p:spPr bwMode="auto">
          <a:xfrm>
            <a:off x="274702" y="1211287"/>
            <a:ext cx="10058336" cy="27431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solidFill>
                  <a:schemeClr val="tx1"/>
                </a:solidFill>
              </a:defRPr>
            </a:lvl1pPr>
          </a:lstStyle>
          <a:p>
            <a:r>
              <a:rPr lang="en-US" dirty="0" smtClean="0"/>
              <a:t>Video title</a:t>
            </a:r>
            <a:endParaRPr lang="en-US" dirty="0"/>
          </a:p>
        </p:txBody>
      </p:sp>
    </p:spTree>
    <p:extLst>
      <p:ext uri="{BB962C8B-B14F-4D97-AF65-F5344CB8AC3E}">
        <p14:creationId xmlns:p14="http://schemas.microsoft.com/office/powerpoint/2010/main" val="21594122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3">
    <p:bg>
      <p:bgRef idx="1001">
        <a:schemeClr val="bg1"/>
      </p:bgRef>
    </p:bg>
    <p:spTree>
      <p:nvGrpSpPr>
        <p:cNvPr id="1" name=""/>
        <p:cNvGrpSpPr/>
        <p:nvPr/>
      </p:nvGrpSpPr>
      <p:grpSpPr>
        <a:xfrm>
          <a:off x="0" y="0"/>
          <a:ext cx="0" cy="0"/>
          <a:chOff x="0" y="0"/>
          <a:chExt cx="0" cy="0"/>
        </a:xfrm>
      </p:grpSpPr>
      <p:sp>
        <p:nvSpPr>
          <p:cNvPr id="4" name="Rectangle 3"/>
          <p:cNvSpPr/>
          <p:nvPr userDrawn="1"/>
        </p:nvSpPr>
        <p:spPr bwMode="auto">
          <a:xfrm>
            <a:off x="182563" y="1576388"/>
            <a:ext cx="12070648" cy="3657600"/>
          </a:xfrm>
          <a:prstGeom prst="rect">
            <a:avLst/>
          </a:prstGeom>
          <a:solidFill>
            <a:srgbClr val="58288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182880" tIns="146304" rIns="182880" bIns="146304"/>
          <a:lstStyle/>
          <a:p>
            <a:pPr algn="ctr" defTabSz="932472" fontAlgn="base">
              <a:lnSpc>
                <a:spcPct val="90000"/>
              </a:lnSpc>
              <a:spcBef>
                <a:spcPct val="0"/>
              </a:spcBef>
              <a:spcAft>
                <a:spcPct val="0"/>
              </a:spcAft>
              <a:defRPr/>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invGray">
          <a:xfrm>
            <a:off x="458788" y="481013"/>
            <a:ext cx="1736725"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274702" y="2123084"/>
            <a:ext cx="9143936" cy="1831379"/>
          </a:xfrm>
          <a:noFill/>
        </p:spPr>
        <p:txBody>
          <a:bodyPr anchorCtr="0"/>
          <a:lstStyle>
            <a:lvl1pPr>
              <a:defRPr sz="6000" spc="-100" baseline="0">
                <a:gradFill>
                  <a:gsLst>
                    <a:gs pos="5833">
                      <a:srgbClr val="FFFFFF"/>
                    </a:gs>
                    <a:gs pos="18000">
                      <a:srgbClr val="FFFFFF"/>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2"/>
          </p:nvPr>
        </p:nvSpPr>
        <p:spPr>
          <a:xfrm>
            <a:off x="282230" y="3771579"/>
            <a:ext cx="9143936" cy="1828801"/>
          </a:xfrm>
          <a:noFill/>
        </p:spPr>
        <p:txBody>
          <a:bodyPr tIns="109728" bIns="109728">
            <a:noAutofit/>
          </a:bodyPr>
          <a:lstStyle>
            <a:lvl1pPr marL="0" indent="0">
              <a:spcBef>
                <a:spcPts val="0"/>
              </a:spcBef>
              <a:buNone/>
              <a:defRPr sz="3600" spc="0" baseline="0">
                <a:gradFill>
                  <a:gsLst>
                    <a:gs pos="0">
                      <a:srgbClr val="FFFFFF"/>
                    </a:gs>
                    <a:gs pos="100000">
                      <a:srgbClr val="FFFFFF"/>
                    </a:gs>
                  </a:gsLst>
                  <a:lin ang="5400000" scaled="0"/>
                </a:gradFill>
                <a:latin typeface="+mj-lt"/>
              </a:defRPr>
            </a:lvl1pPr>
          </a:lstStyle>
          <a:p>
            <a:pPr lvl="0"/>
            <a:r>
              <a:rPr lang="en-US" smtClean="0"/>
              <a:t>Click to edit Master text styles</a:t>
            </a:r>
          </a:p>
        </p:txBody>
      </p:sp>
    </p:spTree>
    <p:extLst>
      <p:ext uri="{BB962C8B-B14F-4D97-AF65-F5344CB8AC3E}">
        <p14:creationId xmlns:p14="http://schemas.microsoft.com/office/powerpoint/2010/main" val="4233239651"/>
      </p:ext>
    </p:extLst>
  </p:cSld>
  <p:clrMapOvr>
    <a:overrideClrMapping bg1="lt1" tx1="dk1" bg2="lt2" tx2="dk2" accent1="accent1" accent2="accent2" accent3="accent3" accent4="accent4" accent5="accent5" accent6="accent6" hlink="hlink" folHlink="folHlink"/>
  </p:clrMapOvr>
  <p:transition spd="slow"/>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43985228"/>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amp; Non-bulleted text">
    <p:bg>
      <p:bgRef idx="1001">
        <a:schemeClr val="bg1"/>
      </p:bgRef>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864853" y="1508579"/>
            <a:ext cx="4571622" cy="5485946"/>
          </a:xfrm>
          <a:prstGeom prst="rect">
            <a:avLst/>
          </a:prstGeom>
        </p:spPr>
      </p:pic>
      <p:sp>
        <p:nvSpPr>
          <p:cNvPr id="2" name="Title 1"/>
          <p:cNvSpPr>
            <a:spLocks noGrp="1"/>
          </p:cNvSpPr>
          <p:nvPr>
            <p:ph type="title"/>
          </p:nvPr>
        </p:nvSpPr>
        <p:spPr>
          <a:xfrm>
            <a:off x="274639" y="295274"/>
            <a:ext cx="11211728" cy="917575"/>
          </a:xfrm>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74639" y="1212849"/>
            <a:ext cx="10572902" cy="4624279"/>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82404469"/>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Title &amp; Non-bulleted text">
    <p:bg>
      <p:bgRef idx="1001">
        <a:schemeClr val="bg1"/>
      </p:bgRef>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864853" y="1508579"/>
            <a:ext cx="4571622" cy="5485946"/>
          </a:xfrm>
          <a:prstGeom prst="rect">
            <a:avLst/>
          </a:prstGeom>
        </p:spPr>
      </p:pic>
      <p:sp>
        <p:nvSpPr>
          <p:cNvPr id="2" name="Title 1"/>
          <p:cNvSpPr>
            <a:spLocks noGrp="1"/>
          </p:cNvSpPr>
          <p:nvPr>
            <p:ph type="title"/>
          </p:nvPr>
        </p:nvSpPr>
        <p:spPr>
          <a:xfrm>
            <a:off x="274639" y="295274"/>
            <a:ext cx="11211728" cy="917575"/>
          </a:xfrm>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74639" y="1212849"/>
            <a:ext cx="10572902" cy="4624279"/>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23616358"/>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Title &amp; Non-bulleted text">
    <p:bg>
      <p:bgRef idx="1001">
        <a:schemeClr val="bg1"/>
      </p:bgRef>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960537" y="0"/>
            <a:ext cx="2475938" cy="6994525"/>
          </a:xfrm>
          <a:prstGeom prst="rect">
            <a:avLst/>
          </a:prstGeom>
        </p:spPr>
      </p:pic>
      <p:sp>
        <p:nvSpPr>
          <p:cNvPr id="2" name="Title 1"/>
          <p:cNvSpPr>
            <a:spLocks noGrp="1"/>
          </p:cNvSpPr>
          <p:nvPr>
            <p:ph type="title"/>
          </p:nvPr>
        </p:nvSpPr>
        <p:spPr>
          <a:xfrm>
            <a:off x="274639" y="295274"/>
            <a:ext cx="11211728" cy="917575"/>
          </a:xfrm>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74639" y="1212849"/>
            <a:ext cx="10572902" cy="4624279"/>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15128820"/>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Title &amp; Non-bulleted text">
    <p:bg>
      <p:bgRef idx="1001">
        <a:schemeClr val="bg1"/>
      </p:bgRef>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960537" y="1"/>
            <a:ext cx="2475938" cy="6994523"/>
          </a:xfrm>
          <a:prstGeom prst="rect">
            <a:avLst/>
          </a:prstGeom>
        </p:spPr>
      </p:pic>
      <p:sp>
        <p:nvSpPr>
          <p:cNvPr id="2" name="Title 1"/>
          <p:cNvSpPr>
            <a:spLocks noGrp="1"/>
          </p:cNvSpPr>
          <p:nvPr>
            <p:ph type="title"/>
          </p:nvPr>
        </p:nvSpPr>
        <p:spPr>
          <a:xfrm>
            <a:off x="274639" y="295274"/>
            <a:ext cx="11211728" cy="917575"/>
          </a:xfrm>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74639" y="1212849"/>
            <a:ext cx="10572902" cy="4624279"/>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98699492"/>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68217A"/>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5" name="Picture 4"/>
          <p:cNvPicPr>
            <a:picLocks noChangeAspect="1"/>
          </p:cNvPicPr>
          <p:nvPr userDrawn="1"/>
        </p:nvPicPr>
        <p:blipFill>
          <a:blip r:embed="rId24" cstate="screen">
            <a:extLst>
              <a:ext uri="{28A0092B-C50C-407E-A947-70E740481C1C}">
                <a14:useLocalDpi xmlns:a14="http://schemas.microsoft.com/office/drawing/2010/main"/>
              </a:ext>
            </a:extLst>
          </a:blip>
          <a:stretch>
            <a:fillRect/>
          </a:stretch>
        </p:blipFill>
        <p:spPr>
          <a:xfrm rot="5400000">
            <a:off x="10532394" y="1944335"/>
            <a:ext cx="4298019" cy="409351"/>
          </a:xfrm>
          <a:prstGeom prst="rect">
            <a:avLst/>
          </a:prstGeom>
        </p:spPr>
      </p:pic>
    </p:spTree>
    <p:extLst>
      <p:ext uri="{BB962C8B-B14F-4D97-AF65-F5344CB8AC3E}">
        <p14:creationId xmlns:p14="http://schemas.microsoft.com/office/powerpoint/2010/main" val="1790270825"/>
      </p:ext>
    </p:extLst>
  </p:cSld>
  <p:clrMap bg1="dk1" tx1="lt1" bg2="dk2" tx2="lt2" accent1="accent1" accent2="accent2" accent3="accent3" accent4="accent4" accent5="accent5" accent6="accent6" hlink="hlink" folHlink="folHlink"/>
  <p:sldLayoutIdLst>
    <p:sldLayoutId id="2147484167" r:id="rId1"/>
    <p:sldLayoutId id="2147484201" r:id="rId2"/>
    <p:sldLayoutId id="2147484182" r:id="rId3"/>
    <p:sldLayoutId id="2147484257" r:id="rId4"/>
    <p:sldLayoutId id="2147484098" r:id="rId5"/>
    <p:sldLayoutId id="2147484203" r:id="rId6"/>
    <p:sldLayoutId id="2147484204" r:id="rId7"/>
    <p:sldLayoutId id="2147484205" r:id="rId8"/>
    <p:sldLayoutId id="2147484206" r:id="rId9"/>
    <p:sldLayoutId id="2147484107" r:id="rId10"/>
    <p:sldLayoutId id="2147484106" r:id="rId11"/>
    <p:sldLayoutId id="2147484092" r:id="rId12"/>
    <p:sldLayoutId id="2147484190" r:id="rId13"/>
    <p:sldLayoutId id="2147484195" r:id="rId14"/>
    <p:sldLayoutId id="2147484196" r:id="rId15"/>
    <p:sldLayoutId id="2147484192" r:id="rId16"/>
    <p:sldLayoutId id="2147484093" r:id="rId17"/>
    <p:sldLayoutId id="2147484202" r:id="rId18"/>
    <p:sldLayoutId id="2147484258" r:id="rId19"/>
    <p:sldLayoutId id="2147484259" r:id="rId20"/>
    <p:sldLayoutId id="2147484254" r:id="rId21"/>
    <p:sldLayoutId id="2147484255" r:id="rId22"/>
  </p:sldLayoutIdLst>
  <p:transition>
    <p:fade/>
  </p:transition>
  <p:timing>
    <p:tnLst>
      <p:par>
        <p:cTn id="1" dur="indefinite" restart="never" nodeType="tmRoot"/>
      </p:par>
    </p:tnLst>
  </p:timing>
  <p:txStyles>
    <p:title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userDrawn="1">
          <p15:clr>
            <a:srgbClr val="5ACBF0"/>
          </p15:clr>
        </p15:guide>
        <p15:guide id="2" pos="173" userDrawn="1">
          <p15:clr>
            <a:srgbClr val="5ACBF0"/>
          </p15:clr>
        </p15:guide>
        <p15:guide id="3" pos="7661" userDrawn="1">
          <p15:clr>
            <a:srgbClr val="5ACBF0"/>
          </p15:clr>
        </p15:guide>
        <p15:guide id="4" orient="horz" pos="4219" userDrawn="1">
          <p15:clr>
            <a:srgbClr val="5ACBF0"/>
          </p15:clr>
        </p15:guide>
        <p15:guide id="5" pos="749" userDrawn="1">
          <p15:clr>
            <a:srgbClr val="5ACBF0"/>
          </p15:clr>
        </p15:guide>
        <p15:guide id="6" pos="1325" userDrawn="1">
          <p15:clr>
            <a:srgbClr val="5ACBF0"/>
          </p15:clr>
        </p15:guide>
        <p15:guide id="7" pos="1901" userDrawn="1">
          <p15:clr>
            <a:srgbClr val="5ACBF0"/>
          </p15:clr>
        </p15:guide>
        <p15:guide id="8" pos="2477" userDrawn="1">
          <p15:clr>
            <a:srgbClr val="5ACBF0"/>
          </p15:clr>
        </p15:guide>
        <p15:guide id="9" pos="3053" userDrawn="1">
          <p15:clr>
            <a:srgbClr val="5ACBF0"/>
          </p15:clr>
        </p15:guide>
        <p15:guide id="10" pos="3629" userDrawn="1">
          <p15:clr>
            <a:srgbClr val="5ACBF0"/>
          </p15:clr>
        </p15:guide>
        <p15:guide id="11" pos="4205" userDrawn="1">
          <p15:clr>
            <a:srgbClr val="5ACBF0"/>
          </p15:clr>
        </p15:guide>
        <p15:guide id="12" pos="4781" userDrawn="1">
          <p15:clr>
            <a:srgbClr val="5ACBF0"/>
          </p15:clr>
        </p15:guide>
        <p15:guide id="13" pos="5357" userDrawn="1">
          <p15:clr>
            <a:srgbClr val="5ACBF0"/>
          </p15:clr>
        </p15:guide>
        <p15:guide id="14" pos="5933" userDrawn="1">
          <p15:clr>
            <a:srgbClr val="5ACBF0"/>
          </p15:clr>
        </p15:guide>
        <p15:guide id="15" pos="6509" userDrawn="1">
          <p15:clr>
            <a:srgbClr val="5ACBF0"/>
          </p15:clr>
        </p15:guide>
        <p15:guide id="16" pos="7085" userDrawn="1">
          <p15:clr>
            <a:srgbClr val="5ACBF0"/>
          </p15:clr>
        </p15:guide>
        <p15:guide id="17" orient="horz" pos="763" userDrawn="1">
          <p15:clr>
            <a:srgbClr val="5ACBF0"/>
          </p15:clr>
        </p15:guide>
        <p15:guide id="18" orient="horz" pos="1339" userDrawn="1">
          <p15:clr>
            <a:srgbClr val="5ACBF0"/>
          </p15:clr>
        </p15:guide>
        <p15:guide id="19" orient="horz" pos="1915" userDrawn="1">
          <p15:clr>
            <a:srgbClr val="5ACBF0"/>
          </p15:clr>
        </p15:guide>
        <p15:guide id="20" orient="horz" pos="2491" userDrawn="1">
          <p15:clr>
            <a:srgbClr val="5ACBF0"/>
          </p15:clr>
        </p15:guide>
        <p15:guide id="21" orient="horz" pos="3067" userDrawn="1">
          <p15:clr>
            <a:srgbClr val="5ACBF0"/>
          </p15:clr>
        </p15:guide>
        <p15:guide id="22" orient="horz" pos="3643" userDrawn="1">
          <p15:clr>
            <a:srgbClr val="5ACBF0"/>
          </p15:clr>
        </p15:guide>
        <p15:guide id="23" pos="288" userDrawn="1">
          <p15:clr>
            <a:srgbClr val="C35EA4"/>
          </p15:clr>
        </p15:guide>
        <p15:guide id="24" pos="7546" userDrawn="1">
          <p15:clr>
            <a:srgbClr val="C35EA4"/>
          </p15:clr>
        </p15:guide>
        <p15:guide id="25" orient="horz" pos="302" userDrawn="1">
          <p15:clr>
            <a:srgbClr val="C35EA4"/>
          </p15:clr>
        </p15:guide>
        <p15:guide id="26" orient="horz" pos="4104" userDrawn="1">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7.png"/><Relationship Id="rId7" Type="http://schemas.microsoft.com/office/2007/relationships/hdphoto" Target="../media/hdphoto1.wdp"/><Relationship Id="rId2" Type="http://schemas.openxmlformats.org/officeDocument/2006/relationships/notesSlide" Target="../notesSlides/notesSlide7.xml"/><Relationship Id="rId1" Type="http://schemas.openxmlformats.org/officeDocument/2006/relationships/slideLayout" Target="../slideLayouts/slideLayout12.xml"/><Relationship Id="rId6" Type="http://schemas.openxmlformats.org/officeDocument/2006/relationships/image" Target="../media/image15.png"/><Relationship Id="rId5" Type="http://schemas.openxmlformats.org/officeDocument/2006/relationships/image" Target="../media/image14.png"/><Relationship Id="rId4" Type="http://schemas.microsoft.com/office/2007/relationships/hdphoto" Target="../media/hdphoto3.wdp"/><Relationship Id="rId9" Type="http://schemas.microsoft.com/office/2007/relationships/hdphoto" Target="../media/hdphoto2.wdp"/></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42.xml"/><Relationship Id="rId1" Type="http://schemas.openxmlformats.org/officeDocument/2006/relationships/slideLayout" Target="../slideLayouts/slideLayout17.xml"/><Relationship Id="rId4" Type="http://schemas.openxmlformats.org/officeDocument/2006/relationships/image" Target="../media/image57.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7" Type="http://schemas.microsoft.com/office/2007/relationships/hdphoto" Target="../media/hdphoto1.wdp"/><Relationship Id="rId2" Type="http://schemas.openxmlformats.org/officeDocument/2006/relationships/notesSlide" Target="../notesSlides/notesSlide8.xml"/><Relationship Id="rId1" Type="http://schemas.openxmlformats.org/officeDocument/2006/relationships/slideLayout" Target="../slideLayouts/slideLayout12.xml"/><Relationship Id="rId6" Type="http://schemas.openxmlformats.org/officeDocument/2006/relationships/image" Target="../media/image15.png"/><Relationship Id="rId5" Type="http://schemas.openxmlformats.org/officeDocument/2006/relationships/image" Target="../media/image18.png"/><Relationship Id="rId4" Type="http://schemas.microsoft.com/office/2007/relationships/hdphoto" Target="../media/hdphoto2.wdp"/></Relationships>
</file>

<file path=ppt/slides/_rels/slide12.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6.png"/><Relationship Id="rId7"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12.xml"/><Relationship Id="rId6" Type="http://schemas.microsoft.com/office/2007/relationships/hdphoto" Target="../media/hdphoto3.wdp"/><Relationship Id="rId5" Type="http://schemas.openxmlformats.org/officeDocument/2006/relationships/image" Target="../media/image17.png"/><Relationship Id="rId4" Type="http://schemas.microsoft.com/office/2007/relationships/hdphoto" Target="../media/hdphoto2.wdp"/><Relationship Id="rId9" Type="http://schemas.microsoft.com/office/2007/relationships/hdphoto" Target="../media/hdphoto1.wdp"/></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1.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12.xml"/><Relationship Id="rId5" Type="http://schemas.openxmlformats.org/officeDocument/2006/relationships/image" Target="../media/image10.png"/><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12.xml"/><Relationship Id="rId6" Type="http://schemas.openxmlformats.org/officeDocument/2006/relationships/image" Target="../media/image21.png"/><Relationship Id="rId5" Type="http://schemas.openxmlformats.org/officeDocument/2006/relationships/image" Target="../media/image19.png"/><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12.xml"/><Relationship Id="rId6" Type="http://schemas.openxmlformats.org/officeDocument/2006/relationships/image" Target="../media/image21.png"/><Relationship Id="rId5" Type="http://schemas.openxmlformats.org/officeDocument/2006/relationships/image" Target="../media/image19.png"/><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12.xml"/><Relationship Id="rId6" Type="http://schemas.openxmlformats.org/officeDocument/2006/relationships/image" Target="../media/image21.png"/><Relationship Id="rId5" Type="http://schemas.openxmlformats.org/officeDocument/2006/relationships/image" Target="../media/image19.png"/><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12.xml"/><Relationship Id="rId6" Type="http://schemas.openxmlformats.org/officeDocument/2006/relationships/image" Target="../media/image10.png"/><Relationship Id="rId5" Type="http://schemas.openxmlformats.org/officeDocument/2006/relationships/image" Target="../media/image21.png"/><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12.xml"/><Relationship Id="rId5" Type="http://schemas.openxmlformats.org/officeDocument/2006/relationships/image" Target="../media/image10.png"/><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12.xml"/><Relationship Id="rId6" Type="http://schemas.openxmlformats.org/officeDocument/2006/relationships/image" Target="../media/image21.png"/><Relationship Id="rId5" Type="http://schemas.openxmlformats.org/officeDocument/2006/relationships/image" Target="../media/image10.png"/><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12.xml"/><Relationship Id="rId6" Type="http://schemas.openxmlformats.org/officeDocument/2006/relationships/image" Target="../media/image21.png"/><Relationship Id="rId5" Type="http://schemas.openxmlformats.org/officeDocument/2006/relationships/image" Target="../media/image10.png"/><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12.xml"/><Relationship Id="rId6" Type="http://schemas.openxmlformats.org/officeDocument/2006/relationships/image" Target="../media/image10.png"/><Relationship Id="rId5" Type="http://schemas.openxmlformats.org/officeDocument/2006/relationships/image" Target="../media/image21.png"/><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12.xml"/><Relationship Id="rId6" Type="http://schemas.openxmlformats.org/officeDocument/2006/relationships/image" Target="../media/image10.png"/><Relationship Id="rId5" Type="http://schemas.openxmlformats.org/officeDocument/2006/relationships/image" Target="../media/image21.png"/><Relationship Id="rId4" Type="http://schemas.openxmlformats.org/officeDocument/2006/relationships/image" Target="../media/image20.png"/></Relationships>
</file>

<file path=ppt/slides/_rels/slide24.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19.png"/><Relationship Id="rId7"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12.xml"/><Relationship Id="rId6" Type="http://schemas.openxmlformats.org/officeDocument/2006/relationships/image" Target="../media/image14.png"/><Relationship Id="rId5" Type="http://schemas.openxmlformats.org/officeDocument/2006/relationships/image" Target="../media/image10.png"/><Relationship Id="rId4" Type="http://schemas.openxmlformats.org/officeDocument/2006/relationships/image" Target="../media/image20.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12.xml"/><Relationship Id="rId4" Type="http://schemas.openxmlformats.org/officeDocument/2006/relationships/image" Target="../media/image23.png"/></Relationships>
</file>

<file path=ppt/slides/_rels/slide28.xml.rels><?xml version="1.0" encoding="UTF-8" standalone="yes"?>
<Relationships xmlns="http://schemas.openxmlformats.org/package/2006/relationships"><Relationship Id="rId3" Type="http://schemas.openxmlformats.org/officeDocument/2006/relationships/hyperlink" Target="https://hub.docker.com/" TargetMode="External"/><Relationship Id="rId2" Type="http://schemas.openxmlformats.org/officeDocument/2006/relationships/notesSlide" Target="../notesSlides/notesSlide24.xml"/><Relationship Id="rId1" Type="http://schemas.openxmlformats.org/officeDocument/2006/relationships/slideLayout" Target="../slideLayouts/slideLayout12.xml"/><Relationship Id="rId5" Type="http://schemas.openxmlformats.org/officeDocument/2006/relationships/image" Target="../media/image23.png"/><Relationship Id="rId4" Type="http://schemas.openxmlformats.org/officeDocument/2006/relationships/image" Target="../media/image22.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6.xml"/><Relationship Id="rId1" Type="http://schemas.openxmlformats.org/officeDocument/2006/relationships/slideLayout" Target="../slideLayouts/slideLayout1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7.xml"/><Relationship Id="rId1" Type="http://schemas.openxmlformats.org/officeDocument/2006/relationships/slideLayout" Target="../slideLayouts/slideLayout1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8.xml"/><Relationship Id="rId1" Type="http://schemas.openxmlformats.org/officeDocument/2006/relationships/slideLayout" Target="../slideLayouts/slideLayout1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34.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27.png"/><Relationship Id="rId2" Type="http://schemas.openxmlformats.org/officeDocument/2006/relationships/notesSlide" Target="../notesSlides/notesSlide29.xml"/><Relationship Id="rId1" Type="http://schemas.openxmlformats.org/officeDocument/2006/relationships/slideLayout" Target="../slideLayouts/slideLayout1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19.png"/></Relationships>
</file>

<file path=ppt/slides/_rels/slide35.xml.rels><?xml version="1.0" encoding="UTF-8" standalone="yes"?>
<Relationships xmlns="http://schemas.openxmlformats.org/package/2006/relationships"><Relationship Id="rId8" Type="http://schemas.microsoft.com/office/2007/relationships/hdphoto" Target="../media/hdphoto4.wdp"/><Relationship Id="rId3" Type="http://schemas.openxmlformats.org/officeDocument/2006/relationships/image" Target="../media/image19.png"/><Relationship Id="rId7" Type="http://schemas.openxmlformats.org/officeDocument/2006/relationships/image" Target="../media/image28.png"/><Relationship Id="rId2" Type="http://schemas.openxmlformats.org/officeDocument/2006/relationships/notesSlide" Target="../notesSlides/notesSlide30.xml"/><Relationship Id="rId1" Type="http://schemas.openxmlformats.org/officeDocument/2006/relationships/slideLayout" Target="../slideLayouts/slideLayout12.xml"/><Relationship Id="rId6" Type="http://schemas.openxmlformats.org/officeDocument/2006/relationships/image" Target="../media/image26.png"/><Relationship Id="rId11" Type="http://schemas.openxmlformats.org/officeDocument/2006/relationships/image" Target="../media/image27.png"/><Relationship Id="rId5" Type="http://schemas.openxmlformats.org/officeDocument/2006/relationships/image" Target="../media/image25.png"/><Relationship Id="rId10" Type="http://schemas.microsoft.com/office/2007/relationships/hdphoto" Target="../media/hdphoto1.wdp"/><Relationship Id="rId4" Type="http://schemas.openxmlformats.org/officeDocument/2006/relationships/image" Target="../media/image24.png"/><Relationship Id="rId9" Type="http://schemas.openxmlformats.org/officeDocument/2006/relationships/image" Target="../media/image29.png"/></Relationships>
</file>

<file path=ppt/slides/_rels/slide36.xml.rels><?xml version="1.0" encoding="UTF-8" standalone="yes"?>
<Relationships xmlns="http://schemas.openxmlformats.org/package/2006/relationships"><Relationship Id="rId8" Type="http://schemas.microsoft.com/office/2007/relationships/hdphoto" Target="../media/hdphoto4.wdp"/><Relationship Id="rId13" Type="http://schemas.openxmlformats.org/officeDocument/2006/relationships/image" Target="../media/image15.png"/><Relationship Id="rId3" Type="http://schemas.openxmlformats.org/officeDocument/2006/relationships/image" Target="../media/image19.png"/><Relationship Id="rId7" Type="http://schemas.openxmlformats.org/officeDocument/2006/relationships/image" Target="../media/image28.png"/><Relationship Id="rId12" Type="http://schemas.openxmlformats.org/officeDocument/2006/relationships/image" Target="../media/image14.png"/><Relationship Id="rId2" Type="http://schemas.openxmlformats.org/officeDocument/2006/relationships/notesSlide" Target="../notesSlides/notesSlide31.xml"/><Relationship Id="rId1" Type="http://schemas.openxmlformats.org/officeDocument/2006/relationships/slideLayout" Target="../slideLayouts/slideLayout12.xml"/><Relationship Id="rId6" Type="http://schemas.openxmlformats.org/officeDocument/2006/relationships/image" Target="../media/image26.png"/><Relationship Id="rId11" Type="http://schemas.openxmlformats.org/officeDocument/2006/relationships/image" Target="../media/image27.png"/><Relationship Id="rId5" Type="http://schemas.openxmlformats.org/officeDocument/2006/relationships/image" Target="../media/image25.png"/><Relationship Id="rId10" Type="http://schemas.microsoft.com/office/2007/relationships/hdphoto" Target="../media/hdphoto1.wdp"/><Relationship Id="rId4" Type="http://schemas.openxmlformats.org/officeDocument/2006/relationships/image" Target="../media/image24.png"/><Relationship Id="rId9" Type="http://schemas.openxmlformats.org/officeDocument/2006/relationships/image" Target="../media/image29.png"/></Relationships>
</file>

<file path=ppt/slides/_rels/slide37.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9.png"/><Relationship Id="rId7" Type="http://schemas.openxmlformats.org/officeDocument/2006/relationships/image" Target="../media/image14.png"/><Relationship Id="rId2" Type="http://schemas.openxmlformats.org/officeDocument/2006/relationships/notesSlide" Target="../notesSlides/notesSlide32.xml"/><Relationship Id="rId1" Type="http://schemas.openxmlformats.org/officeDocument/2006/relationships/slideLayout" Target="../slideLayouts/slideLayout1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 Id="rId9" Type="http://schemas.microsoft.com/office/2007/relationships/hdphoto" Target="../media/hdphoto1.wdp"/></Relationships>
</file>

<file path=ppt/slides/_rels/slide38.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9.png"/><Relationship Id="rId7" Type="http://schemas.openxmlformats.org/officeDocument/2006/relationships/image" Target="../media/image14.png"/><Relationship Id="rId2" Type="http://schemas.openxmlformats.org/officeDocument/2006/relationships/notesSlide" Target="../notesSlides/notesSlide33.xml"/><Relationship Id="rId1" Type="http://schemas.openxmlformats.org/officeDocument/2006/relationships/slideLayout" Target="../slideLayouts/slideLayout1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 Id="rId9" Type="http://schemas.microsoft.com/office/2007/relationships/hdphoto" Target="../media/hdphoto1.wdp"/></Relationships>
</file>

<file path=ppt/slides/_rels/slide39.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19.png"/><Relationship Id="rId7" Type="http://schemas.openxmlformats.org/officeDocument/2006/relationships/image" Target="../media/image30.png"/><Relationship Id="rId2" Type="http://schemas.openxmlformats.org/officeDocument/2006/relationships/notesSlide" Target="../notesSlides/notesSlide34.xml"/><Relationship Id="rId1" Type="http://schemas.openxmlformats.org/officeDocument/2006/relationships/slideLayout" Target="../slideLayouts/slideLayout12.xml"/><Relationship Id="rId6" Type="http://schemas.openxmlformats.org/officeDocument/2006/relationships/image" Target="../media/image26.png"/><Relationship Id="rId5" Type="http://schemas.openxmlformats.org/officeDocument/2006/relationships/image" Target="../media/image25.png"/><Relationship Id="rId10" Type="http://schemas.microsoft.com/office/2007/relationships/hdphoto" Target="../media/hdphoto1.wdp"/><Relationship Id="rId4" Type="http://schemas.openxmlformats.org/officeDocument/2006/relationships/image" Target="../media/image24.png"/><Relationship Id="rId9" Type="http://schemas.openxmlformats.org/officeDocument/2006/relationships/image" Target="../media/image1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19.png"/><Relationship Id="rId7" Type="http://schemas.openxmlformats.org/officeDocument/2006/relationships/image" Target="../media/image30.png"/><Relationship Id="rId12" Type="http://schemas.microsoft.com/office/2007/relationships/hdphoto" Target="../media/hdphoto1.wdp"/><Relationship Id="rId2" Type="http://schemas.openxmlformats.org/officeDocument/2006/relationships/notesSlide" Target="../notesSlides/notesSlide35.xml"/><Relationship Id="rId1" Type="http://schemas.openxmlformats.org/officeDocument/2006/relationships/slideLayout" Target="../slideLayouts/slideLayout12.xml"/><Relationship Id="rId6" Type="http://schemas.openxmlformats.org/officeDocument/2006/relationships/image" Target="../media/image26.png"/><Relationship Id="rId11" Type="http://schemas.openxmlformats.org/officeDocument/2006/relationships/image" Target="../media/image15.png"/><Relationship Id="rId5" Type="http://schemas.openxmlformats.org/officeDocument/2006/relationships/image" Target="../media/image25.png"/><Relationship Id="rId10" Type="http://schemas.openxmlformats.org/officeDocument/2006/relationships/image" Target="../media/image14.png"/><Relationship Id="rId4" Type="http://schemas.openxmlformats.org/officeDocument/2006/relationships/image" Target="../media/image24.png"/><Relationship Id="rId9" Type="http://schemas.microsoft.com/office/2007/relationships/hdphoto" Target="../media/hdphoto5.wdp"/></Relationships>
</file>

<file path=ppt/slides/_rels/slide41.xml.rels><?xml version="1.0" encoding="UTF-8" standalone="yes"?>
<Relationships xmlns="http://schemas.openxmlformats.org/package/2006/relationships"><Relationship Id="rId8" Type="http://schemas.microsoft.com/office/2007/relationships/hdphoto" Target="../media/hdphoto6.wdp"/><Relationship Id="rId3" Type="http://schemas.openxmlformats.org/officeDocument/2006/relationships/image" Target="../media/image26.png"/><Relationship Id="rId7" Type="http://schemas.openxmlformats.org/officeDocument/2006/relationships/image" Target="../media/image35.png"/><Relationship Id="rId2" Type="http://schemas.openxmlformats.org/officeDocument/2006/relationships/notesSlide" Target="../notesSlides/notesSlide36.xml"/><Relationship Id="rId1" Type="http://schemas.openxmlformats.org/officeDocument/2006/relationships/slideLayout" Target="../slideLayouts/slideLayout1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 Id="rId9" Type="http://schemas.openxmlformats.org/officeDocument/2006/relationships/image" Target="../media/image36.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0.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image" Target="../media/image38.png"/><Relationship Id="rId7" Type="http://schemas.openxmlformats.org/officeDocument/2006/relationships/image" Target="../media/image42.png"/><Relationship Id="rId2" Type="http://schemas.openxmlformats.org/officeDocument/2006/relationships/notesSlide" Target="../notesSlides/notesSlide37.xml"/><Relationship Id="rId1" Type="http://schemas.openxmlformats.org/officeDocument/2006/relationships/slideLayout" Target="../slideLayouts/slideLayout12.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49.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44.png"/><Relationship Id="rId7" Type="http://schemas.openxmlformats.org/officeDocument/2006/relationships/image" Target="../media/image48.png"/><Relationship Id="rId2" Type="http://schemas.openxmlformats.org/officeDocument/2006/relationships/notesSlide" Target="../notesSlides/notesSlide38.xml"/><Relationship Id="rId1" Type="http://schemas.openxmlformats.org/officeDocument/2006/relationships/slideLayout" Target="../slideLayouts/slideLayout12.xml"/><Relationship Id="rId6" Type="http://schemas.openxmlformats.org/officeDocument/2006/relationships/image" Target="../media/image47.png"/><Relationship Id="rId11" Type="http://schemas.openxmlformats.org/officeDocument/2006/relationships/image" Target="../media/image24.png"/><Relationship Id="rId5" Type="http://schemas.openxmlformats.org/officeDocument/2006/relationships/image" Target="../media/image46.png"/><Relationship Id="rId10" Type="http://schemas.openxmlformats.org/officeDocument/2006/relationships/image" Target="../media/image19.png"/><Relationship Id="rId4" Type="http://schemas.openxmlformats.org/officeDocument/2006/relationships/image" Target="../media/image45.png"/><Relationship Id="rId9" Type="http://schemas.openxmlformats.org/officeDocument/2006/relationships/image" Target="../media/image20.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9.xml"/><Relationship Id="rId1" Type="http://schemas.openxmlformats.org/officeDocument/2006/relationships/slideLayout" Target="../slideLayouts/slideLayout12.xml"/><Relationship Id="rId5" Type="http://schemas.openxmlformats.org/officeDocument/2006/relationships/image" Target="../media/image10.png"/><Relationship Id="rId4" Type="http://schemas.microsoft.com/office/2007/relationships/hdphoto" Target="../media/hdphoto2.wdp"/></Relationships>
</file>

<file path=ppt/slides/_rels/slide51.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16.png"/><Relationship Id="rId7" Type="http://schemas.openxmlformats.org/officeDocument/2006/relationships/image" Target="../media/image48.png"/><Relationship Id="rId2" Type="http://schemas.openxmlformats.org/officeDocument/2006/relationships/notesSlide" Target="../notesSlides/notesSlide40.xml"/><Relationship Id="rId1" Type="http://schemas.openxmlformats.org/officeDocument/2006/relationships/slideLayout" Target="../slideLayouts/slideLayout12.xml"/><Relationship Id="rId6" Type="http://schemas.microsoft.com/office/2007/relationships/hdphoto" Target="../media/hdphoto3.wdp"/><Relationship Id="rId5" Type="http://schemas.openxmlformats.org/officeDocument/2006/relationships/image" Target="../media/image17.png"/><Relationship Id="rId4" Type="http://schemas.microsoft.com/office/2007/relationships/hdphoto" Target="../media/hdphoto2.wdp"/></Relationships>
</file>

<file path=ppt/slides/_rels/slide5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16.png"/><Relationship Id="rId7" Type="http://schemas.openxmlformats.org/officeDocument/2006/relationships/image" Target="../media/image48.png"/><Relationship Id="rId2" Type="http://schemas.openxmlformats.org/officeDocument/2006/relationships/notesSlide" Target="../notesSlides/notesSlide41.xml"/><Relationship Id="rId1" Type="http://schemas.openxmlformats.org/officeDocument/2006/relationships/slideLayout" Target="../slideLayouts/slideLayout12.xml"/><Relationship Id="rId6" Type="http://schemas.microsoft.com/office/2007/relationships/hdphoto" Target="../media/hdphoto3.wdp"/><Relationship Id="rId5" Type="http://schemas.openxmlformats.org/officeDocument/2006/relationships/image" Target="../media/image17.png"/><Relationship Id="rId4" Type="http://schemas.microsoft.com/office/2007/relationships/hdphoto" Target="../media/hdphoto2.wdp"/></Relationships>
</file>

<file path=ppt/slides/_rels/slide53.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6.xml"/><Relationship Id="rId4" Type="http://schemas.openxmlformats.org/officeDocument/2006/relationships/image" Target="../media/image51.png"/></Relationships>
</file>

<file path=ppt/slides/_rels/slide54.xml.rels><?xml version="1.0" encoding="UTF-8" standalone="yes"?>
<Relationships xmlns="http://schemas.openxmlformats.org/package/2006/relationships"><Relationship Id="rId2" Type="http://schemas.openxmlformats.org/officeDocument/2006/relationships/hyperlink" Target="https://raw.githubusercontent.com/Microsoft/Virtualization-Documentation/master/windows-server-container-tools/containers-azure-template/azuredeploy.json" TargetMode="Externa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9.xml.rels><?xml version="1.0" encoding="UTF-8" standalone="yes"?>
<Relationships xmlns="http://schemas.openxmlformats.org/package/2006/relationships"><Relationship Id="rId2" Type="http://schemas.openxmlformats.org/officeDocument/2006/relationships/hyperlink" Target="http://github.com/microsoft/Docker-PowerShell" TargetMode="Externa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1.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10.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5.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10.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7" Type="http://schemas.microsoft.com/office/2007/relationships/hdphoto" Target="../media/hdphoto2.wdp"/><Relationship Id="rId2" Type="http://schemas.openxmlformats.org/officeDocument/2006/relationships/notesSlide" Target="../notesSlides/notesSlide6.xml"/><Relationship Id="rId1" Type="http://schemas.openxmlformats.org/officeDocument/2006/relationships/slideLayout" Target="../slideLayouts/slideLayout12.xml"/><Relationship Id="rId6" Type="http://schemas.openxmlformats.org/officeDocument/2006/relationships/image" Target="../media/image16.png"/><Relationship Id="rId5" Type="http://schemas.microsoft.com/office/2007/relationships/hdphoto" Target="../media/hdphoto1.wdp"/><Relationship Id="rId4" Type="http://schemas.openxmlformats.org/officeDocument/2006/relationships/image" Target="../media/image15.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8.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10.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702" y="2123085"/>
            <a:ext cx="9143936" cy="908440"/>
          </a:xfrm>
        </p:spPr>
        <p:txBody>
          <a:bodyPr/>
          <a:lstStyle/>
          <a:p>
            <a:r>
              <a:rPr lang="en-US" dirty="0" smtClean="0"/>
              <a:t>Workshop</a:t>
            </a:r>
            <a:endParaRPr lang="en-US" dirty="0"/>
          </a:p>
        </p:txBody>
      </p:sp>
      <p:sp>
        <p:nvSpPr>
          <p:cNvPr id="3" name="Text Placeholder 2"/>
          <p:cNvSpPr>
            <a:spLocks noGrp="1"/>
          </p:cNvSpPr>
          <p:nvPr>
            <p:ph type="body" sz="quarter" idx="12"/>
          </p:nvPr>
        </p:nvSpPr>
        <p:spPr>
          <a:xfrm>
            <a:off x="274702" y="3031525"/>
            <a:ext cx="11074927" cy="742756"/>
          </a:xfrm>
        </p:spPr>
        <p:txBody>
          <a:bodyPr/>
          <a:lstStyle/>
          <a:p>
            <a:r>
              <a:rPr lang="en-US" b="1" dirty="0" err="1" smtClean="0"/>
              <a:t>Introdução</a:t>
            </a:r>
            <a:r>
              <a:rPr lang="en-US" b="1" dirty="0" smtClean="0"/>
              <a:t> – Windows e Hyper-V Containers</a:t>
            </a:r>
            <a:br>
              <a:rPr lang="en-US" b="1" dirty="0" smtClean="0"/>
            </a:br>
            <a:r>
              <a:rPr lang="en-US" b="1" dirty="0" smtClean="0"/>
              <a:t>Technical Preview 5</a:t>
            </a:r>
            <a:endParaRPr lang="en-US" dirty="0"/>
          </a:p>
        </p:txBody>
      </p:sp>
      <p:sp>
        <p:nvSpPr>
          <p:cNvPr id="4" name="Text Placeholder 2"/>
          <p:cNvSpPr txBox="1">
            <a:spLocks/>
          </p:cNvSpPr>
          <p:nvPr/>
        </p:nvSpPr>
        <p:spPr>
          <a:xfrm>
            <a:off x="274701" y="5238969"/>
            <a:ext cx="11074927" cy="742756"/>
          </a:xfrm>
          <a:prstGeom prst="rect">
            <a:avLst/>
          </a:prstGeom>
          <a:noFill/>
        </p:spPr>
        <p:txBody>
          <a:bodyPr vert="horz" wrap="square" lIns="146304" tIns="109728" rIns="146304" bIns="109728" rtlCol="0">
            <a:noAutofit/>
          </a:bodyPr>
          <a:lstStyle>
            <a:lvl1pPr marL="0" marR="0" indent="0" algn="l" defTabSz="932742" rtl="0" eaLnBrk="1" fontAlgn="auto" latinLnBrk="0" hangingPunct="1">
              <a:lnSpc>
                <a:spcPct val="90000"/>
              </a:lnSpc>
              <a:spcBef>
                <a:spcPts val="0"/>
              </a:spcBef>
              <a:spcAft>
                <a:spcPts val="0"/>
              </a:spcAft>
              <a:buClrTx/>
              <a:buSzPct val="90000"/>
              <a:buFont typeface="Wingdings" panose="05000000000000000000" pitchFamily="2" charset="2"/>
              <a:buNone/>
              <a:tabLst/>
              <a:defRPr sz="3600" kern="1200" spc="0" baseline="0">
                <a:gradFill>
                  <a:gsLst>
                    <a:gs pos="0">
                      <a:srgbClr val="FFFFFF"/>
                    </a:gs>
                    <a:gs pos="100000">
                      <a:srgbClr val="FFFFFF"/>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dirty="0" smtClean="0">
                <a:solidFill>
                  <a:schemeClr val="tx1"/>
                </a:solidFill>
              </a:rPr>
              <a:t>Fabio Hara | @</a:t>
            </a:r>
            <a:r>
              <a:rPr lang="en-US" b="1" dirty="0" err="1" smtClean="0">
                <a:solidFill>
                  <a:schemeClr val="tx1"/>
                </a:solidFill>
              </a:rPr>
              <a:t>fabiohara</a:t>
            </a:r>
            <a:r>
              <a:rPr lang="en-US" b="1" dirty="0" smtClean="0">
                <a:solidFill>
                  <a:schemeClr val="tx1"/>
                </a:solidFill>
              </a:rPr>
              <a:t/>
            </a:r>
            <a:br>
              <a:rPr lang="en-US" b="1" dirty="0" smtClean="0">
                <a:solidFill>
                  <a:schemeClr val="tx1"/>
                </a:solidFill>
              </a:rPr>
            </a:br>
            <a:endParaRPr lang="en-US" dirty="0">
              <a:solidFill>
                <a:schemeClr val="tx1"/>
              </a:solidFill>
            </a:endParaRPr>
          </a:p>
        </p:txBody>
      </p:sp>
    </p:spTree>
    <p:extLst>
      <p:ext uri="{BB962C8B-B14F-4D97-AF65-F5344CB8AC3E}">
        <p14:creationId xmlns:p14="http://schemas.microsoft.com/office/powerpoint/2010/main" val="2835362883"/>
      </p:ext>
    </p:extLst>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tabLst>
                <a:tab pos="973138" algn="l"/>
              </a:tabLst>
            </a:pPr>
            <a:r>
              <a:rPr lang="en-US" dirty="0"/>
              <a:t>Container Run-time</a:t>
            </a:r>
          </a:p>
        </p:txBody>
      </p:sp>
      <p:sp>
        <p:nvSpPr>
          <p:cNvPr id="15" name="Rectangle 14"/>
          <p:cNvSpPr/>
          <p:nvPr/>
        </p:nvSpPr>
        <p:spPr bwMode="auto">
          <a:xfrm>
            <a:off x="1193056" y="2394198"/>
            <a:ext cx="1726819" cy="1885370"/>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r>
              <a:rPr lang="en-US" sz="2000" dirty="0" smtClean="0">
                <a:gradFill>
                  <a:gsLst>
                    <a:gs pos="16814">
                      <a:srgbClr val="FFFFFF"/>
                    </a:gs>
                    <a:gs pos="46000">
                      <a:srgbClr val="FFFFFF"/>
                    </a:gs>
                  </a:gsLst>
                  <a:lin ang="5400000" scaled="0"/>
                </a:gradFill>
              </a:rPr>
              <a:t>Sistema </a:t>
            </a:r>
            <a:r>
              <a:rPr lang="en-US" sz="2000" dirty="0" err="1" smtClean="0">
                <a:gradFill>
                  <a:gsLst>
                    <a:gs pos="16814">
                      <a:srgbClr val="FFFFFF"/>
                    </a:gs>
                    <a:gs pos="46000">
                      <a:srgbClr val="FFFFFF"/>
                    </a:gs>
                  </a:gsLst>
                  <a:lin ang="5400000" scaled="0"/>
                </a:gradFill>
              </a:rPr>
              <a:t>Operacional</a:t>
            </a:r>
            <a:r>
              <a:rPr lang="en-US" sz="2000" dirty="0" smtClean="0">
                <a:gradFill>
                  <a:gsLst>
                    <a:gs pos="16814">
                      <a:srgbClr val="FFFFFF"/>
                    </a:gs>
                    <a:gs pos="46000">
                      <a:srgbClr val="FFFFFF"/>
                    </a:gs>
                  </a:gsLst>
                  <a:lin ang="5400000" scaled="0"/>
                </a:gradFill>
              </a:rPr>
              <a:t> do Host</a:t>
            </a:r>
            <a:endParaRPr lang="en-US" sz="2000" dirty="0">
              <a:gradFill>
                <a:gsLst>
                  <a:gs pos="16814">
                    <a:srgbClr val="FFFFFF"/>
                  </a:gs>
                  <a:gs pos="46000">
                    <a:srgbClr val="FFFFFF"/>
                  </a:gs>
                </a:gsLst>
                <a:lin ang="5400000" scaled="0"/>
              </a:gradFill>
            </a:endParaRPr>
          </a:p>
        </p:txBody>
      </p:sp>
      <p:sp>
        <p:nvSpPr>
          <p:cNvPr id="42" name="TextBox 41"/>
          <p:cNvSpPr txBox="1"/>
          <p:nvPr/>
        </p:nvSpPr>
        <p:spPr>
          <a:xfrm>
            <a:off x="9672702" y="2556325"/>
            <a:ext cx="1478610" cy="627864"/>
          </a:xfrm>
          <a:prstGeom prst="rect">
            <a:avLst/>
          </a:prstGeom>
          <a:noFill/>
        </p:spPr>
        <p:txBody>
          <a:bodyPr wrap="none" lIns="182880" tIns="146304" rIns="182880" bIns="146304" rtlCol="0">
            <a:spAutoFit/>
          </a:bodyPr>
          <a:lstStyle/>
          <a:p>
            <a:pPr>
              <a:lnSpc>
                <a:spcPct val="90000"/>
              </a:lnSpc>
              <a:spcAft>
                <a:spcPts val="600"/>
              </a:spcAft>
            </a:pPr>
            <a:r>
              <a:rPr lang="en-US" sz="2400" dirty="0" err="1" smtClean="0"/>
              <a:t>Imagem</a:t>
            </a:r>
            <a:endParaRPr lang="en-US" sz="2400" dirty="0" smtClean="0"/>
          </a:p>
        </p:txBody>
      </p:sp>
      <p:sp>
        <p:nvSpPr>
          <p:cNvPr id="44" name="TextBox 43"/>
          <p:cNvSpPr txBox="1"/>
          <p:nvPr/>
        </p:nvSpPr>
        <p:spPr>
          <a:xfrm>
            <a:off x="9672702" y="3348416"/>
            <a:ext cx="1834477" cy="960263"/>
          </a:xfrm>
          <a:prstGeom prst="rect">
            <a:avLst/>
          </a:prstGeom>
          <a:noFill/>
        </p:spPr>
        <p:txBody>
          <a:bodyPr wrap="none" lIns="182880" tIns="146304" rIns="182880" bIns="146304" rtlCol="0">
            <a:spAutoFit/>
          </a:bodyPr>
          <a:lstStyle/>
          <a:p>
            <a:pPr>
              <a:lnSpc>
                <a:spcPct val="90000"/>
              </a:lnSpc>
              <a:spcAft>
                <a:spcPts val="600"/>
              </a:spcAft>
            </a:pPr>
            <a:r>
              <a:rPr lang="en-US" sz="2400" dirty="0" smtClean="0"/>
              <a:t>Virtual </a:t>
            </a:r>
            <a:br>
              <a:rPr lang="en-US" sz="2400" dirty="0" smtClean="0"/>
            </a:br>
            <a:r>
              <a:rPr lang="en-US" sz="2400" dirty="0" smtClean="0"/>
              <a:t>machine(s)</a:t>
            </a:r>
          </a:p>
        </p:txBody>
      </p:sp>
      <p:pic>
        <p:nvPicPr>
          <p:cNvPr id="24" name="Picture 23"/>
          <p:cNvPicPr>
            <a:picLocks noChangeAspect="1"/>
          </p:cNvPicPr>
          <p:nvPr/>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2975824" y="3407872"/>
            <a:ext cx="2916936" cy="871696"/>
          </a:xfrm>
          <a:prstGeom prst="rect">
            <a:avLst/>
          </a:prstGeom>
        </p:spPr>
      </p:pic>
      <p:sp>
        <p:nvSpPr>
          <p:cNvPr id="25" name="Rectangle 24"/>
          <p:cNvSpPr/>
          <p:nvPr/>
        </p:nvSpPr>
        <p:spPr bwMode="auto">
          <a:xfrm>
            <a:off x="2975824" y="2394198"/>
            <a:ext cx="2916936" cy="962787"/>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274320" tIns="46637" rIns="0" bIns="46637" numCol="1" rtlCol="0" anchor="ctr" anchorCtr="0" compatLnSpc="1">
            <a:prstTxWarp prst="textNoShape">
              <a:avLst/>
            </a:prstTxWarp>
          </a:bodyPr>
          <a:lstStyle/>
          <a:p>
            <a:pPr defTabSz="932398" fontAlgn="base">
              <a:spcBef>
                <a:spcPct val="0"/>
              </a:spcBef>
              <a:spcAft>
                <a:spcPct val="0"/>
              </a:spcAft>
            </a:pPr>
            <a:r>
              <a:rPr lang="en-US" dirty="0" smtClean="0">
                <a:gradFill>
                  <a:gsLst>
                    <a:gs pos="16814">
                      <a:srgbClr val="FFFFFF"/>
                    </a:gs>
                    <a:gs pos="46000">
                      <a:srgbClr val="FFFFFF"/>
                    </a:gs>
                  </a:gsLst>
                  <a:lin ang="5400000" scaled="0"/>
                </a:gradFill>
              </a:rPr>
              <a:t>Sistema</a:t>
            </a:r>
            <a:br>
              <a:rPr lang="en-US" dirty="0" smtClean="0">
                <a:gradFill>
                  <a:gsLst>
                    <a:gs pos="16814">
                      <a:srgbClr val="FFFFFF"/>
                    </a:gs>
                    <a:gs pos="46000">
                      <a:srgbClr val="FFFFFF"/>
                    </a:gs>
                  </a:gsLst>
                  <a:lin ang="5400000" scaled="0"/>
                </a:gradFill>
              </a:rPr>
            </a:br>
            <a:r>
              <a:rPr lang="en-US" dirty="0" err="1">
                <a:gradFill>
                  <a:gsLst>
                    <a:gs pos="16814">
                      <a:srgbClr val="FFFFFF"/>
                    </a:gs>
                    <a:gs pos="46000">
                      <a:srgbClr val="FFFFFF"/>
                    </a:gs>
                  </a:gsLst>
                  <a:lin ang="5400000" scaled="0"/>
                </a:gradFill>
              </a:rPr>
              <a:t>O</a:t>
            </a:r>
            <a:r>
              <a:rPr lang="en-US" dirty="0" err="1" smtClean="0">
                <a:gradFill>
                  <a:gsLst>
                    <a:gs pos="16814">
                      <a:srgbClr val="FFFFFF"/>
                    </a:gs>
                    <a:gs pos="46000">
                      <a:srgbClr val="FFFFFF"/>
                    </a:gs>
                  </a:gsLst>
                  <a:lin ang="5400000" scaled="0"/>
                </a:gradFill>
              </a:rPr>
              <a:t>peracional</a:t>
            </a:r>
            <a:endParaRPr lang="en-US" dirty="0">
              <a:gradFill>
                <a:gsLst>
                  <a:gs pos="16814">
                    <a:srgbClr val="FFFFFF"/>
                  </a:gs>
                  <a:gs pos="46000">
                    <a:srgbClr val="FFFFFF"/>
                  </a:gs>
                </a:gsLst>
                <a:lin ang="5400000" scaled="0"/>
              </a:gradFill>
            </a:endParaRPr>
          </a:p>
        </p:txBody>
      </p:sp>
      <p:grpSp>
        <p:nvGrpSpPr>
          <p:cNvPr id="26" name="Group 25"/>
          <p:cNvGrpSpPr/>
          <p:nvPr/>
        </p:nvGrpSpPr>
        <p:grpSpPr>
          <a:xfrm>
            <a:off x="4751858" y="2457897"/>
            <a:ext cx="803024" cy="824721"/>
            <a:chOff x="5624585" y="4372841"/>
            <a:chExt cx="1415904" cy="1454160"/>
          </a:xfrm>
        </p:grpSpPr>
        <p:pic>
          <p:nvPicPr>
            <p:cNvPr id="27" name="Picture 2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36496" y="4372841"/>
              <a:ext cx="1363868" cy="1454160"/>
            </a:xfrm>
            <a:prstGeom prst="rect">
              <a:avLst/>
            </a:prstGeom>
          </p:spPr>
        </p:pic>
        <p:pic>
          <p:nvPicPr>
            <p:cNvPr id="28" name="Picture 27" descr="\\MAGNUM\Projects\Microsoft\Cloud Power FY12\Design\ICONS_PNG\Application.png"/>
            <p:cNvPicPr>
              <a:picLocks noChangeAspect="1" noChangeArrowheads="1"/>
            </p:cNvPicPr>
            <p:nvPr/>
          </p:nvPicPr>
          <p:blipFill>
            <a:blip r:embed="rId6" cstate="print">
              <a:duotone>
                <a:schemeClr val="accent1">
                  <a:shade val="45000"/>
                  <a:satMod val="135000"/>
                </a:schemeClr>
                <a:prstClr val="white"/>
              </a:duotone>
              <a:extLst>
                <a:ext uri="{BEBA8EAE-BF5A-486C-A8C5-ECC9F3942E4B}">
                  <a14:imgProps xmlns:a14="http://schemas.microsoft.com/office/drawing/2010/main">
                    <a14:imgLayer r:embed="rId7">
                      <a14:imgEffect>
                        <a14:brightnessContrast bright="-100000" contrast="100000"/>
                      </a14:imgEffect>
                    </a14:imgLayer>
                  </a14:imgProps>
                </a:ext>
              </a:extLst>
            </a:blip>
            <a:srcRect/>
            <a:stretch>
              <a:fillRect/>
            </a:stretch>
          </p:blipFill>
          <p:spPr bwMode="auto">
            <a:xfrm>
              <a:off x="5624585" y="4961010"/>
              <a:ext cx="669852" cy="669852"/>
            </a:xfrm>
            <a:prstGeom prst="rect">
              <a:avLst/>
            </a:prstGeom>
            <a:noFill/>
          </p:spPr>
        </p:pic>
        <p:pic>
          <p:nvPicPr>
            <p:cNvPr id="29" name="Picture 28" descr="\\MAGNUM\Projects\Microsoft\Cloud Power FY12\Design\ICONS_PNG\Application.png"/>
            <p:cNvPicPr>
              <a:picLocks noChangeAspect="1" noChangeArrowheads="1"/>
            </p:cNvPicPr>
            <p:nvPr/>
          </p:nvPicPr>
          <p:blipFill>
            <a:blip r:embed="rId6" cstate="print">
              <a:duotone>
                <a:schemeClr val="accent1">
                  <a:shade val="45000"/>
                  <a:satMod val="135000"/>
                </a:schemeClr>
                <a:prstClr val="white"/>
              </a:duotone>
              <a:extLst>
                <a:ext uri="{BEBA8EAE-BF5A-486C-A8C5-ECC9F3942E4B}">
                  <a14:imgProps xmlns:a14="http://schemas.microsoft.com/office/drawing/2010/main">
                    <a14:imgLayer r:embed="rId7">
                      <a14:imgEffect>
                        <a14:brightnessContrast bright="-100000" contrast="100000"/>
                      </a14:imgEffect>
                    </a14:imgLayer>
                  </a14:imgProps>
                </a:ext>
              </a:extLst>
            </a:blip>
            <a:srcRect/>
            <a:stretch>
              <a:fillRect/>
            </a:stretch>
          </p:blipFill>
          <p:spPr bwMode="auto">
            <a:xfrm>
              <a:off x="6370637" y="4961010"/>
              <a:ext cx="669852" cy="669852"/>
            </a:xfrm>
            <a:prstGeom prst="rect">
              <a:avLst/>
            </a:prstGeom>
            <a:noFill/>
          </p:spPr>
        </p:pic>
        <p:pic>
          <p:nvPicPr>
            <p:cNvPr id="30" name="Picture 29" descr="\\MAGNUM\Projects\Microsoft\Cloud Power FY12\Design\ICONS_PNG\Application.png"/>
            <p:cNvPicPr>
              <a:picLocks noChangeAspect="1" noChangeArrowheads="1"/>
            </p:cNvPicPr>
            <p:nvPr/>
          </p:nvPicPr>
          <p:blipFill>
            <a:blip r:embed="rId6" cstate="print">
              <a:duotone>
                <a:schemeClr val="accent1">
                  <a:shade val="45000"/>
                  <a:satMod val="135000"/>
                </a:schemeClr>
                <a:prstClr val="white"/>
              </a:duotone>
              <a:extLst>
                <a:ext uri="{BEBA8EAE-BF5A-486C-A8C5-ECC9F3942E4B}">
                  <a14:imgProps xmlns:a14="http://schemas.microsoft.com/office/drawing/2010/main">
                    <a14:imgLayer r:embed="rId7">
                      <a14:imgEffect>
                        <a14:brightnessContrast bright="-100000" contrast="100000"/>
                      </a14:imgEffect>
                    </a14:imgLayer>
                  </a14:imgProps>
                </a:ext>
              </a:extLst>
            </a:blip>
            <a:srcRect/>
            <a:stretch>
              <a:fillRect/>
            </a:stretch>
          </p:blipFill>
          <p:spPr bwMode="auto">
            <a:xfrm>
              <a:off x="5989637" y="4411662"/>
              <a:ext cx="669852" cy="669852"/>
            </a:xfrm>
            <a:prstGeom prst="rect">
              <a:avLst/>
            </a:prstGeom>
            <a:noFill/>
          </p:spPr>
        </p:pic>
      </p:grpSp>
      <p:sp>
        <p:nvSpPr>
          <p:cNvPr id="31" name="Rectangle 30"/>
          <p:cNvSpPr/>
          <p:nvPr/>
        </p:nvSpPr>
        <p:spPr bwMode="auto">
          <a:xfrm>
            <a:off x="1193056" y="4308679"/>
            <a:ext cx="7672589" cy="232964"/>
          </a:xfrm>
          <a:prstGeom prst="rect">
            <a:avLst/>
          </a:prstGeom>
          <a:solidFill>
            <a:srgbClr val="00B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r>
              <a:rPr lang="en-US" sz="1400" dirty="0" err="1" smtClean="0">
                <a:gradFill>
                  <a:gsLst>
                    <a:gs pos="16814">
                      <a:srgbClr val="FFFFFF"/>
                    </a:gs>
                    <a:gs pos="46000">
                      <a:srgbClr val="FFFFFF"/>
                    </a:gs>
                  </a:gsLst>
                  <a:lin ang="5400000" scaled="0"/>
                </a:gradFill>
              </a:rPr>
              <a:t>Virtualização</a:t>
            </a:r>
            <a:r>
              <a:rPr lang="en-US" sz="1400" dirty="0" smtClean="0">
                <a:gradFill>
                  <a:gsLst>
                    <a:gs pos="16814">
                      <a:srgbClr val="FFFFFF"/>
                    </a:gs>
                    <a:gs pos="46000">
                      <a:srgbClr val="FFFFFF"/>
                    </a:gs>
                  </a:gsLst>
                  <a:lin ang="5400000" scaled="0"/>
                </a:gradFill>
              </a:rPr>
              <a:t> de Hardware</a:t>
            </a:r>
            <a:endParaRPr lang="en-US" sz="1400" dirty="0">
              <a:gradFill>
                <a:gsLst>
                  <a:gs pos="16814">
                    <a:srgbClr val="FFFFFF"/>
                  </a:gs>
                  <a:gs pos="46000">
                    <a:srgbClr val="FFFFFF"/>
                  </a:gs>
                </a:gsLst>
                <a:lin ang="5400000" scaled="0"/>
              </a:gradFill>
            </a:endParaRPr>
          </a:p>
        </p:txBody>
      </p:sp>
      <p:pic>
        <p:nvPicPr>
          <p:cNvPr id="33" name="Picture 32"/>
          <p:cNvPicPr>
            <a:picLocks noChangeAspect="1"/>
          </p:cNvPicPr>
          <p:nvPr/>
        </p:nvPicPr>
        <p:blipFill>
          <a:blip r:embed="rId8">
            <a:extLst>
              <a:ext uri="{BEBA8EAE-BF5A-486C-A8C5-ECC9F3942E4B}">
                <a14:imgProps xmlns:a14="http://schemas.microsoft.com/office/drawing/2010/main">
                  <a14:imgLayer r:embed="rId9">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1189037" y="4576146"/>
            <a:ext cx="7678037" cy="1976271"/>
          </a:xfrm>
          <a:prstGeom prst="rect">
            <a:avLst/>
          </a:prstGeom>
        </p:spPr>
      </p:pic>
      <p:pic>
        <p:nvPicPr>
          <p:cNvPr id="32" name="Picture 31"/>
          <p:cNvPicPr>
            <a:picLocks noChangeAspect="1"/>
          </p:cNvPicPr>
          <p:nvPr/>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947054" y="3406951"/>
            <a:ext cx="2920020" cy="872617"/>
          </a:xfrm>
          <a:prstGeom prst="rect">
            <a:avLst/>
          </a:prstGeom>
        </p:spPr>
      </p:pic>
      <p:sp>
        <p:nvSpPr>
          <p:cNvPr id="39" name="Rectangle 38"/>
          <p:cNvSpPr/>
          <p:nvPr/>
        </p:nvSpPr>
        <p:spPr bwMode="auto">
          <a:xfrm>
            <a:off x="5948709" y="2394198"/>
            <a:ext cx="2916936" cy="962787"/>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274320" tIns="46637" rIns="0" bIns="46637" numCol="1" rtlCol="0" anchor="ctr" anchorCtr="0" compatLnSpc="1">
            <a:prstTxWarp prst="textNoShape">
              <a:avLst/>
            </a:prstTxWarp>
          </a:bodyPr>
          <a:lstStyle/>
          <a:p>
            <a:pPr defTabSz="932398" fontAlgn="base">
              <a:spcBef>
                <a:spcPct val="0"/>
              </a:spcBef>
              <a:spcAft>
                <a:spcPct val="0"/>
              </a:spcAft>
            </a:pPr>
            <a:r>
              <a:rPr lang="en-US" dirty="0" smtClean="0">
                <a:gradFill>
                  <a:gsLst>
                    <a:gs pos="16814">
                      <a:srgbClr val="FFFFFF"/>
                    </a:gs>
                    <a:gs pos="46000">
                      <a:srgbClr val="FFFFFF"/>
                    </a:gs>
                  </a:gsLst>
                  <a:lin ang="5400000" scaled="0"/>
                </a:gradFill>
              </a:rPr>
              <a:t>Sistema</a:t>
            </a:r>
            <a:br>
              <a:rPr lang="en-US" dirty="0" smtClean="0">
                <a:gradFill>
                  <a:gsLst>
                    <a:gs pos="16814">
                      <a:srgbClr val="FFFFFF"/>
                    </a:gs>
                    <a:gs pos="46000">
                      <a:srgbClr val="FFFFFF"/>
                    </a:gs>
                  </a:gsLst>
                  <a:lin ang="5400000" scaled="0"/>
                </a:gradFill>
              </a:rPr>
            </a:br>
            <a:r>
              <a:rPr lang="en-US" dirty="0" err="1" smtClean="0">
                <a:gradFill>
                  <a:gsLst>
                    <a:gs pos="16814">
                      <a:srgbClr val="FFFFFF"/>
                    </a:gs>
                    <a:gs pos="46000">
                      <a:srgbClr val="FFFFFF"/>
                    </a:gs>
                  </a:gsLst>
                  <a:lin ang="5400000" scaled="0"/>
                </a:gradFill>
              </a:rPr>
              <a:t>Operacional</a:t>
            </a:r>
            <a:endParaRPr lang="en-US" dirty="0">
              <a:gradFill>
                <a:gsLst>
                  <a:gs pos="16814">
                    <a:srgbClr val="FFFFFF"/>
                  </a:gs>
                  <a:gs pos="46000">
                    <a:srgbClr val="FFFFFF"/>
                  </a:gs>
                </a:gsLst>
                <a:lin ang="5400000" scaled="0"/>
              </a:gradFill>
            </a:endParaRPr>
          </a:p>
        </p:txBody>
      </p:sp>
      <p:grpSp>
        <p:nvGrpSpPr>
          <p:cNvPr id="40" name="Group 39"/>
          <p:cNvGrpSpPr/>
          <p:nvPr/>
        </p:nvGrpSpPr>
        <p:grpSpPr>
          <a:xfrm>
            <a:off x="7724743" y="2457897"/>
            <a:ext cx="803024" cy="824721"/>
            <a:chOff x="5624585" y="4372841"/>
            <a:chExt cx="1415904" cy="1454160"/>
          </a:xfrm>
        </p:grpSpPr>
        <p:pic>
          <p:nvPicPr>
            <p:cNvPr id="41" name="Picture 4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36496" y="4372841"/>
              <a:ext cx="1363868" cy="1454160"/>
            </a:xfrm>
            <a:prstGeom prst="rect">
              <a:avLst/>
            </a:prstGeom>
          </p:spPr>
        </p:pic>
        <p:pic>
          <p:nvPicPr>
            <p:cNvPr id="43" name="Picture 42" descr="\\MAGNUM\Projects\Microsoft\Cloud Power FY12\Design\ICONS_PNG\Application.png"/>
            <p:cNvPicPr>
              <a:picLocks noChangeAspect="1" noChangeArrowheads="1"/>
            </p:cNvPicPr>
            <p:nvPr/>
          </p:nvPicPr>
          <p:blipFill>
            <a:blip r:embed="rId6" cstate="print">
              <a:duotone>
                <a:schemeClr val="accent1">
                  <a:shade val="45000"/>
                  <a:satMod val="135000"/>
                </a:schemeClr>
                <a:prstClr val="white"/>
              </a:duotone>
              <a:extLst>
                <a:ext uri="{BEBA8EAE-BF5A-486C-A8C5-ECC9F3942E4B}">
                  <a14:imgProps xmlns:a14="http://schemas.microsoft.com/office/drawing/2010/main">
                    <a14:imgLayer r:embed="rId7">
                      <a14:imgEffect>
                        <a14:brightnessContrast bright="-100000" contrast="100000"/>
                      </a14:imgEffect>
                    </a14:imgLayer>
                  </a14:imgProps>
                </a:ext>
              </a:extLst>
            </a:blip>
            <a:srcRect/>
            <a:stretch>
              <a:fillRect/>
            </a:stretch>
          </p:blipFill>
          <p:spPr bwMode="auto">
            <a:xfrm>
              <a:off x="5624585" y="4961010"/>
              <a:ext cx="669852" cy="669852"/>
            </a:xfrm>
            <a:prstGeom prst="rect">
              <a:avLst/>
            </a:prstGeom>
            <a:noFill/>
          </p:spPr>
        </p:pic>
        <p:pic>
          <p:nvPicPr>
            <p:cNvPr id="45" name="Picture 44" descr="\\MAGNUM\Projects\Microsoft\Cloud Power FY12\Design\ICONS_PNG\Application.png"/>
            <p:cNvPicPr>
              <a:picLocks noChangeAspect="1" noChangeArrowheads="1"/>
            </p:cNvPicPr>
            <p:nvPr/>
          </p:nvPicPr>
          <p:blipFill>
            <a:blip r:embed="rId6" cstate="print">
              <a:duotone>
                <a:schemeClr val="accent1">
                  <a:shade val="45000"/>
                  <a:satMod val="135000"/>
                </a:schemeClr>
                <a:prstClr val="white"/>
              </a:duotone>
              <a:extLst>
                <a:ext uri="{BEBA8EAE-BF5A-486C-A8C5-ECC9F3942E4B}">
                  <a14:imgProps xmlns:a14="http://schemas.microsoft.com/office/drawing/2010/main">
                    <a14:imgLayer r:embed="rId7">
                      <a14:imgEffect>
                        <a14:brightnessContrast bright="-100000" contrast="100000"/>
                      </a14:imgEffect>
                    </a14:imgLayer>
                  </a14:imgProps>
                </a:ext>
              </a:extLst>
            </a:blip>
            <a:srcRect/>
            <a:stretch>
              <a:fillRect/>
            </a:stretch>
          </p:blipFill>
          <p:spPr bwMode="auto">
            <a:xfrm>
              <a:off x="6370637" y="4961010"/>
              <a:ext cx="669852" cy="669852"/>
            </a:xfrm>
            <a:prstGeom prst="rect">
              <a:avLst/>
            </a:prstGeom>
            <a:noFill/>
          </p:spPr>
        </p:pic>
        <p:pic>
          <p:nvPicPr>
            <p:cNvPr id="46" name="Picture 45" descr="\\MAGNUM\Projects\Microsoft\Cloud Power FY12\Design\ICONS_PNG\Application.png"/>
            <p:cNvPicPr>
              <a:picLocks noChangeAspect="1" noChangeArrowheads="1"/>
            </p:cNvPicPr>
            <p:nvPr/>
          </p:nvPicPr>
          <p:blipFill>
            <a:blip r:embed="rId6" cstate="print">
              <a:duotone>
                <a:schemeClr val="accent1">
                  <a:shade val="45000"/>
                  <a:satMod val="135000"/>
                </a:schemeClr>
                <a:prstClr val="white"/>
              </a:duotone>
              <a:extLst>
                <a:ext uri="{BEBA8EAE-BF5A-486C-A8C5-ECC9F3942E4B}">
                  <a14:imgProps xmlns:a14="http://schemas.microsoft.com/office/drawing/2010/main">
                    <a14:imgLayer r:embed="rId7">
                      <a14:imgEffect>
                        <a14:brightnessContrast bright="-100000" contrast="100000"/>
                      </a14:imgEffect>
                    </a14:imgLayer>
                  </a14:imgProps>
                </a:ext>
              </a:extLst>
            </a:blip>
            <a:srcRect/>
            <a:stretch>
              <a:fillRect/>
            </a:stretch>
          </p:blipFill>
          <p:spPr bwMode="auto">
            <a:xfrm>
              <a:off x="5989637" y="4411662"/>
              <a:ext cx="669852" cy="669852"/>
            </a:xfrm>
            <a:prstGeom prst="rect">
              <a:avLst/>
            </a:prstGeom>
            <a:noFill/>
          </p:spPr>
        </p:pic>
      </p:grpSp>
      <p:sp>
        <p:nvSpPr>
          <p:cNvPr id="53" name="Right Arrow 52"/>
          <p:cNvSpPr/>
          <p:nvPr/>
        </p:nvSpPr>
        <p:spPr bwMode="auto">
          <a:xfrm rot="10800000">
            <a:off x="8682103" y="3462259"/>
            <a:ext cx="990600" cy="762000"/>
          </a:xfrm>
          <a:prstGeom prst="rightArrow">
            <a:avLst/>
          </a:prstGeom>
          <a:solidFill>
            <a:srgbClr val="FFC000"/>
          </a:solidFill>
          <a:ln w="28575">
            <a:solidFill>
              <a:srgbClr val="FFC000"/>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54" name="Right Arrow 53"/>
          <p:cNvSpPr/>
          <p:nvPr/>
        </p:nvSpPr>
        <p:spPr bwMode="auto">
          <a:xfrm rot="10800000">
            <a:off x="8682103" y="2480272"/>
            <a:ext cx="990600" cy="762000"/>
          </a:xfrm>
          <a:prstGeom prst="rightArrow">
            <a:avLst/>
          </a:prstGeom>
          <a:solidFill>
            <a:srgbClr val="FFC000"/>
          </a:solidFill>
          <a:ln w="28575">
            <a:solidFill>
              <a:srgbClr val="FFC000"/>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01051555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1"/>
                                        </p:tgtEl>
                                        <p:attrNameLst>
                                          <p:attrName>style.visibility</p:attrName>
                                        </p:attrNameLst>
                                      </p:cBhvr>
                                      <p:to>
                                        <p:strVal val="visible"/>
                                      </p:to>
                                    </p:set>
                                    <p:animEffect transition="in" filter="fade">
                                      <p:cBhvr>
                                        <p:cTn id="10" dur="500"/>
                                        <p:tgtEl>
                                          <p:spTgt spid="3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fade">
                                      <p:cBhvr>
                                        <p:cTn id="15" dur="500"/>
                                        <p:tgtEl>
                                          <p:spTgt spid="24"/>
                                        </p:tgtEl>
                                      </p:cBhvr>
                                    </p:animEffect>
                                  </p:childTnLst>
                                </p:cTn>
                              </p:par>
                              <p:par>
                                <p:cTn id="16" presetID="10" presetClass="entr" presetSubtype="0" fill="hold" nodeType="withEffect">
                                  <p:stCondLst>
                                    <p:cond delay="0"/>
                                  </p:stCondLst>
                                  <p:childTnLst>
                                    <p:set>
                                      <p:cBhvr>
                                        <p:cTn id="17" dur="1" fill="hold">
                                          <p:stCondLst>
                                            <p:cond delay="0"/>
                                          </p:stCondLst>
                                        </p:cTn>
                                        <p:tgtEl>
                                          <p:spTgt spid="32"/>
                                        </p:tgtEl>
                                        <p:attrNameLst>
                                          <p:attrName>style.visibility</p:attrName>
                                        </p:attrNameLst>
                                      </p:cBhvr>
                                      <p:to>
                                        <p:strVal val="visible"/>
                                      </p:to>
                                    </p:set>
                                    <p:animEffect transition="in" filter="fade">
                                      <p:cBhvr>
                                        <p:cTn id="18" dur="500"/>
                                        <p:tgtEl>
                                          <p:spTgt spid="32"/>
                                        </p:tgtEl>
                                      </p:cBhvr>
                                    </p:animEffect>
                                  </p:childTnLst>
                                </p:cTn>
                              </p:par>
                            </p:childTnLst>
                          </p:cTn>
                        </p:par>
                        <p:par>
                          <p:cTn id="19" fill="hold">
                            <p:stCondLst>
                              <p:cond delay="500"/>
                            </p:stCondLst>
                            <p:childTnLst>
                              <p:par>
                                <p:cTn id="20" presetID="10" presetClass="entr" presetSubtype="0" fill="hold" grpId="0" nodeType="afterEffect">
                                  <p:stCondLst>
                                    <p:cond delay="0"/>
                                  </p:stCondLst>
                                  <p:childTnLst>
                                    <p:set>
                                      <p:cBhvr>
                                        <p:cTn id="21" dur="1" fill="hold">
                                          <p:stCondLst>
                                            <p:cond delay="0"/>
                                          </p:stCondLst>
                                        </p:cTn>
                                        <p:tgtEl>
                                          <p:spTgt spid="53"/>
                                        </p:tgtEl>
                                        <p:attrNameLst>
                                          <p:attrName>style.visibility</p:attrName>
                                        </p:attrNameLst>
                                      </p:cBhvr>
                                      <p:to>
                                        <p:strVal val="visible"/>
                                      </p:to>
                                    </p:set>
                                    <p:animEffect transition="in" filter="fade">
                                      <p:cBhvr>
                                        <p:cTn id="22" dur="500"/>
                                        <p:tgtEl>
                                          <p:spTgt spid="53"/>
                                        </p:tgtEl>
                                      </p:cBhvr>
                                    </p:animEffect>
                                  </p:childTnLst>
                                </p:cTn>
                              </p:par>
                            </p:childTnLst>
                          </p:cTn>
                        </p:par>
                        <p:par>
                          <p:cTn id="23" fill="hold">
                            <p:stCondLst>
                              <p:cond delay="1000"/>
                            </p:stCondLst>
                            <p:childTnLst>
                              <p:par>
                                <p:cTn id="24" presetID="10" presetClass="entr" presetSubtype="0" fill="hold" grpId="0" nodeType="afterEffect">
                                  <p:stCondLst>
                                    <p:cond delay="0"/>
                                  </p:stCondLst>
                                  <p:childTnLst>
                                    <p:set>
                                      <p:cBhvr>
                                        <p:cTn id="25" dur="1" fill="hold">
                                          <p:stCondLst>
                                            <p:cond delay="0"/>
                                          </p:stCondLst>
                                        </p:cTn>
                                        <p:tgtEl>
                                          <p:spTgt spid="44"/>
                                        </p:tgtEl>
                                        <p:attrNameLst>
                                          <p:attrName>style.visibility</p:attrName>
                                        </p:attrNameLst>
                                      </p:cBhvr>
                                      <p:to>
                                        <p:strVal val="visible"/>
                                      </p:to>
                                    </p:set>
                                    <p:animEffect transition="in" filter="fade">
                                      <p:cBhvr>
                                        <p:cTn id="26" dur="500"/>
                                        <p:tgtEl>
                                          <p:spTgt spid="44"/>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9"/>
                                        </p:tgtEl>
                                        <p:attrNameLst>
                                          <p:attrName>style.visibility</p:attrName>
                                        </p:attrNameLst>
                                      </p:cBhvr>
                                      <p:to>
                                        <p:strVal val="visible"/>
                                      </p:to>
                                    </p:set>
                                    <p:animEffect transition="in" filter="fade">
                                      <p:cBhvr>
                                        <p:cTn id="31" dur="500"/>
                                        <p:tgtEl>
                                          <p:spTgt spid="39"/>
                                        </p:tgtEl>
                                      </p:cBhvr>
                                    </p:animEffect>
                                  </p:childTnLst>
                                </p:cTn>
                              </p:par>
                              <p:par>
                                <p:cTn id="32" presetID="10" presetClass="entr" presetSubtype="0" fill="hold" nodeType="withEffect">
                                  <p:stCondLst>
                                    <p:cond delay="0"/>
                                  </p:stCondLst>
                                  <p:childTnLst>
                                    <p:set>
                                      <p:cBhvr>
                                        <p:cTn id="33" dur="1" fill="hold">
                                          <p:stCondLst>
                                            <p:cond delay="0"/>
                                          </p:stCondLst>
                                        </p:cTn>
                                        <p:tgtEl>
                                          <p:spTgt spid="26"/>
                                        </p:tgtEl>
                                        <p:attrNameLst>
                                          <p:attrName>style.visibility</p:attrName>
                                        </p:attrNameLst>
                                      </p:cBhvr>
                                      <p:to>
                                        <p:strVal val="visible"/>
                                      </p:to>
                                    </p:set>
                                    <p:animEffect transition="in" filter="fade">
                                      <p:cBhvr>
                                        <p:cTn id="34" dur="500"/>
                                        <p:tgtEl>
                                          <p:spTgt spid="26"/>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5"/>
                                        </p:tgtEl>
                                        <p:attrNameLst>
                                          <p:attrName>style.visibility</p:attrName>
                                        </p:attrNameLst>
                                      </p:cBhvr>
                                      <p:to>
                                        <p:strVal val="visible"/>
                                      </p:to>
                                    </p:set>
                                    <p:animEffect transition="in" filter="fade">
                                      <p:cBhvr>
                                        <p:cTn id="37" dur="500"/>
                                        <p:tgtEl>
                                          <p:spTgt spid="25"/>
                                        </p:tgtEl>
                                      </p:cBhvr>
                                    </p:animEffect>
                                  </p:childTnLst>
                                </p:cTn>
                              </p:par>
                              <p:par>
                                <p:cTn id="38" presetID="10" presetClass="entr" presetSubtype="0" fill="hold" nodeType="withEffect">
                                  <p:stCondLst>
                                    <p:cond delay="0"/>
                                  </p:stCondLst>
                                  <p:childTnLst>
                                    <p:set>
                                      <p:cBhvr>
                                        <p:cTn id="39" dur="1" fill="hold">
                                          <p:stCondLst>
                                            <p:cond delay="0"/>
                                          </p:stCondLst>
                                        </p:cTn>
                                        <p:tgtEl>
                                          <p:spTgt spid="40"/>
                                        </p:tgtEl>
                                        <p:attrNameLst>
                                          <p:attrName>style.visibility</p:attrName>
                                        </p:attrNameLst>
                                      </p:cBhvr>
                                      <p:to>
                                        <p:strVal val="visible"/>
                                      </p:to>
                                    </p:set>
                                    <p:animEffect transition="in" filter="fade">
                                      <p:cBhvr>
                                        <p:cTn id="40" dur="500"/>
                                        <p:tgtEl>
                                          <p:spTgt spid="40"/>
                                        </p:tgtEl>
                                      </p:cBhvr>
                                    </p:animEffect>
                                  </p:childTnLst>
                                </p:cTn>
                              </p:par>
                            </p:childTnLst>
                          </p:cTn>
                        </p:par>
                        <p:par>
                          <p:cTn id="41" fill="hold">
                            <p:stCondLst>
                              <p:cond delay="500"/>
                            </p:stCondLst>
                            <p:childTnLst>
                              <p:par>
                                <p:cTn id="42" presetID="10" presetClass="entr" presetSubtype="0" fill="hold" grpId="0" nodeType="afterEffect">
                                  <p:stCondLst>
                                    <p:cond delay="0"/>
                                  </p:stCondLst>
                                  <p:childTnLst>
                                    <p:set>
                                      <p:cBhvr>
                                        <p:cTn id="43" dur="1" fill="hold">
                                          <p:stCondLst>
                                            <p:cond delay="0"/>
                                          </p:stCondLst>
                                        </p:cTn>
                                        <p:tgtEl>
                                          <p:spTgt spid="54"/>
                                        </p:tgtEl>
                                        <p:attrNameLst>
                                          <p:attrName>style.visibility</p:attrName>
                                        </p:attrNameLst>
                                      </p:cBhvr>
                                      <p:to>
                                        <p:strVal val="visible"/>
                                      </p:to>
                                    </p:set>
                                    <p:animEffect transition="in" filter="fade">
                                      <p:cBhvr>
                                        <p:cTn id="44" dur="500"/>
                                        <p:tgtEl>
                                          <p:spTgt spid="54"/>
                                        </p:tgtEl>
                                      </p:cBhvr>
                                    </p:animEffect>
                                  </p:childTnLst>
                                </p:cTn>
                              </p:par>
                            </p:childTnLst>
                          </p:cTn>
                        </p:par>
                        <p:par>
                          <p:cTn id="45" fill="hold">
                            <p:stCondLst>
                              <p:cond delay="1000"/>
                            </p:stCondLst>
                            <p:childTnLst>
                              <p:par>
                                <p:cTn id="46" presetID="10" presetClass="entr" presetSubtype="0" fill="hold" grpId="0" nodeType="afterEffect">
                                  <p:stCondLst>
                                    <p:cond delay="0"/>
                                  </p:stCondLst>
                                  <p:childTnLst>
                                    <p:set>
                                      <p:cBhvr>
                                        <p:cTn id="47" dur="1" fill="hold">
                                          <p:stCondLst>
                                            <p:cond delay="0"/>
                                          </p:stCondLst>
                                        </p:cTn>
                                        <p:tgtEl>
                                          <p:spTgt spid="42"/>
                                        </p:tgtEl>
                                        <p:attrNameLst>
                                          <p:attrName>style.visibility</p:attrName>
                                        </p:attrNameLst>
                                      </p:cBhvr>
                                      <p:to>
                                        <p:strVal val="visible"/>
                                      </p:to>
                                    </p:set>
                                    <p:animEffect transition="in" filter="fade">
                                      <p:cBhvr>
                                        <p:cTn id="48"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42" grpId="0"/>
      <p:bldP spid="44" grpId="0"/>
      <p:bldP spid="25" grpId="0" animBg="1"/>
      <p:bldP spid="31" grpId="0" animBg="1"/>
      <p:bldP spid="39" grpId="0" animBg="1"/>
      <p:bldP spid="53" grpId="0" animBg="1"/>
      <p:bldP spid="54" grpId="0" animBg="1"/>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2"/>
          </p:nvPr>
        </p:nvSpPr>
        <p:spPr/>
        <p:txBody>
          <a:bodyPr/>
          <a:lstStyle/>
          <a:p>
            <a:r>
              <a:rPr lang="pt-BR" dirty="0" smtClean="0"/>
              <a:t>Configurando Docker</a:t>
            </a:r>
            <a:endParaRPr lang="en-US" dirty="0"/>
          </a:p>
        </p:txBody>
      </p:sp>
      <p:sp>
        <p:nvSpPr>
          <p:cNvPr id="4" name="Title 3"/>
          <p:cNvSpPr>
            <a:spLocks noGrp="1"/>
          </p:cNvSpPr>
          <p:nvPr>
            <p:ph type="title"/>
          </p:nvPr>
        </p:nvSpPr>
        <p:spPr/>
        <p:txBody>
          <a:bodyPr/>
          <a:lstStyle/>
          <a:p>
            <a:r>
              <a:rPr lang="pt-BR" dirty="0" smtClean="0"/>
              <a:t>Lab extra</a:t>
            </a:r>
            <a:endParaRPr lang="en-US" dirty="0"/>
          </a:p>
        </p:txBody>
      </p:sp>
    </p:spTree>
    <p:extLst>
      <p:ext uri="{BB962C8B-B14F-4D97-AF65-F5344CB8AC3E}">
        <p14:creationId xmlns:p14="http://schemas.microsoft.com/office/powerpoint/2010/main" val="356744371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7003" y="1212849"/>
            <a:ext cx="11887200" cy="4422749"/>
          </a:xfrm>
        </p:spPr>
        <p:txBody>
          <a:bodyPr/>
          <a:lstStyle/>
          <a:p>
            <a:r>
              <a:rPr lang="pt-BR" dirty="0" smtClean="0"/>
              <a:t>Arquivo daemon.json</a:t>
            </a:r>
          </a:p>
          <a:p>
            <a:pPr lvl="1"/>
            <a:endParaRPr lang="pt-BR" sz="400" dirty="0" smtClean="0"/>
          </a:p>
          <a:p>
            <a:pPr lvl="1"/>
            <a:r>
              <a:rPr lang="pt-BR" dirty="0" smtClean="0"/>
              <a:t>C:\ProgramData\docker\config\daemon.json</a:t>
            </a:r>
          </a:p>
          <a:p>
            <a:pPr lvl="1"/>
            <a:r>
              <a:rPr lang="pt-BR" dirty="0" smtClean="0"/>
              <a:t>Caso arquivo não exista então pode ser criado</a:t>
            </a:r>
          </a:p>
          <a:p>
            <a:pPr lvl="1"/>
            <a:r>
              <a:rPr lang="pt-BR" dirty="0" smtClean="0"/>
              <a:t>Obs: nem todos parâmetros do daemon.json são aplicáveis ao Docker para Windows</a:t>
            </a:r>
          </a:p>
          <a:p>
            <a:r>
              <a:rPr lang="pt-BR" dirty="0" smtClean="0"/>
              <a:t>Permitir conexão do Docker daemon na TCP 2375</a:t>
            </a:r>
          </a:p>
          <a:p>
            <a:pPr lvl="1"/>
            <a:r>
              <a:rPr lang="pt-BR" dirty="0" smtClean="0"/>
              <a:t>Opção 1</a:t>
            </a:r>
            <a:r>
              <a:rPr lang="pt-BR" dirty="0"/>
              <a:t> </a:t>
            </a:r>
            <a:r>
              <a:rPr lang="pt-BR" dirty="0" smtClean="0"/>
              <a:t>– daemon.json</a:t>
            </a:r>
          </a:p>
          <a:p>
            <a:pPr lvl="2"/>
            <a:r>
              <a:rPr lang="pt-BR" sz="1800" dirty="0"/>
              <a:t>"hosts": ["tcp://0.0.0.0:2375", "npipe://"]</a:t>
            </a:r>
          </a:p>
          <a:p>
            <a:pPr lvl="1"/>
            <a:r>
              <a:rPr lang="pt-BR" dirty="0" smtClean="0"/>
              <a:t>Opção 2 – SC Config (via CMD.exe)</a:t>
            </a:r>
          </a:p>
          <a:p>
            <a:pPr lvl="2"/>
            <a:r>
              <a:rPr lang="pt-BR" sz="1800" dirty="0"/>
              <a:t>sc config docker binpath= "\"C</a:t>
            </a:r>
            <a:r>
              <a:rPr lang="pt-BR" sz="1800" dirty="0" smtClean="0"/>
              <a:t>:\docker\dockerd.exe</a:t>
            </a:r>
            <a:r>
              <a:rPr lang="pt-BR" sz="1800" dirty="0"/>
              <a:t>\" --run-service -H tcp://0.0.0.0:2375</a:t>
            </a:r>
            <a:r>
              <a:rPr lang="pt-BR" sz="1800" dirty="0" smtClean="0"/>
              <a:t>"</a:t>
            </a:r>
            <a:endParaRPr lang="pt-BR" sz="1800" dirty="0"/>
          </a:p>
        </p:txBody>
      </p:sp>
      <p:sp>
        <p:nvSpPr>
          <p:cNvPr id="3" name="Title 2"/>
          <p:cNvSpPr>
            <a:spLocks noGrp="1"/>
          </p:cNvSpPr>
          <p:nvPr>
            <p:ph type="title"/>
          </p:nvPr>
        </p:nvSpPr>
        <p:spPr/>
        <p:txBody>
          <a:bodyPr/>
          <a:lstStyle/>
          <a:p>
            <a:r>
              <a:rPr lang="pt-BR" dirty="0" smtClean="0"/>
              <a:t>Configurando Docker no Windows</a:t>
            </a:r>
            <a:endParaRPr lang="en-US" dirty="0"/>
          </a:p>
        </p:txBody>
      </p:sp>
    </p:spTree>
    <p:extLst>
      <p:ext uri="{BB962C8B-B14F-4D97-AF65-F5344CB8AC3E}">
        <p14:creationId xmlns:p14="http://schemas.microsoft.com/office/powerpoint/2010/main" val="2456435518"/>
      </p:ext>
    </p:extLst>
  </p:cSld>
  <p:clrMapOvr>
    <a:masterClrMapping/>
  </p:clrMapOvr>
  <p:transition>
    <p:fade/>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2"/>
          </p:nvPr>
        </p:nvSpPr>
        <p:spPr/>
        <p:txBody>
          <a:bodyPr/>
          <a:lstStyle/>
          <a:p>
            <a:r>
              <a:rPr lang="pt-BR" dirty="0" smtClean="0"/>
              <a:t>Removendo Imagens</a:t>
            </a:r>
            <a:endParaRPr lang="en-US" dirty="0"/>
          </a:p>
        </p:txBody>
      </p:sp>
      <p:sp>
        <p:nvSpPr>
          <p:cNvPr id="4" name="Title 3"/>
          <p:cNvSpPr>
            <a:spLocks noGrp="1"/>
          </p:cNvSpPr>
          <p:nvPr>
            <p:ph type="title"/>
          </p:nvPr>
        </p:nvSpPr>
        <p:spPr/>
        <p:txBody>
          <a:bodyPr/>
          <a:lstStyle/>
          <a:p>
            <a:r>
              <a:rPr lang="pt-BR" dirty="0" smtClean="0"/>
              <a:t>Lab extra</a:t>
            </a:r>
            <a:endParaRPr lang="en-US" dirty="0"/>
          </a:p>
        </p:txBody>
      </p:sp>
    </p:spTree>
    <p:extLst>
      <p:ext uri="{BB962C8B-B14F-4D97-AF65-F5344CB8AC3E}">
        <p14:creationId xmlns:p14="http://schemas.microsoft.com/office/powerpoint/2010/main" val="374284503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7003" y="1212849"/>
            <a:ext cx="11887200" cy="3610219"/>
          </a:xfrm>
        </p:spPr>
        <p:txBody>
          <a:bodyPr/>
          <a:lstStyle/>
          <a:p>
            <a:r>
              <a:rPr lang="pt-BR" dirty="0" smtClean="0"/>
              <a:t>Powershell</a:t>
            </a:r>
            <a:endParaRPr lang="pt-BR" sz="400" dirty="0" smtClean="0"/>
          </a:p>
          <a:p>
            <a:pPr lvl="1"/>
            <a:r>
              <a:rPr lang="pt-BR" dirty="0" smtClean="0"/>
              <a:t>Uninstall-ContainerOSImage –fullname CN=Microsoft_NanoServer_10.0.14300.1016</a:t>
            </a:r>
          </a:p>
          <a:p>
            <a:r>
              <a:rPr lang="pt-BR" dirty="0" smtClean="0"/>
              <a:t>Docker</a:t>
            </a:r>
            <a:endParaRPr lang="pt-BR" sz="300" dirty="0" smtClean="0"/>
          </a:p>
          <a:p>
            <a:pPr lvl="1"/>
            <a:r>
              <a:rPr lang="pt-BR" dirty="0" smtClean="0"/>
              <a:t>Remover imagens</a:t>
            </a:r>
          </a:p>
          <a:p>
            <a:pPr lvl="2"/>
            <a:r>
              <a:rPr lang="pt-BR" sz="1800" dirty="0" smtClean="0"/>
              <a:t>Docker rmi windowsservercoreiis</a:t>
            </a:r>
          </a:p>
          <a:p>
            <a:pPr lvl="1"/>
            <a:r>
              <a:rPr lang="pt-BR" dirty="0" smtClean="0"/>
              <a:t>Remover containers</a:t>
            </a:r>
          </a:p>
          <a:p>
            <a:pPr lvl="2"/>
            <a:r>
              <a:rPr lang="pt-BR" sz="1800" dirty="0" smtClean="0"/>
              <a:t>Docker rm</a:t>
            </a:r>
          </a:p>
        </p:txBody>
      </p:sp>
      <p:sp>
        <p:nvSpPr>
          <p:cNvPr id="3" name="Title 2"/>
          <p:cNvSpPr>
            <a:spLocks noGrp="1"/>
          </p:cNvSpPr>
          <p:nvPr>
            <p:ph type="title"/>
          </p:nvPr>
        </p:nvSpPr>
        <p:spPr/>
        <p:txBody>
          <a:bodyPr/>
          <a:lstStyle/>
          <a:p>
            <a:r>
              <a:rPr lang="pt-BR" dirty="0" smtClean="0"/>
              <a:t>Removendo imagens instaladas</a:t>
            </a:r>
            <a:endParaRPr lang="en-US" dirty="0"/>
          </a:p>
        </p:txBody>
      </p:sp>
    </p:spTree>
    <p:extLst>
      <p:ext uri="{BB962C8B-B14F-4D97-AF65-F5344CB8AC3E}">
        <p14:creationId xmlns:p14="http://schemas.microsoft.com/office/powerpoint/2010/main" val="546680002"/>
      </p:ext>
    </p:extLst>
  </p:cSld>
  <p:clrMapOvr>
    <a:masterClrMapping/>
  </p:clrMapOvr>
  <p:transition>
    <p:fade/>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pt-BR" dirty="0" smtClean="0"/>
              <a:t>Links adicionais</a:t>
            </a:r>
            <a:endParaRPr lang="en-US" dirty="0"/>
          </a:p>
        </p:txBody>
      </p:sp>
      <p:sp>
        <p:nvSpPr>
          <p:cNvPr id="5" name="Text Placeholder 4"/>
          <p:cNvSpPr>
            <a:spLocks noGrp="1"/>
          </p:cNvSpPr>
          <p:nvPr>
            <p:ph type="body" sz="quarter" idx="10"/>
          </p:nvPr>
        </p:nvSpPr>
        <p:spPr>
          <a:xfrm>
            <a:off x="274639" y="1212849"/>
            <a:ext cx="10572902" cy="5355312"/>
          </a:xfrm>
        </p:spPr>
        <p:txBody>
          <a:bodyPr/>
          <a:lstStyle/>
          <a:p>
            <a:pPr marL="571500" indent="-571500">
              <a:buFont typeface="Arial" panose="020B0604020202020204" pitchFamily="34" charset="0"/>
              <a:buChar char="•"/>
            </a:pPr>
            <a:r>
              <a:rPr lang="pt-BR" sz="2800" dirty="0" smtClean="0"/>
              <a:t>Msdn.microsoft.com/virtualization/windowscontainers</a:t>
            </a:r>
          </a:p>
          <a:p>
            <a:pPr marL="571500" indent="-571500">
              <a:buFont typeface="Arial" panose="020B0604020202020204" pitchFamily="34" charset="0"/>
              <a:buChar char="•"/>
            </a:pPr>
            <a:r>
              <a:rPr lang="pt-BR" sz="2800" dirty="0" smtClean="0"/>
              <a:t>Docs.docker.com</a:t>
            </a:r>
          </a:p>
          <a:p>
            <a:pPr marL="571500" indent="-571500">
              <a:buFont typeface="Arial" panose="020B0604020202020204" pitchFamily="34" charset="0"/>
              <a:buChar char="•"/>
            </a:pPr>
            <a:r>
              <a:rPr lang="pt-BR" sz="2800" dirty="0" smtClean="0"/>
              <a:t>Azure.microsoft.com/en-us/blog/containers-docker-windows-and-trends</a:t>
            </a:r>
          </a:p>
          <a:p>
            <a:pPr marL="571500" indent="-571500">
              <a:buFont typeface="Arial" panose="020B0604020202020204" pitchFamily="34" charset="0"/>
              <a:buChar char="•"/>
            </a:pPr>
            <a:r>
              <a:rPr lang="pt-BR" sz="2800" dirty="0"/>
              <a:t>blogs.technet.microsoft.com/windowsserver/2015/10/28/a-closer-look-at-windows-server-and-hyper-v-containers-with-mark-russinovich/</a:t>
            </a:r>
            <a:endParaRPr lang="pt-BR" sz="2800" dirty="0" smtClean="0"/>
          </a:p>
          <a:p>
            <a:pPr marL="571500" indent="-571500">
              <a:buFont typeface="Arial" panose="020B0604020202020204" pitchFamily="34" charset="0"/>
              <a:buChar char="•"/>
            </a:pPr>
            <a:r>
              <a:rPr lang="pt-BR" sz="2800" dirty="0" smtClean="0"/>
              <a:t>Technet.microsoft.com/en-us/library/mt126167.aspx</a:t>
            </a:r>
          </a:p>
          <a:p>
            <a:pPr marL="571500" indent="-571500">
              <a:buFont typeface="Arial" panose="020B0604020202020204" pitchFamily="34" charset="0"/>
              <a:buChar char="•"/>
            </a:pPr>
            <a:r>
              <a:rPr lang="en-US" sz="2800" dirty="0" smtClean="0"/>
              <a:t>mva.microsoft.com/</a:t>
            </a:r>
            <a:r>
              <a:rPr lang="en-US" sz="2800" dirty="0" err="1" smtClean="0"/>
              <a:t>pt-br</a:t>
            </a:r>
            <a:r>
              <a:rPr lang="en-US" sz="2800" dirty="0" smtClean="0"/>
              <a:t>/training-courses/docker-conceitos-e-prtica-12185</a:t>
            </a:r>
          </a:p>
          <a:p>
            <a:pPr marL="571500" indent="-571500">
              <a:buFont typeface="Arial" panose="020B0604020202020204" pitchFamily="34" charset="0"/>
              <a:buChar char="•"/>
            </a:pPr>
            <a:r>
              <a:rPr lang="en-US" sz="2800" dirty="0" smtClean="0"/>
              <a:t>mva.microsoft.com/</a:t>
            </a:r>
            <a:r>
              <a:rPr lang="en-US" sz="2800" dirty="0" err="1" smtClean="0"/>
              <a:t>en</a:t>
            </a:r>
            <a:r>
              <a:rPr lang="en-US" sz="2800" dirty="0" smtClean="0"/>
              <a:t>-US/training-courses/whats-new-in-windows-server-2016-16457</a:t>
            </a:r>
            <a:endParaRPr lang="en-US" sz="2800" dirty="0"/>
          </a:p>
        </p:txBody>
      </p:sp>
    </p:spTree>
    <p:extLst>
      <p:ext uri="{BB962C8B-B14F-4D97-AF65-F5344CB8AC3E}">
        <p14:creationId xmlns:p14="http://schemas.microsoft.com/office/powerpoint/2010/main" val="4040899385"/>
      </p:ext>
    </p:extLst>
  </p:cSld>
  <p:clrMapOvr>
    <a:masterClrMapping/>
  </p:clrMapOvr>
  <p:transition>
    <p:fade/>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invGray">
          <a:xfrm>
            <a:off x="459230" y="3145040"/>
            <a:ext cx="3288506" cy="704445"/>
          </a:xfrm>
          <a:prstGeom prst="rect">
            <a:avLst/>
          </a:prstGeom>
        </p:spPr>
      </p:pic>
      <p:sp>
        <p:nvSpPr>
          <p:cNvPr id="5" name="Text Box 3"/>
          <p:cNvSpPr txBox="1">
            <a:spLocks noChangeArrowheads="1"/>
          </p:cNvSpPr>
          <p:nvPr/>
        </p:nvSpPr>
        <p:spPr bwMode="blackWhite">
          <a:xfrm>
            <a:off x="273051" y="6079032"/>
            <a:ext cx="10974388" cy="618631"/>
          </a:xfrm>
          <a:prstGeom prst="rect">
            <a:avLst/>
          </a:prstGeom>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a:t>
            </a:r>
            <a:r>
              <a:rPr lang="en-US" sz="700" dirty="0" smtClean="0">
                <a:gradFill>
                  <a:gsLst>
                    <a:gs pos="0">
                      <a:schemeClr val="tx1"/>
                    </a:gs>
                    <a:gs pos="100000">
                      <a:schemeClr val="tx1"/>
                    </a:gs>
                  </a:gsLst>
                  <a:lin ang="5400000" scaled="0"/>
                </a:gradFill>
                <a:cs typeface="Segoe UI" pitchFamily="34" charset="0"/>
              </a:rPr>
              <a:t>2015 </a:t>
            </a:r>
            <a:r>
              <a:rPr lang="en-US" sz="700" dirty="0">
                <a:gradFill>
                  <a:gsLst>
                    <a:gs pos="0">
                      <a:schemeClr val="tx1"/>
                    </a:gs>
                    <a:gs pos="100000">
                      <a:schemeClr val="tx1"/>
                    </a:gs>
                  </a:gsLst>
                  <a:lin ang="5400000" scaled="0"/>
                </a:gradFill>
                <a:cs typeface="Segoe UI" pitchFamily="34" charset="0"/>
              </a:rPr>
              <a:t>Microsoft Corporation. All rights reserved. Microsoft, </a:t>
            </a:r>
            <a:r>
              <a:rPr lang="en-US" sz="700" dirty="0" smtClean="0">
                <a:gradFill>
                  <a:gsLst>
                    <a:gs pos="0">
                      <a:schemeClr val="tx1"/>
                    </a:gs>
                    <a:gs pos="100000">
                      <a:schemeClr val="tx1"/>
                    </a:gs>
                  </a:gsLst>
                  <a:lin ang="5400000" scaled="0"/>
                </a:gradFill>
                <a:cs typeface="Segoe UI" pitchFamily="34" charset="0"/>
              </a:rPr>
              <a:t>Windows </a:t>
            </a:r>
            <a:r>
              <a:rPr lang="en-US" sz="700" dirty="0">
                <a:gradFill>
                  <a:gsLst>
                    <a:gs pos="0">
                      <a:schemeClr val="tx1"/>
                    </a:gs>
                    <a:gs pos="100000">
                      <a:schemeClr val="tx1"/>
                    </a:gs>
                  </a:gsLst>
                  <a:lin ang="5400000" scaled="0"/>
                </a:gradFill>
                <a:cs typeface="Segoe UI" pitchFamily="34" charset="0"/>
              </a:rPr>
              <a:t>and other product names are or may be registered trademarks and/or trademarks in the U.S. and/or other countries.</a:t>
            </a:r>
          </a:p>
          <a:p>
            <a:pPr defTabSz="932290" eaLnBrk="0" hangingPunct="0"/>
            <a:r>
              <a:rPr lang="en-US" sz="700" dirty="0">
                <a:gradFill>
                  <a:gsLst>
                    <a:gs pos="0">
                      <a:schemeClr val="tx1"/>
                    </a:gs>
                    <a:gs pos="100000">
                      <a:schemeClr val="tx1"/>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6" name="Picture 5"/>
          <p:cNvPicPr>
            <a:picLocks noChangeAspect="1"/>
          </p:cNvPicPr>
          <p:nvPr/>
        </p:nvPicPr>
        <p:blipFill rotWithShape="1">
          <a:blip r:embed="rId4" cstate="screen">
            <a:extLst>
              <a:ext uri="{28A0092B-C50C-407E-A947-70E740481C1C}">
                <a14:useLocalDpi xmlns:a14="http://schemas.microsoft.com/office/drawing/2010/main"/>
              </a:ext>
            </a:extLst>
          </a:blip>
          <a:srcRect l="25831"/>
          <a:stretch/>
        </p:blipFill>
        <p:spPr bwMode="invGray">
          <a:xfrm>
            <a:off x="1308682" y="3145040"/>
            <a:ext cx="2439053" cy="704445"/>
          </a:xfrm>
          <a:prstGeom prst="rect">
            <a:avLst/>
          </a:prstGeom>
          <a:noFill/>
        </p:spPr>
      </p:pic>
    </p:spTree>
    <p:extLst>
      <p:ext uri="{BB962C8B-B14F-4D97-AF65-F5344CB8AC3E}">
        <p14:creationId xmlns:p14="http://schemas.microsoft.com/office/powerpoint/2010/main" val="1257316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tabLst>
                <a:tab pos="973138" algn="l"/>
              </a:tabLst>
            </a:pPr>
            <a:r>
              <a:rPr lang="en-US" dirty="0"/>
              <a:t>Container Run-time</a:t>
            </a:r>
          </a:p>
        </p:txBody>
      </p:sp>
      <p:sp>
        <p:nvSpPr>
          <p:cNvPr id="15" name="Rectangle 14"/>
          <p:cNvSpPr/>
          <p:nvPr/>
        </p:nvSpPr>
        <p:spPr bwMode="auto">
          <a:xfrm>
            <a:off x="1193056" y="3357747"/>
            <a:ext cx="7672589" cy="1148608"/>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r>
              <a:rPr lang="en-US" sz="2000" dirty="0" smtClean="0">
                <a:gradFill>
                  <a:gsLst>
                    <a:gs pos="16814">
                      <a:srgbClr val="FFFFFF"/>
                    </a:gs>
                    <a:gs pos="46000">
                      <a:srgbClr val="FFFFFF"/>
                    </a:gs>
                  </a:gsLst>
                  <a:lin ang="5400000" scaled="0"/>
                </a:gradFill>
              </a:rPr>
              <a:t>Sistema </a:t>
            </a:r>
            <a:r>
              <a:rPr lang="en-US" sz="2000" dirty="0" err="1" smtClean="0">
                <a:gradFill>
                  <a:gsLst>
                    <a:gs pos="16814">
                      <a:srgbClr val="FFFFFF"/>
                    </a:gs>
                    <a:gs pos="46000">
                      <a:srgbClr val="FFFFFF"/>
                    </a:gs>
                  </a:gsLst>
                  <a:lin ang="5400000" scaled="0"/>
                </a:gradFill>
              </a:rPr>
              <a:t>Operacional</a:t>
            </a:r>
            <a:r>
              <a:rPr lang="en-US" sz="2000" dirty="0" smtClean="0">
                <a:gradFill>
                  <a:gsLst>
                    <a:gs pos="16814">
                      <a:srgbClr val="FFFFFF"/>
                    </a:gs>
                    <a:gs pos="46000">
                      <a:srgbClr val="FFFFFF"/>
                    </a:gs>
                  </a:gsLst>
                  <a:lin ang="5400000" scaled="0"/>
                </a:gradFill>
              </a:rPr>
              <a:t> do Host</a:t>
            </a:r>
            <a:endParaRPr lang="en-US" sz="2000" dirty="0">
              <a:gradFill>
                <a:gsLst>
                  <a:gs pos="16814">
                    <a:srgbClr val="FFFFFF"/>
                  </a:gs>
                  <a:gs pos="46000">
                    <a:srgbClr val="FFFFFF"/>
                  </a:gs>
                </a:gsLst>
                <a:lin ang="5400000" scaled="0"/>
              </a:gradFill>
            </a:endParaRPr>
          </a:p>
        </p:txBody>
      </p:sp>
      <p:pic>
        <p:nvPicPr>
          <p:cNvPr id="33" name="Picture 32"/>
          <p:cNvPicPr>
            <a:picLocks noChangeAspect="1"/>
          </p:cNvPicPr>
          <p:nvPr/>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1189037" y="4576146"/>
            <a:ext cx="7678037" cy="1976271"/>
          </a:xfrm>
          <a:prstGeom prst="rect">
            <a:avLst/>
          </a:prstGeom>
        </p:spPr>
      </p:pic>
      <p:grpSp>
        <p:nvGrpSpPr>
          <p:cNvPr id="34" name="Group 33"/>
          <p:cNvGrpSpPr/>
          <p:nvPr/>
        </p:nvGrpSpPr>
        <p:grpSpPr>
          <a:xfrm>
            <a:off x="1231556" y="2975308"/>
            <a:ext cx="914399" cy="507901"/>
            <a:chOff x="1516427" y="2671236"/>
            <a:chExt cx="914399" cy="507901"/>
          </a:xfrm>
        </p:grpSpPr>
        <p:pic>
          <p:nvPicPr>
            <p:cNvPr id="35" name="Picture 34"/>
            <p:cNvPicPr>
              <a:picLocks noChangeAspect="1"/>
            </p:cNvPicPr>
            <p:nvPr/>
          </p:nvPicPr>
          <p:blipFill>
            <a:blip r:embed="rId5">
              <a:duotone>
                <a:prstClr val="black"/>
                <a:schemeClr val="accent2">
                  <a:tint val="45000"/>
                  <a:satMod val="400000"/>
                </a:schemeClr>
              </a:duotone>
            </a:blip>
            <a:stretch>
              <a:fillRect/>
            </a:stretch>
          </p:blipFill>
          <p:spPr>
            <a:xfrm>
              <a:off x="1516427" y="2671236"/>
              <a:ext cx="914399" cy="507901"/>
            </a:xfrm>
            <a:prstGeom prst="rect">
              <a:avLst/>
            </a:prstGeom>
          </p:spPr>
        </p:pic>
        <p:pic>
          <p:nvPicPr>
            <p:cNvPr id="36" name="Picture 35" descr="\\MAGNUM\Projects\Microsoft\Cloud Power FY12\Design\ICONS_PNG\Application.png"/>
            <p:cNvPicPr>
              <a:picLocks noChangeAspect="1" noChangeArrowheads="1"/>
            </p:cNvPicPr>
            <p:nvPr/>
          </p:nvPicPr>
          <p:blipFill>
            <a:blip r:embed="rId6" cstate="print">
              <a:duotone>
                <a:prstClr val="black"/>
                <a:schemeClr val="accent2">
                  <a:tint val="45000"/>
                  <a:satMod val="400000"/>
                </a:schemeClr>
              </a:duotone>
              <a:extLst>
                <a:ext uri="{BEBA8EAE-BF5A-486C-A8C5-ECC9F3942E4B}">
                  <a14:imgProps xmlns:a14="http://schemas.microsoft.com/office/drawing/2010/main">
                    <a14:imgLayer r:embed="rId7">
                      <a14:imgEffect>
                        <a14:brightnessContrast bright="-100000" contrast="100000"/>
                      </a14:imgEffect>
                    </a14:imgLayer>
                  </a14:imgProps>
                </a:ext>
              </a:extLst>
            </a:blip>
            <a:srcRect/>
            <a:stretch>
              <a:fillRect/>
            </a:stretch>
          </p:blipFill>
          <p:spPr bwMode="auto">
            <a:xfrm>
              <a:off x="1821226" y="2783714"/>
              <a:ext cx="325632" cy="325632"/>
            </a:xfrm>
            <a:prstGeom prst="rect">
              <a:avLst/>
            </a:prstGeom>
            <a:noFill/>
          </p:spPr>
        </p:pic>
      </p:grpSp>
      <p:grpSp>
        <p:nvGrpSpPr>
          <p:cNvPr id="37" name="Group 36"/>
          <p:cNvGrpSpPr/>
          <p:nvPr/>
        </p:nvGrpSpPr>
        <p:grpSpPr>
          <a:xfrm>
            <a:off x="2150258" y="2975308"/>
            <a:ext cx="914399" cy="507901"/>
            <a:chOff x="1516427" y="2671236"/>
            <a:chExt cx="914399" cy="507901"/>
          </a:xfrm>
        </p:grpSpPr>
        <p:pic>
          <p:nvPicPr>
            <p:cNvPr id="38" name="Picture 37"/>
            <p:cNvPicPr>
              <a:picLocks noChangeAspect="1"/>
            </p:cNvPicPr>
            <p:nvPr/>
          </p:nvPicPr>
          <p:blipFill>
            <a:blip r:embed="rId5">
              <a:duotone>
                <a:prstClr val="black"/>
                <a:schemeClr val="accent2">
                  <a:tint val="45000"/>
                  <a:satMod val="400000"/>
                </a:schemeClr>
              </a:duotone>
            </a:blip>
            <a:stretch>
              <a:fillRect/>
            </a:stretch>
          </p:blipFill>
          <p:spPr>
            <a:xfrm>
              <a:off x="1516427" y="2671236"/>
              <a:ext cx="914399" cy="507901"/>
            </a:xfrm>
            <a:prstGeom prst="rect">
              <a:avLst/>
            </a:prstGeom>
          </p:spPr>
        </p:pic>
        <p:pic>
          <p:nvPicPr>
            <p:cNvPr id="47" name="Picture 46" descr="\\MAGNUM\Projects\Microsoft\Cloud Power FY12\Design\ICONS_PNG\Application.png"/>
            <p:cNvPicPr>
              <a:picLocks noChangeAspect="1" noChangeArrowheads="1"/>
            </p:cNvPicPr>
            <p:nvPr/>
          </p:nvPicPr>
          <p:blipFill>
            <a:blip r:embed="rId6" cstate="print">
              <a:duotone>
                <a:prstClr val="black"/>
                <a:schemeClr val="accent2">
                  <a:tint val="45000"/>
                  <a:satMod val="400000"/>
                </a:schemeClr>
              </a:duotone>
              <a:extLst>
                <a:ext uri="{BEBA8EAE-BF5A-486C-A8C5-ECC9F3942E4B}">
                  <a14:imgProps xmlns:a14="http://schemas.microsoft.com/office/drawing/2010/main">
                    <a14:imgLayer r:embed="rId7">
                      <a14:imgEffect>
                        <a14:brightnessContrast bright="-100000" contrast="100000"/>
                      </a14:imgEffect>
                    </a14:imgLayer>
                  </a14:imgProps>
                </a:ext>
              </a:extLst>
            </a:blip>
            <a:srcRect/>
            <a:stretch>
              <a:fillRect/>
            </a:stretch>
          </p:blipFill>
          <p:spPr bwMode="auto">
            <a:xfrm>
              <a:off x="1821226" y="2783714"/>
              <a:ext cx="325632" cy="325632"/>
            </a:xfrm>
            <a:prstGeom prst="rect">
              <a:avLst/>
            </a:prstGeom>
            <a:noFill/>
          </p:spPr>
        </p:pic>
      </p:grpSp>
      <p:grpSp>
        <p:nvGrpSpPr>
          <p:cNvPr id="48" name="Group 47"/>
          <p:cNvGrpSpPr/>
          <p:nvPr/>
        </p:nvGrpSpPr>
        <p:grpSpPr>
          <a:xfrm>
            <a:off x="3068960" y="2975308"/>
            <a:ext cx="914399" cy="507901"/>
            <a:chOff x="1516427" y="2671236"/>
            <a:chExt cx="914399" cy="507901"/>
          </a:xfrm>
        </p:grpSpPr>
        <p:pic>
          <p:nvPicPr>
            <p:cNvPr id="49" name="Picture 48"/>
            <p:cNvPicPr>
              <a:picLocks noChangeAspect="1"/>
            </p:cNvPicPr>
            <p:nvPr/>
          </p:nvPicPr>
          <p:blipFill>
            <a:blip r:embed="rId5">
              <a:duotone>
                <a:prstClr val="black"/>
                <a:schemeClr val="accent2">
                  <a:tint val="45000"/>
                  <a:satMod val="400000"/>
                </a:schemeClr>
              </a:duotone>
            </a:blip>
            <a:stretch>
              <a:fillRect/>
            </a:stretch>
          </p:blipFill>
          <p:spPr>
            <a:xfrm>
              <a:off x="1516427" y="2671236"/>
              <a:ext cx="914399" cy="507901"/>
            </a:xfrm>
            <a:prstGeom prst="rect">
              <a:avLst/>
            </a:prstGeom>
          </p:spPr>
        </p:pic>
        <p:pic>
          <p:nvPicPr>
            <p:cNvPr id="50" name="Picture 49" descr="\\MAGNUM\Projects\Microsoft\Cloud Power FY12\Design\ICONS_PNG\Application.png"/>
            <p:cNvPicPr>
              <a:picLocks noChangeAspect="1" noChangeArrowheads="1"/>
            </p:cNvPicPr>
            <p:nvPr/>
          </p:nvPicPr>
          <p:blipFill>
            <a:blip r:embed="rId6" cstate="print">
              <a:duotone>
                <a:prstClr val="black"/>
                <a:schemeClr val="accent2">
                  <a:tint val="45000"/>
                  <a:satMod val="400000"/>
                </a:schemeClr>
              </a:duotone>
              <a:extLst>
                <a:ext uri="{BEBA8EAE-BF5A-486C-A8C5-ECC9F3942E4B}">
                  <a14:imgProps xmlns:a14="http://schemas.microsoft.com/office/drawing/2010/main">
                    <a14:imgLayer r:embed="rId7">
                      <a14:imgEffect>
                        <a14:brightnessContrast bright="-100000" contrast="100000"/>
                      </a14:imgEffect>
                    </a14:imgLayer>
                  </a14:imgProps>
                </a:ext>
              </a:extLst>
            </a:blip>
            <a:srcRect/>
            <a:stretch>
              <a:fillRect/>
            </a:stretch>
          </p:blipFill>
          <p:spPr bwMode="auto">
            <a:xfrm>
              <a:off x="1821226" y="2783714"/>
              <a:ext cx="325632" cy="325632"/>
            </a:xfrm>
            <a:prstGeom prst="rect">
              <a:avLst/>
            </a:prstGeom>
            <a:noFill/>
          </p:spPr>
        </p:pic>
      </p:grpSp>
      <p:grpSp>
        <p:nvGrpSpPr>
          <p:cNvPr id="51" name="Group 50"/>
          <p:cNvGrpSpPr/>
          <p:nvPr/>
        </p:nvGrpSpPr>
        <p:grpSpPr>
          <a:xfrm>
            <a:off x="3987662" y="2975308"/>
            <a:ext cx="914399" cy="507901"/>
            <a:chOff x="1516427" y="2671236"/>
            <a:chExt cx="914399" cy="507901"/>
          </a:xfrm>
        </p:grpSpPr>
        <p:pic>
          <p:nvPicPr>
            <p:cNvPr id="52" name="Picture 51"/>
            <p:cNvPicPr>
              <a:picLocks noChangeAspect="1"/>
            </p:cNvPicPr>
            <p:nvPr/>
          </p:nvPicPr>
          <p:blipFill>
            <a:blip r:embed="rId5">
              <a:duotone>
                <a:prstClr val="black"/>
                <a:schemeClr val="accent2">
                  <a:tint val="45000"/>
                  <a:satMod val="400000"/>
                </a:schemeClr>
              </a:duotone>
            </a:blip>
            <a:stretch>
              <a:fillRect/>
            </a:stretch>
          </p:blipFill>
          <p:spPr>
            <a:xfrm>
              <a:off x="1516427" y="2671236"/>
              <a:ext cx="914399" cy="507901"/>
            </a:xfrm>
            <a:prstGeom prst="rect">
              <a:avLst/>
            </a:prstGeom>
          </p:spPr>
        </p:pic>
        <p:pic>
          <p:nvPicPr>
            <p:cNvPr id="55" name="Picture 54" descr="\\MAGNUM\Projects\Microsoft\Cloud Power FY12\Design\ICONS_PNG\Application.png"/>
            <p:cNvPicPr>
              <a:picLocks noChangeAspect="1" noChangeArrowheads="1"/>
            </p:cNvPicPr>
            <p:nvPr/>
          </p:nvPicPr>
          <p:blipFill>
            <a:blip r:embed="rId6" cstate="print">
              <a:duotone>
                <a:prstClr val="black"/>
                <a:schemeClr val="accent2">
                  <a:tint val="45000"/>
                  <a:satMod val="400000"/>
                </a:schemeClr>
              </a:duotone>
              <a:extLst>
                <a:ext uri="{BEBA8EAE-BF5A-486C-A8C5-ECC9F3942E4B}">
                  <a14:imgProps xmlns:a14="http://schemas.microsoft.com/office/drawing/2010/main">
                    <a14:imgLayer r:embed="rId7">
                      <a14:imgEffect>
                        <a14:brightnessContrast bright="-100000" contrast="100000"/>
                      </a14:imgEffect>
                    </a14:imgLayer>
                  </a14:imgProps>
                </a:ext>
              </a:extLst>
            </a:blip>
            <a:srcRect/>
            <a:stretch>
              <a:fillRect/>
            </a:stretch>
          </p:blipFill>
          <p:spPr bwMode="auto">
            <a:xfrm>
              <a:off x="1821226" y="2783714"/>
              <a:ext cx="325632" cy="325632"/>
            </a:xfrm>
            <a:prstGeom prst="rect">
              <a:avLst/>
            </a:prstGeom>
            <a:noFill/>
          </p:spPr>
        </p:pic>
      </p:grpSp>
      <p:sp>
        <p:nvSpPr>
          <p:cNvPr id="56" name="Rectangle 55"/>
          <p:cNvSpPr/>
          <p:nvPr/>
        </p:nvSpPr>
        <p:spPr bwMode="auto">
          <a:xfrm flipV="1">
            <a:off x="1231555" y="3525896"/>
            <a:ext cx="7557882" cy="50538"/>
          </a:xfrm>
          <a:prstGeom prst="rect">
            <a:avLst/>
          </a:prstGeom>
          <a:solidFill>
            <a:schemeClr val="accent3"/>
          </a:solidFill>
          <a:ln>
            <a:solidFill>
              <a:schemeClr val="accent3"/>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sz="2000" dirty="0">
              <a:gradFill>
                <a:gsLst>
                  <a:gs pos="16814">
                    <a:srgbClr val="FFFFFF"/>
                  </a:gs>
                  <a:gs pos="46000">
                    <a:srgbClr val="FFFFFF"/>
                  </a:gs>
                </a:gsLst>
                <a:lin ang="5400000" scaled="0"/>
              </a:gradFill>
            </a:endParaRPr>
          </a:p>
        </p:txBody>
      </p:sp>
      <p:grpSp>
        <p:nvGrpSpPr>
          <p:cNvPr id="57" name="Group 56"/>
          <p:cNvGrpSpPr/>
          <p:nvPr/>
        </p:nvGrpSpPr>
        <p:grpSpPr>
          <a:xfrm>
            <a:off x="4906362" y="2975308"/>
            <a:ext cx="914399" cy="507901"/>
            <a:chOff x="1516427" y="2671236"/>
            <a:chExt cx="914399" cy="507901"/>
          </a:xfrm>
        </p:grpSpPr>
        <p:pic>
          <p:nvPicPr>
            <p:cNvPr id="58" name="Picture 57"/>
            <p:cNvPicPr>
              <a:picLocks noChangeAspect="1"/>
            </p:cNvPicPr>
            <p:nvPr/>
          </p:nvPicPr>
          <p:blipFill>
            <a:blip r:embed="rId5">
              <a:duotone>
                <a:prstClr val="black"/>
                <a:schemeClr val="accent2">
                  <a:tint val="45000"/>
                  <a:satMod val="400000"/>
                </a:schemeClr>
              </a:duotone>
            </a:blip>
            <a:stretch>
              <a:fillRect/>
            </a:stretch>
          </p:blipFill>
          <p:spPr>
            <a:xfrm>
              <a:off x="1516427" y="2671236"/>
              <a:ext cx="914399" cy="507901"/>
            </a:xfrm>
            <a:prstGeom prst="rect">
              <a:avLst/>
            </a:prstGeom>
          </p:spPr>
        </p:pic>
        <p:pic>
          <p:nvPicPr>
            <p:cNvPr id="59" name="Picture 58" descr="\\MAGNUM\Projects\Microsoft\Cloud Power FY12\Design\ICONS_PNG\Application.png"/>
            <p:cNvPicPr>
              <a:picLocks noChangeAspect="1" noChangeArrowheads="1"/>
            </p:cNvPicPr>
            <p:nvPr/>
          </p:nvPicPr>
          <p:blipFill>
            <a:blip r:embed="rId6" cstate="print">
              <a:duotone>
                <a:prstClr val="black"/>
                <a:schemeClr val="accent2">
                  <a:tint val="45000"/>
                  <a:satMod val="400000"/>
                </a:schemeClr>
              </a:duotone>
              <a:extLst>
                <a:ext uri="{BEBA8EAE-BF5A-486C-A8C5-ECC9F3942E4B}">
                  <a14:imgProps xmlns:a14="http://schemas.microsoft.com/office/drawing/2010/main">
                    <a14:imgLayer r:embed="rId7">
                      <a14:imgEffect>
                        <a14:brightnessContrast bright="-100000" contrast="100000"/>
                      </a14:imgEffect>
                    </a14:imgLayer>
                  </a14:imgProps>
                </a:ext>
              </a:extLst>
            </a:blip>
            <a:srcRect/>
            <a:stretch>
              <a:fillRect/>
            </a:stretch>
          </p:blipFill>
          <p:spPr bwMode="auto">
            <a:xfrm>
              <a:off x="1821226" y="2783714"/>
              <a:ext cx="325632" cy="325632"/>
            </a:xfrm>
            <a:prstGeom prst="rect">
              <a:avLst/>
            </a:prstGeom>
            <a:noFill/>
          </p:spPr>
        </p:pic>
      </p:grpSp>
      <p:grpSp>
        <p:nvGrpSpPr>
          <p:cNvPr id="73" name="Group 72"/>
          <p:cNvGrpSpPr/>
          <p:nvPr/>
        </p:nvGrpSpPr>
        <p:grpSpPr>
          <a:xfrm>
            <a:off x="5841592" y="2975308"/>
            <a:ext cx="914399" cy="507901"/>
            <a:chOff x="1516427" y="2671236"/>
            <a:chExt cx="914399" cy="507901"/>
          </a:xfrm>
        </p:grpSpPr>
        <p:pic>
          <p:nvPicPr>
            <p:cNvPr id="74" name="Picture 73"/>
            <p:cNvPicPr>
              <a:picLocks noChangeAspect="1"/>
            </p:cNvPicPr>
            <p:nvPr/>
          </p:nvPicPr>
          <p:blipFill>
            <a:blip r:embed="rId5">
              <a:duotone>
                <a:prstClr val="black"/>
                <a:schemeClr val="accent2">
                  <a:tint val="45000"/>
                  <a:satMod val="400000"/>
                </a:schemeClr>
              </a:duotone>
            </a:blip>
            <a:stretch>
              <a:fillRect/>
            </a:stretch>
          </p:blipFill>
          <p:spPr>
            <a:xfrm>
              <a:off x="1516427" y="2671236"/>
              <a:ext cx="914399" cy="507901"/>
            </a:xfrm>
            <a:prstGeom prst="rect">
              <a:avLst/>
            </a:prstGeom>
          </p:spPr>
        </p:pic>
        <p:pic>
          <p:nvPicPr>
            <p:cNvPr id="75" name="Picture 74" descr="\\MAGNUM\Projects\Microsoft\Cloud Power FY12\Design\ICONS_PNG\Application.png"/>
            <p:cNvPicPr>
              <a:picLocks noChangeAspect="1" noChangeArrowheads="1"/>
            </p:cNvPicPr>
            <p:nvPr/>
          </p:nvPicPr>
          <p:blipFill>
            <a:blip r:embed="rId6" cstate="print">
              <a:duotone>
                <a:prstClr val="black"/>
                <a:schemeClr val="accent2">
                  <a:tint val="45000"/>
                  <a:satMod val="400000"/>
                </a:schemeClr>
              </a:duotone>
              <a:extLst>
                <a:ext uri="{BEBA8EAE-BF5A-486C-A8C5-ECC9F3942E4B}">
                  <a14:imgProps xmlns:a14="http://schemas.microsoft.com/office/drawing/2010/main">
                    <a14:imgLayer r:embed="rId7">
                      <a14:imgEffect>
                        <a14:brightnessContrast bright="-100000" contrast="100000"/>
                      </a14:imgEffect>
                    </a14:imgLayer>
                  </a14:imgProps>
                </a:ext>
              </a:extLst>
            </a:blip>
            <a:srcRect/>
            <a:stretch>
              <a:fillRect/>
            </a:stretch>
          </p:blipFill>
          <p:spPr bwMode="auto">
            <a:xfrm>
              <a:off x="1821226" y="2783714"/>
              <a:ext cx="325632" cy="325632"/>
            </a:xfrm>
            <a:prstGeom prst="rect">
              <a:avLst/>
            </a:prstGeom>
            <a:noFill/>
          </p:spPr>
        </p:pic>
      </p:grpSp>
      <p:grpSp>
        <p:nvGrpSpPr>
          <p:cNvPr id="76" name="Group 75"/>
          <p:cNvGrpSpPr/>
          <p:nvPr/>
        </p:nvGrpSpPr>
        <p:grpSpPr>
          <a:xfrm>
            <a:off x="6760294" y="2975308"/>
            <a:ext cx="914399" cy="507901"/>
            <a:chOff x="1516427" y="2671236"/>
            <a:chExt cx="914399" cy="507901"/>
          </a:xfrm>
        </p:grpSpPr>
        <p:pic>
          <p:nvPicPr>
            <p:cNvPr id="77" name="Picture 76"/>
            <p:cNvPicPr>
              <a:picLocks noChangeAspect="1"/>
            </p:cNvPicPr>
            <p:nvPr/>
          </p:nvPicPr>
          <p:blipFill>
            <a:blip r:embed="rId5">
              <a:duotone>
                <a:prstClr val="black"/>
                <a:schemeClr val="accent2">
                  <a:tint val="45000"/>
                  <a:satMod val="400000"/>
                </a:schemeClr>
              </a:duotone>
            </a:blip>
            <a:stretch>
              <a:fillRect/>
            </a:stretch>
          </p:blipFill>
          <p:spPr>
            <a:xfrm>
              <a:off x="1516427" y="2671236"/>
              <a:ext cx="914399" cy="507901"/>
            </a:xfrm>
            <a:prstGeom prst="rect">
              <a:avLst/>
            </a:prstGeom>
          </p:spPr>
        </p:pic>
        <p:pic>
          <p:nvPicPr>
            <p:cNvPr id="78" name="Picture 77" descr="\\MAGNUM\Projects\Microsoft\Cloud Power FY12\Design\ICONS_PNG\Application.png"/>
            <p:cNvPicPr>
              <a:picLocks noChangeAspect="1" noChangeArrowheads="1"/>
            </p:cNvPicPr>
            <p:nvPr/>
          </p:nvPicPr>
          <p:blipFill>
            <a:blip r:embed="rId6" cstate="print">
              <a:duotone>
                <a:prstClr val="black"/>
                <a:schemeClr val="accent2">
                  <a:tint val="45000"/>
                  <a:satMod val="400000"/>
                </a:schemeClr>
              </a:duotone>
              <a:extLst>
                <a:ext uri="{BEBA8EAE-BF5A-486C-A8C5-ECC9F3942E4B}">
                  <a14:imgProps xmlns:a14="http://schemas.microsoft.com/office/drawing/2010/main">
                    <a14:imgLayer r:embed="rId7">
                      <a14:imgEffect>
                        <a14:brightnessContrast bright="-100000" contrast="100000"/>
                      </a14:imgEffect>
                    </a14:imgLayer>
                  </a14:imgProps>
                </a:ext>
              </a:extLst>
            </a:blip>
            <a:srcRect/>
            <a:stretch>
              <a:fillRect/>
            </a:stretch>
          </p:blipFill>
          <p:spPr bwMode="auto">
            <a:xfrm>
              <a:off x="1821226" y="2783714"/>
              <a:ext cx="325632" cy="325632"/>
            </a:xfrm>
            <a:prstGeom prst="rect">
              <a:avLst/>
            </a:prstGeom>
            <a:noFill/>
          </p:spPr>
        </p:pic>
      </p:grpSp>
      <p:grpSp>
        <p:nvGrpSpPr>
          <p:cNvPr id="79" name="Group 78"/>
          <p:cNvGrpSpPr/>
          <p:nvPr/>
        </p:nvGrpSpPr>
        <p:grpSpPr>
          <a:xfrm>
            <a:off x="7678994" y="2975308"/>
            <a:ext cx="914399" cy="507901"/>
            <a:chOff x="1516427" y="2671236"/>
            <a:chExt cx="914399" cy="507901"/>
          </a:xfrm>
        </p:grpSpPr>
        <p:pic>
          <p:nvPicPr>
            <p:cNvPr id="80" name="Picture 79"/>
            <p:cNvPicPr>
              <a:picLocks noChangeAspect="1"/>
            </p:cNvPicPr>
            <p:nvPr/>
          </p:nvPicPr>
          <p:blipFill>
            <a:blip r:embed="rId5">
              <a:duotone>
                <a:prstClr val="black"/>
                <a:schemeClr val="accent2">
                  <a:tint val="45000"/>
                  <a:satMod val="400000"/>
                </a:schemeClr>
              </a:duotone>
            </a:blip>
            <a:stretch>
              <a:fillRect/>
            </a:stretch>
          </p:blipFill>
          <p:spPr>
            <a:xfrm>
              <a:off x="1516427" y="2671236"/>
              <a:ext cx="914399" cy="507901"/>
            </a:xfrm>
            <a:prstGeom prst="rect">
              <a:avLst/>
            </a:prstGeom>
          </p:spPr>
        </p:pic>
        <p:pic>
          <p:nvPicPr>
            <p:cNvPr id="81" name="Picture 80" descr="\\MAGNUM\Projects\Microsoft\Cloud Power FY12\Design\ICONS_PNG\Application.png"/>
            <p:cNvPicPr>
              <a:picLocks noChangeAspect="1" noChangeArrowheads="1"/>
            </p:cNvPicPr>
            <p:nvPr/>
          </p:nvPicPr>
          <p:blipFill>
            <a:blip r:embed="rId6" cstate="print">
              <a:duotone>
                <a:prstClr val="black"/>
                <a:schemeClr val="accent2">
                  <a:tint val="45000"/>
                  <a:satMod val="400000"/>
                </a:schemeClr>
              </a:duotone>
              <a:extLst>
                <a:ext uri="{BEBA8EAE-BF5A-486C-A8C5-ECC9F3942E4B}">
                  <a14:imgProps xmlns:a14="http://schemas.microsoft.com/office/drawing/2010/main">
                    <a14:imgLayer r:embed="rId7">
                      <a14:imgEffect>
                        <a14:brightnessContrast bright="-100000" contrast="100000"/>
                      </a14:imgEffect>
                    </a14:imgLayer>
                  </a14:imgProps>
                </a:ext>
              </a:extLst>
            </a:blip>
            <a:srcRect/>
            <a:stretch>
              <a:fillRect/>
            </a:stretch>
          </p:blipFill>
          <p:spPr bwMode="auto">
            <a:xfrm>
              <a:off x="1821226" y="2783714"/>
              <a:ext cx="325632" cy="325632"/>
            </a:xfrm>
            <a:prstGeom prst="rect">
              <a:avLst/>
            </a:prstGeom>
            <a:noFill/>
          </p:spPr>
        </p:pic>
      </p:grpSp>
      <p:sp>
        <p:nvSpPr>
          <p:cNvPr id="82" name="TextBox 81"/>
          <p:cNvSpPr txBox="1"/>
          <p:nvPr/>
        </p:nvSpPr>
        <p:spPr>
          <a:xfrm>
            <a:off x="9617333" y="2881502"/>
            <a:ext cx="1826975" cy="627864"/>
          </a:xfrm>
          <a:prstGeom prst="rect">
            <a:avLst/>
          </a:prstGeom>
          <a:noFill/>
        </p:spPr>
        <p:txBody>
          <a:bodyPr wrap="none" lIns="182880" tIns="146304" rIns="182880" bIns="146304" rtlCol="0">
            <a:spAutoFit/>
          </a:bodyPr>
          <a:lstStyle/>
          <a:p>
            <a:pPr>
              <a:lnSpc>
                <a:spcPct val="90000"/>
              </a:lnSpc>
              <a:spcAft>
                <a:spcPts val="600"/>
              </a:spcAft>
            </a:pPr>
            <a:r>
              <a:rPr lang="en-US" sz="2400" dirty="0" smtClean="0"/>
              <a:t>Containers</a:t>
            </a:r>
          </a:p>
        </p:txBody>
      </p:sp>
      <p:sp>
        <p:nvSpPr>
          <p:cNvPr id="83" name="Right Arrow 82"/>
          <p:cNvSpPr/>
          <p:nvPr/>
        </p:nvSpPr>
        <p:spPr bwMode="auto">
          <a:xfrm rot="10800000">
            <a:off x="8682103" y="2814434"/>
            <a:ext cx="990600" cy="762000"/>
          </a:xfrm>
          <a:prstGeom prst="rightArrow">
            <a:avLst/>
          </a:prstGeom>
          <a:solidFill>
            <a:srgbClr val="FFC000"/>
          </a:solidFill>
          <a:ln w="28575">
            <a:solidFill>
              <a:srgbClr val="FFC000"/>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3674777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down)">
                                      <p:cBhvr>
                                        <p:cTn id="7" dur="500"/>
                                        <p:tgtEl>
                                          <p:spTgt spid="34"/>
                                        </p:tgtEl>
                                      </p:cBhvr>
                                    </p:animEffect>
                                  </p:childTnLst>
                                </p:cTn>
                              </p:par>
                              <p:par>
                                <p:cTn id="8" presetID="22" presetClass="entr" presetSubtype="4" fill="hold" nodeType="withEffect">
                                  <p:stCondLst>
                                    <p:cond delay="0"/>
                                  </p:stCondLst>
                                  <p:childTnLst>
                                    <p:set>
                                      <p:cBhvr>
                                        <p:cTn id="9" dur="1" fill="hold">
                                          <p:stCondLst>
                                            <p:cond delay="0"/>
                                          </p:stCondLst>
                                        </p:cTn>
                                        <p:tgtEl>
                                          <p:spTgt spid="37"/>
                                        </p:tgtEl>
                                        <p:attrNameLst>
                                          <p:attrName>style.visibility</p:attrName>
                                        </p:attrNameLst>
                                      </p:cBhvr>
                                      <p:to>
                                        <p:strVal val="visible"/>
                                      </p:to>
                                    </p:set>
                                    <p:animEffect transition="in" filter="wipe(down)">
                                      <p:cBhvr>
                                        <p:cTn id="10" dur="500"/>
                                        <p:tgtEl>
                                          <p:spTgt spid="37"/>
                                        </p:tgtEl>
                                      </p:cBhvr>
                                    </p:animEffect>
                                  </p:childTnLst>
                                </p:cTn>
                              </p:par>
                              <p:par>
                                <p:cTn id="11" presetID="22" presetClass="entr" presetSubtype="4" fill="hold" nodeType="withEffect">
                                  <p:stCondLst>
                                    <p:cond delay="0"/>
                                  </p:stCondLst>
                                  <p:childTnLst>
                                    <p:set>
                                      <p:cBhvr>
                                        <p:cTn id="12" dur="1" fill="hold">
                                          <p:stCondLst>
                                            <p:cond delay="0"/>
                                          </p:stCondLst>
                                        </p:cTn>
                                        <p:tgtEl>
                                          <p:spTgt spid="48"/>
                                        </p:tgtEl>
                                        <p:attrNameLst>
                                          <p:attrName>style.visibility</p:attrName>
                                        </p:attrNameLst>
                                      </p:cBhvr>
                                      <p:to>
                                        <p:strVal val="visible"/>
                                      </p:to>
                                    </p:set>
                                    <p:animEffect transition="in" filter="wipe(down)">
                                      <p:cBhvr>
                                        <p:cTn id="13" dur="500"/>
                                        <p:tgtEl>
                                          <p:spTgt spid="48"/>
                                        </p:tgtEl>
                                      </p:cBhvr>
                                    </p:animEffect>
                                  </p:childTnLst>
                                </p:cTn>
                              </p:par>
                              <p:par>
                                <p:cTn id="14" presetID="22" presetClass="entr" presetSubtype="4" fill="hold" nodeType="withEffect">
                                  <p:stCondLst>
                                    <p:cond delay="0"/>
                                  </p:stCondLst>
                                  <p:childTnLst>
                                    <p:set>
                                      <p:cBhvr>
                                        <p:cTn id="15" dur="1" fill="hold">
                                          <p:stCondLst>
                                            <p:cond delay="0"/>
                                          </p:stCondLst>
                                        </p:cTn>
                                        <p:tgtEl>
                                          <p:spTgt spid="51"/>
                                        </p:tgtEl>
                                        <p:attrNameLst>
                                          <p:attrName>style.visibility</p:attrName>
                                        </p:attrNameLst>
                                      </p:cBhvr>
                                      <p:to>
                                        <p:strVal val="visible"/>
                                      </p:to>
                                    </p:set>
                                    <p:animEffect transition="in" filter="wipe(down)">
                                      <p:cBhvr>
                                        <p:cTn id="16" dur="500"/>
                                        <p:tgtEl>
                                          <p:spTgt spid="51"/>
                                        </p:tgtEl>
                                      </p:cBhvr>
                                    </p:animEffect>
                                  </p:childTnLst>
                                </p:cTn>
                              </p:par>
                              <p:par>
                                <p:cTn id="17" presetID="22" presetClass="entr" presetSubtype="4" fill="hold" nodeType="withEffect">
                                  <p:stCondLst>
                                    <p:cond delay="0"/>
                                  </p:stCondLst>
                                  <p:childTnLst>
                                    <p:set>
                                      <p:cBhvr>
                                        <p:cTn id="18" dur="1" fill="hold">
                                          <p:stCondLst>
                                            <p:cond delay="0"/>
                                          </p:stCondLst>
                                        </p:cTn>
                                        <p:tgtEl>
                                          <p:spTgt spid="57"/>
                                        </p:tgtEl>
                                        <p:attrNameLst>
                                          <p:attrName>style.visibility</p:attrName>
                                        </p:attrNameLst>
                                      </p:cBhvr>
                                      <p:to>
                                        <p:strVal val="visible"/>
                                      </p:to>
                                    </p:set>
                                    <p:animEffect transition="in" filter="wipe(down)">
                                      <p:cBhvr>
                                        <p:cTn id="19" dur="500"/>
                                        <p:tgtEl>
                                          <p:spTgt spid="57"/>
                                        </p:tgtEl>
                                      </p:cBhvr>
                                    </p:animEffect>
                                  </p:childTnLst>
                                </p:cTn>
                              </p:par>
                              <p:par>
                                <p:cTn id="20" presetID="22" presetClass="entr" presetSubtype="4" fill="hold" nodeType="withEffect">
                                  <p:stCondLst>
                                    <p:cond delay="0"/>
                                  </p:stCondLst>
                                  <p:childTnLst>
                                    <p:set>
                                      <p:cBhvr>
                                        <p:cTn id="21" dur="1" fill="hold">
                                          <p:stCondLst>
                                            <p:cond delay="0"/>
                                          </p:stCondLst>
                                        </p:cTn>
                                        <p:tgtEl>
                                          <p:spTgt spid="73"/>
                                        </p:tgtEl>
                                        <p:attrNameLst>
                                          <p:attrName>style.visibility</p:attrName>
                                        </p:attrNameLst>
                                      </p:cBhvr>
                                      <p:to>
                                        <p:strVal val="visible"/>
                                      </p:to>
                                    </p:set>
                                    <p:animEffect transition="in" filter="wipe(down)">
                                      <p:cBhvr>
                                        <p:cTn id="22" dur="500"/>
                                        <p:tgtEl>
                                          <p:spTgt spid="73"/>
                                        </p:tgtEl>
                                      </p:cBhvr>
                                    </p:animEffect>
                                  </p:childTnLst>
                                </p:cTn>
                              </p:par>
                              <p:par>
                                <p:cTn id="23" presetID="22" presetClass="entr" presetSubtype="4" fill="hold" nodeType="withEffect">
                                  <p:stCondLst>
                                    <p:cond delay="0"/>
                                  </p:stCondLst>
                                  <p:childTnLst>
                                    <p:set>
                                      <p:cBhvr>
                                        <p:cTn id="24" dur="1" fill="hold">
                                          <p:stCondLst>
                                            <p:cond delay="0"/>
                                          </p:stCondLst>
                                        </p:cTn>
                                        <p:tgtEl>
                                          <p:spTgt spid="76"/>
                                        </p:tgtEl>
                                        <p:attrNameLst>
                                          <p:attrName>style.visibility</p:attrName>
                                        </p:attrNameLst>
                                      </p:cBhvr>
                                      <p:to>
                                        <p:strVal val="visible"/>
                                      </p:to>
                                    </p:set>
                                    <p:animEffect transition="in" filter="wipe(down)">
                                      <p:cBhvr>
                                        <p:cTn id="25" dur="500"/>
                                        <p:tgtEl>
                                          <p:spTgt spid="76"/>
                                        </p:tgtEl>
                                      </p:cBhvr>
                                    </p:animEffect>
                                  </p:childTnLst>
                                </p:cTn>
                              </p:par>
                              <p:par>
                                <p:cTn id="26" presetID="22" presetClass="entr" presetSubtype="4" fill="hold" nodeType="withEffect">
                                  <p:stCondLst>
                                    <p:cond delay="0"/>
                                  </p:stCondLst>
                                  <p:childTnLst>
                                    <p:set>
                                      <p:cBhvr>
                                        <p:cTn id="27" dur="1" fill="hold">
                                          <p:stCondLst>
                                            <p:cond delay="0"/>
                                          </p:stCondLst>
                                        </p:cTn>
                                        <p:tgtEl>
                                          <p:spTgt spid="79"/>
                                        </p:tgtEl>
                                        <p:attrNameLst>
                                          <p:attrName>style.visibility</p:attrName>
                                        </p:attrNameLst>
                                      </p:cBhvr>
                                      <p:to>
                                        <p:strVal val="visible"/>
                                      </p:to>
                                    </p:set>
                                    <p:animEffect transition="in" filter="wipe(down)">
                                      <p:cBhvr>
                                        <p:cTn id="28" dur="500"/>
                                        <p:tgtEl>
                                          <p:spTgt spid="79"/>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56"/>
                                        </p:tgtEl>
                                        <p:attrNameLst>
                                          <p:attrName>style.visibility</p:attrName>
                                        </p:attrNameLst>
                                      </p:cBhvr>
                                      <p:to>
                                        <p:strVal val="visible"/>
                                      </p:to>
                                    </p:set>
                                    <p:animEffect transition="in" filter="fade">
                                      <p:cBhvr>
                                        <p:cTn id="33" dur="500"/>
                                        <p:tgtEl>
                                          <p:spTgt spid="56"/>
                                        </p:tgtEl>
                                      </p:cBhvr>
                                    </p:animEffect>
                                  </p:childTnLst>
                                </p:cTn>
                              </p:par>
                            </p:childTnLst>
                          </p:cTn>
                        </p:par>
                        <p:par>
                          <p:cTn id="34" fill="hold">
                            <p:stCondLst>
                              <p:cond delay="500"/>
                            </p:stCondLst>
                            <p:childTnLst>
                              <p:par>
                                <p:cTn id="35" presetID="10" presetClass="entr" presetSubtype="0" fill="hold" grpId="0" nodeType="afterEffect">
                                  <p:stCondLst>
                                    <p:cond delay="0"/>
                                  </p:stCondLst>
                                  <p:childTnLst>
                                    <p:set>
                                      <p:cBhvr>
                                        <p:cTn id="36" dur="1" fill="hold">
                                          <p:stCondLst>
                                            <p:cond delay="0"/>
                                          </p:stCondLst>
                                        </p:cTn>
                                        <p:tgtEl>
                                          <p:spTgt spid="83"/>
                                        </p:tgtEl>
                                        <p:attrNameLst>
                                          <p:attrName>style.visibility</p:attrName>
                                        </p:attrNameLst>
                                      </p:cBhvr>
                                      <p:to>
                                        <p:strVal val="visible"/>
                                      </p:to>
                                    </p:set>
                                    <p:animEffect transition="in" filter="fade">
                                      <p:cBhvr>
                                        <p:cTn id="37" dur="500"/>
                                        <p:tgtEl>
                                          <p:spTgt spid="83"/>
                                        </p:tgtEl>
                                      </p:cBhvr>
                                    </p:animEffect>
                                  </p:childTnLst>
                                </p:cTn>
                              </p:par>
                            </p:childTnLst>
                          </p:cTn>
                        </p:par>
                        <p:par>
                          <p:cTn id="38" fill="hold">
                            <p:stCondLst>
                              <p:cond delay="1000"/>
                            </p:stCondLst>
                            <p:childTnLst>
                              <p:par>
                                <p:cTn id="39" presetID="10" presetClass="entr" presetSubtype="0" fill="hold" grpId="0" nodeType="afterEffect">
                                  <p:stCondLst>
                                    <p:cond delay="0"/>
                                  </p:stCondLst>
                                  <p:childTnLst>
                                    <p:set>
                                      <p:cBhvr>
                                        <p:cTn id="40" dur="1" fill="hold">
                                          <p:stCondLst>
                                            <p:cond delay="0"/>
                                          </p:stCondLst>
                                        </p:cTn>
                                        <p:tgtEl>
                                          <p:spTgt spid="82"/>
                                        </p:tgtEl>
                                        <p:attrNameLst>
                                          <p:attrName>style.visibility</p:attrName>
                                        </p:attrNameLst>
                                      </p:cBhvr>
                                      <p:to>
                                        <p:strVal val="visible"/>
                                      </p:to>
                                    </p:set>
                                    <p:animEffect transition="in" filter="fade">
                                      <p:cBhvr>
                                        <p:cTn id="41" dur="500"/>
                                        <p:tgtEl>
                                          <p:spTgt spid="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P spid="82" grpId="0"/>
      <p:bldP spid="8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tabLst>
                <a:tab pos="973138" algn="l"/>
              </a:tabLst>
            </a:pPr>
            <a:r>
              <a:rPr lang="en-US" dirty="0"/>
              <a:t>Container Run-time</a:t>
            </a:r>
          </a:p>
        </p:txBody>
      </p:sp>
      <p:sp>
        <p:nvSpPr>
          <p:cNvPr id="15" name="Rectangle 14"/>
          <p:cNvSpPr/>
          <p:nvPr/>
        </p:nvSpPr>
        <p:spPr bwMode="auto">
          <a:xfrm>
            <a:off x="1193056" y="3357747"/>
            <a:ext cx="4668729" cy="931152"/>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r>
              <a:rPr lang="en-US" sz="2000" dirty="0" smtClean="0">
                <a:gradFill>
                  <a:gsLst>
                    <a:gs pos="16814">
                      <a:srgbClr val="FFFFFF"/>
                    </a:gs>
                    <a:gs pos="46000">
                      <a:srgbClr val="FFFFFF"/>
                    </a:gs>
                  </a:gsLst>
                  <a:lin ang="5400000" scaled="0"/>
                </a:gradFill>
              </a:rPr>
              <a:t>Sistema </a:t>
            </a:r>
            <a:r>
              <a:rPr lang="en-US" sz="2000" dirty="0" err="1" smtClean="0">
                <a:gradFill>
                  <a:gsLst>
                    <a:gs pos="16814">
                      <a:srgbClr val="FFFFFF"/>
                    </a:gs>
                    <a:gs pos="46000">
                      <a:srgbClr val="FFFFFF"/>
                    </a:gs>
                  </a:gsLst>
                  <a:lin ang="5400000" scaled="0"/>
                </a:gradFill>
              </a:rPr>
              <a:t>Operacional</a:t>
            </a:r>
            <a:r>
              <a:rPr lang="en-US" sz="2000" dirty="0" smtClean="0">
                <a:gradFill>
                  <a:gsLst>
                    <a:gs pos="16814">
                      <a:srgbClr val="FFFFFF"/>
                    </a:gs>
                    <a:gs pos="46000">
                      <a:srgbClr val="FFFFFF"/>
                    </a:gs>
                  </a:gsLst>
                  <a:lin ang="5400000" scaled="0"/>
                </a:gradFill>
              </a:rPr>
              <a:t> do Host</a:t>
            </a:r>
            <a:endParaRPr lang="en-US" sz="2000" dirty="0">
              <a:gradFill>
                <a:gsLst>
                  <a:gs pos="16814">
                    <a:srgbClr val="FFFFFF"/>
                  </a:gs>
                  <a:gs pos="46000">
                    <a:srgbClr val="FFFFFF"/>
                  </a:gs>
                </a:gsLst>
                <a:lin ang="5400000" scaled="0"/>
              </a:gradFill>
            </a:endParaRPr>
          </a:p>
        </p:txBody>
      </p:sp>
      <p:sp>
        <p:nvSpPr>
          <p:cNvPr id="42" name="TextBox 41"/>
          <p:cNvSpPr txBox="1"/>
          <p:nvPr/>
        </p:nvSpPr>
        <p:spPr>
          <a:xfrm>
            <a:off x="9672702" y="2565656"/>
            <a:ext cx="1478610" cy="627864"/>
          </a:xfrm>
          <a:prstGeom prst="rect">
            <a:avLst/>
          </a:prstGeom>
          <a:noFill/>
        </p:spPr>
        <p:txBody>
          <a:bodyPr wrap="none" lIns="182880" tIns="146304" rIns="182880" bIns="146304" rtlCol="0">
            <a:spAutoFit/>
          </a:bodyPr>
          <a:lstStyle/>
          <a:p>
            <a:pPr>
              <a:lnSpc>
                <a:spcPct val="90000"/>
              </a:lnSpc>
              <a:spcAft>
                <a:spcPts val="600"/>
              </a:spcAft>
            </a:pPr>
            <a:r>
              <a:rPr lang="en-US" sz="2400" dirty="0" err="1" smtClean="0"/>
              <a:t>Imagem</a:t>
            </a:r>
            <a:endParaRPr lang="en-US" sz="2400" dirty="0" smtClean="0"/>
          </a:p>
        </p:txBody>
      </p:sp>
      <p:sp>
        <p:nvSpPr>
          <p:cNvPr id="44" name="TextBox 43"/>
          <p:cNvSpPr txBox="1"/>
          <p:nvPr/>
        </p:nvSpPr>
        <p:spPr>
          <a:xfrm>
            <a:off x="9672702" y="3357747"/>
            <a:ext cx="1834477" cy="960263"/>
          </a:xfrm>
          <a:prstGeom prst="rect">
            <a:avLst/>
          </a:prstGeom>
          <a:noFill/>
        </p:spPr>
        <p:txBody>
          <a:bodyPr wrap="none" lIns="182880" tIns="146304" rIns="182880" bIns="146304" rtlCol="0">
            <a:spAutoFit/>
          </a:bodyPr>
          <a:lstStyle/>
          <a:p>
            <a:pPr>
              <a:lnSpc>
                <a:spcPct val="90000"/>
              </a:lnSpc>
              <a:spcAft>
                <a:spcPts val="600"/>
              </a:spcAft>
            </a:pPr>
            <a:r>
              <a:rPr lang="en-US" sz="2400" dirty="0" smtClean="0"/>
              <a:t>Virtual </a:t>
            </a:r>
            <a:br>
              <a:rPr lang="en-US" sz="2400" dirty="0" smtClean="0"/>
            </a:br>
            <a:r>
              <a:rPr lang="en-US" sz="2400" dirty="0" smtClean="0"/>
              <a:t>machine(s)</a:t>
            </a:r>
          </a:p>
        </p:txBody>
      </p:sp>
      <p:sp>
        <p:nvSpPr>
          <p:cNvPr id="31" name="Rectangle 30"/>
          <p:cNvSpPr/>
          <p:nvPr/>
        </p:nvSpPr>
        <p:spPr bwMode="auto">
          <a:xfrm>
            <a:off x="1193056" y="4318010"/>
            <a:ext cx="7672589" cy="232964"/>
          </a:xfrm>
          <a:prstGeom prst="rect">
            <a:avLst/>
          </a:prstGeom>
          <a:solidFill>
            <a:srgbClr val="00B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r>
              <a:rPr lang="en-US" sz="1400" dirty="0" err="1" smtClean="0">
                <a:gradFill>
                  <a:gsLst>
                    <a:gs pos="16814">
                      <a:srgbClr val="FFFFFF"/>
                    </a:gs>
                    <a:gs pos="46000">
                      <a:srgbClr val="FFFFFF"/>
                    </a:gs>
                  </a:gsLst>
                  <a:lin ang="5400000" scaled="0"/>
                </a:gradFill>
              </a:rPr>
              <a:t>Virtualização</a:t>
            </a:r>
            <a:r>
              <a:rPr lang="en-US" sz="1400" dirty="0" smtClean="0">
                <a:gradFill>
                  <a:gsLst>
                    <a:gs pos="16814">
                      <a:srgbClr val="FFFFFF"/>
                    </a:gs>
                    <a:gs pos="46000">
                      <a:srgbClr val="FFFFFF"/>
                    </a:gs>
                  </a:gsLst>
                  <a:lin ang="5400000" scaled="0"/>
                </a:gradFill>
              </a:rPr>
              <a:t> de Hardware</a:t>
            </a:r>
            <a:endParaRPr lang="en-US" sz="1400" dirty="0">
              <a:gradFill>
                <a:gsLst>
                  <a:gs pos="16814">
                    <a:srgbClr val="FFFFFF"/>
                  </a:gs>
                  <a:gs pos="46000">
                    <a:srgbClr val="FFFFFF"/>
                  </a:gs>
                </a:gsLst>
                <a:lin ang="5400000" scaled="0"/>
              </a:gradFill>
            </a:endParaRPr>
          </a:p>
        </p:txBody>
      </p:sp>
      <p:pic>
        <p:nvPicPr>
          <p:cNvPr id="33" name="Picture 32"/>
          <p:cNvPicPr>
            <a:picLocks noChangeAspect="1"/>
          </p:cNvPicPr>
          <p:nvPr/>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1189037" y="4576146"/>
            <a:ext cx="7678037" cy="1976271"/>
          </a:xfrm>
          <a:prstGeom prst="rect">
            <a:avLst/>
          </a:prstGeom>
        </p:spPr>
      </p:pic>
      <p:pic>
        <p:nvPicPr>
          <p:cNvPr id="32" name="Picture 31"/>
          <p:cNvPicPr>
            <a:picLocks noChangeAspect="1"/>
          </p:cNvPicPr>
          <p:nvPr/>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947054" y="3416282"/>
            <a:ext cx="2920020" cy="872617"/>
          </a:xfrm>
          <a:prstGeom prst="rect">
            <a:avLst/>
          </a:prstGeom>
        </p:spPr>
      </p:pic>
      <p:sp>
        <p:nvSpPr>
          <p:cNvPr id="39" name="Rectangle 38"/>
          <p:cNvSpPr/>
          <p:nvPr/>
        </p:nvSpPr>
        <p:spPr bwMode="auto">
          <a:xfrm>
            <a:off x="5948709" y="2403529"/>
            <a:ext cx="2916936" cy="962787"/>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r>
              <a:rPr lang="en-US" dirty="0" smtClean="0">
                <a:gradFill>
                  <a:gsLst>
                    <a:gs pos="16814">
                      <a:srgbClr val="FFFFFF"/>
                    </a:gs>
                    <a:gs pos="46000">
                      <a:srgbClr val="FFFFFF"/>
                    </a:gs>
                  </a:gsLst>
                  <a:lin ang="5400000" scaled="0"/>
                </a:gradFill>
              </a:rPr>
              <a:t>Sistema </a:t>
            </a:r>
            <a:r>
              <a:rPr lang="en-US" dirty="0" err="1" smtClean="0">
                <a:gradFill>
                  <a:gsLst>
                    <a:gs pos="16814">
                      <a:srgbClr val="FFFFFF"/>
                    </a:gs>
                    <a:gs pos="46000">
                      <a:srgbClr val="FFFFFF"/>
                    </a:gs>
                  </a:gsLst>
                  <a:lin ang="5400000" scaled="0"/>
                </a:gradFill>
              </a:rPr>
              <a:t>Operacional</a:t>
            </a:r>
            <a:r>
              <a:rPr lang="en-US" dirty="0" smtClean="0">
                <a:gradFill>
                  <a:gsLst>
                    <a:gs pos="16814">
                      <a:srgbClr val="FFFFFF"/>
                    </a:gs>
                    <a:gs pos="46000">
                      <a:srgbClr val="FFFFFF"/>
                    </a:gs>
                  </a:gsLst>
                  <a:lin ang="5400000" scaled="0"/>
                </a:gradFill>
              </a:rPr>
              <a:t> Guest</a:t>
            </a:r>
            <a:endParaRPr lang="en-US" dirty="0">
              <a:gradFill>
                <a:gsLst>
                  <a:gs pos="16814">
                    <a:srgbClr val="FFFFFF"/>
                  </a:gs>
                  <a:gs pos="46000">
                    <a:srgbClr val="FFFFFF"/>
                  </a:gs>
                </a:gsLst>
                <a:lin ang="5400000" scaled="0"/>
              </a:gradFill>
            </a:endParaRPr>
          </a:p>
        </p:txBody>
      </p:sp>
      <p:sp>
        <p:nvSpPr>
          <p:cNvPr id="53" name="Right Arrow 52"/>
          <p:cNvSpPr/>
          <p:nvPr/>
        </p:nvSpPr>
        <p:spPr bwMode="auto">
          <a:xfrm rot="10800000">
            <a:off x="8682103" y="3471590"/>
            <a:ext cx="990600" cy="762000"/>
          </a:xfrm>
          <a:prstGeom prst="rightArrow">
            <a:avLst/>
          </a:prstGeom>
          <a:solidFill>
            <a:srgbClr val="FFC000"/>
          </a:solidFill>
          <a:ln w="28575">
            <a:solidFill>
              <a:srgbClr val="FFC000"/>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54" name="Right Arrow 53"/>
          <p:cNvSpPr/>
          <p:nvPr/>
        </p:nvSpPr>
        <p:spPr bwMode="auto">
          <a:xfrm rot="10800000">
            <a:off x="8682103" y="2489603"/>
            <a:ext cx="990600" cy="762000"/>
          </a:xfrm>
          <a:prstGeom prst="rightArrow">
            <a:avLst/>
          </a:prstGeom>
          <a:solidFill>
            <a:srgbClr val="FFC000"/>
          </a:solidFill>
          <a:ln w="28575">
            <a:solidFill>
              <a:srgbClr val="FFC000"/>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nvGrpSpPr>
          <p:cNvPr id="34" name="Group 33"/>
          <p:cNvGrpSpPr/>
          <p:nvPr/>
        </p:nvGrpSpPr>
        <p:grpSpPr>
          <a:xfrm>
            <a:off x="1231556" y="2975308"/>
            <a:ext cx="914399" cy="507901"/>
            <a:chOff x="1516427" y="2671236"/>
            <a:chExt cx="914399" cy="507901"/>
          </a:xfrm>
        </p:grpSpPr>
        <p:pic>
          <p:nvPicPr>
            <p:cNvPr id="35" name="Picture 34"/>
            <p:cNvPicPr>
              <a:picLocks noChangeAspect="1"/>
            </p:cNvPicPr>
            <p:nvPr/>
          </p:nvPicPr>
          <p:blipFill>
            <a:blip r:embed="rId7">
              <a:duotone>
                <a:prstClr val="black"/>
                <a:schemeClr val="accent2">
                  <a:tint val="45000"/>
                  <a:satMod val="400000"/>
                </a:schemeClr>
              </a:duotone>
            </a:blip>
            <a:stretch>
              <a:fillRect/>
            </a:stretch>
          </p:blipFill>
          <p:spPr>
            <a:xfrm>
              <a:off x="1516427" y="2671236"/>
              <a:ext cx="914399" cy="507901"/>
            </a:xfrm>
            <a:prstGeom prst="rect">
              <a:avLst/>
            </a:prstGeom>
          </p:spPr>
        </p:pic>
        <p:pic>
          <p:nvPicPr>
            <p:cNvPr id="36" name="Picture 35" descr="\\MAGNUM\Projects\Microsoft\Cloud Power FY12\Design\ICONS_PNG\Application.png"/>
            <p:cNvPicPr>
              <a:picLocks noChangeAspect="1" noChangeArrowheads="1"/>
            </p:cNvPicPr>
            <p:nvPr/>
          </p:nvPicPr>
          <p:blipFill>
            <a:blip r:embed="rId8" cstate="print">
              <a:duotone>
                <a:prstClr val="black"/>
                <a:schemeClr val="accent2">
                  <a:tint val="45000"/>
                  <a:satMod val="400000"/>
                </a:schemeClr>
              </a:duotone>
              <a:extLst>
                <a:ext uri="{BEBA8EAE-BF5A-486C-A8C5-ECC9F3942E4B}">
                  <a14:imgProps xmlns:a14="http://schemas.microsoft.com/office/drawing/2010/main">
                    <a14:imgLayer r:embed="rId9">
                      <a14:imgEffect>
                        <a14:brightnessContrast bright="-100000" contrast="100000"/>
                      </a14:imgEffect>
                    </a14:imgLayer>
                  </a14:imgProps>
                </a:ext>
              </a:extLst>
            </a:blip>
            <a:srcRect/>
            <a:stretch>
              <a:fillRect/>
            </a:stretch>
          </p:blipFill>
          <p:spPr bwMode="auto">
            <a:xfrm>
              <a:off x="1821226" y="2783714"/>
              <a:ext cx="325632" cy="325632"/>
            </a:xfrm>
            <a:prstGeom prst="rect">
              <a:avLst/>
            </a:prstGeom>
            <a:noFill/>
          </p:spPr>
        </p:pic>
      </p:grpSp>
      <p:grpSp>
        <p:nvGrpSpPr>
          <p:cNvPr id="37" name="Group 36"/>
          <p:cNvGrpSpPr/>
          <p:nvPr/>
        </p:nvGrpSpPr>
        <p:grpSpPr>
          <a:xfrm>
            <a:off x="2150258" y="2975308"/>
            <a:ext cx="914399" cy="507901"/>
            <a:chOff x="1516427" y="2671236"/>
            <a:chExt cx="914399" cy="507901"/>
          </a:xfrm>
        </p:grpSpPr>
        <p:pic>
          <p:nvPicPr>
            <p:cNvPr id="38" name="Picture 37"/>
            <p:cNvPicPr>
              <a:picLocks noChangeAspect="1"/>
            </p:cNvPicPr>
            <p:nvPr/>
          </p:nvPicPr>
          <p:blipFill>
            <a:blip r:embed="rId7">
              <a:duotone>
                <a:prstClr val="black"/>
                <a:schemeClr val="accent2">
                  <a:tint val="45000"/>
                  <a:satMod val="400000"/>
                </a:schemeClr>
              </a:duotone>
            </a:blip>
            <a:stretch>
              <a:fillRect/>
            </a:stretch>
          </p:blipFill>
          <p:spPr>
            <a:xfrm>
              <a:off x="1516427" y="2671236"/>
              <a:ext cx="914399" cy="507901"/>
            </a:xfrm>
            <a:prstGeom prst="rect">
              <a:avLst/>
            </a:prstGeom>
          </p:spPr>
        </p:pic>
        <p:pic>
          <p:nvPicPr>
            <p:cNvPr id="47" name="Picture 46" descr="\\MAGNUM\Projects\Microsoft\Cloud Power FY12\Design\ICONS_PNG\Application.png"/>
            <p:cNvPicPr>
              <a:picLocks noChangeAspect="1" noChangeArrowheads="1"/>
            </p:cNvPicPr>
            <p:nvPr/>
          </p:nvPicPr>
          <p:blipFill>
            <a:blip r:embed="rId8" cstate="print">
              <a:duotone>
                <a:prstClr val="black"/>
                <a:schemeClr val="accent2">
                  <a:tint val="45000"/>
                  <a:satMod val="400000"/>
                </a:schemeClr>
              </a:duotone>
              <a:extLst>
                <a:ext uri="{BEBA8EAE-BF5A-486C-A8C5-ECC9F3942E4B}">
                  <a14:imgProps xmlns:a14="http://schemas.microsoft.com/office/drawing/2010/main">
                    <a14:imgLayer r:embed="rId9">
                      <a14:imgEffect>
                        <a14:brightnessContrast bright="-100000" contrast="100000"/>
                      </a14:imgEffect>
                    </a14:imgLayer>
                  </a14:imgProps>
                </a:ext>
              </a:extLst>
            </a:blip>
            <a:srcRect/>
            <a:stretch>
              <a:fillRect/>
            </a:stretch>
          </p:blipFill>
          <p:spPr bwMode="auto">
            <a:xfrm>
              <a:off x="1821226" y="2783714"/>
              <a:ext cx="325632" cy="325632"/>
            </a:xfrm>
            <a:prstGeom prst="rect">
              <a:avLst/>
            </a:prstGeom>
            <a:noFill/>
          </p:spPr>
        </p:pic>
      </p:grpSp>
      <p:grpSp>
        <p:nvGrpSpPr>
          <p:cNvPr id="48" name="Group 47"/>
          <p:cNvGrpSpPr/>
          <p:nvPr/>
        </p:nvGrpSpPr>
        <p:grpSpPr>
          <a:xfrm>
            <a:off x="3068960" y="2975308"/>
            <a:ext cx="914399" cy="507901"/>
            <a:chOff x="1516427" y="2671236"/>
            <a:chExt cx="914399" cy="507901"/>
          </a:xfrm>
        </p:grpSpPr>
        <p:pic>
          <p:nvPicPr>
            <p:cNvPr id="49" name="Picture 48"/>
            <p:cNvPicPr>
              <a:picLocks noChangeAspect="1"/>
            </p:cNvPicPr>
            <p:nvPr/>
          </p:nvPicPr>
          <p:blipFill>
            <a:blip r:embed="rId7">
              <a:duotone>
                <a:prstClr val="black"/>
                <a:schemeClr val="accent2">
                  <a:tint val="45000"/>
                  <a:satMod val="400000"/>
                </a:schemeClr>
              </a:duotone>
            </a:blip>
            <a:stretch>
              <a:fillRect/>
            </a:stretch>
          </p:blipFill>
          <p:spPr>
            <a:xfrm>
              <a:off x="1516427" y="2671236"/>
              <a:ext cx="914399" cy="507901"/>
            </a:xfrm>
            <a:prstGeom prst="rect">
              <a:avLst/>
            </a:prstGeom>
          </p:spPr>
        </p:pic>
        <p:pic>
          <p:nvPicPr>
            <p:cNvPr id="50" name="Picture 49" descr="\\MAGNUM\Projects\Microsoft\Cloud Power FY12\Design\ICONS_PNG\Application.png"/>
            <p:cNvPicPr>
              <a:picLocks noChangeAspect="1" noChangeArrowheads="1"/>
            </p:cNvPicPr>
            <p:nvPr/>
          </p:nvPicPr>
          <p:blipFill>
            <a:blip r:embed="rId8" cstate="print">
              <a:duotone>
                <a:prstClr val="black"/>
                <a:schemeClr val="accent2">
                  <a:tint val="45000"/>
                  <a:satMod val="400000"/>
                </a:schemeClr>
              </a:duotone>
              <a:extLst>
                <a:ext uri="{BEBA8EAE-BF5A-486C-A8C5-ECC9F3942E4B}">
                  <a14:imgProps xmlns:a14="http://schemas.microsoft.com/office/drawing/2010/main">
                    <a14:imgLayer r:embed="rId9">
                      <a14:imgEffect>
                        <a14:brightnessContrast bright="-100000" contrast="100000"/>
                      </a14:imgEffect>
                    </a14:imgLayer>
                  </a14:imgProps>
                </a:ext>
              </a:extLst>
            </a:blip>
            <a:srcRect/>
            <a:stretch>
              <a:fillRect/>
            </a:stretch>
          </p:blipFill>
          <p:spPr bwMode="auto">
            <a:xfrm>
              <a:off x="1821226" y="2783714"/>
              <a:ext cx="325632" cy="325632"/>
            </a:xfrm>
            <a:prstGeom prst="rect">
              <a:avLst/>
            </a:prstGeom>
            <a:noFill/>
          </p:spPr>
        </p:pic>
      </p:grpSp>
      <p:grpSp>
        <p:nvGrpSpPr>
          <p:cNvPr id="51" name="Group 50"/>
          <p:cNvGrpSpPr/>
          <p:nvPr/>
        </p:nvGrpSpPr>
        <p:grpSpPr>
          <a:xfrm>
            <a:off x="3987662" y="2975308"/>
            <a:ext cx="914399" cy="507901"/>
            <a:chOff x="1516427" y="2671236"/>
            <a:chExt cx="914399" cy="507901"/>
          </a:xfrm>
        </p:grpSpPr>
        <p:pic>
          <p:nvPicPr>
            <p:cNvPr id="52" name="Picture 51"/>
            <p:cNvPicPr>
              <a:picLocks noChangeAspect="1"/>
            </p:cNvPicPr>
            <p:nvPr/>
          </p:nvPicPr>
          <p:blipFill>
            <a:blip r:embed="rId7">
              <a:duotone>
                <a:prstClr val="black"/>
                <a:schemeClr val="accent2">
                  <a:tint val="45000"/>
                  <a:satMod val="400000"/>
                </a:schemeClr>
              </a:duotone>
            </a:blip>
            <a:stretch>
              <a:fillRect/>
            </a:stretch>
          </p:blipFill>
          <p:spPr>
            <a:xfrm>
              <a:off x="1516427" y="2671236"/>
              <a:ext cx="914399" cy="507901"/>
            </a:xfrm>
            <a:prstGeom prst="rect">
              <a:avLst/>
            </a:prstGeom>
          </p:spPr>
        </p:pic>
        <p:pic>
          <p:nvPicPr>
            <p:cNvPr id="55" name="Picture 54" descr="\\MAGNUM\Projects\Microsoft\Cloud Power FY12\Design\ICONS_PNG\Application.png"/>
            <p:cNvPicPr>
              <a:picLocks noChangeAspect="1" noChangeArrowheads="1"/>
            </p:cNvPicPr>
            <p:nvPr/>
          </p:nvPicPr>
          <p:blipFill>
            <a:blip r:embed="rId8" cstate="print">
              <a:duotone>
                <a:prstClr val="black"/>
                <a:schemeClr val="accent2">
                  <a:tint val="45000"/>
                  <a:satMod val="400000"/>
                </a:schemeClr>
              </a:duotone>
              <a:extLst>
                <a:ext uri="{BEBA8EAE-BF5A-486C-A8C5-ECC9F3942E4B}">
                  <a14:imgProps xmlns:a14="http://schemas.microsoft.com/office/drawing/2010/main">
                    <a14:imgLayer r:embed="rId9">
                      <a14:imgEffect>
                        <a14:brightnessContrast bright="-100000" contrast="100000"/>
                      </a14:imgEffect>
                    </a14:imgLayer>
                  </a14:imgProps>
                </a:ext>
              </a:extLst>
            </a:blip>
            <a:srcRect/>
            <a:stretch>
              <a:fillRect/>
            </a:stretch>
          </p:blipFill>
          <p:spPr bwMode="auto">
            <a:xfrm>
              <a:off x="1821226" y="2783714"/>
              <a:ext cx="325632" cy="325632"/>
            </a:xfrm>
            <a:prstGeom prst="rect">
              <a:avLst/>
            </a:prstGeom>
            <a:noFill/>
          </p:spPr>
        </p:pic>
      </p:grpSp>
      <p:sp>
        <p:nvSpPr>
          <p:cNvPr id="56" name="Rectangle 55"/>
          <p:cNvSpPr/>
          <p:nvPr/>
        </p:nvSpPr>
        <p:spPr bwMode="auto">
          <a:xfrm flipV="1">
            <a:off x="1231555" y="3530715"/>
            <a:ext cx="4589205" cy="45719"/>
          </a:xfrm>
          <a:prstGeom prst="rect">
            <a:avLst/>
          </a:prstGeom>
          <a:solidFill>
            <a:schemeClr val="accent3"/>
          </a:solidFill>
          <a:ln>
            <a:solidFill>
              <a:schemeClr val="accent3"/>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sz="2000" dirty="0">
              <a:gradFill>
                <a:gsLst>
                  <a:gs pos="16814">
                    <a:srgbClr val="FFFFFF"/>
                  </a:gs>
                  <a:gs pos="46000">
                    <a:srgbClr val="FFFFFF"/>
                  </a:gs>
                </a:gsLst>
                <a:lin ang="5400000" scaled="0"/>
              </a:gradFill>
            </a:endParaRPr>
          </a:p>
        </p:txBody>
      </p:sp>
      <p:grpSp>
        <p:nvGrpSpPr>
          <p:cNvPr id="57" name="Group 56"/>
          <p:cNvGrpSpPr/>
          <p:nvPr/>
        </p:nvGrpSpPr>
        <p:grpSpPr>
          <a:xfrm>
            <a:off x="4906362" y="2975308"/>
            <a:ext cx="914399" cy="507901"/>
            <a:chOff x="1516427" y="2671236"/>
            <a:chExt cx="914399" cy="507901"/>
          </a:xfrm>
        </p:grpSpPr>
        <p:pic>
          <p:nvPicPr>
            <p:cNvPr id="58" name="Picture 57"/>
            <p:cNvPicPr>
              <a:picLocks noChangeAspect="1"/>
            </p:cNvPicPr>
            <p:nvPr/>
          </p:nvPicPr>
          <p:blipFill>
            <a:blip r:embed="rId7">
              <a:duotone>
                <a:prstClr val="black"/>
                <a:schemeClr val="accent2">
                  <a:tint val="45000"/>
                  <a:satMod val="400000"/>
                </a:schemeClr>
              </a:duotone>
            </a:blip>
            <a:stretch>
              <a:fillRect/>
            </a:stretch>
          </p:blipFill>
          <p:spPr>
            <a:xfrm>
              <a:off x="1516427" y="2671236"/>
              <a:ext cx="914399" cy="507901"/>
            </a:xfrm>
            <a:prstGeom prst="rect">
              <a:avLst/>
            </a:prstGeom>
          </p:spPr>
        </p:pic>
        <p:pic>
          <p:nvPicPr>
            <p:cNvPr id="59" name="Picture 58" descr="\\MAGNUM\Projects\Microsoft\Cloud Power FY12\Design\ICONS_PNG\Application.png"/>
            <p:cNvPicPr>
              <a:picLocks noChangeAspect="1" noChangeArrowheads="1"/>
            </p:cNvPicPr>
            <p:nvPr/>
          </p:nvPicPr>
          <p:blipFill>
            <a:blip r:embed="rId8" cstate="print">
              <a:duotone>
                <a:prstClr val="black"/>
                <a:schemeClr val="accent2">
                  <a:tint val="45000"/>
                  <a:satMod val="400000"/>
                </a:schemeClr>
              </a:duotone>
              <a:extLst>
                <a:ext uri="{BEBA8EAE-BF5A-486C-A8C5-ECC9F3942E4B}">
                  <a14:imgProps xmlns:a14="http://schemas.microsoft.com/office/drawing/2010/main">
                    <a14:imgLayer r:embed="rId9">
                      <a14:imgEffect>
                        <a14:brightnessContrast bright="-100000" contrast="100000"/>
                      </a14:imgEffect>
                    </a14:imgLayer>
                  </a14:imgProps>
                </a:ext>
              </a:extLst>
            </a:blip>
            <a:srcRect/>
            <a:stretch>
              <a:fillRect/>
            </a:stretch>
          </p:blipFill>
          <p:spPr bwMode="auto">
            <a:xfrm>
              <a:off x="1821226" y="2783714"/>
              <a:ext cx="325632" cy="325632"/>
            </a:xfrm>
            <a:prstGeom prst="rect">
              <a:avLst/>
            </a:prstGeom>
            <a:noFill/>
          </p:spPr>
        </p:pic>
      </p:grpSp>
      <p:grpSp>
        <p:nvGrpSpPr>
          <p:cNvPr id="60" name="Group 59"/>
          <p:cNvGrpSpPr/>
          <p:nvPr/>
        </p:nvGrpSpPr>
        <p:grpSpPr>
          <a:xfrm>
            <a:off x="6021532" y="2014422"/>
            <a:ext cx="914399" cy="507901"/>
            <a:chOff x="1516427" y="2671236"/>
            <a:chExt cx="914399" cy="507901"/>
          </a:xfrm>
        </p:grpSpPr>
        <p:pic>
          <p:nvPicPr>
            <p:cNvPr id="61" name="Picture 60"/>
            <p:cNvPicPr>
              <a:picLocks noChangeAspect="1"/>
            </p:cNvPicPr>
            <p:nvPr/>
          </p:nvPicPr>
          <p:blipFill>
            <a:blip r:embed="rId7">
              <a:duotone>
                <a:prstClr val="black"/>
                <a:schemeClr val="accent2">
                  <a:tint val="45000"/>
                  <a:satMod val="400000"/>
                </a:schemeClr>
              </a:duotone>
            </a:blip>
            <a:stretch>
              <a:fillRect/>
            </a:stretch>
          </p:blipFill>
          <p:spPr>
            <a:xfrm>
              <a:off x="1516427" y="2671236"/>
              <a:ext cx="914399" cy="507901"/>
            </a:xfrm>
            <a:prstGeom prst="rect">
              <a:avLst/>
            </a:prstGeom>
          </p:spPr>
        </p:pic>
        <p:pic>
          <p:nvPicPr>
            <p:cNvPr id="62" name="Picture 61" descr="\\MAGNUM\Projects\Microsoft\Cloud Power FY12\Design\ICONS_PNG\Application.png"/>
            <p:cNvPicPr>
              <a:picLocks noChangeAspect="1" noChangeArrowheads="1"/>
            </p:cNvPicPr>
            <p:nvPr/>
          </p:nvPicPr>
          <p:blipFill>
            <a:blip r:embed="rId8" cstate="print">
              <a:duotone>
                <a:prstClr val="black"/>
                <a:schemeClr val="accent2">
                  <a:tint val="45000"/>
                  <a:satMod val="400000"/>
                </a:schemeClr>
              </a:duotone>
              <a:extLst>
                <a:ext uri="{BEBA8EAE-BF5A-486C-A8C5-ECC9F3942E4B}">
                  <a14:imgProps xmlns:a14="http://schemas.microsoft.com/office/drawing/2010/main">
                    <a14:imgLayer r:embed="rId9">
                      <a14:imgEffect>
                        <a14:brightnessContrast bright="-100000" contrast="100000"/>
                      </a14:imgEffect>
                    </a14:imgLayer>
                  </a14:imgProps>
                </a:ext>
              </a:extLst>
            </a:blip>
            <a:srcRect/>
            <a:stretch>
              <a:fillRect/>
            </a:stretch>
          </p:blipFill>
          <p:spPr bwMode="auto">
            <a:xfrm>
              <a:off x="1821226" y="2783714"/>
              <a:ext cx="325632" cy="325632"/>
            </a:xfrm>
            <a:prstGeom prst="rect">
              <a:avLst/>
            </a:prstGeom>
            <a:noFill/>
          </p:spPr>
        </p:pic>
      </p:grpSp>
      <p:grpSp>
        <p:nvGrpSpPr>
          <p:cNvPr id="63" name="Group 62"/>
          <p:cNvGrpSpPr/>
          <p:nvPr/>
        </p:nvGrpSpPr>
        <p:grpSpPr>
          <a:xfrm>
            <a:off x="6944996" y="2014422"/>
            <a:ext cx="914399" cy="507901"/>
            <a:chOff x="1516427" y="2671236"/>
            <a:chExt cx="914399" cy="507901"/>
          </a:xfrm>
        </p:grpSpPr>
        <p:pic>
          <p:nvPicPr>
            <p:cNvPr id="64" name="Picture 63"/>
            <p:cNvPicPr>
              <a:picLocks noChangeAspect="1"/>
            </p:cNvPicPr>
            <p:nvPr/>
          </p:nvPicPr>
          <p:blipFill>
            <a:blip r:embed="rId7">
              <a:duotone>
                <a:prstClr val="black"/>
                <a:schemeClr val="accent2">
                  <a:tint val="45000"/>
                  <a:satMod val="400000"/>
                </a:schemeClr>
              </a:duotone>
            </a:blip>
            <a:stretch>
              <a:fillRect/>
            </a:stretch>
          </p:blipFill>
          <p:spPr>
            <a:xfrm>
              <a:off x="1516427" y="2671236"/>
              <a:ext cx="914399" cy="507901"/>
            </a:xfrm>
            <a:prstGeom prst="rect">
              <a:avLst/>
            </a:prstGeom>
          </p:spPr>
        </p:pic>
        <p:pic>
          <p:nvPicPr>
            <p:cNvPr id="65" name="Picture 64" descr="\\MAGNUM\Projects\Microsoft\Cloud Power FY12\Design\ICONS_PNG\Application.png"/>
            <p:cNvPicPr>
              <a:picLocks noChangeAspect="1" noChangeArrowheads="1"/>
            </p:cNvPicPr>
            <p:nvPr/>
          </p:nvPicPr>
          <p:blipFill>
            <a:blip r:embed="rId8" cstate="print">
              <a:duotone>
                <a:prstClr val="black"/>
                <a:schemeClr val="accent2">
                  <a:tint val="45000"/>
                  <a:satMod val="400000"/>
                </a:schemeClr>
              </a:duotone>
              <a:extLst>
                <a:ext uri="{BEBA8EAE-BF5A-486C-A8C5-ECC9F3942E4B}">
                  <a14:imgProps xmlns:a14="http://schemas.microsoft.com/office/drawing/2010/main">
                    <a14:imgLayer r:embed="rId9">
                      <a14:imgEffect>
                        <a14:brightnessContrast bright="-100000" contrast="100000"/>
                      </a14:imgEffect>
                    </a14:imgLayer>
                  </a14:imgProps>
                </a:ext>
              </a:extLst>
            </a:blip>
            <a:srcRect/>
            <a:stretch>
              <a:fillRect/>
            </a:stretch>
          </p:blipFill>
          <p:spPr bwMode="auto">
            <a:xfrm>
              <a:off x="1821226" y="2783714"/>
              <a:ext cx="325632" cy="325632"/>
            </a:xfrm>
            <a:prstGeom prst="rect">
              <a:avLst/>
            </a:prstGeom>
            <a:noFill/>
          </p:spPr>
        </p:pic>
      </p:grpSp>
      <p:sp>
        <p:nvSpPr>
          <p:cNvPr id="66" name="Rectangle 65"/>
          <p:cNvSpPr/>
          <p:nvPr/>
        </p:nvSpPr>
        <p:spPr bwMode="auto">
          <a:xfrm flipV="1">
            <a:off x="6001736" y="2539027"/>
            <a:ext cx="2790648" cy="45719"/>
          </a:xfrm>
          <a:prstGeom prst="rect">
            <a:avLst/>
          </a:prstGeom>
          <a:solidFill>
            <a:schemeClr val="accent3"/>
          </a:solidFill>
          <a:ln>
            <a:solidFill>
              <a:schemeClr val="accent3"/>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sz="2000" dirty="0">
              <a:gradFill>
                <a:gsLst>
                  <a:gs pos="16814">
                    <a:srgbClr val="FFFFFF"/>
                  </a:gs>
                  <a:gs pos="46000">
                    <a:srgbClr val="FFFFFF"/>
                  </a:gs>
                </a:gsLst>
                <a:lin ang="5400000" scaled="0"/>
              </a:gradFill>
            </a:endParaRPr>
          </a:p>
        </p:txBody>
      </p:sp>
      <p:grpSp>
        <p:nvGrpSpPr>
          <p:cNvPr id="67" name="Group 66"/>
          <p:cNvGrpSpPr/>
          <p:nvPr/>
        </p:nvGrpSpPr>
        <p:grpSpPr>
          <a:xfrm>
            <a:off x="7868459" y="2014422"/>
            <a:ext cx="914399" cy="507901"/>
            <a:chOff x="1516427" y="2671236"/>
            <a:chExt cx="914399" cy="507901"/>
          </a:xfrm>
        </p:grpSpPr>
        <p:pic>
          <p:nvPicPr>
            <p:cNvPr id="68" name="Picture 67"/>
            <p:cNvPicPr>
              <a:picLocks noChangeAspect="1"/>
            </p:cNvPicPr>
            <p:nvPr/>
          </p:nvPicPr>
          <p:blipFill>
            <a:blip r:embed="rId7">
              <a:duotone>
                <a:prstClr val="black"/>
                <a:schemeClr val="accent2">
                  <a:tint val="45000"/>
                  <a:satMod val="400000"/>
                </a:schemeClr>
              </a:duotone>
            </a:blip>
            <a:stretch>
              <a:fillRect/>
            </a:stretch>
          </p:blipFill>
          <p:spPr>
            <a:xfrm>
              <a:off x="1516427" y="2671236"/>
              <a:ext cx="914399" cy="507901"/>
            </a:xfrm>
            <a:prstGeom prst="rect">
              <a:avLst/>
            </a:prstGeom>
          </p:spPr>
        </p:pic>
        <p:pic>
          <p:nvPicPr>
            <p:cNvPr id="69" name="Picture 68" descr="\\MAGNUM\Projects\Microsoft\Cloud Power FY12\Design\ICONS_PNG\Application.png"/>
            <p:cNvPicPr>
              <a:picLocks noChangeAspect="1" noChangeArrowheads="1"/>
            </p:cNvPicPr>
            <p:nvPr/>
          </p:nvPicPr>
          <p:blipFill>
            <a:blip r:embed="rId8" cstate="print">
              <a:duotone>
                <a:prstClr val="black"/>
                <a:schemeClr val="accent2">
                  <a:tint val="45000"/>
                  <a:satMod val="400000"/>
                </a:schemeClr>
              </a:duotone>
              <a:extLst>
                <a:ext uri="{BEBA8EAE-BF5A-486C-A8C5-ECC9F3942E4B}">
                  <a14:imgProps xmlns:a14="http://schemas.microsoft.com/office/drawing/2010/main">
                    <a14:imgLayer r:embed="rId9">
                      <a14:imgEffect>
                        <a14:brightnessContrast bright="-100000" contrast="100000"/>
                      </a14:imgEffect>
                    </a14:imgLayer>
                  </a14:imgProps>
                </a:ext>
              </a:extLst>
            </a:blip>
            <a:srcRect/>
            <a:stretch>
              <a:fillRect/>
            </a:stretch>
          </p:blipFill>
          <p:spPr bwMode="auto">
            <a:xfrm>
              <a:off x="1821226" y="2783714"/>
              <a:ext cx="325632" cy="325632"/>
            </a:xfrm>
            <a:prstGeom prst="rect">
              <a:avLst/>
            </a:prstGeom>
            <a:noFill/>
          </p:spPr>
        </p:pic>
      </p:grpSp>
      <p:sp>
        <p:nvSpPr>
          <p:cNvPr id="70" name="Right Arrow 69"/>
          <p:cNvSpPr/>
          <p:nvPr/>
        </p:nvSpPr>
        <p:spPr bwMode="auto">
          <a:xfrm>
            <a:off x="4914647" y="1820338"/>
            <a:ext cx="990600" cy="762000"/>
          </a:xfrm>
          <a:prstGeom prst="rightArrow">
            <a:avLst/>
          </a:prstGeom>
          <a:solidFill>
            <a:srgbClr val="FFC000"/>
          </a:solidFill>
          <a:ln w="28575">
            <a:solidFill>
              <a:srgbClr val="FFC000"/>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71" name="Right Arrow 70"/>
          <p:cNvSpPr/>
          <p:nvPr/>
        </p:nvSpPr>
        <p:spPr bwMode="auto">
          <a:xfrm rot="5400000">
            <a:off x="4481668" y="2065611"/>
            <a:ext cx="865955" cy="762000"/>
          </a:xfrm>
          <a:prstGeom prst="rightArrow">
            <a:avLst/>
          </a:prstGeom>
          <a:solidFill>
            <a:srgbClr val="FFC000"/>
          </a:solidFill>
          <a:ln w="28575">
            <a:solidFill>
              <a:srgbClr val="FFC000"/>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72" name="TextBox 71"/>
          <p:cNvSpPr txBox="1"/>
          <p:nvPr/>
        </p:nvSpPr>
        <p:spPr>
          <a:xfrm>
            <a:off x="3759784" y="1469082"/>
            <a:ext cx="1826975" cy="627864"/>
          </a:xfrm>
          <a:prstGeom prst="rect">
            <a:avLst/>
          </a:prstGeom>
          <a:noFill/>
        </p:spPr>
        <p:txBody>
          <a:bodyPr wrap="none" lIns="182880" tIns="146304" rIns="182880" bIns="146304" rtlCol="0">
            <a:spAutoFit/>
          </a:bodyPr>
          <a:lstStyle/>
          <a:p>
            <a:pPr>
              <a:lnSpc>
                <a:spcPct val="90000"/>
              </a:lnSpc>
              <a:spcAft>
                <a:spcPts val="600"/>
              </a:spcAft>
            </a:pPr>
            <a:r>
              <a:rPr lang="en-US" sz="2400" dirty="0" smtClean="0"/>
              <a:t>Containers</a:t>
            </a:r>
          </a:p>
        </p:txBody>
      </p:sp>
    </p:spTree>
    <p:extLst>
      <p:ext uri="{BB962C8B-B14F-4D97-AF65-F5344CB8AC3E}">
        <p14:creationId xmlns:p14="http://schemas.microsoft.com/office/powerpoint/2010/main" val="303234944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fade">
                                      <p:cBhvr>
                                        <p:cTn id="11" dur="500"/>
                                        <p:tgtEl>
                                          <p:spTgt spid="15"/>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56"/>
                                        </p:tgtEl>
                                        <p:attrNameLst>
                                          <p:attrName>style.visibility</p:attrName>
                                        </p:attrNameLst>
                                      </p:cBhvr>
                                      <p:to>
                                        <p:strVal val="visible"/>
                                      </p:to>
                                    </p:set>
                                    <p:animEffect transition="in" filter="fade">
                                      <p:cBhvr>
                                        <p:cTn id="16" dur="500"/>
                                        <p:tgtEl>
                                          <p:spTgt spid="56"/>
                                        </p:tgtEl>
                                      </p:cBhvr>
                                    </p:animEffect>
                                  </p:childTnLst>
                                </p:cTn>
                              </p:par>
                            </p:childTnLst>
                          </p:cTn>
                        </p:par>
                        <p:par>
                          <p:cTn id="17" fill="hold">
                            <p:stCondLst>
                              <p:cond delay="500"/>
                            </p:stCondLst>
                            <p:childTnLst>
                              <p:par>
                                <p:cTn id="18" presetID="22" presetClass="entr" presetSubtype="4" fill="hold" nodeType="afterEffect">
                                  <p:stCondLst>
                                    <p:cond delay="0"/>
                                  </p:stCondLst>
                                  <p:childTnLst>
                                    <p:set>
                                      <p:cBhvr>
                                        <p:cTn id="19" dur="1" fill="hold">
                                          <p:stCondLst>
                                            <p:cond delay="0"/>
                                          </p:stCondLst>
                                        </p:cTn>
                                        <p:tgtEl>
                                          <p:spTgt spid="34"/>
                                        </p:tgtEl>
                                        <p:attrNameLst>
                                          <p:attrName>style.visibility</p:attrName>
                                        </p:attrNameLst>
                                      </p:cBhvr>
                                      <p:to>
                                        <p:strVal val="visible"/>
                                      </p:to>
                                    </p:set>
                                    <p:animEffect transition="in" filter="wipe(down)">
                                      <p:cBhvr>
                                        <p:cTn id="20" dur="500"/>
                                        <p:tgtEl>
                                          <p:spTgt spid="34"/>
                                        </p:tgtEl>
                                      </p:cBhvr>
                                    </p:animEffect>
                                  </p:childTnLst>
                                </p:cTn>
                              </p:par>
                            </p:childTnLst>
                          </p:cTn>
                        </p:par>
                        <p:par>
                          <p:cTn id="21" fill="hold">
                            <p:stCondLst>
                              <p:cond delay="1000"/>
                            </p:stCondLst>
                            <p:childTnLst>
                              <p:par>
                                <p:cTn id="22" presetID="22" presetClass="entr" presetSubtype="4" fill="hold" nodeType="afterEffect">
                                  <p:stCondLst>
                                    <p:cond delay="0"/>
                                  </p:stCondLst>
                                  <p:childTnLst>
                                    <p:set>
                                      <p:cBhvr>
                                        <p:cTn id="23" dur="1" fill="hold">
                                          <p:stCondLst>
                                            <p:cond delay="0"/>
                                          </p:stCondLst>
                                        </p:cTn>
                                        <p:tgtEl>
                                          <p:spTgt spid="37"/>
                                        </p:tgtEl>
                                        <p:attrNameLst>
                                          <p:attrName>style.visibility</p:attrName>
                                        </p:attrNameLst>
                                      </p:cBhvr>
                                      <p:to>
                                        <p:strVal val="visible"/>
                                      </p:to>
                                    </p:set>
                                    <p:animEffect transition="in" filter="wipe(down)">
                                      <p:cBhvr>
                                        <p:cTn id="24" dur="500"/>
                                        <p:tgtEl>
                                          <p:spTgt spid="37"/>
                                        </p:tgtEl>
                                      </p:cBhvr>
                                    </p:animEffect>
                                  </p:childTnLst>
                                </p:cTn>
                              </p:par>
                            </p:childTnLst>
                          </p:cTn>
                        </p:par>
                        <p:par>
                          <p:cTn id="25" fill="hold">
                            <p:stCondLst>
                              <p:cond delay="1500"/>
                            </p:stCondLst>
                            <p:childTnLst>
                              <p:par>
                                <p:cTn id="26" presetID="22" presetClass="entr" presetSubtype="4" fill="hold" nodeType="afterEffect">
                                  <p:stCondLst>
                                    <p:cond delay="0"/>
                                  </p:stCondLst>
                                  <p:childTnLst>
                                    <p:set>
                                      <p:cBhvr>
                                        <p:cTn id="27" dur="1" fill="hold">
                                          <p:stCondLst>
                                            <p:cond delay="0"/>
                                          </p:stCondLst>
                                        </p:cTn>
                                        <p:tgtEl>
                                          <p:spTgt spid="48"/>
                                        </p:tgtEl>
                                        <p:attrNameLst>
                                          <p:attrName>style.visibility</p:attrName>
                                        </p:attrNameLst>
                                      </p:cBhvr>
                                      <p:to>
                                        <p:strVal val="visible"/>
                                      </p:to>
                                    </p:set>
                                    <p:animEffect transition="in" filter="wipe(down)">
                                      <p:cBhvr>
                                        <p:cTn id="28" dur="500"/>
                                        <p:tgtEl>
                                          <p:spTgt spid="48"/>
                                        </p:tgtEl>
                                      </p:cBhvr>
                                    </p:animEffect>
                                  </p:childTnLst>
                                </p:cTn>
                              </p:par>
                            </p:childTnLst>
                          </p:cTn>
                        </p:par>
                        <p:par>
                          <p:cTn id="29" fill="hold">
                            <p:stCondLst>
                              <p:cond delay="2000"/>
                            </p:stCondLst>
                            <p:childTnLst>
                              <p:par>
                                <p:cTn id="30" presetID="22" presetClass="entr" presetSubtype="4" fill="hold" nodeType="afterEffect">
                                  <p:stCondLst>
                                    <p:cond delay="0"/>
                                  </p:stCondLst>
                                  <p:childTnLst>
                                    <p:set>
                                      <p:cBhvr>
                                        <p:cTn id="31" dur="1" fill="hold">
                                          <p:stCondLst>
                                            <p:cond delay="0"/>
                                          </p:stCondLst>
                                        </p:cTn>
                                        <p:tgtEl>
                                          <p:spTgt spid="51"/>
                                        </p:tgtEl>
                                        <p:attrNameLst>
                                          <p:attrName>style.visibility</p:attrName>
                                        </p:attrNameLst>
                                      </p:cBhvr>
                                      <p:to>
                                        <p:strVal val="visible"/>
                                      </p:to>
                                    </p:set>
                                    <p:animEffect transition="in" filter="wipe(down)">
                                      <p:cBhvr>
                                        <p:cTn id="32" dur="500"/>
                                        <p:tgtEl>
                                          <p:spTgt spid="51"/>
                                        </p:tgtEl>
                                      </p:cBhvr>
                                    </p:animEffect>
                                  </p:childTnLst>
                                </p:cTn>
                              </p:par>
                            </p:childTnLst>
                          </p:cTn>
                        </p:par>
                        <p:par>
                          <p:cTn id="33" fill="hold">
                            <p:stCondLst>
                              <p:cond delay="2500"/>
                            </p:stCondLst>
                            <p:childTnLst>
                              <p:par>
                                <p:cTn id="34" presetID="22" presetClass="entr" presetSubtype="4" fill="hold" nodeType="afterEffect">
                                  <p:stCondLst>
                                    <p:cond delay="0"/>
                                  </p:stCondLst>
                                  <p:childTnLst>
                                    <p:set>
                                      <p:cBhvr>
                                        <p:cTn id="35" dur="1" fill="hold">
                                          <p:stCondLst>
                                            <p:cond delay="0"/>
                                          </p:stCondLst>
                                        </p:cTn>
                                        <p:tgtEl>
                                          <p:spTgt spid="57"/>
                                        </p:tgtEl>
                                        <p:attrNameLst>
                                          <p:attrName>style.visibility</p:attrName>
                                        </p:attrNameLst>
                                      </p:cBhvr>
                                      <p:to>
                                        <p:strVal val="visible"/>
                                      </p:to>
                                    </p:set>
                                    <p:animEffect transition="in" filter="wipe(down)">
                                      <p:cBhvr>
                                        <p:cTn id="36" dur="500"/>
                                        <p:tgtEl>
                                          <p:spTgt spid="57"/>
                                        </p:tgtEl>
                                      </p:cBhvr>
                                    </p:animEffect>
                                  </p:childTnLst>
                                </p:cTn>
                              </p:par>
                            </p:childTnLst>
                          </p:cTn>
                        </p:par>
                        <p:par>
                          <p:cTn id="37" fill="hold">
                            <p:stCondLst>
                              <p:cond delay="3000"/>
                            </p:stCondLst>
                            <p:childTnLst>
                              <p:par>
                                <p:cTn id="38" presetID="10" presetClass="entr" presetSubtype="0" fill="hold" grpId="0" nodeType="afterEffect">
                                  <p:stCondLst>
                                    <p:cond delay="0"/>
                                  </p:stCondLst>
                                  <p:childTnLst>
                                    <p:set>
                                      <p:cBhvr>
                                        <p:cTn id="39" dur="1" fill="hold">
                                          <p:stCondLst>
                                            <p:cond delay="0"/>
                                          </p:stCondLst>
                                        </p:cTn>
                                        <p:tgtEl>
                                          <p:spTgt spid="71"/>
                                        </p:tgtEl>
                                        <p:attrNameLst>
                                          <p:attrName>style.visibility</p:attrName>
                                        </p:attrNameLst>
                                      </p:cBhvr>
                                      <p:to>
                                        <p:strVal val="visible"/>
                                      </p:to>
                                    </p:set>
                                    <p:animEffect transition="in" filter="fade">
                                      <p:cBhvr>
                                        <p:cTn id="40" dur="500"/>
                                        <p:tgtEl>
                                          <p:spTgt spid="71"/>
                                        </p:tgtEl>
                                      </p:cBhvr>
                                    </p:animEffect>
                                  </p:childTnLst>
                                </p:cTn>
                              </p:par>
                            </p:childTnLst>
                          </p:cTn>
                        </p:par>
                        <p:par>
                          <p:cTn id="41" fill="hold">
                            <p:stCondLst>
                              <p:cond delay="3500"/>
                            </p:stCondLst>
                            <p:childTnLst>
                              <p:par>
                                <p:cTn id="42" presetID="10" presetClass="entr" presetSubtype="0" fill="hold" grpId="0" nodeType="afterEffect">
                                  <p:stCondLst>
                                    <p:cond delay="0"/>
                                  </p:stCondLst>
                                  <p:childTnLst>
                                    <p:set>
                                      <p:cBhvr>
                                        <p:cTn id="43" dur="1" fill="hold">
                                          <p:stCondLst>
                                            <p:cond delay="0"/>
                                          </p:stCondLst>
                                        </p:cTn>
                                        <p:tgtEl>
                                          <p:spTgt spid="72"/>
                                        </p:tgtEl>
                                        <p:attrNameLst>
                                          <p:attrName>style.visibility</p:attrName>
                                        </p:attrNameLst>
                                      </p:cBhvr>
                                      <p:to>
                                        <p:strVal val="visible"/>
                                      </p:to>
                                    </p:set>
                                    <p:animEffect transition="in" filter="fade">
                                      <p:cBhvr>
                                        <p:cTn id="44" dur="500"/>
                                        <p:tgtEl>
                                          <p:spTgt spid="72"/>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32"/>
                                        </p:tgtEl>
                                        <p:attrNameLst>
                                          <p:attrName>style.visibility</p:attrName>
                                        </p:attrNameLst>
                                      </p:cBhvr>
                                      <p:to>
                                        <p:strVal val="visible"/>
                                      </p:to>
                                    </p:set>
                                    <p:animEffect transition="in" filter="fade">
                                      <p:cBhvr>
                                        <p:cTn id="49" dur="500"/>
                                        <p:tgtEl>
                                          <p:spTgt spid="32"/>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53"/>
                                        </p:tgtEl>
                                        <p:attrNameLst>
                                          <p:attrName>style.visibility</p:attrName>
                                        </p:attrNameLst>
                                      </p:cBhvr>
                                      <p:to>
                                        <p:strVal val="visible"/>
                                      </p:to>
                                    </p:set>
                                    <p:animEffect transition="in" filter="fade">
                                      <p:cBhvr>
                                        <p:cTn id="52" dur="500"/>
                                        <p:tgtEl>
                                          <p:spTgt spid="53"/>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44"/>
                                        </p:tgtEl>
                                        <p:attrNameLst>
                                          <p:attrName>style.visibility</p:attrName>
                                        </p:attrNameLst>
                                      </p:cBhvr>
                                      <p:to>
                                        <p:strVal val="visible"/>
                                      </p:to>
                                    </p:set>
                                    <p:animEffect transition="in" filter="fade">
                                      <p:cBhvr>
                                        <p:cTn id="55" dur="500"/>
                                        <p:tgtEl>
                                          <p:spTgt spid="44"/>
                                        </p:tgtEl>
                                      </p:cBhvr>
                                    </p:animEffect>
                                  </p:childTnLst>
                                </p:cTn>
                              </p:par>
                            </p:childTnLst>
                          </p:cTn>
                        </p:par>
                        <p:par>
                          <p:cTn id="56" fill="hold">
                            <p:stCondLst>
                              <p:cond delay="500"/>
                            </p:stCondLst>
                            <p:childTnLst>
                              <p:par>
                                <p:cTn id="57" presetID="10" presetClass="entr" presetSubtype="0" fill="hold" grpId="0" nodeType="afterEffect">
                                  <p:stCondLst>
                                    <p:cond delay="0"/>
                                  </p:stCondLst>
                                  <p:childTnLst>
                                    <p:set>
                                      <p:cBhvr>
                                        <p:cTn id="58" dur="1" fill="hold">
                                          <p:stCondLst>
                                            <p:cond delay="0"/>
                                          </p:stCondLst>
                                        </p:cTn>
                                        <p:tgtEl>
                                          <p:spTgt spid="39"/>
                                        </p:tgtEl>
                                        <p:attrNameLst>
                                          <p:attrName>style.visibility</p:attrName>
                                        </p:attrNameLst>
                                      </p:cBhvr>
                                      <p:to>
                                        <p:strVal val="visible"/>
                                      </p:to>
                                    </p:set>
                                    <p:animEffect transition="in" filter="fade">
                                      <p:cBhvr>
                                        <p:cTn id="59" dur="500"/>
                                        <p:tgtEl>
                                          <p:spTgt spid="39"/>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54"/>
                                        </p:tgtEl>
                                        <p:attrNameLst>
                                          <p:attrName>style.visibility</p:attrName>
                                        </p:attrNameLst>
                                      </p:cBhvr>
                                      <p:to>
                                        <p:strVal val="visible"/>
                                      </p:to>
                                    </p:set>
                                    <p:animEffect transition="in" filter="fade">
                                      <p:cBhvr>
                                        <p:cTn id="62" dur="500"/>
                                        <p:tgtEl>
                                          <p:spTgt spid="54"/>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42"/>
                                        </p:tgtEl>
                                        <p:attrNameLst>
                                          <p:attrName>style.visibility</p:attrName>
                                        </p:attrNameLst>
                                      </p:cBhvr>
                                      <p:to>
                                        <p:strVal val="visible"/>
                                      </p:to>
                                    </p:set>
                                    <p:animEffect transition="in" filter="fade">
                                      <p:cBhvr>
                                        <p:cTn id="65" dur="500"/>
                                        <p:tgtEl>
                                          <p:spTgt spid="42"/>
                                        </p:tgtEl>
                                      </p:cBhvr>
                                    </p:animEffect>
                                  </p:childTnLst>
                                </p:cTn>
                              </p:par>
                            </p:childTnLst>
                          </p:cTn>
                        </p:par>
                        <p:par>
                          <p:cTn id="66" fill="hold">
                            <p:stCondLst>
                              <p:cond delay="1000"/>
                            </p:stCondLst>
                            <p:childTnLst>
                              <p:par>
                                <p:cTn id="67" presetID="10" presetClass="entr" presetSubtype="0" fill="hold" grpId="0" nodeType="afterEffect">
                                  <p:stCondLst>
                                    <p:cond delay="0"/>
                                  </p:stCondLst>
                                  <p:childTnLst>
                                    <p:set>
                                      <p:cBhvr>
                                        <p:cTn id="68" dur="1" fill="hold">
                                          <p:stCondLst>
                                            <p:cond delay="0"/>
                                          </p:stCondLst>
                                        </p:cTn>
                                        <p:tgtEl>
                                          <p:spTgt spid="66"/>
                                        </p:tgtEl>
                                        <p:attrNameLst>
                                          <p:attrName>style.visibility</p:attrName>
                                        </p:attrNameLst>
                                      </p:cBhvr>
                                      <p:to>
                                        <p:strVal val="visible"/>
                                      </p:to>
                                    </p:set>
                                    <p:animEffect transition="in" filter="fade">
                                      <p:cBhvr>
                                        <p:cTn id="69" dur="500"/>
                                        <p:tgtEl>
                                          <p:spTgt spid="66"/>
                                        </p:tgtEl>
                                      </p:cBhvr>
                                    </p:animEffect>
                                  </p:childTnLst>
                                </p:cTn>
                              </p:par>
                            </p:childTnLst>
                          </p:cTn>
                        </p:par>
                        <p:par>
                          <p:cTn id="70" fill="hold">
                            <p:stCondLst>
                              <p:cond delay="1500"/>
                            </p:stCondLst>
                            <p:childTnLst>
                              <p:par>
                                <p:cTn id="71" presetID="22" presetClass="entr" presetSubtype="4" fill="hold" nodeType="afterEffect">
                                  <p:stCondLst>
                                    <p:cond delay="0"/>
                                  </p:stCondLst>
                                  <p:childTnLst>
                                    <p:set>
                                      <p:cBhvr>
                                        <p:cTn id="72" dur="1" fill="hold">
                                          <p:stCondLst>
                                            <p:cond delay="0"/>
                                          </p:stCondLst>
                                        </p:cTn>
                                        <p:tgtEl>
                                          <p:spTgt spid="60"/>
                                        </p:tgtEl>
                                        <p:attrNameLst>
                                          <p:attrName>style.visibility</p:attrName>
                                        </p:attrNameLst>
                                      </p:cBhvr>
                                      <p:to>
                                        <p:strVal val="visible"/>
                                      </p:to>
                                    </p:set>
                                    <p:animEffect transition="in" filter="wipe(down)">
                                      <p:cBhvr>
                                        <p:cTn id="73" dur="500"/>
                                        <p:tgtEl>
                                          <p:spTgt spid="60"/>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70"/>
                                        </p:tgtEl>
                                        <p:attrNameLst>
                                          <p:attrName>style.visibility</p:attrName>
                                        </p:attrNameLst>
                                      </p:cBhvr>
                                      <p:to>
                                        <p:strVal val="visible"/>
                                      </p:to>
                                    </p:set>
                                    <p:animEffect transition="in" filter="fade">
                                      <p:cBhvr>
                                        <p:cTn id="76" dur="500"/>
                                        <p:tgtEl>
                                          <p:spTgt spid="70"/>
                                        </p:tgtEl>
                                      </p:cBhvr>
                                    </p:animEffect>
                                  </p:childTnLst>
                                </p:cTn>
                              </p:par>
                            </p:childTnLst>
                          </p:cTn>
                        </p:par>
                        <p:par>
                          <p:cTn id="77" fill="hold">
                            <p:stCondLst>
                              <p:cond delay="2000"/>
                            </p:stCondLst>
                            <p:childTnLst>
                              <p:par>
                                <p:cTn id="78" presetID="22" presetClass="entr" presetSubtype="4" fill="hold" nodeType="afterEffect">
                                  <p:stCondLst>
                                    <p:cond delay="0"/>
                                  </p:stCondLst>
                                  <p:childTnLst>
                                    <p:set>
                                      <p:cBhvr>
                                        <p:cTn id="79" dur="1" fill="hold">
                                          <p:stCondLst>
                                            <p:cond delay="0"/>
                                          </p:stCondLst>
                                        </p:cTn>
                                        <p:tgtEl>
                                          <p:spTgt spid="63"/>
                                        </p:tgtEl>
                                        <p:attrNameLst>
                                          <p:attrName>style.visibility</p:attrName>
                                        </p:attrNameLst>
                                      </p:cBhvr>
                                      <p:to>
                                        <p:strVal val="visible"/>
                                      </p:to>
                                    </p:set>
                                    <p:animEffect transition="in" filter="wipe(down)">
                                      <p:cBhvr>
                                        <p:cTn id="80" dur="500"/>
                                        <p:tgtEl>
                                          <p:spTgt spid="63"/>
                                        </p:tgtEl>
                                      </p:cBhvr>
                                    </p:animEffect>
                                  </p:childTnLst>
                                </p:cTn>
                              </p:par>
                            </p:childTnLst>
                          </p:cTn>
                        </p:par>
                        <p:par>
                          <p:cTn id="81" fill="hold">
                            <p:stCondLst>
                              <p:cond delay="2500"/>
                            </p:stCondLst>
                            <p:childTnLst>
                              <p:par>
                                <p:cTn id="82" presetID="22" presetClass="entr" presetSubtype="4" fill="hold" nodeType="afterEffect">
                                  <p:stCondLst>
                                    <p:cond delay="0"/>
                                  </p:stCondLst>
                                  <p:childTnLst>
                                    <p:set>
                                      <p:cBhvr>
                                        <p:cTn id="83" dur="1" fill="hold">
                                          <p:stCondLst>
                                            <p:cond delay="0"/>
                                          </p:stCondLst>
                                        </p:cTn>
                                        <p:tgtEl>
                                          <p:spTgt spid="67"/>
                                        </p:tgtEl>
                                        <p:attrNameLst>
                                          <p:attrName>style.visibility</p:attrName>
                                        </p:attrNameLst>
                                      </p:cBhvr>
                                      <p:to>
                                        <p:strVal val="visible"/>
                                      </p:to>
                                    </p:set>
                                    <p:animEffect transition="in" filter="wipe(down)">
                                      <p:cBhvr>
                                        <p:cTn id="84"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42" grpId="0"/>
      <p:bldP spid="44" grpId="0"/>
      <p:bldP spid="31" grpId="0" animBg="1"/>
      <p:bldP spid="39" grpId="0" animBg="1"/>
      <p:bldP spid="53" grpId="0" animBg="1"/>
      <p:bldP spid="54" grpId="0" animBg="1"/>
      <p:bldP spid="56" grpId="0" animBg="1"/>
      <p:bldP spid="66" grpId="0" animBg="1"/>
      <p:bldP spid="70" grpId="0" animBg="1"/>
      <p:bldP spid="71" grpId="0" animBg="1"/>
      <p:bldP spid="7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Demo.</a:t>
            </a:r>
            <a:endParaRPr lang="en-US" dirty="0"/>
          </a:p>
        </p:txBody>
      </p:sp>
      <p:sp>
        <p:nvSpPr>
          <p:cNvPr id="26" name="Text Placeholder 25"/>
          <p:cNvSpPr>
            <a:spLocks noGrp="1"/>
          </p:cNvSpPr>
          <p:nvPr>
            <p:ph type="body" sz="quarter" idx="4294967295"/>
          </p:nvPr>
        </p:nvSpPr>
        <p:spPr>
          <a:xfrm>
            <a:off x="0" y="3262313"/>
            <a:ext cx="10445750" cy="738664"/>
          </a:xfrm>
        </p:spPr>
        <p:txBody>
          <a:bodyPr/>
          <a:lstStyle/>
          <a:p>
            <a:pPr marL="0" indent="0">
              <a:buNone/>
            </a:pPr>
            <a:r>
              <a:rPr lang="en-US" dirty="0"/>
              <a:t>	</a:t>
            </a:r>
          </a:p>
        </p:txBody>
      </p:sp>
      <p:sp>
        <p:nvSpPr>
          <p:cNvPr id="4" name="Title 6"/>
          <p:cNvSpPr txBox="1">
            <a:spLocks/>
          </p:cNvSpPr>
          <p:nvPr/>
        </p:nvSpPr>
        <p:spPr>
          <a:xfrm>
            <a:off x="347538" y="3076020"/>
            <a:ext cx="11887200" cy="1831975"/>
          </a:xfrm>
          <a:prstGeom prst="rect">
            <a:avLst/>
          </a:prstGeom>
          <a:noFill/>
        </p:spPr>
        <p:txBody>
          <a:bodyPr vert="horz" wrap="square" lIns="146304" tIns="91440" rIns="146304" bIns="91440" rtlCol="0" anchor="t" anchorCtr="0">
            <a:noAutofit/>
          </a:bodyPr>
          <a:lstStyle>
            <a:lvl1pPr algn="l" defTabSz="932742" rtl="0" eaLnBrk="1" latinLnBrk="0" hangingPunct="1">
              <a:lnSpc>
                <a:spcPct val="90000"/>
              </a:lnSpc>
              <a:spcBef>
                <a:spcPct val="0"/>
              </a:spcBef>
              <a:buNone/>
              <a:defRPr lang="en-US" sz="8800" b="0" kern="1200" cap="none" spc="-100" baseline="0">
                <a:ln w="3175">
                  <a:noFill/>
                </a:ln>
                <a:gradFill>
                  <a:gsLst>
                    <a:gs pos="100000">
                      <a:schemeClr val="tx1"/>
                    </a:gs>
                    <a:gs pos="0">
                      <a:schemeClr val="tx1"/>
                    </a:gs>
                  </a:gsLst>
                  <a:lin ang="5400000" scaled="0"/>
                </a:gradFill>
                <a:effectLst/>
                <a:latin typeface="+mj-lt"/>
                <a:ea typeface="+mn-ea"/>
                <a:cs typeface="Segoe UI" pitchFamily="34" charset="0"/>
              </a:defRPr>
            </a:lvl1pPr>
          </a:lstStyle>
          <a:p>
            <a:r>
              <a:rPr lang="en-US" sz="4800" dirty="0" err="1" smtClean="0"/>
              <a:t>Configurando</a:t>
            </a:r>
            <a:r>
              <a:rPr lang="en-US" sz="4800" dirty="0" smtClean="0"/>
              <a:t> um host para Windows Server Container</a:t>
            </a:r>
            <a:endParaRPr lang="en-US" sz="4800" dirty="0"/>
          </a:p>
        </p:txBody>
      </p:sp>
    </p:spTree>
    <p:extLst>
      <p:ext uri="{BB962C8B-B14F-4D97-AF65-F5344CB8AC3E}">
        <p14:creationId xmlns:p14="http://schemas.microsoft.com/office/powerpoint/2010/main" val="15131942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Trapezoid 117"/>
          <p:cNvSpPr/>
          <p:nvPr/>
        </p:nvSpPr>
        <p:spPr bwMode="auto">
          <a:xfrm rot="16200000">
            <a:off x="1568699" y="2327731"/>
            <a:ext cx="5329625" cy="3466783"/>
          </a:xfrm>
          <a:prstGeom prst="trapezoid">
            <a:avLst>
              <a:gd name="adj" fmla="val 39862"/>
            </a:avLst>
          </a:prstGeom>
          <a:solidFill>
            <a:schemeClr val="bg1">
              <a:lumMod val="85000"/>
              <a:alpha val="66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sz="2000" dirty="0">
              <a:gradFill>
                <a:gsLst>
                  <a:gs pos="16814">
                    <a:srgbClr val="FFFFFF"/>
                  </a:gs>
                  <a:gs pos="46000">
                    <a:srgbClr val="FFFFFF"/>
                  </a:gs>
                </a:gsLst>
                <a:lin ang="5400000" scaled="0"/>
              </a:gradFill>
            </a:endParaRPr>
          </a:p>
        </p:txBody>
      </p:sp>
      <p:sp>
        <p:nvSpPr>
          <p:cNvPr id="2" name="Title 1"/>
          <p:cNvSpPr>
            <a:spLocks noGrp="1"/>
          </p:cNvSpPr>
          <p:nvPr>
            <p:ph type="title"/>
          </p:nvPr>
        </p:nvSpPr>
        <p:spPr/>
        <p:txBody>
          <a:bodyPr/>
          <a:lstStyle/>
          <a:p>
            <a:r>
              <a:rPr lang="en-US" dirty="0" err="1" smtClean="0"/>
              <a:t>Criação</a:t>
            </a:r>
            <a:r>
              <a:rPr lang="en-US" dirty="0" smtClean="0"/>
              <a:t> de </a:t>
            </a:r>
            <a:r>
              <a:rPr lang="en-US" dirty="0" err="1" smtClean="0"/>
              <a:t>Imagem</a:t>
            </a:r>
            <a:endParaRPr lang="en-US" dirty="0"/>
          </a:p>
        </p:txBody>
      </p:sp>
      <p:sp>
        <p:nvSpPr>
          <p:cNvPr id="30" name="Rounded Rectangle 29"/>
          <p:cNvSpPr/>
          <p:nvPr/>
        </p:nvSpPr>
        <p:spPr bwMode="auto">
          <a:xfrm>
            <a:off x="526387" y="1929711"/>
            <a:ext cx="2230390" cy="3944691"/>
          </a:xfrm>
          <a:prstGeom prst="roundRect">
            <a:avLst/>
          </a:prstGeom>
          <a:solidFill>
            <a:schemeClr val="bg1">
              <a:lumMod val="95000"/>
            </a:schemeClr>
          </a:solidFill>
          <a:ln w="38100">
            <a:solidFill>
              <a:schemeClr val="tx1"/>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0" numCol="1" spcCol="0" rtlCol="0" fromWordArt="0" anchor="b" anchorCtr="0" forceAA="0" compatLnSpc="1">
            <a:prstTxWarp prst="textNoShape">
              <a:avLst/>
            </a:prstTxWarp>
            <a:noAutofit/>
          </a:bodyPr>
          <a:lstStyle/>
          <a:p>
            <a:pPr algn="ctr">
              <a:lnSpc>
                <a:spcPct val="90000"/>
              </a:lnSpc>
              <a:spcAft>
                <a:spcPts val="600"/>
              </a:spcAft>
            </a:pPr>
            <a:r>
              <a:rPr lang="en-US" sz="2000" b="1" dirty="0" err="1" smtClean="0">
                <a:solidFill>
                  <a:schemeClr val="tx1"/>
                </a:solidFill>
              </a:rPr>
              <a:t>Repositório</a:t>
            </a:r>
            <a:r>
              <a:rPr lang="en-US" sz="2000" b="1" dirty="0" smtClean="0">
                <a:solidFill>
                  <a:schemeClr val="tx1"/>
                </a:solidFill>
              </a:rPr>
              <a:t/>
            </a:r>
            <a:br>
              <a:rPr lang="en-US" sz="2000" b="1" dirty="0" smtClean="0">
                <a:solidFill>
                  <a:schemeClr val="tx1"/>
                </a:solidFill>
              </a:rPr>
            </a:br>
            <a:r>
              <a:rPr lang="en-US" sz="2000" b="1" dirty="0" smtClean="0">
                <a:solidFill>
                  <a:schemeClr val="tx1"/>
                </a:solidFill>
              </a:rPr>
              <a:t>Local</a:t>
            </a:r>
            <a:endParaRPr lang="en-US" sz="2000" b="1" dirty="0">
              <a:solidFill>
                <a:schemeClr val="tx1"/>
              </a:solidFill>
            </a:endParaRPr>
          </a:p>
        </p:txBody>
      </p:sp>
      <p:grpSp>
        <p:nvGrpSpPr>
          <p:cNvPr id="46" name="Group 45"/>
          <p:cNvGrpSpPr/>
          <p:nvPr/>
        </p:nvGrpSpPr>
        <p:grpSpPr>
          <a:xfrm>
            <a:off x="686258" y="4285091"/>
            <a:ext cx="1882150" cy="951832"/>
            <a:chOff x="4962561" y="2484878"/>
            <a:chExt cx="2522622" cy="1409700"/>
          </a:xfrm>
        </p:grpSpPr>
        <p:grpSp>
          <p:nvGrpSpPr>
            <p:cNvPr id="47" name="Group 46"/>
            <p:cNvGrpSpPr/>
            <p:nvPr/>
          </p:nvGrpSpPr>
          <p:grpSpPr>
            <a:xfrm>
              <a:off x="4962561" y="2484878"/>
              <a:ext cx="2522622" cy="1409700"/>
              <a:chOff x="3703637" y="1744662"/>
              <a:chExt cx="5181600" cy="2895600"/>
            </a:xfrm>
          </p:grpSpPr>
          <p:sp>
            <p:nvSpPr>
              <p:cNvPr id="57" name="Rectangle 56"/>
              <p:cNvSpPr/>
              <p:nvPr/>
            </p:nvSpPr>
            <p:spPr bwMode="auto">
              <a:xfrm>
                <a:off x="3789873" y="1829243"/>
                <a:ext cx="5013282" cy="2725204"/>
              </a:xfrm>
              <a:prstGeom prst="rect">
                <a:avLst/>
              </a:prstGeom>
              <a:solidFill>
                <a:schemeClr val="accent3"/>
              </a:solidFill>
              <a:ln w="76200">
                <a:solidFill>
                  <a:schemeClr val="bg1">
                    <a:lumMod val="95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8" name="Right Bracket 57"/>
              <p:cNvSpPr/>
              <p:nvPr/>
            </p:nvSpPr>
            <p:spPr>
              <a:xfrm>
                <a:off x="8512014" y="1744662"/>
                <a:ext cx="373223" cy="2895600"/>
              </a:xfrm>
              <a:prstGeom prst="rightBracket">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FFFFFF"/>
                  </a:solidFill>
                </a:endParaRPr>
              </a:p>
            </p:txBody>
          </p:sp>
          <p:sp>
            <p:nvSpPr>
              <p:cNvPr id="59" name="Left Bracket 58"/>
              <p:cNvSpPr/>
              <p:nvPr/>
            </p:nvSpPr>
            <p:spPr>
              <a:xfrm>
                <a:off x="3703637" y="1744662"/>
                <a:ext cx="373223" cy="2895600"/>
              </a:xfrm>
              <a:prstGeom prst="leftBracket">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FFFFFF"/>
                  </a:solidFill>
                </a:endParaRPr>
              </a:p>
            </p:txBody>
          </p:sp>
        </p:grpSp>
        <p:cxnSp>
          <p:nvCxnSpPr>
            <p:cNvPr id="48" name="Straight Connector 47"/>
            <p:cNvCxnSpPr/>
            <p:nvPr/>
          </p:nvCxnSpPr>
          <p:spPr>
            <a:xfrm>
              <a:off x="7288402" y="2732528"/>
              <a:ext cx="0" cy="9144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7166837" y="2732528"/>
              <a:ext cx="0" cy="9144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7045273" y="2732528"/>
              <a:ext cx="0" cy="9144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6923709" y="2732528"/>
              <a:ext cx="0" cy="9144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52" name="Group 51"/>
            <p:cNvGrpSpPr/>
            <p:nvPr/>
          </p:nvGrpSpPr>
          <p:grpSpPr>
            <a:xfrm>
              <a:off x="5151321" y="2732528"/>
              <a:ext cx="364693" cy="914400"/>
              <a:chOff x="5528956" y="2849562"/>
              <a:chExt cx="729385" cy="1828800"/>
            </a:xfrm>
          </p:grpSpPr>
          <p:cxnSp>
            <p:nvCxnSpPr>
              <p:cNvPr id="53" name="Straight Connector 52"/>
              <p:cNvCxnSpPr/>
              <p:nvPr/>
            </p:nvCxnSpPr>
            <p:spPr>
              <a:xfrm>
                <a:off x="6258341" y="2849562"/>
                <a:ext cx="0" cy="18288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6015212" y="2849562"/>
                <a:ext cx="0" cy="18288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5772084" y="2849562"/>
                <a:ext cx="0" cy="18288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5528956" y="2849562"/>
                <a:ext cx="0" cy="18288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grpSp>
      </p:grpSp>
      <p:pic>
        <p:nvPicPr>
          <p:cNvPr id="60" name="Picture 5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3901" y="4554730"/>
            <a:ext cx="1773510" cy="407795"/>
          </a:xfrm>
          <a:prstGeom prst="rect">
            <a:avLst/>
          </a:prstGeom>
        </p:spPr>
      </p:pic>
      <p:sp>
        <p:nvSpPr>
          <p:cNvPr id="72" name="Rounded Rectangle 71"/>
          <p:cNvSpPr/>
          <p:nvPr/>
        </p:nvSpPr>
        <p:spPr bwMode="auto">
          <a:xfrm>
            <a:off x="3315221" y="1250279"/>
            <a:ext cx="5874816" cy="5486400"/>
          </a:xfrm>
          <a:prstGeom prst="roundRect">
            <a:avLst>
              <a:gd name="adj" fmla="val 0"/>
            </a:avLst>
          </a:prstGeom>
          <a:solidFill>
            <a:schemeClr val="bg1">
              <a:lumMod val="95000"/>
            </a:schemeClr>
          </a:solidFill>
          <a:ln w="38100">
            <a:solidFill>
              <a:schemeClr val="tx1"/>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0" numCol="1" spcCol="0" rtlCol="0" fromWordArt="0" anchor="b" anchorCtr="0" forceAA="0" compatLnSpc="1">
            <a:prstTxWarp prst="textNoShape">
              <a:avLst/>
            </a:prstTxWarp>
            <a:noAutofit/>
          </a:bodyPr>
          <a:lstStyle/>
          <a:p>
            <a:pPr algn="ctr">
              <a:lnSpc>
                <a:spcPct val="90000"/>
              </a:lnSpc>
              <a:spcAft>
                <a:spcPts val="600"/>
              </a:spcAft>
            </a:pPr>
            <a:endParaRPr lang="en-US" sz="2000" b="1" dirty="0">
              <a:solidFill>
                <a:srgbClr val="0078D7"/>
              </a:solidFill>
            </a:endParaRPr>
          </a:p>
        </p:txBody>
      </p:sp>
      <p:sp>
        <p:nvSpPr>
          <p:cNvPr id="119" name="Rounded Rectangle 118"/>
          <p:cNvSpPr/>
          <p:nvPr/>
        </p:nvSpPr>
        <p:spPr bwMode="auto">
          <a:xfrm>
            <a:off x="9679643" y="2021133"/>
            <a:ext cx="2230390" cy="3944691"/>
          </a:xfrm>
          <a:prstGeom prst="roundRect">
            <a:avLst/>
          </a:prstGeom>
          <a:solidFill>
            <a:schemeClr val="bg1">
              <a:lumMod val="95000"/>
            </a:schemeClr>
          </a:solidFill>
          <a:ln w="38100">
            <a:solidFill>
              <a:schemeClr val="tx1"/>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0" numCol="1" spcCol="0" rtlCol="0" fromWordArt="0" anchor="b" anchorCtr="0" forceAA="0" compatLnSpc="1">
            <a:prstTxWarp prst="textNoShape">
              <a:avLst/>
            </a:prstTxWarp>
            <a:noAutofit/>
          </a:bodyPr>
          <a:lstStyle/>
          <a:p>
            <a:pPr algn="ctr">
              <a:lnSpc>
                <a:spcPct val="90000"/>
              </a:lnSpc>
              <a:spcAft>
                <a:spcPts val="600"/>
              </a:spcAft>
            </a:pPr>
            <a:r>
              <a:rPr lang="en-US" sz="2000" b="1" dirty="0" err="1" smtClean="0">
                <a:solidFill>
                  <a:schemeClr val="tx1"/>
                </a:solidFill>
              </a:rPr>
              <a:t>Visão</a:t>
            </a:r>
            <a:r>
              <a:rPr lang="en-US" sz="2000" b="1" dirty="0" smtClean="0">
                <a:solidFill>
                  <a:schemeClr val="tx1"/>
                </a:solidFill>
              </a:rPr>
              <a:t> do Container</a:t>
            </a:r>
            <a:endParaRPr lang="en-US" sz="2000" b="1" dirty="0">
              <a:solidFill>
                <a:schemeClr val="tx1"/>
              </a:solidFill>
            </a:endParaRPr>
          </a:p>
        </p:txBody>
      </p:sp>
      <p:grpSp>
        <p:nvGrpSpPr>
          <p:cNvPr id="4" name="Group 3"/>
          <p:cNvGrpSpPr/>
          <p:nvPr/>
        </p:nvGrpSpPr>
        <p:grpSpPr>
          <a:xfrm>
            <a:off x="4793408" y="4945385"/>
            <a:ext cx="2872629" cy="1645920"/>
            <a:chOff x="4793408" y="5214462"/>
            <a:chExt cx="2872629" cy="1645920"/>
          </a:xfrm>
        </p:grpSpPr>
        <p:pic>
          <p:nvPicPr>
            <p:cNvPr id="115" name="Picture 114"/>
            <p:cNvPicPr>
              <a:picLocks noChangeAspect="1"/>
            </p:cNvPicPr>
            <p:nvPr/>
          </p:nvPicPr>
          <p:blipFill>
            <a:blip r:embed="rId4"/>
            <a:stretch>
              <a:fillRect/>
            </a:stretch>
          </p:blipFill>
          <p:spPr>
            <a:xfrm>
              <a:off x="4793408" y="5214462"/>
              <a:ext cx="2872629" cy="1645920"/>
            </a:xfrm>
            <a:prstGeom prst="rect">
              <a:avLst/>
            </a:prstGeom>
          </p:spPr>
        </p:pic>
        <p:pic>
          <p:nvPicPr>
            <p:cNvPr id="73" name="Picture 7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42967" y="6237078"/>
              <a:ext cx="1773510" cy="407795"/>
            </a:xfrm>
            <a:prstGeom prst="rect">
              <a:avLst/>
            </a:prstGeom>
          </p:spPr>
        </p:pic>
        <p:sp>
          <p:nvSpPr>
            <p:cNvPr id="3" name="TextBox 2"/>
            <p:cNvSpPr txBox="1"/>
            <p:nvPr/>
          </p:nvSpPr>
          <p:spPr>
            <a:xfrm>
              <a:off x="5141764" y="5373213"/>
              <a:ext cx="2385910" cy="960263"/>
            </a:xfrm>
            <a:prstGeom prst="rect">
              <a:avLst/>
            </a:prstGeom>
            <a:noFill/>
          </p:spPr>
          <p:txBody>
            <a:bodyPr wrap="none" lIns="182880" tIns="146304" rIns="182880" bIns="146304" rtlCol="0">
              <a:spAutoFit/>
            </a:bodyPr>
            <a:lstStyle/>
            <a:p>
              <a:pPr>
                <a:lnSpc>
                  <a:spcPct val="90000"/>
                </a:lnSpc>
                <a:spcAft>
                  <a:spcPts val="600"/>
                </a:spcAft>
              </a:pPr>
              <a:r>
                <a:rPr lang="en-US" sz="2400" dirty="0" err="1" smtClean="0">
                  <a:gradFill>
                    <a:gsLst>
                      <a:gs pos="2917">
                        <a:srgbClr val="FFFFFF"/>
                      </a:gs>
                      <a:gs pos="30000">
                        <a:srgbClr val="FFFFFF"/>
                      </a:gs>
                    </a:gsLst>
                    <a:lin ang="5400000" scaled="0"/>
                  </a:gradFill>
                </a:rPr>
                <a:t>Imagem</a:t>
              </a:r>
              <a:r>
                <a:rPr lang="en-US" sz="2400" dirty="0" smtClean="0">
                  <a:gradFill>
                    <a:gsLst>
                      <a:gs pos="2917">
                        <a:srgbClr val="FFFFFF"/>
                      </a:gs>
                      <a:gs pos="30000">
                        <a:srgbClr val="FFFFFF"/>
                      </a:gs>
                    </a:gsLst>
                    <a:lin ang="5400000" scaled="0"/>
                  </a:gradFill>
                </a:rPr>
                <a:t> de SO</a:t>
              </a:r>
              <a:br>
                <a:rPr lang="en-US" sz="2400" dirty="0" smtClean="0">
                  <a:gradFill>
                    <a:gsLst>
                      <a:gs pos="2917">
                        <a:srgbClr val="FFFFFF"/>
                      </a:gs>
                      <a:gs pos="30000">
                        <a:srgbClr val="FFFFFF"/>
                      </a:gs>
                    </a:gsLst>
                    <a:lin ang="5400000" scaled="0"/>
                  </a:gradFill>
                </a:rPr>
              </a:br>
              <a:r>
                <a:rPr lang="en-US" sz="2400" dirty="0" smtClean="0">
                  <a:gradFill>
                    <a:gsLst>
                      <a:gs pos="2917">
                        <a:srgbClr val="FFFFFF"/>
                      </a:gs>
                      <a:gs pos="30000">
                        <a:srgbClr val="FFFFFF"/>
                      </a:gs>
                    </a:gsLst>
                    <a:lin ang="5400000" scaled="0"/>
                  </a:gradFill>
                </a:rPr>
                <a:t>do container</a:t>
              </a:r>
            </a:p>
          </p:txBody>
        </p:sp>
      </p:grpSp>
      <p:sp>
        <p:nvSpPr>
          <p:cNvPr id="74" name="Rectangle 73"/>
          <p:cNvSpPr/>
          <p:nvPr/>
        </p:nvSpPr>
        <p:spPr bwMode="auto">
          <a:xfrm>
            <a:off x="6488916" y="5426197"/>
            <a:ext cx="2530155" cy="711784"/>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6637" rIns="91440" bIns="46637" numCol="1" rtlCol="0" anchor="ctr" anchorCtr="0" compatLnSpc="1">
            <a:prstTxWarp prst="textNoShape">
              <a:avLst/>
            </a:prstTxWarp>
          </a:bodyPr>
          <a:lstStyle/>
          <a:p>
            <a:pPr defTabSz="932398" fontAlgn="base">
              <a:spcBef>
                <a:spcPct val="0"/>
              </a:spcBef>
              <a:spcAft>
                <a:spcPct val="0"/>
              </a:spcAft>
            </a:pPr>
            <a:r>
              <a:rPr lang="en-US" sz="2000" dirty="0" smtClean="0">
                <a:gradFill>
                  <a:gsLst>
                    <a:gs pos="16814">
                      <a:srgbClr val="FFFFFF"/>
                    </a:gs>
                    <a:gs pos="46000">
                      <a:srgbClr val="FFFFFF"/>
                    </a:gs>
                  </a:gsLst>
                  <a:lin ang="5400000" scaled="0"/>
                </a:gradFill>
              </a:rPr>
              <a:t>C:\Windows\*</a:t>
            </a:r>
            <a:endParaRPr lang="en-US" sz="2000" dirty="0">
              <a:gradFill>
                <a:gsLst>
                  <a:gs pos="16814">
                    <a:srgbClr val="FFFFFF"/>
                  </a:gs>
                  <a:gs pos="46000">
                    <a:srgbClr val="FFFFFF"/>
                  </a:gs>
                </a:gsLst>
                <a:lin ang="5400000" scaled="0"/>
              </a:gradFill>
            </a:endParaRPr>
          </a:p>
        </p:txBody>
      </p:sp>
      <p:pic>
        <p:nvPicPr>
          <p:cNvPr id="31" name="Picture 30"/>
          <p:cNvPicPr>
            <a:picLocks noChangeAspect="1"/>
          </p:cNvPicPr>
          <p:nvPr/>
        </p:nvPicPr>
        <p:blipFill>
          <a:blip r:embed="rId5">
            <a:duotone>
              <a:schemeClr val="bg2">
                <a:shade val="45000"/>
                <a:satMod val="135000"/>
              </a:schemeClr>
              <a:prstClr val="white"/>
            </a:duotone>
          </a:blip>
          <a:stretch>
            <a:fillRect/>
          </a:stretch>
        </p:blipFill>
        <p:spPr>
          <a:xfrm>
            <a:off x="9787204" y="2355738"/>
            <a:ext cx="2015267" cy="1152270"/>
          </a:xfrm>
          <a:prstGeom prst="rect">
            <a:avLst/>
          </a:prstGeom>
        </p:spPr>
      </p:pic>
    </p:spTree>
    <p:extLst>
      <p:ext uri="{BB962C8B-B14F-4D97-AF65-F5344CB8AC3E}">
        <p14:creationId xmlns:p14="http://schemas.microsoft.com/office/powerpoint/2010/main" val="85163821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path" presetSubtype="0" accel="50000" decel="50000" fill="hold" nodeType="withEffect">
                                  <p:stCondLst>
                                    <p:cond delay="0"/>
                                  </p:stCondLst>
                                  <p:childTnLst>
                                    <p:animMotion origin="layout" path="M -0.00038 2.5783E-6 L -0.10505 0.00045 " pathEditMode="relative" rAng="0" ptsTypes="AA">
                                      <p:cBhvr>
                                        <p:cTn id="6" dur="2000" fill="hold"/>
                                        <p:tgtEl>
                                          <p:spTgt spid="4"/>
                                        </p:tgtEl>
                                        <p:attrNameLst>
                                          <p:attrName>ppt_x</p:attrName>
                                          <p:attrName>ppt_y</p:attrName>
                                        </p:attrNameLst>
                                      </p:cBhvr>
                                      <p:rCtr x="-5234" y="23"/>
                                    </p:animMotion>
                                  </p:childTnLst>
                                </p:cTn>
                              </p:par>
                            </p:childTnLst>
                          </p:cTn>
                        </p:par>
                        <p:par>
                          <p:cTn id="7" fill="hold">
                            <p:stCondLst>
                              <p:cond delay="2000"/>
                            </p:stCondLst>
                            <p:childTnLst>
                              <p:par>
                                <p:cTn id="8" presetID="10" presetClass="entr" presetSubtype="0" fill="hold" grpId="0" nodeType="afterEffect">
                                  <p:stCondLst>
                                    <p:cond delay="0"/>
                                  </p:stCondLst>
                                  <p:childTnLst>
                                    <p:set>
                                      <p:cBhvr>
                                        <p:cTn id="9" dur="1" fill="hold">
                                          <p:stCondLst>
                                            <p:cond delay="0"/>
                                          </p:stCondLst>
                                        </p:cTn>
                                        <p:tgtEl>
                                          <p:spTgt spid="74"/>
                                        </p:tgtEl>
                                        <p:attrNameLst>
                                          <p:attrName>style.visibility</p:attrName>
                                        </p:attrNameLst>
                                      </p:cBhvr>
                                      <p:to>
                                        <p:strVal val="visible"/>
                                      </p:to>
                                    </p:set>
                                    <p:animEffect transition="in" filter="fade">
                                      <p:cBhvr>
                                        <p:cTn id="10" dur="5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Trapezoid 117"/>
          <p:cNvSpPr/>
          <p:nvPr/>
        </p:nvSpPr>
        <p:spPr bwMode="auto">
          <a:xfrm rot="16200000">
            <a:off x="1568699" y="2327731"/>
            <a:ext cx="5329625" cy="3466783"/>
          </a:xfrm>
          <a:prstGeom prst="trapezoid">
            <a:avLst>
              <a:gd name="adj" fmla="val 39862"/>
            </a:avLst>
          </a:prstGeom>
          <a:solidFill>
            <a:schemeClr val="bg1">
              <a:lumMod val="85000"/>
              <a:alpha val="66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sz="2000" dirty="0">
              <a:gradFill>
                <a:gsLst>
                  <a:gs pos="16814">
                    <a:srgbClr val="FFFFFF"/>
                  </a:gs>
                  <a:gs pos="46000">
                    <a:srgbClr val="FFFFFF"/>
                  </a:gs>
                </a:gsLst>
                <a:lin ang="5400000" scaled="0"/>
              </a:gradFill>
            </a:endParaRPr>
          </a:p>
        </p:txBody>
      </p:sp>
      <p:sp>
        <p:nvSpPr>
          <p:cNvPr id="2" name="Title 1"/>
          <p:cNvSpPr>
            <a:spLocks noGrp="1"/>
          </p:cNvSpPr>
          <p:nvPr>
            <p:ph type="title"/>
          </p:nvPr>
        </p:nvSpPr>
        <p:spPr/>
        <p:txBody>
          <a:bodyPr/>
          <a:lstStyle/>
          <a:p>
            <a:r>
              <a:rPr lang="en-US" dirty="0" err="1" smtClean="0"/>
              <a:t>Criação</a:t>
            </a:r>
            <a:r>
              <a:rPr lang="en-US" dirty="0" smtClean="0"/>
              <a:t> de </a:t>
            </a:r>
            <a:r>
              <a:rPr lang="en-US" dirty="0" err="1" smtClean="0"/>
              <a:t>Imagem</a:t>
            </a:r>
            <a:endParaRPr lang="en-US" dirty="0"/>
          </a:p>
        </p:txBody>
      </p:sp>
      <p:sp>
        <p:nvSpPr>
          <p:cNvPr id="72" name="Rounded Rectangle 71"/>
          <p:cNvSpPr/>
          <p:nvPr/>
        </p:nvSpPr>
        <p:spPr bwMode="auto">
          <a:xfrm>
            <a:off x="3315221" y="1250279"/>
            <a:ext cx="5874816" cy="5486400"/>
          </a:xfrm>
          <a:prstGeom prst="roundRect">
            <a:avLst>
              <a:gd name="adj" fmla="val 0"/>
            </a:avLst>
          </a:prstGeom>
          <a:solidFill>
            <a:schemeClr val="bg1">
              <a:lumMod val="95000"/>
            </a:schemeClr>
          </a:solidFill>
          <a:ln w="38100">
            <a:solidFill>
              <a:schemeClr val="tx1"/>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0" numCol="1" spcCol="0" rtlCol="0" fromWordArt="0" anchor="b" anchorCtr="0" forceAA="0" compatLnSpc="1">
            <a:prstTxWarp prst="textNoShape">
              <a:avLst/>
            </a:prstTxWarp>
            <a:noAutofit/>
          </a:bodyPr>
          <a:lstStyle/>
          <a:p>
            <a:pPr algn="ctr">
              <a:lnSpc>
                <a:spcPct val="90000"/>
              </a:lnSpc>
              <a:spcAft>
                <a:spcPts val="600"/>
              </a:spcAft>
            </a:pPr>
            <a:endParaRPr lang="en-US" sz="2000" b="1" dirty="0">
              <a:solidFill>
                <a:srgbClr val="0078D7"/>
              </a:solidFill>
            </a:endParaRPr>
          </a:p>
        </p:txBody>
      </p:sp>
      <p:pic>
        <p:nvPicPr>
          <p:cNvPr id="115" name="Picture 114"/>
          <p:cNvPicPr>
            <a:picLocks noChangeAspect="1"/>
          </p:cNvPicPr>
          <p:nvPr/>
        </p:nvPicPr>
        <p:blipFill>
          <a:blip r:embed="rId3"/>
          <a:stretch>
            <a:fillRect/>
          </a:stretch>
        </p:blipFill>
        <p:spPr>
          <a:xfrm>
            <a:off x="3475037" y="4942735"/>
            <a:ext cx="2872629" cy="1645920"/>
          </a:xfrm>
          <a:prstGeom prst="rect">
            <a:avLst/>
          </a:prstGeom>
        </p:spPr>
      </p:pic>
      <p:sp>
        <p:nvSpPr>
          <p:cNvPr id="119" name="Rounded Rectangle 118"/>
          <p:cNvSpPr/>
          <p:nvPr/>
        </p:nvSpPr>
        <p:spPr bwMode="auto">
          <a:xfrm>
            <a:off x="9679643" y="2021133"/>
            <a:ext cx="2230390" cy="3944691"/>
          </a:xfrm>
          <a:prstGeom prst="roundRect">
            <a:avLst/>
          </a:prstGeom>
          <a:solidFill>
            <a:schemeClr val="bg1">
              <a:lumMod val="95000"/>
            </a:schemeClr>
          </a:solidFill>
          <a:ln w="38100">
            <a:solidFill>
              <a:schemeClr val="tx1"/>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0" numCol="1" spcCol="0" rtlCol="0" fromWordArt="0" anchor="b" anchorCtr="0" forceAA="0" compatLnSpc="1">
            <a:prstTxWarp prst="textNoShape">
              <a:avLst/>
            </a:prstTxWarp>
            <a:noAutofit/>
          </a:bodyPr>
          <a:lstStyle/>
          <a:p>
            <a:pPr algn="ctr">
              <a:lnSpc>
                <a:spcPct val="90000"/>
              </a:lnSpc>
              <a:spcAft>
                <a:spcPts val="600"/>
              </a:spcAft>
            </a:pPr>
            <a:r>
              <a:rPr lang="en-US" sz="2000" b="1" dirty="0" err="1" smtClean="0">
                <a:solidFill>
                  <a:schemeClr val="tx1"/>
                </a:solidFill>
              </a:rPr>
              <a:t>Visão</a:t>
            </a:r>
            <a:r>
              <a:rPr lang="en-US" sz="2000" b="1" dirty="0" smtClean="0">
                <a:solidFill>
                  <a:schemeClr val="tx1"/>
                </a:solidFill>
              </a:rPr>
              <a:t> do Container</a:t>
            </a:r>
            <a:endParaRPr lang="en-US" sz="2000" b="1" dirty="0">
              <a:solidFill>
                <a:schemeClr val="tx1"/>
              </a:solidFill>
            </a:endParaRPr>
          </a:p>
        </p:txBody>
      </p:sp>
      <p:pic>
        <p:nvPicPr>
          <p:cNvPr id="120" name="Picture 119"/>
          <p:cNvPicPr>
            <a:picLocks noChangeAspect="1"/>
          </p:cNvPicPr>
          <p:nvPr/>
        </p:nvPicPr>
        <p:blipFill>
          <a:blip r:embed="rId4"/>
          <a:stretch>
            <a:fillRect/>
          </a:stretch>
        </p:blipFill>
        <p:spPr>
          <a:xfrm>
            <a:off x="9787204" y="2355738"/>
            <a:ext cx="2015267" cy="1152270"/>
          </a:xfrm>
          <a:prstGeom prst="rect">
            <a:avLst/>
          </a:prstGeom>
        </p:spPr>
      </p:pic>
      <p:pic>
        <p:nvPicPr>
          <p:cNvPr id="73" name="Picture 7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24596" y="5965351"/>
            <a:ext cx="1773510" cy="407795"/>
          </a:xfrm>
          <a:prstGeom prst="rect">
            <a:avLst/>
          </a:prstGeom>
        </p:spPr>
      </p:pic>
      <p:sp>
        <p:nvSpPr>
          <p:cNvPr id="3" name="TextBox 2"/>
          <p:cNvSpPr txBox="1"/>
          <p:nvPr/>
        </p:nvSpPr>
        <p:spPr>
          <a:xfrm>
            <a:off x="3823393" y="5101486"/>
            <a:ext cx="2385910" cy="960263"/>
          </a:xfrm>
          <a:prstGeom prst="rect">
            <a:avLst/>
          </a:prstGeom>
          <a:noFill/>
        </p:spPr>
        <p:txBody>
          <a:bodyPr wrap="none" lIns="182880" tIns="146304" rIns="182880" bIns="146304" rtlCol="0">
            <a:spAutoFit/>
          </a:bodyPr>
          <a:lstStyle/>
          <a:p>
            <a:pPr>
              <a:lnSpc>
                <a:spcPct val="90000"/>
              </a:lnSpc>
              <a:spcAft>
                <a:spcPts val="600"/>
              </a:spcAft>
            </a:pPr>
            <a:r>
              <a:rPr lang="en-US" sz="2400" dirty="0" err="1">
                <a:gradFill>
                  <a:gsLst>
                    <a:gs pos="2917">
                      <a:srgbClr val="FFFFFF"/>
                    </a:gs>
                    <a:gs pos="30000">
                      <a:srgbClr val="FFFFFF"/>
                    </a:gs>
                  </a:gsLst>
                  <a:lin ang="5400000" scaled="0"/>
                </a:gradFill>
              </a:rPr>
              <a:t>Imagem</a:t>
            </a:r>
            <a:r>
              <a:rPr lang="en-US" sz="2400" dirty="0">
                <a:gradFill>
                  <a:gsLst>
                    <a:gs pos="2917">
                      <a:srgbClr val="FFFFFF"/>
                    </a:gs>
                    <a:gs pos="30000">
                      <a:srgbClr val="FFFFFF"/>
                    </a:gs>
                  </a:gsLst>
                  <a:lin ang="5400000" scaled="0"/>
                </a:gradFill>
              </a:rPr>
              <a:t> de SO</a:t>
            </a:r>
            <a:br>
              <a:rPr lang="en-US" sz="2400" dirty="0">
                <a:gradFill>
                  <a:gsLst>
                    <a:gs pos="2917">
                      <a:srgbClr val="FFFFFF"/>
                    </a:gs>
                    <a:gs pos="30000">
                      <a:srgbClr val="FFFFFF"/>
                    </a:gs>
                  </a:gsLst>
                  <a:lin ang="5400000" scaled="0"/>
                </a:gradFill>
              </a:rPr>
            </a:br>
            <a:r>
              <a:rPr lang="en-US" sz="2400" dirty="0">
                <a:gradFill>
                  <a:gsLst>
                    <a:gs pos="2917">
                      <a:srgbClr val="FFFFFF"/>
                    </a:gs>
                    <a:gs pos="30000">
                      <a:srgbClr val="FFFFFF"/>
                    </a:gs>
                  </a:gsLst>
                  <a:lin ang="5400000" scaled="0"/>
                </a:gradFill>
              </a:rPr>
              <a:t>do container</a:t>
            </a:r>
          </a:p>
        </p:txBody>
      </p:sp>
      <p:sp>
        <p:nvSpPr>
          <p:cNvPr id="4" name="Rectangle 3"/>
          <p:cNvSpPr/>
          <p:nvPr/>
        </p:nvSpPr>
        <p:spPr bwMode="auto">
          <a:xfrm>
            <a:off x="6488916" y="5426197"/>
            <a:ext cx="2530155" cy="711784"/>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6637" rIns="91440" bIns="46637" numCol="1" rtlCol="0" anchor="ctr" anchorCtr="0" compatLnSpc="1">
            <a:prstTxWarp prst="textNoShape">
              <a:avLst/>
            </a:prstTxWarp>
          </a:bodyPr>
          <a:lstStyle/>
          <a:p>
            <a:pPr defTabSz="932398" fontAlgn="base">
              <a:spcBef>
                <a:spcPct val="0"/>
              </a:spcBef>
              <a:spcAft>
                <a:spcPct val="0"/>
              </a:spcAft>
            </a:pPr>
            <a:r>
              <a:rPr lang="en-US" sz="2000" dirty="0" smtClean="0">
                <a:gradFill>
                  <a:gsLst>
                    <a:gs pos="16814">
                      <a:srgbClr val="FFFFFF"/>
                    </a:gs>
                    <a:gs pos="46000">
                      <a:srgbClr val="FFFFFF"/>
                    </a:gs>
                  </a:gsLst>
                  <a:lin ang="5400000" scaled="0"/>
                </a:gradFill>
              </a:rPr>
              <a:t>C:\Windows\*</a:t>
            </a:r>
            <a:endParaRPr lang="en-US" sz="2000" dirty="0">
              <a:gradFill>
                <a:gsLst>
                  <a:gs pos="16814">
                    <a:srgbClr val="FFFFFF"/>
                  </a:gs>
                  <a:gs pos="46000">
                    <a:srgbClr val="FFFFFF"/>
                  </a:gs>
                </a:gsLst>
                <a:lin ang="5400000" scaled="0"/>
              </a:gradFill>
            </a:endParaRPr>
          </a:p>
        </p:txBody>
      </p:sp>
      <p:sp>
        <p:nvSpPr>
          <p:cNvPr id="74" name="Rectangle 73"/>
          <p:cNvSpPr/>
          <p:nvPr/>
        </p:nvSpPr>
        <p:spPr bwMode="auto">
          <a:xfrm>
            <a:off x="9800819" y="3705230"/>
            <a:ext cx="2001652" cy="711784"/>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6637" rIns="91440" bIns="46637" numCol="1" rtlCol="0" anchor="t" anchorCtr="0" compatLnSpc="1">
            <a:prstTxWarp prst="textNoShape">
              <a:avLst/>
            </a:prstTxWarp>
          </a:bodyPr>
          <a:lstStyle/>
          <a:p>
            <a:pPr defTabSz="932398" fontAlgn="base">
              <a:spcBef>
                <a:spcPct val="0"/>
              </a:spcBef>
              <a:spcAft>
                <a:spcPct val="0"/>
              </a:spcAft>
            </a:pPr>
            <a:r>
              <a:rPr lang="en-US" dirty="0" smtClean="0">
                <a:gradFill>
                  <a:gsLst>
                    <a:gs pos="16814">
                      <a:srgbClr val="FFFFFF"/>
                    </a:gs>
                    <a:gs pos="46000">
                      <a:srgbClr val="FFFFFF"/>
                    </a:gs>
                  </a:gsLst>
                  <a:lin ang="5400000" scaled="0"/>
                </a:gradFill>
              </a:rPr>
              <a:t>C:\Windows\*</a:t>
            </a:r>
            <a:endParaRPr lang="en-US" dirty="0">
              <a:gradFill>
                <a:gsLst>
                  <a:gs pos="16814">
                    <a:srgbClr val="FFFFFF"/>
                  </a:gs>
                  <a:gs pos="46000">
                    <a:srgbClr val="FFFFFF"/>
                  </a:gs>
                </a:gsLst>
                <a:lin ang="5400000" scaled="0"/>
              </a:gradFill>
            </a:endParaRPr>
          </a:p>
        </p:txBody>
      </p:sp>
      <p:pic>
        <p:nvPicPr>
          <p:cNvPr id="75" name="Picture 74"/>
          <p:cNvPicPr>
            <a:picLocks noChangeAspect="1"/>
          </p:cNvPicPr>
          <p:nvPr/>
        </p:nvPicPr>
        <p:blipFill>
          <a:blip r:embed="rId6"/>
          <a:stretch>
            <a:fillRect/>
          </a:stretch>
        </p:blipFill>
        <p:spPr>
          <a:xfrm>
            <a:off x="3483133" y="3217440"/>
            <a:ext cx="2878638" cy="1645920"/>
          </a:xfrm>
          <a:prstGeom prst="rect">
            <a:avLst/>
          </a:prstGeom>
        </p:spPr>
      </p:pic>
      <p:sp>
        <p:nvSpPr>
          <p:cNvPr id="76" name="TextBox 75"/>
          <p:cNvSpPr txBox="1"/>
          <p:nvPr/>
        </p:nvSpPr>
        <p:spPr>
          <a:xfrm>
            <a:off x="3475038" y="3747190"/>
            <a:ext cx="2872628" cy="627864"/>
          </a:xfrm>
          <a:prstGeom prst="rect">
            <a:avLst/>
          </a:prstGeom>
          <a:noFill/>
        </p:spPr>
        <p:txBody>
          <a:bodyPr wrap="square" lIns="182880" tIns="146304" rIns="182880" bIns="146304" rtlCol="0">
            <a:spAutoFit/>
          </a:bodyPr>
          <a:lstStyle/>
          <a:p>
            <a:pPr algn="ctr">
              <a:lnSpc>
                <a:spcPct val="90000"/>
              </a:lnSpc>
              <a:spcAft>
                <a:spcPts val="600"/>
              </a:spcAft>
            </a:pPr>
            <a:r>
              <a:rPr lang="en-US" sz="2400" dirty="0" smtClean="0">
                <a:solidFill>
                  <a:srgbClr val="0078D7"/>
                </a:solidFill>
              </a:rPr>
              <a:t>Sandbox</a:t>
            </a:r>
          </a:p>
        </p:txBody>
      </p:sp>
      <p:sp>
        <p:nvSpPr>
          <p:cNvPr id="77" name="Rectangle 76"/>
          <p:cNvSpPr/>
          <p:nvPr/>
        </p:nvSpPr>
        <p:spPr bwMode="auto">
          <a:xfrm>
            <a:off x="6514280" y="3683327"/>
            <a:ext cx="2530155" cy="711784"/>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6637" rIns="91440" bIns="46637" numCol="1" rtlCol="0" anchor="ctr" anchorCtr="0" compatLnSpc="1">
            <a:prstTxWarp prst="textNoShape">
              <a:avLst/>
            </a:prstTxWarp>
          </a:bodyPr>
          <a:lstStyle/>
          <a:p>
            <a:pPr defTabSz="932398" fontAlgn="base">
              <a:spcBef>
                <a:spcPct val="0"/>
              </a:spcBef>
              <a:spcAft>
                <a:spcPct val="0"/>
              </a:spcAft>
            </a:pPr>
            <a:r>
              <a:rPr lang="en-US" sz="2000" i="1" dirty="0" err="1" smtClean="0">
                <a:gradFill>
                  <a:gsLst>
                    <a:gs pos="16814">
                      <a:srgbClr val="FFFFFF"/>
                    </a:gs>
                    <a:gs pos="46000">
                      <a:srgbClr val="FFFFFF"/>
                    </a:gs>
                  </a:gsLst>
                  <a:lin ang="5400000" scaled="0"/>
                </a:gradFill>
              </a:rPr>
              <a:t>vazio</a:t>
            </a:r>
            <a:endParaRPr lang="en-US" sz="2000" i="1" dirty="0">
              <a:gradFill>
                <a:gsLst>
                  <a:gs pos="16814">
                    <a:srgbClr val="FFFFFF"/>
                  </a:gs>
                  <a:gs pos="46000">
                    <a:srgbClr val="FFFFFF"/>
                  </a:gs>
                </a:gsLst>
                <a:lin ang="5400000" scaled="0"/>
              </a:gradFill>
            </a:endParaRPr>
          </a:p>
        </p:txBody>
      </p:sp>
      <p:sp>
        <p:nvSpPr>
          <p:cNvPr id="78" name="Right Arrow 77"/>
          <p:cNvSpPr/>
          <p:nvPr/>
        </p:nvSpPr>
        <p:spPr bwMode="auto">
          <a:xfrm>
            <a:off x="9179032" y="3732457"/>
            <a:ext cx="500611" cy="484632"/>
          </a:xfrm>
          <a:prstGeom prst="rightArrow">
            <a:avLst/>
          </a:prstGeom>
          <a:solidFill>
            <a:schemeClr val="tx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sz="2000" dirty="0">
              <a:gradFill>
                <a:gsLst>
                  <a:gs pos="16814">
                    <a:srgbClr val="FFFFFF"/>
                  </a:gs>
                  <a:gs pos="46000">
                    <a:srgbClr val="FFFFFF"/>
                  </a:gs>
                </a:gsLst>
                <a:lin ang="5400000" scaled="0"/>
              </a:gradFill>
            </a:endParaRPr>
          </a:p>
        </p:txBody>
      </p:sp>
      <p:sp>
        <p:nvSpPr>
          <p:cNvPr id="67" name="Rounded Rectangle 66"/>
          <p:cNvSpPr/>
          <p:nvPr/>
        </p:nvSpPr>
        <p:spPr bwMode="auto">
          <a:xfrm>
            <a:off x="526387" y="1929711"/>
            <a:ext cx="2230390" cy="3944691"/>
          </a:xfrm>
          <a:prstGeom prst="roundRect">
            <a:avLst/>
          </a:prstGeom>
          <a:solidFill>
            <a:schemeClr val="bg1">
              <a:lumMod val="95000"/>
            </a:schemeClr>
          </a:solidFill>
          <a:ln w="38100">
            <a:solidFill>
              <a:schemeClr val="tx1"/>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0" numCol="1" spcCol="0" rtlCol="0" fromWordArt="0" anchor="b" anchorCtr="0" forceAA="0" compatLnSpc="1">
            <a:prstTxWarp prst="textNoShape">
              <a:avLst/>
            </a:prstTxWarp>
            <a:noAutofit/>
          </a:bodyPr>
          <a:lstStyle/>
          <a:p>
            <a:pPr algn="ctr">
              <a:lnSpc>
                <a:spcPct val="90000"/>
              </a:lnSpc>
              <a:spcAft>
                <a:spcPts val="600"/>
              </a:spcAft>
            </a:pPr>
            <a:r>
              <a:rPr lang="en-US" sz="2000" b="1" dirty="0" err="1" smtClean="0">
                <a:solidFill>
                  <a:schemeClr val="tx1"/>
                </a:solidFill>
              </a:rPr>
              <a:t>Repositório</a:t>
            </a:r>
            <a:r>
              <a:rPr lang="en-US" sz="2000" b="1" dirty="0" smtClean="0">
                <a:solidFill>
                  <a:schemeClr val="tx1"/>
                </a:solidFill>
              </a:rPr>
              <a:t/>
            </a:r>
            <a:br>
              <a:rPr lang="en-US" sz="2000" b="1" dirty="0" smtClean="0">
                <a:solidFill>
                  <a:schemeClr val="tx1"/>
                </a:solidFill>
              </a:rPr>
            </a:br>
            <a:r>
              <a:rPr lang="en-US" sz="2000" b="1" dirty="0" smtClean="0">
                <a:solidFill>
                  <a:schemeClr val="tx1"/>
                </a:solidFill>
              </a:rPr>
              <a:t>Local</a:t>
            </a:r>
            <a:endParaRPr lang="en-US" sz="2000" b="1" dirty="0">
              <a:solidFill>
                <a:schemeClr val="tx1"/>
              </a:solidFill>
            </a:endParaRPr>
          </a:p>
        </p:txBody>
      </p:sp>
      <p:grpSp>
        <p:nvGrpSpPr>
          <p:cNvPr id="69" name="Group 68"/>
          <p:cNvGrpSpPr/>
          <p:nvPr/>
        </p:nvGrpSpPr>
        <p:grpSpPr>
          <a:xfrm>
            <a:off x="686258" y="4285091"/>
            <a:ext cx="1882150" cy="951832"/>
            <a:chOff x="4962561" y="2484878"/>
            <a:chExt cx="2522622" cy="1409700"/>
          </a:xfrm>
        </p:grpSpPr>
        <p:grpSp>
          <p:nvGrpSpPr>
            <p:cNvPr id="70" name="Group 69"/>
            <p:cNvGrpSpPr/>
            <p:nvPr/>
          </p:nvGrpSpPr>
          <p:grpSpPr>
            <a:xfrm>
              <a:off x="4962561" y="2484878"/>
              <a:ext cx="2522622" cy="1409700"/>
              <a:chOff x="3703637" y="1744662"/>
              <a:chExt cx="5181600" cy="2895600"/>
            </a:xfrm>
          </p:grpSpPr>
          <p:sp>
            <p:nvSpPr>
              <p:cNvPr id="87" name="Rectangle 86"/>
              <p:cNvSpPr/>
              <p:nvPr/>
            </p:nvSpPr>
            <p:spPr bwMode="auto">
              <a:xfrm>
                <a:off x="3789873" y="1829243"/>
                <a:ext cx="5013282" cy="2725204"/>
              </a:xfrm>
              <a:prstGeom prst="rect">
                <a:avLst/>
              </a:prstGeom>
              <a:solidFill>
                <a:schemeClr val="accent3"/>
              </a:solidFill>
              <a:ln w="76200">
                <a:solidFill>
                  <a:schemeClr val="bg1">
                    <a:lumMod val="95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88" name="Right Bracket 87"/>
              <p:cNvSpPr/>
              <p:nvPr/>
            </p:nvSpPr>
            <p:spPr>
              <a:xfrm>
                <a:off x="8512014" y="1744662"/>
                <a:ext cx="373223" cy="2895600"/>
              </a:xfrm>
              <a:prstGeom prst="rightBracket">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FFFFFF"/>
                  </a:solidFill>
                </a:endParaRPr>
              </a:p>
            </p:txBody>
          </p:sp>
          <p:sp>
            <p:nvSpPr>
              <p:cNvPr id="89" name="Left Bracket 88"/>
              <p:cNvSpPr/>
              <p:nvPr/>
            </p:nvSpPr>
            <p:spPr>
              <a:xfrm>
                <a:off x="3703637" y="1744662"/>
                <a:ext cx="373223" cy="2895600"/>
              </a:xfrm>
              <a:prstGeom prst="leftBracket">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FFFFFF"/>
                  </a:solidFill>
                </a:endParaRPr>
              </a:p>
            </p:txBody>
          </p:sp>
        </p:grpSp>
        <p:cxnSp>
          <p:nvCxnSpPr>
            <p:cNvPr id="71" name="Straight Connector 70"/>
            <p:cNvCxnSpPr/>
            <p:nvPr/>
          </p:nvCxnSpPr>
          <p:spPr>
            <a:xfrm>
              <a:off x="7288402" y="2732528"/>
              <a:ext cx="0" cy="9144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7166837" y="2732528"/>
              <a:ext cx="0" cy="9144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7045273" y="2732528"/>
              <a:ext cx="0" cy="9144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6923709" y="2732528"/>
              <a:ext cx="0" cy="9144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82" name="Group 81"/>
            <p:cNvGrpSpPr/>
            <p:nvPr/>
          </p:nvGrpSpPr>
          <p:grpSpPr>
            <a:xfrm>
              <a:off x="5151321" y="2732528"/>
              <a:ext cx="364693" cy="914400"/>
              <a:chOff x="5528956" y="2849562"/>
              <a:chExt cx="729385" cy="1828800"/>
            </a:xfrm>
          </p:grpSpPr>
          <p:cxnSp>
            <p:nvCxnSpPr>
              <p:cNvPr id="83" name="Straight Connector 82"/>
              <p:cNvCxnSpPr/>
              <p:nvPr/>
            </p:nvCxnSpPr>
            <p:spPr>
              <a:xfrm>
                <a:off x="6258341" y="2849562"/>
                <a:ext cx="0" cy="18288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6015212" y="2849562"/>
                <a:ext cx="0" cy="18288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5772084" y="2849562"/>
                <a:ext cx="0" cy="18288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5528956" y="2849562"/>
                <a:ext cx="0" cy="18288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grpSp>
      </p:grpSp>
      <p:pic>
        <p:nvPicPr>
          <p:cNvPr id="90" name="Picture 8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3901" y="4554730"/>
            <a:ext cx="1773510" cy="407795"/>
          </a:xfrm>
          <a:prstGeom prst="rect">
            <a:avLst/>
          </a:prstGeom>
        </p:spPr>
      </p:pic>
    </p:spTree>
    <p:extLst>
      <p:ext uri="{BB962C8B-B14F-4D97-AF65-F5344CB8AC3E}">
        <p14:creationId xmlns:p14="http://schemas.microsoft.com/office/powerpoint/2010/main" val="2683009003"/>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Trapezoid 117"/>
          <p:cNvSpPr/>
          <p:nvPr/>
        </p:nvSpPr>
        <p:spPr bwMode="auto">
          <a:xfrm rot="16200000">
            <a:off x="1568699" y="2327731"/>
            <a:ext cx="5329625" cy="3466783"/>
          </a:xfrm>
          <a:prstGeom prst="trapezoid">
            <a:avLst>
              <a:gd name="adj" fmla="val 39862"/>
            </a:avLst>
          </a:prstGeom>
          <a:solidFill>
            <a:schemeClr val="bg1">
              <a:lumMod val="85000"/>
              <a:alpha val="66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sz="2000" dirty="0">
              <a:gradFill>
                <a:gsLst>
                  <a:gs pos="16814">
                    <a:srgbClr val="FFFFFF"/>
                  </a:gs>
                  <a:gs pos="46000">
                    <a:srgbClr val="FFFFFF"/>
                  </a:gs>
                </a:gsLst>
                <a:lin ang="5400000" scaled="0"/>
              </a:gradFill>
            </a:endParaRPr>
          </a:p>
        </p:txBody>
      </p:sp>
      <p:sp>
        <p:nvSpPr>
          <p:cNvPr id="2" name="Title 1"/>
          <p:cNvSpPr>
            <a:spLocks noGrp="1"/>
          </p:cNvSpPr>
          <p:nvPr>
            <p:ph type="title"/>
          </p:nvPr>
        </p:nvSpPr>
        <p:spPr/>
        <p:txBody>
          <a:bodyPr/>
          <a:lstStyle/>
          <a:p>
            <a:r>
              <a:rPr lang="en-US" dirty="0" err="1" smtClean="0"/>
              <a:t>Criação</a:t>
            </a:r>
            <a:r>
              <a:rPr lang="en-US" dirty="0" smtClean="0"/>
              <a:t> de </a:t>
            </a:r>
            <a:r>
              <a:rPr lang="en-US" dirty="0" err="1" smtClean="0"/>
              <a:t>Imagem</a:t>
            </a:r>
            <a:endParaRPr lang="en-US" dirty="0"/>
          </a:p>
        </p:txBody>
      </p:sp>
      <p:sp>
        <p:nvSpPr>
          <p:cNvPr id="72" name="Rounded Rectangle 71"/>
          <p:cNvSpPr/>
          <p:nvPr/>
        </p:nvSpPr>
        <p:spPr bwMode="auto">
          <a:xfrm>
            <a:off x="3315221" y="1250279"/>
            <a:ext cx="5874816" cy="5486400"/>
          </a:xfrm>
          <a:prstGeom prst="roundRect">
            <a:avLst>
              <a:gd name="adj" fmla="val 0"/>
            </a:avLst>
          </a:prstGeom>
          <a:solidFill>
            <a:schemeClr val="bg1">
              <a:lumMod val="95000"/>
            </a:schemeClr>
          </a:solidFill>
          <a:ln w="38100">
            <a:solidFill>
              <a:schemeClr val="tx1"/>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0" numCol="1" spcCol="0" rtlCol="0" fromWordArt="0" anchor="b" anchorCtr="0" forceAA="0" compatLnSpc="1">
            <a:prstTxWarp prst="textNoShape">
              <a:avLst/>
            </a:prstTxWarp>
            <a:noAutofit/>
          </a:bodyPr>
          <a:lstStyle/>
          <a:p>
            <a:pPr algn="ctr">
              <a:lnSpc>
                <a:spcPct val="90000"/>
              </a:lnSpc>
              <a:spcAft>
                <a:spcPts val="600"/>
              </a:spcAft>
            </a:pPr>
            <a:endParaRPr lang="en-US" sz="2000" b="1" dirty="0">
              <a:solidFill>
                <a:srgbClr val="0078D7"/>
              </a:solidFill>
            </a:endParaRPr>
          </a:p>
        </p:txBody>
      </p:sp>
      <p:pic>
        <p:nvPicPr>
          <p:cNvPr id="115" name="Picture 114"/>
          <p:cNvPicPr>
            <a:picLocks noChangeAspect="1"/>
          </p:cNvPicPr>
          <p:nvPr/>
        </p:nvPicPr>
        <p:blipFill>
          <a:blip r:embed="rId3"/>
          <a:stretch>
            <a:fillRect/>
          </a:stretch>
        </p:blipFill>
        <p:spPr>
          <a:xfrm>
            <a:off x="3475037" y="4942735"/>
            <a:ext cx="2872629" cy="1645920"/>
          </a:xfrm>
          <a:prstGeom prst="rect">
            <a:avLst/>
          </a:prstGeom>
        </p:spPr>
      </p:pic>
      <p:sp>
        <p:nvSpPr>
          <p:cNvPr id="119" name="Rounded Rectangle 118"/>
          <p:cNvSpPr/>
          <p:nvPr/>
        </p:nvSpPr>
        <p:spPr bwMode="auto">
          <a:xfrm>
            <a:off x="9679643" y="2021133"/>
            <a:ext cx="2230390" cy="3944691"/>
          </a:xfrm>
          <a:prstGeom prst="roundRect">
            <a:avLst/>
          </a:prstGeom>
          <a:solidFill>
            <a:schemeClr val="bg1">
              <a:lumMod val="95000"/>
            </a:schemeClr>
          </a:solidFill>
          <a:ln w="38100">
            <a:solidFill>
              <a:schemeClr val="tx1"/>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0" numCol="1" spcCol="0" rtlCol="0" fromWordArt="0" anchor="b" anchorCtr="0" forceAA="0" compatLnSpc="1">
            <a:prstTxWarp prst="textNoShape">
              <a:avLst/>
            </a:prstTxWarp>
            <a:noAutofit/>
          </a:bodyPr>
          <a:lstStyle/>
          <a:p>
            <a:pPr algn="ctr">
              <a:lnSpc>
                <a:spcPct val="90000"/>
              </a:lnSpc>
              <a:spcAft>
                <a:spcPts val="600"/>
              </a:spcAft>
            </a:pPr>
            <a:r>
              <a:rPr lang="en-US" sz="2000" b="1" dirty="0" err="1" smtClean="0">
                <a:solidFill>
                  <a:schemeClr val="tx1"/>
                </a:solidFill>
              </a:rPr>
              <a:t>Visão</a:t>
            </a:r>
            <a:r>
              <a:rPr lang="en-US" sz="2000" b="1" dirty="0" smtClean="0">
                <a:solidFill>
                  <a:schemeClr val="tx1"/>
                </a:solidFill>
              </a:rPr>
              <a:t> do Container</a:t>
            </a:r>
            <a:endParaRPr lang="en-US" sz="2000" b="1" dirty="0">
              <a:solidFill>
                <a:schemeClr val="tx1"/>
              </a:solidFill>
            </a:endParaRPr>
          </a:p>
        </p:txBody>
      </p:sp>
      <p:pic>
        <p:nvPicPr>
          <p:cNvPr id="120" name="Picture 119"/>
          <p:cNvPicPr>
            <a:picLocks noChangeAspect="1"/>
          </p:cNvPicPr>
          <p:nvPr/>
        </p:nvPicPr>
        <p:blipFill>
          <a:blip r:embed="rId4"/>
          <a:stretch>
            <a:fillRect/>
          </a:stretch>
        </p:blipFill>
        <p:spPr>
          <a:xfrm>
            <a:off x="9787204" y="2355738"/>
            <a:ext cx="2015267" cy="1152270"/>
          </a:xfrm>
          <a:prstGeom prst="rect">
            <a:avLst/>
          </a:prstGeom>
        </p:spPr>
      </p:pic>
      <p:pic>
        <p:nvPicPr>
          <p:cNvPr id="73" name="Picture 7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24596" y="5965351"/>
            <a:ext cx="1773510" cy="407795"/>
          </a:xfrm>
          <a:prstGeom prst="rect">
            <a:avLst/>
          </a:prstGeom>
        </p:spPr>
      </p:pic>
      <p:sp>
        <p:nvSpPr>
          <p:cNvPr id="3" name="TextBox 2"/>
          <p:cNvSpPr txBox="1"/>
          <p:nvPr/>
        </p:nvSpPr>
        <p:spPr>
          <a:xfrm>
            <a:off x="3823393" y="5101486"/>
            <a:ext cx="2385910" cy="960263"/>
          </a:xfrm>
          <a:prstGeom prst="rect">
            <a:avLst/>
          </a:prstGeom>
          <a:noFill/>
        </p:spPr>
        <p:txBody>
          <a:bodyPr wrap="none" lIns="182880" tIns="146304" rIns="182880" bIns="146304" rtlCol="0">
            <a:spAutoFit/>
          </a:bodyPr>
          <a:lstStyle/>
          <a:p>
            <a:pPr>
              <a:lnSpc>
                <a:spcPct val="90000"/>
              </a:lnSpc>
              <a:spcAft>
                <a:spcPts val="600"/>
              </a:spcAft>
            </a:pPr>
            <a:r>
              <a:rPr lang="en-US" sz="2400" dirty="0" err="1">
                <a:gradFill>
                  <a:gsLst>
                    <a:gs pos="2917">
                      <a:srgbClr val="FFFFFF"/>
                    </a:gs>
                    <a:gs pos="30000">
                      <a:srgbClr val="FFFFFF"/>
                    </a:gs>
                  </a:gsLst>
                  <a:lin ang="5400000" scaled="0"/>
                </a:gradFill>
              </a:rPr>
              <a:t>Imagem</a:t>
            </a:r>
            <a:r>
              <a:rPr lang="en-US" sz="2400" dirty="0">
                <a:gradFill>
                  <a:gsLst>
                    <a:gs pos="2917">
                      <a:srgbClr val="FFFFFF"/>
                    </a:gs>
                    <a:gs pos="30000">
                      <a:srgbClr val="FFFFFF"/>
                    </a:gs>
                  </a:gsLst>
                  <a:lin ang="5400000" scaled="0"/>
                </a:gradFill>
              </a:rPr>
              <a:t> de SO</a:t>
            </a:r>
            <a:br>
              <a:rPr lang="en-US" sz="2400" dirty="0">
                <a:gradFill>
                  <a:gsLst>
                    <a:gs pos="2917">
                      <a:srgbClr val="FFFFFF"/>
                    </a:gs>
                    <a:gs pos="30000">
                      <a:srgbClr val="FFFFFF"/>
                    </a:gs>
                  </a:gsLst>
                  <a:lin ang="5400000" scaled="0"/>
                </a:gradFill>
              </a:rPr>
            </a:br>
            <a:r>
              <a:rPr lang="en-US" sz="2400" dirty="0">
                <a:gradFill>
                  <a:gsLst>
                    <a:gs pos="2917">
                      <a:srgbClr val="FFFFFF"/>
                    </a:gs>
                    <a:gs pos="30000">
                      <a:srgbClr val="FFFFFF"/>
                    </a:gs>
                  </a:gsLst>
                  <a:lin ang="5400000" scaled="0"/>
                </a:gradFill>
              </a:rPr>
              <a:t>do container</a:t>
            </a:r>
          </a:p>
        </p:txBody>
      </p:sp>
      <p:sp>
        <p:nvSpPr>
          <p:cNvPr id="4" name="Rectangle 3"/>
          <p:cNvSpPr/>
          <p:nvPr/>
        </p:nvSpPr>
        <p:spPr bwMode="auto">
          <a:xfrm>
            <a:off x="6488916" y="5426197"/>
            <a:ext cx="2530155" cy="711784"/>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6637" rIns="91440" bIns="46637" numCol="1" rtlCol="0" anchor="ctr" anchorCtr="0" compatLnSpc="1">
            <a:prstTxWarp prst="textNoShape">
              <a:avLst/>
            </a:prstTxWarp>
          </a:bodyPr>
          <a:lstStyle/>
          <a:p>
            <a:pPr defTabSz="932398" fontAlgn="base">
              <a:spcBef>
                <a:spcPct val="0"/>
              </a:spcBef>
              <a:spcAft>
                <a:spcPct val="0"/>
              </a:spcAft>
            </a:pPr>
            <a:r>
              <a:rPr lang="en-US" sz="2000" dirty="0" smtClean="0">
                <a:gradFill>
                  <a:gsLst>
                    <a:gs pos="16814">
                      <a:srgbClr val="FFFFFF"/>
                    </a:gs>
                    <a:gs pos="46000">
                      <a:srgbClr val="FFFFFF"/>
                    </a:gs>
                  </a:gsLst>
                  <a:lin ang="5400000" scaled="0"/>
                </a:gradFill>
              </a:rPr>
              <a:t>C:\Windows\*</a:t>
            </a:r>
            <a:endParaRPr lang="en-US" sz="2000" dirty="0">
              <a:gradFill>
                <a:gsLst>
                  <a:gs pos="16814">
                    <a:srgbClr val="FFFFFF"/>
                  </a:gs>
                  <a:gs pos="46000">
                    <a:srgbClr val="FFFFFF"/>
                  </a:gs>
                </a:gsLst>
                <a:lin ang="5400000" scaled="0"/>
              </a:gradFill>
            </a:endParaRPr>
          </a:p>
        </p:txBody>
      </p:sp>
      <p:sp>
        <p:nvSpPr>
          <p:cNvPr id="74" name="Rectangle 73"/>
          <p:cNvSpPr/>
          <p:nvPr/>
        </p:nvSpPr>
        <p:spPr bwMode="auto">
          <a:xfrm>
            <a:off x="9800819" y="3705230"/>
            <a:ext cx="2001652" cy="711784"/>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6637" rIns="91440" bIns="46637" numCol="1" rtlCol="0" anchor="t" anchorCtr="0" compatLnSpc="1">
            <a:prstTxWarp prst="textNoShape">
              <a:avLst/>
            </a:prstTxWarp>
          </a:bodyPr>
          <a:lstStyle/>
          <a:p>
            <a:pPr defTabSz="932398" fontAlgn="base">
              <a:spcBef>
                <a:spcPct val="0"/>
              </a:spcBef>
              <a:spcAft>
                <a:spcPct val="0"/>
              </a:spcAft>
            </a:pPr>
            <a:r>
              <a:rPr lang="en-US" dirty="0" smtClean="0">
                <a:gradFill>
                  <a:gsLst>
                    <a:gs pos="16814">
                      <a:srgbClr val="FFFFFF"/>
                    </a:gs>
                    <a:gs pos="46000">
                      <a:srgbClr val="FFFFFF"/>
                    </a:gs>
                  </a:gsLst>
                  <a:lin ang="5400000" scaled="0"/>
                </a:gradFill>
              </a:rPr>
              <a:t>C:\Windows\*</a:t>
            </a:r>
            <a:endParaRPr lang="en-US" dirty="0">
              <a:gradFill>
                <a:gsLst>
                  <a:gs pos="16814">
                    <a:srgbClr val="FFFFFF"/>
                  </a:gs>
                  <a:gs pos="46000">
                    <a:srgbClr val="FFFFFF"/>
                  </a:gs>
                </a:gsLst>
                <a:lin ang="5400000" scaled="0"/>
              </a:gradFill>
            </a:endParaRPr>
          </a:p>
        </p:txBody>
      </p:sp>
      <p:pic>
        <p:nvPicPr>
          <p:cNvPr id="75" name="Picture 74"/>
          <p:cNvPicPr>
            <a:picLocks noChangeAspect="1"/>
          </p:cNvPicPr>
          <p:nvPr/>
        </p:nvPicPr>
        <p:blipFill>
          <a:blip r:embed="rId6"/>
          <a:stretch>
            <a:fillRect/>
          </a:stretch>
        </p:blipFill>
        <p:spPr>
          <a:xfrm>
            <a:off x="3483133" y="3217440"/>
            <a:ext cx="2878638" cy="1645920"/>
          </a:xfrm>
          <a:prstGeom prst="rect">
            <a:avLst/>
          </a:prstGeom>
        </p:spPr>
      </p:pic>
      <p:sp>
        <p:nvSpPr>
          <p:cNvPr id="76" name="TextBox 75"/>
          <p:cNvSpPr txBox="1"/>
          <p:nvPr/>
        </p:nvSpPr>
        <p:spPr>
          <a:xfrm>
            <a:off x="3475038" y="3747190"/>
            <a:ext cx="2872628" cy="627864"/>
          </a:xfrm>
          <a:prstGeom prst="rect">
            <a:avLst/>
          </a:prstGeom>
          <a:noFill/>
        </p:spPr>
        <p:txBody>
          <a:bodyPr wrap="square" lIns="182880" tIns="146304" rIns="182880" bIns="146304" rtlCol="0">
            <a:spAutoFit/>
          </a:bodyPr>
          <a:lstStyle/>
          <a:p>
            <a:pPr algn="ctr">
              <a:lnSpc>
                <a:spcPct val="90000"/>
              </a:lnSpc>
              <a:spcAft>
                <a:spcPts val="600"/>
              </a:spcAft>
            </a:pPr>
            <a:r>
              <a:rPr lang="en-US" sz="2400" dirty="0" smtClean="0">
                <a:solidFill>
                  <a:srgbClr val="0078D7"/>
                </a:solidFill>
              </a:rPr>
              <a:t>Sandbox</a:t>
            </a:r>
          </a:p>
        </p:txBody>
      </p:sp>
      <p:sp>
        <p:nvSpPr>
          <p:cNvPr id="77" name="Rectangle 76"/>
          <p:cNvSpPr/>
          <p:nvPr/>
        </p:nvSpPr>
        <p:spPr bwMode="auto">
          <a:xfrm>
            <a:off x="6514280" y="3683327"/>
            <a:ext cx="2530155" cy="711784"/>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6637" rIns="91440" bIns="46637" numCol="1" rtlCol="0" anchor="ctr" anchorCtr="0" compatLnSpc="1">
            <a:prstTxWarp prst="textNoShape">
              <a:avLst/>
            </a:prstTxWarp>
          </a:bodyPr>
          <a:lstStyle/>
          <a:p>
            <a:pPr defTabSz="932398" fontAlgn="base">
              <a:spcBef>
                <a:spcPct val="0"/>
              </a:spcBef>
              <a:spcAft>
                <a:spcPct val="0"/>
              </a:spcAft>
            </a:pPr>
            <a:r>
              <a:rPr lang="en-US" sz="2000" i="1" dirty="0" err="1" smtClean="0">
                <a:gradFill>
                  <a:gsLst>
                    <a:gs pos="16814">
                      <a:srgbClr val="FFFFFF"/>
                    </a:gs>
                    <a:gs pos="46000">
                      <a:srgbClr val="FFFFFF"/>
                    </a:gs>
                  </a:gsLst>
                  <a:lin ang="5400000" scaled="0"/>
                </a:gradFill>
              </a:rPr>
              <a:t>vazio</a:t>
            </a:r>
            <a:endParaRPr lang="en-US" sz="2000" i="1" dirty="0">
              <a:gradFill>
                <a:gsLst>
                  <a:gs pos="16814">
                    <a:srgbClr val="FFFFFF"/>
                  </a:gs>
                  <a:gs pos="46000">
                    <a:srgbClr val="FFFFFF"/>
                  </a:gs>
                </a:gsLst>
                <a:lin ang="5400000" scaled="0"/>
              </a:gradFill>
            </a:endParaRPr>
          </a:p>
        </p:txBody>
      </p:sp>
      <p:sp>
        <p:nvSpPr>
          <p:cNvPr id="78" name="Rectangle 77"/>
          <p:cNvSpPr/>
          <p:nvPr/>
        </p:nvSpPr>
        <p:spPr bwMode="auto">
          <a:xfrm>
            <a:off x="9787204" y="1117413"/>
            <a:ext cx="2001652" cy="711784"/>
          </a:xfrm>
          <a:prstGeom prst="rect">
            <a:avLst/>
          </a:prstGeom>
          <a:ln w="28575">
            <a:solidFill>
              <a:schemeClr val="accent3"/>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6637" rIns="91440" bIns="46637" numCol="1" rtlCol="0" anchor="ctr" anchorCtr="0" compatLnSpc="1">
            <a:prstTxWarp prst="textNoShape">
              <a:avLst/>
            </a:prstTxWarp>
          </a:bodyPr>
          <a:lstStyle/>
          <a:p>
            <a:pPr defTabSz="932398" fontAlgn="base">
              <a:spcBef>
                <a:spcPct val="0"/>
              </a:spcBef>
              <a:spcAft>
                <a:spcPct val="0"/>
              </a:spcAft>
            </a:pPr>
            <a:r>
              <a:rPr lang="en-US" dirty="0" smtClean="0">
                <a:solidFill>
                  <a:srgbClr val="000000"/>
                </a:solidFill>
              </a:rPr>
              <a:t>C:\nodeJS</a:t>
            </a:r>
            <a:endParaRPr lang="en-US" dirty="0">
              <a:solidFill>
                <a:srgbClr val="000000"/>
              </a:solidFill>
            </a:endParaRPr>
          </a:p>
        </p:txBody>
      </p:sp>
      <p:sp>
        <p:nvSpPr>
          <p:cNvPr id="5" name="Down Arrow 4"/>
          <p:cNvSpPr/>
          <p:nvPr/>
        </p:nvSpPr>
        <p:spPr bwMode="auto">
          <a:xfrm>
            <a:off x="10190032" y="1828011"/>
            <a:ext cx="1195996" cy="635262"/>
          </a:xfrm>
          <a:prstGeom prst="downArrow">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sz="2000" dirty="0">
              <a:gradFill>
                <a:gsLst>
                  <a:gs pos="16814">
                    <a:srgbClr val="FFFFFF"/>
                  </a:gs>
                  <a:gs pos="46000">
                    <a:srgbClr val="FFFFFF"/>
                  </a:gs>
                </a:gsLst>
                <a:lin ang="5400000" scaled="0"/>
              </a:gradFill>
            </a:endParaRPr>
          </a:p>
        </p:txBody>
      </p:sp>
      <p:sp>
        <p:nvSpPr>
          <p:cNvPr id="79" name="Right Arrow 78"/>
          <p:cNvSpPr/>
          <p:nvPr/>
        </p:nvSpPr>
        <p:spPr bwMode="auto">
          <a:xfrm>
            <a:off x="9189423" y="3818806"/>
            <a:ext cx="500611" cy="484632"/>
          </a:xfrm>
          <a:prstGeom prst="rightArrow">
            <a:avLst/>
          </a:prstGeom>
          <a:solidFill>
            <a:schemeClr val="tx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sz="2000" dirty="0">
              <a:gradFill>
                <a:gsLst>
                  <a:gs pos="16814">
                    <a:srgbClr val="FFFFFF"/>
                  </a:gs>
                  <a:gs pos="46000">
                    <a:srgbClr val="FFFFFF"/>
                  </a:gs>
                </a:gsLst>
                <a:lin ang="5400000" scaled="0"/>
              </a:gradFill>
            </a:endParaRPr>
          </a:p>
        </p:txBody>
      </p:sp>
      <p:sp>
        <p:nvSpPr>
          <p:cNvPr id="69" name="Rounded Rectangle 68"/>
          <p:cNvSpPr/>
          <p:nvPr/>
        </p:nvSpPr>
        <p:spPr bwMode="auto">
          <a:xfrm>
            <a:off x="526387" y="1929711"/>
            <a:ext cx="2230390" cy="3944691"/>
          </a:xfrm>
          <a:prstGeom prst="roundRect">
            <a:avLst/>
          </a:prstGeom>
          <a:solidFill>
            <a:schemeClr val="bg1">
              <a:lumMod val="95000"/>
            </a:schemeClr>
          </a:solidFill>
          <a:ln w="38100">
            <a:solidFill>
              <a:schemeClr val="tx1"/>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0" numCol="1" spcCol="0" rtlCol="0" fromWordArt="0" anchor="b" anchorCtr="0" forceAA="0" compatLnSpc="1">
            <a:prstTxWarp prst="textNoShape">
              <a:avLst/>
            </a:prstTxWarp>
            <a:noAutofit/>
          </a:bodyPr>
          <a:lstStyle/>
          <a:p>
            <a:pPr algn="ctr">
              <a:lnSpc>
                <a:spcPct val="90000"/>
              </a:lnSpc>
              <a:spcAft>
                <a:spcPts val="600"/>
              </a:spcAft>
            </a:pPr>
            <a:r>
              <a:rPr lang="en-US" sz="2000" b="1" dirty="0" err="1" smtClean="0">
                <a:solidFill>
                  <a:schemeClr val="tx1"/>
                </a:solidFill>
              </a:rPr>
              <a:t>Repositório</a:t>
            </a:r>
            <a:r>
              <a:rPr lang="en-US" sz="2000" b="1" dirty="0" smtClean="0">
                <a:solidFill>
                  <a:schemeClr val="tx1"/>
                </a:solidFill>
              </a:rPr>
              <a:t/>
            </a:r>
            <a:br>
              <a:rPr lang="en-US" sz="2000" b="1" dirty="0" smtClean="0">
                <a:solidFill>
                  <a:schemeClr val="tx1"/>
                </a:solidFill>
              </a:rPr>
            </a:br>
            <a:r>
              <a:rPr lang="en-US" sz="2000" b="1" dirty="0" smtClean="0">
                <a:solidFill>
                  <a:schemeClr val="tx1"/>
                </a:solidFill>
              </a:rPr>
              <a:t>Local</a:t>
            </a:r>
            <a:endParaRPr lang="en-US" sz="2000" b="1" dirty="0">
              <a:solidFill>
                <a:schemeClr val="tx1"/>
              </a:solidFill>
            </a:endParaRPr>
          </a:p>
        </p:txBody>
      </p:sp>
      <p:grpSp>
        <p:nvGrpSpPr>
          <p:cNvPr id="71" name="Group 70"/>
          <p:cNvGrpSpPr/>
          <p:nvPr/>
        </p:nvGrpSpPr>
        <p:grpSpPr>
          <a:xfrm>
            <a:off x="686258" y="4285091"/>
            <a:ext cx="1882150" cy="951832"/>
            <a:chOff x="4962561" y="2484878"/>
            <a:chExt cx="2522622" cy="1409700"/>
          </a:xfrm>
        </p:grpSpPr>
        <p:grpSp>
          <p:nvGrpSpPr>
            <p:cNvPr id="80" name="Group 79"/>
            <p:cNvGrpSpPr/>
            <p:nvPr/>
          </p:nvGrpSpPr>
          <p:grpSpPr>
            <a:xfrm>
              <a:off x="4962561" y="2484878"/>
              <a:ext cx="2522622" cy="1409700"/>
              <a:chOff x="3703637" y="1744662"/>
              <a:chExt cx="5181600" cy="2895600"/>
            </a:xfrm>
          </p:grpSpPr>
          <p:sp>
            <p:nvSpPr>
              <p:cNvPr id="90" name="Rectangle 89"/>
              <p:cNvSpPr/>
              <p:nvPr/>
            </p:nvSpPr>
            <p:spPr bwMode="auto">
              <a:xfrm>
                <a:off x="3789873" y="1829243"/>
                <a:ext cx="5013282" cy="2725204"/>
              </a:xfrm>
              <a:prstGeom prst="rect">
                <a:avLst/>
              </a:prstGeom>
              <a:solidFill>
                <a:schemeClr val="accent3"/>
              </a:solidFill>
              <a:ln w="76200">
                <a:solidFill>
                  <a:schemeClr val="bg1">
                    <a:lumMod val="95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91" name="Right Bracket 90"/>
              <p:cNvSpPr/>
              <p:nvPr/>
            </p:nvSpPr>
            <p:spPr>
              <a:xfrm>
                <a:off x="8512014" y="1744662"/>
                <a:ext cx="373223" cy="2895600"/>
              </a:xfrm>
              <a:prstGeom prst="rightBracket">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FFFFFF"/>
                  </a:solidFill>
                </a:endParaRPr>
              </a:p>
            </p:txBody>
          </p:sp>
          <p:sp>
            <p:nvSpPr>
              <p:cNvPr id="92" name="Left Bracket 91"/>
              <p:cNvSpPr/>
              <p:nvPr/>
            </p:nvSpPr>
            <p:spPr>
              <a:xfrm>
                <a:off x="3703637" y="1744662"/>
                <a:ext cx="373223" cy="2895600"/>
              </a:xfrm>
              <a:prstGeom prst="leftBracket">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FFFFFF"/>
                  </a:solidFill>
                </a:endParaRPr>
              </a:p>
            </p:txBody>
          </p:sp>
        </p:grpSp>
        <p:cxnSp>
          <p:nvCxnSpPr>
            <p:cNvPr id="81" name="Straight Connector 80"/>
            <p:cNvCxnSpPr/>
            <p:nvPr/>
          </p:nvCxnSpPr>
          <p:spPr>
            <a:xfrm>
              <a:off x="7288402" y="2732528"/>
              <a:ext cx="0" cy="9144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7166837" y="2732528"/>
              <a:ext cx="0" cy="9144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7045273" y="2732528"/>
              <a:ext cx="0" cy="9144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6923709" y="2732528"/>
              <a:ext cx="0" cy="9144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85" name="Group 84"/>
            <p:cNvGrpSpPr/>
            <p:nvPr/>
          </p:nvGrpSpPr>
          <p:grpSpPr>
            <a:xfrm>
              <a:off x="5151321" y="2732528"/>
              <a:ext cx="364693" cy="914400"/>
              <a:chOff x="5528956" y="2849562"/>
              <a:chExt cx="729385" cy="1828800"/>
            </a:xfrm>
          </p:grpSpPr>
          <p:cxnSp>
            <p:nvCxnSpPr>
              <p:cNvPr id="86" name="Straight Connector 85"/>
              <p:cNvCxnSpPr/>
              <p:nvPr/>
            </p:nvCxnSpPr>
            <p:spPr>
              <a:xfrm>
                <a:off x="6258341" y="2849562"/>
                <a:ext cx="0" cy="18288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6015212" y="2849562"/>
                <a:ext cx="0" cy="18288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5772084" y="2849562"/>
                <a:ext cx="0" cy="18288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5528956" y="2849562"/>
                <a:ext cx="0" cy="18288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grpSp>
      </p:grpSp>
      <p:pic>
        <p:nvPicPr>
          <p:cNvPr id="93" name="Picture 9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3901" y="4554730"/>
            <a:ext cx="1773510" cy="407795"/>
          </a:xfrm>
          <a:prstGeom prst="rect">
            <a:avLst/>
          </a:prstGeom>
        </p:spPr>
      </p:pic>
    </p:spTree>
    <p:extLst>
      <p:ext uri="{BB962C8B-B14F-4D97-AF65-F5344CB8AC3E}">
        <p14:creationId xmlns:p14="http://schemas.microsoft.com/office/powerpoint/2010/main" val="3448746941"/>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Trapezoid 117"/>
          <p:cNvSpPr/>
          <p:nvPr/>
        </p:nvSpPr>
        <p:spPr bwMode="auto">
          <a:xfrm rot="16200000">
            <a:off x="1568699" y="2327731"/>
            <a:ext cx="5329625" cy="3466783"/>
          </a:xfrm>
          <a:prstGeom prst="trapezoid">
            <a:avLst>
              <a:gd name="adj" fmla="val 39862"/>
            </a:avLst>
          </a:prstGeom>
          <a:solidFill>
            <a:schemeClr val="bg1">
              <a:lumMod val="85000"/>
              <a:alpha val="66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sz="2000" dirty="0">
              <a:gradFill>
                <a:gsLst>
                  <a:gs pos="16814">
                    <a:srgbClr val="FFFFFF"/>
                  </a:gs>
                  <a:gs pos="46000">
                    <a:srgbClr val="FFFFFF"/>
                  </a:gs>
                </a:gsLst>
                <a:lin ang="5400000" scaled="0"/>
              </a:gradFill>
            </a:endParaRPr>
          </a:p>
        </p:txBody>
      </p:sp>
      <p:sp>
        <p:nvSpPr>
          <p:cNvPr id="2" name="Title 1"/>
          <p:cNvSpPr>
            <a:spLocks noGrp="1"/>
          </p:cNvSpPr>
          <p:nvPr>
            <p:ph type="title"/>
          </p:nvPr>
        </p:nvSpPr>
        <p:spPr/>
        <p:txBody>
          <a:bodyPr/>
          <a:lstStyle/>
          <a:p>
            <a:r>
              <a:rPr lang="en-US" dirty="0" err="1" smtClean="0"/>
              <a:t>Criação</a:t>
            </a:r>
            <a:r>
              <a:rPr lang="en-US" dirty="0" smtClean="0"/>
              <a:t> de </a:t>
            </a:r>
            <a:r>
              <a:rPr lang="en-US" dirty="0" err="1" smtClean="0"/>
              <a:t>Imagem</a:t>
            </a:r>
            <a:endParaRPr lang="en-US" dirty="0"/>
          </a:p>
        </p:txBody>
      </p:sp>
      <p:sp>
        <p:nvSpPr>
          <p:cNvPr id="72" name="Rounded Rectangle 71"/>
          <p:cNvSpPr/>
          <p:nvPr/>
        </p:nvSpPr>
        <p:spPr bwMode="auto">
          <a:xfrm>
            <a:off x="3315221" y="1250279"/>
            <a:ext cx="5874816" cy="5486400"/>
          </a:xfrm>
          <a:prstGeom prst="roundRect">
            <a:avLst>
              <a:gd name="adj" fmla="val 0"/>
            </a:avLst>
          </a:prstGeom>
          <a:solidFill>
            <a:schemeClr val="bg1">
              <a:lumMod val="95000"/>
            </a:schemeClr>
          </a:solidFill>
          <a:ln w="38100">
            <a:solidFill>
              <a:schemeClr val="tx1"/>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0" numCol="1" spcCol="0" rtlCol="0" fromWordArt="0" anchor="b" anchorCtr="0" forceAA="0" compatLnSpc="1">
            <a:prstTxWarp prst="textNoShape">
              <a:avLst/>
            </a:prstTxWarp>
            <a:noAutofit/>
          </a:bodyPr>
          <a:lstStyle/>
          <a:p>
            <a:pPr algn="ctr">
              <a:lnSpc>
                <a:spcPct val="90000"/>
              </a:lnSpc>
              <a:spcAft>
                <a:spcPts val="600"/>
              </a:spcAft>
            </a:pPr>
            <a:endParaRPr lang="en-US" sz="2000" b="1" dirty="0">
              <a:solidFill>
                <a:srgbClr val="0078D7"/>
              </a:solidFill>
            </a:endParaRPr>
          </a:p>
        </p:txBody>
      </p:sp>
      <p:pic>
        <p:nvPicPr>
          <p:cNvPr id="115" name="Picture 114"/>
          <p:cNvPicPr>
            <a:picLocks noChangeAspect="1"/>
          </p:cNvPicPr>
          <p:nvPr/>
        </p:nvPicPr>
        <p:blipFill>
          <a:blip r:embed="rId3"/>
          <a:stretch>
            <a:fillRect/>
          </a:stretch>
        </p:blipFill>
        <p:spPr>
          <a:xfrm>
            <a:off x="3475037" y="4942735"/>
            <a:ext cx="2872629" cy="1645920"/>
          </a:xfrm>
          <a:prstGeom prst="rect">
            <a:avLst/>
          </a:prstGeom>
        </p:spPr>
      </p:pic>
      <p:sp>
        <p:nvSpPr>
          <p:cNvPr id="119" name="Rounded Rectangle 118"/>
          <p:cNvSpPr/>
          <p:nvPr/>
        </p:nvSpPr>
        <p:spPr bwMode="auto">
          <a:xfrm>
            <a:off x="9679643" y="2021133"/>
            <a:ext cx="2230390" cy="3944691"/>
          </a:xfrm>
          <a:prstGeom prst="roundRect">
            <a:avLst/>
          </a:prstGeom>
          <a:solidFill>
            <a:schemeClr val="bg1">
              <a:lumMod val="95000"/>
            </a:schemeClr>
          </a:solidFill>
          <a:ln w="38100">
            <a:solidFill>
              <a:schemeClr val="tx1"/>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0" numCol="1" spcCol="0" rtlCol="0" fromWordArt="0" anchor="b" anchorCtr="0" forceAA="0" compatLnSpc="1">
            <a:prstTxWarp prst="textNoShape">
              <a:avLst/>
            </a:prstTxWarp>
            <a:noAutofit/>
          </a:bodyPr>
          <a:lstStyle/>
          <a:p>
            <a:pPr algn="ctr">
              <a:lnSpc>
                <a:spcPct val="90000"/>
              </a:lnSpc>
              <a:spcAft>
                <a:spcPts val="600"/>
              </a:spcAft>
            </a:pPr>
            <a:r>
              <a:rPr lang="en-US" sz="2000" b="1" dirty="0" err="1" smtClean="0">
                <a:solidFill>
                  <a:schemeClr val="tx1"/>
                </a:solidFill>
              </a:rPr>
              <a:t>Visão</a:t>
            </a:r>
            <a:r>
              <a:rPr lang="en-US" sz="2000" b="1" dirty="0" smtClean="0">
                <a:solidFill>
                  <a:schemeClr val="tx1"/>
                </a:solidFill>
              </a:rPr>
              <a:t> do Container</a:t>
            </a:r>
            <a:endParaRPr lang="en-US" sz="2000" b="1" dirty="0">
              <a:solidFill>
                <a:schemeClr val="tx1"/>
              </a:solidFill>
            </a:endParaRPr>
          </a:p>
        </p:txBody>
      </p:sp>
      <p:pic>
        <p:nvPicPr>
          <p:cNvPr id="120" name="Picture 119"/>
          <p:cNvPicPr>
            <a:picLocks noChangeAspect="1"/>
          </p:cNvPicPr>
          <p:nvPr/>
        </p:nvPicPr>
        <p:blipFill>
          <a:blip r:embed="rId4"/>
          <a:stretch>
            <a:fillRect/>
          </a:stretch>
        </p:blipFill>
        <p:spPr>
          <a:xfrm>
            <a:off x="9787204" y="2355738"/>
            <a:ext cx="2015267" cy="1152270"/>
          </a:xfrm>
          <a:prstGeom prst="rect">
            <a:avLst/>
          </a:prstGeom>
        </p:spPr>
      </p:pic>
      <p:pic>
        <p:nvPicPr>
          <p:cNvPr id="73" name="Picture 7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24596" y="5965351"/>
            <a:ext cx="1773510" cy="407795"/>
          </a:xfrm>
          <a:prstGeom prst="rect">
            <a:avLst/>
          </a:prstGeom>
        </p:spPr>
      </p:pic>
      <p:sp>
        <p:nvSpPr>
          <p:cNvPr id="3" name="TextBox 2"/>
          <p:cNvSpPr txBox="1"/>
          <p:nvPr/>
        </p:nvSpPr>
        <p:spPr>
          <a:xfrm>
            <a:off x="3823393" y="5101486"/>
            <a:ext cx="2385910" cy="960263"/>
          </a:xfrm>
          <a:prstGeom prst="rect">
            <a:avLst/>
          </a:prstGeom>
          <a:noFill/>
        </p:spPr>
        <p:txBody>
          <a:bodyPr wrap="none" lIns="182880" tIns="146304" rIns="182880" bIns="146304" rtlCol="0">
            <a:spAutoFit/>
          </a:bodyPr>
          <a:lstStyle/>
          <a:p>
            <a:pPr>
              <a:lnSpc>
                <a:spcPct val="90000"/>
              </a:lnSpc>
              <a:spcAft>
                <a:spcPts val="600"/>
              </a:spcAft>
            </a:pPr>
            <a:r>
              <a:rPr lang="en-US" sz="2400" dirty="0" err="1">
                <a:gradFill>
                  <a:gsLst>
                    <a:gs pos="2917">
                      <a:srgbClr val="FFFFFF"/>
                    </a:gs>
                    <a:gs pos="30000">
                      <a:srgbClr val="FFFFFF"/>
                    </a:gs>
                  </a:gsLst>
                  <a:lin ang="5400000" scaled="0"/>
                </a:gradFill>
              </a:rPr>
              <a:t>Imagem</a:t>
            </a:r>
            <a:r>
              <a:rPr lang="en-US" sz="2400" dirty="0">
                <a:gradFill>
                  <a:gsLst>
                    <a:gs pos="2917">
                      <a:srgbClr val="FFFFFF"/>
                    </a:gs>
                    <a:gs pos="30000">
                      <a:srgbClr val="FFFFFF"/>
                    </a:gs>
                  </a:gsLst>
                  <a:lin ang="5400000" scaled="0"/>
                </a:gradFill>
              </a:rPr>
              <a:t> de SO</a:t>
            </a:r>
            <a:br>
              <a:rPr lang="en-US" sz="2400" dirty="0">
                <a:gradFill>
                  <a:gsLst>
                    <a:gs pos="2917">
                      <a:srgbClr val="FFFFFF"/>
                    </a:gs>
                    <a:gs pos="30000">
                      <a:srgbClr val="FFFFFF"/>
                    </a:gs>
                  </a:gsLst>
                  <a:lin ang="5400000" scaled="0"/>
                </a:gradFill>
              </a:rPr>
            </a:br>
            <a:r>
              <a:rPr lang="en-US" sz="2400" dirty="0">
                <a:gradFill>
                  <a:gsLst>
                    <a:gs pos="2917">
                      <a:srgbClr val="FFFFFF"/>
                    </a:gs>
                    <a:gs pos="30000">
                      <a:srgbClr val="FFFFFF"/>
                    </a:gs>
                  </a:gsLst>
                  <a:lin ang="5400000" scaled="0"/>
                </a:gradFill>
              </a:rPr>
              <a:t>do container</a:t>
            </a:r>
          </a:p>
        </p:txBody>
      </p:sp>
      <p:sp>
        <p:nvSpPr>
          <p:cNvPr id="4" name="Rectangle 3"/>
          <p:cNvSpPr/>
          <p:nvPr/>
        </p:nvSpPr>
        <p:spPr bwMode="auto">
          <a:xfrm>
            <a:off x="6488916" y="5426197"/>
            <a:ext cx="2530155" cy="711784"/>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6637" rIns="91440" bIns="46637" numCol="1" rtlCol="0" anchor="ctr" anchorCtr="0" compatLnSpc="1">
            <a:prstTxWarp prst="textNoShape">
              <a:avLst/>
            </a:prstTxWarp>
          </a:bodyPr>
          <a:lstStyle/>
          <a:p>
            <a:pPr defTabSz="932398" fontAlgn="base">
              <a:spcBef>
                <a:spcPct val="0"/>
              </a:spcBef>
              <a:spcAft>
                <a:spcPct val="0"/>
              </a:spcAft>
            </a:pPr>
            <a:r>
              <a:rPr lang="en-US" sz="2000" dirty="0" smtClean="0">
                <a:gradFill>
                  <a:gsLst>
                    <a:gs pos="16814">
                      <a:srgbClr val="FFFFFF"/>
                    </a:gs>
                    <a:gs pos="46000">
                      <a:srgbClr val="FFFFFF"/>
                    </a:gs>
                  </a:gsLst>
                  <a:lin ang="5400000" scaled="0"/>
                </a:gradFill>
              </a:rPr>
              <a:t>C:\Windows\*</a:t>
            </a:r>
            <a:endParaRPr lang="en-US" sz="2000" dirty="0">
              <a:gradFill>
                <a:gsLst>
                  <a:gs pos="16814">
                    <a:srgbClr val="FFFFFF"/>
                  </a:gs>
                  <a:gs pos="46000">
                    <a:srgbClr val="FFFFFF"/>
                  </a:gs>
                </a:gsLst>
                <a:lin ang="5400000" scaled="0"/>
              </a:gradFill>
            </a:endParaRPr>
          </a:p>
        </p:txBody>
      </p:sp>
      <p:sp>
        <p:nvSpPr>
          <p:cNvPr id="74" name="Rectangle 73"/>
          <p:cNvSpPr/>
          <p:nvPr/>
        </p:nvSpPr>
        <p:spPr bwMode="auto">
          <a:xfrm>
            <a:off x="9800819" y="3705230"/>
            <a:ext cx="2001652" cy="711784"/>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6637" rIns="91440" bIns="46637" numCol="1" rtlCol="0" anchor="t" anchorCtr="0" compatLnSpc="1">
            <a:prstTxWarp prst="textNoShape">
              <a:avLst/>
            </a:prstTxWarp>
          </a:bodyPr>
          <a:lstStyle/>
          <a:p>
            <a:pPr defTabSz="932398" fontAlgn="base">
              <a:spcBef>
                <a:spcPct val="0"/>
              </a:spcBef>
              <a:spcAft>
                <a:spcPct val="0"/>
              </a:spcAft>
            </a:pPr>
            <a:r>
              <a:rPr lang="en-US" dirty="0" smtClean="0">
                <a:gradFill>
                  <a:gsLst>
                    <a:gs pos="16814">
                      <a:srgbClr val="FFFFFF"/>
                    </a:gs>
                    <a:gs pos="46000">
                      <a:srgbClr val="FFFFFF"/>
                    </a:gs>
                  </a:gsLst>
                  <a:lin ang="5400000" scaled="0"/>
                </a:gradFill>
              </a:rPr>
              <a:t>C:\Windows\*</a:t>
            </a:r>
          </a:p>
          <a:p>
            <a:pPr defTabSz="932398" fontAlgn="base">
              <a:spcBef>
                <a:spcPct val="0"/>
              </a:spcBef>
              <a:spcAft>
                <a:spcPct val="0"/>
              </a:spcAft>
            </a:pPr>
            <a:r>
              <a:rPr lang="en-US" dirty="0" smtClean="0">
                <a:gradFill>
                  <a:gsLst>
                    <a:gs pos="16814">
                      <a:srgbClr val="FFFFFF"/>
                    </a:gs>
                    <a:gs pos="46000">
                      <a:srgbClr val="FFFFFF"/>
                    </a:gs>
                  </a:gsLst>
                  <a:lin ang="5400000" scaled="0"/>
                </a:gradFill>
              </a:rPr>
              <a:t>C:\nodeJS</a:t>
            </a:r>
            <a:endParaRPr lang="en-US" dirty="0">
              <a:gradFill>
                <a:gsLst>
                  <a:gs pos="16814">
                    <a:srgbClr val="FFFFFF"/>
                  </a:gs>
                  <a:gs pos="46000">
                    <a:srgbClr val="FFFFFF"/>
                  </a:gs>
                </a:gsLst>
                <a:lin ang="5400000" scaled="0"/>
              </a:gradFill>
            </a:endParaRPr>
          </a:p>
        </p:txBody>
      </p:sp>
      <p:pic>
        <p:nvPicPr>
          <p:cNvPr id="75" name="Picture 74"/>
          <p:cNvPicPr>
            <a:picLocks noChangeAspect="1"/>
          </p:cNvPicPr>
          <p:nvPr/>
        </p:nvPicPr>
        <p:blipFill>
          <a:blip r:embed="rId6"/>
          <a:stretch>
            <a:fillRect/>
          </a:stretch>
        </p:blipFill>
        <p:spPr>
          <a:xfrm>
            <a:off x="3483133" y="3217440"/>
            <a:ext cx="2878638" cy="1645920"/>
          </a:xfrm>
          <a:prstGeom prst="rect">
            <a:avLst/>
          </a:prstGeom>
        </p:spPr>
      </p:pic>
      <p:sp>
        <p:nvSpPr>
          <p:cNvPr id="76" name="TextBox 75"/>
          <p:cNvSpPr txBox="1"/>
          <p:nvPr/>
        </p:nvSpPr>
        <p:spPr>
          <a:xfrm>
            <a:off x="3475038" y="3747190"/>
            <a:ext cx="2872628" cy="627864"/>
          </a:xfrm>
          <a:prstGeom prst="rect">
            <a:avLst/>
          </a:prstGeom>
          <a:noFill/>
        </p:spPr>
        <p:txBody>
          <a:bodyPr wrap="square" lIns="182880" tIns="146304" rIns="182880" bIns="146304" rtlCol="0">
            <a:spAutoFit/>
          </a:bodyPr>
          <a:lstStyle/>
          <a:p>
            <a:pPr algn="ctr">
              <a:lnSpc>
                <a:spcPct val="90000"/>
              </a:lnSpc>
              <a:spcAft>
                <a:spcPts val="600"/>
              </a:spcAft>
            </a:pPr>
            <a:r>
              <a:rPr lang="en-US" sz="2400" dirty="0" smtClean="0">
                <a:solidFill>
                  <a:srgbClr val="0078D7"/>
                </a:solidFill>
              </a:rPr>
              <a:t>Sandbox</a:t>
            </a:r>
          </a:p>
        </p:txBody>
      </p:sp>
      <p:sp>
        <p:nvSpPr>
          <p:cNvPr id="77" name="Rectangle 76"/>
          <p:cNvSpPr/>
          <p:nvPr/>
        </p:nvSpPr>
        <p:spPr bwMode="auto">
          <a:xfrm>
            <a:off x="6514280" y="3683327"/>
            <a:ext cx="2530155" cy="711784"/>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6637" rIns="91440" bIns="46637" numCol="1" rtlCol="0" anchor="ctr" anchorCtr="0" compatLnSpc="1">
            <a:prstTxWarp prst="textNoShape">
              <a:avLst/>
            </a:prstTxWarp>
          </a:bodyPr>
          <a:lstStyle/>
          <a:p>
            <a:pPr defTabSz="932398" fontAlgn="base">
              <a:spcBef>
                <a:spcPct val="0"/>
              </a:spcBef>
              <a:spcAft>
                <a:spcPct val="0"/>
              </a:spcAft>
            </a:pPr>
            <a:r>
              <a:rPr lang="en-US" sz="2000" dirty="0" smtClean="0">
                <a:gradFill>
                  <a:gsLst>
                    <a:gs pos="16814">
                      <a:srgbClr val="FFFFFF"/>
                    </a:gs>
                    <a:gs pos="46000">
                      <a:srgbClr val="FFFFFF"/>
                    </a:gs>
                  </a:gsLst>
                  <a:lin ang="5400000" scaled="0"/>
                </a:gradFill>
              </a:rPr>
              <a:t>C:\nodeJs</a:t>
            </a:r>
            <a:endParaRPr lang="en-US" sz="2000" dirty="0">
              <a:gradFill>
                <a:gsLst>
                  <a:gs pos="16814">
                    <a:srgbClr val="FFFFFF"/>
                  </a:gs>
                  <a:gs pos="46000">
                    <a:srgbClr val="FFFFFF"/>
                  </a:gs>
                </a:gsLst>
                <a:lin ang="5400000" scaled="0"/>
              </a:gradFill>
            </a:endParaRPr>
          </a:p>
        </p:txBody>
      </p:sp>
      <p:sp>
        <p:nvSpPr>
          <p:cNvPr id="78" name="Rectangle 77"/>
          <p:cNvSpPr/>
          <p:nvPr/>
        </p:nvSpPr>
        <p:spPr bwMode="auto">
          <a:xfrm>
            <a:off x="9787204" y="1117413"/>
            <a:ext cx="2001652" cy="711784"/>
          </a:xfrm>
          <a:prstGeom prst="rect">
            <a:avLst/>
          </a:prstGeom>
          <a:ln w="28575">
            <a:solidFill>
              <a:schemeClr val="accent3"/>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6637" rIns="91440" bIns="46637" numCol="1" rtlCol="0" anchor="ctr" anchorCtr="0" compatLnSpc="1">
            <a:prstTxWarp prst="textNoShape">
              <a:avLst/>
            </a:prstTxWarp>
          </a:bodyPr>
          <a:lstStyle/>
          <a:p>
            <a:pPr defTabSz="932398" fontAlgn="base">
              <a:spcBef>
                <a:spcPct val="0"/>
              </a:spcBef>
              <a:spcAft>
                <a:spcPct val="0"/>
              </a:spcAft>
            </a:pPr>
            <a:r>
              <a:rPr lang="en-US" dirty="0" smtClean="0">
                <a:solidFill>
                  <a:srgbClr val="000000"/>
                </a:solidFill>
              </a:rPr>
              <a:t>C:\nodeJS</a:t>
            </a:r>
            <a:endParaRPr lang="en-US" dirty="0">
              <a:solidFill>
                <a:srgbClr val="000000"/>
              </a:solidFill>
            </a:endParaRPr>
          </a:p>
        </p:txBody>
      </p:sp>
      <p:sp>
        <p:nvSpPr>
          <p:cNvPr id="5" name="Down Arrow 4"/>
          <p:cNvSpPr/>
          <p:nvPr/>
        </p:nvSpPr>
        <p:spPr bwMode="auto">
          <a:xfrm>
            <a:off x="10190032" y="1828011"/>
            <a:ext cx="1195996" cy="625932"/>
          </a:xfrm>
          <a:prstGeom prst="downArrow">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sz="2000" dirty="0">
              <a:gradFill>
                <a:gsLst>
                  <a:gs pos="16814">
                    <a:srgbClr val="FFFFFF"/>
                  </a:gs>
                  <a:gs pos="46000">
                    <a:srgbClr val="FFFFFF"/>
                  </a:gs>
                </a:gsLst>
                <a:lin ang="5400000" scaled="0"/>
              </a:gradFill>
            </a:endParaRPr>
          </a:p>
        </p:txBody>
      </p:sp>
      <p:sp>
        <p:nvSpPr>
          <p:cNvPr id="79" name="Right Arrow 78"/>
          <p:cNvSpPr/>
          <p:nvPr/>
        </p:nvSpPr>
        <p:spPr bwMode="auto">
          <a:xfrm>
            <a:off x="9189423" y="3818806"/>
            <a:ext cx="500611" cy="484632"/>
          </a:xfrm>
          <a:prstGeom prst="rightArrow">
            <a:avLst/>
          </a:prstGeom>
          <a:solidFill>
            <a:schemeClr val="tx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sz="2000" dirty="0">
              <a:gradFill>
                <a:gsLst>
                  <a:gs pos="16814">
                    <a:srgbClr val="FFFFFF"/>
                  </a:gs>
                  <a:gs pos="46000">
                    <a:srgbClr val="FFFFFF"/>
                  </a:gs>
                </a:gsLst>
                <a:lin ang="5400000" scaled="0"/>
              </a:gradFill>
            </a:endParaRPr>
          </a:p>
        </p:txBody>
      </p:sp>
      <p:sp>
        <p:nvSpPr>
          <p:cNvPr id="69" name="Rounded Rectangle 68"/>
          <p:cNvSpPr/>
          <p:nvPr/>
        </p:nvSpPr>
        <p:spPr bwMode="auto">
          <a:xfrm>
            <a:off x="526387" y="1929711"/>
            <a:ext cx="2230390" cy="3944691"/>
          </a:xfrm>
          <a:prstGeom prst="roundRect">
            <a:avLst/>
          </a:prstGeom>
          <a:solidFill>
            <a:schemeClr val="bg1">
              <a:lumMod val="95000"/>
            </a:schemeClr>
          </a:solidFill>
          <a:ln w="38100">
            <a:solidFill>
              <a:schemeClr val="tx1"/>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0" numCol="1" spcCol="0" rtlCol="0" fromWordArt="0" anchor="b" anchorCtr="0" forceAA="0" compatLnSpc="1">
            <a:prstTxWarp prst="textNoShape">
              <a:avLst/>
            </a:prstTxWarp>
            <a:noAutofit/>
          </a:bodyPr>
          <a:lstStyle/>
          <a:p>
            <a:pPr algn="ctr">
              <a:lnSpc>
                <a:spcPct val="90000"/>
              </a:lnSpc>
              <a:spcAft>
                <a:spcPts val="600"/>
              </a:spcAft>
            </a:pPr>
            <a:r>
              <a:rPr lang="en-US" sz="2000" b="1" dirty="0" err="1" smtClean="0">
                <a:solidFill>
                  <a:schemeClr val="tx1"/>
                </a:solidFill>
              </a:rPr>
              <a:t>Repositório</a:t>
            </a:r>
            <a:r>
              <a:rPr lang="en-US" sz="2000" b="1" dirty="0" smtClean="0">
                <a:solidFill>
                  <a:schemeClr val="tx1"/>
                </a:solidFill>
              </a:rPr>
              <a:t/>
            </a:r>
            <a:br>
              <a:rPr lang="en-US" sz="2000" b="1" dirty="0" smtClean="0">
                <a:solidFill>
                  <a:schemeClr val="tx1"/>
                </a:solidFill>
              </a:rPr>
            </a:br>
            <a:r>
              <a:rPr lang="en-US" sz="2000" b="1" dirty="0" smtClean="0">
                <a:solidFill>
                  <a:schemeClr val="tx1"/>
                </a:solidFill>
              </a:rPr>
              <a:t>Local</a:t>
            </a:r>
            <a:endParaRPr lang="en-US" sz="2000" b="1" dirty="0">
              <a:solidFill>
                <a:schemeClr val="tx1"/>
              </a:solidFill>
            </a:endParaRPr>
          </a:p>
        </p:txBody>
      </p:sp>
      <p:grpSp>
        <p:nvGrpSpPr>
          <p:cNvPr id="71" name="Group 70"/>
          <p:cNvGrpSpPr/>
          <p:nvPr/>
        </p:nvGrpSpPr>
        <p:grpSpPr>
          <a:xfrm>
            <a:off x="686258" y="4285091"/>
            <a:ext cx="1882150" cy="951832"/>
            <a:chOff x="4962561" y="2484878"/>
            <a:chExt cx="2522622" cy="1409700"/>
          </a:xfrm>
        </p:grpSpPr>
        <p:grpSp>
          <p:nvGrpSpPr>
            <p:cNvPr id="80" name="Group 79"/>
            <p:cNvGrpSpPr/>
            <p:nvPr/>
          </p:nvGrpSpPr>
          <p:grpSpPr>
            <a:xfrm>
              <a:off x="4962561" y="2484878"/>
              <a:ext cx="2522622" cy="1409700"/>
              <a:chOff x="3703637" y="1744662"/>
              <a:chExt cx="5181600" cy="2895600"/>
            </a:xfrm>
          </p:grpSpPr>
          <p:sp>
            <p:nvSpPr>
              <p:cNvPr id="90" name="Rectangle 89"/>
              <p:cNvSpPr/>
              <p:nvPr/>
            </p:nvSpPr>
            <p:spPr bwMode="auto">
              <a:xfrm>
                <a:off x="3789873" y="1829243"/>
                <a:ext cx="5013282" cy="2725204"/>
              </a:xfrm>
              <a:prstGeom prst="rect">
                <a:avLst/>
              </a:prstGeom>
              <a:solidFill>
                <a:schemeClr val="accent3"/>
              </a:solidFill>
              <a:ln w="76200">
                <a:solidFill>
                  <a:schemeClr val="bg1">
                    <a:lumMod val="95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91" name="Right Bracket 90"/>
              <p:cNvSpPr/>
              <p:nvPr/>
            </p:nvSpPr>
            <p:spPr>
              <a:xfrm>
                <a:off x="8512014" y="1744662"/>
                <a:ext cx="373223" cy="2895600"/>
              </a:xfrm>
              <a:prstGeom prst="rightBracket">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FFFFFF"/>
                  </a:solidFill>
                </a:endParaRPr>
              </a:p>
            </p:txBody>
          </p:sp>
          <p:sp>
            <p:nvSpPr>
              <p:cNvPr id="92" name="Left Bracket 91"/>
              <p:cNvSpPr/>
              <p:nvPr/>
            </p:nvSpPr>
            <p:spPr>
              <a:xfrm>
                <a:off x="3703637" y="1744662"/>
                <a:ext cx="373223" cy="2895600"/>
              </a:xfrm>
              <a:prstGeom prst="leftBracket">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FFFFFF"/>
                  </a:solidFill>
                </a:endParaRPr>
              </a:p>
            </p:txBody>
          </p:sp>
        </p:grpSp>
        <p:cxnSp>
          <p:nvCxnSpPr>
            <p:cNvPr id="81" name="Straight Connector 80"/>
            <p:cNvCxnSpPr/>
            <p:nvPr/>
          </p:nvCxnSpPr>
          <p:spPr>
            <a:xfrm>
              <a:off x="7288402" y="2732528"/>
              <a:ext cx="0" cy="9144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7166837" y="2732528"/>
              <a:ext cx="0" cy="9144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7045273" y="2732528"/>
              <a:ext cx="0" cy="9144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6923709" y="2732528"/>
              <a:ext cx="0" cy="9144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85" name="Group 84"/>
            <p:cNvGrpSpPr/>
            <p:nvPr/>
          </p:nvGrpSpPr>
          <p:grpSpPr>
            <a:xfrm>
              <a:off x="5151321" y="2732528"/>
              <a:ext cx="364693" cy="914400"/>
              <a:chOff x="5528956" y="2849562"/>
              <a:chExt cx="729385" cy="1828800"/>
            </a:xfrm>
          </p:grpSpPr>
          <p:cxnSp>
            <p:nvCxnSpPr>
              <p:cNvPr id="86" name="Straight Connector 85"/>
              <p:cNvCxnSpPr/>
              <p:nvPr/>
            </p:nvCxnSpPr>
            <p:spPr>
              <a:xfrm>
                <a:off x="6258341" y="2849562"/>
                <a:ext cx="0" cy="18288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6015212" y="2849562"/>
                <a:ext cx="0" cy="18288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5772084" y="2849562"/>
                <a:ext cx="0" cy="18288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5528956" y="2849562"/>
                <a:ext cx="0" cy="18288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grpSp>
      </p:grpSp>
      <p:pic>
        <p:nvPicPr>
          <p:cNvPr id="93" name="Picture 9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3901" y="4554730"/>
            <a:ext cx="1773510" cy="407795"/>
          </a:xfrm>
          <a:prstGeom prst="rect">
            <a:avLst/>
          </a:prstGeom>
        </p:spPr>
      </p:pic>
    </p:spTree>
    <p:extLst>
      <p:ext uri="{BB962C8B-B14F-4D97-AF65-F5344CB8AC3E}">
        <p14:creationId xmlns:p14="http://schemas.microsoft.com/office/powerpoint/2010/main" val="915554670"/>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Trapezoid 117"/>
          <p:cNvSpPr/>
          <p:nvPr/>
        </p:nvSpPr>
        <p:spPr bwMode="auto">
          <a:xfrm rot="16200000">
            <a:off x="1568699" y="2327731"/>
            <a:ext cx="5329625" cy="3466783"/>
          </a:xfrm>
          <a:prstGeom prst="trapezoid">
            <a:avLst>
              <a:gd name="adj" fmla="val 39862"/>
            </a:avLst>
          </a:prstGeom>
          <a:solidFill>
            <a:schemeClr val="bg1">
              <a:lumMod val="85000"/>
              <a:alpha val="66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sz="2000" dirty="0">
              <a:gradFill>
                <a:gsLst>
                  <a:gs pos="16814">
                    <a:srgbClr val="FFFFFF"/>
                  </a:gs>
                  <a:gs pos="46000">
                    <a:srgbClr val="FFFFFF"/>
                  </a:gs>
                </a:gsLst>
                <a:lin ang="5400000" scaled="0"/>
              </a:gradFill>
            </a:endParaRPr>
          </a:p>
        </p:txBody>
      </p:sp>
      <p:sp>
        <p:nvSpPr>
          <p:cNvPr id="2" name="Title 1"/>
          <p:cNvSpPr>
            <a:spLocks noGrp="1"/>
          </p:cNvSpPr>
          <p:nvPr>
            <p:ph type="title"/>
          </p:nvPr>
        </p:nvSpPr>
        <p:spPr/>
        <p:txBody>
          <a:bodyPr/>
          <a:lstStyle/>
          <a:p>
            <a:r>
              <a:rPr lang="en-US" dirty="0" err="1" smtClean="0"/>
              <a:t>Criação</a:t>
            </a:r>
            <a:r>
              <a:rPr lang="en-US" dirty="0" smtClean="0"/>
              <a:t> de </a:t>
            </a:r>
            <a:r>
              <a:rPr lang="en-US" dirty="0" err="1" smtClean="0"/>
              <a:t>Imagem</a:t>
            </a:r>
            <a:endParaRPr lang="en-US" dirty="0"/>
          </a:p>
        </p:txBody>
      </p:sp>
      <p:sp>
        <p:nvSpPr>
          <p:cNvPr id="72" name="Rounded Rectangle 71"/>
          <p:cNvSpPr/>
          <p:nvPr/>
        </p:nvSpPr>
        <p:spPr bwMode="auto">
          <a:xfrm>
            <a:off x="3315221" y="1250279"/>
            <a:ext cx="5874816" cy="5486400"/>
          </a:xfrm>
          <a:prstGeom prst="roundRect">
            <a:avLst>
              <a:gd name="adj" fmla="val 0"/>
            </a:avLst>
          </a:prstGeom>
          <a:solidFill>
            <a:schemeClr val="bg1">
              <a:lumMod val="95000"/>
            </a:schemeClr>
          </a:solidFill>
          <a:ln w="38100">
            <a:solidFill>
              <a:schemeClr val="tx1"/>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0" numCol="1" spcCol="0" rtlCol="0" fromWordArt="0" anchor="b" anchorCtr="0" forceAA="0" compatLnSpc="1">
            <a:prstTxWarp prst="textNoShape">
              <a:avLst/>
            </a:prstTxWarp>
            <a:noAutofit/>
          </a:bodyPr>
          <a:lstStyle/>
          <a:p>
            <a:pPr algn="ctr">
              <a:lnSpc>
                <a:spcPct val="90000"/>
              </a:lnSpc>
              <a:spcAft>
                <a:spcPts val="600"/>
              </a:spcAft>
            </a:pPr>
            <a:endParaRPr lang="en-US" sz="2000" b="1" dirty="0">
              <a:solidFill>
                <a:srgbClr val="0078D7"/>
              </a:solidFill>
            </a:endParaRPr>
          </a:p>
        </p:txBody>
      </p:sp>
      <p:pic>
        <p:nvPicPr>
          <p:cNvPr id="115" name="Picture 114"/>
          <p:cNvPicPr>
            <a:picLocks noChangeAspect="1"/>
          </p:cNvPicPr>
          <p:nvPr/>
        </p:nvPicPr>
        <p:blipFill>
          <a:blip r:embed="rId3"/>
          <a:stretch>
            <a:fillRect/>
          </a:stretch>
        </p:blipFill>
        <p:spPr>
          <a:xfrm>
            <a:off x="3475037" y="4942735"/>
            <a:ext cx="2872629" cy="1645920"/>
          </a:xfrm>
          <a:prstGeom prst="rect">
            <a:avLst/>
          </a:prstGeom>
        </p:spPr>
      </p:pic>
      <p:sp>
        <p:nvSpPr>
          <p:cNvPr id="119" name="Rounded Rectangle 118"/>
          <p:cNvSpPr/>
          <p:nvPr/>
        </p:nvSpPr>
        <p:spPr bwMode="auto">
          <a:xfrm>
            <a:off x="9679643" y="2021133"/>
            <a:ext cx="2230390" cy="3944691"/>
          </a:xfrm>
          <a:prstGeom prst="roundRect">
            <a:avLst/>
          </a:prstGeom>
          <a:solidFill>
            <a:schemeClr val="bg1">
              <a:lumMod val="95000"/>
            </a:schemeClr>
          </a:solidFill>
          <a:ln w="38100">
            <a:solidFill>
              <a:schemeClr val="tx1"/>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0" numCol="1" spcCol="0" rtlCol="0" fromWordArt="0" anchor="b" anchorCtr="0" forceAA="0" compatLnSpc="1">
            <a:prstTxWarp prst="textNoShape">
              <a:avLst/>
            </a:prstTxWarp>
            <a:noAutofit/>
          </a:bodyPr>
          <a:lstStyle/>
          <a:p>
            <a:pPr algn="ctr">
              <a:lnSpc>
                <a:spcPct val="90000"/>
              </a:lnSpc>
              <a:spcAft>
                <a:spcPts val="600"/>
              </a:spcAft>
            </a:pPr>
            <a:r>
              <a:rPr lang="en-US" sz="2000" b="1" dirty="0" err="1" smtClean="0">
                <a:solidFill>
                  <a:srgbClr val="0078D7"/>
                </a:solidFill>
              </a:rPr>
              <a:t>Visão</a:t>
            </a:r>
            <a:r>
              <a:rPr lang="en-US" sz="2000" b="1" dirty="0" smtClean="0">
                <a:solidFill>
                  <a:srgbClr val="0078D7"/>
                </a:solidFill>
              </a:rPr>
              <a:t> do Container</a:t>
            </a:r>
            <a:endParaRPr lang="en-US" sz="2000" b="1" dirty="0">
              <a:solidFill>
                <a:srgbClr val="0078D7"/>
              </a:solidFill>
            </a:endParaRPr>
          </a:p>
        </p:txBody>
      </p:sp>
      <p:pic>
        <p:nvPicPr>
          <p:cNvPr id="73" name="Picture 7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24596" y="5965351"/>
            <a:ext cx="1773510" cy="407795"/>
          </a:xfrm>
          <a:prstGeom prst="rect">
            <a:avLst/>
          </a:prstGeom>
        </p:spPr>
      </p:pic>
      <p:sp>
        <p:nvSpPr>
          <p:cNvPr id="3" name="TextBox 2"/>
          <p:cNvSpPr txBox="1"/>
          <p:nvPr/>
        </p:nvSpPr>
        <p:spPr>
          <a:xfrm>
            <a:off x="3823393" y="5101486"/>
            <a:ext cx="2385910" cy="960263"/>
          </a:xfrm>
          <a:prstGeom prst="rect">
            <a:avLst/>
          </a:prstGeom>
          <a:noFill/>
        </p:spPr>
        <p:txBody>
          <a:bodyPr wrap="none" lIns="182880" tIns="146304" rIns="182880" bIns="146304" rtlCol="0">
            <a:spAutoFit/>
          </a:bodyPr>
          <a:lstStyle/>
          <a:p>
            <a:pPr>
              <a:lnSpc>
                <a:spcPct val="90000"/>
              </a:lnSpc>
              <a:spcAft>
                <a:spcPts val="600"/>
              </a:spcAft>
            </a:pPr>
            <a:r>
              <a:rPr lang="en-US" sz="2400" dirty="0" err="1">
                <a:gradFill>
                  <a:gsLst>
                    <a:gs pos="2917">
                      <a:srgbClr val="FFFFFF"/>
                    </a:gs>
                    <a:gs pos="30000">
                      <a:srgbClr val="FFFFFF"/>
                    </a:gs>
                  </a:gsLst>
                  <a:lin ang="5400000" scaled="0"/>
                </a:gradFill>
              </a:rPr>
              <a:t>Imagem</a:t>
            </a:r>
            <a:r>
              <a:rPr lang="en-US" sz="2400" dirty="0">
                <a:gradFill>
                  <a:gsLst>
                    <a:gs pos="2917">
                      <a:srgbClr val="FFFFFF"/>
                    </a:gs>
                    <a:gs pos="30000">
                      <a:srgbClr val="FFFFFF"/>
                    </a:gs>
                  </a:gsLst>
                  <a:lin ang="5400000" scaled="0"/>
                </a:gradFill>
              </a:rPr>
              <a:t> de SO</a:t>
            </a:r>
            <a:br>
              <a:rPr lang="en-US" sz="2400" dirty="0">
                <a:gradFill>
                  <a:gsLst>
                    <a:gs pos="2917">
                      <a:srgbClr val="FFFFFF"/>
                    </a:gs>
                    <a:gs pos="30000">
                      <a:srgbClr val="FFFFFF"/>
                    </a:gs>
                  </a:gsLst>
                  <a:lin ang="5400000" scaled="0"/>
                </a:gradFill>
              </a:rPr>
            </a:br>
            <a:r>
              <a:rPr lang="en-US" sz="2400" dirty="0">
                <a:gradFill>
                  <a:gsLst>
                    <a:gs pos="2917">
                      <a:srgbClr val="FFFFFF"/>
                    </a:gs>
                    <a:gs pos="30000">
                      <a:srgbClr val="FFFFFF"/>
                    </a:gs>
                  </a:gsLst>
                  <a:lin ang="5400000" scaled="0"/>
                </a:gradFill>
              </a:rPr>
              <a:t>do container</a:t>
            </a:r>
          </a:p>
        </p:txBody>
      </p:sp>
      <p:sp>
        <p:nvSpPr>
          <p:cNvPr id="4" name="Rectangle 3"/>
          <p:cNvSpPr/>
          <p:nvPr/>
        </p:nvSpPr>
        <p:spPr bwMode="auto">
          <a:xfrm>
            <a:off x="6488916" y="5426197"/>
            <a:ext cx="2530155" cy="711784"/>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6637" rIns="91440" bIns="46637" numCol="1" rtlCol="0" anchor="ctr" anchorCtr="0" compatLnSpc="1">
            <a:prstTxWarp prst="textNoShape">
              <a:avLst/>
            </a:prstTxWarp>
          </a:bodyPr>
          <a:lstStyle/>
          <a:p>
            <a:pPr defTabSz="932398" fontAlgn="base">
              <a:spcBef>
                <a:spcPct val="0"/>
              </a:spcBef>
              <a:spcAft>
                <a:spcPct val="0"/>
              </a:spcAft>
            </a:pPr>
            <a:r>
              <a:rPr lang="en-US" sz="2000" dirty="0" smtClean="0">
                <a:gradFill>
                  <a:gsLst>
                    <a:gs pos="16814">
                      <a:srgbClr val="FFFFFF"/>
                    </a:gs>
                    <a:gs pos="46000">
                      <a:srgbClr val="FFFFFF"/>
                    </a:gs>
                  </a:gsLst>
                  <a:lin ang="5400000" scaled="0"/>
                </a:gradFill>
              </a:rPr>
              <a:t>C:\Windows\*</a:t>
            </a:r>
            <a:endParaRPr lang="en-US" sz="2000" dirty="0">
              <a:gradFill>
                <a:gsLst>
                  <a:gs pos="16814">
                    <a:srgbClr val="FFFFFF"/>
                  </a:gs>
                  <a:gs pos="46000">
                    <a:srgbClr val="FFFFFF"/>
                  </a:gs>
                </a:gsLst>
                <a:lin ang="5400000" scaled="0"/>
              </a:gradFill>
            </a:endParaRPr>
          </a:p>
        </p:txBody>
      </p:sp>
      <p:pic>
        <p:nvPicPr>
          <p:cNvPr id="75" name="Picture 74"/>
          <p:cNvPicPr>
            <a:picLocks noChangeAspect="1"/>
          </p:cNvPicPr>
          <p:nvPr/>
        </p:nvPicPr>
        <p:blipFill>
          <a:blip r:embed="rId5"/>
          <a:stretch>
            <a:fillRect/>
          </a:stretch>
        </p:blipFill>
        <p:spPr>
          <a:xfrm>
            <a:off x="3483133" y="3217440"/>
            <a:ext cx="2878638" cy="1645920"/>
          </a:xfrm>
          <a:prstGeom prst="rect">
            <a:avLst/>
          </a:prstGeom>
        </p:spPr>
      </p:pic>
      <p:sp>
        <p:nvSpPr>
          <p:cNvPr id="76" name="TextBox 75"/>
          <p:cNvSpPr txBox="1"/>
          <p:nvPr/>
        </p:nvSpPr>
        <p:spPr>
          <a:xfrm>
            <a:off x="3475038" y="3747190"/>
            <a:ext cx="2872628" cy="627864"/>
          </a:xfrm>
          <a:prstGeom prst="rect">
            <a:avLst/>
          </a:prstGeom>
          <a:noFill/>
        </p:spPr>
        <p:txBody>
          <a:bodyPr wrap="square" lIns="182880" tIns="146304" rIns="182880" bIns="146304" rtlCol="0">
            <a:spAutoFit/>
          </a:bodyPr>
          <a:lstStyle/>
          <a:p>
            <a:pPr algn="ctr">
              <a:lnSpc>
                <a:spcPct val="90000"/>
              </a:lnSpc>
              <a:spcAft>
                <a:spcPts val="600"/>
              </a:spcAft>
            </a:pPr>
            <a:r>
              <a:rPr lang="en-US" sz="2400" dirty="0" smtClean="0">
                <a:solidFill>
                  <a:srgbClr val="0078D7"/>
                </a:solidFill>
              </a:rPr>
              <a:t>Sandbox</a:t>
            </a:r>
          </a:p>
        </p:txBody>
      </p:sp>
      <p:sp>
        <p:nvSpPr>
          <p:cNvPr id="77" name="Rectangle 76"/>
          <p:cNvSpPr/>
          <p:nvPr/>
        </p:nvSpPr>
        <p:spPr bwMode="auto">
          <a:xfrm>
            <a:off x="6514280" y="3683327"/>
            <a:ext cx="2530155" cy="711784"/>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6637" rIns="91440" bIns="46637" numCol="1" rtlCol="0" anchor="ctr" anchorCtr="0" compatLnSpc="1">
            <a:prstTxWarp prst="textNoShape">
              <a:avLst/>
            </a:prstTxWarp>
          </a:bodyPr>
          <a:lstStyle/>
          <a:p>
            <a:pPr defTabSz="932398" fontAlgn="base">
              <a:spcBef>
                <a:spcPct val="0"/>
              </a:spcBef>
              <a:spcAft>
                <a:spcPct val="0"/>
              </a:spcAft>
            </a:pPr>
            <a:r>
              <a:rPr lang="en-US" sz="2000" dirty="0" smtClean="0">
                <a:gradFill>
                  <a:gsLst>
                    <a:gs pos="16814">
                      <a:srgbClr val="FFFFFF"/>
                    </a:gs>
                    <a:gs pos="46000">
                      <a:srgbClr val="FFFFFF"/>
                    </a:gs>
                  </a:gsLst>
                  <a:lin ang="5400000" scaled="0"/>
                </a:gradFill>
              </a:rPr>
              <a:t>C:\nodeJs</a:t>
            </a:r>
            <a:endParaRPr lang="en-US" sz="2000" dirty="0">
              <a:gradFill>
                <a:gsLst>
                  <a:gs pos="16814">
                    <a:srgbClr val="FFFFFF"/>
                  </a:gs>
                  <a:gs pos="46000">
                    <a:srgbClr val="FFFFFF"/>
                  </a:gs>
                </a:gsLst>
                <a:lin ang="5400000" scaled="0"/>
              </a:gradFill>
            </a:endParaRPr>
          </a:p>
        </p:txBody>
      </p:sp>
      <p:sp>
        <p:nvSpPr>
          <p:cNvPr id="31" name="Rounded Rectangle 30"/>
          <p:cNvSpPr/>
          <p:nvPr/>
        </p:nvSpPr>
        <p:spPr bwMode="auto">
          <a:xfrm>
            <a:off x="526387" y="1929711"/>
            <a:ext cx="2230390" cy="3944691"/>
          </a:xfrm>
          <a:prstGeom prst="roundRect">
            <a:avLst/>
          </a:prstGeom>
          <a:solidFill>
            <a:schemeClr val="bg1">
              <a:lumMod val="95000"/>
            </a:schemeClr>
          </a:solidFill>
          <a:ln w="38100">
            <a:solidFill>
              <a:schemeClr val="tx1"/>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0" numCol="1" spcCol="0" rtlCol="0" fromWordArt="0" anchor="b" anchorCtr="0" forceAA="0" compatLnSpc="1">
            <a:prstTxWarp prst="textNoShape">
              <a:avLst/>
            </a:prstTxWarp>
            <a:noAutofit/>
          </a:bodyPr>
          <a:lstStyle/>
          <a:p>
            <a:pPr algn="ctr">
              <a:lnSpc>
                <a:spcPct val="90000"/>
              </a:lnSpc>
              <a:spcAft>
                <a:spcPts val="600"/>
              </a:spcAft>
            </a:pPr>
            <a:r>
              <a:rPr lang="en-US" sz="2000" b="1" dirty="0" err="1" smtClean="0">
                <a:solidFill>
                  <a:schemeClr val="tx1"/>
                </a:solidFill>
              </a:rPr>
              <a:t>Repositório</a:t>
            </a:r>
            <a:r>
              <a:rPr lang="en-US" sz="2000" b="1" dirty="0" smtClean="0">
                <a:solidFill>
                  <a:schemeClr val="tx1"/>
                </a:solidFill>
              </a:rPr>
              <a:t/>
            </a:r>
            <a:br>
              <a:rPr lang="en-US" sz="2000" b="1" dirty="0" smtClean="0">
                <a:solidFill>
                  <a:schemeClr val="tx1"/>
                </a:solidFill>
              </a:rPr>
            </a:br>
            <a:r>
              <a:rPr lang="en-US" sz="2000" b="1" dirty="0" smtClean="0">
                <a:solidFill>
                  <a:schemeClr val="tx1"/>
                </a:solidFill>
              </a:rPr>
              <a:t>Local</a:t>
            </a:r>
            <a:endParaRPr lang="en-US" sz="2000" b="1" dirty="0">
              <a:solidFill>
                <a:schemeClr val="tx1"/>
              </a:solidFill>
            </a:endParaRPr>
          </a:p>
        </p:txBody>
      </p:sp>
      <p:grpSp>
        <p:nvGrpSpPr>
          <p:cNvPr id="33" name="Group 32"/>
          <p:cNvGrpSpPr/>
          <p:nvPr/>
        </p:nvGrpSpPr>
        <p:grpSpPr>
          <a:xfrm>
            <a:off x="686258" y="4285091"/>
            <a:ext cx="1882150" cy="951832"/>
            <a:chOff x="4962561" y="2484878"/>
            <a:chExt cx="2522622" cy="1409700"/>
          </a:xfrm>
        </p:grpSpPr>
        <p:grpSp>
          <p:nvGrpSpPr>
            <p:cNvPr id="34" name="Group 33"/>
            <p:cNvGrpSpPr/>
            <p:nvPr/>
          </p:nvGrpSpPr>
          <p:grpSpPr>
            <a:xfrm>
              <a:off x="4962561" y="2484878"/>
              <a:ext cx="2522622" cy="1409700"/>
              <a:chOff x="3703637" y="1744662"/>
              <a:chExt cx="5181600" cy="2895600"/>
            </a:xfrm>
          </p:grpSpPr>
          <p:sp>
            <p:nvSpPr>
              <p:cNvPr id="44" name="Rectangle 43"/>
              <p:cNvSpPr/>
              <p:nvPr/>
            </p:nvSpPr>
            <p:spPr bwMode="auto">
              <a:xfrm>
                <a:off x="3789873" y="1829243"/>
                <a:ext cx="5013282" cy="2725204"/>
              </a:xfrm>
              <a:prstGeom prst="rect">
                <a:avLst/>
              </a:prstGeom>
              <a:solidFill>
                <a:schemeClr val="accent3"/>
              </a:solidFill>
              <a:ln w="76200">
                <a:solidFill>
                  <a:schemeClr val="bg1">
                    <a:lumMod val="95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45" name="Right Bracket 44"/>
              <p:cNvSpPr/>
              <p:nvPr/>
            </p:nvSpPr>
            <p:spPr>
              <a:xfrm>
                <a:off x="8512014" y="1744662"/>
                <a:ext cx="373223" cy="2895600"/>
              </a:xfrm>
              <a:prstGeom prst="rightBracket">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FFFFFF"/>
                  </a:solidFill>
                </a:endParaRPr>
              </a:p>
            </p:txBody>
          </p:sp>
          <p:sp>
            <p:nvSpPr>
              <p:cNvPr id="61" name="Left Bracket 60"/>
              <p:cNvSpPr/>
              <p:nvPr/>
            </p:nvSpPr>
            <p:spPr>
              <a:xfrm>
                <a:off x="3703637" y="1744662"/>
                <a:ext cx="373223" cy="2895600"/>
              </a:xfrm>
              <a:prstGeom prst="leftBracket">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FFFFFF"/>
                  </a:solidFill>
                </a:endParaRPr>
              </a:p>
            </p:txBody>
          </p:sp>
        </p:grpSp>
        <p:cxnSp>
          <p:nvCxnSpPr>
            <p:cNvPr id="35" name="Straight Connector 34"/>
            <p:cNvCxnSpPr/>
            <p:nvPr/>
          </p:nvCxnSpPr>
          <p:spPr>
            <a:xfrm>
              <a:off x="7288402" y="2732528"/>
              <a:ext cx="0" cy="9144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7166837" y="2732528"/>
              <a:ext cx="0" cy="9144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7045273" y="2732528"/>
              <a:ext cx="0" cy="9144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6923709" y="2732528"/>
              <a:ext cx="0" cy="9144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39" name="Group 38"/>
            <p:cNvGrpSpPr/>
            <p:nvPr/>
          </p:nvGrpSpPr>
          <p:grpSpPr>
            <a:xfrm>
              <a:off x="5151321" y="2732528"/>
              <a:ext cx="364693" cy="914400"/>
              <a:chOff x="5528956" y="2849562"/>
              <a:chExt cx="729385" cy="1828800"/>
            </a:xfrm>
          </p:grpSpPr>
          <p:cxnSp>
            <p:nvCxnSpPr>
              <p:cNvPr id="40" name="Straight Connector 39"/>
              <p:cNvCxnSpPr/>
              <p:nvPr/>
            </p:nvCxnSpPr>
            <p:spPr>
              <a:xfrm>
                <a:off x="6258341" y="2849562"/>
                <a:ext cx="0" cy="18288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6015212" y="2849562"/>
                <a:ext cx="0" cy="18288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5772084" y="2849562"/>
                <a:ext cx="0" cy="18288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5528956" y="2849562"/>
                <a:ext cx="0" cy="18288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grpSp>
      </p:grpSp>
      <p:pic>
        <p:nvPicPr>
          <p:cNvPr id="62" name="Picture 6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3901" y="4554730"/>
            <a:ext cx="1773510" cy="407795"/>
          </a:xfrm>
          <a:prstGeom prst="rect">
            <a:avLst/>
          </a:prstGeom>
        </p:spPr>
      </p:pic>
      <p:pic>
        <p:nvPicPr>
          <p:cNvPr id="63" name="Picture 62"/>
          <p:cNvPicPr>
            <a:picLocks noChangeAspect="1"/>
          </p:cNvPicPr>
          <p:nvPr/>
        </p:nvPicPr>
        <p:blipFill>
          <a:blip r:embed="rId6">
            <a:duotone>
              <a:schemeClr val="bg2">
                <a:shade val="45000"/>
                <a:satMod val="135000"/>
              </a:schemeClr>
              <a:prstClr val="white"/>
            </a:duotone>
          </a:blip>
          <a:stretch>
            <a:fillRect/>
          </a:stretch>
        </p:blipFill>
        <p:spPr>
          <a:xfrm>
            <a:off x="9787204" y="2355738"/>
            <a:ext cx="2015267" cy="1152270"/>
          </a:xfrm>
          <a:prstGeom prst="rect">
            <a:avLst/>
          </a:prstGeom>
        </p:spPr>
      </p:pic>
    </p:spTree>
    <p:extLst>
      <p:ext uri="{BB962C8B-B14F-4D97-AF65-F5344CB8AC3E}">
        <p14:creationId xmlns:p14="http://schemas.microsoft.com/office/powerpoint/2010/main" val="3850535051"/>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Trapezoid 117"/>
          <p:cNvSpPr/>
          <p:nvPr/>
        </p:nvSpPr>
        <p:spPr bwMode="auto">
          <a:xfrm rot="16200000">
            <a:off x="1568699" y="2327731"/>
            <a:ext cx="5329625" cy="3466783"/>
          </a:xfrm>
          <a:prstGeom prst="trapezoid">
            <a:avLst>
              <a:gd name="adj" fmla="val 39862"/>
            </a:avLst>
          </a:prstGeom>
          <a:solidFill>
            <a:schemeClr val="bg1">
              <a:lumMod val="85000"/>
              <a:alpha val="66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sz="2000" dirty="0">
              <a:gradFill>
                <a:gsLst>
                  <a:gs pos="16814">
                    <a:srgbClr val="FFFFFF"/>
                  </a:gs>
                  <a:gs pos="46000">
                    <a:srgbClr val="FFFFFF"/>
                  </a:gs>
                </a:gsLst>
                <a:lin ang="5400000" scaled="0"/>
              </a:gradFill>
            </a:endParaRPr>
          </a:p>
        </p:txBody>
      </p:sp>
      <p:sp>
        <p:nvSpPr>
          <p:cNvPr id="2" name="Title 1"/>
          <p:cNvSpPr>
            <a:spLocks noGrp="1"/>
          </p:cNvSpPr>
          <p:nvPr>
            <p:ph type="title"/>
          </p:nvPr>
        </p:nvSpPr>
        <p:spPr/>
        <p:txBody>
          <a:bodyPr/>
          <a:lstStyle/>
          <a:p>
            <a:r>
              <a:rPr lang="en-US" dirty="0" err="1" smtClean="0"/>
              <a:t>Criação</a:t>
            </a:r>
            <a:r>
              <a:rPr lang="en-US" dirty="0" smtClean="0"/>
              <a:t> de </a:t>
            </a:r>
            <a:r>
              <a:rPr lang="en-US" dirty="0" err="1" smtClean="0"/>
              <a:t>Imagem</a:t>
            </a:r>
            <a:endParaRPr lang="en-US" dirty="0"/>
          </a:p>
        </p:txBody>
      </p:sp>
      <p:sp>
        <p:nvSpPr>
          <p:cNvPr id="72" name="Rounded Rectangle 71"/>
          <p:cNvSpPr/>
          <p:nvPr/>
        </p:nvSpPr>
        <p:spPr bwMode="auto">
          <a:xfrm>
            <a:off x="3315221" y="1250279"/>
            <a:ext cx="5874816" cy="5486400"/>
          </a:xfrm>
          <a:prstGeom prst="roundRect">
            <a:avLst>
              <a:gd name="adj" fmla="val 0"/>
            </a:avLst>
          </a:prstGeom>
          <a:solidFill>
            <a:schemeClr val="bg1">
              <a:lumMod val="95000"/>
            </a:schemeClr>
          </a:solidFill>
          <a:ln w="38100">
            <a:solidFill>
              <a:schemeClr val="tx1"/>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0" numCol="1" spcCol="0" rtlCol="0" fromWordArt="0" anchor="b" anchorCtr="0" forceAA="0" compatLnSpc="1">
            <a:prstTxWarp prst="textNoShape">
              <a:avLst/>
            </a:prstTxWarp>
            <a:noAutofit/>
          </a:bodyPr>
          <a:lstStyle/>
          <a:p>
            <a:pPr algn="ctr">
              <a:lnSpc>
                <a:spcPct val="90000"/>
              </a:lnSpc>
              <a:spcAft>
                <a:spcPts val="600"/>
              </a:spcAft>
            </a:pPr>
            <a:endParaRPr lang="en-US" sz="2000" b="1" dirty="0">
              <a:solidFill>
                <a:srgbClr val="0078D7"/>
              </a:solidFill>
            </a:endParaRPr>
          </a:p>
        </p:txBody>
      </p:sp>
      <p:pic>
        <p:nvPicPr>
          <p:cNvPr id="115" name="Picture 114"/>
          <p:cNvPicPr>
            <a:picLocks noChangeAspect="1"/>
          </p:cNvPicPr>
          <p:nvPr/>
        </p:nvPicPr>
        <p:blipFill>
          <a:blip r:embed="rId3"/>
          <a:stretch>
            <a:fillRect/>
          </a:stretch>
        </p:blipFill>
        <p:spPr>
          <a:xfrm>
            <a:off x="3475037" y="4942735"/>
            <a:ext cx="2872629" cy="1645920"/>
          </a:xfrm>
          <a:prstGeom prst="rect">
            <a:avLst/>
          </a:prstGeom>
        </p:spPr>
      </p:pic>
      <p:sp>
        <p:nvSpPr>
          <p:cNvPr id="119" name="Rounded Rectangle 118"/>
          <p:cNvSpPr/>
          <p:nvPr/>
        </p:nvSpPr>
        <p:spPr bwMode="auto">
          <a:xfrm>
            <a:off x="9679643" y="2021133"/>
            <a:ext cx="2230390" cy="3944691"/>
          </a:xfrm>
          <a:prstGeom prst="roundRect">
            <a:avLst/>
          </a:prstGeom>
          <a:solidFill>
            <a:schemeClr val="bg1">
              <a:lumMod val="95000"/>
            </a:schemeClr>
          </a:solidFill>
          <a:ln w="38100">
            <a:solidFill>
              <a:schemeClr val="tx1"/>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0" numCol="1" spcCol="0" rtlCol="0" fromWordArt="0" anchor="b" anchorCtr="0" forceAA="0" compatLnSpc="1">
            <a:prstTxWarp prst="textNoShape">
              <a:avLst/>
            </a:prstTxWarp>
            <a:noAutofit/>
          </a:bodyPr>
          <a:lstStyle/>
          <a:p>
            <a:pPr algn="ctr">
              <a:lnSpc>
                <a:spcPct val="90000"/>
              </a:lnSpc>
              <a:spcAft>
                <a:spcPts val="600"/>
              </a:spcAft>
            </a:pPr>
            <a:r>
              <a:rPr lang="en-US" sz="2000" b="1" dirty="0" err="1" smtClean="0">
                <a:solidFill>
                  <a:schemeClr val="tx1"/>
                </a:solidFill>
              </a:rPr>
              <a:t>Visão</a:t>
            </a:r>
            <a:r>
              <a:rPr lang="en-US" sz="2000" b="1" dirty="0" smtClean="0">
                <a:solidFill>
                  <a:schemeClr val="tx1"/>
                </a:solidFill>
              </a:rPr>
              <a:t> do Container</a:t>
            </a:r>
            <a:endParaRPr lang="en-US" sz="2000" b="1" dirty="0">
              <a:solidFill>
                <a:schemeClr val="tx1"/>
              </a:solidFill>
            </a:endParaRPr>
          </a:p>
        </p:txBody>
      </p:sp>
      <p:pic>
        <p:nvPicPr>
          <p:cNvPr id="73" name="Picture 7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24596" y="5965351"/>
            <a:ext cx="1773510" cy="407795"/>
          </a:xfrm>
          <a:prstGeom prst="rect">
            <a:avLst/>
          </a:prstGeom>
        </p:spPr>
      </p:pic>
      <p:sp>
        <p:nvSpPr>
          <p:cNvPr id="3" name="TextBox 2"/>
          <p:cNvSpPr txBox="1"/>
          <p:nvPr/>
        </p:nvSpPr>
        <p:spPr>
          <a:xfrm>
            <a:off x="3823393" y="5101486"/>
            <a:ext cx="2385910" cy="960263"/>
          </a:xfrm>
          <a:prstGeom prst="rect">
            <a:avLst/>
          </a:prstGeom>
          <a:noFill/>
        </p:spPr>
        <p:txBody>
          <a:bodyPr wrap="none" lIns="182880" tIns="146304" rIns="182880" bIns="146304" rtlCol="0">
            <a:spAutoFit/>
          </a:bodyPr>
          <a:lstStyle/>
          <a:p>
            <a:pPr>
              <a:lnSpc>
                <a:spcPct val="90000"/>
              </a:lnSpc>
              <a:spcAft>
                <a:spcPts val="600"/>
              </a:spcAft>
            </a:pPr>
            <a:r>
              <a:rPr lang="en-US" sz="2400" dirty="0" err="1">
                <a:gradFill>
                  <a:gsLst>
                    <a:gs pos="2917">
                      <a:srgbClr val="FFFFFF"/>
                    </a:gs>
                    <a:gs pos="30000">
                      <a:srgbClr val="FFFFFF"/>
                    </a:gs>
                  </a:gsLst>
                  <a:lin ang="5400000" scaled="0"/>
                </a:gradFill>
              </a:rPr>
              <a:t>Imagem</a:t>
            </a:r>
            <a:r>
              <a:rPr lang="en-US" sz="2400" dirty="0">
                <a:gradFill>
                  <a:gsLst>
                    <a:gs pos="2917">
                      <a:srgbClr val="FFFFFF"/>
                    </a:gs>
                    <a:gs pos="30000">
                      <a:srgbClr val="FFFFFF"/>
                    </a:gs>
                  </a:gsLst>
                  <a:lin ang="5400000" scaled="0"/>
                </a:gradFill>
              </a:rPr>
              <a:t> de SO</a:t>
            </a:r>
            <a:br>
              <a:rPr lang="en-US" sz="2400" dirty="0">
                <a:gradFill>
                  <a:gsLst>
                    <a:gs pos="2917">
                      <a:srgbClr val="FFFFFF"/>
                    </a:gs>
                    <a:gs pos="30000">
                      <a:srgbClr val="FFFFFF"/>
                    </a:gs>
                  </a:gsLst>
                  <a:lin ang="5400000" scaled="0"/>
                </a:gradFill>
              </a:rPr>
            </a:br>
            <a:r>
              <a:rPr lang="en-US" sz="2400" dirty="0">
                <a:gradFill>
                  <a:gsLst>
                    <a:gs pos="2917">
                      <a:srgbClr val="FFFFFF"/>
                    </a:gs>
                    <a:gs pos="30000">
                      <a:srgbClr val="FFFFFF"/>
                    </a:gs>
                  </a:gsLst>
                  <a:lin ang="5400000" scaled="0"/>
                </a:gradFill>
              </a:rPr>
              <a:t>do container</a:t>
            </a:r>
          </a:p>
        </p:txBody>
      </p:sp>
      <p:sp>
        <p:nvSpPr>
          <p:cNvPr id="4" name="Rectangle 3"/>
          <p:cNvSpPr/>
          <p:nvPr/>
        </p:nvSpPr>
        <p:spPr bwMode="auto">
          <a:xfrm>
            <a:off x="6488916" y="5426197"/>
            <a:ext cx="2530155" cy="711784"/>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6637" rIns="91440" bIns="46637" numCol="1" rtlCol="0" anchor="ctr" anchorCtr="0" compatLnSpc="1">
            <a:prstTxWarp prst="textNoShape">
              <a:avLst/>
            </a:prstTxWarp>
          </a:bodyPr>
          <a:lstStyle/>
          <a:p>
            <a:pPr defTabSz="932398" fontAlgn="base">
              <a:spcBef>
                <a:spcPct val="0"/>
              </a:spcBef>
              <a:spcAft>
                <a:spcPct val="0"/>
              </a:spcAft>
            </a:pPr>
            <a:r>
              <a:rPr lang="en-US" sz="2000" dirty="0" smtClean="0">
                <a:gradFill>
                  <a:gsLst>
                    <a:gs pos="16814">
                      <a:srgbClr val="FFFFFF"/>
                    </a:gs>
                    <a:gs pos="46000">
                      <a:srgbClr val="FFFFFF"/>
                    </a:gs>
                  </a:gsLst>
                  <a:lin ang="5400000" scaled="0"/>
                </a:gradFill>
              </a:rPr>
              <a:t>C:\Windows\*</a:t>
            </a:r>
            <a:endParaRPr lang="en-US" sz="2000" dirty="0">
              <a:gradFill>
                <a:gsLst>
                  <a:gs pos="16814">
                    <a:srgbClr val="FFFFFF"/>
                  </a:gs>
                  <a:gs pos="46000">
                    <a:srgbClr val="FFFFFF"/>
                  </a:gs>
                </a:gsLst>
                <a:lin ang="5400000" scaled="0"/>
              </a:gradFill>
            </a:endParaRPr>
          </a:p>
        </p:txBody>
      </p:sp>
      <p:sp>
        <p:nvSpPr>
          <p:cNvPr id="77" name="Rectangle 76"/>
          <p:cNvSpPr/>
          <p:nvPr/>
        </p:nvSpPr>
        <p:spPr bwMode="auto">
          <a:xfrm>
            <a:off x="6514280" y="3683327"/>
            <a:ext cx="2530155" cy="711784"/>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6637" rIns="91440" bIns="46637" numCol="1" rtlCol="0" anchor="ctr" anchorCtr="0" compatLnSpc="1">
            <a:prstTxWarp prst="textNoShape">
              <a:avLst/>
            </a:prstTxWarp>
          </a:bodyPr>
          <a:lstStyle/>
          <a:p>
            <a:pPr defTabSz="932398" fontAlgn="base">
              <a:spcBef>
                <a:spcPct val="0"/>
              </a:spcBef>
              <a:spcAft>
                <a:spcPct val="0"/>
              </a:spcAft>
            </a:pPr>
            <a:r>
              <a:rPr lang="en-US" sz="2000" dirty="0" smtClean="0">
                <a:gradFill>
                  <a:gsLst>
                    <a:gs pos="16814">
                      <a:srgbClr val="FFFFFF"/>
                    </a:gs>
                    <a:gs pos="46000">
                      <a:srgbClr val="FFFFFF"/>
                    </a:gs>
                  </a:gsLst>
                  <a:lin ang="5400000" scaled="0"/>
                </a:gradFill>
              </a:rPr>
              <a:t>C:\nodeJs</a:t>
            </a:r>
            <a:endParaRPr lang="en-US" sz="2000" dirty="0">
              <a:gradFill>
                <a:gsLst>
                  <a:gs pos="16814">
                    <a:srgbClr val="FFFFFF"/>
                  </a:gs>
                  <a:gs pos="46000">
                    <a:srgbClr val="FFFFFF"/>
                  </a:gs>
                </a:gsLst>
                <a:lin ang="5400000" scaled="0"/>
              </a:gradFill>
            </a:endParaRPr>
          </a:p>
        </p:txBody>
      </p:sp>
      <p:sp>
        <p:nvSpPr>
          <p:cNvPr id="61" name="Rounded Rectangle 60"/>
          <p:cNvSpPr/>
          <p:nvPr/>
        </p:nvSpPr>
        <p:spPr bwMode="auto">
          <a:xfrm>
            <a:off x="526387" y="1929711"/>
            <a:ext cx="2230390" cy="3944691"/>
          </a:xfrm>
          <a:prstGeom prst="roundRect">
            <a:avLst/>
          </a:prstGeom>
          <a:solidFill>
            <a:schemeClr val="bg1">
              <a:lumMod val="95000"/>
            </a:schemeClr>
          </a:solidFill>
          <a:ln w="38100">
            <a:solidFill>
              <a:schemeClr val="tx1"/>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0" numCol="1" spcCol="0" rtlCol="0" fromWordArt="0" anchor="b" anchorCtr="0" forceAA="0" compatLnSpc="1">
            <a:prstTxWarp prst="textNoShape">
              <a:avLst/>
            </a:prstTxWarp>
            <a:noAutofit/>
          </a:bodyPr>
          <a:lstStyle/>
          <a:p>
            <a:pPr algn="ctr">
              <a:lnSpc>
                <a:spcPct val="90000"/>
              </a:lnSpc>
              <a:spcAft>
                <a:spcPts val="600"/>
              </a:spcAft>
            </a:pPr>
            <a:r>
              <a:rPr lang="pt-BR" sz="2000" b="1" dirty="0" smtClean="0">
                <a:solidFill>
                  <a:schemeClr val="tx1"/>
                </a:solidFill>
              </a:rPr>
              <a:t>Repositório</a:t>
            </a:r>
            <a:br>
              <a:rPr lang="pt-BR" sz="2000" b="1" dirty="0" smtClean="0">
                <a:solidFill>
                  <a:schemeClr val="tx1"/>
                </a:solidFill>
              </a:rPr>
            </a:br>
            <a:r>
              <a:rPr lang="pt-BR" sz="2000" b="1" dirty="0" smtClean="0">
                <a:solidFill>
                  <a:schemeClr val="tx1"/>
                </a:solidFill>
              </a:rPr>
              <a:t>Local</a:t>
            </a:r>
            <a:endParaRPr lang="en-US" sz="2000" b="1" dirty="0">
              <a:solidFill>
                <a:schemeClr val="tx1"/>
              </a:solidFill>
            </a:endParaRPr>
          </a:p>
        </p:txBody>
      </p:sp>
      <p:grpSp>
        <p:nvGrpSpPr>
          <p:cNvPr id="62" name="Group 61"/>
          <p:cNvGrpSpPr/>
          <p:nvPr/>
        </p:nvGrpSpPr>
        <p:grpSpPr>
          <a:xfrm>
            <a:off x="686258" y="4285091"/>
            <a:ext cx="1882150" cy="951832"/>
            <a:chOff x="4962561" y="2484878"/>
            <a:chExt cx="2522622" cy="1409700"/>
          </a:xfrm>
        </p:grpSpPr>
        <p:grpSp>
          <p:nvGrpSpPr>
            <p:cNvPr id="63" name="Group 62"/>
            <p:cNvGrpSpPr/>
            <p:nvPr/>
          </p:nvGrpSpPr>
          <p:grpSpPr>
            <a:xfrm>
              <a:off x="4962561" y="2484878"/>
              <a:ext cx="2522622" cy="1409700"/>
              <a:chOff x="3703637" y="1744662"/>
              <a:chExt cx="5181600" cy="2895600"/>
            </a:xfrm>
          </p:grpSpPr>
          <p:sp>
            <p:nvSpPr>
              <p:cNvPr id="75" name="Rectangle 74"/>
              <p:cNvSpPr/>
              <p:nvPr/>
            </p:nvSpPr>
            <p:spPr bwMode="auto">
              <a:xfrm>
                <a:off x="3789873" y="1829243"/>
                <a:ext cx="5013282" cy="2725204"/>
              </a:xfrm>
              <a:prstGeom prst="rect">
                <a:avLst/>
              </a:prstGeom>
              <a:solidFill>
                <a:schemeClr val="accent3"/>
              </a:solidFill>
              <a:ln w="76200">
                <a:solidFill>
                  <a:schemeClr val="bg1">
                    <a:lumMod val="95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76" name="Right Bracket 75"/>
              <p:cNvSpPr/>
              <p:nvPr/>
            </p:nvSpPr>
            <p:spPr>
              <a:xfrm>
                <a:off x="8512014" y="1744662"/>
                <a:ext cx="373223" cy="2895600"/>
              </a:xfrm>
              <a:prstGeom prst="rightBracket">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FFFFFF"/>
                  </a:solidFill>
                </a:endParaRPr>
              </a:p>
            </p:txBody>
          </p:sp>
          <p:sp>
            <p:nvSpPr>
              <p:cNvPr id="78" name="Left Bracket 77"/>
              <p:cNvSpPr/>
              <p:nvPr/>
            </p:nvSpPr>
            <p:spPr>
              <a:xfrm>
                <a:off x="3703637" y="1744662"/>
                <a:ext cx="373223" cy="2895600"/>
              </a:xfrm>
              <a:prstGeom prst="leftBracket">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FFFFFF"/>
                  </a:solidFill>
                </a:endParaRPr>
              </a:p>
            </p:txBody>
          </p:sp>
        </p:grpSp>
        <p:cxnSp>
          <p:nvCxnSpPr>
            <p:cNvPr id="64" name="Straight Connector 63"/>
            <p:cNvCxnSpPr/>
            <p:nvPr/>
          </p:nvCxnSpPr>
          <p:spPr>
            <a:xfrm>
              <a:off x="7288402" y="2732528"/>
              <a:ext cx="0" cy="9144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7166837" y="2732528"/>
              <a:ext cx="0" cy="9144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7045273" y="2732528"/>
              <a:ext cx="0" cy="9144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6923709" y="2732528"/>
              <a:ext cx="0" cy="9144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68" name="Group 67"/>
            <p:cNvGrpSpPr/>
            <p:nvPr/>
          </p:nvGrpSpPr>
          <p:grpSpPr>
            <a:xfrm>
              <a:off x="5151321" y="2732528"/>
              <a:ext cx="364693" cy="914400"/>
              <a:chOff x="5528956" y="2849562"/>
              <a:chExt cx="729385" cy="1828800"/>
            </a:xfrm>
          </p:grpSpPr>
          <p:cxnSp>
            <p:nvCxnSpPr>
              <p:cNvPr id="69" name="Straight Connector 68"/>
              <p:cNvCxnSpPr/>
              <p:nvPr/>
            </p:nvCxnSpPr>
            <p:spPr>
              <a:xfrm>
                <a:off x="6258341" y="2849562"/>
                <a:ext cx="0" cy="18288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6015212" y="2849562"/>
                <a:ext cx="0" cy="18288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a:off x="5772084" y="2849562"/>
                <a:ext cx="0" cy="18288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5528956" y="2849562"/>
                <a:ext cx="0" cy="18288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grpSp>
      </p:grpSp>
      <p:pic>
        <p:nvPicPr>
          <p:cNvPr id="82" name="Picture 8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3901" y="4554730"/>
            <a:ext cx="1773510" cy="407795"/>
          </a:xfrm>
          <a:prstGeom prst="rect">
            <a:avLst/>
          </a:prstGeom>
        </p:spPr>
      </p:pic>
      <p:grpSp>
        <p:nvGrpSpPr>
          <p:cNvPr id="6" name="Group 5"/>
          <p:cNvGrpSpPr/>
          <p:nvPr/>
        </p:nvGrpSpPr>
        <p:grpSpPr>
          <a:xfrm>
            <a:off x="686258" y="3217449"/>
            <a:ext cx="1882150" cy="951832"/>
            <a:chOff x="686258" y="3413400"/>
            <a:chExt cx="1882150" cy="951832"/>
          </a:xfrm>
        </p:grpSpPr>
        <p:grpSp>
          <p:nvGrpSpPr>
            <p:cNvPr id="84" name="Group 83"/>
            <p:cNvGrpSpPr/>
            <p:nvPr/>
          </p:nvGrpSpPr>
          <p:grpSpPr>
            <a:xfrm>
              <a:off x="686258" y="3413400"/>
              <a:ext cx="1882150" cy="951832"/>
              <a:chOff x="3703637" y="1744662"/>
              <a:chExt cx="5181600" cy="2895600"/>
            </a:xfrm>
          </p:grpSpPr>
          <p:sp>
            <p:nvSpPr>
              <p:cNvPr id="94" name="Rectangle 93"/>
              <p:cNvSpPr/>
              <p:nvPr/>
            </p:nvSpPr>
            <p:spPr bwMode="auto">
              <a:xfrm>
                <a:off x="3789873" y="1829242"/>
                <a:ext cx="5013283" cy="2725204"/>
              </a:xfrm>
              <a:prstGeom prst="rect">
                <a:avLst/>
              </a:prstGeom>
              <a:solidFill>
                <a:schemeClr val="accent3"/>
              </a:solidFill>
              <a:ln w="76200">
                <a:solidFill>
                  <a:schemeClr val="bg1">
                    <a:lumMod val="95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95" name="Right Bracket 94"/>
              <p:cNvSpPr/>
              <p:nvPr/>
            </p:nvSpPr>
            <p:spPr>
              <a:xfrm>
                <a:off x="8512014" y="1744662"/>
                <a:ext cx="373223" cy="2895600"/>
              </a:xfrm>
              <a:prstGeom prst="rightBracket">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FFFFFF"/>
                  </a:solidFill>
                </a:endParaRPr>
              </a:p>
            </p:txBody>
          </p:sp>
          <p:sp>
            <p:nvSpPr>
              <p:cNvPr id="96" name="Left Bracket 95"/>
              <p:cNvSpPr/>
              <p:nvPr/>
            </p:nvSpPr>
            <p:spPr>
              <a:xfrm>
                <a:off x="3703637" y="1744662"/>
                <a:ext cx="373223" cy="2895600"/>
              </a:xfrm>
              <a:prstGeom prst="leftBracket">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FFFFFF"/>
                  </a:solidFill>
                </a:endParaRPr>
              </a:p>
            </p:txBody>
          </p:sp>
        </p:grpSp>
        <p:sp>
          <p:nvSpPr>
            <p:cNvPr id="97" name="Rectangle 96"/>
            <p:cNvSpPr/>
            <p:nvPr/>
          </p:nvSpPr>
          <p:spPr>
            <a:xfrm>
              <a:off x="787738" y="3587515"/>
              <a:ext cx="1725836" cy="590931"/>
            </a:xfrm>
            <a:prstGeom prst="rect">
              <a:avLst/>
            </a:prstGeom>
          </p:spPr>
          <p:txBody>
            <a:bodyPr wrap="square">
              <a:spAutoFit/>
            </a:bodyPr>
            <a:lstStyle/>
            <a:p>
              <a:pPr algn="ctr">
                <a:lnSpc>
                  <a:spcPct val="90000"/>
                </a:lnSpc>
              </a:pPr>
              <a:r>
                <a:rPr lang="en-US" dirty="0" smtClean="0">
                  <a:gradFill>
                    <a:gsLst>
                      <a:gs pos="2917">
                        <a:srgbClr val="FFFFFF"/>
                      </a:gs>
                      <a:gs pos="30000">
                        <a:srgbClr val="FFFFFF"/>
                      </a:gs>
                    </a:gsLst>
                    <a:lin ang="5400000" scaled="0"/>
                  </a:gradFill>
                </a:rPr>
                <a:t>Framework</a:t>
              </a:r>
            </a:p>
            <a:p>
              <a:pPr algn="ctr">
                <a:lnSpc>
                  <a:spcPct val="90000"/>
                </a:lnSpc>
              </a:pPr>
              <a:r>
                <a:rPr lang="pt-BR" dirty="0" smtClean="0">
                  <a:gradFill>
                    <a:gsLst>
                      <a:gs pos="2917">
                        <a:srgbClr val="FFFFFF"/>
                      </a:gs>
                      <a:gs pos="30000">
                        <a:srgbClr val="FFFFFF"/>
                      </a:gs>
                    </a:gsLst>
                    <a:lin ang="5400000" scaled="0"/>
                  </a:gradFill>
                </a:rPr>
                <a:t>de Aplicação</a:t>
              </a:r>
              <a:endParaRPr lang="en-US" dirty="0">
                <a:gradFill>
                  <a:gsLst>
                    <a:gs pos="2917">
                      <a:srgbClr val="FFFFFF"/>
                    </a:gs>
                    <a:gs pos="30000">
                      <a:srgbClr val="FFFFFF"/>
                    </a:gs>
                  </a:gsLst>
                  <a:lin ang="5400000" scaled="0"/>
                </a:gradFill>
              </a:endParaRPr>
            </a:p>
          </p:txBody>
        </p:sp>
      </p:grpSp>
      <p:sp>
        <p:nvSpPr>
          <p:cNvPr id="5" name="Left Arrow 4"/>
          <p:cNvSpPr/>
          <p:nvPr/>
        </p:nvSpPr>
        <p:spPr bwMode="auto">
          <a:xfrm rot="738143">
            <a:off x="2343121" y="3650939"/>
            <a:ext cx="1166706" cy="295035"/>
          </a:xfrm>
          <a:prstGeom prst="leftArrow">
            <a:avLst/>
          </a:prstGeom>
          <a:solidFill>
            <a:schemeClr val="tx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sz="2000" dirty="0">
              <a:gradFill>
                <a:gsLst>
                  <a:gs pos="16814">
                    <a:srgbClr val="FFFFFF"/>
                  </a:gs>
                  <a:gs pos="46000">
                    <a:srgbClr val="FFFFFF"/>
                  </a:gs>
                </a:gsLst>
                <a:lin ang="5400000" scaled="0"/>
              </a:gradFill>
            </a:endParaRPr>
          </a:p>
        </p:txBody>
      </p:sp>
      <p:pic>
        <p:nvPicPr>
          <p:cNvPr id="79" name="Picture 78"/>
          <p:cNvPicPr>
            <a:picLocks noChangeAspect="1"/>
          </p:cNvPicPr>
          <p:nvPr/>
        </p:nvPicPr>
        <p:blipFill>
          <a:blip r:embed="rId3"/>
          <a:stretch>
            <a:fillRect/>
          </a:stretch>
        </p:blipFill>
        <p:spPr>
          <a:xfrm>
            <a:off x="3483133" y="3159535"/>
            <a:ext cx="2872629" cy="1645920"/>
          </a:xfrm>
          <a:prstGeom prst="rect">
            <a:avLst/>
          </a:prstGeom>
        </p:spPr>
      </p:pic>
      <p:sp>
        <p:nvSpPr>
          <p:cNvPr id="80" name="TextBox 79"/>
          <p:cNvSpPr txBox="1"/>
          <p:nvPr/>
        </p:nvSpPr>
        <p:spPr>
          <a:xfrm>
            <a:off x="3865957" y="3508008"/>
            <a:ext cx="2106987" cy="960263"/>
          </a:xfrm>
          <a:prstGeom prst="rect">
            <a:avLst/>
          </a:prstGeom>
          <a:noFill/>
        </p:spPr>
        <p:txBody>
          <a:bodyPr wrap="none" lIns="182880" tIns="146304" rIns="182880" bIns="146304" rtlCol="0">
            <a:spAutoFit/>
          </a:bodyPr>
          <a:lstStyle/>
          <a:p>
            <a:pPr algn="ctr">
              <a:lnSpc>
                <a:spcPct val="90000"/>
              </a:lnSpc>
              <a:spcAft>
                <a:spcPts val="600"/>
              </a:spcAft>
            </a:pPr>
            <a:r>
              <a:rPr lang="en-US" sz="2400" dirty="0" smtClean="0">
                <a:gradFill>
                  <a:gsLst>
                    <a:gs pos="2917">
                      <a:srgbClr val="FFFFFF"/>
                    </a:gs>
                    <a:gs pos="30000">
                      <a:srgbClr val="FFFFFF"/>
                    </a:gs>
                  </a:gsLst>
                  <a:lin ang="5400000" scaled="0"/>
                </a:gradFill>
              </a:rPr>
              <a:t>Framework </a:t>
            </a:r>
            <a:br>
              <a:rPr lang="en-US" sz="2400" dirty="0" smtClean="0">
                <a:gradFill>
                  <a:gsLst>
                    <a:gs pos="2917">
                      <a:srgbClr val="FFFFFF"/>
                    </a:gs>
                    <a:gs pos="30000">
                      <a:srgbClr val="FFFFFF"/>
                    </a:gs>
                  </a:gsLst>
                  <a:lin ang="5400000" scaled="0"/>
                </a:gradFill>
              </a:rPr>
            </a:br>
            <a:r>
              <a:rPr lang="en-US" sz="2400" dirty="0" smtClean="0">
                <a:gradFill>
                  <a:gsLst>
                    <a:gs pos="2917">
                      <a:srgbClr val="FFFFFF"/>
                    </a:gs>
                    <a:gs pos="30000">
                      <a:srgbClr val="FFFFFF"/>
                    </a:gs>
                  </a:gsLst>
                  <a:lin ang="5400000" scaled="0"/>
                </a:gradFill>
              </a:rPr>
              <a:t>de </a:t>
            </a:r>
            <a:r>
              <a:rPr lang="en-US" sz="2400" dirty="0" err="1" smtClean="0">
                <a:gradFill>
                  <a:gsLst>
                    <a:gs pos="2917">
                      <a:srgbClr val="FFFFFF"/>
                    </a:gs>
                    <a:gs pos="30000">
                      <a:srgbClr val="FFFFFF"/>
                    </a:gs>
                  </a:gsLst>
                  <a:lin ang="5400000" scaled="0"/>
                </a:gradFill>
              </a:rPr>
              <a:t>Aplicação</a:t>
            </a:r>
            <a:endParaRPr lang="en-US" sz="2400" dirty="0" smtClean="0">
              <a:gradFill>
                <a:gsLst>
                  <a:gs pos="2917">
                    <a:srgbClr val="FFFFFF"/>
                  </a:gs>
                  <a:gs pos="30000">
                    <a:srgbClr val="FFFFFF"/>
                  </a:gs>
                </a:gsLst>
                <a:lin ang="5400000" scaled="0"/>
              </a:gradFill>
            </a:endParaRPr>
          </a:p>
        </p:txBody>
      </p:sp>
      <p:pic>
        <p:nvPicPr>
          <p:cNvPr id="98" name="Picture 97"/>
          <p:cNvPicPr>
            <a:picLocks noChangeAspect="1"/>
          </p:cNvPicPr>
          <p:nvPr/>
        </p:nvPicPr>
        <p:blipFill>
          <a:blip r:embed="rId5">
            <a:duotone>
              <a:schemeClr val="bg2">
                <a:shade val="45000"/>
                <a:satMod val="135000"/>
              </a:schemeClr>
              <a:prstClr val="white"/>
            </a:duotone>
          </a:blip>
          <a:stretch>
            <a:fillRect/>
          </a:stretch>
        </p:blipFill>
        <p:spPr>
          <a:xfrm>
            <a:off x="9787204" y="2355738"/>
            <a:ext cx="2015267" cy="1152270"/>
          </a:xfrm>
          <a:prstGeom prst="rect">
            <a:avLst/>
          </a:prstGeom>
        </p:spPr>
      </p:pic>
    </p:spTree>
    <p:extLst>
      <p:ext uri="{BB962C8B-B14F-4D97-AF65-F5344CB8AC3E}">
        <p14:creationId xmlns:p14="http://schemas.microsoft.com/office/powerpoint/2010/main" val="153131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right)">
                                      <p:cBhvr>
                                        <p:cTn id="7" dur="500"/>
                                        <p:tgtEl>
                                          <p:spTgt spid="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Agenda</a:t>
            </a:r>
            <a:endParaRPr lang="en-US" dirty="0"/>
          </a:p>
        </p:txBody>
      </p:sp>
      <p:sp>
        <p:nvSpPr>
          <p:cNvPr id="4" name="Text Placeholder 3"/>
          <p:cNvSpPr>
            <a:spLocks noGrp="1"/>
          </p:cNvSpPr>
          <p:nvPr>
            <p:ph type="body" sz="quarter" idx="10"/>
          </p:nvPr>
        </p:nvSpPr>
        <p:spPr>
          <a:xfrm>
            <a:off x="274639" y="1212849"/>
            <a:ext cx="10572902" cy="3447098"/>
          </a:xfrm>
        </p:spPr>
        <p:txBody>
          <a:bodyPr/>
          <a:lstStyle/>
          <a:p>
            <a:pPr marL="571500" indent="-571500">
              <a:buFont typeface="Arial" panose="020B0604020202020204" pitchFamily="34" charset="0"/>
              <a:buChar char="•"/>
            </a:pPr>
            <a:r>
              <a:rPr lang="en-US" dirty="0" err="1" smtClean="0"/>
              <a:t>Conceitos</a:t>
            </a:r>
            <a:r>
              <a:rPr lang="en-US" dirty="0" smtClean="0"/>
              <a:t> </a:t>
            </a:r>
            <a:r>
              <a:rPr lang="en-US" dirty="0" err="1" smtClean="0"/>
              <a:t>básicos</a:t>
            </a:r>
            <a:r>
              <a:rPr lang="en-US" dirty="0" smtClean="0"/>
              <a:t> de container</a:t>
            </a:r>
          </a:p>
          <a:p>
            <a:pPr marL="571500" indent="-571500">
              <a:buFont typeface="Arial" panose="020B0604020202020204" pitchFamily="34" charset="0"/>
              <a:buChar char="•"/>
            </a:pPr>
            <a:r>
              <a:rPr lang="en-US" dirty="0" err="1" smtClean="0"/>
              <a:t>Integrando</a:t>
            </a:r>
            <a:r>
              <a:rPr lang="en-US" dirty="0" smtClean="0"/>
              <a:t> com Docker.</a:t>
            </a:r>
          </a:p>
          <a:p>
            <a:pPr marL="571500" indent="-571500">
              <a:buFont typeface="Arial" panose="020B0604020202020204" pitchFamily="34" charset="0"/>
              <a:buChar char="•"/>
            </a:pPr>
            <a:r>
              <a:rPr lang="en-US" dirty="0" smtClean="0"/>
              <a:t>Desenvolvimento com Containers.</a:t>
            </a:r>
          </a:p>
          <a:p>
            <a:pPr marL="571500" indent="-571500">
              <a:buFont typeface="Arial" panose="020B0604020202020204" pitchFamily="34" charset="0"/>
              <a:buChar char="•"/>
            </a:pPr>
            <a:r>
              <a:rPr lang="en-US" dirty="0" smtClean="0"/>
              <a:t>Runtime do Microsoft Container</a:t>
            </a:r>
          </a:p>
          <a:p>
            <a:pPr marL="571500" indent="-571500">
              <a:buFont typeface="Arial" panose="020B0604020202020204" pitchFamily="34" charset="0"/>
              <a:buChar char="•"/>
            </a:pPr>
            <a:r>
              <a:rPr lang="en-US" dirty="0" err="1" smtClean="0"/>
              <a:t>Laborat</a:t>
            </a:r>
            <a:r>
              <a:rPr lang="pt-BR" dirty="0" smtClean="0"/>
              <a:t>órios</a:t>
            </a:r>
            <a:endParaRPr lang="en-US" dirty="0" smtClean="0"/>
          </a:p>
        </p:txBody>
      </p:sp>
    </p:spTree>
    <p:extLst>
      <p:ext uri="{BB962C8B-B14F-4D97-AF65-F5344CB8AC3E}">
        <p14:creationId xmlns:p14="http://schemas.microsoft.com/office/powerpoint/2010/main" val="3150575419"/>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Trapezoid 60"/>
          <p:cNvSpPr/>
          <p:nvPr/>
        </p:nvSpPr>
        <p:spPr bwMode="auto">
          <a:xfrm rot="16200000">
            <a:off x="1568699" y="2327731"/>
            <a:ext cx="5329625" cy="3466783"/>
          </a:xfrm>
          <a:prstGeom prst="trapezoid">
            <a:avLst>
              <a:gd name="adj" fmla="val 39862"/>
            </a:avLst>
          </a:prstGeom>
          <a:solidFill>
            <a:schemeClr val="bg1">
              <a:lumMod val="85000"/>
              <a:alpha val="66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sz="2000" dirty="0">
              <a:gradFill>
                <a:gsLst>
                  <a:gs pos="16814">
                    <a:srgbClr val="FFFFFF"/>
                  </a:gs>
                  <a:gs pos="46000">
                    <a:srgbClr val="FFFFFF"/>
                  </a:gs>
                </a:gsLst>
                <a:lin ang="5400000" scaled="0"/>
              </a:gradFill>
            </a:endParaRPr>
          </a:p>
        </p:txBody>
      </p:sp>
      <p:sp>
        <p:nvSpPr>
          <p:cNvPr id="62" name="Rounded Rectangle 61"/>
          <p:cNvSpPr/>
          <p:nvPr/>
        </p:nvSpPr>
        <p:spPr bwMode="auto">
          <a:xfrm>
            <a:off x="526387" y="1929711"/>
            <a:ext cx="2230390" cy="3944691"/>
          </a:xfrm>
          <a:prstGeom prst="roundRect">
            <a:avLst/>
          </a:prstGeom>
          <a:solidFill>
            <a:schemeClr val="bg1">
              <a:lumMod val="95000"/>
            </a:schemeClr>
          </a:solidFill>
          <a:ln w="38100">
            <a:solidFill>
              <a:schemeClr val="tx1"/>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0" numCol="1" spcCol="0" rtlCol="0" fromWordArt="0" anchor="b" anchorCtr="0" forceAA="0" compatLnSpc="1">
            <a:prstTxWarp prst="textNoShape">
              <a:avLst/>
            </a:prstTxWarp>
            <a:noAutofit/>
          </a:bodyPr>
          <a:lstStyle/>
          <a:p>
            <a:pPr algn="ctr">
              <a:lnSpc>
                <a:spcPct val="90000"/>
              </a:lnSpc>
              <a:spcAft>
                <a:spcPts val="600"/>
              </a:spcAft>
            </a:pPr>
            <a:r>
              <a:rPr lang="en-US" sz="2000" b="1" dirty="0" err="1" smtClean="0">
                <a:solidFill>
                  <a:schemeClr val="tx1"/>
                </a:solidFill>
              </a:rPr>
              <a:t>Repositório</a:t>
            </a:r>
            <a:r>
              <a:rPr lang="en-US" sz="2000" b="1" dirty="0" smtClean="0">
                <a:solidFill>
                  <a:schemeClr val="tx1"/>
                </a:solidFill>
              </a:rPr>
              <a:t/>
            </a:r>
            <a:br>
              <a:rPr lang="en-US" sz="2000" b="1" dirty="0" smtClean="0">
                <a:solidFill>
                  <a:schemeClr val="tx1"/>
                </a:solidFill>
              </a:rPr>
            </a:br>
            <a:r>
              <a:rPr lang="en-US" sz="2000" b="1" dirty="0" smtClean="0">
                <a:solidFill>
                  <a:schemeClr val="tx1"/>
                </a:solidFill>
              </a:rPr>
              <a:t>Local</a:t>
            </a:r>
            <a:endParaRPr lang="en-US" sz="2000" b="1" dirty="0">
              <a:solidFill>
                <a:schemeClr val="tx1"/>
              </a:solidFill>
            </a:endParaRPr>
          </a:p>
        </p:txBody>
      </p:sp>
      <p:grpSp>
        <p:nvGrpSpPr>
          <p:cNvPr id="63" name="Group 62"/>
          <p:cNvGrpSpPr/>
          <p:nvPr/>
        </p:nvGrpSpPr>
        <p:grpSpPr>
          <a:xfrm>
            <a:off x="686258" y="4285091"/>
            <a:ext cx="1882150" cy="951832"/>
            <a:chOff x="4962561" y="2484878"/>
            <a:chExt cx="2522622" cy="1409700"/>
          </a:xfrm>
        </p:grpSpPr>
        <p:grpSp>
          <p:nvGrpSpPr>
            <p:cNvPr id="64" name="Group 63"/>
            <p:cNvGrpSpPr/>
            <p:nvPr/>
          </p:nvGrpSpPr>
          <p:grpSpPr>
            <a:xfrm>
              <a:off x="4962561" y="2484878"/>
              <a:ext cx="2522622" cy="1409700"/>
              <a:chOff x="3703637" y="1744662"/>
              <a:chExt cx="5181600" cy="2895600"/>
            </a:xfrm>
          </p:grpSpPr>
          <p:sp>
            <p:nvSpPr>
              <p:cNvPr id="84" name="Rectangle 83"/>
              <p:cNvSpPr/>
              <p:nvPr/>
            </p:nvSpPr>
            <p:spPr bwMode="auto">
              <a:xfrm>
                <a:off x="3789873" y="1829243"/>
                <a:ext cx="5013282" cy="2725204"/>
              </a:xfrm>
              <a:prstGeom prst="rect">
                <a:avLst/>
              </a:prstGeom>
              <a:solidFill>
                <a:schemeClr val="accent3"/>
              </a:solidFill>
              <a:ln w="76200">
                <a:solidFill>
                  <a:schemeClr val="bg1">
                    <a:lumMod val="95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85" name="Right Bracket 84"/>
              <p:cNvSpPr/>
              <p:nvPr/>
            </p:nvSpPr>
            <p:spPr>
              <a:xfrm>
                <a:off x="8512014" y="1744662"/>
                <a:ext cx="373223" cy="2895600"/>
              </a:xfrm>
              <a:prstGeom prst="rightBracket">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FFFFFF"/>
                  </a:solidFill>
                </a:endParaRPr>
              </a:p>
            </p:txBody>
          </p:sp>
          <p:sp>
            <p:nvSpPr>
              <p:cNvPr id="86" name="Left Bracket 85"/>
              <p:cNvSpPr/>
              <p:nvPr/>
            </p:nvSpPr>
            <p:spPr>
              <a:xfrm>
                <a:off x="3703637" y="1744662"/>
                <a:ext cx="373223" cy="2895600"/>
              </a:xfrm>
              <a:prstGeom prst="leftBracket">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FFFFFF"/>
                  </a:solidFill>
                </a:endParaRPr>
              </a:p>
            </p:txBody>
          </p:sp>
        </p:grpSp>
        <p:cxnSp>
          <p:nvCxnSpPr>
            <p:cNvPr id="65" name="Straight Connector 64"/>
            <p:cNvCxnSpPr/>
            <p:nvPr/>
          </p:nvCxnSpPr>
          <p:spPr>
            <a:xfrm>
              <a:off x="7288402" y="2732528"/>
              <a:ext cx="0" cy="9144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7166837" y="2732528"/>
              <a:ext cx="0" cy="9144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7045273" y="2732528"/>
              <a:ext cx="0" cy="9144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6923709" y="2732528"/>
              <a:ext cx="0" cy="9144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69" name="Group 68"/>
            <p:cNvGrpSpPr/>
            <p:nvPr/>
          </p:nvGrpSpPr>
          <p:grpSpPr>
            <a:xfrm>
              <a:off x="5151321" y="2732528"/>
              <a:ext cx="364693" cy="914400"/>
              <a:chOff x="5528956" y="2849562"/>
              <a:chExt cx="729385" cy="1828800"/>
            </a:xfrm>
          </p:grpSpPr>
          <p:cxnSp>
            <p:nvCxnSpPr>
              <p:cNvPr id="70" name="Straight Connector 69"/>
              <p:cNvCxnSpPr/>
              <p:nvPr/>
            </p:nvCxnSpPr>
            <p:spPr>
              <a:xfrm>
                <a:off x="6258341" y="2849562"/>
                <a:ext cx="0" cy="18288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a:off x="6015212" y="2849562"/>
                <a:ext cx="0" cy="18288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5772084" y="2849562"/>
                <a:ext cx="0" cy="18288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5528956" y="2849562"/>
                <a:ext cx="0" cy="18288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grpSp>
      </p:grpSp>
      <p:pic>
        <p:nvPicPr>
          <p:cNvPr id="87" name="Picture 8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3901" y="4554730"/>
            <a:ext cx="1773510" cy="407795"/>
          </a:xfrm>
          <a:prstGeom prst="rect">
            <a:avLst/>
          </a:prstGeom>
        </p:spPr>
      </p:pic>
      <p:grpSp>
        <p:nvGrpSpPr>
          <p:cNvPr id="88" name="Group 87"/>
          <p:cNvGrpSpPr/>
          <p:nvPr/>
        </p:nvGrpSpPr>
        <p:grpSpPr>
          <a:xfrm>
            <a:off x="686258" y="3217449"/>
            <a:ext cx="1882150" cy="951832"/>
            <a:chOff x="686258" y="3413400"/>
            <a:chExt cx="1882150" cy="951832"/>
          </a:xfrm>
        </p:grpSpPr>
        <p:grpSp>
          <p:nvGrpSpPr>
            <p:cNvPr id="89" name="Group 88"/>
            <p:cNvGrpSpPr/>
            <p:nvPr/>
          </p:nvGrpSpPr>
          <p:grpSpPr>
            <a:xfrm>
              <a:off x="686258" y="3413400"/>
              <a:ext cx="1882150" cy="951832"/>
              <a:chOff x="4962561" y="2484878"/>
              <a:chExt cx="2522622" cy="1409700"/>
            </a:xfrm>
          </p:grpSpPr>
          <p:grpSp>
            <p:nvGrpSpPr>
              <p:cNvPr id="91" name="Group 90"/>
              <p:cNvGrpSpPr/>
              <p:nvPr/>
            </p:nvGrpSpPr>
            <p:grpSpPr>
              <a:xfrm>
                <a:off x="4962561" y="2484878"/>
                <a:ext cx="2522622" cy="1409700"/>
                <a:chOff x="3703637" y="1744662"/>
                <a:chExt cx="5181600" cy="2895600"/>
              </a:xfrm>
            </p:grpSpPr>
            <p:sp>
              <p:nvSpPr>
                <p:cNvPr id="101" name="Rectangle 100"/>
                <p:cNvSpPr/>
                <p:nvPr/>
              </p:nvSpPr>
              <p:spPr bwMode="auto">
                <a:xfrm>
                  <a:off x="3789873" y="1829243"/>
                  <a:ext cx="5013282" cy="2725204"/>
                </a:xfrm>
                <a:prstGeom prst="rect">
                  <a:avLst/>
                </a:prstGeom>
                <a:solidFill>
                  <a:schemeClr val="accent3"/>
                </a:solidFill>
                <a:ln w="76200">
                  <a:solidFill>
                    <a:schemeClr val="bg1">
                      <a:lumMod val="95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03" name="Right Bracket 102"/>
                <p:cNvSpPr/>
                <p:nvPr/>
              </p:nvSpPr>
              <p:spPr>
                <a:xfrm>
                  <a:off x="8512014" y="1744662"/>
                  <a:ext cx="373223" cy="2895600"/>
                </a:xfrm>
                <a:prstGeom prst="rightBracket">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FFFFFF"/>
                    </a:solidFill>
                  </a:endParaRPr>
                </a:p>
              </p:txBody>
            </p:sp>
            <p:sp>
              <p:nvSpPr>
                <p:cNvPr id="104" name="Left Bracket 103"/>
                <p:cNvSpPr/>
                <p:nvPr/>
              </p:nvSpPr>
              <p:spPr>
                <a:xfrm>
                  <a:off x="3703637" y="1744662"/>
                  <a:ext cx="373223" cy="2895600"/>
                </a:xfrm>
                <a:prstGeom prst="leftBracket">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FFFFFF"/>
                    </a:solidFill>
                  </a:endParaRPr>
                </a:p>
              </p:txBody>
            </p:sp>
          </p:grpSp>
          <p:cxnSp>
            <p:nvCxnSpPr>
              <p:cNvPr id="92" name="Straight Connector 91"/>
              <p:cNvCxnSpPr/>
              <p:nvPr/>
            </p:nvCxnSpPr>
            <p:spPr>
              <a:xfrm>
                <a:off x="7288402" y="2732528"/>
                <a:ext cx="0" cy="9144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7166837" y="2732528"/>
                <a:ext cx="0" cy="9144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a:off x="7045273" y="2732528"/>
                <a:ext cx="0" cy="9144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a:off x="6923709" y="2732528"/>
                <a:ext cx="0" cy="9144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96" name="Group 95"/>
              <p:cNvGrpSpPr/>
              <p:nvPr/>
            </p:nvGrpSpPr>
            <p:grpSpPr>
              <a:xfrm>
                <a:off x="5151321" y="2732528"/>
                <a:ext cx="364693" cy="914400"/>
                <a:chOff x="5528956" y="2849562"/>
                <a:chExt cx="729385" cy="1828800"/>
              </a:xfrm>
            </p:grpSpPr>
            <p:cxnSp>
              <p:nvCxnSpPr>
                <p:cNvPr id="97" name="Straight Connector 96"/>
                <p:cNvCxnSpPr/>
                <p:nvPr/>
              </p:nvCxnSpPr>
              <p:spPr>
                <a:xfrm>
                  <a:off x="6258341" y="2849562"/>
                  <a:ext cx="0" cy="18288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a:off x="6015212" y="2849562"/>
                  <a:ext cx="0" cy="18288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a:off x="5772084" y="2849562"/>
                  <a:ext cx="0" cy="18288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a:off x="5528956" y="2849562"/>
                  <a:ext cx="0" cy="18288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grpSp>
        </p:grpSp>
        <p:sp>
          <p:nvSpPr>
            <p:cNvPr id="90" name="Rectangle 89"/>
            <p:cNvSpPr/>
            <p:nvPr/>
          </p:nvSpPr>
          <p:spPr>
            <a:xfrm>
              <a:off x="787738" y="3587515"/>
              <a:ext cx="1725836" cy="590931"/>
            </a:xfrm>
            <a:prstGeom prst="rect">
              <a:avLst/>
            </a:prstGeom>
          </p:spPr>
          <p:txBody>
            <a:bodyPr wrap="square">
              <a:spAutoFit/>
            </a:bodyPr>
            <a:lstStyle/>
            <a:p>
              <a:pPr algn="ctr">
                <a:lnSpc>
                  <a:spcPct val="90000"/>
                </a:lnSpc>
              </a:pPr>
              <a:r>
                <a:rPr lang="en-US" dirty="0" smtClean="0">
                  <a:gradFill>
                    <a:gsLst>
                      <a:gs pos="2917">
                        <a:srgbClr val="FFFFFF"/>
                      </a:gs>
                      <a:gs pos="30000">
                        <a:srgbClr val="FFFFFF"/>
                      </a:gs>
                    </a:gsLst>
                    <a:lin ang="5400000" scaled="0"/>
                  </a:gradFill>
                </a:rPr>
                <a:t>Framework de </a:t>
              </a:r>
              <a:r>
                <a:rPr lang="en-US" dirty="0" err="1" smtClean="0">
                  <a:gradFill>
                    <a:gsLst>
                      <a:gs pos="2917">
                        <a:srgbClr val="FFFFFF"/>
                      </a:gs>
                      <a:gs pos="30000">
                        <a:srgbClr val="FFFFFF"/>
                      </a:gs>
                    </a:gsLst>
                    <a:lin ang="5400000" scaled="0"/>
                  </a:gradFill>
                </a:rPr>
                <a:t>Aplicação</a:t>
              </a:r>
              <a:endParaRPr lang="en-US" dirty="0">
                <a:gradFill>
                  <a:gsLst>
                    <a:gs pos="2917">
                      <a:srgbClr val="FFFFFF"/>
                    </a:gs>
                    <a:gs pos="30000">
                      <a:srgbClr val="FFFFFF"/>
                    </a:gs>
                  </a:gsLst>
                  <a:lin ang="5400000" scaled="0"/>
                </a:gradFill>
              </a:endParaRPr>
            </a:p>
          </p:txBody>
        </p:sp>
      </p:grpSp>
      <p:sp>
        <p:nvSpPr>
          <p:cNvPr id="2" name="Title 1"/>
          <p:cNvSpPr>
            <a:spLocks noGrp="1"/>
          </p:cNvSpPr>
          <p:nvPr>
            <p:ph type="title"/>
          </p:nvPr>
        </p:nvSpPr>
        <p:spPr/>
        <p:txBody>
          <a:bodyPr/>
          <a:lstStyle/>
          <a:p>
            <a:r>
              <a:rPr lang="en-US" dirty="0" err="1" smtClean="0"/>
              <a:t>Criação</a:t>
            </a:r>
            <a:r>
              <a:rPr lang="en-US" dirty="0" smtClean="0"/>
              <a:t> de </a:t>
            </a:r>
            <a:r>
              <a:rPr lang="en-US" dirty="0" err="1" smtClean="0"/>
              <a:t>Imagem</a:t>
            </a:r>
            <a:endParaRPr lang="en-US" dirty="0"/>
          </a:p>
        </p:txBody>
      </p:sp>
      <p:sp>
        <p:nvSpPr>
          <p:cNvPr id="72" name="Rounded Rectangle 71"/>
          <p:cNvSpPr/>
          <p:nvPr/>
        </p:nvSpPr>
        <p:spPr bwMode="auto">
          <a:xfrm>
            <a:off x="3315221" y="1250279"/>
            <a:ext cx="5874816" cy="5486400"/>
          </a:xfrm>
          <a:prstGeom prst="roundRect">
            <a:avLst>
              <a:gd name="adj" fmla="val 0"/>
            </a:avLst>
          </a:prstGeom>
          <a:solidFill>
            <a:schemeClr val="bg1">
              <a:lumMod val="95000"/>
            </a:schemeClr>
          </a:solidFill>
          <a:ln w="38100">
            <a:solidFill>
              <a:schemeClr val="tx1"/>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0" numCol="1" spcCol="0" rtlCol="0" fromWordArt="0" anchor="b" anchorCtr="0" forceAA="0" compatLnSpc="1">
            <a:prstTxWarp prst="textNoShape">
              <a:avLst/>
            </a:prstTxWarp>
            <a:noAutofit/>
          </a:bodyPr>
          <a:lstStyle/>
          <a:p>
            <a:pPr algn="ctr">
              <a:lnSpc>
                <a:spcPct val="90000"/>
              </a:lnSpc>
              <a:spcAft>
                <a:spcPts val="600"/>
              </a:spcAft>
            </a:pPr>
            <a:endParaRPr lang="en-US" sz="2000" b="1" dirty="0">
              <a:solidFill>
                <a:srgbClr val="0078D7"/>
              </a:solidFill>
            </a:endParaRPr>
          </a:p>
        </p:txBody>
      </p:sp>
      <p:pic>
        <p:nvPicPr>
          <p:cNvPr id="102" name="Picture 10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6616" y="2247235"/>
            <a:ext cx="1773510" cy="407795"/>
          </a:xfrm>
          <a:prstGeom prst="rect">
            <a:avLst/>
          </a:prstGeom>
        </p:spPr>
      </p:pic>
      <p:pic>
        <p:nvPicPr>
          <p:cNvPr id="115" name="Picture 114"/>
          <p:cNvPicPr>
            <a:picLocks noChangeAspect="1"/>
          </p:cNvPicPr>
          <p:nvPr/>
        </p:nvPicPr>
        <p:blipFill>
          <a:blip r:embed="rId4"/>
          <a:stretch>
            <a:fillRect/>
          </a:stretch>
        </p:blipFill>
        <p:spPr>
          <a:xfrm>
            <a:off x="3475037" y="4942735"/>
            <a:ext cx="2872629" cy="1645920"/>
          </a:xfrm>
          <a:prstGeom prst="rect">
            <a:avLst/>
          </a:prstGeom>
        </p:spPr>
      </p:pic>
      <p:sp>
        <p:nvSpPr>
          <p:cNvPr id="119" name="Rounded Rectangle 118"/>
          <p:cNvSpPr/>
          <p:nvPr/>
        </p:nvSpPr>
        <p:spPr bwMode="auto">
          <a:xfrm>
            <a:off x="9679643" y="2021133"/>
            <a:ext cx="2230390" cy="3944691"/>
          </a:xfrm>
          <a:prstGeom prst="roundRect">
            <a:avLst/>
          </a:prstGeom>
          <a:solidFill>
            <a:schemeClr val="bg1">
              <a:lumMod val="95000"/>
            </a:schemeClr>
          </a:solidFill>
          <a:ln w="38100">
            <a:solidFill>
              <a:schemeClr val="tx1"/>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0" numCol="1" spcCol="0" rtlCol="0" fromWordArt="0" anchor="b" anchorCtr="0" forceAA="0" compatLnSpc="1">
            <a:prstTxWarp prst="textNoShape">
              <a:avLst/>
            </a:prstTxWarp>
            <a:noAutofit/>
          </a:bodyPr>
          <a:lstStyle/>
          <a:p>
            <a:pPr algn="ctr">
              <a:lnSpc>
                <a:spcPct val="90000"/>
              </a:lnSpc>
              <a:spcAft>
                <a:spcPts val="600"/>
              </a:spcAft>
            </a:pPr>
            <a:r>
              <a:rPr lang="en-US" sz="2000" b="1" dirty="0" err="1" smtClean="0">
                <a:solidFill>
                  <a:schemeClr val="tx1"/>
                </a:solidFill>
              </a:rPr>
              <a:t>Visão</a:t>
            </a:r>
            <a:r>
              <a:rPr lang="en-US" sz="2000" b="1" dirty="0" smtClean="0">
                <a:solidFill>
                  <a:schemeClr val="tx1"/>
                </a:solidFill>
              </a:rPr>
              <a:t> do Container</a:t>
            </a:r>
            <a:endParaRPr lang="en-US" sz="2000" b="1" dirty="0">
              <a:solidFill>
                <a:schemeClr val="tx1"/>
              </a:solidFill>
            </a:endParaRPr>
          </a:p>
        </p:txBody>
      </p:sp>
      <p:pic>
        <p:nvPicPr>
          <p:cNvPr id="120" name="Picture 119"/>
          <p:cNvPicPr>
            <a:picLocks noChangeAspect="1"/>
          </p:cNvPicPr>
          <p:nvPr/>
        </p:nvPicPr>
        <p:blipFill>
          <a:blip r:embed="rId5"/>
          <a:stretch>
            <a:fillRect/>
          </a:stretch>
        </p:blipFill>
        <p:spPr>
          <a:xfrm>
            <a:off x="9787204" y="2355738"/>
            <a:ext cx="2015267" cy="1152270"/>
          </a:xfrm>
          <a:prstGeom prst="rect">
            <a:avLst/>
          </a:prstGeom>
        </p:spPr>
      </p:pic>
      <p:pic>
        <p:nvPicPr>
          <p:cNvPr id="73" name="Picture 7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24596" y="5965351"/>
            <a:ext cx="1773510" cy="407795"/>
          </a:xfrm>
          <a:prstGeom prst="rect">
            <a:avLst/>
          </a:prstGeom>
        </p:spPr>
      </p:pic>
      <p:sp>
        <p:nvSpPr>
          <p:cNvPr id="3" name="TextBox 2"/>
          <p:cNvSpPr txBox="1"/>
          <p:nvPr/>
        </p:nvSpPr>
        <p:spPr>
          <a:xfrm>
            <a:off x="3823393" y="5101486"/>
            <a:ext cx="2385910" cy="960263"/>
          </a:xfrm>
          <a:prstGeom prst="rect">
            <a:avLst/>
          </a:prstGeom>
          <a:noFill/>
        </p:spPr>
        <p:txBody>
          <a:bodyPr wrap="none" lIns="182880" tIns="146304" rIns="182880" bIns="146304" rtlCol="0">
            <a:spAutoFit/>
          </a:bodyPr>
          <a:lstStyle/>
          <a:p>
            <a:pPr>
              <a:lnSpc>
                <a:spcPct val="90000"/>
              </a:lnSpc>
              <a:spcAft>
                <a:spcPts val="600"/>
              </a:spcAft>
            </a:pPr>
            <a:r>
              <a:rPr lang="en-US" sz="2400" dirty="0" err="1">
                <a:gradFill>
                  <a:gsLst>
                    <a:gs pos="2917">
                      <a:srgbClr val="FFFFFF"/>
                    </a:gs>
                    <a:gs pos="30000">
                      <a:srgbClr val="FFFFFF"/>
                    </a:gs>
                  </a:gsLst>
                  <a:lin ang="5400000" scaled="0"/>
                </a:gradFill>
              </a:rPr>
              <a:t>Imagem</a:t>
            </a:r>
            <a:r>
              <a:rPr lang="en-US" sz="2400" dirty="0">
                <a:gradFill>
                  <a:gsLst>
                    <a:gs pos="2917">
                      <a:srgbClr val="FFFFFF"/>
                    </a:gs>
                    <a:gs pos="30000">
                      <a:srgbClr val="FFFFFF"/>
                    </a:gs>
                  </a:gsLst>
                  <a:lin ang="5400000" scaled="0"/>
                </a:gradFill>
              </a:rPr>
              <a:t> de SO</a:t>
            </a:r>
            <a:br>
              <a:rPr lang="en-US" sz="2400" dirty="0">
                <a:gradFill>
                  <a:gsLst>
                    <a:gs pos="2917">
                      <a:srgbClr val="FFFFFF"/>
                    </a:gs>
                    <a:gs pos="30000">
                      <a:srgbClr val="FFFFFF"/>
                    </a:gs>
                  </a:gsLst>
                  <a:lin ang="5400000" scaled="0"/>
                </a:gradFill>
              </a:rPr>
            </a:br>
            <a:r>
              <a:rPr lang="en-US" sz="2400" dirty="0">
                <a:gradFill>
                  <a:gsLst>
                    <a:gs pos="2917">
                      <a:srgbClr val="FFFFFF"/>
                    </a:gs>
                    <a:gs pos="30000">
                      <a:srgbClr val="FFFFFF"/>
                    </a:gs>
                  </a:gsLst>
                  <a:lin ang="5400000" scaled="0"/>
                </a:gradFill>
              </a:rPr>
              <a:t>do container</a:t>
            </a:r>
          </a:p>
        </p:txBody>
      </p:sp>
      <p:sp>
        <p:nvSpPr>
          <p:cNvPr id="4" name="Rectangle 3"/>
          <p:cNvSpPr/>
          <p:nvPr/>
        </p:nvSpPr>
        <p:spPr bwMode="auto">
          <a:xfrm>
            <a:off x="6488916" y="5426197"/>
            <a:ext cx="2530155" cy="711784"/>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6637" rIns="91440" bIns="46637" numCol="1" rtlCol="0" anchor="ctr" anchorCtr="0" compatLnSpc="1">
            <a:prstTxWarp prst="textNoShape">
              <a:avLst/>
            </a:prstTxWarp>
          </a:bodyPr>
          <a:lstStyle/>
          <a:p>
            <a:pPr defTabSz="932398" fontAlgn="base">
              <a:spcBef>
                <a:spcPct val="0"/>
              </a:spcBef>
              <a:spcAft>
                <a:spcPct val="0"/>
              </a:spcAft>
            </a:pPr>
            <a:r>
              <a:rPr lang="en-US" sz="2000" dirty="0" smtClean="0">
                <a:gradFill>
                  <a:gsLst>
                    <a:gs pos="16814">
                      <a:srgbClr val="FFFFFF"/>
                    </a:gs>
                    <a:gs pos="46000">
                      <a:srgbClr val="FFFFFF"/>
                    </a:gs>
                  </a:gsLst>
                  <a:lin ang="5400000" scaled="0"/>
                </a:gradFill>
              </a:rPr>
              <a:t>C:\Windows\*</a:t>
            </a:r>
            <a:endParaRPr lang="en-US" sz="2000" dirty="0">
              <a:gradFill>
                <a:gsLst>
                  <a:gs pos="16814">
                    <a:srgbClr val="FFFFFF"/>
                  </a:gs>
                  <a:gs pos="46000">
                    <a:srgbClr val="FFFFFF"/>
                  </a:gs>
                </a:gsLst>
                <a:lin ang="5400000" scaled="0"/>
              </a:gradFill>
            </a:endParaRPr>
          </a:p>
        </p:txBody>
      </p:sp>
      <p:sp>
        <p:nvSpPr>
          <p:cNvPr id="74" name="Rectangle 73"/>
          <p:cNvSpPr/>
          <p:nvPr/>
        </p:nvSpPr>
        <p:spPr bwMode="auto">
          <a:xfrm>
            <a:off x="9800819" y="3705230"/>
            <a:ext cx="2001652" cy="711784"/>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6637" rIns="91440" bIns="46637" numCol="1" rtlCol="0" anchor="t" anchorCtr="0" compatLnSpc="1">
            <a:prstTxWarp prst="textNoShape">
              <a:avLst/>
            </a:prstTxWarp>
          </a:bodyPr>
          <a:lstStyle/>
          <a:p>
            <a:pPr defTabSz="932398" fontAlgn="base">
              <a:spcBef>
                <a:spcPct val="0"/>
              </a:spcBef>
              <a:spcAft>
                <a:spcPct val="0"/>
              </a:spcAft>
            </a:pPr>
            <a:r>
              <a:rPr lang="en-US" dirty="0" smtClean="0">
                <a:gradFill>
                  <a:gsLst>
                    <a:gs pos="16814">
                      <a:srgbClr val="FFFFFF"/>
                    </a:gs>
                    <a:gs pos="46000">
                      <a:srgbClr val="FFFFFF"/>
                    </a:gs>
                  </a:gsLst>
                  <a:lin ang="5400000" scaled="0"/>
                </a:gradFill>
              </a:rPr>
              <a:t>C:\Windows\*</a:t>
            </a:r>
          </a:p>
          <a:p>
            <a:pPr defTabSz="932398" fontAlgn="base">
              <a:spcBef>
                <a:spcPct val="0"/>
              </a:spcBef>
              <a:spcAft>
                <a:spcPct val="0"/>
              </a:spcAft>
            </a:pPr>
            <a:r>
              <a:rPr lang="en-US" dirty="0" smtClean="0">
                <a:gradFill>
                  <a:gsLst>
                    <a:gs pos="16814">
                      <a:srgbClr val="FFFFFF"/>
                    </a:gs>
                    <a:gs pos="46000">
                      <a:srgbClr val="FFFFFF"/>
                    </a:gs>
                  </a:gsLst>
                  <a:lin ang="5400000" scaled="0"/>
                </a:gradFill>
              </a:rPr>
              <a:t>C:\nodeJS</a:t>
            </a:r>
            <a:endParaRPr lang="en-US" dirty="0">
              <a:gradFill>
                <a:gsLst>
                  <a:gs pos="16814">
                    <a:srgbClr val="FFFFFF"/>
                  </a:gs>
                  <a:gs pos="46000">
                    <a:srgbClr val="FFFFFF"/>
                  </a:gs>
                </a:gsLst>
                <a:lin ang="5400000" scaled="0"/>
              </a:gradFill>
            </a:endParaRPr>
          </a:p>
        </p:txBody>
      </p:sp>
      <p:sp>
        <p:nvSpPr>
          <p:cNvPr id="77" name="Rectangle 76"/>
          <p:cNvSpPr/>
          <p:nvPr/>
        </p:nvSpPr>
        <p:spPr bwMode="auto">
          <a:xfrm>
            <a:off x="6514280" y="3683327"/>
            <a:ext cx="2530155" cy="711784"/>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6637" rIns="91440" bIns="46637" numCol="1" rtlCol="0" anchor="ctr" anchorCtr="0" compatLnSpc="1">
            <a:prstTxWarp prst="textNoShape">
              <a:avLst/>
            </a:prstTxWarp>
          </a:bodyPr>
          <a:lstStyle/>
          <a:p>
            <a:pPr defTabSz="932398" fontAlgn="base">
              <a:spcBef>
                <a:spcPct val="0"/>
              </a:spcBef>
              <a:spcAft>
                <a:spcPct val="0"/>
              </a:spcAft>
            </a:pPr>
            <a:r>
              <a:rPr lang="en-US" sz="2000" dirty="0" smtClean="0">
                <a:gradFill>
                  <a:gsLst>
                    <a:gs pos="16814">
                      <a:srgbClr val="FFFFFF"/>
                    </a:gs>
                    <a:gs pos="46000">
                      <a:srgbClr val="FFFFFF"/>
                    </a:gs>
                  </a:gsLst>
                  <a:lin ang="5400000" scaled="0"/>
                </a:gradFill>
              </a:rPr>
              <a:t>C:\nodeJs</a:t>
            </a:r>
            <a:endParaRPr lang="en-US" sz="2000" dirty="0">
              <a:gradFill>
                <a:gsLst>
                  <a:gs pos="16814">
                    <a:srgbClr val="FFFFFF"/>
                  </a:gs>
                  <a:gs pos="46000">
                    <a:srgbClr val="FFFFFF"/>
                  </a:gs>
                </a:gsLst>
                <a:lin ang="5400000" scaled="0"/>
              </a:gradFill>
            </a:endParaRPr>
          </a:p>
        </p:txBody>
      </p:sp>
      <p:pic>
        <p:nvPicPr>
          <p:cNvPr id="79" name="Picture 78"/>
          <p:cNvPicPr>
            <a:picLocks noChangeAspect="1"/>
          </p:cNvPicPr>
          <p:nvPr/>
        </p:nvPicPr>
        <p:blipFill>
          <a:blip r:embed="rId4"/>
          <a:stretch>
            <a:fillRect/>
          </a:stretch>
        </p:blipFill>
        <p:spPr>
          <a:xfrm>
            <a:off x="3483133" y="3159535"/>
            <a:ext cx="2872629" cy="1645920"/>
          </a:xfrm>
          <a:prstGeom prst="rect">
            <a:avLst/>
          </a:prstGeom>
        </p:spPr>
      </p:pic>
      <p:sp>
        <p:nvSpPr>
          <p:cNvPr id="80" name="TextBox 79"/>
          <p:cNvSpPr txBox="1"/>
          <p:nvPr/>
        </p:nvSpPr>
        <p:spPr>
          <a:xfrm>
            <a:off x="3865953" y="3508008"/>
            <a:ext cx="2106988" cy="960263"/>
          </a:xfrm>
          <a:prstGeom prst="rect">
            <a:avLst/>
          </a:prstGeom>
          <a:noFill/>
        </p:spPr>
        <p:txBody>
          <a:bodyPr wrap="none" lIns="182880" tIns="146304" rIns="182880" bIns="146304" rtlCol="0">
            <a:spAutoFit/>
          </a:bodyPr>
          <a:lstStyle/>
          <a:p>
            <a:pPr algn="ctr">
              <a:lnSpc>
                <a:spcPct val="90000"/>
              </a:lnSpc>
              <a:spcAft>
                <a:spcPts val="600"/>
              </a:spcAft>
            </a:pPr>
            <a:r>
              <a:rPr lang="en-US" sz="2400" dirty="0" smtClean="0">
                <a:gradFill>
                  <a:gsLst>
                    <a:gs pos="2917">
                      <a:srgbClr val="FFFFFF"/>
                    </a:gs>
                    <a:gs pos="30000">
                      <a:srgbClr val="FFFFFF"/>
                    </a:gs>
                  </a:gsLst>
                  <a:lin ang="5400000" scaled="0"/>
                </a:gradFill>
              </a:rPr>
              <a:t>Framework</a:t>
            </a:r>
            <a:br>
              <a:rPr lang="en-US" sz="2400" dirty="0" smtClean="0">
                <a:gradFill>
                  <a:gsLst>
                    <a:gs pos="2917">
                      <a:srgbClr val="FFFFFF"/>
                    </a:gs>
                    <a:gs pos="30000">
                      <a:srgbClr val="FFFFFF"/>
                    </a:gs>
                  </a:gsLst>
                  <a:lin ang="5400000" scaled="0"/>
                </a:gradFill>
              </a:rPr>
            </a:br>
            <a:r>
              <a:rPr lang="en-US" sz="2400" dirty="0" smtClean="0">
                <a:gradFill>
                  <a:gsLst>
                    <a:gs pos="2917">
                      <a:srgbClr val="FFFFFF"/>
                    </a:gs>
                    <a:gs pos="30000">
                      <a:srgbClr val="FFFFFF"/>
                    </a:gs>
                  </a:gsLst>
                  <a:lin ang="5400000" scaled="0"/>
                </a:gradFill>
              </a:rPr>
              <a:t>de </a:t>
            </a:r>
            <a:r>
              <a:rPr lang="en-US" sz="2400" dirty="0" err="1" smtClean="0">
                <a:gradFill>
                  <a:gsLst>
                    <a:gs pos="2917">
                      <a:srgbClr val="FFFFFF"/>
                    </a:gs>
                    <a:gs pos="30000">
                      <a:srgbClr val="FFFFFF"/>
                    </a:gs>
                  </a:gsLst>
                  <a:lin ang="5400000" scaled="0"/>
                </a:gradFill>
              </a:rPr>
              <a:t>Aplicação</a:t>
            </a:r>
            <a:endParaRPr lang="en-US" sz="2400" dirty="0" smtClean="0">
              <a:gradFill>
                <a:gsLst>
                  <a:gs pos="2917">
                    <a:srgbClr val="FFFFFF"/>
                  </a:gs>
                  <a:gs pos="30000">
                    <a:srgbClr val="FFFFFF"/>
                  </a:gs>
                </a:gsLst>
                <a:lin ang="5400000" scaled="0"/>
              </a:gradFill>
            </a:endParaRPr>
          </a:p>
        </p:txBody>
      </p:sp>
      <p:pic>
        <p:nvPicPr>
          <p:cNvPr id="75" name="Picture 74"/>
          <p:cNvPicPr>
            <a:picLocks noChangeAspect="1"/>
          </p:cNvPicPr>
          <p:nvPr/>
        </p:nvPicPr>
        <p:blipFill>
          <a:blip r:embed="rId6"/>
          <a:stretch>
            <a:fillRect/>
          </a:stretch>
        </p:blipFill>
        <p:spPr>
          <a:xfrm>
            <a:off x="3472336" y="1413269"/>
            <a:ext cx="2878638" cy="1645920"/>
          </a:xfrm>
          <a:prstGeom prst="rect">
            <a:avLst/>
          </a:prstGeom>
        </p:spPr>
      </p:pic>
      <p:sp>
        <p:nvSpPr>
          <p:cNvPr id="76" name="TextBox 75"/>
          <p:cNvSpPr txBox="1"/>
          <p:nvPr/>
        </p:nvSpPr>
        <p:spPr>
          <a:xfrm>
            <a:off x="3464241" y="1943019"/>
            <a:ext cx="2872628" cy="627864"/>
          </a:xfrm>
          <a:prstGeom prst="rect">
            <a:avLst/>
          </a:prstGeom>
          <a:noFill/>
        </p:spPr>
        <p:txBody>
          <a:bodyPr wrap="square" lIns="182880" tIns="146304" rIns="182880" bIns="146304" rtlCol="0">
            <a:spAutoFit/>
          </a:bodyPr>
          <a:lstStyle/>
          <a:p>
            <a:pPr algn="ctr">
              <a:lnSpc>
                <a:spcPct val="90000"/>
              </a:lnSpc>
              <a:spcAft>
                <a:spcPts val="600"/>
              </a:spcAft>
            </a:pPr>
            <a:r>
              <a:rPr lang="en-US" sz="2400" dirty="0" smtClean="0">
                <a:solidFill>
                  <a:srgbClr val="0078D7"/>
                </a:solidFill>
              </a:rPr>
              <a:t>Sandbox</a:t>
            </a:r>
          </a:p>
        </p:txBody>
      </p:sp>
      <p:sp>
        <p:nvSpPr>
          <p:cNvPr id="78" name="Rectangle 77"/>
          <p:cNvSpPr/>
          <p:nvPr/>
        </p:nvSpPr>
        <p:spPr bwMode="auto">
          <a:xfrm>
            <a:off x="6503483" y="1879156"/>
            <a:ext cx="2530155" cy="711784"/>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6637" rIns="91440" bIns="46637" numCol="1" rtlCol="0" anchor="ctr" anchorCtr="0" compatLnSpc="1">
            <a:prstTxWarp prst="textNoShape">
              <a:avLst/>
            </a:prstTxWarp>
          </a:bodyPr>
          <a:lstStyle/>
          <a:p>
            <a:pPr defTabSz="932398" fontAlgn="base">
              <a:spcBef>
                <a:spcPct val="0"/>
              </a:spcBef>
              <a:spcAft>
                <a:spcPct val="0"/>
              </a:spcAft>
            </a:pPr>
            <a:r>
              <a:rPr lang="en-US" sz="2000" i="1" dirty="0" smtClean="0">
                <a:gradFill>
                  <a:gsLst>
                    <a:gs pos="16814">
                      <a:srgbClr val="FFFFFF"/>
                    </a:gs>
                    <a:gs pos="46000">
                      <a:srgbClr val="FFFFFF"/>
                    </a:gs>
                  </a:gsLst>
                  <a:lin ang="5400000" scaled="0"/>
                </a:gradFill>
              </a:rPr>
              <a:t>Empty</a:t>
            </a:r>
            <a:endParaRPr lang="en-US" sz="2000" i="1" dirty="0">
              <a:gradFill>
                <a:gsLst>
                  <a:gs pos="16814">
                    <a:srgbClr val="FFFFFF"/>
                  </a:gs>
                  <a:gs pos="46000">
                    <a:srgbClr val="FFFFFF"/>
                  </a:gs>
                </a:gsLst>
                <a:lin ang="5400000" scaled="0"/>
              </a:gradFill>
            </a:endParaRPr>
          </a:p>
        </p:txBody>
      </p:sp>
      <p:sp>
        <p:nvSpPr>
          <p:cNvPr id="81" name="Right Arrow 80"/>
          <p:cNvSpPr/>
          <p:nvPr/>
        </p:nvSpPr>
        <p:spPr bwMode="auto">
          <a:xfrm>
            <a:off x="9179032" y="3784295"/>
            <a:ext cx="500611" cy="484632"/>
          </a:xfrm>
          <a:prstGeom prst="rightArrow">
            <a:avLst/>
          </a:prstGeom>
          <a:solidFill>
            <a:schemeClr val="tx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sz="2000" dirty="0">
              <a:gradFill>
                <a:gsLst>
                  <a:gs pos="16814">
                    <a:srgbClr val="FFFFFF"/>
                  </a:gs>
                  <a:gs pos="46000">
                    <a:srgbClr val="FFFFFF"/>
                  </a:gs>
                </a:gsLst>
                <a:lin ang="5400000" scaled="0"/>
              </a:gradFill>
            </a:endParaRPr>
          </a:p>
        </p:txBody>
      </p:sp>
    </p:spTree>
    <p:extLst>
      <p:ext uri="{BB962C8B-B14F-4D97-AF65-F5344CB8AC3E}">
        <p14:creationId xmlns:p14="http://schemas.microsoft.com/office/powerpoint/2010/main" val="1084666375"/>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Trapezoid 60"/>
          <p:cNvSpPr/>
          <p:nvPr/>
        </p:nvSpPr>
        <p:spPr bwMode="auto">
          <a:xfrm rot="16200000">
            <a:off x="1568699" y="2327731"/>
            <a:ext cx="5329625" cy="3466783"/>
          </a:xfrm>
          <a:prstGeom prst="trapezoid">
            <a:avLst>
              <a:gd name="adj" fmla="val 39862"/>
            </a:avLst>
          </a:prstGeom>
          <a:solidFill>
            <a:schemeClr val="bg1">
              <a:lumMod val="85000"/>
              <a:alpha val="66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sz="2000" dirty="0">
              <a:gradFill>
                <a:gsLst>
                  <a:gs pos="16814">
                    <a:srgbClr val="FFFFFF"/>
                  </a:gs>
                  <a:gs pos="46000">
                    <a:srgbClr val="FFFFFF"/>
                  </a:gs>
                </a:gsLst>
                <a:lin ang="5400000" scaled="0"/>
              </a:gradFill>
            </a:endParaRPr>
          </a:p>
        </p:txBody>
      </p:sp>
      <p:sp>
        <p:nvSpPr>
          <p:cNvPr id="62" name="Rounded Rectangle 61"/>
          <p:cNvSpPr/>
          <p:nvPr/>
        </p:nvSpPr>
        <p:spPr bwMode="auto">
          <a:xfrm>
            <a:off x="526387" y="1929711"/>
            <a:ext cx="2230390" cy="3944691"/>
          </a:xfrm>
          <a:prstGeom prst="roundRect">
            <a:avLst/>
          </a:prstGeom>
          <a:solidFill>
            <a:schemeClr val="bg1">
              <a:lumMod val="95000"/>
            </a:schemeClr>
          </a:solidFill>
          <a:ln w="38100">
            <a:solidFill>
              <a:schemeClr val="tx1"/>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0" numCol="1" spcCol="0" rtlCol="0" fromWordArt="0" anchor="b" anchorCtr="0" forceAA="0" compatLnSpc="1">
            <a:prstTxWarp prst="textNoShape">
              <a:avLst/>
            </a:prstTxWarp>
            <a:noAutofit/>
          </a:bodyPr>
          <a:lstStyle/>
          <a:p>
            <a:pPr algn="ctr">
              <a:lnSpc>
                <a:spcPct val="90000"/>
              </a:lnSpc>
              <a:spcAft>
                <a:spcPts val="600"/>
              </a:spcAft>
            </a:pPr>
            <a:r>
              <a:rPr lang="en-US" sz="2000" b="1" dirty="0" err="1" smtClean="0">
                <a:solidFill>
                  <a:schemeClr val="tx1"/>
                </a:solidFill>
              </a:rPr>
              <a:t>Repositório</a:t>
            </a:r>
            <a:r>
              <a:rPr lang="en-US" sz="2000" b="1" dirty="0" smtClean="0">
                <a:solidFill>
                  <a:schemeClr val="tx1"/>
                </a:solidFill>
              </a:rPr>
              <a:t/>
            </a:r>
            <a:br>
              <a:rPr lang="en-US" sz="2000" b="1" dirty="0" smtClean="0">
                <a:solidFill>
                  <a:schemeClr val="tx1"/>
                </a:solidFill>
              </a:rPr>
            </a:br>
            <a:r>
              <a:rPr lang="en-US" sz="2000" b="1" dirty="0" smtClean="0">
                <a:solidFill>
                  <a:schemeClr val="tx1"/>
                </a:solidFill>
              </a:rPr>
              <a:t>Local</a:t>
            </a:r>
            <a:endParaRPr lang="en-US" sz="2000" b="1" dirty="0">
              <a:solidFill>
                <a:schemeClr val="tx1"/>
              </a:solidFill>
            </a:endParaRPr>
          </a:p>
        </p:txBody>
      </p:sp>
      <p:grpSp>
        <p:nvGrpSpPr>
          <p:cNvPr id="63" name="Group 62"/>
          <p:cNvGrpSpPr/>
          <p:nvPr/>
        </p:nvGrpSpPr>
        <p:grpSpPr>
          <a:xfrm>
            <a:off x="686258" y="4285091"/>
            <a:ext cx="1882150" cy="951832"/>
            <a:chOff x="4962561" y="2484878"/>
            <a:chExt cx="2522622" cy="1409700"/>
          </a:xfrm>
        </p:grpSpPr>
        <p:grpSp>
          <p:nvGrpSpPr>
            <p:cNvPr id="64" name="Group 63"/>
            <p:cNvGrpSpPr/>
            <p:nvPr/>
          </p:nvGrpSpPr>
          <p:grpSpPr>
            <a:xfrm>
              <a:off x="4962561" y="2484878"/>
              <a:ext cx="2522622" cy="1409700"/>
              <a:chOff x="3703637" y="1744662"/>
              <a:chExt cx="5181600" cy="2895600"/>
            </a:xfrm>
          </p:grpSpPr>
          <p:sp>
            <p:nvSpPr>
              <p:cNvPr id="86" name="Rectangle 85"/>
              <p:cNvSpPr/>
              <p:nvPr/>
            </p:nvSpPr>
            <p:spPr bwMode="auto">
              <a:xfrm>
                <a:off x="3789873" y="1829243"/>
                <a:ext cx="5013282" cy="2725204"/>
              </a:xfrm>
              <a:prstGeom prst="rect">
                <a:avLst/>
              </a:prstGeom>
              <a:solidFill>
                <a:schemeClr val="accent3"/>
              </a:solidFill>
              <a:ln w="76200">
                <a:solidFill>
                  <a:schemeClr val="bg1">
                    <a:lumMod val="95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87" name="Right Bracket 86"/>
              <p:cNvSpPr/>
              <p:nvPr/>
            </p:nvSpPr>
            <p:spPr>
              <a:xfrm>
                <a:off x="8512014" y="1744662"/>
                <a:ext cx="373223" cy="2895600"/>
              </a:xfrm>
              <a:prstGeom prst="rightBracket">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FFFFFF"/>
                  </a:solidFill>
                </a:endParaRPr>
              </a:p>
            </p:txBody>
          </p:sp>
          <p:sp>
            <p:nvSpPr>
              <p:cNvPr id="88" name="Left Bracket 87"/>
              <p:cNvSpPr/>
              <p:nvPr/>
            </p:nvSpPr>
            <p:spPr>
              <a:xfrm>
                <a:off x="3703637" y="1744662"/>
                <a:ext cx="373223" cy="2895600"/>
              </a:xfrm>
              <a:prstGeom prst="leftBracket">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FFFFFF"/>
                  </a:solidFill>
                </a:endParaRPr>
              </a:p>
            </p:txBody>
          </p:sp>
        </p:grpSp>
        <p:cxnSp>
          <p:nvCxnSpPr>
            <p:cNvPr id="65" name="Straight Connector 64"/>
            <p:cNvCxnSpPr/>
            <p:nvPr/>
          </p:nvCxnSpPr>
          <p:spPr>
            <a:xfrm>
              <a:off x="7288402" y="2732528"/>
              <a:ext cx="0" cy="9144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7166837" y="2732528"/>
              <a:ext cx="0" cy="9144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7045273" y="2732528"/>
              <a:ext cx="0" cy="9144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6923709" y="2732528"/>
              <a:ext cx="0" cy="9144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69" name="Group 68"/>
            <p:cNvGrpSpPr/>
            <p:nvPr/>
          </p:nvGrpSpPr>
          <p:grpSpPr>
            <a:xfrm>
              <a:off x="5151321" y="2732528"/>
              <a:ext cx="364693" cy="914400"/>
              <a:chOff x="5528956" y="2849562"/>
              <a:chExt cx="729385" cy="1828800"/>
            </a:xfrm>
          </p:grpSpPr>
          <p:cxnSp>
            <p:nvCxnSpPr>
              <p:cNvPr id="70" name="Straight Connector 69"/>
              <p:cNvCxnSpPr/>
              <p:nvPr/>
            </p:nvCxnSpPr>
            <p:spPr>
              <a:xfrm>
                <a:off x="6258341" y="2849562"/>
                <a:ext cx="0" cy="18288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a:off x="6015212" y="2849562"/>
                <a:ext cx="0" cy="18288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5772084" y="2849562"/>
                <a:ext cx="0" cy="18288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5528956" y="2849562"/>
                <a:ext cx="0" cy="18288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grpSp>
      </p:grpSp>
      <p:pic>
        <p:nvPicPr>
          <p:cNvPr id="89" name="Picture 8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3901" y="4554730"/>
            <a:ext cx="1773510" cy="407795"/>
          </a:xfrm>
          <a:prstGeom prst="rect">
            <a:avLst/>
          </a:prstGeom>
        </p:spPr>
      </p:pic>
      <p:grpSp>
        <p:nvGrpSpPr>
          <p:cNvPr id="90" name="Group 89"/>
          <p:cNvGrpSpPr/>
          <p:nvPr/>
        </p:nvGrpSpPr>
        <p:grpSpPr>
          <a:xfrm>
            <a:off x="686258" y="3217449"/>
            <a:ext cx="1882150" cy="951832"/>
            <a:chOff x="686258" y="3413400"/>
            <a:chExt cx="1882150" cy="951832"/>
          </a:xfrm>
        </p:grpSpPr>
        <p:grpSp>
          <p:nvGrpSpPr>
            <p:cNvPr id="91" name="Group 90"/>
            <p:cNvGrpSpPr/>
            <p:nvPr/>
          </p:nvGrpSpPr>
          <p:grpSpPr>
            <a:xfrm>
              <a:off x="686258" y="3413400"/>
              <a:ext cx="1882150" cy="951832"/>
              <a:chOff x="4962561" y="2484878"/>
              <a:chExt cx="2522622" cy="1409700"/>
            </a:xfrm>
          </p:grpSpPr>
          <p:grpSp>
            <p:nvGrpSpPr>
              <p:cNvPr id="93" name="Group 92"/>
              <p:cNvGrpSpPr/>
              <p:nvPr/>
            </p:nvGrpSpPr>
            <p:grpSpPr>
              <a:xfrm>
                <a:off x="4962561" y="2484878"/>
                <a:ext cx="2522622" cy="1409700"/>
                <a:chOff x="3703637" y="1744662"/>
                <a:chExt cx="5181600" cy="2895600"/>
              </a:xfrm>
            </p:grpSpPr>
            <p:sp>
              <p:nvSpPr>
                <p:cNvPr id="104" name="Rectangle 103"/>
                <p:cNvSpPr/>
                <p:nvPr/>
              </p:nvSpPr>
              <p:spPr bwMode="auto">
                <a:xfrm>
                  <a:off x="3789873" y="1829243"/>
                  <a:ext cx="5013282" cy="2725204"/>
                </a:xfrm>
                <a:prstGeom prst="rect">
                  <a:avLst/>
                </a:prstGeom>
                <a:solidFill>
                  <a:schemeClr val="accent3"/>
                </a:solidFill>
                <a:ln w="76200">
                  <a:solidFill>
                    <a:schemeClr val="bg1">
                      <a:lumMod val="95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05" name="Right Bracket 104"/>
                <p:cNvSpPr/>
                <p:nvPr/>
              </p:nvSpPr>
              <p:spPr>
                <a:xfrm>
                  <a:off x="8512014" y="1744662"/>
                  <a:ext cx="373223" cy="2895600"/>
                </a:xfrm>
                <a:prstGeom prst="rightBracket">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FFFFFF"/>
                    </a:solidFill>
                  </a:endParaRPr>
                </a:p>
              </p:txBody>
            </p:sp>
            <p:sp>
              <p:nvSpPr>
                <p:cNvPr id="106" name="Left Bracket 105"/>
                <p:cNvSpPr/>
                <p:nvPr/>
              </p:nvSpPr>
              <p:spPr>
                <a:xfrm>
                  <a:off x="3703637" y="1744662"/>
                  <a:ext cx="373223" cy="2895600"/>
                </a:xfrm>
                <a:prstGeom prst="leftBracket">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FFFFFF"/>
                    </a:solidFill>
                  </a:endParaRPr>
                </a:p>
              </p:txBody>
            </p:sp>
          </p:grpSp>
          <p:cxnSp>
            <p:nvCxnSpPr>
              <p:cNvPr id="94" name="Straight Connector 93"/>
              <p:cNvCxnSpPr/>
              <p:nvPr/>
            </p:nvCxnSpPr>
            <p:spPr>
              <a:xfrm>
                <a:off x="7288402" y="2732528"/>
                <a:ext cx="0" cy="9144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a:off x="7166837" y="2732528"/>
                <a:ext cx="0" cy="9144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a:off x="7045273" y="2732528"/>
                <a:ext cx="0" cy="9144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6923709" y="2732528"/>
                <a:ext cx="0" cy="9144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98" name="Group 97"/>
              <p:cNvGrpSpPr/>
              <p:nvPr/>
            </p:nvGrpSpPr>
            <p:grpSpPr>
              <a:xfrm>
                <a:off x="5151321" y="2732528"/>
                <a:ext cx="364693" cy="914400"/>
                <a:chOff x="5528956" y="2849562"/>
                <a:chExt cx="729385" cy="1828800"/>
              </a:xfrm>
            </p:grpSpPr>
            <p:cxnSp>
              <p:nvCxnSpPr>
                <p:cNvPr id="99" name="Straight Connector 98"/>
                <p:cNvCxnSpPr/>
                <p:nvPr/>
              </p:nvCxnSpPr>
              <p:spPr>
                <a:xfrm>
                  <a:off x="6258341" y="2849562"/>
                  <a:ext cx="0" cy="18288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a:off x="6015212" y="2849562"/>
                  <a:ext cx="0" cy="18288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a:off x="5772084" y="2849562"/>
                  <a:ext cx="0" cy="18288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a:off x="5528956" y="2849562"/>
                  <a:ext cx="0" cy="18288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grpSp>
        </p:grpSp>
        <p:sp>
          <p:nvSpPr>
            <p:cNvPr id="92" name="Rectangle 91"/>
            <p:cNvSpPr/>
            <p:nvPr/>
          </p:nvSpPr>
          <p:spPr>
            <a:xfrm>
              <a:off x="787738" y="3587515"/>
              <a:ext cx="1725836" cy="590931"/>
            </a:xfrm>
            <a:prstGeom prst="rect">
              <a:avLst/>
            </a:prstGeom>
          </p:spPr>
          <p:txBody>
            <a:bodyPr wrap="square">
              <a:spAutoFit/>
            </a:bodyPr>
            <a:lstStyle/>
            <a:p>
              <a:pPr algn="ctr">
                <a:lnSpc>
                  <a:spcPct val="90000"/>
                </a:lnSpc>
              </a:pPr>
              <a:r>
                <a:rPr lang="en-US" dirty="0" smtClean="0">
                  <a:gradFill>
                    <a:gsLst>
                      <a:gs pos="2917">
                        <a:srgbClr val="FFFFFF"/>
                      </a:gs>
                      <a:gs pos="30000">
                        <a:srgbClr val="FFFFFF"/>
                      </a:gs>
                    </a:gsLst>
                    <a:lin ang="5400000" scaled="0"/>
                  </a:gradFill>
                </a:rPr>
                <a:t>Framework</a:t>
              </a:r>
            </a:p>
            <a:p>
              <a:pPr algn="ctr">
                <a:lnSpc>
                  <a:spcPct val="90000"/>
                </a:lnSpc>
              </a:pPr>
              <a:r>
                <a:rPr lang="pt-BR" dirty="0">
                  <a:gradFill>
                    <a:gsLst>
                      <a:gs pos="2917">
                        <a:srgbClr val="FFFFFF"/>
                      </a:gs>
                      <a:gs pos="30000">
                        <a:srgbClr val="FFFFFF"/>
                      </a:gs>
                    </a:gsLst>
                    <a:lin ang="5400000" scaled="0"/>
                  </a:gradFill>
                </a:rPr>
                <a:t>d</a:t>
              </a:r>
              <a:r>
                <a:rPr lang="pt-BR" dirty="0" smtClean="0">
                  <a:gradFill>
                    <a:gsLst>
                      <a:gs pos="2917">
                        <a:srgbClr val="FFFFFF"/>
                      </a:gs>
                      <a:gs pos="30000">
                        <a:srgbClr val="FFFFFF"/>
                      </a:gs>
                    </a:gsLst>
                    <a:lin ang="5400000" scaled="0"/>
                  </a:gradFill>
                </a:rPr>
                <a:t>e Aplicação</a:t>
              </a:r>
              <a:endParaRPr lang="en-US" dirty="0">
                <a:gradFill>
                  <a:gsLst>
                    <a:gs pos="2917">
                      <a:srgbClr val="FFFFFF"/>
                    </a:gs>
                    <a:gs pos="30000">
                      <a:srgbClr val="FFFFFF"/>
                    </a:gs>
                  </a:gsLst>
                  <a:lin ang="5400000" scaled="0"/>
                </a:gradFill>
              </a:endParaRPr>
            </a:p>
          </p:txBody>
        </p:sp>
      </p:grpSp>
      <p:sp>
        <p:nvSpPr>
          <p:cNvPr id="2" name="Title 1"/>
          <p:cNvSpPr>
            <a:spLocks noGrp="1"/>
          </p:cNvSpPr>
          <p:nvPr>
            <p:ph type="title"/>
          </p:nvPr>
        </p:nvSpPr>
        <p:spPr/>
        <p:txBody>
          <a:bodyPr/>
          <a:lstStyle/>
          <a:p>
            <a:r>
              <a:rPr lang="en-US" dirty="0" err="1" smtClean="0"/>
              <a:t>Criação</a:t>
            </a:r>
            <a:r>
              <a:rPr lang="en-US" dirty="0" smtClean="0"/>
              <a:t> de </a:t>
            </a:r>
            <a:r>
              <a:rPr lang="en-US" dirty="0" err="1" smtClean="0"/>
              <a:t>Imagem</a:t>
            </a:r>
            <a:endParaRPr lang="en-US" dirty="0"/>
          </a:p>
        </p:txBody>
      </p:sp>
      <p:sp>
        <p:nvSpPr>
          <p:cNvPr id="72" name="Rounded Rectangle 71"/>
          <p:cNvSpPr/>
          <p:nvPr/>
        </p:nvSpPr>
        <p:spPr bwMode="auto">
          <a:xfrm>
            <a:off x="3315221" y="1250279"/>
            <a:ext cx="5874816" cy="5486400"/>
          </a:xfrm>
          <a:prstGeom prst="roundRect">
            <a:avLst>
              <a:gd name="adj" fmla="val 0"/>
            </a:avLst>
          </a:prstGeom>
          <a:solidFill>
            <a:schemeClr val="bg1">
              <a:lumMod val="95000"/>
            </a:schemeClr>
          </a:solidFill>
          <a:ln w="38100">
            <a:solidFill>
              <a:schemeClr val="tx1"/>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0" numCol="1" spcCol="0" rtlCol="0" fromWordArt="0" anchor="b" anchorCtr="0" forceAA="0" compatLnSpc="1">
            <a:prstTxWarp prst="textNoShape">
              <a:avLst/>
            </a:prstTxWarp>
            <a:noAutofit/>
          </a:bodyPr>
          <a:lstStyle/>
          <a:p>
            <a:pPr algn="ctr">
              <a:lnSpc>
                <a:spcPct val="90000"/>
              </a:lnSpc>
              <a:spcAft>
                <a:spcPts val="600"/>
              </a:spcAft>
            </a:pPr>
            <a:endParaRPr lang="en-US" sz="2000" b="1" dirty="0">
              <a:solidFill>
                <a:srgbClr val="0078D7"/>
              </a:solidFill>
            </a:endParaRPr>
          </a:p>
        </p:txBody>
      </p:sp>
      <p:pic>
        <p:nvPicPr>
          <p:cNvPr id="102" name="Picture 10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6616" y="2247235"/>
            <a:ext cx="1773510" cy="407795"/>
          </a:xfrm>
          <a:prstGeom prst="rect">
            <a:avLst/>
          </a:prstGeom>
        </p:spPr>
      </p:pic>
      <p:pic>
        <p:nvPicPr>
          <p:cNvPr id="115" name="Picture 114"/>
          <p:cNvPicPr>
            <a:picLocks noChangeAspect="1"/>
          </p:cNvPicPr>
          <p:nvPr/>
        </p:nvPicPr>
        <p:blipFill>
          <a:blip r:embed="rId4"/>
          <a:stretch>
            <a:fillRect/>
          </a:stretch>
        </p:blipFill>
        <p:spPr>
          <a:xfrm>
            <a:off x="3475037" y="4942735"/>
            <a:ext cx="2872629" cy="1645920"/>
          </a:xfrm>
          <a:prstGeom prst="rect">
            <a:avLst/>
          </a:prstGeom>
        </p:spPr>
      </p:pic>
      <p:sp>
        <p:nvSpPr>
          <p:cNvPr id="119" name="Rounded Rectangle 118"/>
          <p:cNvSpPr/>
          <p:nvPr/>
        </p:nvSpPr>
        <p:spPr bwMode="auto">
          <a:xfrm>
            <a:off x="9679643" y="2021133"/>
            <a:ext cx="2230390" cy="3944691"/>
          </a:xfrm>
          <a:prstGeom prst="roundRect">
            <a:avLst/>
          </a:prstGeom>
          <a:solidFill>
            <a:schemeClr val="bg1">
              <a:lumMod val="95000"/>
            </a:schemeClr>
          </a:solidFill>
          <a:ln w="38100">
            <a:solidFill>
              <a:schemeClr val="tx1"/>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0" numCol="1" spcCol="0" rtlCol="0" fromWordArt="0" anchor="b" anchorCtr="0" forceAA="0" compatLnSpc="1">
            <a:prstTxWarp prst="textNoShape">
              <a:avLst/>
            </a:prstTxWarp>
            <a:noAutofit/>
          </a:bodyPr>
          <a:lstStyle/>
          <a:p>
            <a:pPr algn="ctr">
              <a:lnSpc>
                <a:spcPct val="90000"/>
              </a:lnSpc>
              <a:spcAft>
                <a:spcPts val="600"/>
              </a:spcAft>
            </a:pPr>
            <a:r>
              <a:rPr lang="en-US" sz="2000" b="1" dirty="0" err="1" smtClean="0">
                <a:solidFill>
                  <a:schemeClr val="tx1"/>
                </a:solidFill>
              </a:rPr>
              <a:t>Visão</a:t>
            </a:r>
            <a:r>
              <a:rPr lang="en-US" sz="2000" b="1" dirty="0" smtClean="0">
                <a:solidFill>
                  <a:schemeClr val="tx1"/>
                </a:solidFill>
              </a:rPr>
              <a:t> do Container</a:t>
            </a:r>
            <a:endParaRPr lang="en-US" sz="2000" b="1" dirty="0">
              <a:solidFill>
                <a:schemeClr val="tx1"/>
              </a:solidFill>
            </a:endParaRPr>
          </a:p>
        </p:txBody>
      </p:sp>
      <p:pic>
        <p:nvPicPr>
          <p:cNvPr id="120" name="Picture 119"/>
          <p:cNvPicPr>
            <a:picLocks noChangeAspect="1"/>
          </p:cNvPicPr>
          <p:nvPr/>
        </p:nvPicPr>
        <p:blipFill>
          <a:blip r:embed="rId5"/>
          <a:stretch>
            <a:fillRect/>
          </a:stretch>
        </p:blipFill>
        <p:spPr>
          <a:xfrm>
            <a:off x="9787204" y="2355738"/>
            <a:ext cx="2015267" cy="1152270"/>
          </a:xfrm>
          <a:prstGeom prst="rect">
            <a:avLst/>
          </a:prstGeom>
        </p:spPr>
      </p:pic>
      <p:pic>
        <p:nvPicPr>
          <p:cNvPr id="73" name="Picture 7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24596" y="5965351"/>
            <a:ext cx="1773510" cy="407795"/>
          </a:xfrm>
          <a:prstGeom prst="rect">
            <a:avLst/>
          </a:prstGeom>
        </p:spPr>
      </p:pic>
      <p:sp>
        <p:nvSpPr>
          <p:cNvPr id="3" name="TextBox 2"/>
          <p:cNvSpPr txBox="1"/>
          <p:nvPr/>
        </p:nvSpPr>
        <p:spPr>
          <a:xfrm>
            <a:off x="3823393" y="5101486"/>
            <a:ext cx="2385910" cy="960263"/>
          </a:xfrm>
          <a:prstGeom prst="rect">
            <a:avLst/>
          </a:prstGeom>
          <a:noFill/>
        </p:spPr>
        <p:txBody>
          <a:bodyPr wrap="none" lIns="182880" tIns="146304" rIns="182880" bIns="146304" rtlCol="0">
            <a:spAutoFit/>
          </a:bodyPr>
          <a:lstStyle/>
          <a:p>
            <a:pPr>
              <a:lnSpc>
                <a:spcPct val="90000"/>
              </a:lnSpc>
              <a:spcAft>
                <a:spcPts val="600"/>
              </a:spcAft>
            </a:pPr>
            <a:r>
              <a:rPr lang="en-US" sz="2400" dirty="0" err="1">
                <a:gradFill>
                  <a:gsLst>
                    <a:gs pos="2917">
                      <a:srgbClr val="FFFFFF"/>
                    </a:gs>
                    <a:gs pos="30000">
                      <a:srgbClr val="FFFFFF"/>
                    </a:gs>
                  </a:gsLst>
                  <a:lin ang="5400000" scaled="0"/>
                </a:gradFill>
              </a:rPr>
              <a:t>Imagem</a:t>
            </a:r>
            <a:r>
              <a:rPr lang="en-US" sz="2400" dirty="0">
                <a:gradFill>
                  <a:gsLst>
                    <a:gs pos="2917">
                      <a:srgbClr val="FFFFFF"/>
                    </a:gs>
                    <a:gs pos="30000">
                      <a:srgbClr val="FFFFFF"/>
                    </a:gs>
                  </a:gsLst>
                  <a:lin ang="5400000" scaled="0"/>
                </a:gradFill>
              </a:rPr>
              <a:t> de SO</a:t>
            </a:r>
            <a:br>
              <a:rPr lang="en-US" sz="2400" dirty="0">
                <a:gradFill>
                  <a:gsLst>
                    <a:gs pos="2917">
                      <a:srgbClr val="FFFFFF"/>
                    </a:gs>
                    <a:gs pos="30000">
                      <a:srgbClr val="FFFFFF"/>
                    </a:gs>
                  </a:gsLst>
                  <a:lin ang="5400000" scaled="0"/>
                </a:gradFill>
              </a:rPr>
            </a:br>
            <a:r>
              <a:rPr lang="en-US" sz="2400" dirty="0">
                <a:gradFill>
                  <a:gsLst>
                    <a:gs pos="2917">
                      <a:srgbClr val="FFFFFF"/>
                    </a:gs>
                    <a:gs pos="30000">
                      <a:srgbClr val="FFFFFF"/>
                    </a:gs>
                  </a:gsLst>
                  <a:lin ang="5400000" scaled="0"/>
                </a:gradFill>
              </a:rPr>
              <a:t>do container</a:t>
            </a:r>
          </a:p>
        </p:txBody>
      </p:sp>
      <p:sp>
        <p:nvSpPr>
          <p:cNvPr id="4" name="Rectangle 3"/>
          <p:cNvSpPr/>
          <p:nvPr/>
        </p:nvSpPr>
        <p:spPr bwMode="auto">
          <a:xfrm>
            <a:off x="6488916" y="5426197"/>
            <a:ext cx="2530155" cy="711784"/>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6637" rIns="91440" bIns="46637" numCol="1" rtlCol="0" anchor="ctr" anchorCtr="0" compatLnSpc="1">
            <a:prstTxWarp prst="textNoShape">
              <a:avLst/>
            </a:prstTxWarp>
          </a:bodyPr>
          <a:lstStyle/>
          <a:p>
            <a:pPr defTabSz="932398" fontAlgn="base">
              <a:spcBef>
                <a:spcPct val="0"/>
              </a:spcBef>
              <a:spcAft>
                <a:spcPct val="0"/>
              </a:spcAft>
            </a:pPr>
            <a:r>
              <a:rPr lang="en-US" sz="2000" dirty="0" smtClean="0">
                <a:gradFill>
                  <a:gsLst>
                    <a:gs pos="16814">
                      <a:srgbClr val="FFFFFF"/>
                    </a:gs>
                    <a:gs pos="46000">
                      <a:srgbClr val="FFFFFF"/>
                    </a:gs>
                  </a:gsLst>
                  <a:lin ang="5400000" scaled="0"/>
                </a:gradFill>
              </a:rPr>
              <a:t>C:\Windows\*</a:t>
            </a:r>
            <a:endParaRPr lang="en-US" sz="2000" dirty="0">
              <a:gradFill>
                <a:gsLst>
                  <a:gs pos="16814">
                    <a:srgbClr val="FFFFFF"/>
                  </a:gs>
                  <a:gs pos="46000">
                    <a:srgbClr val="FFFFFF"/>
                  </a:gs>
                </a:gsLst>
                <a:lin ang="5400000" scaled="0"/>
              </a:gradFill>
            </a:endParaRPr>
          </a:p>
        </p:txBody>
      </p:sp>
      <p:sp>
        <p:nvSpPr>
          <p:cNvPr id="74" name="Rectangle 73"/>
          <p:cNvSpPr/>
          <p:nvPr/>
        </p:nvSpPr>
        <p:spPr bwMode="auto">
          <a:xfrm>
            <a:off x="9800819" y="3705230"/>
            <a:ext cx="2001652" cy="711784"/>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6637" rIns="91440" bIns="46637" numCol="1" rtlCol="0" anchor="t" anchorCtr="0" compatLnSpc="1">
            <a:prstTxWarp prst="textNoShape">
              <a:avLst/>
            </a:prstTxWarp>
          </a:bodyPr>
          <a:lstStyle/>
          <a:p>
            <a:pPr defTabSz="932398" fontAlgn="base">
              <a:spcBef>
                <a:spcPct val="0"/>
              </a:spcBef>
              <a:spcAft>
                <a:spcPct val="0"/>
              </a:spcAft>
            </a:pPr>
            <a:r>
              <a:rPr lang="en-US" dirty="0" smtClean="0">
                <a:gradFill>
                  <a:gsLst>
                    <a:gs pos="16814">
                      <a:srgbClr val="FFFFFF"/>
                    </a:gs>
                    <a:gs pos="46000">
                      <a:srgbClr val="FFFFFF"/>
                    </a:gs>
                  </a:gsLst>
                  <a:lin ang="5400000" scaled="0"/>
                </a:gradFill>
              </a:rPr>
              <a:t>C:\Windows\*</a:t>
            </a:r>
          </a:p>
          <a:p>
            <a:pPr defTabSz="932398" fontAlgn="base">
              <a:spcBef>
                <a:spcPct val="0"/>
              </a:spcBef>
              <a:spcAft>
                <a:spcPct val="0"/>
              </a:spcAft>
            </a:pPr>
            <a:r>
              <a:rPr lang="en-US" dirty="0" smtClean="0">
                <a:gradFill>
                  <a:gsLst>
                    <a:gs pos="16814">
                      <a:srgbClr val="FFFFFF"/>
                    </a:gs>
                    <a:gs pos="46000">
                      <a:srgbClr val="FFFFFF"/>
                    </a:gs>
                  </a:gsLst>
                  <a:lin ang="5400000" scaled="0"/>
                </a:gradFill>
              </a:rPr>
              <a:t>C:\nodeJS</a:t>
            </a:r>
            <a:endParaRPr lang="en-US" dirty="0">
              <a:gradFill>
                <a:gsLst>
                  <a:gs pos="16814">
                    <a:srgbClr val="FFFFFF"/>
                  </a:gs>
                  <a:gs pos="46000">
                    <a:srgbClr val="FFFFFF"/>
                  </a:gs>
                </a:gsLst>
                <a:lin ang="5400000" scaled="0"/>
              </a:gradFill>
            </a:endParaRPr>
          </a:p>
        </p:txBody>
      </p:sp>
      <p:sp>
        <p:nvSpPr>
          <p:cNvPr id="77" name="Rectangle 76"/>
          <p:cNvSpPr/>
          <p:nvPr/>
        </p:nvSpPr>
        <p:spPr bwMode="auto">
          <a:xfrm>
            <a:off x="6514280" y="3683327"/>
            <a:ext cx="2530155" cy="711784"/>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6637" rIns="91440" bIns="46637" numCol="1" rtlCol="0" anchor="ctr" anchorCtr="0" compatLnSpc="1">
            <a:prstTxWarp prst="textNoShape">
              <a:avLst/>
            </a:prstTxWarp>
          </a:bodyPr>
          <a:lstStyle/>
          <a:p>
            <a:pPr defTabSz="932398" fontAlgn="base">
              <a:spcBef>
                <a:spcPct val="0"/>
              </a:spcBef>
              <a:spcAft>
                <a:spcPct val="0"/>
              </a:spcAft>
            </a:pPr>
            <a:r>
              <a:rPr lang="en-US" sz="2000" dirty="0" smtClean="0">
                <a:gradFill>
                  <a:gsLst>
                    <a:gs pos="16814">
                      <a:srgbClr val="FFFFFF"/>
                    </a:gs>
                    <a:gs pos="46000">
                      <a:srgbClr val="FFFFFF"/>
                    </a:gs>
                  </a:gsLst>
                  <a:lin ang="5400000" scaled="0"/>
                </a:gradFill>
              </a:rPr>
              <a:t>C:\nodeJs</a:t>
            </a:r>
            <a:endParaRPr lang="en-US" sz="2000" dirty="0">
              <a:gradFill>
                <a:gsLst>
                  <a:gs pos="16814">
                    <a:srgbClr val="FFFFFF"/>
                  </a:gs>
                  <a:gs pos="46000">
                    <a:srgbClr val="FFFFFF"/>
                  </a:gs>
                </a:gsLst>
                <a:lin ang="5400000" scaled="0"/>
              </a:gradFill>
            </a:endParaRPr>
          </a:p>
        </p:txBody>
      </p:sp>
      <p:pic>
        <p:nvPicPr>
          <p:cNvPr id="79" name="Picture 78"/>
          <p:cNvPicPr>
            <a:picLocks noChangeAspect="1"/>
          </p:cNvPicPr>
          <p:nvPr/>
        </p:nvPicPr>
        <p:blipFill>
          <a:blip r:embed="rId4"/>
          <a:stretch>
            <a:fillRect/>
          </a:stretch>
        </p:blipFill>
        <p:spPr>
          <a:xfrm>
            <a:off x="3483133" y="3159535"/>
            <a:ext cx="2872629" cy="1645920"/>
          </a:xfrm>
          <a:prstGeom prst="rect">
            <a:avLst/>
          </a:prstGeom>
        </p:spPr>
      </p:pic>
      <p:sp>
        <p:nvSpPr>
          <p:cNvPr id="80" name="TextBox 79"/>
          <p:cNvSpPr txBox="1"/>
          <p:nvPr/>
        </p:nvSpPr>
        <p:spPr>
          <a:xfrm>
            <a:off x="3886794" y="3508008"/>
            <a:ext cx="2065310" cy="960263"/>
          </a:xfrm>
          <a:prstGeom prst="rect">
            <a:avLst/>
          </a:prstGeom>
          <a:noFill/>
        </p:spPr>
        <p:txBody>
          <a:bodyPr wrap="none" lIns="182880" tIns="146304" rIns="182880" bIns="146304" rtlCol="0">
            <a:spAutoFit/>
          </a:bodyPr>
          <a:lstStyle/>
          <a:p>
            <a:pPr algn="ctr">
              <a:lnSpc>
                <a:spcPct val="90000"/>
              </a:lnSpc>
              <a:spcAft>
                <a:spcPts val="600"/>
              </a:spcAft>
            </a:pPr>
            <a:r>
              <a:rPr lang="en-US" sz="2400" dirty="0" smtClean="0">
                <a:gradFill>
                  <a:gsLst>
                    <a:gs pos="2917">
                      <a:srgbClr val="FFFFFF"/>
                    </a:gs>
                    <a:gs pos="30000">
                      <a:srgbClr val="FFFFFF"/>
                    </a:gs>
                  </a:gsLst>
                  <a:lin ang="5400000" scaled="0"/>
                </a:gradFill>
              </a:rPr>
              <a:t>Framework</a:t>
            </a:r>
            <a:br>
              <a:rPr lang="en-US" sz="2400" dirty="0" smtClean="0">
                <a:gradFill>
                  <a:gsLst>
                    <a:gs pos="2917">
                      <a:srgbClr val="FFFFFF"/>
                    </a:gs>
                    <a:gs pos="30000">
                      <a:srgbClr val="FFFFFF"/>
                    </a:gs>
                  </a:gsLst>
                  <a:lin ang="5400000" scaled="0"/>
                </a:gradFill>
              </a:rPr>
            </a:br>
            <a:r>
              <a:rPr lang="en-US" sz="2400" dirty="0" smtClean="0">
                <a:gradFill>
                  <a:gsLst>
                    <a:gs pos="2917">
                      <a:srgbClr val="FFFFFF"/>
                    </a:gs>
                    <a:gs pos="30000">
                      <a:srgbClr val="FFFFFF"/>
                    </a:gs>
                  </a:gsLst>
                  <a:lin ang="5400000" scaled="0"/>
                </a:gradFill>
              </a:rPr>
              <a:t>de </a:t>
            </a:r>
            <a:r>
              <a:rPr lang="en-US" sz="2400" dirty="0" err="1" smtClean="0">
                <a:gradFill>
                  <a:gsLst>
                    <a:gs pos="2917">
                      <a:srgbClr val="FFFFFF"/>
                    </a:gs>
                    <a:gs pos="30000">
                      <a:srgbClr val="FFFFFF"/>
                    </a:gs>
                  </a:gsLst>
                  <a:lin ang="5400000" scaled="0"/>
                </a:gradFill>
              </a:rPr>
              <a:t>aplicação</a:t>
            </a:r>
            <a:endParaRPr lang="en-US" sz="2400" dirty="0" smtClean="0">
              <a:gradFill>
                <a:gsLst>
                  <a:gs pos="2917">
                    <a:srgbClr val="FFFFFF"/>
                  </a:gs>
                  <a:gs pos="30000">
                    <a:srgbClr val="FFFFFF"/>
                  </a:gs>
                </a:gsLst>
                <a:lin ang="5400000" scaled="0"/>
              </a:gradFill>
            </a:endParaRPr>
          </a:p>
        </p:txBody>
      </p:sp>
      <p:pic>
        <p:nvPicPr>
          <p:cNvPr id="75" name="Picture 74"/>
          <p:cNvPicPr>
            <a:picLocks noChangeAspect="1"/>
          </p:cNvPicPr>
          <p:nvPr/>
        </p:nvPicPr>
        <p:blipFill>
          <a:blip r:embed="rId6"/>
          <a:stretch>
            <a:fillRect/>
          </a:stretch>
        </p:blipFill>
        <p:spPr>
          <a:xfrm>
            <a:off x="3472336" y="1413269"/>
            <a:ext cx="2878638" cy="1645920"/>
          </a:xfrm>
          <a:prstGeom prst="rect">
            <a:avLst/>
          </a:prstGeom>
        </p:spPr>
      </p:pic>
      <p:sp>
        <p:nvSpPr>
          <p:cNvPr id="76" name="TextBox 75"/>
          <p:cNvSpPr txBox="1"/>
          <p:nvPr/>
        </p:nvSpPr>
        <p:spPr>
          <a:xfrm>
            <a:off x="3464241" y="1943019"/>
            <a:ext cx="2872628" cy="627864"/>
          </a:xfrm>
          <a:prstGeom prst="rect">
            <a:avLst/>
          </a:prstGeom>
          <a:noFill/>
        </p:spPr>
        <p:txBody>
          <a:bodyPr wrap="square" lIns="182880" tIns="146304" rIns="182880" bIns="146304" rtlCol="0">
            <a:spAutoFit/>
          </a:bodyPr>
          <a:lstStyle/>
          <a:p>
            <a:pPr algn="ctr">
              <a:lnSpc>
                <a:spcPct val="90000"/>
              </a:lnSpc>
              <a:spcAft>
                <a:spcPts val="600"/>
              </a:spcAft>
            </a:pPr>
            <a:r>
              <a:rPr lang="en-US" sz="2400" dirty="0" smtClean="0">
                <a:solidFill>
                  <a:srgbClr val="0078D7"/>
                </a:solidFill>
              </a:rPr>
              <a:t>Sandbox</a:t>
            </a:r>
          </a:p>
        </p:txBody>
      </p:sp>
      <p:sp>
        <p:nvSpPr>
          <p:cNvPr id="78" name="Rectangle 77"/>
          <p:cNvSpPr/>
          <p:nvPr/>
        </p:nvSpPr>
        <p:spPr bwMode="auto">
          <a:xfrm>
            <a:off x="6503483" y="1879156"/>
            <a:ext cx="2530155" cy="711784"/>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6637" rIns="91440" bIns="46637" numCol="1" rtlCol="0" anchor="ctr" anchorCtr="0" compatLnSpc="1">
            <a:prstTxWarp prst="textNoShape">
              <a:avLst/>
            </a:prstTxWarp>
          </a:bodyPr>
          <a:lstStyle/>
          <a:p>
            <a:pPr defTabSz="932398" fontAlgn="base">
              <a:spcBef>
                <a:spcPct val="0"/>
              </a:spcBef>
              <a:spcAft>
                <a:spcPct val="0"/>
              </a:spcAft>
            </a:pPr>
            <a:r>
              <a:rPr lang="en-US" sz="2000" i="1" dirty="0" smtClean="0">
                <a:gradFill>
                  <a:gsLst>
                    <a:gs pos="16814">
                      <a:srgbClr val="FFFFFF"/>
                    </a:gs>
                    <a:gs pos="46000">
                      <a:srgbClr val="FFFFFF"/>
                    </a:gs>
                  </a:gsLst>
                  <a:lin ang="5400000" scaled="0"/>
                </a:gradFill>
              </a:rPr>
              <a:t>Empty</a:t>
            </a:r>
            <a:endParaRPr lang="en-US" sz="2000" i="1" dirty="0">
              <a:gradFill>
                <a:gsLst>
                  <a:gs pos="16814">
                    <a:srgbClr val="FFFFFF"/>
                  </a:gs>
                  <a:gs pos="46000">
                    <a:srgbClr val="FFFFFF"/>
                  </a:gs>
                </a:gsLst>
                <a:lin ang="5400000" scaled="0"/>
              </a:gradFill>
            </a:endParaRPr>
          </a:p>
        </p:txBody>
      </p:sp>
      <p:sp>
        <p:nvSpPr>
          <p:cNvPr id="81" name="Rectangle 80"/>
          <p:cNvSpPr/>
          <p:nvPr/>
        </p:nvSpPr>
        <p:spPr bwMode="auto">
          <a:xfrm>
            <a:off x="9787204" y="1117413"/>
            <a:ext cx="2001652" cy="711784"/>
          </a:xfrm>
          <a:prstGeom prst="rect">
            <a:avLst/>
          </a:prstGeom>
          <a:ln w="28575">
            <a:solidFill>
              <a:schemeClr val="accent3"/>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6637" rIns="91440" bIns="46637" numCol="1" rtlCol="0" anchor="ctr" anchorCtr="0" compatLnSpc="1">
            <a:prstTxWarp prst="textNoShape">
              <a:avLst/>
            </a:prstTxWarp>
          </a:bodyPr>
          <a:lstStyle/>
          <a:p>
            <a:pPr defTabSz="932398" fontAlgn="base">
              <a:spcBef>
                <a:spcPct val="0"/>
              </a:spcBef>
              <a:spcAft>
                <a:spcPct val="0"/>
              </a:spcAft>
            </a:pPr>
            <a:r>
              <a:rPr lang="en-US" dirty="0" smtClean="0">
                <a:solidFill>
                  <a:srgbClr val="000000"/>
                </a:solidFill>
              </a:rPr>
              <a:t>C:\myApp</a:t>
            </a:r>
            <a:endParaRPr lang="en-US" dirty="0">
              <a:solidFill>
                <a:srgbClr val="000000"/>
              </a:solidFill>
            </a:endParaRPr>
          </a:p>
        </p:txBody>
      </p:sp>
      <p:sp>
        <p:nvSpPr>
          <p:cNvPr id="82" name="Down Arrow 81"/>
          <p:cNvSpPr/>
          <p:nvPr/>
        </p:nvSpPr>
        <p:spPr bwMode="auto">
          <a:xfrm>
            <a:off x="10190032" y="1828011"/>
            <a:ext cx="1195996" cy="631068"/>
          </a:xfrm>
          <a:prstGeom prst="downArrow">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sz="2000" dirty="0">
              <a:gradFill>
                <a:gsLst>
                  <a:gs pos="16814">
                    <a:srgbClr val="FFFFFF"/>
                  </a:gs>
                  <a:gs pos="46000">
                    <a:srgbClr val="FFFFFF"/>
                  </a:gs>
                </a:gsLst>
                <a:lin ang="5400000" scaled="0"/>
              </a:gradFill>
            </a:endParaRPr>
          </a:p>
        </p:txBody>
      </p:sp>
      <p:sp>
        <p:nvSpPr>
          <p:cNvPr id="84" name="Right Arrow 83"/>
          <p:cNvSpPr/>
          <p:nvPr/>
        </p:nvSpPr>
        <p:spPr bwMode="auto">
          <a:xfrm>
            <a:off x="9179032" y="3784295"/>
            <a:ext cx="500611" cy="484632"/>
          </a:xfrm>
          <a:prstGeom prst="rightArrow">
            <a:avLst/>
          </a:prstGeom>
          <a:solidFill>
            <a:schemeClr val="tx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sz="2000" dirty="0">
              <a:gradFill>
                <a:gsLst>
                  <a:gs pos="16814">
                    <a:srgbClr val="FFFFFF"/>
                  </a:gs>
                  <a:gs pos="46000">
                    <a:srgbClr val="FFFFFF"/>
                  </a:gs>
                </a:gsLst>
                <a:lin ang="5400000" scaled="0"/>
              </a:gradFill>
            </a:endParaRPr>
          </a:p>
        </p:txBody>
      </p:sp>
    </p:spTree>
    <p:extLst>
      <p:ext uri="{BB962C8B-B14F-4D97-AF65-F5344CB8AC3E}">
        <p14:creationId xmlns:p14="http://schemas.microsoft.com/office/powerpoint/2010/main" val="1603026884"/>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Trapezoid 60"/>
          <p:cNvSpPr/>
          <p:nvPr/>
        </p:nvSpPr>
        <p:spPr bwMode="auto">
          <a:xfrm rot="16200000">
            <a:off x="1568699" y="2327731"/>
            <a:ext cx="5329625" cy="3466783"/>
          </a:xfrm>
          <a:prstGeom prst="trapezoid">
            <a:avLst>
              <a:gd name="adj" fmla="val 39862"/>
            </a:avLst>
          </a:prstGeom>
          <a:solidFill>
            <a:schemeClr val="bg1">
              <a:lumMod val="85000"/>
              <a:alpha val="66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sz="2000" dirty="0">
              <a:gradFill>
                <a:gsLst>
                  <a:gs pos="16814">
                    <a:srgbClr val="FFFFFF"/>
                  </a:gs>
                  <a:gs pos="46000">
                    <a:srgbClr val="FFFFFF"/>
                  </a:gs>
                </a:gsLst>
                <a:lin ang="5400000" scaled="0"/>
              </a:gradFill>
            </a:endParaRPr>
          </a:p>
        </p:txBody>
      </p:sp>
      <p:sp>
        <p:nvSpPr>
          <p:cNvPr id="62" name="Rounded Rectangle 61"/>
          <p:cNvSpPr/>
          <p:nvPr/>
        </p:nvSpPr>
        <p:spPr bwMode="auto">
          <a:xfrm>
            <a:off x="526387" y="1929711"/>
            <a:ext cx="2230390" cy="3944691"/>
          </a:xfrm>
          <a:prstGeom prst="roundRect">
            <a:avLst/>
          </a:prstGeom>
          <a:solidFill>
            <a:schemeClr val="bg1">
              <a:lumMod val="95000"/>
            </a:schemeClr>
          </a:solidFill>
          <a:ln w="38100">
            <a:solidFill>
              <a:schemeClr val="tx1"/>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0" numCol="1" spcCol="0" rtlCol="0" fromWordArt="0" anchor="b" anchorCtr="0" forceAA="0" compatLnSpc="1">
            <a:prstTxWarp prst="textNoShape">
              <a:avLst/>
            </a:prstTxWarp>
            <a:noAutofit/>
          </a:bodyPr>
          <a:lstStyle/>
          <a:p>
            <a:pPr algn="ctr">
              <a:lnSpc>
                <a:spcPct val="90000"/>
              </a:lnSpc>
              <a:spcAft>
                <a:spcPts val="600"/>
              </a:spcAft>
            </a:pPr>
            <a:r>
              <a:rPr lang="en-US" sz="2000" b="1" dirty="0" err="1" smtClean="0">
                <a:solidFill>
                  <a:schemeClr val="tx1"/>
                </a:solidFill>
              </a:rPr>
              <a:t>Repositório</a:t>
            </a:r>
            <a:r>
              <a:rPr lang="en-US" sz="2000" b="1" dirty="0" smtClean="0">
                <a:solidFill>
                  <a:schemeClr val="tx1"/>
                </a:solidFill>
              </a:rPr>
              <a:t/>
            </a:r>
            <a:br>
              <a:rPr lang="en-US" sz="2000" b="1" dirty="0" smtClean="0">
                <a:solidFill>
                  <a:schemeClr val="tx1"/>
                </a:solidFill>
              </a:rPr>
            </a:br>
            <a:r>
              <a:rPr lang="en-US" sz="2000" b="1" dirty="0" smtClean="0">
                <a:solidFill>
                  <a:schemeClr val="tx1"/>
                </a:solidFill>
              </a:rPr>
              <a:t>Local</a:t>
            </a:r>
            <a:endParaRPr lang="en-US" sz="2000" b="1" dirty="0">
              <a:solidFill>
                <a:schemeClr val="tx1"/>
              </a:solidFill>
            </a:endParaRPr>
          </a:p>
        </p:txBody>
      </p:sp>
      <p:grpSp>
        <p:nvGrpSpPr>
          <p:cNvPr id="63" name="Group 62"/>
          <p:cNvGrpSpPr/>
          <p:nvPr/>
        </p:nvGrpSpPr>
        <p:grpSpPr>
          <a:xfrm>
            <a:off x="686258" y="4285091"/>
            <a:ext cx="1882150" cy="951832"/>
            <a:chOff x="4962561" y="2484878"/>
            <a:chExt cx="2522622" cy="1409700"/>
          </a:xfrm>
        </p:grpSpPr>
        <p:grpSp>
          <p:nvGrpSpPr>
            <p:cNvPr id="64" name="Group 63"/>
            <p:cNvGrpSpPr/>
            <p:nvPr/>
          </p:nvGrpSpPr>
          <p:grpSpPr>
            <a:xfrm>
              <a:off x="4962561" y="2484878"/>
              <a:ext cx="2522622" cy="1409700"/>
              <a:chOff x="3703637" y="1744662"/>
              <a:chExt cx="5181600" cy="2895600"/>
            </a:xfrm>
          </p:grpSpPr>
          <p:sp>
            <p:nvSpPr>
              <p:cNvPr id="86" name="Rectangle 85"/>
              <p:cNvSpPr/>
              <p:nvPr/>
            </p:nvSpPr>
            <p:spPr bwMode="auto">
              <a:xfrm>
                <a:off x="3789873" y="1829243"/>
                <a:ext cx="5013282" cy="2725204"/>
              </a:xfrm>
              <a:prstGeom prst="rect">
                <a:avLst/>
              </a:prstGeom>
              <a:solidFill>
                <a:schemeClr val="accent3"/>
              </a:solidFill>
              <a:ln w="76200">
                <a:solidFill>
                  <a:schemeClr val="bg1">
                    <a:lumMod val="95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87" name="Right Bracket 86"/>
              <p:cNvSpPr/>
              <p:nvPr/>
            </p:nvSpPr>
            <p:spPr>
              <a:xfrm>
                <a:off x="8512014" y="1744662"/>
                <a:ext cx="373223" cy="2895600"/>
              </a:xfrm>
              <a:prstGeom prst="rightBracket">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FFFFFF"/>
                  </a:solidFill>
                </a:endParaRPr>
              </a:p>
            </p:txBody>
          </p:sp>
          <p:sp>
            <p:nvSpPr>
              <p:cNvPr id="88" name="Left Bracket 87"/>
              <p:cNvSpPr/>
              <p:nvPr/>
            </p:nvSpPr>
            <p:spPr>
              <a:xfrm>
                <a:off x="3703637" y="1744662"/>
                <a:ext cx="373223" cy="2895600"/>
              </a:xfrm>
              <a:prstGeom prst="leftBracket">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FFFFFF"/>
                  </a:solidFill>
                </a:endParaRPr>
              </a:p>
            </p:txBody>
          </p:sp>
        </p:grpSp>
        <p:cxnSp>
          <p:nvCxnSpPr>
            <p:cNvPr id="65" name="Straight Connector 64"/>
            <p:cNvCxnSpPr/>
            <p:nvPr/>
          </p:nvCxnSpPr>
          <p:spPr>
            <a:xfrm>
              <a:off x="7288402" y="2732528"/>
              <a:ext cx="0" cy="9144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7166837" y="2732528"/>
              <a:ext cx="0" cy="9144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7045273" y="2732528"/>
              <a:ext cx="0" cy="9144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6923709" y="2732528"/>
              <a:ext cx="0" cy="9144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69" name="Group 68"/>
            <p:cNvGrpSpPr/>
            <p:nvPr/>
          </p:nvGrpSpPr>
          <p:grpSpPr>
            <a:xfrm>
              <a:off x="5151321" y="2732528"/>
              <a:ext cx="364693" cy="914400"/>
              <a:chOff x="5528956" y="2849562"/>
              <a:chExt cx="729385" cy="1828800"/>
            </a:xfrm>
          </p:grpSpPr>
          <p:cxnSp>
            <p:nvCxnSpPr>
              <p:cNvPr id="70" name="Straight Connector 69"/>
              <p:cNvCxnSpPr/>
              <p:nvPr/>
            </p:nvCxnSpPr>
            <p:spPr>
              <a:xfrm>
                <a:off x="6258341" y="2849562"/>
                <a:ext cx="0" cy="18288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a:off x="6015212" y="2849562"/>
                <a:ext cx="0" cy="18288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5772084" y="2849562"/>
                <a:ext cx="0" cy="18288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5528956" y="2849562"/>
                <a:ext cx="0" cy="18288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grpSp>
      </p:grpSp>
      <p:pic>
        <p:nvPicPr>
          <p:cNvPr id="89" name="Picture 8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3901" y="4554730"/>
            <a:ext cx="1773510" cy="407795"/>
          </a:xfrm>
          <a:prstGeom prst="rect">
            <a:avLst/>
          </a:prstGeom>
        </p:spPr>
      </p:pic>
      <p:grpSp>
        <p:nvGrpSpPr>
          <p:cNvPr id="90" name="Group 89"/>
          <p:cNvGrpSpPr/>
          <p:nvPr/>
        </p:nvGrpSpPr>
        <p:grpSpPr>
          <a:xfrm>
            <a:off x="686258" y="3217449"/>
            <a:ext cx="1882150" cy="951832"/>
            <a:chOff x="686258" y="3413400"/>
            <a:chExt cx="1882150" cy="951832"/>
          </a:xfrm>
        </p:grpSpPr>
        <p:grpSp>
          <p:nvGrpSpPr>
            <p:cNvPr id="91" name="Group 90"/>
            <p:cNvGrpSpPr/>
            <p:nvPr/>
          </p:nvGrpSpPr>
          <p:grpSpPr>
            <a:xfrm>
              <a:off x="686258" y="3413400"/>
              <a:ext cx="1882150" cy="951832"/>
              <a:chOff x="4962561" y="2484878"/>
              <a:chExt cx="2522622" cy="1409700"/>
            </a:xfrm>
          </p:grpSpPr>
          <p:grpSp>
            <p:nvGrpSpPr>
              <p:cNvPr id="93" name="Group 92"/>
              <p:cNvGrpSpPr/>
              <p:nvPr/>
            </p:nvGrpSpPr>
            <p:grpSpPr>
              <a:xfrm>
                <a:off x="4962561" y="2484878"/>
                <a:ext cx="2522622" cy="1409700"/>
                <a:chOff x="3703637" y="1744662"/>
                <a:chExt cx="5181600" cy="2895600"/>
              </a:xfrm>
            </p:grpSpPr>
            <p:sp>
              <p:nvSpPr>
                <p:cNvPr id="104" name="Rectangle 103"/>
                <p:cNvSpPr/>
                <p:nvPr/>
              </p:nvSpPr>
              <p:spPr bwMode="auto">
                <a:xfrm>
                  <a:off x="3789873" y="1829243"/>
                  <a:ext cx="5013282" cy="2725204"/>
                </a:xfrm>
                <a:prstGeom prst="rect">
                  <a:avLst/>
                </a:prstGeom>
                <a:solidFill>
                  <a:schemeClr val="accent3"/>
                </a:solidFill>
                <a:ln w="76200">
                  <a:solidFill>
                    <a:schemeClr val="bg1">
                      <a:lumMod val="95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05" name="Right Bracket 104"/>
                <p:cNvSpPr/>
                <p:nvPr/>
              </p:nvSpPr>
              <p:spPr>
                <a:xfrm>
                  <a:off x="8512014" y="1744662"/>
                  <a:ext cx="373223" cy="2895600"/>
                </a:xfrm>
                <a:prstGeom prst="rightBracket">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FFFFFF"/>
                    </a:solidFill>
                  </a:endParaRPr>
                </a:p>
              </p:txBody>
            </p:sp>
            <p:sp>
              <p:nvSpPr>
                <p:cNvPr id="106" name="Left Bracket 105"/>
                <p:cNvSpPr/>
                <p:nvPr/>
              </p:nvSpPr>
              <p:spPr>
                <a:xfrm>
                  <a:off x="3703637" y="1744662"/>
                  <a:ext cx="373223" cy="2895600"/>
                </a:xfrm>
                <a:prstGeom prst="leftBracket">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FFFFFF"/>
                    </a:solidFill>
                  </a:endParaRPr>
                </a:p>
              </p:txBody>
            </p:sp>
          </p:grpSp>
          <p:cxnSp>
            <p:nvCxnSpPr>
              <p:cNvPr id="94" name="Straight Connector 93"/>
              <p:cNvCxnSpPr/>
              <p:nvPr/>
            </p:nvCxnSpPr>
            <p:spPr>
              <a:xfrm>
                <a:off x="7288402" y="2732528"/>
                <a:ext cx="0" cy="9144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a:off x="7166837" y="2732528"/>
                <a:ext cx="0" cy="9144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a:off x="7045273" y="2732528"/>
                <a:ext cx="0" cy="9144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6923709" y="2732528"/>
                <a:ext cx="0" cy="9144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98" name="Group 97"/>
              <p:cNvGrpSpPr/>
              <p:nvPr/>
            </p:nvGrpSpPr>
            <p:grpSpPr>
              <a:xfrm>
                <a:off x="5151321" y="2732528"/>
                <a:ext cx="364693" cy="914400"/>
                <a:chOff x="5528956" y="2849562"/>
                <a:chExt cx="729385" cy="1828800"/>
              </a:xfrm>
            </p:grpSpPr>
            <p:cxnSp>
              <p:nvCxnSpPr>
                <p:cNvPr id="99" name="Straight Connector 98"/>
                <p:cNvCxnSpPr/>
                <p:nvPr/>
              </p:nvCxnSpPr>
              <p:spPr>
                <a:xfrm>
                  <a:off x="6258341" y="2849562"/>
                  <a:ext cx="0" cy="18288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a:off x="6015212" y="2849562"/>
                  <a:ext cx="0" cy="18288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a:off x="5772084" y="2849562"/>
                  <a:ext cx="0" cy="18288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a:off x="5528956" y="2849562"/>
                  <a:ext cx="0" cy="18288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grpSp>
        </p:grpSp>
        <p:sp>
          <p:nvSpPr>
            <p:cNvPr id="92" name="Rectangle 91"/>
            <p:cNvSpPr/>
            <p:nvPr/>
          </p:nvSpPr>
          <p:spPr>
            <a:xfrm>
              <a:off x="787738" y="3587515"/>
              <a:ext cx="1725836" cy="590931"/>
            </a:xfrm>
            <a:prstGeom prst="rect">
              <a:avLst/>
            </a:prstGeom>
          </p:spPr>
          <p:txBody>
            <a:bodyPr wrap="square">
              <a:spAutoFit/>
            </a:bodyPr>
            <a:lstStyle/>
            <a:p>
              <a:pPr algn="ctr">
                <a:lnSpc>
                  <a:spcPct val="90000"/>
                </a:lnSpc>
              </a:pPr>
              <a:r>
                <a:rPr lang="en-US" dirty="0" smtClean="0">
                  <a:gradFill>
                    <a:gsLst>
                      <a:gs pos="2917">
                        <a:srgbClr val="FFFFFF"/>
                      </a:gs>
                      <a:gs pos="30000">
                        <a:srgbClr val="FFFFFF"/>
                      </a:gs>
                    </a:gsLst>
                    <a:lin ang="5400000" scaled="0"/>
                  </a:gradFill>
                </a:rPr>
                <a:t>Framework</a:t>
              </a:r>
              <a:br>
                <a:rPr lang="en-US" dirty="0" smtClean="0">
                  <a:gradFill>
                    <a:gsLst>
                      <a:gs pos="2917">
                        <a:srgbClr val="FFFFFF"/>
                      </a:gs>
                      <a:gs pos="30000">
                        <a:srgbClr val="FFFFFF"/>
                      </a:gs>
                    </a:gsLst>
                    <a:lin ang="5400000" scaled="0"/>
                  </a:gradFill>
                </a:rPr>
              </a:br>
              <a:r>
                <a:rPr lang="en-US" dirty="0" smtClean="0">
                  <a:gradFill>
                    <a:gsLst>
                      <a:gs pos="2917">
                        <a:srgbClr val="FFFFFF"/>
                      </a:gs>
                      <a:gs pos="30000">
                        <a:srgbClr val="FFFFFF"/>
                      </a:gs>
                    </a:gsLst>
                    <a:lin ang="5400000" scaled="0"/>
                  </a:gradFill>
                </a:rPr>
                <a:t>de </a:t>
              </a:r>
              <a:r>
                <a:rPr lang="en-US" dirty="0" err="1" smtClean="0">
                  <a:gradFill>
                    <a:gsLst>
                      <a:gs pos="2917">
                        <a:srgbClr val="FFFFFF"/>
                      </a:gs>
                      <a:gs pos="30000">
                        <a:srgbClr val="FFFFFF"/>
                      </a:gs>
                    </a:gsLst>
                    <a:lin ang="5400000" scaled="0"/>
                  </a:gradFill>
                </a:rPr>
                <a:t>Aplicação</a:t>
              </a:r>
              <a:endParaRPr lang="en-US" dirty="0">
                <a:gradFill>
                  <a:gsLst>
                    <a:gs pos="2917">
                      <a:srgbClr val="FFFFFF"/>
                    </a:gs>
                    <a:gs pos="30000">
                      <a:srgbClr val="FFFFFF"/>
                    </a:gs>
                  </a:gsLst>
                  <a:lin ang="5400000" scaled="0"/>
                </a:gradFill>
              </a:endParaRPr>
            </a:p>
          </p:txBody>
        </p:sp>
      </p:grpSp>
      <p:sp>
        <p:nvSpPr>
          <p:cNvPr id="2" name="Title 1"/>
          <p:cNvSpPr>
            <a:spLocks noGrp="1"/>
          </p:cNvSpPr>
          <p:nvPr>
            <p:ph type="title"/>
          </p:nvPr>
        </p:nvSpPr>
        <p:spPr/>
        <p:txBody>
          <a:bodyPr/>
          <a:lstStyle/>
          <a:p>
            <a:r>
              <a:rPr lang="en-US" dirty="0" err="1" smtClean="0"/>
              <a:t>Criação</a:t>
            </a:r>
            <a:r>
              <a:rPr lang="en-US" dirty="0" smtClean="0"/>
              <a:t> de </a:t>
            </a:r>
            <a:r>
              <a:rPr lang="en-US" dirty="0" err="1" smtClean="0"/>
              <a:t>Imagem</a:t>
            </a:r>
            <a:endParaRPr lang="en-US" dirty="0"/>
          </a:p>
        </p:txBody>
      </p:sp>
      <p:sp>
        <p:nvSpPr>
          <p:cNvPr id="72" name="Rounded Rectangle 71"/>
          <p:cNvSpPr/>
          <p:nvPr/>
        </p:nvSpPr>
        <p:spPr bwMode="auto">
          <a:xfrm>
            <a:off x="3315221" y="1250279"/>
            <a:ext cx="5874816" cy="5486400"/>
          </a:xfrm>
          <a:prstGeom prst="roundRect">
            <a:avLst>
              <a:gd name="adj" fmla="val 0"/>
            </a:avLst>
          </a:prstGeom>
          <a:solidFill>
            <a:schemeClr val="bg1">
              <a:lumMod val="95000"/>
            </a:schemeClr>
          </a:solidFill>
          <a:ln w="38100">
            <a:solidFill>
              <a:schemeClr val="tx1"/>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0" numCol="1" spcCol="0" rtlCol="0" fromWordArt="0" anchor="b" anchorCtr="0" forceAA="0" compatLnSpc="1">
            <a:prstTxWarp prst="textNoShape">
              <a:avLst/>
            </a:prstTxWarp>
            <a:noAutofit/>
          </a:bodyPr>
          <a:lstStyle/>
          <a:p>
            <a:pPr algn="ctr">
              <a:lnSpc>
                <a:spcPct val="90000"/>
              </a:lnSpc>
              <a:spcAft>
                <a:spcPts val="600"/>
              </a:spcAft>
            </a:pPr>
            <a:endParaRPr lang="en-US" sz="2000" b="1" dirty="0">
              <a:solidFill>
                <a:srgbClr val="0078D7"/>
              </a:solidFill>
            </a:endParaRPr>
          </a:p>
        </p:txBody>
      </p:sp>
      <p:pic>
        <p:nvPicPr>
          <p:cNvPr id="115" name="Picture 114"/>
          <p:cNvPicPr>
            <a:picLocks noChangeAspect="1"/>
          </p:cNvPicPr>
          <p:nvPr/>
        </p:nvPicPr>
        <p:blipFill>
          <a:blip r:embed="rId4"/>
          <a:stretch>
            <a:fillRect/>
          </a:stretch>
        </p:blipFill>
        <p:spPr>
          <a:xfrm>
            <a:off x="3475037" y="4942735"/>
            <a:ext cx="2872629" cy="1645920"/>
          </a:xfrm>
          <a:prstGeom prst="rect">
            <a:avLst/>
          </a:prstGeom>
        </p:spPr>
      </p:pic>
      <p:pic>
        <p:nvPicPr>
          <p:cNvPr id="73" name="Picture 7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24596" y="5965351"/>
            <a:ext cx="1773510" cy="407795"/>
          </a:xfrm>
          <a:prstGeom prst="rect">
            <a:avLst/>
          </a:prstGeom>
        </p:spPr>
      </p:pic>
      <p:sp>
        <p:nvSpPr>
          <p:cNvPr id="3" name="TextBox 2"/>
          <p:cNvSpPr txBox="1"/>
          <p:nvPr/>
        </p:nvSpPr>
        <p:spPr>
          <a:xfrm>
            <a:off x="3823393" y="5101486"/>
            <a:ext cx="2385910" cy="960263"/>
          </a:xfrm>
          <a:prstGeom prst="rect">
            <a:avLst/>
          </a:prstGeom>
          <a:noFill/>
        </p:spPr>
        <p:txBody>
          <a:bodyPr wrap="none" lIns="182880" tIns="146304" rIns="182880" bIns="146304" rtlCol="0">
            <a:spAutoFit/>
          </a:bodyPr>
          <a:lstStyle/>
          <a:p>
            <a:pPr>
              <a:lnSpc>
                <a:spcPct val="90000"/>
              </a:lnSpc>
              <a:spcAft>
                <a:spcPts val="600"/>
              </a:spcAft>
            </a:pPr>
            <a:r>
              <a:rPr lang="en-US" sz="2400" dirty="0" err="1">
                <a:gradFill>
                  <a:gsLst>
                    <a:gs pos="2917">
                      <a:srgbClr val="FFFFFF"/>
                    </a:gs>
                    <a:gs pos="30000">
                      <a:srgbClr val="FFFFFF"/>
                    </a:gs>
                  </a:gsLst>
                  <a:lin ang="5400000" scaled="0"/>
                </a:gradFill>
              </a:rPr>
              <a:t>Imagem</a:t>
            </a:r>
            <a:r>
              <a:rPr lang="en-US" sz="2400" dirty="0">
                <a:gradFill>
                  <a:gsLst>
                    <a:gs pos="2917">
                      <a:srgbClr val="FFFFFF"/>
                    </a:gs>
                    <a:gs pos="30000">
                      <a:srgbClr val="FFFFFF"/>
                    </a:gs>
                  </a:gsLst>
                  <a:lin ang="5400000" scaled="0"/>
                </a:gradFill>
              </a:rPr>
              <a:t> de SO</a:t>
            </a:r>
            <a:br>
              <a:rPr lang="en-US" sz="2400" dirty="0">
                <a:gradFill>
                  <a:gsLst>
                    <a:gs pos="2917">
                      <a:srgbClr val="FFFFFF"/>
                    </a:gs>
                    <a:gs pos="30000">
                      <a:srgbClr val="FFFFFF"/>
                    </a:gs>
                  </a:gsLst>
                  <a:lin ang="5400000" scaled="0"/>
                </a:gradFill>
              </a:rPr>
            </a:br>
            <a:r>
              <a:rPr lang="en-US" sz="2400" dirty="0">
                <a:gradFill>
                  <a:gsLst>
                    <a:gs pos="2917">
                      <a:srgbClr val="FFFFFF"/>
                    </a:gs>
                    <a:gs pos="30000">
                      <a:srgbClr val="FFFFFF"/>
                    </a:gs>
                  </a:gsLst>
                  <a:lin ang="5400000" scaled="0"/>
                </a:gradFill>
              </a:rPr>
              <a:t>do container</a:t>
            </a:r>
          </a:p>
        </p:txBody>
      </p:sp>
      <p:sp>
        <p:nvSpPr>
          <p:cNvPr id="4" name="Rectangle 3"/>
          <p:cNvSpPr/>
          <p:nvPr/>
        </p:nvSpPr>
        <p:spPr bwMode="auto">
          <a:xfrm>
            <a:off x="6488916" y="5426197"/>
            <a:ext cx="2530155" cy="711784"/>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6637" rIns="91440" bIns="46637" numCol="1" rtlCol="0" anchor="ctr" anchorCtr="0" compatLnSpc="1">
            <a:prstTxWarp prst="textNoShape">
              <a:avLst/>
            </a:prstTxWarp>
          </a:bodyPr>
          <a:lstStyle/>
          <a:p>
            <a:pPr defTabSz="932398" fontAlgn="base">
              <a:spcBef>
                <a:spcPct val="0"/>
              </a:spcBef>
              <a:spcAft>
                <a:spcPct val="0"/>
              </a:spcAft>
            </a:pPr>
            <a:r>
              <a:rPr lang="en-US" sz="2000" dirty="0" smtClean="0">
                <a:gradFill>
                  <a:gsLst>
                    <a:gs pos="16814">
                      <a:srgbClr val="FFFFFF"/>
                    </a:gs>
                    <a:gs pos="46000">
                      <a:srgbClr val="FFFFFF"/>
                    </a:gs>
                  </a:gsLst>
                  <a:lin ang="5400000" scaled="0"/>
                </a:gradFill>
              </a:rPr>
              <a:t>C:\Windows\*</a:t>
            </a:r>
            <a:endParaRPr lang="en-US" sz="2000" dirty="0">
              <a:gradFill>
                <a:gsLst>
                  <a:gs pos="16814">
                    <a:srgbClr val="FFFFFF"/>
                  </a:gs>
                  <a:gs pos="46000">
                    <a:srgbClr val="FFFFFF"/>
                  </a:gs>
                </a:gsLst>
                <a:lin ang="5400000" scaled="0"/>
              </a:gradFill>
            </a:endParaRPr>
          </a:p>
        </p:txBody>
      </p:sp>
      <p:sp>
        <p:nvSpPr>
          <p:cNvPr id="77" name="Rectangle 76"/>
          <p:cNvSpPr/>
          <p:nvPr/>
        </p:nvSpPr>
        <p:spPr bwMode="auto">
          <a:xfrm>
            <a:off x="6514280" y="3683327"/>
            <a:ext cx="2530155" cy="711784"/>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6637" rIns="91440" bIns="46637" numCol="1" rtlCol="0" anchor="ctr" anchorCtr="0" compatLnSpc="1">
            <a:prstTxWarp prst="textNoShape">
              <a:avLst/>
            </a:prstTxWarp>
          </a:bodyPr>
          <a:lstStyle/>
          <a:p>
            <a:pPr defTabSz="932398" fontAlgn="base">
              <a:spcBef>
                <a:spcPct val="0"/>
              </a:spcBef>
              <a:spcAft>
                <a:spcPct val="0"/>
              </a:spcAft>
            </a:pPr>
            <a:r>
              <a:rPr lang="en-US" sz="2000" dirty="0" smtClean="0">
                <a:gradFill>
                  <a:gsLst>
                    <a:gs pos="16814">
                      <a:srgbClr val="FFFFFF"/>
                    </a:gs>
                    <a:gs pos="46000">
                      <a:srgbClr val="FFFFFF"/>
                    </a:gs>
                  </a:gsLst>
                  <a:lin ang="5400000" scaled="0"/>
                </a:gradFill>
              </a:rPr>
              <a:t>C:\nodeJs</a:t>
            </a:r>
            <a:endParaRPr lang="en-US" sz="2000" dirty="0">
              <a:gradFill>
                <a:gsLst>
                  <a:gs pos="16814">
                    <a:srgbClr val="FFFFFF"/>
                  </a:gs>
                  <a:gs pos="46000">
                    <a:srgbClr val="FFFFFF"/>
                  </a:gs>
                </a:gsLst>
                <a:lin ang="5400000" scaled="0"/>
              </a:gradFill>
            </a:endParaRPr>
          </a:p>
        </p:txBody>
      </p:sp>
      <p:pic>
        <p:nvPicPr>
          <p:cNvPr id="79" name="Picture 78"/>
          <p:cNvPicPr>
            <a:picLocks noChangeAspect="1"/>
          </p:cNvPicPr>
          <p:nvPr/>
        </p:nvPicPr>
        <p:blipFill>
          <a:blip r:embed="rId4"/>
          <a:stretch>
            <a:fillRect/>
          </a:stretch>
        </p:blipFill>
        <p:spPr>
          <a:xfrm>
            <a:off x="3483133" y="3159535"/>
            <a:ext cx="2872629" cy="1645920"/>
          </a:xfrm>
          <a:prstGeom prst="rect">
            <a:avLst/>
          </a:prstGeom>
        </p:spPr>
      </p:pic>
      <p:sp>
        <p:nvSpPr>
          <p:cNvPr id="80" name="TextBox 79"/>
          <p:cNvSpPr txBox="1"/>
          <p:nvPr/>
        </p:nvSpPr>
        <p:spPr>
          <a:xfrm>
            <a:off x="3865953" y="3508008"/>
            <a:ext cx="2106988" cy="960263"/>
          </a:xfrm>
          <a:prstGeom prst="rect">
            <a:avLst/>
          </a:prstGeom>
          <a:noFill/>
        </p:spPr>
        <p:txBody>
          <a:bodyPr wrap="none" lIns="182880" tIns="146304" rIns="182880" bIns="146304" rtlCol="0">
            <a:spAutoFit/>
          </a:bodyPr>
          <a:lstStyle/>
          <a:p>
            <a:pPr algn="ctr">
              <a:lnSpc>
                <a:spcPct val="90000"/>
              </a:lnSpc>
              <a:spcAft>
                <a:spcPts val="600"/>
              </a:spcAft>
            </a:pPr>
            <a:r>
              <a:rPr lang="en-US" sz="2400" dirty="0" smtClean="0">
                <a:gradFill>
                  <a:gsLst>
                    <a:gs pos="2917">
                      <a:srgbClr val="FFFFFF"/>
                    </a:gs>
                    <a:gs pos="30000">
                      <a:srgbClr val="FFFFFF"/>
                    </a:gs>
                  </a:gsLst>
                  <a:lin ang="5400000" scaled="0"/>
                </a:gradFill>
              </a:rPr>
              <a:t>Framework</a:t>
            </a:r>
            <a:br>
              <a:rPr lang="en-US" sz="2400" dirty="0" smtClean="0">
                <a:gradFill>
                  <a:gsLst>
                    <a:gs pos="2917">
                      <a:srgbClr val="FFFFFF"/>
                    </a:gs>
                    <a:gs pos="30000">
                      <a:srgbClr val="FFFFFF"/>
                    </a:gs>
                  </a:gsLst>
                  <a:lin ang="5400000" scaled="0"/>
                </a:gradFill>
              </a:rPr>
            </a:br>
            <a:r>
              <a:rPr lang="en-US" sz="2400" dirty="0" smtClean="0">
                <a:gradFill>
                  <a:gsLst>
                    <a:gs pos="2917">
                      <a:srgbClr val="FFFFFF"/>
                    </a:gs>
                    <a:gs pos="30000">
                      <a:srgbClr val="FFFFFF"/>
                    </a:gs>
                  </a:gsLst>
                  <a:lin ang="5400000" scaled="0"/>
                </a:gradFill>
              </a:rPr>
              <a:t>de </a:t>
            </a:r>
            <a:r>
              <a:rPr lang="en-US" sz="2400" dirty="0" err="1" smtClean="0">
                <a:gradFill>
                  <a:gsLst>
                    <a:gs pos="2917">
                      <a:srgbClr val="FFFFFF"/>
                    </a:gs>
                    <a:gs pos="30000">
                      <a:srgbClr val="FFFFFF"/>
                    </a:gs>
                  </a:gsLst>
                  <a:lin ang="5400000" scaled="0"/>
                </a:gradFill>
              </a:rPr>
              <a:t>Aplicação</a:t>
            </a:r>
            <a:endParaRPr lang="en-US" sz="2400" dirty="0" smtClean="0">
              <a:gradFill>
                <a:gsLst>
                  <a:gs pos="2917">
                    <a:srgbClr val="FFFFFF"/>
                  </a:gs>
                  <a:gs pos="30000">
                    <a:srgbClr val="FFFFFF"/>
                  </a:gs>
                </a:gsLst>
                <a:lin ang="5400000" scaled="0"/>
              </a:gradFill>
            </a:endParaRPr>
          </a:p>
        </p:txBody>
      </p:sp>
      <p:pic>
        <p:nvPicPr>
          <p:cNvPr id="75" name="Picture 74"/>
          <p:cNvPicPr>
            <a:picLocks noChangeAspect="1"/>
          </p:cNvPicPr>
          <p:nvPr/>
        </p:nvPicPr>
        <p:blipFill>
          <a:blip r:embed="rId5"/>
          <a:stretch>
            <a:fillRect/>
          </a:stretch>
        </p:blipFill>
        <p:spPr>
          <a:xfrm>
            <a:off x="3472336" y="1413269"/>
            <a:ext cx="2878638" cy="1645920"/>
          </a:xfrm>
          <a:prstGeom prst="rect">
            <a:avLst/>
          </a:prstGeom>
        </p:spPr>
      </p:pic>
      <p:sp>
        <p:nvSpPr>
          <p:cNvPr id="76" name="TextBox 75"/>
          <p:cNvSpPr txBox="1"/>
          <p:nvPr/>
        </p:nvSpPr>
        <p:spPr>
          <a:xfrm>
            <a:off x="3464241" y="1943019"/>
            <a:ext cx="2872628" cy="627864"/>
          </a:xfrm>
          <a:prstGeom prst="rect">
            <a:avLst/>
          </a:prstGeom>
          <a:noFill/>
        </p:spPr>
        <p:txBody>
          <a:bodyPr wrap="square" lIns="182880" tIns="146304" rIns="182880" bIns="146304" rtlCol="0">
            <a:spAutoFit/>
          </a:bodyPr>
          <a:lstStyle/>
          <a:p>
            <a:pPr algn="ctr">
              <a:lnSpc>
                <a:spcPct val="90000"/>
              </a:lnSpc>
              <a:spcAft>
                <a:spcPts val="600"/>
              </a:spcAft>
            </a:pPr>
            <a:r>
              <a:rPr lang="en-US" sz="2400" dirty="0" smtClean="0">
                <a:solidFill>
                  <a:srgbClr val="0078D7"/>
                </a:solidFill>
              </a:rPr>
              <a:t>Sandbox</a:t>
            </a:r>
          </a:p>
        </p:txBody>
      </p:sp>
      <p:sp>
        <p:nvSpPr>
          <p:cNvPr id="78" name="Rectangle 77"/>
          <p:cNvSpPr/>
          <p:nvPr/>
        </p:nvSpPr>
        <p:spPr bwMode="auto">
          <a:xfrm>
            <a:off x="6503483" y="1879156"/>
            <a:ext cx="2530155" cy="711784"/>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6637" rIns="91440" bIns="46637" numCol="1" rtlCol="0" anchor="ctr" anchorCtr="0" compatLnSpc="1">
            <a:prstTxWarp prst="textNoShape">
              <a:avLst/>
            </a:prstTxWarp>
          </a:bodyPr>
          <a:lstStyle/>
          <a:p>
            <a:pPr defTabSz="932398" fontAlgn="base">
              <a:spcBef>
                <a:spcPct val="0"/>
              </a:spcBef>
              <a:spcAft>
                <a:spcPct val="0"/>
              </a:spcAft>
            </a:pPr>
            <a:r>
              <a:rPr lang="en-US" sz="2000" dirty="0" smtClean="0">
                <a:gradFill>
                  <a:gsLst>
                    <a:gs pos="16814">
                      <a:srgbClr val="FFFFFF"/>
                    </a:gs>
                    <a:gs pos="46000">
                      <a:srgbClr val="FFFFFF"/>
                    </a:gs>
                  </a:gsLst>
                  <a:lin ang="5400000" scaled="0"/>
                </a:gradFill>
              </a:rPr>
              <a:t>C:\myApp</a:t>
            </a:r>
            <a:endParaRPr lang="en-US" sz="2000" dirty="0">
              <a:gradFill>
                <a:gsLst>
                  <a:gs pos="16814">
                    <a:srgbClr val="FFFFFF"/>
                  </a:gs>
                  <a:gs pos="46000">
                    <a:srgbClr val="FFFFFF"/>
                  </a:gs>
                </a:gsLst>
                <a:lin ang="5400000" scaled="0"/>
              </a:gradFill>
            </a:endParaRPr>
          </a:p>
        </p:txBody>
      </p:sp>
      <p:sp>
        <p:nvSpPr>
          <p:cNvPr id="107" name="Rounded Rectangle 106"/>
          <p:cNvSpPr/>
          <p:nvPr/>
        </p:nvSpPr>
        <p:spPr bwMode="auto">
          <a:xfrm>
            <a:off x="9679643" y="2021133"/>
            <a:ext cx="2230390" cy="3944691"/>
          </a:xfrm>
          <a:prstGeom prst="roundRect">
            <a:avLst/>
          </a:prstGeom>
          <a:solidFill>
            <a:schemeClr val="bg1">
              <a:lumMod val="95000"/>
            </a:schemeClr>
          </a:solidFill>
          <a:ln w="38100">
            <a:solidFill>
              <a:schemeClr val="tx1"/>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0" numCol="1" spcCol="0" rtlCol="0" fromWordArt="0" anchor="b" anchorCtr="0" forceAA="0" compatLnSpc="1">
            <a:prstTxWarp prst="textNoShape">
              <a:avLst/>
            </a:prstTxWarp>
            <a:noAutofit/>
          </a:bodyPr>
          <a:lstStyle/>
          <a:p>
            <a:pPr algn="ctr">
              <a:lnSpc>
                <a:spcPct val="90000"/>
              </a:lnSpc>
              <a:spcAft>
                <a:spcPts val="600"/>
              </a:spcAft>
            </a:pPr>
            <a:r>
              <a:rPr lang="en-US" sz="2000" b="1" dirty="0" err="1" smtClean="0">
                <a:solidFill>
                  <a:schemeClr val="tx1"/>
                </a:solidFill>
              </a:rPr>
              <a:t>Visão</a:t>
            </a:r>
            <a:r>
              <a:rPr lang="en-US" sz="2000" b="1" dirty="0" smtClean="0">
                <a:solidFill>
                  <a:schemeClr val="tx1"/>
                </a:solidFill>
              </a:rPr>
              <a:t> do Container</a:t>
            </a:r>
            <a:endParaRPr lang="en-US" sz="2000" b="1" dirty="0">
              <a:solidFill>
                <a:schemeClr val="tx1"/>
              </a:solidFill>
            </a:endParaRPr>
          </a:p>
        </p:txBody>
      </p:sp>
      <p:pic>
        <p:nvPicPr>
          <p:cNvPr id="108" name="Picture 107"/>
          <p:cNvPicPr>
            <a:picLocks noChangeAspect="1"/>
          </p:cNvPicPr>
          <p:nvPr/>
        </p:nvPicPr>
        <p:blipFill>
          <a:blip r:embed="rId6"/>
          <a:stretch>
            <a:fillRect/>
          </a:stretch>
        </p:blipFill>
        <p:spPr>
          <a:xfrm>
            <a:off x="9787204" y="2355738"/>
            <a:ext cx="2015267" cy="1152270"/>
          </a:xfrm>
          <a:prstGeom prst="rect">
            <a:avLst/>
          </a:prstGeom>
        </p:spPr>
      </p:pic>
      <p:sp>
        <p:nvSpPr>
          <p:cNvPr id="109" name="Rectangle 108"/>
          <p:cNvSpPr/>
          <p:nvPr/>
        </p:nvSpPr>
        <p:spPr bwMode="auto">
          <a:xfrm>
            <a:off x="9800819" y="3705230"/>
            <a:ext cx="2001652" cy="997390"/>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6637" rIns="91440" bIns="46637" numCol="1" rtlCol="0" anchor="t" anchorCtr="0" compatLnSpc="1">
            <a:prstTxWarp prst="textNoShape">
              <a:avLst/>
            </a:prstTxWarp>
          </a:bodyPr>
          <a:lstStyle/>
          <a:p>
            <a:pPr defTabSz="932398" fontAlgn="base">
              <a:spcBef>
                <a:spcPct val="0"/>
              </a:spcBef>
              <a:spcAft>
                <a:spcPct val="0"/>
              </a:spcAft>
            </a:pPr>
            <a:r>
              <a:rPr lang="en-US" dirty="0" smtClean="0">
                <a:gradFill>
                  <a:gsLst>
                    <a:gs pos="16814">
                      <a:srgbClr val="FFFFFF"/>
                    </a:gs>
                    <a:gs pos="46000">
                      <a:srgbClr val="FFFFFF"/>
                    </a:gs>
                  </a:gsLst>
                  <a:lin ang="5400000" scaled="0"/>
                </a:gradFill>
              </a:rPr>
              <a:t>C:\Windows\*</a:t>
            </a:r>
          </a:p>
          <a:p>
            <a:pPr defTabSz="932398" fontAlgn="base">
              <a:spcBef>
                <a:spcPct val="0"/>
              </a:spcBef>
              <a:spcAft>
                <a:spcPct val="0"/>
              </a:spcAft>
            </a:pPr>
            <a:r>
              <a:rPr lang="en-US" dirty="0" smtClean="0">
                <a:gradFill>
                  <a:gsLst>
                    <a:gs pos="16814">
                      <a:srgbClr val="FFFFFF"/>
                    </a:gs>
                    <a:gs pos="46000">
                      <a:srgbClr val="FFFFFF"/>
                    </a:gs>
                  </a:gsLst>
                  <a:lin ang="5400000" scaled="0"/>
                </a:gradFill>
              </a:rPr>
              <a:t>C:\nodeJS</a:t>
            </a:r>
          </a:p>
          <a:p>
            <a:pPr defTabSz="932398" fontAlgn="base">
              <a:spcBef>
                <a:spcPct val="0"/>
              </a:spcBef>
              <a:spcAft>
                <a:spcPct val="0"/>
              </a:spcAft>
            </a:pPr>
            <a:r>
              <a:rPr lang="en-US" dirty="0" smtClean="0">
                <a:gradFill>
                  <a:gsLst>
                    <a:gs pos="16814">
                      <a:srgbClr val="FFFFFF"/>
                    </a:gs>
                    <a:gs pos="46000">
                      <a:srgbClr val="FFFFFF"/>
                    </a:gs>
                  </a:gsLst>
                  <a:lin ang="5400000" scaled="0"/>
                </a:gradFill>
              </a:rPr>
              <a:t>C:\myApp</a:t>
            </a:r>
            <a:endParaRPr lang="en-US" dirty="0">
              <a:gradFill>
                <a:gsLst>
                  <a:gs pos="16814">
                    <a:srgbClr val="FFFFFF"/>
                  </a:gs>
                  <a:gs pos="46000">
                    <a:srgbClr val="FFFFFF"/>
                  </a:gs>
                </a:gsLst>
                <a:lin ang="5400000" scaled="0"/>
              </a:gradFill>
            </a:endParaRPr>
          </a:p>
        </p:txBody>
      </p:sp>
      <p:sp>
        <p:nvSpPr>
          <p:cNvPr id="110" name="Rectangle 109"/>
          <p:cNvSpPr/>
          <p:nvPr/>
        </p:nvSpPr>
        <p:spPr bwMode="auto">
          <a:xfrm>
            <a:off x="9787204" y="1117413"/>
            <a:ext cx="2001652" cy="711784"/>
          </a:xfrm>
          <a:prstGeom prst="rect">
            <a:avLst/>
          </a:prstGeom>
          <a:ln w="28575">
            <a:solidFill>
              <a:schemeClr val="accent3"/>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6637" rIns="91440" bIns="46637" numCol="1" rtlCol="0" anchor="ctr" anchorCtr="0" compatLnSpc="1">
            <a:prstTxWarp prst="textNoShape">
              <a:avLst/>
            </a:prstTxWarp>
          </a:bodyPr>
          <a:lstStyle/>
          <a:p>
            <a:pPr defTabSz="932398" fontAlgn="base">
              <a:spcBef>
                <a:spcPct val="0"/>
              </a:spcBef>
              <a:spcAft>
                <a:spcPct val="0"/>
              </a:spcAft>
            </a:pPr>
            <a:r>
              <a:rPr lang="en-US" dirty="0" smtClean="0">
                <a:solidFill>
                  <a:srgbClr val="000000"/>
                </a:solidFill>
              </a:rPr>
              <a:t>C:\myApp</a:t>
            </a:r>
            <a:endParaRPr lang="en-US" dirty="0">
              <a:solidFill>
                <a:srgbClr val="000000"/>
              </a:solidFill>
            </a:endParaRPr>
          </a:p>
        </p:txBody>
      </p:sp>
      <p:sp>
        <p:nvSpPr>
          <p:cNvPr id="111" name="Down Arrow 110"/>
          <p:cNvSpPr/>
          <p:nvPr/>
        </p:nvSpPr>
        <p:spPr bwMode="auto">
          <a:xfrm>
            <a:off x="10190032" y="1828011"/>
            <a:ext cx="1195996" cy="631068"/>
          </a:xfrm>
          <a:prstGeom prst="downArrow">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sz="2000" dirty="0">
              <a:gradFill>
                <a:gsLst>
                  <a:gs pos="16814">
                    <a:srgbClr val="FFFFFF"/>
                  </a:gs>
                  <a:gs pos="46000">
                    <a:srgbClr val="FFFFFF"/>
                  </a:gs>
                </a:gsLst>
                <a:lin ang="5400000" scaled="0"/>
              </a:gradFill>
            </a:endParaRPr>
          </a:p>
        </p:txBody>
      </p:sp>
      <p:sp>
        <p:nvSpPr>
          <p:cNvPr id="112" name="Right Arrow 111"/>
          <p:cNvSpPr/>
          <p:nvPr/>
        </p:nvSpPr>
        <p:spPr bwMode="auto">
          <a:xfrm>
            <a:off x="9179032" y="3784295"/>
            <a:ext cx="500611" cy="484632"/>
          </a:xfrm>
          <a:prstGeom prst="rightArrow">
            <a:avLst/>
          </a:prstGeom>
          <a:solidFill>
            <a:schemeClr val="tx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sz="2000" dirty="0">
              <a:gradFill>
                <a:gsLst>
                  <a:gs pos="16814">
                    <a:srgbClr val="FFFFFF"/>
                  </a:gs>
                  <a:gs pos="46000">
                    <a:srgbClr val="FFFFFF"/>
                  </a:gs>
                </a:gsLst>
                <a:lin ang="5400000" scaled="0"/>
              </a:gradFill>
            </a:endParaRPr>
          </a:p>
        </p:txBody>
      </p:sp>
    </p:spTree>
    <p:extLst>
      <p:ext uri="{BB962C8B-B14F-4D97-AF65-F5344CB8AC3E}">
        <p14:creationId xmlns:p14="http://schemas.microsoft.com/office/powerpoint/2010/main" val="247039793"/>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Trapezoid 60"/>
          <p:cNvSpPr/>
          <p:nvPr/>
        </p:nvSpPr>
        <p:spPr bwMode="auto">
          <a:xfrm rot="16200000">
            <a:off x="1568699" y="2318400"/>
            <a:ext cx="5329625" cy="3466783"/>
          </a:xfrm>
          <a:prstGeom prst="trapezoid">
            <a:avLst>
              <a:gd name="adj" fmla="val 39862"/>
            </a:avLst>
          </a:prstGeom>
          <a:solidFill>
            <a:schemeClr val="bg1">
              <a:lumMod val="85000"/>
              <a:alpha val="66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sz="2000" dirty="0">
              <a:gradFill>
                <a:gsLst>
                  <a:gs pos="16814">
                    <a:srgbClr val="FFFFFF"/>
                  </a:gs>
                  <a:gs pos="46000">
                    <a:srgbClr val="FFFFFF"/>
                  </a:gs>
                </a:gsLst>
                <a:lin ang="5400000" scaled="0"/>
              </a:gradFill>
            </a:endParaRPr>
          </a:p>
        </p:txBody>
      </p:sp>
      <p:sp>
        <p:nvSpPr>
          <p:cNvPr id="62" name="Rounded Rectangle 61"/>
          <p:cNvSpPr/>
          <p:nvPr/>
        </p:nvSpPr>
        <p:spPr bwMode="auto">
          <a:xfrm>
            <a:off x="526387" y="1920380"/>
            <a:ext cx="2230390" cy="3944691"/>
          </a:xfrm>
          <a:prstGeom prst="roundRect">
            <a:avLst/>
          </a:prstGeom>
          <a:solidFill>
            <a:schemeClr val="bg1">
              <a:lumMod val="95000"/>
            </a:schemeClr>
          </a:solidFill>
          <a:ln w="38100">
            <a:solidFill>
              <a:schemeClr val="tx1"/>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0" numCol="1" spcCol="0" rtlCol="0" fromWordArt="0" anchor="b" anchorCtr="0" forceAA="0" compatLnSpc="1">
            <a:prstTxWarp prst="textNoShape">
              <a:avLst/>
            </a:prstTxWarp>
            <a:noAutofit/>
          </a:bodyPr>
          <a:lstStyle/>
          <a:p>
            <a:pPr algn="ctr">
              <a:lnSpc>
                <a:spcPct val="90000"/>
              </a:lnSpc>
              <a:spcAft>
                <a:spcPts val="600"/>
              </a:spcAft>
            </a:pPr>
            <a:r>
              <a:rPr lang="en-US" sz="2000" b="1" dirty="0" err="1" smtClean="0">
                <a:solidFill>
                  <a:schemeClr val="tx1"/>
                </a:solidFill>
              </a:rPr>
              <a:t>Repositório</a:t>
            </a:r>
            <a:r>
              <a:rPr lang="en-US" sz="2000" b="1" dirty="0" smtClean="0">
                <a:solidFill>
                  <a:schemeClr val="tx1"/>
                </a:solidFill>
              </a:rPr>
              <a:t/>
            </a:r>
            <a:br>
              <a:rPr lang="en-US" sz="2000" b="1" dirty="0" smtClean="0">
                <a:solidFill>
                  <a:schemeClr val="tx1"/>
                </a:solidFill>
              </a:rPr>
            </a:br>
            <a:r>
              <a:rPr lang="en-US" sz="2000" b="1" dirty="0" smtClean="0">
                <a:solidFill>
                  <a:schemeClr val="tx1"/>
                </a:solidFill>
              </a:rPr>
              <a:t>Local</a:t>
            </a:r>
            <a:endParaRPr lang="en-US" sz="2000" b="1" dirty="0">
              <a:solidFill>
                <a:schemeClr val="tx1"/>
              </a:solidFill>
            </a:endParaRPr>
          </a:p>
        </p:txBody>
      </p:sp>
      <p:grpSp>
        <p:nvGrpSpPr>
          <p:cNvPr id="63" name="Group 62"/>
          <p:cNvGrpSpPr/>
          <p:nvPr/>
        </p:nvGrpSpPr>
        <p:grpSpPr>
          <a:xfrm>
            <a:off x="686258" y="4275760"/>
            <a:ext cx="1882150" cy="951832"/>
            <a:chOff x="4962561" y="2484878"/>
            <a:chExt cx="2522622" cy="1409700"/>
          </a:xfrm>
        </p:grpSpPr>
        <p:grpSp>
          <p:nvGrpSpPr>
            <p:cNvPr id="64" name="Group 63"/>
            <p:cNvGrpSpPr/>
            <p:nvPr/>
          </p:nvGrpSpPr>
          <p:grpSpPr>
            <a:xfrm>
              <a:off x="4962561" y="2484878"/>
              <a:ext cx="2522622" cy="1409700"/>
              <a:chOff x="3703637" y="1744662"/>
              <a:chExt cx="5181600" cy="2895600"/>
            </a:xfrm>
          </p:grpSpPr>
          <p:sp>
            <p:nvSpPr>
              <p:cNvPr id="82" name="Rectangle 81"/>
              <p:cNvSpPr/>
              <p:nvPr/>
            </p:nvSpPr>
            <p:spPr bwMode="auto">
              <a:xfrm>
                <a:off x="3789873" y="1829243"/>
                <a:ext cx="5013282" cy="2725204"/>
              </a:xfrm>
              <a:prstGeom prst="rect">
                <a:avLst/>
              </a:prstGeom>
              <a:solidFill>
                <a:schemeClr val="accent3"/>
              </a:solidFill>
              <a:ln w="76200">
                <a:solidFill>
                  <a:schemeClr val="bg1">
                    <a:lumMod val="95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84" name="Right Bracket 83"/>
              <p:cNvSpPr/>
              <p:nvPr/>
            </p:nvSpPr>
            <p:spPr>
              <a:xfrm>
                <a:off x="8512014" y="1744662"/>
                <a:ext cx="373223" cy="2895600"/>
              </a:xfrm>
              <a:prstGeom prst="rightBracket">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FFFFFF"/>
                  </a:solidFill>
                </a:endParaRPr>
              </a:p>
            </p:txBody>
          </p:sp>
          <p:sp>
            <p:nvSpPr>
              <p:cNvPr id="85" name="Left Bracket 84"/>
              <p:cNvSpPr/>
              <p:nvPr/>
            </p:nvSpPr>
            <p:spPr>
              <a:xfrm>
                <a:off x="3703637" y="1744662"/>
                <a:ext cx="373223" cy="2895600"/>
              </a:xfrm>
              <a:prstGeom prst="leftBracket">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FFFFFF"/>
                  </a:solidFill>
                </a:endParaRPr>
              </a:p>
            </p:txBody>
          </p:sp>
        </p:grpSp>
        <p:cxnSp>
          <p:nvCxnSpPr>
            <p:cNvPr id="65" name="Straight Connector 64"/>
            <p:cNvCxnSpPr/>
            <p:nvPr/>
          </p:nvCxnSpPr>
          <p:spPr>
            <a:xfrm>
              <a:off x="7288402" y="2732528"/>
              <a:ext cx="0" cy="9144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7166837" y="2732528"/>
              <a:ext cx="0" cy="9144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7045273" y="2732528"/>
              <a:ext cx="0" cy="9144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6923709" y="2732528"/>
              <a:ext cx="0" cy="9144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69" name="Group 68"/>
            <p:cNvGrpSpPr/>
            <p:nvPr/>
          </p:nvGrpSpPr>
          <p:grpSpPr>
            <a:xfrm>
              <a:off x="5151321" y="2732528"/>
              <a:ext cx="364693" cy="914400"/>
              <a:chOff x="5528956" y="2849562"/>
              <a:chExt cx="729385" cy="1828800"/>
            </a:xfrm>
          </p:grpSpPr>
          <p:cxnSp>
            <p:nvCxnSpPr>
              <p:cNvPr id="70" name="Straight Connector 69"/>
              <p:cNvCxnSpPr/>
              <p:nvPr/>
            </p:nvCxnSpPr>
            <p:spPr>
              <a:xfrm>
                <a:off x="6258341" y="2849562"/>
                <a:ext cx="0" cy="18288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a:off x="6015212" y="2849562"/>
                <a:ext cx="0" cy="18288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5772084" y="2849562"/>
                <a:ext cx="0" cy="18288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5528956" y="2849562"/>
                <a:ext cx="0" cy="18288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grpSp>
      </p:grpSp>
      <p:pic>
        <p:nvPicPr>
          <p:cNvPr id="86" name="Picture 8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3901" y="4545399"/>
            <a:ext cx="1773510" cy="407795"/>
          </a:xfrm>
          <a:prstGeom prst="rect">
            <a:avLst/>
          </a:prstGeom>
        </p:spPr>
      </p:pic>
      <p:grpSp>
        <p:nvGrpSpPr>
          <p:cNvPr id="87" name="Group 86"/>
          <p:cNvGrpSpPr/>
          <p:nvPr/>
        </p:nvGrpSpPr>
        <p:grpSpPr>
          <a:xfrm>
            <a:off x="686258" y="3208118"/>
            <a:ext cx="1882150" cy="951832"/>
            <a:chOff x="686258" y="3413400"/>
            <a:chExt cx="1882150" cy="951832"/>
          </a:xfrm>
        </p:grpSpPr>
        <p:grpSp>
          <p:nvGrpSpPr>
            <p:cNvPr id="88" name="Group 87"/>
            <p:cNvGrpSpPr/>
            <p:nvPr/>
          </p:nvGrpSpPr>
          <p:grpSpPr>
            <a:xfrm>
              <a:off x="686258" y="3413400"/>
              <a:ext cx="1882150" cy="951832"/>
              <a:chOff x="4962561" y="2484878"/>
              <a:chExt cx="2522622" cy="1409700"/>
            </a:xfrm>
          </p:grpSpPr>
          <p:grpSp>
            <p:nvGrpSpPr>
              <p:cNvPr id="90" name="Group 89"/>
              <p:cNvGrpSpPr/>
              <p:nvPr/>
            </p:nvGrpSpPr>
            <p:grpSpPr>
              <a:xfrm>
                <a:off x="4962561" y="2484878"/>
                <a:ext cx="2522622" cy="1409700"/>
                <a:chOff x="3703637" y="1744662"/>
                <a:chExt cx="5181600" cy="2895600"/>
              </a:xfrm>
            </p:grpSpPr>
            <p:sp>
              <p:nvSpPr>
                <p:cNvPr id="100" name="Rectangle 99"/>
                <p:cNvSpPr/>
                <p:nvPr/>
              </p:nvSpPr>
              <p:spPr bwMode="auto">
                <a:xfrm>
                  <a:off x="3789873" y="1829243"/>
                  <a:ext cx="5013282" cy="2725204"/>
                </a:xfrm>
                <a:prstGeom prst="rect">
                  <a:avLst/>
                </a:prstGeom>
                <a:solidFill>
                  <a:schemeClr val="accent3"/>
                </a:solidFill>
                <a:ln w="76200">
                  <a:solidFill>
                    <a:schemeClr val="bg1">
                      <a:lumMod val="95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01" name="Right Bracket 100"/>
                <p:cNvSpPr/>
                <p:nvPr/>
              </p:nvSpPr>
              <p:spPr>
                <a:xfrm>
                  <a:off x="8512014" y="1744662"/>
                  <a:ext cx="373223" cy="2895600"/>
                </a:xfrm>
                <a:prstGeom prst="rightBracket">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FFFFFF"/>
                    </a:solidFill>
                  </a:endParaRPr>
                </a:p>
              </p:txBody>
            </p:sp>
            <p:sp>
              <p:nvSpPr>
                <p:cNvPr id="103" name="Left Bracket 102"/>
                <p:cNvSpPr/>
                <p:nvPr/>
              </p:nvSpPr>
              <p:spPr>
                <a:xfrm>
                  <a:off x="3703637" y="1744662"/>
                  <a:ext cx="373223" cy="2895600"/>
                </a:xfrm>
                <a:prstGeom prst="leftBracket">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FFFFFF"/>
                    </a:solidFill>
                  </a:endParaRPr>
                </a:p>
              </p:txBody>
            </p:sp>
          </p:grpSp>
          <p:cxnSp>
            <p:nvCxnSpPr>
              <p:cNvPr id="91" name="Straight Connector 90"/>
              <p:cNvCxnSpPr/>
              <p:nvPr/>
            </p:nvCxnSpPr>
            <p:spPr>
              <a:xfrm>
                <a:off x="7288402" y="2732528"/>
                <a:ext cx="0" cy="9144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7166837" y="2732528"/>
                <a:ext cx="0" cy="9144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7045273" y="2732528"/>
                <a:ext cx="0" cy="9144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a:off x="6923709" y="2732528"/>
                <a:ext cx="0" cy="9144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95" name="Group 94"/>
              <p:cNvGrpSpPr/>
              <p:nvPr/>
            </p:nvGrpSpPr>
            <p:grpSpPr>
              <a:xfrm>
                <a:off x="5151321" y="2732528"/>
                <a:ext cx="364693" cy="914400"/>
                <a:chOff x="5528956" y="2849562"/>
                <a:chExt cx="729385" cy="1828800"/>
              </a:xfrm>
            </p:grpSpPr>
            <p:cxnSp>
              <p:nvCxnSpPr>
                <p:cNvPr id="96" name="Straight Connector 95"/>
                <p:cNvCxnSpPr/>
                <p:nvPr/>
              </p:nvCxnSpPr>
              <p:spPr>
                <a:xfrm>
                  <a:off x="6258341" y="2849562"/>
                  <a:ext cx="0" cy="18288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6015212" y="2849562"/>
                  <a:ext cx="0" cy="18288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a:off x="5772084" y="2849562"/>
                  <a:ext cx="0" cy="18288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a:off x="5528956" y="2849562"/>
                  <a:ext cx="0" cy="18288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grpSp>
        </p:grpSp>
        <p:sp>
          <p:nvSpPr>
            <p:cNvPr id="89" name="Rectangle 88"/>
            <p:cNvSpPr/>
            <p:nvPr/>
          </p:nvSpPr>
          <p:spPr>
            <a:xfrm>
              <a:off x="787738" y="3587515"/>
              <a:ext cx="1725836" cy="590931"/>
            </a:xfrm>
            <a:prstGeom prst="rect">
              <a:avLst/>
            </a:prstGeom>
          </p:spPr>
          <p:txBody>
            <a:bodyPr wrap="square">
              <a:spAutoFit/>
            </a:bodyPr>
            <a:lstStyle/>
            <a:p>
              <a:pPr algn="ctr">
                <a:lnSpc>
                  <a:spcPct val="90000"/>
                </a:lnSpc>
              </a:pPr>
              <a:r>
                <a:rPr lang="en-US" dirty="0" smtClean="0">
                  <a:gradFill>
                    <a:gsLst>
                      <a:gs pos="2917">
                        <a:srgbClr val="FFFFFF"/>
                      </a:gs>
                      <a:gs pos="30000">
                        <a:srgbClr val="FFFFFF"/>
                      </a:gs>
                    </a:gsLst>
                    <a:lin ang="5400000" scaled="0"/>
                  </a:gradFill>
                </a:rPr>
                <a:t>Framework</a:t>
              </a:r>
              <a:br>
                <a:rPr lang="en-US" dirty="0" smtClean="0">
                  <a:gradFill>
                    <a:gsLst>
                      <a:gs pos="2917">
                        <a:srgbClr val="FFFFFF"/>
                      </a:gs>
                      <a:gs pos="30000">
                        <a:srgbClr val="FFFFFF"/>
                      </a:gs>
                    </a:gsLst>
                    <a:lin ang="5400000" scaled="0"/>
                  </a:gradFill>
                </a:rPr>
              </a:br>
              <a:r>
                <a:rPr lang="en-US" dirty="0" smtClean="0">
                  <a:gradFill>
                    <a:gsLst>
                      <a:gs pos="2917">
                        <a:srgbClr val="FFFFFF"/>
                      </a:gs>
                      <a:gs pos="30000">
                        <a:srgbClr val="FFFFFF"/>
                      </a:gs>
                    </a:gsLst>
                    <a:lin ang="5400000" scaled="0"/>
                  </a:gradFill>
                </a:rPr>
                <a:t>de </a:t>
              </a:r>
              <a:r>
                <a:rPr lang="en-US" dirty="0" err="1" smtClean="0">
                  <a:gradFill>
                    <a:gsLst>
                      <a:gs pos="2917">
                        <a:srgbClr val="FFFFFF"/>
                      </a:gs>
                      <a:gs pos="30000">
                        <a:srgbClr val="FFFFFF"/>
                      </a:gs>
                    </a:gsLst>
                    <a:lin ang="5400000" scaled="0"/>
                  </a:gradFill>
                </a:rPr>
                <a:t>Aplicação</a:t>
              </a:r>
              <a:endParaRPr lang="en-US" dirty="0">
                <a:gradFill>
                  <a:gsLst>
                    <a:gs pos="2917">
                      <a:srgbClr val="FFFFFF"/>
                    </a:gs>
                    <a:gs pos="30000">
                      <a:srgbClr val="FFFFFF"/>
                    </a:gs>
                  </a:gsLst>
                  <a:lin ang="5400000" scaled="0"/>
                </a:gradFill>
              </a:endParaRPr>
            </a:p>
          </p:txBody>
        </p:sp>
      </p:grpSp>
      <p:sp>
        <p:nvSpPr>
          <p:cNvPr id="2" name="Title 1"/>
          <p:cNvSpPr>
            <a:spLocks noGrp="1"/>
          </p:cNvSpPr>
          <p:nvPr>
            <p:ph type="title"/>
          </p:nvPr>
        </p:nvSpPr>
        <p:spPr/>
        <p:txBody>
          <a:bodyPr/>
          <a:lstStyle/>
          <a:p>
            <a:r>
              <a:rPr lang="en-US" dirty="0" err="1" smtClean="0"/>
              <a:t>Criação</a:t>
            </a:r>
            <a:r>
              <a:rPr lang="en-US" dirty="0" smtClean="0"/>
              <a:t> de </a:t>
            </a:r>
            <a:r>
              <a:rPr lang="en-US" dirty="0" err="1" smtClean="0"/>
              <a:t>Imagem</a:t>
            </a:r>
            <a:endParaRPr lang="en-US" dirty="0"/>
          </a:p>
        </p:txBody>
      </p:sp>
      <p:sp>
        <p:nvSpPr>
          <p:cNvPr id="72" name="Rounded Rectangle 71"/>
          <p:cNvSpPr/>
          <p:nvPr/>
        </p:nvSpPr>
        <p:spPr bwMode="auto">
          <a:xfrm>
            <a:off x="3315221" y="1240948"/>
            <a:ext cx="5874816" cy="5486400"/>
          </a:xfrm>
          <a:prstGeom prst="roundRect">
            <a:avLst>
              <a:gd name="adj" fmla="val 0"/>
            </a:avLst>
          </a:prstGeom>
          <a:solidFill>
            <a:schemeClr val="bg1">
              <a:lumMod val="95000"/>
            </a:schemeClr>
          </a:solidFill>
          <a:ln w="38100">
            <a:solidFill>
              <a:schemeClr val="tx1"/>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0" numCol="1" spcCol="0" rtlCol="0" fromWordArt="0" anchor="b" anchorCtr="0" forceAA="0" compatLnSpc="1">
            <a:prstTxWarp prst="textNoShape">
              <a:avLst/>
            </a:prstTxWarp>
            <a:noAutofit/>
          </a:bodyPr>
          <a:lstStyle/>
          <a:p>
            <a:pPr algn="ctr">
              <a:lnSpc>
                <a:spcPct val="90000"/>
              </a:lnSpc>
              <a:spcAft>
                <a:spcPts val="600"/>
              </a:spcAft>
            </a:pPr>
            <a:endParaRPr lang="en-US" sz="2000" b="1" dirty="0">
              <a:solidFill>
                <a:srgbClr val="0078D7"/>
              </a:solidFill>
            </a:endParaRPr>
          </a:p>
        </p:txBody>
      </p:sp>
      <p:pic>
        <p:nvPicPr>
          <p:cNvPr id="115" name="Picture 114"/>
          <p:cNvPicPr>
            <a:picLocks noChangeAspect="1"/>
          </p:cNvPicPr>
          <p:nvPr/>
        </p:nvPicPr>
        <p:blipFill>
          <a:blip r:embed="rId4"/>
          <a:stretch>
            <a:fillRect/>
          </a:stretch>
        </p:blipFill>
        <p:spPr>
          <a:xfrm>
            <a:off x="3475037" y="4933404"/>
            <a:ext cx="2872629" cy="1645920"/>
          </a:xfrm>
          <a:prstGeom prst="rect">
            <a:avLst/>
          </a:prstGeom>
        </p:spPr>
      </p:pic>
      <p:pic>
        <p:nvPicPr>
          <p:cNvPr id="73" name="Picture 7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24596" y="5956020"/>
            <a:ext cx="1773510" cy="407795"/>
          </a:xfrm>
          <a:prstGeom prst="rect">
            <a:avLst/>
          </a:prstGeom>
        </p:spPr>
      </p:pic>
      <p:sp>
        <p:nvSpPr>
          <p:cNvPr id="3" name="TextBox 2"/>
          <p:cNvSpPr txBox="1"/>
          <p:nvPr/>
        </p:nvSpPr>
        <p:spPr>
          <a:xfrm>
            <a:off x="3823393" y="5092155"/>
            <a:ext cx="2385910" cy="960263"/>
          </a:xfrm>
          <a:prstGeom prst="rect">
            <a:avLst/>
          </a:prstGeom>
          <a:noFill/>
        </p:spPr>
        <p:txBody>
          <a:bodyPr wrap="none" lIns="182880" tIns="146304" rIns="182880" bIns="146304" rtlCol="0">
            <a:spAutoFit/>
          </a:bodyPr>
          <a:lstStyle/>
          <a:p>
            <a:pPr>
              <a:lnSpc>
                <a:spcPct val="90000"/>
              </a:lnSpc>
              <a:spcAft>
                <a:spcPts val="600"/>
              </a:spcAft>
            </a:pPr>
            <a:r>
              <a:rPr lang="en-US" sz="2400" dirty="0" err="1">
                <a:gradFill>
                  <a:gsLst>
                    <a:gs pos="2917">
                      <a:srgbClr val="FFFFFF"/>
                    </a:gs>
                    <a:gs pos="30000">
                      <a:srgbClr val="FFFFFF"/>
                    </a:gs>
                  </a:gsLst>
                  <a:lin ang="5400000" scaled="0"/>
                </a:gradFill>
              </a:rPr>
              <a:t>Imagem</a:t>
            </a:r>
            <a:r>
              <a:rPr lang="en-US" sz="2400" dirty="0">
                <a:gradFill>
                  <a:gsLst>
                    <a:gs pos="2917">
                      <a:srgbClr val="FFFFFF"/>
                    </a:gs>
                    <a:gs pos="30000">
                      <a:srgbClr val="FFFFFF"/>
                    </a:gs>
                  </a:gsLst>
                  <a:lin ang="5400000" scaled="0"/>
                </a:gradFill>
              </a:rPr>
              <a:t> de SO</a:t>
            </a:r>
            <a:br>
              <a:rPr lang="en-US" sz="2400" dirty="0">
                <a:gradFill>
                  <a:gsLst>
                    <a:gs pos="2917">
                      <a:srgbClr val="FFFFFF"/>
                    </a:gs>
                    <a:gs pos="30000">
                      <a:srgbClr val="FFFFFF"/>
                    </a:gs>
                  </a:gsLst>
                  <a:lin ang="5400000" scaled="0"/>
                </a:gradFill>
              </a:rPr>
            </a:br>
            <a:r>
              <a:rPr lang="en-US" sz="2400" dirty="0">
                <a:gradFill>
                  <a:gsLst>
                    <a:gs pos="2917">
                      <a:srgbClr val="FFFFFF"/>
                    </a:gs>
                    <a:gs pos="30000">
                      <a:srgbClr val="FFFFFF"/>
                    </a:gs>
                  </a:gsLst>
                  <a:lin ang="5400000" scaled="0"/>
                </a:gradFill>
              </a:rPr>
              <a:t>do container</a:t>
            </a:r>
          </a:p>
        </p:txBody>
      </p:sp>
      <p:sp>
        <p:nvSpPr>
          <p:cNvPr id="4" name="Rectangle 3"/>
          <p:cNvSpPr/>
          <p:nvPr/>
        </p:nvSpPr>
        <p:spPr bwMode="auto">
          <a:xfrm>
            <a:off x="6488916" y="5416866"/>
            <a:ext cx="2530155" cy="711784"/>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6637" rIns="91440" bIns="46637" numCol="1" rtlCol="0" anchor="ctr" anchorCtr="0" compatLnSpc="1">
            <a:prstTxWarp prst="textNoShape">
              <a:avLst/>
            </a:prstTxWarp>
          </a:bodyPr>
          <a:lstStyle/>
          <a:p>
            <a:pPr defTabSz="932398" fontAlgn="base">
              <a:spcBef>
                <a:spcPct val="0"/>
              </a:spcBef>
              <a:spcAft>
                <a:spcPct val="0"/>
              </a:spcAft>
            </a:pPr>
            <a:r>
              <a:rPr lang="en-US" sz="2000" dirty="0" smtClean="0">
                <a:gradFill>
                  <a:gsLst>
                    <a:gs pos="16814">
                      <a:srgbClr val="FFFFFF"/>
                    </a:gs>
                    <a:gs pos="46000">
                      <a:srgbClr val="FFFFFF"/>
                    </a:gs>
                  </a:gsLst>
                  <a:lin ang="5400000" scaled="0"/>
                </a:gradFill>
              </a:rPr>
              <a:t>C:\Windows\*</a:t>
            </a:r>
            <a:endParaRPr lang="en-US" sz="2000" dirty="0">
              <a:gradFill>
                <a:gsLst>
                  <a:gs pos="16814">
                    <a:srgbClr val="FFFFFF"/>
                  </a:gs>
                  <a:gs pos="46000">
                    <a:srgbClr val="FFFFFF"/>
                  </a:gs>
                </a:gsLst>
                <a:lin ang="5400000" scaled="0"/>
              </a:gradFill>
            </a:endParaRPr>
          </a:p>
        </p:txBody>
      </p:sp>
      <p:sp>
        <p:nvSpPr>
          <p:cNvPr id="77" name="Rectangle 76"/>
          <p:cNvSpPr/>
          <p:nvPr/>
        </p:nvSpPr>
        <p:spPr bwMode="auto">
          <a:xfrm>
            <a:off x="6514280" y="3673996"/>
            <a:ext cx="2530155" cy="711784"/>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6637" rIns="91440" bIns="46637" numCol="1" rtlCol="0" anchor="ctr" anchorCtr="0" compatLnSpc="1">
            <a:prstTxWarp prst="textNoShape">
              <a:avLst/>
            </a:prstTxWarp>
          </a:bodyPr>
          <a:lstStyle/>
          <a:p>
            <a:pPr defTabSz="932398" fontAlgn="base">
              <a:spcBef>
                <a:spcPct val="0"/>
              </a:spcBef>
              <a:spcAft>
                <a:spcPct val="0"/>
              </a:spcAft>
            </a:pPr>
            <a:r>
              <a:rPr lang="en-US" sz="2000" dirty="0" smtClean="0">
                <a:gradFill>
                  <a:gsLst>
                    <a:gs pos="16814">
                      <a:srgbClr val="FFFFFF"/>
                    </a:gs>
                    <a:gs pos="46000">
                      <a:srgbClr val="FFFFFF"/>
                    </a:gs>
                  </a:gsLst>
                  <a:lin ang="5400000" scaled="0"/>
                </a:gradFill>
              </a:rPr>
              <a:t>C:\nodeJs</a:t>
            </a:r>
            <a:endParaRPr lang="en-US" sz="2000" dirty="0">
              <a:gradFill>
                <a:gsLst>
                  <a:gs pos="16814">
                    <a:srgbClr val="FFFFFF"/>
                  </a:gs>
                  <a:gs pos="46000">
                    <a:srgbClr val="FFFFFF"/>
                  </a:gs>
                </a:gsLst>
                <a:lin ang="5400000" scaled="0"/>
              </a:gradFill>
            </a:endParaRPr>
          </a:p>
        </p:txBody>
      </p:sp>
      <p:pic>
        <p:nvPicPr>
          <p:cNvPr id="79" name="Picture 78"/>
          <p:cNvPicPr>
            <a:picLocks noChangeAspect="1"/>
          </p:cNvPicPr>
          <p:nvPr/>
        </p:nvPicPr>
        <p:blipFill>
          <a:blip r:embed="rId4"/>
          <a:stretch>
            <a:fillRect/>
          </a:stretch>
        </p:blipFill>
        <p:spPr>
          <a:xfrm>
            <a:off x="3483133" y="3150204"/>
            <a:ext cx="2872629" cy="1645920"/>
          </a:xfrm>
          <a:prstGeom prst="rect">
            <a:avLst/>
          </a:prstGeom>
        </p:spPr>
      </p:pic>
      <p:sp>
        <p:nvSpPr>
          <p:cNvPr id="80" name="TextBox 79"/>
          <p:cNvSpPr txBox="1"/>
          <p:nvPr/>
        </p:nvSpPr>
        <p:spPr>
          <a:xfrm>
            <a:off x="3865953" y="3498677"/>
            <a:ext cx="2106988" cy="960263"/>
          </a:xfrm>
          <a:prstGeom prst="rect">
            <a:avLst/>
          </a:prstGeom>
          <a:noFill/>
        </p:spPr>
        <p:txBody>
          <a:bodyPr wrap="none" lIns="182880" tIns="146304" rIns="182880" bIns="146304" rtlCol="0">
            <a:spAutoFit/>
          </a:bodyPr>
          <a:lstStyle/>
          <a:p>
            <a:pPr algn="ctr">
              <a:lnSpc>
                <a:spcPct val="90000"/>
              </a:lnSpc>
              <a:spcAft>
                <a:spcPts val="600"/>
              </a:spcAft>
            </a:pPr>
            <a:r>
              <a:rPr lang="en-US" sz="2400" dirty="0" smtClean="0">
                <a:gradFill>
                  <a:gsLst>
                    <a:gs pos="2917">
                      <a:srgbClr val="FFFFFF"/>
                    </a:gs>
                    <a:gs pos="30000">
                      <a:srgbClr val="FFFFFF"/>
                    </a:gs>
                  </a:gsLst>
                  <a:lin ang="5400000" scaled="0"/>
                </a:gradFill>
              </a:rPr>
              <a:t>Framework</a:t>
            </a:r>
            <a:br>
              <a:rPr lang="en-US" sz="2400" dirty="0" smtClean="0">
                <a:gradFill>
                  <a:gsLst>
                    <a:gs pos="2917">
                      <a:srgbClr val="FFFFFF"/>
                    </a:gs>
                    <a:gs pos="30000">
                      <a:srgbClr val="FFFFFF"/>
                    </a:gs>
                  </a:gsLst>
                  <a:lin ang="5400000" scaled="0"/>
                </a:gradFill>
              </a:rPr>
            </a:br>
            <a:r>
              <a:rPr lang="en-US" sz="2400" dirty="0" smtClean="0">
                <a:gradFill>
                  <a:gsLst>
                    <a:gs pos="2917">
                      <a:srgbClr val="FFFFFF"/>
                    </a:gs>
                    <a:gs pos="30000">
                      <a:srgbClr val="FFFFFF"/>
                    </a:gs>
                  </a:gsLst>
                  <a:lin ang="5400000" scaled="0"/>
                </a:gradFill>
              </a:rPr>
              <a:t>de </a:t>
            </a:r>
            <a:r>
              <a:rPr lang="en-US" sz="2400" dirty="0" err="1" smtClean="0">
                <a:gradFill>
                  <a:gsLst>
                    <a:gs pos="2917">
                      <a:srgbClr val="FFFFFF"/>
                    </a:gs>
                    <a:gs pos="30000">
                      <a:srgbClr val="FFFFFF"/>
                    </a:gs>
                  </a:gsLst>
                  <a:lin ang="5400000" scaled="0"/>
                </a:gradFill>
              </a:rPr>
              <a:t>Aplicação</a:t>
            </a:r>
            <a:endParaRPr lang="en-US" sz="2400" dirty="0" smtClean="0">
              <a:gradFill>
                <a:gsLst>
                  <a:gs pos="2917">
                    <a:srgbClr val="FFFFFF"/>
                  </a:gs>
                  <a:gs pos="30000">
                    <a:srgbClr val="FFFFFF"/>
                  </a:gs>
                </a:gsLst>
                <a:lin ang="5400000" scaled="0"/>
              </a:gradFill>
            </a:endParaRPr>
          </a:p>
        </p:txBody>
      </p:sp>
      <p:pic>
        <p:nvPicPr>
          <p:cNvPr id="75" name="Picture 74"/>
          <p:cNvPicPr>
            <a:picLocks noChangeAspect="1"/>
          </p:cNvPicPr>
          <p:nvPr/>
        </p:nvPicPr>
        <p:blipFill>
          <a:blip r:embed="rId5"/>
          <a:stretch>
            <a:fillRect/>
          </a:stretch>
        </p:blipFill>
        <p:spPr>
          <a:xfrm>
            <a:off x="3472336" y="1403938"/>
            <a:ext cx="2878638" cy="1645920"/>
          </a:xfrm>
          <a:prstGeom prst="rect">
            <a:avLst/>
          </a:prstGeom>
        </p:spPr>
      </p:pic>
      <p:sp>
        <p:nvSpPr>
          <p:cNvPr id="76" name="TextBox 75"/>
          <p:cNvSpPr txBox="1"/>
          <p:nvPr/>
        </p:nvSpPr>
        <p:spPr>
          <a:xfrm>
            <a:off x="3464241" y="1933688"/>
            <a:ext cx="2872628" cy="627864"/>
          </a:xfrm>
          <a:prstGeom prst="rect">
            <a:avLst/>
          </a:prstGeom>
          <a:noFill/>
        </p:spPr>
        <p:txBody>
          <a:bodyPr wrap="square" lIns="182880" tIns="146304" rIns="182880" bIns="146304" rtlCol="0">
            <a:spAutoFit/>
          </a:bodyPr>
          <a:lstStyle/>
          <a:p>
            <a:pPr algn="ctr">
              <a:lnSpc>
                <a:spcPct val="90000"/>
              </a:lnSpc>
              <a:spcAft>
                <a:spcPts val="600"/>
              </a:spcAft>
            </a:pPr>
            <a:r>
              <a:rPr lang="en-US" sz="2400" dirty="0" smtClean="0">
                <a:solidFill>
                  <a:srgbClr val="0078D7"/>
                </a:solidFill>
              </a:rPr>
              <a:t>Sandbox</a:t>
            </a:r>
          </a:p>
        </p:txBody>
      </p:sp>
      <p:sp>
        <p:nvSpPr>
          <p:cNvPr id="78" name="Rectangle 77"/>
          <p:cNvSpPr/>
          <p:nvPr/>
        </p:nvSpPr>
        <p:spPr bwMode="auto">
          <a:xfrm>
            <a:off x="6503483" y="1869825"/>
            <a:ext cx="2530155" cy="711784"/>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6637" rIns="91440" bIns="46637" numCol="1" rtlCol="0" anchor="ctr" anchorCtr="0" compatLnSpc="1">
            <a:prstTxWarp prst="textNoShape">
              <a:avLst/>
            </a:prstTxWarp>
          </a:bodyPr>
          <a:lstStyle/>
          <a:p>
            <a:pPr defTabSz="932398" fontAlgn="base">
              <a:spcBef>
                <a:spcPct val="0"/>
              </a:spcBef>
              <a:spcAft>
                <a:spcPct val="0"/>
              </a:spcAft>
            </a:pPr>
            <a:r>
              <a:rPr lang="en-US" sz="2000" dirty="0" smtClean="0">
                <a:gradFill>
                  <a:gsLst>
                    <a:gs pos="16814">
                      <a:srgbClr val="FFFFFF"/>
                    </a:gs>
                    <a:gs pos="46000">
                      <a:srgbClr val="FFFFFF"/>
                    </a:gs>
                  </a:gsLst>
                  <a:lin ang="5400000" scaled="0"/>
                </a:gradFill>
              </a:rPr>
              <a:t>C:\myApp</a:t>
            </a:r>
            <a:endParaRPr lang="en-US" sz="2000" dirty="0">
              <a:gradFill>
                <a:gsLst>
                  <a:gs pos="16814">
                    <a:srgbClr val="FFFFFF"/>
                  </a:gs>
                  <a:gs pos="46000">
                    <a:srgbClr val="FFFFFF"/>
                  </a:gs>
                </a:gsLst>
                <a:lin ang="5400000" scaled="0"/>
              </a:gradFill>
            </a:endParaRPr>
          </a:p>
        </p:txBody>
      </p:sp>
      <p:sp>
        <p:nvSpPr>
          <p:cNvPr id="104" name="Rounded Rectangle 103"/>
          <p:cNvSpPr/>
          <p:nvPr/>
        </p:nvSpPr>
        <p:spPr bwMode="auto">
          <a:xfrm>
            <a:off x="9679643" y="2011802"/>
            <a:ext cx="2230390" cy="3944691"/>
          </a:xfrm>
          <a:prstGeom prst="roundRect">
            <a:avLst/>
          </a:prstGeom>
          <a:solidFill>
            <a:schemeClr val="bg1">
              <a:lumMod val="95000"/>
            </a:schemeClr>
          </a:solidFill>
          <a:ln w="38100">
            <a:solidFill>
              <a:schemeClr val="tx1"/>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0" numCol="1" spcCol="0" rtlCol="0" fromWordArt="0" anchor="b" anchorCtr="0" forceAA="0" compatLnSpc="1">
            <a:prstTxWarp prst="textNoShape">
              <a:avLst/>
            </a:prstTxWarp>
            <a:noAutofit/>
          </a:bodyPr>
          <a:lstStyle/>
          <a:p>
            <a:pPr algn="ctr">
              <a:lnSpc>
                <a:spcPct val="90000"/>
              </a:lnSpc>
              <a:spcAft>
                <a:spcPts val="600"/>
              </a:spcAft>
            </a:pPr>
            <a:r>
              <a:rPr lang="en-US" sz="2000" b="1" dirty="0" err="1" smtClean="0">
                <a:solidFill>
                  <a:schemeClr val="tx1"/>
                </a:solidFill>
              </a:rPr>
              <a:t>Visão</a:t>
            </a:r>
            <a:r>
              <a:rPr lang="en-US" sz="2000" b="1" dirty="0" smtClean="0">
                <a:solidFill>
                  <a:schemeClr val="tx1"/>
                </a:solidFill>
              </a:rPr>
              <a:t> de Container</a:t>
            </a:r>
            <a:endParaRPr lang="en-US" sz="2000" b="1" dirty="0">
              <a:solidFill>
                <a:schemeClr val="tx1"/>
              </a:solidFill>
            </a:endParaRPr>
          </a:p>
        </p:txBody>
      </p:sp>
      <p:pic>
        <p:nvPicPr>
          <p:cNvPr id="105" name="Picture 104"/>
          <p:cNvPicPr>
            <a:picLocks noChangeAspect="1"/>
          </p:cNvPicPr>
          <p:nvPr/>
        </p:nvPicPr>
        <p:blipFill>
          <a:blip r:embed="rId6">
            <a:duotone>
              <a:schemeClr val="bg2">
                <a:shade val="45000"/>
                <a:satMod val="135000"/>
              </a:schemeClr>
              <a:prstClr val="white"/>
            </a:duotone>
          </a:blip>
          <a:stretch>
            <a:fillRect/>
          </a:stretch>
        </p:blipFill>
        <p:spPr>
          <a:xfrm>
            <a:off x="9787204" y="2346407"/>
            <a:ext cx="2015267" cy="1152270"/>
          </a:xfrm>
          <a:prstGeom prst="rect">
            <a:avLst/>
          </a:prstGeom>
        </p:spPr>
      </p:pic>
    </p:spTree>
    <p:extLst>
      <p:ext uri="{BB962C8B-B14F-4D97-AF65-F5344CB8AC3E}">
        <p14:creationId xmlns:p14="http://schemas.microsoft.com/office/powerpoint/2010/main" val="810478270"/>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Trapezoid 81"/>
          <p:cNvSpPr/>
          <p:nvPr/>
        </p:nvSpPr>
        <p:spPr bwMode="auto">
          <a:xfrm rot="16200000">
            <a:off x="1568699" y="2318400"/>
            <a:ext cx="5329625" cy="3466783"/>
          </a:xfrm>
          <a:prstGeom prst="trapezoid">
            <a:avLst>
              <a:gd name="adj" fmla="val 39862"/>
            </a:avLst>
          </a:prstGeom>
          <a:solidFill>
            <a:schemeClr val="bg1">
              <a:lumMod val="85000"/>
              <a:alpha val="66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sz="2000" dirty="0">
              <a:gradFill>
                <a:gsLst>
                  <a:gs pos="16814">
                    <a:srgbClr val="FFFFFF"/>
                  </a:gs>
                  <a:gs pos="46000">
                    <a:srgbClr val="FFFFFF"/>
                  </a:gs>
                </a:gsLst>
                <a:lin ang="5400000" scaled="0"/>
              </a:gradFill>
            </a:endParaRPr>
          </a:p>
        </p:txBody>
      </p:sp>
      <p:sp>
        <p:nvSpPr>
          <p:cNvPr id="85" name="Rounded Rectangle 84"/>
          <p:cNvSpPr/>
          <p:nvPr/>
        </p:nvSpPr>
        <p:spPr bwMode="auto">
          <a:xfrm>
            <a:off x="526387" y="1920380"/>
            <a:ext cx="2230390" cy="3944691"/>
          </a:xfrm>
          <a:prstGeom prst="roundRect">
            <a:avLst/>
          </a:prstGeom>
          <a:solidFill>
            <a:schemeClr val="bg1">
              <a:lumMod val="95000"/>
            </a:schemeClr>
          </a:solidFill>
          <a:ln w="38100">
            <a:solidFill>
              <a:schemeClr val="tx1"/>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0" numCol="1" spcCol="0" rtlCol="0" fromWordArt="0" anchor="b" anchorCtr="0" forceAA="0" compatLnSpc="1">
            <a:prstTxWarp prst="textNoShape">
              <a:avLst/>
            </a:prstTxWarp>
            <a:noAutofit/>
          </a:bodyPr>
          <a:lstStyle/>
          <a:p>
            <a:pPr algn="ctr">
              <a:lnSpc>
                <a:spcPct val="90000"/>
              </a:lnSpc>
              <a:spcAft>
                <a:spcPts val="600"/>
              </a:spcAft>
            </a:pPr>
            <a:r>
              <a:rPr lang="en-US" sz="2000" b="1" dirty="0" err="1" smtClean="0">
                <a:solidFill>
                  <a:schemeClr val="tx1"/>
                </a:solidFill>
              </a:rPr>
              <a:t>Repositório</a:t>
            </a:r>
            <a:r>
              <a:rPr lang="en-US" sz="2000" b="1" dirty="0" smtClean="0">
                <a:solidFill>
                  <a:schemeClr val="tx1"/>
                </a:solidFill>
              </a:rPr>
              <a:t/>
            </a:r>
            <a:br>
              <a:rPr lang="en-US" sz="2000" b="1" dirty="0" smtClean="0">
                <a:solidFill>
                  <a:schemeClr val="tx1"/>
                </a:solidFill>
              </a:rPr>
            </a:br>
            <a:r>
              <a:rPr lang="en-US" sz="2000" b="1" dirty="0" smtClean="0">
                <a:solidFill>
                  <a:schemeClr val="tx1"/>
                </a:solidFill>
              </a:rPr>
              <a:t>Local</a:t>
            </a:r>
            <a:endParaRPr lang="en-US" sz="2000" b="1" dirty="0">
              <a:solidFill>
                <a:schemeClr val="tx1"/>
              </a:solidFill>
            </a:endParaRPr>
          </a:p>
        </p:txBody>
      </p:sp>
      <p:grpSp>
        <p:nvGrpSpPr>
          <p:cNvPr id="86" name="Group 85"/>
          <p:cNvGrpSpPr/>
          <p:nvPr/>
        </p:nvGrpSpPr>
        <p:grpSpPr>
          <a:xfrm>
            <a:off x="686258" y="4275760"/>
            <a:ext cx="1882150" cy="951832"/>
            <a:chOff x="4962561" y="2484878"/>
            <a:chExt cx="2522622" cy="1409700"/>
          </a:xfrm>
        </p:grpSpPr>
        <p:grpSp>
          <p:nvGrpSpPr>
            <p:cNvPr id="87" name="Group 86"/>
            <p:cNvGrpSpPr/>
            <p:nvPr/>
          </p:nvGrpSpPr>
          <p:grpSpPr>
            <a:xfrm>
              <a:off x="4962561" y="2484878"/>
              <a:ext cx="2522622" cy="1409700"/>
              <a:chOff x="3703637" y="1744662"/>
              <a:chExt cx="5181600" cy="2895600"/>
            </a:xfrm>
          </p:grpSpPr>
          <p:sp>
            <p:nvSpPr>
              <p:cNvPr id="97" name="Rectangle 96"/>
              <p:cNvSpPr/>
              <p:nvPr/>
            </p:nvSpPr>
            <p:spPr bwMode="auto">
              <a:xfrm>
                <a:off x="3789873" y="1829243"/>
                <a:ext cx="5013282" cy="2725204"/>
              </a:xfrm>
              <a:prstGeom prst="rect">
                <a:avLst/>
              </a:prstGeom>
              <a:solidFill>
                <a:schemeClr val="accent3"/>
              </a:solidFill>
              <a:ln w="76200">
                <a:solidFill>
                  <a:schemeClr val="bg1">
                    <a:lumMod val="95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98" name="Right Bracket 97"/>
              <p:cNvSpPr/>
              <p:nvPr/>
            </p:nvSpPr>
            <p:spPr>
              <a:xfrm>
                <a:off x="8512014" y="1744662"/>
                <a:ext cx="373223" cy="2895600"/>
              </a:xfrm>
              <a:prstGeom prst="rightBracket">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FFFFFF"/>
                  </a:solidFill>
                </a:endParaRPr>
              </a:p>
            </p:txBody>
          </p:sp>
          <p:sp>
            <p:nvSpPr>
              <p:cNvPr id="99" name="Left Bracket 98"/>
              <p:cNvSpPr/>
              <p:nvPr/>
            </p:nvSpPr>
            <p:spPr>
              <a:xfrm>
                <a:off x="3703637" y="1744662"/>
                <a:ext cx="373223" cy="2895600"/>
              </a:xfrm>
              <a:prstGeom prst="leftBracket">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FFFFFF"/>
                  </a:solidFill>
                </a:endParaRPr>
              </a:p>
            </p:txBody>
          </p:sp>
        </p:grpSp>
        <p:cxnSp>
          <p:nvCxnSpPr>
            <p:cNvPr id="88" name="Straight Connector 87"/>
            <p:cNvCxnSpPr/>
            <p:nvPr/>
          </p:nvCxnSpPr>
          <p:spPr>
            <a:xfrm>
              <a:off x="7288402" y="2732528"/>
              <a:ext cx="0" cy="9144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7166837" y="2732528"/>
              <a:ext cx="0" cy="9144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7045273" y="2732528"/>
              <a:ext cx="0" cy="9144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6923709" y="2732528"/>
              <a:ext cx="0" cy="9144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92" name="Group 91"/>
            <p:cNvGrpSpPr/>
            <p:nvPr/>
          </p:nvGrpSpPr>
          <p:grpSpPr>
            <a:xfrm>
              <a:off x="5151321" y="2732528"/>
              <a:ext cx="364693" cy="914400"/>
              <a:chOff x="5528956" y="2849562"/>
              <a:chExt cx="729385" cy="1828800"/>
            </a:xfrm>
          </p:grpSpPr>
          <p:cxnSp>
            <p:nvCxnSpPr>
              <p:cNvPr id="93" name="Straight Connector 92"/>
              <p:cNvCxnSpPr/>
              <p:nvPr/>
            </p:nvCxnSpPr>
            <p:spPr>
              <a:xfrm>
                <a:off x="6258341" y="2849562"/>
                <a:ext cx="0" cy="18288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a:off x="6015212" y="2849562"/>
                <a:ext cx="0" cy="18288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a:off x="5772084" y="2849562"/>
                <a:ext cx="0" cy="18288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a:off x="5528956" y="2849562"/>
                <a:ext cx="0" cy="18288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grpSp>
      </p:grpSp>
      <p:pic>
        <p:nvPicPr>
          <p:cNvPr id="100" name="Picture 9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3901" y="4545399"/>
            <a:ext cx="1773510" cy="407795"/>
          </a:xfrm>
          <a:prstGeom prst="rect">
            <a:avLst/>
          </a:prstGeom>
        </p:spPr>
      </p:pic>
      <p:grpSp>
        <p:nvGrpSpPr>
          <p:cNvPr id="101" name="Group 100"/>
          <p:cNvGrpSpPr/>
          <p:nvPr/>
        </p:nvGrpSpPr>
        <p:grpSpPr>
          <a:xfrm>
            <a:off x="686258" y="3208118"/>
            <a:ext cx="1882150" cy="951832"/>
            <a:chOff x="686258" y="3413400"/>
            <a:chExt cx="1882150" cy="951832"/>
          </a:xfrm>
        </p:grpSpPr>
        <p:grpSp>
          <p:nvGrpSpPr>
            <p:cNvPr id="103" name="Group 102"/>
            <p:cNvGrpSpPr/>
            <p:nvPr/>
          </p:nvGrpSpPr>
          <p:grpSpPr>
            <a:xfrm>
              <a:off x="686258" y="3413400"/>
              <a:ext cx="1882150" cy="951832"/>
              <a:chOff x="4962561" y="2484878"/>
              <a:chExt cx="2522622" cy="1409700"/>
            </a:xfrm>
          </p:grpSpPr>
          <p:grpSp>
            <p:nvGrpSpPr>
              <p:cNvPr id="105" name="Group 104"/>
              <p:cNvGrpSpPr/>
              <p:nvPr/>
            </p:nvGrpSpPr>
            <p:grpSpPr>
              <a:xfrm>
                <a:off x="4962561" y="2484878"/>
                <a:ext cx="2522622" cy="1409700"/>
                <a:chOff x="3703637" y="1744662"/>
                <a:chExt cx="5181600" cy="2895600"/>
              </a:xfrm>
            </p:grpSpPr>
            <p:sp>
              <p:nvSpPr>
                <p:cNvPr id="116" name="Rectangle 115"/>
                <p:cNvSpPr/>
                <p:nvPr/>
              </p:nvSpPr>
              <p:spPr bwMode="auto">
                <a:xfrm>
                  <a:off x="3789873" y="1829243"/>
                  <a:ext cx="5013282" cy="2725204"/>
                </a:xfrm>
                <a:prstGeom prst="rect">
                  <a:avLst/>
                </a:prstGeom>
                <a:solidFill>
                  <a:schemeClr val="accent3"/>
                </a:solidFill>
                <a:ln w="76200">
                  <a:solidFill>
                    <a:schemeClr val="bg1">
                      <a:lumMod val="95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17" name="Right Bracket 116"/>
                <p:cNvSpPr/>
                <p:nvPr/>
              </p:nvSpPr>
              <p:spPr>
                <a:xfrm>
                  <a:off x="8512014" y="1744662"/>
                  <a:ext cx="373223" cy="2895600"/>
                </a:xfrm>
                <a:prstGeom prst="rightBracket">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FFFFFF"/>
                    </a:solidFill>
                  </a:endParaRPr>
                </a:p>
              </p:txBody>
            </p:sp>
            <p:sp>
              <p:nvSpPr>
                <p:cNvPr id="120" name="Left Bracket 119"/>
                <p:cNvSpPr/>
                <p:nvPr/>
              </p:nvSpPr>
              <p:spPr>
                <a:xfrm>
                  <a:off x="3703637" y="1744662"/>
                  <a:ext cx="373223" cy="2895600"/>
                </a:xfrm>
                <a:prstGeom prst="leftBracket">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FFFFFF"/>
                    </a:solidFill>
                  </a:endParaRPr>
                </a:p>
              </p:txBody>
            </p:sp>
          </p:grpSp>
          <p:cxnSp>
            <p:nvCxnSpPr>
              <p:cNvPr id="106" name="Straight Connector 105"/>
              <p:cNvCxnSpPr/>
              <p:nvPr/>
            </p:nvCxnSpPr>
            <p:spPr>
              <a:xfrm>
                <a:off x="7288402" y="2732528"/>
                <a:ext cx="0" cy="9144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a:off x="7166837" y="2732528"/>
                <a:ext cx="0" cy="9144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a:off x="7045273" y="2732528"/>
                <a:ext cx="0" cy="9144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a:xfrm>
                <a:off x="6923709" y="2732528"/>
                <a:ext cx="0" cy="9144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10" name="Group 109"/>
              <p:cNvGrpSpPr/>
              <p:nvPr/>
            </p:nvGrpSpPr>
            <p:grpSpPr>
              <a:xfrm>
                <a:off x="5151321" y="2732528"/>
                <a:ext cx="364693" cy="914400"/>
                <a:chOff x="5528956" y="2849562"/>
                <a:chExt cx="729385" cy="1828800"/>
              </a:xfrm>
            </p:grpSpPr>
            <p:cxnSp>
              <p:nvCxnSpPr>
                <p:cNvPr id="111" name="Straight Connector 110"/>
                <p:cNvCxnSpPr/>
                <p:nvPr/>
              </p:nvCxnSpPr>
              <p:spPr>
                <a:xfrm>
                  <a:off x="6258341" y="2849562"/>
                  <a:ext cx="0" cy="18288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a:xfrm>
                  <a:off x="6015212" y="2849562"/>
                  <a:ext cx="0" cy="18288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a:off x="5772084" y="2849562"/>
                  <a:ext cx="0" cy="18288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p:nvCxnSpPr>
              <p:spPr>
                <a:xfrm>
                  <a:off x="5528956" y="2849562"/>
                  <a:ext cx="0" cy="18288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grpSp>
        </p:grpSp>
        <p:sp>
          <p:nvSpPr>
            <p:cNvPr id="104" name="Rectangle 103"/>
            <p:cNvSpPr/>
            <p:nvPr/>
          </p:nvSpPr>
          <p:spPr>
            <a:xfrm>
              <a:off x="787738" y="3587515"/>
              <a:ext cx="1725836" cy="590931"/>
            </a:xfrm>
            <a:prstGeom prst="rect">
              <a:avLst/>
            </a:prstGeom>
          </p:spPr>
          <p:txBody>
            <a:bodyPr wrap="square">
              <a:spAutoFit/>
            </a:bodyPr>
            <a:lstStyle/>
            <a:p>
              <a:pPr algn="ctr">
                <a:lnSpc>
                  <a:spcPct val="90000"/>
                </a:lnSpc>
              </a:pPr>
              <a:r>
                <a:rPr lang="en-US" dirty="0" smtClean="0">
                  <a:gradFill>
                    <a:gsLst>
                      <a:gs pos="2917">
                        <a:srgbClr val="FFFFFF"/>
                      </a:gs>
                      <a:gs pos="30000">
                        <a:srgbClr val="FFFFFF"/>
                      </a:gs>
                    </a:gsLst>
                    <a:lin ang="5400000" scaled="0"/>
                  </a:gradFill>
                </a:rPr>
                <a:t>Framework</a:t>
              </a:r>
              <a:r>
                <a:rPr lang="en-US" dirty="0">
                  <a:gradFill>
                    <a:gsLst>
                      <a:gs pos="2917">
                        <a:srgbClr val="FFFFFF"/>
                      </a:gs>
                      <a:gs pos="30000">
                        <a:srgbClr val="FFFFFF"/>
                      </a:gs>
                    </a:gsLst>
                    <a:lin ang="5400000" scaled="0"/>
                  </a:gradFill>
                </a:rPr>
                <a:t/>
              </a:r>
              <a:br>
                <a:rPr lang="en-US" dirty="0">
                  <a:gradFill>
                    <a:gsLst>
                      <a:gs pos="2917">
                        <a:srgbClr val="FFFFFF"/>
                      </a:gs>
                      <a:gs pos="30000">
                        <a:srgbClr val="FFFFFF"/>
                      </a:gs>
                    </a:gsLst>
                    <a:lin ang="5400000" scaled="0"/>
                  </a:gradFill>
                </a:rPr>
              </a:br>
              <a:r>
                <a:rPr lang="en-US" dirty="0" smtClean="0">
                  <a:gradFill>
                    <a:gsLst>
                      <a:gs pos="2917">
                        <a:srgbClr val="FFFFFF"/>
                      </a:gs>
                      <a:gs pos="30000">
                        <a:srgbClr val="FFFFFF"/>
                      </a:gs>
                    </a:gsLst>
                    <a:lin ang="5400000" scaled="0"/>
                  </a:gradFill>
                </a:rPr>
                <a:t>de </a:t>
              </a:r>
              <a:r>
                <a:rPr lang="en-US" dirty="0" err="1" smtClean="0">
                  <a:gradFill>
                    <a:gsLst>
                      <a:gs pos="2917">
                        <a:srgbClr val="FFFFFF"/>
                      </a:gs>
                      <a:gs pos="30000">
                        <a:srgbClr val="FFFFFF"/>
                      </a:gs>
                    </a:gsLst>
                    <a:lin ang="5400000" scaled="0"/>
                  </a:gradFill>
                </a:rPr>
                <a:t>Aplicação</a:t>
              </a:r>
              <a:endParaRPr lang="en-US" dirty="0" smtClean="0">
                <a:gradFill>
                  <a:gsLst>
                    <a:gs pos="2917">
                      <a:srgbClr val="FFFFFF"/>
                    </a:gs>
                    <a:gs pos="30000">
                      <a:srgbClr val="FFFFFF"/>
                    </a:gs>
                  </a:gsLst>
                  <a:lin ang="5400000" scaled="0"/>
                </a:gradFill>
              </a:endParaRPr>
            </a:p>
          </p:txBody>
        </p:sp>
      </p:grpSp>
      <p:sp>
        <p:nvSpPr>
          <p:cNvPr id="2" name="Title 1"/>
          <p:cNvSpPr>
            <a:spLocks noGrp="1"/>
          </p:cNvSpPr>
          <p:nvPr>
            <p:ph type="title"/>
          </p:nvPr>
        </p:nvSpPr>
        <p:spPr/>
        <p:txBody>
          <a:bodyPr/>
          <a:lstStyle/>
          <a:p>
            <a:r>
              <a:rPr lang="en-US" dirty="0" err="1" smtClean="0"/>
              <a:t>Criação</a:t>
            </a:r>
            <a:r>
              <a:rPr lang="en-US" dirty="0" smtClean="0"/>
              <a:t> de </a:t>
            </a:r>
            <a:r>
              <a:rPr lang="en-US" dirty="0" err="1" smtClean="0"/>
              <a:t>Imagem</a:t>
            </a:r>
            <a:endParaRPr lang="en-US" dirty="0"/>
          </a:p>
        </p:txBody>
      </p:sp>
      <p:sp>
        <p:nvSpPr>
          <p:cNvPr id="72" name="Rounded Rectangle 71"/>
          <p:cNvSpPr/>
          <p:nvPr/>
        </p:nvSpPr>
        <p:spPr bwMode="auto">
          <a:xfrm>
            <a:off x="3315221" y="1240948"/>
            <a:ext cx="5874816" cy="5486400"/>
          </a:xfrm>
          <a:prstGeom prst="roundRect">
            <a:avLst>
              <a:gd name="adj" fmla="val 0"/>
            </a:avLst>
          </a:prstGeom>
          <a:solidFill>
            <a:schemeClr val="bg1">
              <a:lumMod val="95000"/>
            </a:schemeClr>
          </a:solidFill>
          <a:ln w="38100">
            <a:solidFill>
              <a:schemeClr val="tx1"/>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0" numCol="1" spcCol="0" rtlCol="0" fromWordArt="0" anchor="b" anchorCtr="0" forceAA="0" compatLnSpc="1">
            <a:prstTxWarp prst="textNoShape">
              <a:avLst/>
            </a:prstTxWarp>
            <a:noAutofit/>
          </a:bodyPr>
          <a:lstStyle/>
          <a:p>
            <a:pPr algn="ctr">
              <a:lnSpc>
                <a:spcPct val="90000"/>
              </a:lnSpc>
              <a:spcAft>
                <a:spcPts val="600"/>
              </a:spcAft>
            </a:pPr>
            <a:endParaRPr lang="en-US" sz="2000" b="1" dirty="0">
              <a:solidFill>
                <a:srgbClr val="0078D7"/>
              </a:solidFill>
            </a:endParaRPr>
          </a:p>
        </p:txBody>
      </p:sp>
      <p:pic>
        <p:nvPicPr>
          <p:cNvPr id="115" name="Picture 114"/>
          <p:cNvPicPr>
            <a:picLocks noChangeAspect="1"/>
          </p:cNvPicPr>
          <p:nvPr/>
        </p:nvPicPr>
        <p:blipFill>
          <a:blip r:embed="rId4"/>
          <a:stretch>
            <a:fillRect/>
          </a:stretch>
        </p:blipFill>
        <p:spPr>
          <a:xfrm>
            <a:off x="3475037" y="4933404"/>
            <a:ext cx="2872629" cy="1645920"/>
          </a:xfrm>
          <a:prstGeom prst="rect">
            <a:avLst/>
          </a:prstGeom>
        </p:spPr>
      </p:pic>
      <p:pic>
        <p:nvPicPr>
          <p:cNvPr id="73" name="Picture 7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24596" y="5956020"/>
            <a:ext cx="1773510" cy="407795"/>
          </a:xfrm>
          <a:prstGeom prst="rect">
            <a:avLst/>
          </a:prstGeom>
        </p:spPr>
      </p:pic>
      <p:sp>
        <p:nvSpPr>
          <p:cNvPr id="3" name="TextBox 2"/>
          <p:cNvSpPr txBox="1"/>
          <p:nvPr/>
        </p:nvSpPr>
        <p:spPr>
          <a:xfrm>
            <a:off x="3823393" y="5092155"/>
            <a:ext cx="2385910" cy="960263"/>
          </a:xfrm>
          <a:prstGeom prst="rect">
            <a:avLst/>
          </a:prstGeom>
          <a:noFill/>
        </p:spPr>
        <p:txBody>
          <a:bodyPr wrap="none" lIns="182880" tIns="146304" rIns="182880" bIns="146304" rtlCol="0">
            <a:spAutoFit/>
          </a:bodyPr>
          <a:lstStyle/>
          <a:p>
            <a:pPr>
              <a:lnSpc>
                <a:spcPct val="90000"/>
              </a:lnSpc>
              <a:spcAft>
                <a:spcPts val="600"/>
              </a:spcAft>
            </a:pPr>
            <a:r>
              <a:rPr lang="en-US" sz="2400" dirty="0" err="1">
                <a:gradFill>
                  <a:gsLst>
                    <a:gs pos="2917">
                      <a:srgbClr val="FFFFFF"/>
                    </a:gs>
                    <a:gs pos="30000">
                      <a:srgbClr val="FFFFFF"/>
                    </a:gs>
                  </a:gsLst>
                  <a:lin ang="5400000" scaled="0"/>
                </a:gradFill>
              </a:rPr>
              <a:t>Imagem</a:t>
            </a:r>
            <a:r>
              <a:rPr lang="en-US" sz="2400" dirty="0">
                <a:gradFill>
                  <a:gsLst>
                    <a:gs pos="2917">
                      <a:srgbClr val="FFFFFF"/>
                    </a:gs>
                    <a:gs pos="30000">
                      <a:srgbClr val="FFFFFF"/>
                    </a:gs>
                  </a:gsLst>
                  <a:lin ang="5400000" scaled="0"/>
                </a:gradFill>
              </a:rPr>
              <a:t> de SO</a:t>
            </a:r>
            <a:br>
              <a:rPr lang="en-US" sz="2400" dirty="0">
                <a:gradFill>
                  <a:gsLst>
                    <a:gs pos="2917">
                      <a:srgbClr val="FFFFFF"/>
                    </a:gs>
                    <a:gs pos="30000">
                      <a:srgbClr val="FFFFFF"/>
                    </a:gs>
                  </a:gsLst>
                  <a:lin ang="5400000" scaled="0"/>
                </a:gradFill>
              </a:rPr>
            </a:br>
            <a:r>
              <a:rPr lang="en-US" sz="2400" dirty="0">
                <a:gradFill>
                  <a:gsLst>
                    <a:gs pos="2917">
                      <a:srgbClr val="FFFFFF"/>
                    </a:gs>
                    <a:gs pos="30000">
                      <a:srgbClr val="FFFFFF"/>
                    </a:gs>
                  </a:gsLst>
                  <a:lin ang="5400000" scaled="0"/>
                </a:gradFill>
              </a:rPr>
              <a:t>do container</a:t>
            </a:r>
          </a:p>
        </p:txBody>
      </p:sp>
      <p:sp>
        <p:nvSpPr>
          <p:cNvPr id="4" name="Rectangle 3"/>
          <p:cNvSpPr/>
          <p:nvPr/>
        </p:nvSpPr>
        <p:spPr bwMode="auto">
          <a:xfrm>
            <a:off x="6488916" y="5416866"/>
            <a:ext cx="2530155" cy="711784"/>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6637" rIns="91440" bIns="46637" numCol="1" rtlCol="0" anchor="ctr" anchorCtr="0" compatLnSpc="1">
            <a:prstTxWarp prst="textNoShape">
              <a:avLst/>
            </a:prstTxWarp>
          </a:bodyPr>
          <a:lstStyle/>
          <a:p>
            <a:pPr defTabSz="932398" fontAlgn="base">
              <a:spcBef>
                <a:spcPct val="0"/>
              </a:spcBef>
              <a:spcAft>
                <a:spcPct val="0"/>
              </a:spcAft>
            </a:pPr>
            <a:r>
              <a:rPr lang="en-US" sz="2000" dirty="0" smtClean="0">
                <a:gradFill>
                  <a:gsLst>
                    <a:gs pos="16814">
                      <a:srgbClr val="FFFFFF"/>
                    </a:gs>
                    <a:gs pos="46000">
                      <a:srgbClr val="FFFFFF"/>
                    </a:gs>
                  </a:gsLst>
                  <a:lin ang="5400000" scaled="0"/>
                </a:gradFill>
              </a:rPr>
              <a:t>C:\Windows\*</a:t>
            </a:r>
            <a:endParaRPr lang="en-US" sz="2000" dirty="0">
              <a:gradFill>
                <a:gsLst>
                  <a:gs pos="16814">
                    <a:srgbClr val="FFFFFF"/>
                  </a:gs>
                  <a:gs pos="46000">
                    <a:srgbClr val="FFFFFF"/>
                  </a:gs>
                </a:gsLst>
                <a:lin ang="5400000" scaled="0"/>
              </a:gradFill>
            </a:endParaRPr>
          </a:p>
        </p:txBody>
      </p:sp>
      <p:sp>
        <p:nvSpPr>
          <p:cNvPr id="77" name="Rectangle 76"/>
          <p:cNvSpPr/>
          <p:nvPr/>
        </p:nvSpPr>
        <p:spPr bwMode="auto">
          <a:xfrm>
            <a:off x="6514280" y="3673996"/>
            <a:ext cx="2530155" cy="711784"/>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6637" rIns="91440" bIns="46637" numCol="1" rtlCol="0" anchor="ctr" anchorCtr="0" compatLnSpc="1">
            <a:prstTxWarp prst="textNoShape">
              <a:avLst/>
            </a:prstTxWarp>
          </a:bodyPr>
          <a:lstStyle/>
          <a:p>
            <a:pPr defTabSz="932398" fontAlgn="base">
              <a:spcBef>
                <a:spcPct val="0"/>
              </a:spcBef>
              <a:spcAft>
                <a:spcPct val="0"/>
              </a:spcAft>
            </a:pPr>
            <a:r>
              <a:rPr lang="en-US" sz="2000" dirty="0" smtClean="0">
                <a:gradFill>
                  <a:gsLst>
                    <a:gs pos="16814">
                      <a:srgbClr val="FFFFFF"/>
                    </a:gs>
                    <a:gs pos="46000">
                      <a:srgbClr val="FFFFFF"/>
                    </a:gs>
                  </a:gsLst>
                  <a:lin ang="5400000" scaled="0"/>
                </a:gradFill>
              </a:rPr>
              <a:t>C:\nodeJs</a:t>
            </a:r>
            <a:endParaRPr lang="en-US" sz="2000" dirty="0">
              <a:gradFill>
                <a:gsLst>
                  <a:gs pos="16814">
                    <a:srgbClr val="FFFFFF"/>
                  </a:gs>
                  <a:gs pos="46000">
                    <a:srgbClr val="FFFFFF"/>
                  </a:gs>
                </a:gsLst>
                <a:lin ang="5400000" scaled="0"/>
              </a:gradFill>
            </a:endParaRPr>
          </a:p>
        </p:txBody>
      </p:sp>
      <p:pic>
        <p:nvPicPr>
          <p:cNvPr id="79" name="Picture 78"/>
          <p:cNvPicPr>
            <a:picLocks noChangeAspect="1"/>
          </p:cNvPicPr>
          <p:nvPr/>
        </p:nvPicPr>
        <p:blipFill>
          <a:blip r:embed="rId4"/>
          <a:stretch>
            <a:fillRect/>
          </a:stretch>
        </p:blipFill>
        <p:spPr>
          <a:xfrm>
            <a:off x="3483133" y="3150204"/>
            <a:ext cx="2872629" cy="1645920"/>
          </a:xfrm>
          <a:prstGeom prst="rect">
            <a:avLst/>
          </a:prstGeom>
        </p:spPr>
      </p:pic>
      <p:sp>
        <p:nvSpPr>
          <p:cNvPr id="80" name="TextBox 79"/>
          <p:cNvSpPr txBox="1"/>
          <p:nvPr/>
        </p:nvSpPr>
        <p:spPr>
          <a:xfrm>
            <a:off x="3865953" y="3498677"/>
            <a:ext cx="2106988" cy="960263"/>
          </a:xfrm>
          <a:prstGeom prst="rect">
            <a:avLst/>
          </a:prstGeom>
          <a:noFill/>
        </p:spPr>
        <p:txBody>
          <a:bodyPr wrap="none" lIns="182880" tIns="146304" rIns="182880" bIns="146304" rtlCol="0">
            <a:spAutoFit/>
          </a:bodyPr>
          <a:lstStyle/>
          <a:p>
            <a:pPr algn="ctr">
              <a:lnSpc>
                <a:spcPct val="90000"/>
              </a:lnSpc>
              <a:spcAft>
                <a:spcPts val="600"/>
              </a:spcAft>
            </a:pPr>
            <a:r>
              <a:rPr lang="en-US" sz="2400" dirty="0" smtClean="0">
                <a:gradFill>
                  <a:gsLst>
                    <a:gs pos="2917">
                      <a:srgbClr val="FFFFFF"/>
                    </a:gs>
                    <a:gs pos="30000">
                      <a:srgbClr val="FFFFFF"/>
                    </a:gs>
                  </a:gsLst>
                  <a:lin ang="5400000" scaled="0"/>
                </a:gradFill>
              </a:rPr>
              <a:t>Framework</a:t>
            </a:r>
            <a:br>
              <a:rPr lang="en-US" sz="2400" dirty="0" smtClean="0">
                <a:gradFill>
                  <a:gsLst>
                    <a:gs pos="2917">
                      <a:srgbClr val="FFFFFF"/>
                    </a:gs>
                    <a:gs pos="30000">
                      <a:srgbClr val="FFFFFF"/>
                    </a:gs>
                  </a:gsLst>
                  <a:lin ang="5400000" scaled="0"/>
                </a:gradFill>
              </a:rPr>
            </a:br>
            <a:r>
              <a:rPr lang="en-US" sz="2400" dirty="0" smtClean="0">
                <a:gradFill>
                  <a:gsLst>
                    <a:gs pos="2917">
                      <a:srgbClr val="FFFFFF"/>
                    </a:gs>
                    <a:gs pos="30000">
                      <a:srgbClr val="FFFFFF"/>
                    </a:gs>
                  </a:gsLst>
                  <a:lin ang="5400000" scaled="0"/>
                </a:gradFill>
              </a:rPr>
              <a:t>de </a:t>
            </a:r>
            <a:r>
              <a:rPr lang="en-US" sz="2400" dirty="0" err="1" smtClean="0">
                <a:gradFill>
                  <a:gsLst>
                    <a:gs pos="2917">
                      <a:srgbClr val="FFFFFF"/>
                    </a:gs>
                    <a:gs pos="30000">
                      <a:srgbClr val="FFFFFF"/>
                    </a:gs>
                  </a:gsLst>
                  <a:lin ang="5400000" scaled="0"/>
                </a:gradFill>
              </a:rPr>
              <a:t>Aplicação</a:t>
            </a:r>
            <a:endParaRPr lang="en-US" sz="2400" dirty="0" smtClean="0">
              <a:gradFill>
                <a:gsLst>
                  <a:gs pos="2917">
                    <a:srgbClr val="FFFFFF"/>
                  </a:gs>
                  <a:gs pos="30000">
                    <a:srgbClr val="FFFFFF"/>
                  </a:gs>
                </a:gsLst>
                <a:lin ang="5400000" scaled="0"/>
              </a:gradFill>
            </a:endParaRPr>
          </a:p>
        </p:txBody>
      </p:sp>
      <p:sp>
        <p:nvSpPr>
          <p:cNvPr id="78" name="Rectangle 77"/>
          <p:cNvSpPr/>
          <p:nvPr/>
        </p:nvSpPr>
        <p:spPr bwMode="auto">
          <a:xfrm>
            <a:off x="6503483" y="1869825"/>
            <a:ext cx="2530155" cy="711784"/>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6637" rIns="91440" bIns="46637" numCol="1" rtlCol="0" anchor="ctr" anchorCtr="0" compatLnSpc="1">
            <a:prstTxWarp prst="textNoShape">
              <a:avLst/>
            </a:prstTxWarp>
          </a:bodyPr>
          <a:lstStyle/>
          <a:p>
            <a:pPr defTabSz="932398" fontAlgn="base">
              <a:spcBef>
                <a:spcPct val="0"/>
              </a:spcBef>
              <a:spcAft>
                <a:spcPct val="0"/>
              </a:spcAft>
            </a:pPr>
            <a:r>
              <a:rPr lang="en-US" sz="2000" dirty="0" smtClean="0">
                <a:gradFill>
                  <a:gsLst>
                    <a:gs pos="16814">
                      <a:srgbClr val="FFFFFF"/>
                    </a:gs>
                    <a:gs pos="46000">
                      <a:srgbClr val="FFFFFF"/>
                    </a:gs>
                  </a:gsLst>
                  <a:lin ang="5400000" scaled="0"/>
                </a:gradFill>
              </a:rPr>
              <a:t>C:\myApp</a:t>
            </a:r>
            <a:endParaRPr lang="en-US" sz="2000" dirty="0">
              <a:gradFill>
                <a:gsLst>
                  <a:gs pos="16814">
                    <a:srgbClr val="FFFFFF"/>
                  </a:gs>
                  <a:gs pos="46000">
                    <a:srgbClr val="FFFFFF"/>
                  </a:gs>
                </a:gsLst>
                <a:lin ang="5400000" scaled="0"/>
              </a:gradFill>
            </a:endParaRPr>
          </a:p>
        </p:txBody>
      </p:sp>
      <p:sp>
        <p:nvSpPr>
          <p:cNvPr id="74" name="Rounded Rectangle 73"/>
          <p:cNvSpPr/>
          <p:nvPr/>
        </p:nvSpPr>
        <p:spPr bwMode="auto">
          <a:xfrm>
            <a:off x="9679643" y="2011802"/>
            <a:ext cx="2230390" cy="3944691"/>
          </a:xfrm>
          <a:prstGeom prst="roundRect">
            <a:avLst/>
          </a:prstGeom>
          <a:solidFill>
            <a:schemeClr val="bg1">
              <a:lumMod val="95000"/>
            </a:schemeClr>
          </a:solidFill>
          <a:ln w="38100">
            <a:solidFill>
              <a:schemeClr val="tx1"/>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0" numCol="1" spcCol="0" rtlCol="0" fromWordArt="0" anchor="b" anchorCtr="0" forceAA="0" compatLnSpc="1">
            <a:prstTxWarp prst="textNoShape">
              <a:avLst/>
            </a:prstTxWarp>
            <a:noAutofit/>
          </a:bodyPr>
          <a:lstStyle/>
          <a:p>
            <a:pPr algn="ctr">
              <a:lnSpc>
                <a:spcPct val="90000"/>
              </a:lnSpc>
              <a:spcAft>
                <a:spcPts val="600"/>
              </a:spcAft>
            </a:pPr>
            <a:r>
              <a:rPr lang="en-US" sz="2000" b="1" dirty="0" err="1" smtClean="0">
                <a:solidFill>
                  <a:schemeClr val="tx1"/>
                </a:solidFill>
              </a:rPr>
              <a:t>Visão</a:t>
            </a:r>
            <a:r>
              <a:rPr lang="en-US" sz="2000" b="1" dirty="0" smtClean="0">
                <a:solidFill>
                  <a:schemeClr val="tx1"/>
                </a:solidFill>
              </a:rPr>
              <a:t> do Container</a:t>
            </a:r>
            <a:endParaRPr lang="en-US" sz="2000" b="1" dirty="0">
              <a:solidFill>
                <a:schemeClr val="tx1"/>
              </a:solidFill>
            </a:endParaRPr>
          </a:p>
        </p:txBody>
      </p:sp>
      <p:pic>
        <p:nvPicPr>
          <p:cNvPr id="81" name="Picture 80"/>
          <p:cNvPicPr>
            <a:picLocks noChangeAspect="1"/>
          </p:cNvPicPr>
          <p:nvPr/>
        </p:nvPicPr>
        <p:blipFill>
          <a:blip r:embed="rId5">
            <a:duotone>
              <a:schemeClr val="bg2">
                <a:shade val="45000"/>
                <a:satMod val="135000"/>
              </a:schemeClr>
              <a:prstClr val="white"/>
            </a:duotone>
          </a:blip>
          <a:stretch>
            <a:fillRect/>
          </a:stretch>
        </p:blipFill>
        <p:spPr>
          <a:xfrm>
            <a:off x="9787204" y="2346407"/>
            <a:ext cx="2015267" cy="1152270"/>
          </a:xfrm>
          <a:prstGeom prst="rect">
            <a:avLst/>
          </a:prstGeom>
        </p:spPr>
      </p:pic>
      <p:grpSp>
        <p:nvGrpSpPr>
          <p:cNvPr id="5" name="Group 4"/>
          <p:cNvGrpSpPr/>
          <p:nvPr/>
        </p:nvGrpSpPr>
        <p:grpSpPr>
          <a:xfrm>
            <a:off x="689388" y="2149101"/>
            <a:ext cx="1882150" cy="951832"/>
            <a:chOff x="689388" y="2354383"/>
            <a:chExt cx="1882150" cy="951832"/>
          </a:xfrm>
        </p:grpSpPr>
        <p:grpSp>
          <p:nvGrpSpPr>
            <p:cNvPr id="124" name="Group 123"/>
            <p:cNvGrpSpPr/>
            <p:nvPr/>
          </p:nvGrpSpPr>
          <p:grpSpPr>
            <a:xfrm>
              <a:off x="689388" y="2354383"/>
              <a:ext cx="1882150" cy="951832"/>
              <a:chOff x="3703637" y="1744662"/>
              <a:chExt cx="5181600" cy="2895600"/>
            </a:xfrm>
          </p:grpSpPr>
          <p:sp>
            <p:nvSpPr>
              <p:cNvPr id="134" name="Rectangle 133"/>
              <p:cNvSpPr/>
              <p:nvPr/>
            </p:nvSpPr>
            <p:spPr bwMode="auto">
              <a:xfrm>
                <a:off x="3789873" y="1829243"/>
                <a:ext cx="5013282" cy="2725204"/>
              </a:xfrm>
              <a:prstGeom prst="rect">
                <a:avLst/>
              </a:prstGeom>
              <a:solidFill>
                <a:schemeClr val="accent3"/>
              </a:solidFill>
              <a:ln w="76200">
                <a:solidFill>
                  <a:schemeClr val="bg1">
                    <a:lumMod val="95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35" name="Right Bracket 134"/>
              <p:cNvSpPr/>
              <p:nvPr/>
            </p:nvSpPr>
            <p:spPr>
              <a:xfrm>
                <a:off x="8512014" y="1744662"/>
                <a:ext cx="373223" cy="2895600"/>
              </a:xfrm>
              <a:prstGeom prst="rightBracket">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FFFFFF"/>
                  </a:solidFill>
                </a:endParaRPr>
              </a:p>
            </p:txBody>
          </p:sp>
          <p:sp>
            <p:nvSpPr>
              <p:cNvPr id="136" name="Left Bracket 135"/>
              <p:cNvSpPr/>
              <p:nvPr/>
            </p:nvSpPr>
            <p:spPr>
              <a:xfrm>
                <a:off x="3703637" y="1744662"/>
                <a:ext cx="373223" cy="2895600"/>
              </a:xfrm>
              <a:prstGeom prst="leftBracket">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FFFFFF"/>
                  </a:solidFill>
                </a:endParaRPr>
              </a:p>
            </p:txBody>
          </p:sp>
        </p:grpSp>
        <p:grpSp>
          <p:nvGrpSpPr>
            <p:cNvPr id="137" name="Group 136"/>
            <p:cNvGrpSpPr/>
            <p:nvPr/>
          </p:nvGrpSpPr>
          <p:grpSpPr>
            <a:xfrm>
              <a:off x="1276795" y="2474358"/>
              <a:ext cx="693047" cy="711773"/>
              <a:chOff x="5624585" y="4372841"/>
              <a:chExt cx="1415904" cy="1454160"/>
            </a:xfrm>
          </p:grpSpPr>
          <p:pic>
            <p:nvPicPr>
              <p:cNvPr id="138" name="Picture 13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636496" y="4372841"/>
                <a:ext cx="1363868" cy="1454160"/>
              </a:xfrm>
              <a:prstGeom prst="rect">
                <a:avLst/>
              </a:prstGeom>
            </p:spPr>
          </p:pic>
          <p:pic>
            <p:nvPicPr>
              <p:cNvPr id="139" name="Picture 138" descr="\\MAGNUM\Projects\Microsoft\Cloud Power FY12\Design\ICONS_PNG\Application.png"/>
              <p:cNvPicPr>
                <a:picLocks noChangeAspect="1" noChangeArrowheads="1"/>
              </p:cNvPicPr>
              <p:nvPr/>
            </p:nvPicPr>
            <p:blipFill>
              <a:blip r:embed="rId7" cstate="print">
                <a:duotone>
                  <a:schemeClr val="accent3">
                    <a:shade val="45000"/>
                    <a:satMod val="135000"/>
                  </a:schemeClr>
                  <a:prstClr val="white"/>
                </a:duotone>
                <a:extLst>
                  <a:ext uri="{BEBA8EAE-BF5A-486C-A8C5-ECC9F3942E4B}">
                    <a14:imgProps xmlns:a14="http://schemas.microsoft.com/office/drawing/2010/main">
                      <a14:imgLayer r:embed="rId8">
                        <a14:imgEffect>
                          <a14:brightnessContrast bright="-100000" contrast="100000"/>
                        </a14:imgEffect>
                      </a14:imgLayer>
                    </a14:imgProps>
                  </a:ext>
                </a:extLst>
              </a:blip>
              <a:srcRect/>
              <a:stretch>
                <a:fillRect/>
              </a:stretch>
            </p:blipFill>
            <p:spPr bwMode="auto">
              <a:xfrm>
                <a:off x="5624585" y="4961010"/>
                <a:ext cx="669852" cy="669852"/>
              </a:xfrm>
              <a:prstGeom prst="rect">
                <a:avLst/>
              </a:prstGeom>
              <a:noFill/>
            </p:spPr>
          </p:pic>
          <p:pic>
            <p:nvPicPr>
              <p:cNvPr id="140" name="Picture 139" descr="\\MAGNUM\Projects\Microsoft\Cloud Power FY12\Design\ICONS_PNG\Application.png"/>
              <p:cNvPicPr>
                <a:picLocks noChangeAspect="1" noChangeArrowheads="1"/>
              </p:cNvPicPr>
              <p:nvPr/>
            </p:nvPicPr>
            <p:blipFill>
              <a:blip r:embed="rId7" cstate="print">
                <a:duotone>
                  <a:schemeClr val="accent3">
                    <a:shade val="45000"/>
                    <a:satMod val="135000"/>
                  </a:schemeClr>
                  <a:prstClr val="white"/>
                </a:duotone>
                <a:extLst>
                  <a:ext uri="{BEBA8EAE-BF5A-486C-A8C5-ECC9F3942E4B}">
                    <a14:imgProps xmlns:a14="http://schemas.microsoft.com/office/drawing/2010/main">
                      <a14:imgLayer r:embed="rId8">
                        <a14:imgEffect>
                          <a14:brightnessContrast bright="-100000" contrast="100000"/>
                        </a14:imgEffect>
                      </a14:imgLayer>
                    </a14:imgProps>
                  </a:ext>
                </a:extLst>
              </a:blip>
              <a:srcRect/>
              <a:stretch>
                <a:fillRect/>
              </a:stretch>
            </p:blipFill>
            <p:spPr bwMode="auto">
              <a:xfrm>
                <a:off x="6370637" y="4961010"/>
                <a:ext cx="669852" cy="669852"/>
              </a:xfrm>
              <a:prstGeom prst="rect">
                <a:avLst/>
              </a:prstGeom>
              <a:noFill/>
            </p:spPr>
          </p:pic>
          <p:pic>
            <p:nvPicPr>
              <p:cNvPr id="141" name="Picture 140" descr="\\MAGNUM\Projects\Microsoft\Cloud Power FY12\Design\ICONS_PNG\Application.png"/>
              <p:cNvPicPr>
                <a:picLocks noChangeAspect="1" noChangeArrowheads="1"/>
              </p:cNvPicPr>
              <p:nvPr/>
            </p:nvPicPr>
            <p:blipFill>
              <a:blip r:embed="rId7" cstate="print">
                <a:duotone>
                  <a:schemeClr val="accent3">
                    <a:shade val="45000"/>
                    <a:satMod val="135000"/>
                  </a:schemeClr>
                  <a:prstClr val="white"/>
                </a:duotone>
                <a:extLst>
                  <a:ext uri="{BEBA8EAE-BF5A-486C-A8C5-ECC9F3942E4B}">
                    <a14:imgProps xmlns:a14="http://schemas.microsoft.com/office/drawing/2010/main">
                      <a14:imgLayer r:embed="rId8">
                        <a14:imgEffect>
                          <a14:brightnessContrast bright="-100000" contrast="100000"/>
                        </a14:imgEffect>
                      </a14:imgLayer>
                    </a14:imgProps>
                  </a:ext>
                </a:extLst>
              </a:blip>
              <a:srcRect/>
              <a:stretch>
                <a:fillRect/>
              </a:stretch>
            </p:blipFill>
            <p:spPr bwMode="auto">
              <a:xfrm>
                <a:off x="5989637" y="4411662"/>
                <a:ext cx="669852" cy="669852"/>
              </a:xfrm>
              <a:prstGeom prst="rect">
                <a:avLst/>
              </a:prstGeom>
              <a:noFill/>
            </p:spPr>
          </p:pic>
        </p:grpSp>
      </p:grpSp>
      <p:sp>
        <p:nvSpPr>
          <p:cNvPr id="142" name="Left Arrow 141"/>
          <p:cNvSpPr/>
          <p:nvPr/>
        </p:nvSpPr>
        <p:spPr bwMode="auto">
          <a:xfrm rot="20639054">
            <a:off x="2251825" y="2345624"/>
            <a:ext cx="1293647" cy="295035"/>
          </a:xfrm>
          <a:prstGeom prst="leftArrow">
            <a:avLst/>
          </a:prstGeom>
          <a:solidFill>
            <a:schemeClr val="tx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sz="2000" dirty="0">
              <a:gradFill>
                <a:gsLst>
                  <a:gs pos="16814">
                    <a:srgbClr val="FFFFFF"/>
                  </a:gs>
                  <a:gs pos="46000">
                    <a:srgbClr val="FFFFFF"/>
                  </a:gs>
                </a:gsLst>
                <a:lin ang="5400000" scaled="0"/>
              </a:gradFill>
            </a:endParaRPr>
          </a:p>
        </p:txBody>
      </p:sp>
      <p:pic>
        <p:nvPicPr>
          <p:cNvPr id="83" name="Picture 82"/>
          <p:cNvPicPr>
            <a:picLocks noChangeAspect="1"/>
          </p:cNvPicPr>
          <p:nvPr/>
        </p:nvPicPr>
        <p:blipFill>
          <a:blip r:embed="rId4"/>
          <a:stretch>
            <a:fillRect/>
          </a:stretch>
        </p:blipFill>
        <p:spPr>
          <a:xfrm>
            <a:off x="3474455" y="1436685"/>
            <a:ext cx="2872629" cy="1645920"/>
          </a:xfrm>
          <a:prstGeom prst="rect">
            <a:avLst/>
          </a:prstGeom>
        </p:spPr>
      </p:pic>
      <p:sp>
        <p:nvSpPr>
          <p:cNvPr id="84" name="TextBox 83"/>
          <p:cNvSpPr txBox="1"/>
          <p:nvPr/>
        </p:nvSpPr>
        <p:spPr>
          <a:xfrm>
            <a:off x="3857274" y="1785158"/>
            <a:ext cx="2106988" cy="960263"/>
          </a:xfrm>
          <a:prstGeom prst="rect">
            <a:avLst/>
          </a:prstGeom>
          <a:noFill/>
        </p:spPr>
        <p:txBody>
          <a:bodyPr wrap="none" lIns="182880" tIns="146304" rIns="182880" bIns="146304" rtlCol="0">
            <a:spAutoFit/>
          </a:bodyPr>
          <a:lstStyle/>
          <a:p>
            <a:pPr algn="ctr">
              <a:lnSpc>
                <a:spcPct val="90000"/>
              </a:lnSpc>
              <a:spcAft>
                <a:spcPts val="600"/>
              </a:spcAft>
            </a:pPr>
            <a:r>
              <a:rPr lang="en-US" sz="2400" dirty="0" err="1" smtClean="0">
                <a:gradFill>
                  <a:gsLst>
                    <a:gs pos="2917">
                      <a:srgbClr val="FFFFFF"/>
                    </a:gs>
                    <a:gs pos="30000">
                      <a:srgbClr val="FFFFFF"/>
                    </a:gs>
                  </a:gsLst>
                  <a:lin ang="5400000" scaled="0"/>
                </a:gradFill>
              </a:rPr>
              <a:t>Imagem</a:t>
            </a:r>
            <a:r>
              <a:rPr lang="en-US" sz="2400" dirty="0" smtClean="0">
                <a:gradFill>
                  <a:gsLst>
                    <a:gs pos="2917">
                      <a:srgbClr val="FFFFFF"/>
                    </a:gs>
                    <a:gs pos="30000">
                      <a:srgbClr val="FFFFFF"/>
                    </a:gs>
                  </a:gsLst>
                  <a:lin ang="5400000" scaled="0"/>
                </a:gradFill>
              </a:rPr>
              <a:t> </a:t>
            </a:r>
            <a:br>
              <a:rPr lang="en-US" sz="2400" dirty="0" smtClean="0">
                <a:gradFill>
                  <a:gsLst>
                    <a:gs pos="2917">
                      <a:srgbClr val="FFFFFF"/>
                    </a:gs>
                    <a:gs pos="30000">
                      <a:srgbClr val="FFFFFF"/>
                    </a:gs>
                  </a:gsLst>
                  <a:lin ang="5400000" scaled="0"/>
                </a:gradFill>
              </a:rPr>
            </a:br>
            <a:r>
              <a:rPr lang="en-US" sz="2400" dirty="0" smtClean="0">
                <a:gradFill>
                  <a:gsLst>
                    <a:gs pos="2917">
                      <a:srgbClr val="FFFFFF"/>
                    </a:gs>
                    <a:gs pos="30000">
                      <a:srgbClr val="FFFFFF"/>
                    </a:gs>
                  </a:gsLst>
                  <a:lin ang="5400000" scaled="0"/>
                </a:gradFill>
              </a:rPr>
              <a:t>de </a:t>
            </a:r>
            <a:r>
              <a:rPr lang="en-US" sz="2400" dirty="0" err="1" smtClean="0">
                <a:gradFill>
                  <a:gsLst>
                    <a:gs pos="2917">
                      <a:srgbClr val="FFFFFF"/>
                    </a:gs>
                    <a:gs pos="30000">
                      <a:srgbClr val="FFFFFF"/>
                    </a:gs>
                  </a:gsLst>
                  <a:lin ang="5400000" scaled="0"/>
                </a:gradFill>
              </a:rPr>
              <a:t>Aplicação</a:t>
            </a:r>
            <a:endParaRPr lang="en-US" sz="2400" dirty="0" smtClean="0">
              <a:gradFill>
                <a:gsLst>
                  <a:gs pos="2917">
                    <a:srgbClr val="FFFFFF"/>
                  </a:gs>
                  <a:gs pos="30000">
                    <a:srgbClr val="FFFFFF"/>
                  </a:gs>
                </a:gsLst>
                <a:lin ang="5400000" scaled="0"/>
              </a:gradFill>
            </a:endParaRPr>
          </a:p>
        </p:txBody>
      </p:sp>
    </p:spTree>
    <p:extLst>
      <p:ext uri="{BB962C8B-B14F-4D97-AF65-F5344CB8AC3E}">
        <p14:creationId xmlns:p14="http://schemas.microsoft.com/office/powerpoint/2010/main" val="52462909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142"/>
                                        </p:tgtEl>
                                        <p:attrNameLst>
                                          <p:attrName>style.visibility</p:attrName>
                                        </p:attrNameLst>
                                      </p:cBhvr>
                                      <p:to>
                                        <p:strVal val="visible"/>
                                      </p:to>
                                    </p:set>
                                    <p:animEffect transition="in" filter="wipe(right)">
                                      <p:cBhvr>
                                        <p:cTn id="7" dur="500"/>
                                        <p:tgtEl>
                                          <p:spTgt spid="14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Demo.</a:t>
            </a:r>
            <a:endParaRPr lang="en-US" dirty="0"/>
          </a:p>
        </p:txBody>
      </p:sp>
      <p:sp>
        <p:nvSpPr>
          <p:cNvPr id="26" name="Text Placeholder 25"/>
          <p:cNvSpPr>
            <a:spLocks noGrp="1"/>
          </p:cNvSpPr>
          <p:nvPr>
            <p:ph type="body" sz="quarter" idx="4294967295"/>
          </p:nvPr>
        </p:nvSpPr>
        <p:spPr>
          <a:xfrm>
            <a:off x="0" y="3262313"/>
            <a:ext cx="10445750" cy="738664"/>
          </a:xfrm>
        </p:spPr>
        <p:txBody>
          <a:bodyPr/>
          <a:lstStyle/>
          <a:p>
            <a:pPr marL="0" indent="0">
              <a:buNone/>
            </a:pPr>
            <a:r>
              <a:rPr lang="en-US" dirty="0"/>
              <a:t>	</a:t>
            </a:r>
          </a:p>
        </p:txBody>
      </p:sp>
      <p:sp>
        <p:nvSpPr>
          <p:cNvPr id="4" name="Title 6"/>
          <p:cNvSpPr txBox="1">
            <a:spLocks/>
          </p:cNvSpPr>
          <p:nvPr/>
        </p:nvSpPr>
        <p:spPr>
          <a:xfrm>
            <a:off x="347538" y="3076020"/>
            <a:ext cx="11887200" cy="1831975"/>
          </a:xfrm>
          <a:prstGeom prst="rect">
            <a:avLst/>
          </a:prstGeom>
          <a:noFill/>
        </p:spPr>
        <p:txBody>
          <a:bodyPr vert="horz" wrap="square" lIns="146304" tIns="91440" rIns="146304" bIns="91440" rtlCol="0" anchor="t" anchorCtr="0">
            <a:noAutofit/>
          </a:bodyPr>
          <a:lstStyle>
            <a:lvl1pPr algn="l" defTabSz="932742" rtl="0" eaLnBrk="1" latinLnBrk="0" hangingPunct="1">
              <a:lnSpc>
                <a:spcPct val="90000"/>
              </a:lnSpc>
              <a:spcBef>
                <a:spcPct val="0"/>
              </a:spcBef>
              <a:buNone/>
              <a:defRPr lang="en-US" sz="8800" b="0" kern="1200" cap="none" spc="-100" baseline="0">
                <a:ln w="3175">
                  <a:noFill/>
                </a:ln>
                <a:gradFill>
                  <a:gsLst>
                    <a:gs pos="100000">
                      <a:schemeClr val="tx1"/>
                    </a:gs>
                    <a:gs pos="0">
                      <a:schemeClr val="tx1"/>
                    </a:gs>
                  </a:gsLst>
                  <a:lin ang="5400000" scaled="0"/>
                </a:gradFill>
                <a:effectLst/>
                <a:latin typeface="+mj-lt"/>
                <a:ea typeface="+mn-ea"/>
                <a:cs typeface="Segoe UI" pitchFamily="34" charset="0"/>
              </a:defRPr>
            </a:lvl1pPr>
          </a:lstStyle>
          <a:p>
            <a:r>
              <a:rPr lang="en-US" sz="4800" dirty="0" smtClean="0"/>
              <a:t>Windows Server Containers e PowerShell</a:t>
            </a:r>
            <a:endParaRPr lang="en-US" sz="4800" dirty="0"/>
          </a:p>
        </p:txBody>
      </p:sp>
    </p:spTree>
    <p:extLst>
      <p:ext uri="{BB962C8B-B14F-4D97-AF65-F5344CB8AC3E}">
        <p14:creationId xmlns:p14="http://schemas.microsoft.com/office/powerpoint/2010/main" val="18575993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98580" y="2917177"/>
            <a:ext cx="11588620" cy="1831975"/>
          </a:xfrm>
        </p:spPr>
        <p:txBody>
          <a:bodyPr anchor="ctr"/>
          <a:lstStyle/>
          <a:p>
            <a:r>
              <a:rPr lang="da-DK" sz="7200" b="1" dirty="0" smtClean="0"/>
              <a:t>Integrando com Docker.</a:t>
            </a:r>
            <a:endParaRPr lang="da-DK" sz="7200" b="1" dirty="0"/>
          </a:p>
        </p:txBody>
      </p:sp>
    </p:spTree>
    <p:extLst>
      <p:ext uri="{BB962C8B-B14F-4D97-AF65-F5344CB8AC3E}">
        <p14:creationId xmlns:p14="http://schemas.microsoft.com/office/powerpoint/2010/main" val="3807317272"/>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Group 32"/>
          <p:cNvGrpSpPr/>
          <p:nvPr/>
        </p:nvGrpSpPr>
        <p:grpSpPr>
          <a:xfrm>
            <a:off x="8576971" y="1804835"/>
            <a:ext cx="3466961" cy="3466961"/>
            <a:chOff x="8576971" y="1804835"/>
            <a:chExt cx="3466961" cy="3466961"/>
          </a:xfrm>
        </p:grpSpPr>
        <p:sp>
          <p:nvSpPr>
            <p:cNvPr id="30" name="Freeform 29"/>
            <p:cNvSpPr/>
            <p:nvPr/>
          </p:nvSpPr>
          <p:spPr>
            <a:xfrm rot="3600000">
              <a:off x="8576971" y="1804835"/>
              <a:ext cx="3466961" cy="3466961"/>
            </a:xfrm>
            <a:custGeom>
              <a:avLst/>
              <a:gdLst>
                <a:gd name="connsiteX0" fmla="*/ 4331931 w 4642950"/>
                <a:gd name="connsiteY0" fmla="*/ 3482212 h 4642950"/>
                <a:gd name="connsiteX1" fmla="*/ 2321475 w 4642950"/>
                <a:gd name="connsiteY1" fmla="*/ 4642950 h 4642950"/>
                <a:gd name="connsiteX2" fmla="*/ 311019 w 4642950"/>
                <a:gd name="connsiteY2" fmla="*/ 3482213 h 4642950"/>
                <a:gd name="connsiteX3" fmla="*/ 2321475 w 4642950"/>
                <a:gd name="connsiteY3" fmla="*/ 2321475 h 4642950"/>
                <a:gd name="connsiteX4" fmla="*/ 4331931 w 4642950"/>
                <a:gd name="connsiteY4" fmla="*/ 3482212 h 46429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42950" h="4642950">
                  <a:moveTo>
                    <a:pt x="4331931" y="3482212"/>
                  </a:moveTo>
                  <a:cubicBezTo>
                    <a:pt x="3917239" y="4200479"/>
                    <a:pt x="3150858" y="4642950"/>
                    <a:pt x="2321475" y="4642950"/>
                  </a:cubicBezTo>
                  <a:cubicBezTo>
                    <a:pt x="1492092" y="4642950"/>
                    <a:pt x="725710" y="4200479"/>
                    <a:pt x="311019" y="3482213"/>
                  </a:cubicBezTo>
                  <a:lnTo>
                    <a:pt x="2321475" y="2321475"/>
                  </a:lnTo>
                  <a:lnTo>
                    <a:pt x="4331931" y="3482212"/>
                  </a:lnTo>
                  <a:close/>
                </a:path>
              </a:pathLst>
            </a:custGeom>
            <a:solidFill>
              <a:schemeClr val="accent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52564" tIns="3010760" rIns="1352564" bIns="357647" numCol="1" spcCol="1270" anchor="ctr" anchorCtr="0">
              <a:noAutofit/>
            </a:bodyPr>
            <a:lstStyle/>
            <a:p>
              <a:pPr lvl="0" algn="ctr" defTabSz="2844800">
                <a:lnSpc>
                  <a:spcPct val="90000"/>
                </a:lnSpc>
                <a:spcBef>
                  <a:spcPct val="0"/>
                </a:spcBef>
                <a:spcAft>
                  <a:spcPct val="35000"/>
                </a:spcAft>
              </a:pPr>
              <a:endParaRPr lang="en-US" sz="6400" kern="1200" dirty="0"/>
            </a:p>
          </p:txBody>
        </p:sp>
        <p:grpSp>
          <p:nvGrpSpPr>
            <p:cNvPr id="32" name="Group 31"/>
            <p:cNvGrpSpPr/>
            <p:nvPr/>
          </p:nvGrpSpPr>
          <p:grpSpPr>
            <a:xfrm>
              <a:off x="8576971" y="1804835"/>
              <a:ext cx="3466961" cy="3466961"/>
              <a:chOff x="8576971" y="1804835"/>
              <a:chExt cx="3466961" cy="3466961"/>
            </a:xfrm>
          </p:grpSpPr>
          <p:sp>
            <p:nvSpPr>
              <p:cNvPr id="29" name="Freeform 28"/>
              <p:cNvSpPr/>
              <p:nvPr/>
            </p:nvSpPr>
            <p:spPr>
              <a:xfrm rot="3600000">
                <a:off x="8576971" y="1804835"/>
                <a:ext cx="3466961" cy="3466961"/>
              </a:xfrm>
              <a:custGeom>
                <a:avLst/>
                <a:gdLst>
                  <a:gd name="connsiteX0" fmla="*/ 2321475 w 4642950"/>
                  <a:gd name="connsiteY0" fmla="*/ 0 h 4642950"/>
                  <a:gd name="connsiteX1" fmla="*/ 4331931 w 4642950"/>
                  <a:gd name="connsiteY1" fmla="*/ 1160737 h 4642950"/>
                  <a:gd name="connsiteX2" fmla="*/ 4331931 w 4642950"/>
                  <a:gd name="connsiteY2" fmla="*/ 3482212 h 4642950"/>
                  <a:gd name="connsiteX3" fmla="*/ 2321475 w 4642950"/>
                  <a:gd name="connsiteY3" fmla="*/ 2321475 h 4642950"/>
                  <a:gd name="connsiteX4" fmla="*/ 2321475 w 4642950"/>
                  <a:gd name="connsiteY4" fmla="*/ 0 h 46429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42950" h="4642950">
                    <a:moveTo>
                      <a:pt x="2321475" y="0"/>
                    </a:moveTo>
                    <a:cubicBezTo>
                      <a:pt x="3150858" y="0"/>
                      <a:pt x="3917240" y="442471"/>
                      <a:pt x="4331931" y="1160737"/>
                    </a:cubicBezTo>
                    <a:cubicBezTo>
                      <a:pt x="4746623" y="1879004"/>
                      <a:pt x="4746623" y="2763945"/>
                      <a:pt x="4331931" y="3482212"/>
                    </a:cubicBezTo>
                    <a:lnTo>
                      <a:pt x="2321475" y="2321475"/>
                    </a:lnTo>
                    <a:lnTo>
                      <a:pt x="2321475" y="0"/>
                    </a:lnTo>
                    <a:close/>
                  </a:path>
                </a:pathLst>
              </a:custGeom>
              <a:solidFill>
                <a:srgbClr val="00188F"/>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585288" tIns="917695" rIns="604296" bIns="2299525" numCol="1" spcCol="1270" anchor="ctr" anchorCtr="0">
                <a:noAutofit/>
              </a:bodyPr>
              <a:lstStyle/>
              <a:p>
                <a:pPr lvl="0" algn="ctr" defTabSz="2133600">
                  <a:lnSpc>
                    <a:spcPct val="90000"/>
                  </a:lnSpc>
                  <a:spcBef>
                    <a:spcPct val="0"/>
                  </a:spcBef>
                  <a:spcAft>
                    <a:spcPct val="35000"/>
                  </a:spcAft>
                </a:pPr>
                <a:endParaRPr lang="en-US" sz="4800" kern="1200" dirty="0"/>
              </a:p>
            </p:txBody>
          </p:sp>
          <p:sp>
            <p:nvSpPr>
              <p:cNvPr id="31" name="Freeform 30"/>
              <p:cNvSpPr/>
              <p:nvPr/>
            </p:nvSpPr>
            <p:spPr>
              <a:xfrm rot="3600000">
                <a:off x="8576971" y="1804835"/>
                <a:ext cx="3466961" cy="3466961"/>
              </a:xfrm>
              <a:custGeom>
                <a:avLst/>
                <a:gdLst>
                  <a:gd name="connsiteX0" fmla="*/ 311019 w 4642950"/>
                  <a:gd name="connsiteY0" fmla="*/ 3482213 h 4642950"/>
                  <a:gd name="connsiteX1" fmla="*/ 311019 w 4642950"/>
                  <a:gd name="connsiteY1" fmla="*/ 1160738 h 4642950"/>
                  <a:gd name="connsiteX2" fmla="*/ 2321475 w 4642950"/>
                  <a:gd name="connsiteY2" fmla="*/ 0 h 4642950"/>
                  <a:gd name="connsiteX3" fmla="*/ 2321475 w 4642950"/>
                  <a:gd name="connsiteY3" fmla="*/ 2321475 h 4642950"/>
                  <a:gd name="connsiteX4" fmla="*/ 311019 w 4642950"/>
                  <a:gd name="connsiteY4" fmla="*/ 3482213 h 46429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42950" h="4642950">
                    <a:moveTo>
                      <a:pt x="311019" y="3482213"/>
                    </a:moveTo>
                    <a:cubicBezTo>
                      <a:pt x="-103673" y="2763946"/>
                      <a:pt x="-103673" y="1879005"/>
                      <a:pt x="311019" y="1160738"/>
                    </a:cubicBezTo>
                    <a:cubicBezTo>
                      <a:pt x="725711" y="442471"/>
                      <a:pt x="1492092" y="0"/>
                      <a:pt x="2321475" y="0"/>
                    </a:cubicBezTo>
                    <a:lnTo>
                      <a:pt x="2321475" y="2321475"/>
                    </a:lnTo>
                    <a:lnTo>
                      <a:pt x="311019" y="3482213"/>
                    </a:lnTo>
                    <a:close/>
                  </a:path>
                </a:pathLst>
              </a:custGeom>
              <a:solidFill>
                <a:schemeClr val="accent4"/>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58419" tIns="972968" rIns="2631165" bIns="2244252" numCol="1" spcCol="1270" anchor="ctr" anchorCtr="0">
                <a:noAutofit/>
              </a:bodyPr>
              <a:lstStyle/>
              <a:p>
                <a:pPr lvl="0" algn="ctr" defTabSz="2133600">
                  <a:lnSpc>
                    <a:spcPct val="90000"/>
                  </a:lnSpc>
                  <a:spcBef>
                    <a:spcPct val="0"/>
                  </a:spcBef>
                  <a:spcAft>
                    <a:spcPct val="35000"/>
                  </a:spcAft>
                </a:pPr>
                <a:endParaRPr lang="en-US" sz="4800" kern="1200" dirty="0"/>
              </a:p>
            </p:txBody>
          </p:sp>
        </p:grpSp>
      </p:grpSp>
      <p:sp>
        <p:nvSpPr>
          <p:cNvPr id="27" name="Oval 26"/>
          <p:cNvSpPr/>
          <p:nvPr/>
        </p:nvSpPr>
        <p:spPr bwMode="auto">
          <a:xfrm>
            <a:off x="9615741" y="2843605"/>
            <a:ext cx="1389421" cy="1389421"/>
          </a:xfrm>
          <a:prstGeom prst="ellipse">
            <a:avLst/>
          </a:prstGeom>
          <a:solidFill>
            <a:schemeClr val="tx2"/>
          </a:solidFill>
          <a:ln w="28575">
            <a:solidFill>
              <a:srgbClr val="42BE9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a:xfrm>
            <a:off x="274320" y="312664"/>
            <a:ext cx="12057380" cy="898600"/>
          </a:xfrm>
        </p:spPr>
        <p:txBody>
          <a:bodyPr/>
          <a:lstStyle/>
          <a:p>
            <a:r>
              <a:rPr lang="en-US" spc="0" dirty="0" err="1" smtClean="0"/>
              <a:t>Integração</a:t>
            </a:r>
            <a:r>
              <a:rPr lang="en-US" spc="0" dirty="0" smtClean="0"/>
              <a:t> com Docker</a:t>
            </a:r>
            <a:r>
              <a:rPr lang="en-US" spc="0" dirty="0"/>
              <a:t/>
            </a:r>
            <a:br>
              <a:rPr lang="en-US" spc="0" dirty="0"/>
            </a:br>
            <a:r>
              <a:rPr lang="en-US" sz="3200" spc="0" dirty="0" err="1" smtClean="0">
                <a:gradFill>
                  <a:gsLst>
                    <a:gs pos="7619">
                      <a:srgbClr val="00188F"/>
                    </a:gs>
                    <a:gs pos="35000">
                      <a:srgbClr val="00188F"/>
                    </a:gs>
                  </a:gsLst>
                  <a:lin ang="5400000" scaled="0"/>
                </a:gradFill>
              </a:rPr>
              <a:t>União</a:t>
            </a:r>
            <a:r>
              <a:rPr lang="en-US" sz="3200" spc="0" dirty="0" smtClean="0">
                <a:gradFill>
                  <a:gsLst>
                    <a:gs pos="7619">
                      <a:srgbClr val="00188F"/>
                    </a:gs>
                    <a:gs pos="35000">
                      <a:srgbClr val="00188F"/>
                    </a:gs>
                  </a:gsLst>
                  <a:lin ang="5400000" scaled="0"/>
                </a:gradFill>
              </a:rPr>
              <a:t> de </a:t>
            </a:r>
            <a:r>
              <a:rPr lang="en-US" sz="3200" spc="0" dirty="0" err="1" smtClean="0">
                <a:gradFill>
                  <a:gsLst>
                    <a:gs pos="7619">
                      <a:srgbClr val="00188F"/>
                    </a:gs>
                    <a:gs pos="35000">
                      <a:srgbClr val="00188F"/>
                    </a:gs>
                  </a:gsLst>
                  <a:lin ang="5400000" scaled="0"/>
                </a:gradFill>
              </a:rPr>
              <a:t>investimentos</a:t>
            </a:r>
            <a:r>
              <a:rPr lang="en-US" sz="3200" spc="0" dirty="0" smtClean="0">
                <a:gradFill>
                  <a:gsLst>
                    <a:gs pos="7619">
                      <a:srgbClr val="00188F"/>
                    </a:gs>
                    <a:gs pos="35000">
                      <a:srgbClr val="00188F"/>
                    </a:gs>
                  </a:gsLst>
                  <a:lin ang="5400000" scaled="0"/>
                </a:gradFill>
              </a:rPr>
              <a:t> </a:t>
            </a:r>
            <a:r>
              <a:rPr lang="en-US" sz="3200" spc="0" dirty="0" err="1" smtClean="0">
                <a:gradFill>
                  <a:gsLst>
                    <a:gs pos="7619">
                      <a:srgbClr val="00188F"/>
                    </a:gs>
                    <a:gs pos="35000">
                      <a:srgbClr val="00188F"/>
                    </a:gs>
                  </a:gsLst>
                  <a:lin ang="5400000" scaled="0"/>
                </a:gradFill>
              </a:rPr>
              <a:t>estratégicos</a:t>
            </a:r>
            <a:r>
              <a:rPr lang="en-US" sz="3200" spc="0" dirty="0" smtClean="0">
                <a:gradFill>
                  <a:gsLst>
                    <a:gs pos="7619">
                      <a:srgbClr val="00188F"/>
                    </a:gs>
                    <a:gs pos="35000">
                      <a:srgbClr val="00188F"/>
                    </a:gs>
                  </a:gsLst>
                  <a:lin ang="5400000" scaled="0"/>
                </a:gradFill>
              </a:rPr>
              <a:t> para </a:t>
            </a:r>
            <a:r>
              <a:rPr lang="en-US" sz="3200" spc="0" dirty="0" err="1" smtClean="0">
                <a:gradFill>
                  <a:gsLst>
                    <a:gs pos="7619">
                      <a:srgbClr val="00188F"/>
                    </a:gs>
                    <a:gs pos="35000">
                      <a:srgbClr val="00188F"/>
                    </a:gs>
                  </a:gsLst>
                  <a:lin ang="5400000" scaled="0"/>
                </a:gradFill>
              </a:rPr>
              <a:t>direcionar</a:t>
            </a:r>
            <a:r>
              <a:rPr lang="en-US" sz="3200" spc="0" dirty="0" smtClean="0">
                <a:gradFill>
                  <a:gsLst>
                    <a:gs pos="7619">
                      <a:srgbClr val="00188F"/>
                    </a:gs>
                    <a:gs pos="35000">
                      <a:srgbClr val="00188F"/>
                    </a:gs>
                  </a:gsLst>
                  <a:lin ang="5400000" scaled="0"/>
                </a:gradFill>
              </a:rPr>
              <a:t> o </a:t>
            </a:r>
            <a:r>
              <a:rPr lang="en-US" sz="3200" spc="0" dirty="0" err="1" smtClean="0">
                <a:gradFill>
                  <a:gsLst>
                    <a:gs pos="7619">
                      <a:srgbClr val="00188F"/>
                    </a:gs>
                    <a:gs pos="35000">
                      <a:srgbClr val="00188F"/>
                    </a:gs>
                  </a:gsLst>
                  <a:lin ang="5400000" scaled="0"/>
                </a:gradFill>
              </a:rPr>
              <a:t>futuro</a:t>
            </a:r>
            <a:r>
              <a:rPr lang="en-US" sz="3200" spc="0" dirty="0" smtClean="0">
                <a:gradFill>
                  <a:gsLst>
                    <a:gs pos="7619">
                      <a:srgbClr val="00188F"/>
                    </a:gs>
                    <a:gs pos="35000">
                      <a:srgbClr val="00188F"/>
                    </a:gs>
                  </a:gsLst>
                  <a:lin ang="5400000" scaled="0"/>
                </a:gradFill>
              </a:rPr>
              <a:t> dos containers</a:t>
            </a:r>
            <a:endParaRPr lang="en-US" spc="0" dirty="0">
              <a:gradFill>
                <a:gsLst>
                  <a:gs pos="7619">
                    <a:srgbClr val="00188F"/>
                  </a:gs>
                  <a:gs pos="35000">
                    <a:srgbClr val="00188F"/>
                  </a:gs>
                </a:gsLst>
                <a:lin ang="5400000" scaled="0"/>
              </a:gradFill>
            </a:endParaRPr>
          </a:p>
        </p:txBody>
      </p:sp>
      <p:sp>
        <p:nvSpPr>
          <p:cNvPr id="4" name="TextBox 7"/>
          <p:cNvSpPr txBox="1"/>
          <p:nvPr/>
        </p:nvSpPr>
        <p:spPr>
          <a:xfrm>
            <a:off x="3498866" y="5490953"/>
            <a:ext cx="4697396" cy="1120307"/>
          </a:xfrm>
          <a:prstGeom prst="rect">
            <a:avLst/>
          </a:prstGeom>
          <a:noFill/>
        </p:spPr>
        <p:txBody>
          <a:bodyPr wrap="square" lIns="182880" tIns="146304" rIns="182880" bIns="146304" rtlCol="0">
            <a:spAutoFit/>
          </a:bodyPr>
          <a:lstStyle/>
          <a:p>
            <a:pPr algn="ctr">
              <a:lnSpc>
                <a:spcPct val="90000"/>
              </a:lnSpc>
              <a:spcAft>
                <a:spcPts val="600"/>
              </a:spcAft>
            </a:pPr>
            <a:r>
              <a:rPr lang="en-US" dirty="0" err="1" smtClean="0">
                <a:gradFill>
                  <a:gsLst>
                    <a:gs pos="2917">
                      <a:schemeClr val="tx1"/>
                    </a:gs>
                    <a:gs pos="30000">
                      <a:schemeClr val="tx1"/>
                    </a:gs>
                  </a:gsLst>
                  <a:lin ang="5400000" scaled="0"/>
                </a:gradFill>
              </a:rPr>
              <a:t>Investimentos</a:t>
            </a:r>
            <a:r>
              <a:rPr lang="en-US" dirty="0" smtClean="0">
                <a:gradFill>
                  <a:gsLst>
                    <a:gs pos="2917">
                      <a:schemeClr val="tx1"/>
                    </a:gs>
                    <a:gs pos="30000">
                      <a:schemeClr val="tx1"/>
                    </a:gs>
                  </a:gsLst>
                  <a:lin ang="5400000" scaled="0"/>
                </a:gradFill>
              </a:rPr>
              <a:t> no Windows Server 2016</a:t>
            </a:r>
          </a:p>
          <a:p>
            <a:pPr algn="ctr">
              <a:lnSpc>
                <a:spcPct val="90000"/>
              </a:lnSpc>
              <a:spcAft>
                <a:spcPts val="600"/>
              </a:spcAft>
            </a:pPr>
            <a:r>
              <a:rPr lang="en-US" dirty="0" smtClean="0">
                <a:gradFill>
                  <a:gsLst>
                    <a:gs pos="2917">
                      <a:schemeClr val="tx1"/>
                    </a:gs>
                    <a:gs pos="30000">
                      <a:schemeClr val="tx1"/>
                    </a:gs>
                  </a:gsLst>
                  <a:lin ang="5400000" scaled="0"/>
                </a:gradFill>
              </a:rPr>
              <a:t>Desenvolvimento Open source do</a:t>
            </a:r>
            <a:br>
              <a:rPr lang="en-US" dirty="0" smtClean="0">
                <a:gradFill>
                  <a:gsLst>
                    <a:gs pos="2917">
                      <a:schemeClr val="tx1"/>
                    </a:gs>
                    <a:gs pos="30000">
                      <a:schemeClr val="tx1"/>
                    </a:gs>
                  </a:gsLst>
                  <a:lin ang="5400000" scaled="0"/>
                </a:gradFill>
              </a:rPr>
            </a:br>
            <a:r>
              <a:rPr lang="en-US" dirty="0" smtClean="0">
                <a:gradFill>
                  <a:gsLst>
                    <a:gs pos="2917">
                      <a:schemeClr val="tx1"/>
                    </a:gs>
                    <a:gs pos="30000">
                      <a:schemeClr val="tx1"/>
                    </a:gs>
                  </a:gsLst>
                  <a:lin ang="5400000" scaled="0"/>
                </a:gradFill>
              </a:rPr>
              <a:t>Docker </a:t>
            </a:r>
            <a:r>
              <a:rPr lang="en-US" dirty="0">
                <a:gradFill>
                  <a:gsLst>
                    <a:gs pos="2917">
                      <a:schemeClr val="tx1"/>
                    </a:gs>
                    <a:gs pos="30000">
                      <a:schemeClr val="tx1"/>
                    </a:gs>
                  </a:gsLst>
                  <a:lin ang="5400000" scaled="0"/>
                </a:gradFill>
              </a:rPr>
              <a:t>Engine </a:t>
            </a:r>
            <a:r>
              <a:rPr lang="en-US" dirty="0" smtClean="0">
                <a:gradFill>
                  <a:gsLst>
                    <a:gs pos="2917">
                      <a:schemeClr val="tx1"/>
                    </a:gs>
                    <a:gs pos="30000">
                      <a:schemeClr val="tx1"/>
                    </a:gs>
                  </a:gsLst>
                  <a:lin ang="5400000" scaled="0"/>
                </a:gradFill>
              </a:rPr>
              <a:t>para </a:t>
            </a:r>
            <a:r>
              <a:rPr lang="en-US" dirty="0">
                <a:gradFill>
                  <a:gsLst>
                    <a:gs pos="2917">
                      <a:schemeClr val="tx1"/>
                    </a:gs>
                    <a:gs pos="30000">
                      <a:schemeClr val="tx1"/>
                    </a:gs>
                  </a:gsLst>
                  <a:lin ang="5400000" scaled="0"/>
                </a:gradFill>
              </a:rPr>
              <a:t>Windows </a:t>
            </a:r>
            <a:r>
              <a:rPr lang="en-US" dirty="0" smtClean="0">
                <a:gradFill>
                  <a:gsLst>
                    <a:gs pos="2917">
                      <a:schemeClr val="tx1"/>
                    </a:gs>
                    <a:gs pos="30000">
                      <a:schemeClr val="tx1"/>
                    </a:gs>
                  </a:gsLst>
                  <a:lin ang="5400000" scaled="0"/>
                </a:gradFill>
              </a:rPr>
              <a:t>Server</a:t>
            </a:r>
          </a:p>
        </p:txBody>
      </p:sp>
      <p:sp>
        <p:nvSpPr>
          <p:cNvPr id="5" name="Rectangle 8"/>
          <p:cNvSpPr/>
          <p:nvPr/>
        </p:nvSpPr>
        <p:spPr>
          <a:xfrm>
            <a:off x="8196262" y="5425725"/>
            <a:ext cx="4135438" cy="1166473"/>
          </a:xfrm>
          <a:prstGeom prst="rect">
            <a:avLst/>
          </a:prstGeom>
        </p:spPr>
        <p:txBody>
          <a:bodyPr wrap="square">
            <a:spAutoFit/>
          </a:bodyPr>
          <a:lstStyle/>
          <a:p>
            <a:pPr algn="ctr">
              <a:lnSpc>
                <a:spcPct val="90000"/>
              </a:lnSpc>
              <a:spcAft>
                <a:spcPts val="600"/>
              </a:spcAft>
            </a:pPr>
            <a:r>
              <a:rPr lang="en-US" dirty="0">
                <a:gradFill>
                  <a:gsLst>
                    <a:gs pos="2917">
                      <a:schemeClr val="tx1"/>
                    </a:gs>
                    <a:gs pos="30000">
                      <a:schemeClr val="tx1"/>
                    </a:gs>
                  </a:gsLst>
                  <a:lin ang="5400000" scaled="0"/>
                </a:gradFill>
              </a:rPr>
              <a:t>Azure </a:t>
            </a:r>
            <a:r>
              <a:rPr lang="en-US" dirty="0" err="1" smtClean="0">
                <a:gradFill>
                  <a:gsLst>
                    <a:gs pos="2917">
                      <a:schemeClr val="tx1"/>
                    </a:gs>
                    <a:gs pos="30000">
                      <a:schemeClr val="tx1"/>
                    </a:gs>
                  </a:gsLst>
                  <a:lin ang="5400000" scaled="0"/>
                </a:gradFill>
              </a:rPr>
              <a:t>suportado</a:t>
            </a:r>
            <a:r>
              <a:rPr lang="en-US" dirty="0" smtClean="0">
                <a:gradFill>
                  <a:gsLst>
                    <a:gs pos="2917">
                      <a:schemeClr val="tx1"/>
                    </a:gs>
                    <a:gs pos="30000">
                      <a:schemeClr val="tx1"/>
                    </a:gs>
                  </a:gsLst>
                  <a:lin ang="5400000" scaled="0"/>
                </a:gradFill>
              </a:rPr>
              <a:t> para APIs </a:t>
            </a:r>
            <a:r>
              <a:rPr lang="en-US" dirty="0" err="1" smtClean="0">
                <a:gradFill>
                  <a:gsLst>
                    <a:gs pos="2917">
                      <a:schemeClr val="tx1"/>
                    </a:gs>
                    <a:gs pos="30000">
                      <a:schemeClr val="tx1"/>
                    </a:gs>
                  </a:gsLst>
                  <a:lin ang="5400000" scaled="0"/>
                </a:gradFill>
              </a:rPr>
              <a:t>abertas</a:t>
            </a:r>
            <a:r>
              <a:rPr lang="en-US" dirty="0" smtClean="0">
                <a:gradFill>
                  <a:gsLst>
                    <a:gs pos="2917">
                      <a:schemeClr val="tx1"/>
                    </a:gs>
                    <a:gs pos="30000">
                      <a:schemeClr val="tx1"/>
                    </a:gs>
                  </a:gsLst>
                  <a:lin ang="5400000" scaled="0"/>
                </a:gradFill>
              </a:rPr>
              <a:t> de </a:t>
            </a:r>
            <a:r>
              <a:rPr lang="en-US" dirty="0" err="1" smtClean="0">
                <a:gradFill>
                  <a:gsLst>
                    <a:gs pos="2917">
                      <a:schemeClr val="tx1"/>
                    </a:gs>
                    <a:gs pos="30000">
                      <a:schemeClr val="tx1"/>
                    </a:gs>
                  </a:gsLst>
                  <a:lin ang="5400000" scaled="0"/>
                </a:gradFill>
              </a:rPr>
              <a:t>orquestração</a:t>
            </a:r>
            <a:r>
              <a:rPr lang="en-US" dirty="0" smtClean="0">
                <a:gradFill>
                  <a:gsLst>
                    <a:gs pos="2917">
                      <a:schemeClr val="tx1"/>
                    </a:gs>
                    <a:gs pos="30000">
                      <a:schemeClr val="tx1"/>
                    </a:gs>
                  </a:gsLst>
                  <a:lin ang="5400000" scaled="0"/>
                </a:gradFill>
              </a:rPr>
              <a:t> do Docker</a:t>
            </a:r>
            <a:endParaRPr lang="en-US" dirty="0">
              <a:gradFill>
                <a:gsLst>
                  <a:gs pos="2917">
                    <a:schemeClr val="tx1"/>
                  </a:gs>
                  <a:gs pos="30000">
                    <a:schemeClr val="tx1"/>
                  </a:gs>
                </a:gsLst>
                <a:lin ang="5400000" scaled="0"/>
              </a:gradFill>
            </a:endParaRPr>
          </a:p>
          <a:p>
            <a:pPr algn="ctr">
              <a:lnSpc>
                <a:spcPct val="90000"/>
              </a:lnSpc>
              <a:spcAft>
                <a:spcPts val="600"/>
              </a:spcAft>
            </a:pPr>
            <a:r>
              <a:rPr lang="en-US" dirty="0" err="1" smtClean="0">
                <a:gradFill>
                  <a:gsLst>
                    <a:gs pos="2917">
                      <a:schemeClr val="tx1"/>
                    </a:gs>
                    <a:gs pos="30000">
                      <a:schemeClr val="tx1"/>
                    </a:gs>
                  </a:gsLst>
                  <a:lin ang="5400000" scaled="0"/>
                </a:gradFill>
              </a:rPr>
              <a:t>Federação</a:t>
            </a:r>
            <a:r>
              <a:rPr lang="en-US" dirty="0" smtClean="0">
                <a:gradFill>
                  <a:gsLst>
                    <a:gs pos="2917">
                      <a:schemeClr val="tx1"/>
                    </a:gs>
                    <a:gs pos="30000">
                      <a:schemeClr val="tx1"/>
                    </a:gs>
                  </a:gsLst>
                  <a:lin ang="5400000" scaled="0"/>
                </a:gradFill>
              </a:rPr>
              <a:t> das </a:t>
            </a:r>
            <a:r>
              <a:rPr lang="en-US" dirty="0" err="1" smtClean="0">
                <a:gradFill>
                  <a:gsLst>
                    <a:gs pos="2917">
                      <a:schemeClr val="tx1"/>
                    </a:gs>
                    <a:gs pos="30000">
                      <a:schemeClr val="tx1"/>
                    </a:gs>
                  </a:gsLst>
                  <a:lin ang="5400000" scaled="0"/>
                </a:gradFill>
              </a:rPr>
              <a:t>imagens</a:t>
            </a:r>
            <a:r>
              <a:rPr lang="en-US" dirty="0" smtClean="0">
                <a:gradFill>
                  <a:gsLst>
                    <a:gs pos="2917">
                      <a:schemeClr val="tx1"/>
                    </a:gs>
                    <a:gs pos="30000">
                      <a:schemeClr val="tx1"/>
                    </a:gs>
                  </a:gsLst>
                  <a:lin ang="5400000" scaled="0"/>
                </a:gradFill>
              </a:rPr>
              <a:t> do </a:t>
            </a:r>
            <a:r>
              <a:rPr lang="en-US" dirty="0">
                <a:gradFill>
                  <a:gsLst>
                    <a:gs pos="2917">
                      <a:schemeClr val="tx1"/>
                    </a:gs>
                    <a:gs pos="30000">
                      <a:schemeClr val="tx1"/>
                    </a:gs>
                  </a:gsLst>
                  <a:lin ang="5400000" scaled="0"/>
                </a:gradFill>
              </a:rPr>
              <a:t>Docker Hub </a:t>
            </a:r>
            <a:r>
              <a:rPr lang="en-US" dirty="0" smtClean="0">
                <a:gradFill>
                  <a:gsLst>
                    <a:gs pos="2917">
                      <a:schemeClr val="tx1"/>
                    </a:gs>
                    <a:gs pos="30000">
                      <a:schemeClr val="tx1"/>
                    </a:gs>
                  </a:gsLst>
                  <a:lin ang="5400000" scaled="0"/>
                </a:gradFill>
              </a:rPr>
              <a:t>para a </a:t>
            </a:r>
            <a:r>
              <a:rPr lang="en-US" dirty="0" err="1" smtClean="0">
                <a:gradFill>
                  <a:gsLst>
                    <a:gs pos="2917">
                      <a:schemeClr val="tx1"/>
                    </a:gs>
                    <a:gs pos="30000">
                      <a:schemeClr val="tx1"/>
                    </a:gs>
                  </a:gsLst>
                  <a:lin ang="5400000" scaled="0"/>
                </a:gradFill>
              </a:rPr>
              <a:t>galeria</a:t>
            </a:r>
            <a:r>
              <a:rPr lang="en-US" dirty="0" smtClean="0">
                <a:gradFill>
                  <a:gsLst>
                    <a:gs pos="2917">
                      <a:schemeClr val="tx1"/>
                    </a:gs>
                    <a:gs pos="30000">
                      <a:schemeClr val="tx1"/>
                    </a:gs>
                  </a:gsLst>
                  <a:lin ang="5400000" scaled="0"/>
                </a:gradFill>
              </a:rPr>
              <a:t> do Azure Gallery e Portal</a:t>
            </a:r>
            <a:endParaRPr lang="en-US" dirty="0">
              <a:gradFill>
                <a:gsLst>
                  <a:gs pos="2917">
                    <a:schemeClr val="tx1"/>
                  </a:gs>
                  <a:gs pos="30000">
                    <a:schemeClr val="tx1"/>
                  </a:gs>
                </a:gsLst>
                <a:lin ang="5400000" scaled="0"/>
              </a:gradFill>
            </a:endParaRPr>
          </a:p>
        </p:txBody>
      </p:sp>
      <p:sp>
        <p:nvSpPr>
          <p:cNvPr id="10" name="TextBox 11"/>
          <p:cNvSpPr txBox="1"/>
          <p:nvPr/>
        </p:nvSpPr>
        <p:spPr>
          <a:xfrm rot="10800000">
            <a:off x="3239537" y="5146951"/>
            <a:ext cx="814967" cy="1888209"/>
          </a:xfrm>
          <a:prstGeom prst="rect">
            <a:avLst/>
          </a:prstGeom>
          <a:noFill/>
        </p:spPr>
        <p:txBody>
          <a:bodyPr wrap="none" lIns="182880" tIns="146304" rIns="182880" bIns="146304" rtlCol="0">
            <a:spAutoFit/>
          </a:bodyPr>
          <a:lstStyle/>
          <a:p>
            <a:pPr>
              <a:lnSpc>
                <a:spcPct val="90000"/>
              </a:lnSpc>
              <a:spcAft>
                <a:spcPts val="600"/>
              </a:spcAft>
            </a:pPr>
            <a:r>
              <a:rPr lang="en-US" sz="11500" dirty="0" smtClean="0">
                <a:solidFill>
                  <a:srgbClr val="FFA141"/>
                </a:solidFill>
              </a:rPr>
              <a:t>}</a:t>
            </a:r>
            <a:endParaRPr lang="en-US" sz="1600" dirty="0" smtClean="0">
              <a:solidFill>
                <a:srgbClr val="FFA141"/>
              </a:solidFill>
            </a:endParaRPr>
          </a:p>
        </p:txBody>
      </p:sp>
      <p:sp>
        <p:nvSpPr>
          <p:cNvPr id="11" name="TextBox 12"/>
          <p:cNvSpPr txBox="1"/>
          <p:nvPr/>
        </p:nvSpPr>
        <p:spPr>
          <a:xfrm>
            <a:off x="1245364" y="5528829"/>
            <a:ext cx="2253502" cy="960263"/>
          </a:xfrm>
          <a:prstGeom prst="rect">
            <a:avLst/>
          </a:prstGeom>
          <a:noFill/>
        </p:spPr>
        <p:txBody>
          <a:bodyPr wrap="none" lIns="182880" tIns="146304" rIns="182880" bIns="146304" rtlCol="0">
            <a:spAutoFit/>
          </a:bodyPr>
          <a:lstStyle/>
          <a:p>
            <a:pPr algn="r">
              <a:lnSpc>
                <a:spcPct val="90000"/>
              </a:lnSpc>
              <a:spcAft>
                <a:spcPts val="600"/>
              </a:spcAft>
            </a:pPr>
            <a:r>
              <a:rPr lang="en-US" sz="2400" dirty="0" err="1" smtClean="0">
                <a:gradFill>
                  <a:gsLst>
                    <a:gs pos="2917">
                      <a:schemeClr val="tx1"/>
                    </a:gs>
                    <a:gs pos="30000">
                      <a:schemeClr val="tx1"/>
                    </a:gs>
                  </a:gsLst>
                  <a:lin ang="5400000" scaled="0"/>
                </a:gradFill>
              </a:rPr>
              <a:t>Investimentos</a:t>
            </a:r>
            <a:r>
              <a:rPr lang="en-US" sz="2400" dirty="0">
                <a:gradFill>
                  <a:gsLst>
                    <a:gs pos="2917">
                      <a:schemeClr val="tx1"/>
                    </a:gs>
                    <a:gs pos="30000">
                      <a:schemeClr val="tx1"/>
                    </a:gs>
                  </a:gsLst>
                  <a:lin ang="5400000" scaled="0"/>
                </a:gradFill>
              </a:rPr>
              <a:t/>
            </a:r>
            <a:br>
              <a:rPr lang="en-US" sz="2400" dirty="0">
                <a:gradFill>
                  <a:gsLst>
                    <a:gs pos="2917">
                      <a:schemeClr val="tx1"/>
                    </a:gs>
                    <a:gs pos="30000">
                      <a:schemeClr val="tx1"/>
                    </a:gs>
                  </a:gsLst>
                  <a:lin ang="5400000" scaled="0"/>
                </a:gradFill>
              </a:rPr>
            </a:br>
            <a:r>
              <a:rPr lang="en-US" sz="2400" dirty="0" err="1" smtClean="0">
                <a:gradFill>
                  <a:gsLst>
                    <a:gs pos="2917">
                      <a:schemeClr val="tx1"/>
                    </a:gs>
                    <a:gs pos="30000">
                      <a:schemeClr val="tx1"/>
                    </a:gs>
                  </a:gsLst>
                  <a:lin ang="5400000" scaled="0"/>
                </a:gradFill>
              </a:rPr>
              <a:t>Estratégicos</a:t>
            </a:r>
            <a:endParaRPr lang="en-US" sz="2400" dirty="0">
              <a:gradFill>
                <a:gsLst>
                  <a:gs pos="2917">
                    <a:schemeClr val="tx1"/>
                  </a:gs>
                  <a:gs pos="30000">
                    <a:schemeClr val="tx1"/>
                  </a:gs>
                </a:gsLst>
                <a:lin ang="5400000" scaled="0"/>
              </a:gradFill>
            </a:endParaRPr>
          </a:p>
        </p:txBody>
      </p:sp>
      <p:sp>
        <p:nvSpPr>
          <p:cNvPr id="16" name="Rectangle 16"/>
          <p:cNvSpPr/>
          <p:nvPr/>
        </p:nvSpPr>
        <p:spPr>
          <a:xfrm>
            <a:off x="221918" y="1964422"/>
            <a:ext cx="3748315" cy="3830161"/>
          </a:xfrm>
          <a:prstGeom prst="rect">
            <a:avLst/>
          </a:prstGeom>
          <a:noFill/>
          <a:ln w="12700" cap="flat" cmpd="sng" algn="ctr">
            <a:noFill/>
            <a:prstDash val="solid"/>
            <a:miter lim="800000"/>
          </a:ln>
          <a:effectLst/>
        </p:spPr>
        <p:txBody>
          <a:bodyPr lIns="182880" tIns="182880" rIns="182880" bIns="91440" rtlCol="0" anchor="t"/>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defTabSz="471584">
              <a:lnSpc>
                <a:spcPct val="90000"/>
              </a:lnSpc>
              <a:spcBef>
                <a:spcPts val="306"/>
              </a:spcBef>
              <a:spcAft>
                <a:spcPts val="612"/>
              </a:spcAft>
              <a:buClr>
                <a:srgbClr val="EFEFEF"/>
              </a:buClr>
            </a:pPr>
            <a:r>
              <a:rPr lang="en-US" b="1" dirty="0">
                <a:gradFill>
                  <a:gsLst>
                    <a:gs pos="7619">
                      <a:srgbClr val="00188F"/>
                    </a:gs>
                    <a:gs pos="35000">
                      <a:srgbClr val="00188F"/>
                    </a:gs>
                  </a:gsLst>
                  <a:lin ang="5400000" scaled="0"/>
                </a:gradFill>
                <a:cs typeface="Segoe UI" pitchFamily="34" charset="0"/>
              </a:rPr>
              <a:t>Docker: </a:t>
            </a:r>
            <a:r>
              <a:rPr lang="en-US" dirty="0" err="1" smtClean="0">
                <a:gradFill>
                  <a:gsLst>
                    <a:gs pos="19048">
                      <a:schemeClr val="tx1"/>
                    </a:gs>
                    <a:gs pos="65000">
                      <a:schemeClr val="tx1"/>
                    </a:gs>
                  </a:gsLst>
                  <a:lin ang="5400000" scaled="0"/>
                </a:gradFill>
                <a:cs typeface="Segoe UI" pitchFamily="34" charset="0"/>
              </a:rPr>
              <a:t>Mecanismo</a:t>
            </a:r>
            <a:r>
              <a:rPr lang="en-US" dirty="0" smtClean="0">
                <a:gradFill>
                  <a:gsLst>
                    <a:gs pos="19048">
                      <a:schemeClr val="tx1"/>
                    </a:gs>
                    <a:gs pos="65000">
                      <a:schemeClr val="tx1"/>
                    </a:gs>
                  </a:gsLst>
                  <a:lin ang="5400000" scaled="0"/>
                </a:gradFill>
                <a:cs typeface="Segoe UI" pitchFamily="34" charset="0"/>
              </a:rPr>
              <a:t> </a:t>
            </a:r>
            <a:r>
              <a:rPr lang="en-US" dirty="0">
                <a:gradFill>
                  <a:gsLst>
                    <a:gs pos="19048">
                      <a:schemeClr val="tx1"/>
                    </a:gs>
                    <a:gs pos="65000">
                      <a:schemeClr val="tx1"/>
                    </a:gs>
                  </a:gsLst>
                  <a:lin ang="5400000" scaled="0"/>
                </a:gradFill>
                <a:cs typeface="Segoe UI" pitchFamily="34" charset="0"/>
              </a:rPr>
              <a:t>open source </a:t>
            </a:r>
            <a:r>
              <a:rPr lang="en-US" dirty="0" smtClean="0">
                <a:gradFill>
                  <a:gsLst>
                    <a:gs pos="19048">
                      <a:schemeClr val="tx1"/>
                    </a:gs>
                    <a:gs pos="65000">
                      <a:schemeClr val="tx1"/>
                    </a:gs>
                  </a:gsLst>
                  <a:lin ang="5400000" scaled="0"/>
                </a:gradFill>
                <a:cs typeface="Segoe UI" pitchFamily="34" charset="0"/>
              </a:rPr>
              <a:t>que automatize a </a:t>
            </a:r>
            <a:r>
              <a:rPr lang="en-US" dirty="0" err="1" smtClean="0">
                <a:gradFill>
                  <a:gsLst>
                    <a:gs pos="19048">
                      <a:schemeClr val="tx1"/>
                    </a:gs>
                    <a:gs pos="65000">
                      <a:schemeClr val="tx1"/>
                    </a:gs>
                  </a:gsLst>
                  <a:lin ang="5400000" scaled="0"/>
                </a:gradFill>
                <a:cs typeface="Segoe UI" pitchFamily="34" charset="0"/>
              </a:rPr>
              <a:t>implantação</a:t>
            </a:r>
            <a:r>
              <a:rPr lang="en-US" dirty="0" smtClean="0">
                <a:gradFill>
                  <a:gsLst>
                    <a:gs pos="19048">
                      <a:schemeClr val="tx1"/>
                    </a:gs>
                    <a:gs pos="65000">
                      <a:schemeClr val="tx1"/>
                    </a:gs>
                  </a:gsLst>
                  <a:lin ang="5400000" scaled="0"/>
                </a:gradFill>
                <a:cs typeface="Segoe UI" pitchFamily="34" charset="0"/>
              </a:rPr>
              <a:t> de </a:t>
            </a:r>
            <a:r>
              <a:rPr lang="en-US" dirty="0" err="1" smtClean="0">
                <a:gradFill>
                  <a:gsLst>
                    <a:gs pos="19048">
                      <a:schemeClr val="tx1"/>
                    </a:gs>
                    <a:gs pos="65000">
                      <a:schemeClr val="tx1"/>
                    </a:gs>
                  </a:gsLst>
                  <a:lin ang="5400000" scaled="0"/>
                </a:gradFill>
                <a:cs typeface="Segoe UI" pitchFamily="34" charset="0"/>
              </a:rPr>
              <a:t>qualquer</a:t>
            </a:r>
            <a:r>
              <a:rPr lang="en-US" dirty="0" smtClean="0">
                <a:gradFill>
                  <a:gsLst>
                    <a:gs pos="19048">
                      <a:schemeClr val="tx1"/>
                    </a:gs>
                    <a:gs pos="65000">
                      <a:schemeClr val="tx1"/>
                    </a:gs>
                  </a:gsLst>
                  <a:lin ang="5400000" scaled="0"/>
                </a:gradFill>
                <a:cs typeface="Segoe UI" pitchFamily="34" charset="0"/>
              </a:rPr>
              <a:t> </a:t>
            </a:r>
            <a:r>
              <a:rPr lang="en-US" dirty="0" err="1" smtClean="0">
                <a:gradFill>
                  <a:gsLst>
                    <a:gs pos="19048">
                      <a:schemeClr val="tx1"/>
                    </a:gs>
                    <a:gs pos="65000">
                      <a:schemeClr val="tx1"/>
                    </a:gs>
                  </a:gsLst>
                  <a:lin ang="5400000" scaled="0"/>
                </a:gradFill>
                <a:cs typeface="Segoe UI" pitchFamily="34" charset="0"/>
              </a:rPr>
              <a:t>aplicação</a:t>
            </a:r>
            <a:r>
              <a:rPr lang="en-US" dirty="0" smtClean="0">
                <a:gradFill>
                  <a:gsLst>
                    <a:gs pos="19048">
                      <a:schemeClr val="tx1"/>
                    </a:gs>
                    <a:gs pos="65000">
                      <a:schemeClr val="tx1"/>
                    </a:gs>
                  </a:gsLst>
                  <a:lin ang="5400000" scaled="0"/>
                </a:gradFill>
                <a:cs typeface="Segoe UI" pitchFamily="34" charset="0"/>
              </a:rPr>
              <a:t> </a:t>
            </a:r>
            <a:r>
              <a:rPr lang="en-US" dirty="0" err="1" smtClean="0">
                <a:gradFill>
                  <a:gsLst>
                    <a:gs pos="19048">
                      <a:schemeClr val="tx1"/>
                    </a:gs>
                    <a:gs pos="65000">
                      <a:schemeClr val="tx1"/>
                    </a:gs>
                  </a:gsLst>
                  <a:lin ang="5400000" scaled="0"/>
                </a:gradFill>
                <a:cs typeface="Segoe UI" pitchFamily="34" charset="0"/>
              </a:rPr>
              <a:t>como</a:t>
            </a:r>
            <a:r>
              <a:rPr lang="en-US" dirty="0" smtClean="0">
                <a:gradFill>
                  <a:gsLst>
                    <a:gs pos="19048">
                      <a:schemeClr val="tx1"/>
                    </a:gs>
                    <a:gs pos="65000">
                      <a:schemeClr val="tx1"/>
                    </a:gs>
                  </a:gsLst>
                  <a:lin ang="5400000" scaled="0"/>
                </a:gradFill>
                <a:cs typeface="Segoe UI" pitchFamily="34" charset="0"/>
              </a:rPr>
              <a:t> </a:t>
            </a:r>
            <a:r>
              <a:rPr lang="en-US" dirty="0" err="1" smtClean="0">
                <a:gradFill>
                  <a:gsLst>
                    <a:gs pos="19048">
                      <a:schemeClr val="tx1"/>
                    </a:gs>
                    <a:gs pos="65000">
                      <a:schemeClr val="tx1"/>
                    </a:gs>
                  </a:gsLst>
                  <a:lin ang="5400000" scaled="0"/>
                </a:gradFill>
                <a:cs typeface="Segoe UI" pitchFamily="34" charset="0"/>
              </a:rPr>
              <a:t>portátil</a:t>
            </a:r>
            <a:r>
              <a:rPr lang="en-US" dirty="0" smtClean="0">
                <a:gradFill>
                  <a:gsLst>
                    <a:gs pos="19048">
                      <a:schemeClr val="tx1"/>
                    </a:gs>
                    <a:gs pos="65000">
                      <a:schemeClr val="tx1"/>
                    </a:gs>
                  </a:gsLst>
                  <a:lin ang="5400000" scaled="0"/>
                </a:gradFill>
                <a:cs typeface="Segoe UI" pitchFamily="34" charset="0"/>
              </a:rPr>
              <a:t>, </a:t>
            </a:r>
            <a:r>
              <a:rPr lang="en-US" dirty="0" err="1" smtClean="0">
                <a:gradFill>
                  <a:gsLst>
                    <a:gs pos="19048">
                      <a:schemeClr val="tx1"/>
                    </a:gs>
                    <a:gs pos="65000">
                      <a:schemeClr val="tx1"/>
                    </a:gs>
                  </a:gsLst>
                  <a:lin ang="5400000" scaled="0"/>
                </a:gradFill>
                <a:cs typeface="Segoe UI" pitchFamily="34" charset="0"/>
              </a:rPr>
              <a:t>como</a:t>
            </a:r>
            <a:r>
              <a:rPr lang="en-US" dirty="0" smtClean="0">
                <a:gradFill>
                  <a:gsLst>
                    <a:gs pos="19048">
                      <a:schemeClr val="tx1"/>
                    </a:gs>
                    <a:gs pos="65000">
                      <a:schemeClr val="tx1"/>
                    </a:gs>
                  </a:gsLst>
                  <a:lin ang="5400000" scaled="0"/>
                </a:gradFill>
                <a:cs typeface="Segoe UI" pitchFamily="34" charset="0"/>
              </a:rPr>
              <a:t> um container auto-</a:t>
            </a:r>
            <a:r>
              <a:rPr lang="en-US" dirty="0" err="1" smtClean="0">
                <a:gradFill>
                  <a:gsLst>
                    <a:gs pos="19048">
                      <a:schemeClr val="tx1"/>
                    </a:gs>
                    <a:gs pos="65000">
                      <a:schemeClr val="tx1"/>
                    </a:gs>
                  </a:gsLst>
                  <a:lin ang="5400000" scaled="0"/>
                </a:gradFill>
                <a:cs typeface="Segoe UI" pitchFamily="34" charset="0"/>
              </a:rPr>
              <a:t>suficiente</a:t>
            </a:r>
            <a:r>
              <a:rPr lang="en-US" dirty="0" smtClean="0">
                <a:gradFill>
                  <a:gsLst>
                    <a:gs pos="19048">
                      <a:schemeClr val="tx1"/>
                    </a:gs>
                    <a:gs pos="65000">
                      <a:schemeClr val="tx1"/>
                    </a:gs>
                  </a:gsLst>
                  <a:lin ang="5400000" scaled="0"/>
                </a:gradFill>
                <a:cs typeface="Segoe UI" pitchFamily="34" charset="0"/>
              </a:rPr>
              <a:t> que </a:t>
            </a:r>
            <a:r>
              <a:rPr lang="en-US" dirty="0" err="1" smtClean="0">
                <a:gradFill>
                  <a:gsLst>
                    <a:gs pos="19048">
                      <a:schemeClr val="tx1"/>
                    </a:gs>
                    <a:gs pos="65000">
                      <a:schemeClr val="tx1"/>
                    </a:gs>
                  </a:gsLst>
                  <a:lin ang="5400000" scaled="0"/>
                </a:gradFill>
                <a:cs typeface="Segoe UI" pitchFamily="34" charset="0"/>
              </a:rPr>
              <a:t>pode</a:t>
            </a:r>
            <a:r>
              <a:rPr lang="en-US" dirty="0" smtClean="0">
                <a:gradFill>
                  <a:gsLst>
                    <a:gs pos="19048">
                      <a:schemeClr val="tx1"/>
                    </a:gs>
                    <a:gs pos="65000">
                      <a:schemeClr val="tx1"/>
                    </a:gs>
                  </a:gsLst>
                  <a:lin ang="5400000" scaled="0"/>
                </a:gradFill>
                <a:cs typeface="Segoe UI" pitchFamily="34" charset="0"/>
              </a:rPr>
              <a:t> </a:t>
            </a:r>
            <a:r>
              <a:rPr lang="en-US" dirty="0" err="1" smtClean="0">
                <a:gradFill>
                  <a:gsLst>
                    <a:gs pos="19048">
                      <a:schemeClr val="tx1"/>
                    </a:gs>
                    <a:gs pos="65000">
                      <a:schemeClr val="tx1"/>
                    </a:gs>
                  </a:gsLst>
                  <a:lin ang="5400000" scaled="0"/>
                </a:gradFill>
                <a:cs typeface="Segoe UI" pitchFamily="34" charset="0"/>
              </a:rPr>
              <a:t>ser</a:t>
            </a:r>
            <a:r>
              <a:rPr lang="en-US" dirty="0" smtClean="0">
                <a:gradFill>
                  <a:gsLst>
                    <a:gs pos="19048">
                      <a:schemeClr val="tx1"/>
                    </a:gs>
                    <a:gs pos="65000">
                      <a:schemeClr val="tx1"/>
                    </a:gs>
                  </a:gsLst>
                  <a:lin ang="5400000" scaled="0"/>
                </a:gradFill>
                <a:cs typeface="Segoe UI" pitchFamily="34" charset="0"/>
              </a:rPr>
              <a:t> </a:t>
            </a:r>
            <a:r>
              <a:rPr lang="en-US" dirty="0" err="1" smtClean="0">
                <a:gradFill>
                  <a:gsLst>
                    <a:gs pos="19048">
                      <a:schemeClr val="tx1"/>
                    </a:gs>
                    <a:gs pos="65000">
                      <a:schemeClr val="tx1"/>
                    </a:gs>
                  </a:gsLst>
                  <a:lin ang="5400000" scaled="0"/>
                </a:gradFill>
                <a:cs typeface="Segoe UI" pitchFamily="34" charset="0"/>
              </a:rPr>
              <a:t>executado</a:t>
            </a:r>
            <a:r>
              <a:rPr lang="en-US" dirty="0" smtClean="0">
                <a:gradFill>
                  <a:gsLst>
                    <a:gs pos="19048">
                      <a:schemeClr val="tx1"/>
                    </a:gs>
                    <a:gs pos="65000">
                      <a:schemeClr val="tx1"/>
                    </a:gs>
                  </a:gsLst>
                  <a:lin ang="5400000" scaled="0"/>
                </a:gradFill>
                <a:cs typeface="Segoe UI" pitchFamily="34" charset="0"/>
              </a:rPr>
              <a:t> em </a:t>
            </a:r>
            <a:r>
              <a:rPr lang="en-US" dirty="0" err="1" smtClean="0">
                <a:gradFill>
                  <a:gsLst>
                    <a:gs pos="19048">
                      <a:schemeClr val="tx1"/>
                    </a:gs>
                    <a:gs pos="65000">
                      <a:schemeClr val="tx1"/>
                    </a:gs>
                  </a:gsLst>
                  <a:lin ang="5400000" scaled="0"/>
                </a:gradFill>
                <a:cs typeface="Segoe UI" pitchFamily="34" charset="0"/>
              </a:rPr>
              <a:t>qualquer</a:t>
            </a:r>
            <a:r>
              <a:rPr lang="en-US" dirty="0" smtClean="0">
                <a:gradFill>
                  <a:gsLst>
                    <a:gs pos="19048">
                      <a:schemeClr val="tx1"/>
                    </a:gs>
                    <a:gs pos="65000">
                      <a:schemeClr val="tx1"/>
                    </a:gs>
                  </a:gsLst>
                  <a:lin ang="5400000" scaled="0"/>
                </a:gradFill>
                <a:cs typeface="Segoe UI" pitchFamily="34" charset="0"/>
              </a:rPr>
              <a:t> </a:t>
            </a:r>
            <a:r>
              <a:rPr lang="en-US" dirty="0" err="1" smtClean="0">
                <a:gradFill>
                  <a:gsLst>
                    <a:gs pos="19048">
                      <a:schemeClr val="tx1"/>
                    </a:gs>
                    <a:gs pos="65000">
                      <a:schemeClr val="tx1"/>
                    </a:gs>
                  </a:gsLst>
                  <a:lin ang="5400000" scaled="0"/>
                </a:gradFill>
                <a:cs typeface="Segoe UI" pitchFamily="34" charset="0"/>
              </a:rPr>
              <a:t>lugar</a:t>
            </a:r>
            <a:r>
              <a:rPr lang="en-US" dirty="0" smtClean="0">
                <a:gradFill>
                  <a:gsLst>
                    <a:gs pos="19048">
                      <a:schemeClr val="tx1"/>
                    </a:gs>
                    <a:gs pos="65000">
                      <a:schemeClr val="tx1"/>
                    </a:gs>
                  </a:gsLst>
                  <a:lin ang="5400000" scaled="0"/>
                </a:gradFill>
                <a:cs typeface="Segoe UI" pitchFamily="34" charset="0"/>
              </a:rPr>
              <a:t>.</a:t>
            </a:r>
            <a:endParaRPr lang="en-US" dirty="0">
              <a:gradFill>
                <a:gsLst>
                  <a:gs pos="19048">
                    <a:schemeClr val="tx1"/>
                  </a:gs>
                  <a:gs pos="65000">
                    <a:schemeClr val="tx1"/>
                  </a:gs>
                </a:gsLst>
                <a:lin ang="5400000" scaled="0"/>
              </a:gradFill>
              <a:cs typeface="Segoe UI" pitchFamily="34" charset="0"/>
            </a:endParaRPr>
          </a:p>
          <a:p>
            <a:pPr marL="0" lvl="1" defTabSz="471584">
              <a:lnSpc>
                <a:spcPct val="90000"/>
              </a:lnSpc>
              <a:spcBef>
                <a:spcPts val="306"/>
              </a:spcBef>
              <a:spcAft>
                <a:spcPts val="612"/>
              </a:spcAft>
              <a:buClr>
                <a:srgbClr val="EFEFEF"/>
              </a:buClr>
            </a:pPr>
            <a:r>
              <a:rPr lang="en-US" b="1" dirty="0" err="1" smtClean="0">
                <a:gradFill>
                  <a:gsLst>
                    <a:gs pos="7619">
                      <a:srgbClr val="00188F"/>
                    </a:gs>
                    <a:gs pos="35000">
                      <a:srgbClr val="00188F"/>
                    </a:gs>
                  </a:gsLst>
                  <a:lin ang="5400000" scaled="0"/>
                </a:gradFill>
                <a:cs typeface="Segoe UI" pitchFamily="34" charset="0"/>
              </a:rPr>
              <a:t>Parceria</a:t>
            </a:r>
            <a:r>
              <a:rPr lang="en-US" b="1" dirty="0" smtClean="0">
                <a:gradFill>
                  <a:gsLst>
                    <a:gs pos="7619">
                      <a:srgbClr val="00188F"/>
                    </a:gs>
                    <a:gs pos="35000">
                      <a:srgbClr val="00188F"/>
                    </a:gs>
                  </a:gsLst>
                  <a:lin ang="5400000" scaled="0"/>
                </a:gradFill>
                <a:cs typeface="Segoe UI" pitchFamily="34" charset="0"/>
              </a:rPr>
              <a:t>: </a:t>
            </a:r>
            <a:r>
              <a:rPr lang="en-US" dirty="0" err="1" smtClean="0">
                <a:gradFill>
                  <a:gsLst>
                    <a:gs pos="19048">
                      <a:schemeClr val="tx1"/>
                    </a:gs>
                    <a:gs pos="65000">
                      <a:schemeClr val="tx1"/>
                    </a:gs>
                  </a:gsLst>
                  <a:lin ang="5400000" scaled="0"/>
                </a:gradFill>
                <a:cs typeface="Segoe UI" pitchFamily="34" charset="0"/>
              </a:rPr>
              <a:t>Permitir</a:t>
            </a:r>
            <a:r>
              <a:rPr lang="en-US" dirty="0" smtClean="0">
                <a:gradFill>
                  <a:gsLst>
                    <a:gs pos="19048">
                      <a:schemeClr val="tx1"/>
                    </a:gs>
                    <a:gs pos="65000">
                      <a:schemeClr val="tx1"/>
                    </a:gs>
                  </a:gsLst>
                  <a:lin ang="5400000" scaled="0"/>
                </a:gradFill>
                <a:cs typeface="Segoe UI" pitchFamily="34" charset="0"/>
              </a:rPr>
              <a:t> o </a:t>
            </a:r>
            <a:r>
              <a:rPr lang="en-US" dirty="0" err="1" smtClean="0">
                <a:gradFill>
                  <a:gsLst>
                    <a:gs pos="19048">
                      <a:schemeClr val="tx1"/>
                    </a:gs>
                    <a:gs pos="65000">
                      <a:schemeClr val="tx1"/>
                    </a:gs>
                  </a:gsLst>
                  <a:lin ang="5400000" scaled="0"/>
                </a:gradFill>
                <a:cs typeface="Segoe UI" pitchFamily="34" charset="0"/>
              </a:rPr>
              <a:t>cliente</a:t>
            </a:r>
            <a:r>
              <a:rPr lang="en-US" dirty="0" smtClean="0">
                <a:gradFill>
                  <a:gsLst>
                    <a:gs pos="19048">
                      <a:schemeClr val="tx1"/>
                    </a:gs>
                    <a:gs pos="65000">
                      <a:schemeClr val="tx1"/>
                    </a:gs>
                  </a:gsLst>
                  <a:lin ang="5400000" scaled="0"/>
                </a:gradFill>
                <a:cs typeface="Segoe UI" pitchFamily="34" charset="0"/>
              </a:rPr>
              <a:t> Docker </a:t>
            </a:r>
            <a:r>
              <a:rPr lang="en-US" dirty="0" err="1" smtClean="0">
                <a:gradFill>
                  <a:gsLst>
                    <a:gs pos="19048">
                      <a:schemeClr val="tx1"/>
                    </a:gs>
                    <a:gs pos="65000">
                      <a:schemeClr val="tx1"/>
                    </a:gs>
                  </a:gsLst>
                  <a:lin ang="5400000" scaled="0"/>
                </a:gradFill>
                <a:cs typeface="Segoe UI" pitchFamily="34" charset="0"/>
              </a:rPr>
              <a:t>gerenciar</a:t>
            </a:r>
            <a:r>
              <a:rPr lang="en-US" dirty="0" smtClean="0">
                <a:gradFill>
                  <a:gsLst>
                    <a:gs pos="19048">
                      <a:schemeClr val="tx1"/>
                    </a:gs>
                    <a:gs pos="65000">
                      <a:schemeClr val="tx1"/>
                    </a:gs>
                  </a:gsLst>
                  <a:lin ang="5400000" scaled="0"/>
                </a:gradFill>
                <a:cs typeface="Segoe UI" pitchFamily="34" charset="0"/>
              </a:rPr>
              <a:t> </a:t>
            </a:r>
            <a:r>
              <a:rPr lang="en-US" dirty="0" err="1" smtClean="0">
                <a:gradFill>
                  <a:gsLst>
                    <a:gs pos="19048">
                      <a:schemeClr val="tx1"/>
                    </a:gs>
                    <a:gs pos="65000">
                      <a:schemeClr val="tx1"/>
                    </a:gs>
                  </a:gsLst>
                  <a:lin ang="5400000" scaled="0"/>
                </a:gradFill>
                <a:cs typeface="Segoe UI" pitchFamily="34" charset="0"/>
              </a:rPr>
              <a:t>multiplas</a:t>
            </a:r>
            <a:r>
              <a:rPr lang="en-US" dirty="0" smtClean="0">
                <a:gradFill>
                  <a:gsLst>
                    <a:gs pos="19048">
                      <a:schemeClr val="tx1"/>
                    </a:gs>
                    <a:gs pos="65000">
                      <a:schemeClr val="tx1"/>
                    </a:gs>
                  </a:gsLst>
                  <a:lin ang="5400000" scaled="0"/>
                </a:gradFill>
                <a:cs typeface="Segoe UI" pitchFamily="34" charset="0"/>
              </a:rPr>
              <a:t> </a:t>
            </a:r>
            <a:r>
              <a:rPr lang="en-US" dirty="0" err="1" smtClean="0">
                <a:gradFill>
                  <a:gsLst>
                    <a:gs pos="19048">
                      <a:schemeClr val="tx1"/>
                    </a:gs>
                    <a:gs pos="65000">
                      <a:schemeClr val="tx1"/>
                    </a:gs>
                  </a:gsLst>
                  <a:lin ang="5400000" scaled="0"/>
                </a:gradFill>
                <a:cs typeface="Segoe UI" pitchFamily="34" charset="0"/>
              </a:rPr>
              <a:t>aplicações</a:t>
            </a:r>
            <a:r>
              <a:rPr lang="en-US" dirty="0" smtClean="0">
                <a:gradFill>
                  <a:gsLst>
                    <a:gs pos="19048">
                      <a:schemeClr val="tx1"/>
                    </a:gs>
                    <a:gs pos="65000">
                      <a:schemeClr val="tx1"/>
                    </a:gs>
                  </a:gsLst>
                  <a:lin ang="5400000" scaled="0"/>
                </a:gradFill>
                <a:cs typeface="Segoe UI" pitchFamily="34" charset="0"/>
              </a:rPr>
              <a:t> de multi-container para containers Windows e Linux, </a:t>
            </a:r>
            <a:r>
              <a:rPr lang="en-US" dirty="0" err="1" smtClean="0">
                <a:gradFill>
                  <a:gsLst>
                    <a:gs pos="19048">
                      <a:schemeClr val="tx1"/>
                    </a:gs>
                    <a:gs pos="65000">
                      <a:schemeClr val="tx1"/>
                    </a:gs>
                  </a:gsLst>
                  <a:lin ang="5400000" scaled="0"/>
                </a:gradFill>
                <a:cs typeface="Segoe UI" pitchFamily="34" charset="0"/>
              </a:rPr>
              <a:t>independente</a:t>
            </a:r>
            <a:r>
              <a:rPr lang="en-US" dirty="0" smtClean="0">
                <a:gradFill>
                  <a:gsLst>
                    <a:gs pos="19048">
                      <a:schemeClr val="tx1"/>
                    </a:gs>
                    <a:gs pos="65000">
                      <a:schemeClr val="tx1"/>
                    </a:gs>
                  </a:gsLst>
                  <a:lin ang="5400000" scaled="0"/>
                </a:gradFill>
                <a:cs typeface="Segoe UI" pitchFamily="34" charset="0"/>
              </a:rPr>
              <a:t> do Host de </a:t>
            </a:r>
            <a:r>
              <a:rPr lang="en-US" dirty="0" err="1" smtClean="0">
                <a:gradFill>
                  <a:gsLst>
                    <a:gs pos="19048">
                      <a:schemeClr val="tx1"/>
                    </a:gs>
                    <a:gs pos="65000">
                      <a:schemeClr val="tx1"/>
                    </a:gs>
                  </a:gsLst>
                  <a:lin ang="5400000" scaled="0"/>
                </a:gradFill>
                <a:cs typeface="Segoe UI" pitchFamily="34" charset="0"/>
              </a:rPr>
              <a:t>hospedagem</a:t>
            </a:r>
            <a:r>
              <a:rPr lang="en-US" dirty="0" smtClean="0">
                <a:gradFill>
                  <a:gsLst>
                    <a:gs pos="19048">
                      <a:schemeClr val="tx1"/>
                    </a:gs>
                    <a:gs pos="65000">
                      <a:schemeClr val="tx1"/>
                    </a:gs>
                  </a:gsLst>
                  <a:lin ang="5400000" scaled="0"/>
                </a:gradFill>
                <a:cs typeface="Segoe UI" pitchFamily="34" charset="0"/>
              </a:rPr>
              <a:t> </a:t>
            </a:r>
            <a:r>
              <a:rPr lang="en-US" dirty="0" err="1" smtClean="0">
                <a:gradFill>
                  <a:gsLst>
                    <a:gs pos="19048">
                      <a:schemeClr val="tx1"/>
                    </a:gs>
                    <a:gs pos="65000">
                      <a:schemeClr val="tx1"/>
                    </a:gs>
                  </a:gsLst>
                  <a:lin ang="5400000" scaled="0"/>
                </a:gradFill>
                <a:cs typeface="Segoe UI" pitchFamily="34" charset="0"/>
              </a:rPr>
              <a:t>ou</a:t>
            </a:r>
            <a:r>
              <a:rPr lang="en-US" dirty="0" smtClean="0">
                <a:gradFill>
                  <a:gsLst>
                    <a:gs pos="19048">
                      <a:schemeClr val="tx1"/>
                    </a:gs>
                    <a:gs pos="65000">
                      <a:schemeClr val="tx1"/>
                    </a:gs>
                  </a:gsLst>
                  <a:lin ang="5400000" scaled="0"/>
                </a:gradFill>
                <a:cs typeface="Segoe UI" pitchFamily="34" charset="0"/>
              </a:rPr>
              <a:t> </a:t>
            </a:r>
            <a:r>
              <a:rPr lang="en-US" dirty="0" err="1" smtClean="0">
                <a:gradFill>
                  <a:gsLst>
                    <a:gs pos="19048">
                      <a:schemeClr val="tx1"/>
                    </a:gs>
                    <a:gs pos="65000">
                      <a:schemeClr val="tx1"/>
                    </a:gs>
                  </a:gsLst>
                  <a:lin ang="5400000" scaled="0"/>
                </a:gradFill>
                <a:cs typeface="Segoe UI" pitchFamily="34" charset="0"/>
              </a:rPr>
              <a:t>provedor</a:t>
            </a:r>
            <a:r>
              <a:rPr lang="en-US" dirty="0" smtClean="0">
                <a:gradFill>
                  <a:gsLst>
                    <a:gs pos="19048">
                      <a:schemeClr val="tx1"/>
                    </a:gs>
                    <a:gs pos="65000">
                      <a:schemeClr val="tx1"/>
                    </a:gs>
                  </a:gsLst>
                  <a:lin ang="5400000" scaled="0"/>
                </a:gradFill>
                <a:cs typeface="Segoe UI" pitchFamily="34" charset="0"/>
              </a:rPr>
              <a:t> de </a:t>
            </a:r>
            <a:r>
              <a:rPr lang="en-US" dirty="0" err="1" smtClean="0">
                <a:gradFill>
                  <a:gsLst>
                    <a:gs pos="19048">
                      <a:schemeClr val="tx1"/>
                    </a:gs>
                    <a:gs pos="65000">
                      <a:schemeClr val="tx1"/>
                    </a:gs>
                  </a:gsLst>
                  <a:lin ang="5400000" scaled="0"/>
                </a:gradFill>
                <a:cs typeface="Segoe UI" pitchFamily="34" charset="0"/>
              </a:rPr>
              <a:t>nuvem</a:t>
            </a:r>
            <a:endParaRPr lang="en-US" dirty="0">
              <a:gradFill>
                <a:gsLst>
                  <a:gs pos="19048">
                    <a:schemeClr val="tx1"/>
                  </a:gs>
                  <a:gs pos="65000">
                    <a:schemeClr val="tx1"/>
                  </a:gs>
                </a:gsLst>
                <a:lin ang="5400000" scaled="0"/>
              </a:gradFill>
              <a:cs typeface="Segoe UI" pitchFamily="34" charset="0"/>
            </a:endParaRPr>
          </a:p>
        </p:txBody>
      </p:sp>
      <p:sp>
        <p:nvSpPr>
          <p:cNvPr id="9" name="Oval 8"/>
          <p:cNvSpPr/>
          <p:nvPr/>
        </p:nvSpPr>
        <p:spPr bwMode="auto">
          <a:xfrm>
            <a:off x="4173142" y="1814945"/>
            <a:ext cx="3481503" cy="3481503"/>
          </a:xfrm>
          <a:prstGeom prst="ellipse">
            <a:avLst/>
          </a:prstGeom>
          <a:solidFill>
            <a:schemeClr val="accent1">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2" name="Freeform 11"/>
          <p:cNvSpPr/>
          <p:nvPr/>
        </p:nvSpPr>
        <p:spPr bwMode="auto">
          <a:xfrm>
            <a:off x="4244589" y="3999078"/>
            <a:ext cx="3338608" cy="1297370"/>
          </a:xfrm>
          <a:custGeom>
            <a:avLst/>
            <a:gdLst>
              <a:gd name="connsiteX0" fmla="*/ 0 w 3338608"/>
              <a:gd name="connsiteY0" fmla="*/ 0 h 1297370"/>
              <a:gd name="connsiteX1" fmla="*/ 3338608 w 3338608"/>
              <a:gd name="connsiteY1" fmla="*/ 0 h 1297370"/>
              <a:gd name="connsiteX2" fmla="*/ 3316647 w 3338608"/>
              <a:gd name="connsiteY2" fmla="*/ 85409 h 1297370"/>
              <a:gd name="connsiteX3" fmla="*/ 1669304 w 3338608"/>
              <a:gd name="connsiteY3" fmla="*/ 1297370 h 1297370"/>
              <a:gd name="connsiteX4" fmla="*/ 21961 w 3338608"/>
              <a:gd name="connsiteY4" fmla="*/ 85409 h 1297370"/>
              <a:gd name="connsiteX5" fmla="*/ 0 w 3338608"/>
              <a:gd name="connsiteY5" fmla="*/ 0 h 12973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38608" h="1297370">
                <a:moveTo>
                  <a:pt x="0" y="0"/>
                </a:moveTo>
                <a:lnTo>
                  <a:pt x="3338608" y="0"/>
                </a:lnTo>
                <a:lnTo>
                  <a:pt x="3316647" y="85409"/>
                </a:lnTo>
                <a:cubicBezTo>
                  <a:pt x="3098257" y="787558"/>
                  <a:pt x="2443317" y="1297370"/>
                  <a:pt x="1669304" y="1297370"/>
                </a:cubicBezTo>
                <a:cubicBezTo>
                  <a:pt x="895292" y="1297370"/>
                  <a:pt x="240352" y="787558"/>
                  <a:pt x="21961" y="85409"/>
                </a:cubicBezTo>
                <a:lnTo>
                  <a:pt x="0" y="0"/>
                </a:lnTo>
                <a:close/>
              </a:path>
            </a:pathLst>
          </a:cu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3" name="Right Arrow 12"/>
          <p:cNvSpPr/>
          <p:nvPr/>
        </p:nvSpPr>
        <p:spPr bwMode="auto">
          <a:xfrm>
            <a:off x="7251206" y="2735843"/>
            <a:ext cx="1281061" cy="1385454"/>
          </a:xfrm>
          <a:prstGeom prst="rightArrow">
            <a:avLst/>
          </a:prstGeom>
          <a:solidFill>
            <a:schemeClr val="accent4">
              <a:alpha val="7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8" name="TextBox 7"/>
          <p:cNvSpPr txBox="1"/>
          <p:nvPr/>
        </p:nvSpPr>
        <p:spPr>
          <a:xfrm>
            <a:off x="5449695" y="4537252"/>
            <a:ext cx="928396" cy="489365"/>
          </a:xfrm>
          <a:prstGeom prst="rect">
            <a:avLst/>
          </a:prstGeom>
          <a:noFill/>
        </p:spPr>
        <p:txBody>
          <a:bodyPr wrap="none" lIns="182880" tIns="146304" rIns="182880" bIns="146304" rtlCol="0">
            <a:spAutoFit/>
          </a:bodyPr>
          <a:lstStyle/>
          <a:p>
            <a:pPr>
              <a:lnSpc>
                <a:spcPct val="90000"/>
              </a:lnSpc>
              <a:spcAft>
                <a:spcPts val="600"/>
              </a:spcAft>
            </a:pPr>
            <a:r>
              <a:rPr lang="en-US" sz="1400" dirty="0" smtClean="0">
                <a:gradFill>
                  <a:gsLst>
                    <a:gs pos="2917">
                      <a:schemeClr val="bg1"/>
                    </a:gs>
                    <a:gs pos="30000">
                      <a:schemeClr val="bg1"/>
                    </a:gs>
                  </a:gsLst>
                  <a:lin ang="5400000" scaled="0"/>
                </a:gradFill>
              </a:rPr>
              <a:t>Docker</a:t>
            </a:r>
          </a:p>
        </p:txBody>
      </p:sp>
      <p:sp>
        <p:nvSpPr>
          <p:cNvPr id="24" name="Rectangle 23"/>
          <p:cNvSpPr/>
          <p:nvPr/>
        </p:nvSpPr>
        <p:spPr bwMode="auto">
          <a:xfrm>
            <a:off x="4554993" y="2625213"/>
            <a:ext cx="2717800" cy="1373865"/>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91440"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400" dirty="0" smtClean="0">
                <a:gradFill>
                  <a:gsLst>
                    <a:gs pos="2917">
                      <a:schemeClr val="bg1"/>
                    </a:gs>
                    <a:gs pos="30000">
                      <a:schemeClr val="bg1"/>
                    </a:gs>
                  </a:gsLst>
                  <a:lin ang="5400000" scaled="0"/>
                </a:gradFill>
              </a:rPr>
              <a:t>Dockerized app</a:t>
            </a:r>
            <a:endParaRPr lang="en-US" sz="1400" dirty="0">
              <a:gradFill>
                <a:gsLst>
                  <a:gs pos="2917">
                    <a:schemeClr val="bg1"/>
                  </a:gs>
                  <a:gs pos="30000">
                    <a:schemeClr val="bg1"/>
                  </a:gs>
                </a:gsLst>
                <a:lin ang="5400000" scaled="0"/>
              </a:gradFill>
            </a:endParaRPr>
          </a:p>
        </p:txBody>
      </p:sp>
      <p:grpSp>
        <p:nvGrpSpPr>
          <p:cNvPr id="22" name="Group 21"/>
          <p:cNvGrpSpPr/>
          <p:nvPr/>
        </p:nvGrpSpPr>
        <p:grpSpPr>
          <a:xfrm>
            <a:off x="4714561" y="3109647"/>
            <a:ext cx="1117797" cy="1197840"/>
            <a:chOff x="4489613" y="2864390"/>
            <a:chExt cx="1310996" cy="1404874"/>
          </a:xfrm>
        </p:grpSpPr>
        <p:sp>
          <p:nvSpPr>
            <p:cNvPr id="15" name="Rectangle 14"/>
            <p:cNvSpPr/>
            <p:nvPr/>
          </p:nvSpPr>
          <p:spPr bwMode="auto">
            <a:xfrm>
              <a:off x="4489613" y="2982658"/>
              <a:ext cx="1259089" cy="1286606"/>
            </a:xfrm>
            <a:prstGeom prst="rect">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p:cNvSpPr/>
            <p:nvPr/>
          </p:nvSpPr>
          <p:spPr bwMode="auto">
            <a:xfrm>
              <a:off x="4541520" y="2912452"/>
              <a:ext cx="1259089" cy="128660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146304" rIns="45720" bIns="45720" numCol="1" spcCol="0" rtlCol="0" fromWordArt="0" anchor="b" anchorCtr="0" forceAA="0" compatLnSpc="1">
              <a:prstTxWarp prst="textNoShape">
                <a:avLst/>
              </a:prstTxWarp>
              <a:noAutofit/>
            </a:bodyPr>
            <a:lstStyle/>
            <a:p>
              <a:pPr algn="ctr">
                <a:lnSpc>
                  <a:spcPct val="90000"/>
                </a:lnSpc>
              </a:pPr>
              <a:r>
                <a:rPr lang="en-US" sz="1050" dirty="0">
                  <a:gradFill>
                    <a:gsLst>
                      <a:gs pos="2917">
                        <a:schemeClr val="bg1"/>
                      </a:gs>
                      <a:gs pos="31000">
                        <a:schemeClr val="bg1"/>
                      </a:gs>
                    </a:gsLst>
                    <a:lin ang="5400000" scaled="0"/>
                  </a:gradFill>
                </a:rPr>
                <a:t>Windows Server</a:t>
              </a:r>
            </a:p>
            <a:p>
              <a:pPr algn="ctr">
                <a:lnSpc>
                  <a:spcPct val="90000"/>
                </a:lnSpc>
              </a:pPr>
              <a:r>
                <a:rPr lang="en-US" sz="1050" dirty="0">
                  <a:gradFill>
                    <a:gsLst>
                      <a:gs pos="2917">
                        <a:schemeClr val="bg1"/>
                      </a:gs>
                      <a:gs pos="31000">
                        <a:schemeClr val="bg1"/>
                      </a:gs>
                    </a:gsLst>
                    <a:lin ang="5400000" scaled="0"/>
                  </a:gradFill>
                </a:rPr>
                <a:t>Container</a:t>
              </a:r>
            </a:p>
          </p:txBody>
        </p:sp>
        <p:pic>
          <p:nvPicPr>
            <p:cNvPr id="18" name="Picture 17"/>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4668449" y="2864390"/>
              <a:ext cx="901416" cy="969586"/>
            </a:xfrm>
            <a:prstGeom prst="rect">
              <a:avLst/>
            </a:prstGeom>
          </p:spPr>
        </p:pic>
      </p:grpSp>
      <p:grpSp>
        <p:nvGrpSpPr>
          <p:cNvPr id="23" name="Group 22"/>
          <p:cNvGrpSpPr/>
          <p:nvPr/>
        </p:nvGrpSpPr>
        <p:grpSpPr>
          <a:xfrm>
            <a:off x="5983998" y="3109635"/>
            <a:ext cx="1115568" cy="1197864"/>
            <a:chOff x="5952249" y="2912452"/>
            <a:chExt cx="1310996" cy="1356812"/>
          </a:xfrm>
        </p:grpSpPr>
        <p:sp>
          <p:nvSpPr>
            <p:cNvPr id="14" name="Rectangle 13"/>
            <p:cNvSpPr/>
            <p:nvPr/>
          </p:nvSpPr>
          <p:spPr bwMode="auto">
            <a:xfrm>
              <a:off x="5952249" y="2982658"/>
              <a:ext cx="1259089" cy="1286606"/>
            </a:xfrm>
            <a:prstGeom prst="rect">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p:nvSpPr>
          <p:spPr bwMode="auto">
            <a:xfrm>
              <a:off x="6004156" y="2912452"/>
              <a:ext cx="1259089" cy="128660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146304" rIns="45720" bIns="45720" numCol="1" spcCol="0" rtlCol="0" fromWordArt="0" anchor="b" anchorCtr="0" forceAA="0" compatLnSpc="1">
              <a:prstTxWarp prst="textNoShape">
                <a:avLst/>
              </a:prstTxWarp>
              <a:noAutofit/>
            </a:bodyPr>
            <a:lstStyle/>
            <a:p>
              <a:pPr algn="ctr">
                <a:lnSpc>
                  <a:spcPct val="90000"/>
                </a:lnSpc>
              </a:pPr>
              <a:r>
                <a:rPr lang="en-US" sz="1050" dirty="0" smtClean="0">
                  <a:gradFill>
                    <a:gsLst>
                      <a:gs pos="2917">
                        <a:schemeClr val="bg1"/>
                      </a:gs>
                      <a:gs pos="31000">
                        <a:schemeClr val="bg1"/>
                      </a:gs>
                    </a:gsLst>
                    <a:lin ang="5400000" scaled="0"/>
                  </a:gradFill>
                </a:rPr>
                <a:t>Linux</a:t>
              </a:r>
              <a:br>
                <a:rPr lang="en-US" sz="1050" dirty="0" smtClean="0">
                  <a:gradFill>
                    <a:gsLst>
                      <a:gs pos="2917">
                        <a:schemeClr val="bg1"/>
                      </a:gs>
                      <a:gs pos="31000">
                        <a:schemeClr val="bg1"/>
                      </a:gs>
                    </a:gsLst>
                    <a:lin ang="5400000" scaled="0"/>
                  </a:gradFill>
                </a:rPr>
              </a:br>
              <a:r>
                <a:rPr lang="en-US" sz="1050" dirty="0" smtClean="0">
                  <a:gradFill>
                    <a:gsLst>
                      <a:gs pos="2917">
                        <a:schemeClr val="bg1"/>
                      </a:gs>
                      <a:gs pos="31000">
                        <a:schemeClr val="bg1"/>
                      </a:gs>
                    </a:gsLst>
                    <a:lin ang="5400000" scaled="0"/>
                  </a:gradFill>
                </a:rPr>
                <a:t>Container</a:t>
              </a:r>
              <a:endParaRPr lang="en-US" sz="1050" dirty="0">
                <a:gradFill>
                  <a:gsLst>
                    <a:gs pos="2917">
                      <a:schemeClr val="bg1"/>
                    </a:gs>
                    <a:gs pos="31000">
                      <a:schemeClr val="bg1"/>
                    </a:gs>
                  </a:gsLst>
                  <a:lin ang="5400000" scaled="0"/>
                </a:gradFill>
              </a:endParaRPr>
            </a:p>
          </p:txBody>
        </p:sp>
        <p:pic>
          <p:nvPicPr>
            <p:cNvPr id="19" name="Picture 2" descr="http://www.iconsdb.com/icons/preview/white/linux-xxl.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86866" y="3071424"/>
              <a:ext cx="693669" cy="693669"/>
            </a:xfrm>
            <a:prstGeom prst="rect">
              <a:avLst/>
            </a:prstGeom>
            <a:noFill/>
            <a:extLst>
              <a:ext uri="{909E8E84-426E-40DD-AFC4-6F175D3DCCD1}">
                <a14:hiddenFill xmlns:a14="http://schemas.microsoft.com/office/drawing/2010/main">
                  <a:solidFill>
                    <a:srgbClr val="FFFFFF"/>
                  </a:solidFill>
                </a14:hiddenFill>
              </a:ext>
            </a:extLst>
          </p:spPr>
        </p:pic>
      </p:grpSp>
      <p:sp>
        <p:nvSpPr>
          <p:cNvPr id="34" name="Freeform 128"/>
          <p:cNvSpPr>
            <a:spLocks noChangeAspect="1"/>
          </p:cNvSpPr>
          <p:nvPr/>
        </p:nvSpPr>
        <p:spPr bwMode="black">
          <a:xfrm>
            <a:off x="9945253" y="3318555"/>
            <a:ext cx="740176" cy="408884"/>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FFFFFF"/>
          </a:solidFill>
          <a:ln>
            <a:noFill/>
          </a:ln>
          <a:extLst/>
        </p:spPr>
        <p:txBody>
          <a:bodyPr vert="horz" wrap="square" lIns="93260" tIns="46630" rIns="93260" bIns="46630" numCol="1" anchor="t" anchorCtr="0" compatLnSpc="1">
            <a:prstTxWarp prst="textNoShape">
              <a:avLst/>
            </a:prstTxWarp>
          </a:bodyPr>
          <a:lstStyle/>
          <a:p>
            <a:pPr defTabSz="932597"/>
            <a:endParaRPr lang="en-US" sz="1836" dirty="0">
              <a:solidFill>
                <a:srgbClr val="505050"/>
              </a:solidFill>
            </a:endParaRPr>
          </a:p>
        </p:txBody>
      </p:sp>
      <p:sp>
        <p:nvSpPr>
          <p:cNvPr id="47" name="Oval 46"/>
          <p:cNvSpPr/>
          <p:nvPr/>
        </p:nvSpPr>
        <p:spPr bwMode="auto">
          <a:xfrm>
            <a:off x="9777414" y="3002534"/>
            <a:ext cx="1071562" cy="1071562"/>
          </a:xfrm>
          <a:prstGeom prst="ellipse">
            <a:avLst/>
          </a:prstGeom>
          <a:noFill/>
          <a:ln w="76200">
            <a:solidFill>
              <a:srgbClr val="42BE9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48" name="Rectangle 47"/>
          <p:cNvSpPr/>
          <p:nvPr/>
        </p:nvSpPr>
        <p:spPr bwMode="auto">
          <a:xfrm>
            <a:off x="10727917" y="3450120"/>
            <a:ext cx="216307" cy="249006"/>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49" name="Rectangle 48"/>
          <p:cNvSpPr/>
          <p:nvPr/>
        </p:nvSpPr>
        <p:spPr bwMode="auto">
          <a:xfrm>
            <a:off x="9680913" y="3450120"/>
            <a:ext cx="216307" cy="249006"/>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0" name="Isosceles Triangle 49"/>
          <p:cNvSpPr/>
          <p:nvPr/>
        </p:nvSpPr>
        <p:spPr bwMode="auto">
          <a:xfrm rot="10800000">
            <a:off x="10746967" y="3441004"/>
            <a:ext cx="190224" cy="163986"/>
          </a:xfrm>
          <a:prstGeom prst="triangle">
            <a:avLst/>
          </a:prstGeom>
          <a:solidFill>
            <a:srgbClr val="42BE9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1" name="Isosceles Triangle 50"/>
          <p:cNvSpPr/>
          <p:nvPr/>
        </p:nvSpPr>
        <p:spPr bwMode="auto">
          <a:xfrm>
            <a:off x="9720109" y="3558156"/>
            <a:ext cx="190224" cy="163986"/>
          </a:xfrm>
          <a:prstGeom prst="triangle">
            <a:avLst/>
          </a:prstGeom>
          <a:solidFill>
            <a:srgbClr val="42BE9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3" name="TextBox 52"/>
          <p:cNvSpPr txBox="1"/>
          <p:nvPr/>
        </p:nvSpPr>
        <p:spPr>
          <a:xfrm>
            <a:off x="9676047" y="1944300"/>
            <a:ext cx="1268809" cy="683264"/>
          </a:xfrm>
          <a:prstGeom prst="rect">
            <a:avLst/>
          </a:prstGeom>
          <a:noFill/>
        </p:spPr>
        <p:txBody>
          <a:bodyPr wrap="none" lIns="182880" tIns="146304" rIns="182880" bIns="146304" rtlCol="0">
            <a:spAutoFit/>
          </a:bodyPr>
          <a:lstStyle/>
          <a:p>
            <a:pPr algn="ctr">
              <a:lnSpc>
                <a:spcPct val="90000"/>
              </a:lnSpc>
            </a:pPr>
            <a:r>
              <a:rPr lang="en-US" sz="1400" dirty="0" smtClean="0">
                <a:gradFill>
                  <a:gsLst>
                    <a:gs pos="2917">
                      <a:schemeClr val="bg1"/>
                    </a:gs>
                    <a:gs pos="30000">
                      <a:schemeClr val="bg1"/>
                    </a:gs>
                  </a:gsLst>
                  <a:lin ang="5400000" scaled="0"/>
                </a:gradFill>
              </a:rPr>
              <a:t>Datacenter</a:t>
            </a:r>
            <a:br>
              <a:rPr lang="en-US" sz="1400" dirty="0" smtClean="0">
                <a:gradFill>
                  <a:gsLst>
                    <a:gs pos="2917">
                      <a:schemeClr val="bg1"/>
                    </a:gs>
                    <a:gs pos="30000">
                      <a:schemeClr val="bg1"/>
                    </a:gs>
                  </a:gsLst>
                  <a:lin ang="5400000" scaled="0"/>
                </a:gradFill>
              </a:rPr>
            </a:br>
            <a:r>
              <a:rPr lang="en-US" sz="1400" dirty="0" smtClean="0">
                <a:gradFill>
                  <a:gsLst>
                    <a:gs pos="2917">
                      <a:schemeClr val="bg1"/>
                    </a:gs>
                    <a:gs pos="30000">
                      <a:schemeClr val="bg1"/>
                    </a:gs>
                  </a:gsLst>
                  <a:lin ang="5400000" scaled="0"/>
                </a:gradFill>
              </a:rPr>
              <a:t>de </a:t>
            </a:r>
            <a:r>
              <a:rPr lang="en-US" sz="1400" dirty="0" err="1" smtClean="0">
                <a:gradFill>
                  <a:gsLst>
                    <a:gs pos="2917">
                      <a:schemeClr val="bg1"/>
                    </a:gs>
                    <a:gs pos="30000">
                      <a:schemeClr val="bg1"/>
                    </a:gs>
                  </a:gsLst>
                  <a:lin ang="5400000" scaled="0"/>
                </a:gradFill>
              </a:rPr>
              <a:t>cliente</a:t>
            </a:r>
            <a:endParaRPr lang="en-US" sz="1400" dirty="0" smtClean="0">
              <a:gradFill>
                <a:gsLst>
                  <a:gs pos="2917">
                    <a:schemeClr val="bg1"/>
                  </a:gs>
                  <a:gs pos="30000">
                    <a:schemeClr val="bg1"/>
                  </a:gs>
                </a:gsLst>
                <a:lin ang="5400000" scaled="0"/>
              </a:gradFill>
            </a:endParaRPr>
          </a:p>
        </p:txBody>
      </p:sp>
      <p:sp>
        <p:nvSpPr>
          <p:cNvPr id="54" name="TextBox 53"/>
          <p:cNvSpPr txBox="1"/>
          <p:nvPr/>
        </p:nvSpPr>
        <p:spPr>
          <a:xfrm>
            <a:off x="10335234" y="4239637"/>
            <a:ext cx="1179618" cy="683264"/>
          </a:xfrm>
          <a:prstGeom prst="rect">
            <a:avLst/>
          </a:prstGeom>
          <a:noFill/>
        </p:spPr>
        <p:txBody>
          <a:bodyPr wrap="none" lIns="182880" tIns="146304" rIns="182880" bIns="146304" rtlCol="0">
            <a:spAutoFit/>
          </a:bodyPr>
          <a:lstStyle/>
          <a:p>
            <a:pPr algn="ctr">
              <a:lnSpc>
                <a:spcPct val="90000"/>
              </a:lnSpc>
            </a:pPr>
            <a:r>
              <a:rPr lang="en-US" sz="1400" dirty="0" err="1" smtClean="0">
                <a:gradFill>
                  <a:gsLst>
                    <a:gs pos="2917">
                      <a:schemeClr val="bg1"/>
                    </a:gs>
                    <a:gs pos="30000">
                      <a:schemeClr val="bg1"/>
                    </a:gs>
                  </a:gsLst>
                  <a:lin ang="5400000" scaled="0"/>
                </a:gradFill>
              </a:rPr>
              <a:t>Provedor</a:t>
            </a:r>
            <a:r>
              <a:rPr lang="en-US" sz="1400" dirty="0" smtClean="0">
                <a:gradFill>
                  <a:gsLst>
                    <a:gs pos="2917">
                      <a:schemeClr val="bg1"/>
                    </a:gs>
                    <a:gs pos="30000">
                      <a:schemeClr val="bg1"/>
                    </a:gs>
                  </a:gsLst>
                  <a:lin ang="5400000" scaled="0"/>
                </a:gradFill>
              </a:rPr>
              <a:t> </a:t>
            </a:r>
            <a:br>
              <a:rPr lang="en-US" sz="1400" dirty="0" smtClean="0">
                <a:gradFill>
                  <a:gsLst>
                    <a:gs pos="2917">
                      <a:schemeClr val="bg1"/>
                    </a:gs>
                    <a:gs pos="30000">
                      <a:schemeClr val="bg1"/>
                    </a:gs>
                  </a:gsLst>
                  <a:lin ang="5400000" scaled="0"/>
                </a:gradFill>
              </a:rPr>
            </a:br>
            <a:r>
              <a:rPr lang="en-US" sz="1400" dirty="0" smtClean="0">
                <a:gradFill>
                  <a:gsLst>
                    <a:gs pos="2917">
                      <a:schemeClr val="bg1"/>
                    </a:gs>
                    <a:gs pos="30000">
                      <a:schemeClr val="bg1"/>
                    </a:gs>
                  </a:gsLst>
                  <a:lin ang="5400000" scaled="0"/>
                </a:gradFill>
              </a:rPr>
              <a:t>de </a:t>
            </a:r>
            <a:r>
              <a:rPr lang="en-US" sz="1400" dirty="0" err="1" smtClean="0">
                <a:gradFill>
                  <a:gsLst>
                    <a:gs pos="2917">
                      <a:schemeClr val="bg1"/>
                    </a:gs>
                    <a:gs pos="30000">
                      <a:schemeClr val="bg1"/>
                    </a:gs>
                  </a:gsLst>
                  <a:lin ang="5400000" scaled="0"/>
                </a:gradFill>
              </a:rPr>
              <a:t>serviço</a:t>
            </a:r>
            <a:endParaRPr lang="en-US" sz="1400" dirty="0" smtClean="0">
              <a:gradFill>
                <a:gsLst>
                  <a:gs pos="2917">
                    <a:schemeClr val="bg1"/>
                  </a:gs>
                  <a:gs pos="30000">
                    <a:schemeClr val="bg1"/>
                  </a:gs>
                </a:gsLst>
                <a:lin ang="5400000" scaled="0"/>
              </a:gradFill>
            </a:endParaRPr>
          </a:p>
        </p:txBody>
      </p:sp>
      <p:sp>
        <p:nvSpPr>
          <p:cNvPr id="55" name="TextBox 54"/>
          <p:cNvSpPr txBox="1"/>
          <p:nvPr/>
        </p:nvSpPr>
        <p:spPr>
          <a:xfrm>
            <a:off x="9181362" y="4239637"/>
            <a:ext cx="1123576" cy="683264"/>
          </a:xfrm>
          <a:prstGeom prst="rect">
            <a:avLst/>
          </a:prstGeom>
          <a:noFill/>
        </p:spPr>
        <p:txBody>
          <a:bodyPr wrap="none" lIns="182880" tIns="146304" rIns="182880" bIns="146304" rtlCol="0">
            <a:spAutoFit/>
          </a:bodyPr>
          <a:lstStyle/>
          <a:p>
            <a:pPr algn="ctr">
              <a:lnSpc>
                <a:spcPct val="90000"/>
              </a:lnSpc>
            </a:pPr>
            <a:r>
              <a:rPr lang="en-US" sz="1400" dirty="0" smtClean="0">
                <a:gradFill>
                  <a:gsLst>
                    <a:gs pos="2917">
                      <a:schemeClr val="bg1"/>
                    </a:gs>
                    <a:gs pos="30000">
                      <a:schemeClr val="bg1"/>
                    </a:gs>
                  </a:gsLst>
                  <a:lin ang="5400000" scaled="0"/>
                </a:gradFill>
              </a:rPr>
              <a:t>Microsoft</a:t>
            </a:r>
          </a:p>
          <a:p>
            <a:pPr algn="ctr">
              <a:lnSpc>
                <a:spcPct val="90000"/>
              </a:lnSpc>
            </a:pPr>
            <a:r>
              <a:rPr lang="en-US" sz="1400" dirty="0" smtClean="0">
                <a:gradFill>
                  <a:gsLst>
                    <a:gs pos="2917">
                      <a:schemeClr val="bg1"/>
                    </a:gs>
                    <a:gs pos="30000">
                      <a:schemeClr val="bg1"/>
                    </a:gs>
                  </a:gsLst>
                  <a:lin ang="5400000" scaled="0"/>
                </a:gradFill>
              </a:rPr>
              <a:t>Azure</a:t>
            </a:r>
          </a:p>
        </p:txBody>
      </p:sp>
      <p:sp>
        <p:nvSpPr>
          <p:cNvPr id="56" name="TextBox 55"/>
          <p:cNvSpPr txBox="1"/>
          <p:nvPr/>
        </p:nvSpPr>
        <p:spPr>
          <a:xfrm>
            <a:off x="7129885" y="3196016"/>
            <a:ext cx="1403269" cy="627864"/>
          </a:xfrm>
          <a:prstGeom prst="rect">
            <a:avLst/>
          </a:prstGeom>
          <a:noFill/>
        </p:spPr>
        <p:txBody>
          <a:bodyPr wrap="none" lIns="182880" tIns="146304" rIns="182880" bIns="146304" rtlCol="0">
            <a:spAutoFit/>
          </a:bodyPr>
          <a:lstStyle/>
          <a:p>
            <a:pPr>
              <a:lnSpc>
                <a:spcPct val="90000"/>
              </a:lnSpc>
              <a:spcAft>
                <a:spcPts val="600"/>
              </a:spcAft>
            </a:pPr>
            <a:r>
              <a:rPr lang="en-US" sz="1200" dirty="0" smtClean="0">
                <a:gradFill>
                  <a:gsLst>
                    <a:gs pos="2917">
                      <a:schemeClr val="bg1"/>
                    </a:gs>
                    <a:gs pos="30000">
                      <a:schemeClr val="bg1"/>
                    </a:gs>
                  </a:gsLst>
                  <a:lin ang="5400000" scaled="0"/>
                </a:gradFill>
              </a:rPr>
              <a:t>Execute em </a:t>
            </a:r>
            <a:br>
              <a:rPr lang="en-US" sz="1200" dirty="0" smtClean="0">
                <a:gradFill>
                  <a:gsLst>
                    <a:gs pos="2917">
                      <a:schemeClr val="bg1"/>
                    </a:gs>
                    <a:gs pos="30000">
                      <a:schemeClr val="bg1"/>
                    </a:gs>
                  </a:gsLst>
                  <a:lin ang="5400000" scaled="0"/>
                </a:gradFill>
              </a:rPr>
            </a:br>
            <a:r>
              <a:rPr lang="en-US" sz="1200" dirty="0" err="1" smtClean="0">
                <a:gradFill>
                  <a:gsLst>
                    <a:gs pos="2917">
                      <a:schemeClr val="bg1"/>
                    </a:gs>
                    <a:gs pos="30000">
                      <a:schemeClr val="bg1"/>
                    </a:gs>
                  </a:gsLst>
                  <a:lin ang="5400000" scaled="0"/>
                </a:gradFill>
              </a:rPr>
              <a:t>qualquer</a:t>
            </a:r>
            <a:r>
              <a:rPr lang="en-US" sz="1200" dirty="0" smtClean="0">
                <a:gradFill>
                  <a:gsLst>
                    <a:gs pos="2917">
                      <a:schemeClr val="bg1"/>
                    </a:gs>
                    <a:gs pos="30000">
                      <a:schemeClr val="bg1"/>
                    </a:gs>
                  </a:gsLst>
                  <a:lin ang="5400000" scaled="0"/>
                </a:gradFill>
              </a:rPr>
              <a:t> </a:t>
            </a:r>
            <a:r>
              <a:rPr lang="en-US" sz="1200" dirty="0">
                <a:gradFill>
                  <a:gsLst>
                    <a:gs pos="2917">
                      <a:schemeClr val="bg1"/>
                    </a:gs>
                    <a:gs pos="30000">
                      <a:schemeClr val="bg1"/>
                    </a:gs>
                  </a:gsLst>
                  <a:lin ang="5400000" scaled="0"/>
                </a:gradFill>
              </a:rPr>
              <a:t> </a:t>
            </a:r>
            <a:r>
              <a:rPr lang="en-US" sz="1200" dirty="0" err="1" smtClean="0">
                <a:gradFill>
                  <a:gsLst>
                    <a:gs pos="2917">
                      <a:schemeClr val="bg1"/>
                    </a:gs>
                    <a:gs pos="30000">
                      <a:schemeClr val="bg1"/>
                    </a:gs>
                  </a:gsLst>
                  <a:lin ang="5400000" scaled="0"/>
                </a:gradFill>
              </a:rPr>
              <a:t>lugar</a:t>
            </a:r>
            <a:endParaRPr lang="en-US" sz="1200" dirty="0" smtClean="0">
              <a:gradFill>
                <a:gsLst>
                  <a:gs pos="2917">
                    <a:schemeClr val="bg1"/>
                  </a:gs>
                  <a:gs pos="30000">
                    <a:schemeClr val="bg1"/>
                  </a:gs>
                </a:gsLst>
                <a:lin ang="5400000" scaled="0"/>
              </a:gradFill>
            </a:endParaRPr>
          </a:p>
        </p:txBody>
      </p:sp>
    </p:spTree>
    <p:extLst>
      <p:ext uri="{BB962C8B-B14F-4D97-AF65-F5344CB8AC3E}">
        <p14:creationId xmlns:p14="http://schemas.microsoft.com/office/powerpoint/2010/main" val="1988137772"/>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320" y="312664"/>
            <a:ext cx="12057380" cy="898600"/>
          </a:xfrm>
        </p:spPr>
        <p:txBody>
          <a:bodyPr/>
          <a:lstStyle/>
          <a:p>
            <a:r>
              <a:rPr lang="en-US" spc="0" dirty="0" err="1" smtClean="0"/>
              <a:t>Integração</a:t>
            </a:r>
            <a:r>
              <a:rPr lang="en-US" spc="0" dirty="0" smtClean="0"/>
              <a:t> com Docker</a:t>
            </a:r>
            <a:br>
              <a:rPr lang="en-US" spc="0" dirty="0" smtClean="0"/>
            </a:br>
            <a:r>
              <a:rPr lang="en-US" sz="3200" spc="0" dirty="0" err="1">
                <a:gradFill>
                  <a:gsLst>
                    <a:gs pos="7619">
                      <a:srgbClr val="00188F"/>
                    </a:gs>
                    <a:gs pos="35000">
                      <a:srgbClr val="00188F"/>
                    </a:gs>
                  </a:gsLst>
                  <a:lin ang="5400000" scaled="0"/>
                </a:gradFill>
              </a:rPr>
              <a:t>União</a:t>
            </a:r>
            <a:r>
              <a:rPr lang="en-US" sz="3200" spc="0" dirty="0">
                <a:gradFill>
                  <a:gsLst>
                    <a:gs pos="7619">
                      <a:srgbClr val="00188F"/>
                    </a:gs>
                    <a:gs pos="35000">
                      <a:srgbClr val="00188F"/>
                    </a:gs>
                  </a:gsLst>
                  <a:lin ang="5400000" scaled="0"/>
                </a:gradFill>
              </a:rPr>
              <a:t> de </a:t>
            </a:r>
            <a:r>
              <a:rPr lang="en-US" sz="3200" spc="0" dirty="0" err="1">
                <a:gradFill>
                  <a:gsLst>
                    <a:gs pos="7619">
                      <a:srgbClr val="00188F"/>
                    </a:gs>
                    <a:gs pos="35000">
                      <a:srgbClr val="00188F"/>
                    </a:gs>
                  </a:gsLst>
                  <a:lin ang="5400000" scaled="0"/>
                </a:gradFill>
              </a:rPr>
              <a:t>investimentos</a:t>
            </a:r>
            <a:r>
              <a:rPr lang="en-US" sz="3200" spc="0" dirty="0">
                <a:gradFill>
                  <a:gsLst>
                    <a:gs pos="7619">
                      <a:srgbClr val="00188F"/>
                    </a:gs>
                    <a:gs pos="35000">
                      <a:srgbClr val="00188F"/>
                    </a:gs>
                  </a:gsLst>
                  <a:lin ang="5400000" scaled="0"/>
                </a:gradFill>
              </a:rPr>
              <a:t> </a:t>
            </a:r>
            <a:r>
              <a:rPr lang="en-US" sz="3200" spc="0" dirty="0" err="1">
                <a:gradFill>
                  <a:gsLst>
                    <a:gs pos="7619">
                      <a:srgbClr val="00188F"/>
                    </a:gs>
                    <a:gs pos="35000">
                      <a:srgbClr val="00188F"/>
                    </a:gs>
                  </a:gsLst>
                  <a:lin ang="5400000" scaled="0"/>
                </a:gradFill>
              </a:rPr>
              <a:t>estratégicos</a:t>
            </a:r>
            <a:r>
              <a:rPr lang="en-US" sz="3200" spc="0" dirty="0">
                <a:gradFill>
                  <a:gsLst>
                    <a:gs pos="7619">
                      <a:srgbClr val="00188F"/>
                    </a:gs>
                    <a:gs pos="35000">
                      <a:srgbClr val="00188F"/>
                    </a:gs>
                  </a:gsLst>
                  <a:lin ang="5400000" scaled="0"/>
                </a:gradFill>
              </a:rPr>
              <a:t> para </a:t>
            </a:r>
            <a:r>
              <a:rPr lang="en-US" sz="3200" spc="0" dirty="0" err="1">
                <a:gradFill>
                  <a:gsLst>
                    <a:gs pos="7619">
                      <a:srgbClr val="00188F"/>
                    </a:gs>
                    <a:gs pos="35000">
                      <a:srgbClr val="00188F"/>
                    </a:gs>
                  </a:gsLst>
                  <a:lin ang="5400000" scaled="0"/>
                </a:gradFill>
              </a:rPr>
              <a:t>direcionar</a:t>
            </a:r>
            <a:r>
              <a:rPr lang="en-US" sz="3200" spc="0" dirty="0">
                <a:gradFill>
                  <a:gsLst>
                    <a:gs pos="7619">
                      <a:srgbClr val="00188F"/>
                    </a:gs>
                    <a:gs pos="35000">
                      <a:srgbClr val="00188F"/>
                    </a:gs>
                  </a:gsLst>
                  <a:lin ang="5400000" scaled="0"/>
                </a:gradFill>
              </a:rPr>
              <a:t> o </a:t>
            </a:r>
            <a:r>
              <a:rPr lang="en-US" sz="3200" spc="0" dirty="0" err="1">
                <a:gradFill>
                  <a:gsLst>
                    <a:gs pos="7619">
                      <a:srgbClr val="00188F"/>
                    </a:gs>
                    <a:gs pos="35000">
                      <a:srgbClr val="00188F"/>
                    </a:gs>
                  </a:gsLst>
                  <a:lin ang="5400000" scaled="0"/>
                </a:gradFill>
              </a:rPr>
              <a:t>futuro</a:t>
            </a:r>
            <a:r>
              <a:rPr lang="en-US" sz="3200" spc="0" dirty="0">
                <a:gradFill>
                  <a:gsLst>
                    <a:gs pos="7619">
                      <a:srgbClr val="00188F"/>
                    </a:gs>
                    <a:gs pos="35000">
                      <a:srgbClr val="00188F"/>
                    </a:gs>
                  </a:gsLst>
                  <a:lin ang="5400000" scaled="0"/>
                </a:gradFill>
              </a:rPr>
              <a:t> dos containers</a:t>
            </a:r>
            <a:endParaRPr lang="en-US" spc="0" dirty="0">
              <a:gradFill>
                <a:gsLst>
                  <a:gs pos="7619">
                    <a:srgbClr val="00188F"/>
                  </a:gs>
                  <a:gs pos="35000">
                    <a:srgbClr val="00188F"/>
                  </a:gs>
                </a:gsLst>
                <a:lin ang="5400000" scaled="0"/>
              </a:gradFill>
            </a:endParaRPr>
          </a:p>
        </p:txBody>
      </p:sp>
      <p:sp>
        <p:nvSpPr>
          <p:cNvPr id="645" name="Rectangle 644"/>
          <p:cNvSpPr/>
          <p:nvPr/>
        </p:nvSpPr>
        <p:spPr>
          <a:xfrm>
            <a:off x="239202" y="1752044"/>
            <a:ext cx="4913769" cy="3830161"/>
          </a:xfrm>
          <a:prstGeom prst="rect">
            <a:avLst/>
          </a:prstGeom>
          <a:noFill/>
          <a:ln w="12700" cap="flat" cmpd="sng" algn="ctr">
            <a:noFill/>
            <a:prstDash val="solid"/>
            <a:miter lim="800000"/>
          </a:ln>
          <a:effectLst/>
        </p:spPr>
        <p:txBody>
          <a:bodyPr lIns="182880" tIns="182880" rIns="182880" bIns="91440" rtlCol="0" anchor="t"/>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defTabSz="471584">
              <a:lnSpc>
                <a:spcPct val="90000"/>
              </a:lnSpc>
              <a:spcBef>
                <a:spcPts val="306"/>
              </a:spcBef>
              <a:spcAft>
                <a:spcPts val="612"/>
              </a:spcAft>
              <a:buClr>
                <a:srgbClr val="EFEFEF"/>
              </a:buClr>
            </a:pPr>
            <a:r>
              <a:rPr lang="en-US" sz="2000" b="1" dirty="0">
                <a:gradFill>
                  <a:gsLst>
                    <a:gs pos="7619">
                      <a:srgbClr val="00188F"/>
                    </a:gs>
                    <a:gs pos="35000">
                      <a:srgbClr val="00188F"/>
                    </a:gs>
                  </a:gsLst>
                  <a:lin ang="5400000" scaled="0"/>
                </a:gradFill>
                <a:cs typeface="Segoe UI" pitchFamily="34" charset="0"/>
              </a:rPr>
              <a:t>Docker Hub: </a:t>
            </a:r>
            <a:r>
              <a:rPr lang="en-US" sz="2000" dirty="0" err="1" smtClean="0">
                <a:gradFill>
                  <a:gsLst>
                    <a:gs pos="19048">
                      <a:schemeClr val="tx1"/>
                    </a:gs>
                    <a:gs pos="65000">
                      <a:schemeClr val="tx1"/>
                    </a:gs>
                  </a:gsLst>
                  <a:lin ang="5400000" scaled="0"/>
                </a:gradFill>
                <a:cs typeface="Segoe UI" pitchFamily="34" charset="0"/>
              </a:rPr>
              <a:t>Coleção</a:t>
            </a:r>
            <a:r>
              <a:rPr lang="en-US" sz="2000" dirty="0" smtClean="0">
                <a:gradFill>
                  <a:gsLst>
                    <a:gs pos="19048">
                      <a:schemeClr val="tx1"/>
                    </a:gs>
                    <a:gs pos="65000">
                      <a:schemeClr val="tx1"/>
                    </a:gs>
                  </a:gsLst>
                  <a:lin ang="5400000" scaled="0"/>
                </a:gradFill>
                <a:cs typeface="Segoe UI" pitchFamily="34" charset="0"/>
              </a:rPr>
              <a:t> de </a:t>
            </a:r>
            <a:r>
              <a:rPr lang="en-US" sz="2000" dirty="0" err="1" smtClean="0">
                <a:gradFill>
                  <a:gsLst>
                    <a:gs pos="19048">
                      <a:schemeClr val="tx1"/>
                    </a:gs>
                    <a:gs pos="65000">
                      <a:schemeClr val="tx1"/>
                    </a:gs>
                  </a:gsLst>
                  <a:lin ang="5400000" scaled="0"/>
                </a:gradFill>
                <a:cs typeface="Segoe UI" pitchFamily="34" charset="0"/>
              </a:rPr>
              <a:t>aplicações</a:t>
            </a:r>
            <a:r>
              <a:rPr lang="en-US" sz="2000" dirty="0" smtClean="0">
                <a:gradFill>
                  <a:gsLst>
                    <a:gs pos="19048">
                      <a:schemeClr val="tx1"/>
                    </a:gs>
                    <a:gs pos="65000">
                      <a:schemeClr val="tx1"/>
                    </a:gs>
                  </a:gsLst>
                  <a:lin ang="5400000" scaled="0"/>
                </a:gradFill>
                <a:cs typeface="Segoe UI" pitchFamily="34" charset="0"/>
              </a:rPr>
              <a:t> </a:t>
            </a:r>
            <a:r>
              <a:rPr lang="en-US" sz="2000" dirty="0" err="1" smtClean="0">
                <a:gradFill>
                  <a:gsLst>
                    <a:gs pos="19048">
                      <a:schemeClr val="tx1"/>
                    </a:gs>
                    <a:gs pos="65000">
                      <a:schemeClr val="tx1"/>
                    </a:gs>
                  </a:gsLst>
                  <a:lin ang="5400000" scaled="0"/>
                </a:gradFill>
                <a:cs typeface="Segoe UI" pitchFamily="34" charset="0"/>
              </a:rPr>
              <a:t>abertas</a:t>
            </a:r>
            <a:r>
              <a:rPr lang="en-US" sz="2000" dirty="0" smtClean="0">
                <a:gradFill>
                  <a:gsLst>
                    <a:gs pos="19048">
                      <a:schemeClr val="tx1"/>
                    </a:gs>
                    <a:gs pos="65000">
                      <a:schemeClr val="tx1"/>
                    </a:gs>
                  </a:gsLst>
                  <a:lin ang="5400000" scaled="0"/>
                </a:gradFill>
                <a:cs typeface="Segoe UI" pitchFamily="34" charset="0"/>
              </a:rPr>
              <a:t> (e com </a:t>
            </a:r>
            <a:r>
              <a:rPr lang="en-US" sz="2000" dirty="0" err="1" smtClean="0">
                <a:gradFill>
                  <a:gsLst>
                    <a:gs pos="19048">
                      <a:schemeClr val="tx1"/>
                    </a:gs>
                    <a:gs pos="65000">
                      <a:schemeClr val="tx1"/>
                    </a:gs>
                  </a:gsLst>
                  <a:lin ang="5400000" scaled="0"/>
                </a:gradFill>
                <a:cs typeface="Segoe UI" pitchFamily="34" charset="0"/>
              </a:rPr>
              <a:t>curadoria</a:t>
            </a:r>
            <a:r>
              <a:rPr lang="en-US" sz="2000" dirty="0" smtClean="0">
                <a:gradFill>
                  <a:gsLst>
                    <a:gs pos="19048">
                      <a:schemeClr val="tx1"/>
                    </a:gs>
                    <a:gs pos="65000">
                      <a:schemeClr val="tx1"/>
                    </a:gs>
                  </a:gsLst>
                  <a:lin ang="5400000" scaled="0"/>
                </a:gradFill>
                <a:cs typeface="Segoe UI" pitchFamily="34" charset="0"/>
              </a:rPr>
              <a:t>) </a:t>
            </a:r>
            <a:r>
              <a:rPr lang="en-US" sz="2000" dirty="0" err="1" smtClean="0">
                <a:gradFill>
                  <a:gsLst>
                    <a:gs pos="19048">
                      <a:schemeClr val="tx1"/>
                    </a:gs>
                    <a:gs pos="65000">
                      <a:schemeClr val="tx1"/>
                    </a:gs>
                  </a:gsLst>
                  <a:lin ang="5400000" scaled="0"/>
                </a:gradFill>
                <a:cs typeface="Segoe UI" pitchFamily="34" charset="0"/>
              </a:rPr>
              <a:t>disponíveis</a:t>
            </a:r>
            <a:r>
              <a:rPr lang="en-US" sz="2000" dirty="0" smtClean="0">
                <a:gradFill>
                  <a:gsLst>
                    <a:gs pos="19048">
                      <a:schemeClr val="tx1"/>
                    </a:gs>
                    <a:gs pos="65000">
                      <a:schemeClr val="tx1"/>
                    </a:gs>
                  </a:gsLst>
                  <a:lin ang="5400000" scaled="0"/>
                </a:gradFill>
                <a:cs typeface="Segoe UI" pitchFamily="34" charset="0"/>
              </a:rPr>
              <a:t> para </a:t>
            </a:r>
            <a:r>
              <a:rPr lang="en-US" sz="2000" dirty="0">
                <a:gradFill>
                  <a:gsLst>
                    <a:gs pos="19048">
                      <a:schemeClr val="tx1"/>
                    </a:gs>
                    <a:gs pos="65000">
                      <a:schemeClr val="tx1"/>
                    </a:gs>
                  </a:gsLst>
                  <a:lin ang="5400000" scaled="0"/>
                </a:gradFill>
                <a:cs typeface="Segoe UI" pitchFamily="34" charset="0"/>
              </a:rPr>
              <a:t>download</a:t>
            </a:r>
            <a:r>
              <a:rPr lang="en-US" sz="2000" dirty="0" smtClean="0">
                <a:gradFill>
                  <a:gsLst>
                    <a:gs pos="19048">
                      <a:schemeClr val="tx1"/>
                    </a:gs>
                    <a:gs pos="65000">
                      <a:schemeClr val="tx1"/>
                    </a:gs>
                  </a:gsLst>
                  <a:lin ang="5400000" scaled="0"/>
                </a:gradFill>
                <a:cs typeface="Segoe UI" pitchFamily="34" charset="0"/>
              </a:rPr>
              <a:t>. </a:t>
            </a:r>
            <a:r>
              <a:rPr lang="en-US" sz="2000" dirty="0" smtClean="0">
                <a:gradFill>
                  <a:gsLst>
                    <a:gs pos="19048">
                      <a:schemeClr val="tx1"/>
                    </a:gs>
                    <a:gs pos="65000">
                      <a:schemeClr val="tx1"/>
                    </a:gs>
                  </a:gsLst>
                  <a:lin ang="5400000" scaled="0"/>
                </a:gradFill>
                <a:cs typeface="Segoe UI" pitchFamily="34" charset="0"/>
                <a:hlinkClick r:id="rId3"/>
              </a:rPr>
              <a:t>https://hub.docker.com</a:t>
            </a:r>
            <a:r>
              <a:rPr lang="en-US" sz="2000" dirty="0" smtClean="0">
                <a:gradFill>
                  <a:gsLst>
                    <a:gs pos="19048">
                      <a:schemeClr val="tx1"/>
                    </a:gs>
                    <a:gs pos="65000">
                      <a:schemeClr val="tx1"/>
                    </a:gs>
                  </a:gsLst>
                  <a:lin ang="5400000" scaled="0"/>
                </a:gradFill>
                <a:cs typeface="Segoe UI" pitchFamily="34" charset="0"/>
              </a:rPr>
              <a:t> </a:t>
            </a:r>
            <a:endParaRPr lang="en-US" sz="2000" dirty="0">
              <a:gradFill>
                <a:gsLst>
                  <a:gs pos="19048">
                    <a:schemeClr val="tx1"/>
                  </a:gs>
                  <a:gs pos="65000">
                    <a:schemeClr val="tx1"/>
                  </a:gs>
                </a:gsLst>
                <a:lin ang="5400000" scaled="0"/>
              </a:gradFill>
              <a:cs typeface="Segoe UI" pitchFamily="34" charset="0"/>
            </a:endParaRPr>
          </a:p>
          <a:p>
            <a:pPr marL="0" lvl="1" defTabSz="471584">
              <a:lnSpc>
                <a:spcPct val="90000"/>
              </a:lnSpc>
              <a:spcBef>
                <a:spcPts val="306"/>
              </a:spcBef>
              <a:spcAft>
                <a:spcPts val="612"/>
              </a:spcAft>
              <a:buClr>
                <a:srgbClr val="EFEFEF"/>
              </a:buClr>
            </a:pPr>
            <a:r>
              <a:rPr lang="en-US" sz="2000" b="1" dirty="0" err="1" smtClean="0">
                <a:gradFill>
                  <a:gsLst>
                    <a:gs pos="7619">
                      <a:srgbClr val="00188F"/>
                    </a:gs>
                    <a:gs pos="35000">
                      <a:srgbClr val="00188F"/>
                    </a:gs>
                  </a:gsLst>
                  <a:lin ang="5400000" scaled="0"/>
                </a:gradFill>
                <a:cs typeface="Segoe UI" pitchFamily="34" charset="0"/>
              </a:rPr>
              <a:t>Colaboração</a:t>
            </a:r>
            <a:r>
              <a:rPr lang="en-US" sz="2000" b="1" dirty="0" smtClean="0">
                <a:gradFill>
                  <a:gsLst>
                    <a:gs pos="7619">
                      <a:srgbClr val="00188F"/>
                    </a:gs>
                    <a:gs pos="35000">
                      <a:srgbClr val="00188F"/>
                    </a:gs>
                  </a:gsLst>
                  <a:lin ang="5400000" scaled="0"/>
                </a:gradFill>
                <a:cs typeface="Segoe UI" pitchFamily="34" charset="0"/>
              </a:rPr>
              <a:t>: </a:t>
            </a:r>
            <a:r>
              <a:rPr lang="en-US" sz="2000" dirty="0" err="1" smtClean="0">
                <a:gradFill>
                  <a:gsLst>
                    <a:gs pos="19048">
                      <a:schemeClr val="tx1"/>
                    </a:gs>
                    <a:gs pos="65000">
                      <a:schemeClr val="tx1"/>
                    </a:gs>
                  </a:gsLst>
                  <a:lin ang="5400000" scaled="0"/>
                </a:gradFill>
                <a:cs typeface="Segoe UI" pitchFamily="34" charset="0"/>
              </a:rPr>
              <a:t>Trazendo</a:t>
            </a:r>
            <a:r>
              <a:rPr lang="en-US" sz="2000" dirty="0" smtClean="0">
                <a:gradFill>
                  <a:gsLst>
                    <a:gs pos="19048">
                      <a:schemeClr val="tx1"/>
                    </a:gs>
                    <a:gs pos="65000">
                      <a:schemeClr val="tx1"/>
                    </a:gs>
                  </a:gsLst>
                  <a:lin ang="5400000" scaled="0"/>
                </a:gradFill>
                <a:cs typeface="Segoe UI" pitchFamily="34" charset="0"/>
              </a:rPr>
              <a:t> Windows </a:t>
            </a:r>
            <a:r>
              <a:rPr lang="en-US" sz="2000" dirty="0">
                <a:gradFill>
                  <a:gsLst>
                    <a:gs pos="19048">
                      <a:schemeClr val="tx1"/>
                    </a:gs>
                    <a:gs pos="65000">
                      <a:schemeClr val="tx1"/>
                    </a:gs>
                  </a:gsLst>
                  <a:lin ang="5400000" scaled="0"/>
                </a:gradFill>
                <a:cs typeface="Segoe UI" pitchFamily="34" charset="0"/>
              </a:rPr>
              <a:t>Server containers </a:t>
            </a:r>
            <a:r>
              <a:rPr lang="en-US" sz="2000" dirty="0" smtClean="0">
                <a:gradFill>
                  <a:gsLst>
                    <a:gs pos="19048">
                      <a:schemeClr val="tx1"/>
                    </a:gs>
                    <a:gs pos="65000">
                      <a:schemeClr val="tx1"/>
                    </a:gs>
                  </a:gsLst>
                  <a:lin ang="5400000" scaled="0"/>
                </a:gradFill>
                <a:cs typeface="Segoe UI" pitchFamily="34" charset="0"/>
              </a:rPr>
              <a:t>para o </a:t>
            </a:r>
            <a:r>
              <a:rPr lang="en-US" sz="2000" dirty="0" err="1" smtClean="0">
                <a:gradFill>
                  <a:gsLst>
                    <a:gs pos="19048">
                      <a:schemeClr val="tx1"/>
                    </a:gs>
                    <a:gs pos="65000">
                      <a:schemeClr val="tx1"/>
                    </a:gs>
                  </a:gsLst>
                  <a:lin ang="5400000" scaled="0"/>
                </a:gradFill>
                <a:cs typeface="Segoe UI" pitchFamily="34" charset="0"/>
              </a:rPr>
              <a:t>ecossistema</a:t>
            </a:r>
            <a:r>
              <a:rPr lang="en-US" sz="2000" dirty="0" smtClean="0">
                <a:gradFill>
                  <a:gsLst>
                    <a:gs pos="19048">
                      <a:schemeClr val="tx1"/>
                    </a:gs>
                    <a:gs pos="65000">
                      <a:schemeClr val="tx1"/>
                    </a:gs>
                  </a:gsLst>
                  <a:lin ang="5400000" scaled="0"/>
                </a:gradFill>
                <a:cs typeface="Segoe UI" pitchFamily="34" charset="0"/>
              </a:rPr>
              <a:t> de </a:t>
            </a:r>
            <a:r>
              <a:rPr lang="en-US" sz="2000" dirty="0">
                <a:gradFill>
                  <a:gsLst>
                    <a:gs pos="19048">
                      <a:schemeClr val="tx1"/>
                    </a:gs>
                    <a:gs pos="65000">
                      <a:schemeClr val="tx1"/>
                    </a:gs>
                  </a:gsLst>
                  <a:lin ang="5400000" scaled="0"/>
                </a:gradFill>
                <a:cs typeface="Segoe UI" pitchFamily="34" charset="0"/>
              </a:rPr>
              <a:t>Docker </a:t>
            </a:r>
            <a:r>
              <a:rPr lang="en-US" sz="2000" dirty="0" smtClean="0">
                <a:gradFill>
                  <a:gsLst>
                    <a:gs pos="19048">
                      <a:schemeClr val="tx1"/>
                    </a:gs>
                    <a:gs pos="65000">
                      <a:schemeClr val="tx1"/>
                    </a:gs>
                  </a:gsLst>
                  <a:lin ang="5400000" scaled="0"/>
                </a:gradFill>
                <a:cs typeface="Segoe UI" pitchFamily="34" charset="0"/>
              </a:rPr>
              <a:t>para </a:t>
            </a:r>
            <a:r>
              <a:rPr lang="en-US" sz="2000" dirty="0" err="1" smtClean="0">
                <a:gradFill>
                  <a:gsLst>
                    <a:gs pos="19048">
                      <a:schemeClr val="tx1"/>
                    </a:gs>
                    <a:gs pos="65000">
                      <a:schemeClr val="tx1"/>
                    </a:gs>
                  </a:gsLst>
                  <a:lin ang="5400000" scaled="0"/>
                </a:gradFill>
                <a:cs typeface="Segoe UI" pitchFamily="34" charset="0"/>
              </a:rPr>
              <a:t>expandir</a:t>
            </a:r>
            <a:r>
              <a:rPr lang="en-US" sz="2000" dirty="0" smtClean="0">
                <a:gradFill>
                  <a:gsLst>
                    <a:gs pos="19048">
                      <a:schemeClr val="tx1"/>
                    </a:gs>
                    <a:gs pos="65000">
                      <a:schemeClr val="tx1"/>
                    </a:gs>
                  </a:gsLst>
                  <a:lin ang="5400000" scaled="0"/>
                </a:gradFill>
                <a:cs typeface="Segoe UI" pitchFamily="34" charset="0"/>
              </a:rPr>
              <a:t> o </a:t>
            </a:r>
            <a:r>
              <a:rPr lang="en-US" sz="2000" dirty="0" err="1" smtClean="0">
                <a:gradFill>
                  <a:gsLst>
                    <a:gs pos="19048">
                      <a:schemeClr val="tx1"/>
                    </a:gs>
                    <a:gs pos="65000">
                      <a:schemeClr val="tx1"/>
                    </a:gs>
                  </a:gsLst>
                  <a:lin ang="5400000" scaled="0"/>
                </a:gradFill>
                <a:cs typeface="Segoe UI" pitchFamily="34" charset="0"/>
              </a:rPr>
              <a:t>alcance</a:t>
            </a:r>
            <a:r>
              <a:rPr lang="en-US" sz="2000" dirty="0" smtClean="0">
                <a:gradFill>
                  <a:gsLst>
                    <a:gs pos="19048">
                      <a:schemeClr val="tx1"/>
                    </a:gs>
                    <a:gs pos="65000">
                      <a:schemeClr val="tx1"/>
                    </a:gs>
                  </a:gsLst>
                  <a:lin ang="5400000" scaled="0"/>
                </a:gradFill>
                <a:cs typeface="Segoe UI" pitchFamily="34" charset="0"/>
              </a:rPr>
              <a:t> das </a:t>
            </a:r>
            <a:r>
              <a:rPr lang="en-US" sz="2000" dirty="0" err="1" smtClean="0">
                <a:gradFill>
                  <a:gsLst>
                    <a:gs pos="19048">
                      <a:schemeClr val="tx1"/>
                    </a:gs>
                    <a:gs pos="65000">
                      <a:schemeClr val="tx1"/>
                    </a:gs>
                  </a:gsLst>
                  <a:lin ang="5400000" scaled="0"/>
                </a:gradFill>
                <a:cs typeface="Segoe UI" pitchFamily="34" charset="0"/>
              </a:rPr>
              <a:t>comunidades</a:t>
            </a:r>
            <a:r>
              <a:rPr lang="en-US" sz="2000" dirty="0" smtClean="0">
                <a:gradFill>
                  <a:gsLst>
                    <a:gs pos="19048">
                      <a:schemeClr val="tx1"/>
                    </a:gs>
                    <a:gs pos="65000">
                      <a:schemeClr val="tx1"/>
                    </a:gs>
                  </a:gsLst>
                  <a:lin ang="5400000" scaled="0"/>
                </a:gradFill>
                <a:cs typeface="Segoe UI" pitchFamily="34" charset="0"/>
              </a:rPr>
              <a:t> de </a:t>
            </a:r>
            <a:r>
              <a:rPr lang="en-US" sz="2000" dirty="0" err="1" smtClean="0">
                <a:gradFill>
                  <a:gsLst>
                    <a:gs pos="19048">
                      <a:schemeClr val="tx1"/>
                    </a:gs>
                    <a:gs pos="65000">
                      <a:schemeClr val="tx1"/>
                    </a:gs>
                  </a:gsLst>
                  <a:lin ang="5400000" scaled="0"/>
                </a:gradFill>
                <a:cs typeface="Segoe UI" pitchFamily="34" charset="0"/>
              </a:rPr>
              <a:t>desenvolvedores</a:t>
            </a:r>
            <a:r>
              <a:rPr lang="en-US" sz="2000" dirty="0" smtClean="0">
                <a:gradFill>
                  <a:gsLst>
                    <a:gs pos="19048">
                      <a:schemeClr val="tx1"/>
                    </a:gs>
                    <a:gs pos="65000">
                      <a:schemeClr val="tx1"/>
                    </a:gs>
                  </a:gsLst>
                  <a:lin ang="5400000" scaled="0"/>
                </a:gradFill>
                <a:cs typeface="Segoe UI" pitchFamily="34" charset="0"/>
              </a:rPr>
              <a:t>.</a:t>
            </a:r>
            <a:endParaRPr lang="en-US" sz="2000" dirty="0">
              <a:gradFill>
                <a:gsLst>
                  <a:gs pos="19048">
                    <a:schemeClr val="tx1"/>
                  </a:gs>
                  <a:gs pos="65000">
                    <a:schemeClr val="tx1"/>
                  </a:gs>
                </a:gsLst>
                <a:lin ang="5400000" scaled="0"/>
              </a:gradFill>
              <a:cs typeface="Segoe UI" pitchFamily="34" charset="0"/>
            </a:endParaRPr>
          </a:p>
          <a:p>
            <a:pPr marL="0" lvl="1" defTabSz="471584">
              <a:lnSpc>
                <a:spcPct val="90000"/>
              </a:lnSpc>
              <a:spcBef>
                <a:spcPts val="306"/>
              </a:spcBef>
              <a:spcAft>
                <a:spcPts val="612"/>
              </a:spcAft>
              <a:buClr>
                <a:srgbClr val="EFEFEF"/>
              </a:buClr>
            </a:pPr>
            <a:r>
              <a:rPr lang="en-US" sz="2000" b="1" dirty="0">
                <a:gradFill>
                  <a:gsLst>
                    <a:gs pos="7619">
                      <a:srgbClr val="00188F"/>
                    </a:gs>
                    <a:gs pos="35000">
                      <a:srgbClr val="00188F"/>
                    </a:gs>
                  </a:gsLst>
                  <a:lin ang="5400000" scaled="0"/>
                </a:gradFill>
                <a:cs typeface="Segoe UI" pitchFamily="34" charset="0"/>
              </a:rPr>
              <a:t>Docker Engine: </a:t>
            </a:r>
            <a:r>
              <a:rPr lang="en-US" sz="2000" dirty="0">
                <a:gradFill>
                  <a:gsLst>
                    <a:gs pos="19048">
                      <a:schemeClr val="tx1"/>
                    </a:gs>
                    <a:gs pos="65000">
                      <a:schemeClr val="tx1"/>
                    </a:gs>
                  </a:gsLst>
                  <a:lin ang="5400000" scaled="0"/>
                </a:gradFill>
                <a:cs typeface="Segoe UI" pitchFamily="34" charset="0"/>
              </a:rPr>
              <a:t>Docker Engine </a:t>
            </a:r>
            <a:r>
              <a:rPr lang="en-US" sz="2000" dirty="0" smtClean="0">
                <a:gradFill>
                  <a:gsLst>
                    <a:gs pos="19048">
                      <a:schemeClr val="tx1"/>
                    </a:gs>
                    <a:gs pos="65000">
                      <a:schemeClr val="tx1"/>
                    </a:gs>
                  </a:gsLst>
                  <a:lin ang="5400000" scaled="0"/>
                </a:gradFill>
                <a:cs typeface="Segoe UI" pitchFamily="34" charset="0"/>
              </a:rPr>
              <a:t>para </a:t>
            </a:r>
            <a:r>
              <a:rPr lang="en-US" sz="2000" dirty="0">
                <a:gradFill>
                  <a:gsLst>
                    <a:gs pos="19048">
                      <a:schemeClr val="tx1"/>
                    </a:gs>
                    <a:gs pos="65000">
                      <a:schemeClr val="tx1"/>
                    </a:gs>
                  </a:gsLst>
                  <a:lin ang="5400000" scaled="0"/>
                </a:gradFill>
                <a:cs typeface="Segoe UI" pitchFamily="34" charset="0"/>
              </a:rPr>
              <a:t>Windows Server containers </a:t>
            </a:r>
            <a:r>
              <a:rPr lang="en-US" sz="2000" dirty="0" err="1" smtClean="0">
                <a:gradFill>
                  <a:gsLst>
                    <a:gs pos="19048">
                      <a:schemeClr val="tx1"/>
                    </a:gs>
                    <a:gs pos="65000">
                      <a:schemeClr val="tx1"/>
                    </a:gs>
                  </a:gsLst>
                  <a:lin ang="5400000" scaled="0"/>
                </a:gradFill>
                <a:cs typeface="Segoe UI" pitchFamily="34" charset="0"/>
              </a:rPr>
              <a:t>será</a:t>
            </a:r>
            <a:r>
              <a:rPr lang="en-US" sz="2000" dirty="0" smtClean="0">
                <a:gradFill>
                  <a:gsLst>
                    <a:gs pos="19048">
                      <a:schemeClr val="tx1"/>
                    </a:gs>
                    <a:gs pos="65000">
                      <a:schemeClr val="tx1"/>
                    </a:gs>
                  </a:gsLst>
                  <a:lin ang="5400000" scaled="0"/>
                </a:gradFill>
                <a:cs typeface="Segoe UI" pitchFamily="34" charset="0"/>
              </a:rPr>
              <a:t> </a:t>
            </a:r>
            <a:r>
              <a:rPr lang="en-US" sz="2000" dirty="0" err="1" smtClean="0">
                <a:gradFill>
                  <a:gsLst>
                    <a:gs pos="19048">
                      <a:schemeClr val="tx1"/>
                    </a:gs>
                    <a:gs pos="65000">
                      <a:schemeClr val="tx1"/>
                    </a:gs>
                  </a:gsLst>
                  <a:lin ang="5400000" scaled="0"/>
                </a:gradFill>
                <a:cs typeface="Segoe UI" pitchFamily="34" charset="0"/>
              </a:rPr>
              <a:t>desenvolvido</a:t>
            </a:r>
            <a:r>
              <a:rPr lang="en-US" sz="2000" dirty="0" smtClean="0">
                <a:gradFill>
                  <a:gsLst>
                    <a:gs pos="19048">
                      <a:schemeClr val="tx1"/>
                    </a:gs>
                    <a:gs pos="65000">
                      <a:schemeClr val="tx1"/>
                    </a:gs>
                  </a:gsLst>
                  <a:lin ang="5400000" scaled="0"/>
                </a:gradFill>
                <a:cs typeface="Segoe UI" pitchFamily="34" charset="0"/>
              </a:rPr>
              <a:t> sob </a:t>
            </a:r>
            <a:r>
              <a:rPr lang="en-US" sz="2000" dirty="0" err="1" smtClean="0">
                <a:gradFill>
                  <a:gsLst>
                    <a:gs pos="19048">
                      <a:schemeClr val="tx1"/>
                    </a:gs>
                    <a:gs pos="65000">
                      <a:schemeClr val="tx1"/>
                    </a:gs>
                  </a:gsLst>
                  <a:lin ang="5400000" scaled="0"/>
                </a:gradFill>
                <a:cs typeface="Segoe UI" pitchFamily="34" charset="0"/>
              </a:rPr>
              <a:t>projeto</a:t>
            </a:r>
            <a:r>
              <a:rPr lang="en-US" sz="2000" dirty="0" smtClean="0">
                <a:gradFill>
                  <a:gsLst>
                    <a:gs pos="19048">
                      <a:schemeClr val="tx1"/>
                    </a:gs>
                    <a:gs pos="65000">
                      <a:schemeClr val="tx1"/>
                    </a:gs>
                  </a:gsLst>
                  <a:lin ang="5400000" scaled="0"/>
                </a:gradFill>
                <a:cs typeface="Segoe UI" pitchFamily="34" charset="0"/>
              </a:rPr>
              <a:t> open source da Docker.</a:t>
            </a:r>
            <a:endParaRPr lang="en-US" sz="2000" dirty="0">
              <a:gradFill>
                <a:gsLst>
                  <a:gs pos="19048">
                    <a:schemeClr val="tx1"/>
                  </a:gs>
                  <a:gs pos="65000">
                    <a:schemeClr val="tx1"/>
                  </a:gs>
                </a:gsLst>
                <a:lin ang="5400000" scaled="0"/>
              </a:gradFill>
              <a:cs typeface="Segoe UI" pitchFamily="34" charset="0"/>
            </a:endParaRPr>
          </a:p>
          <a:p>
            <a:pPr marL="0" lvl="1" defTabSz="471584">
              <a:lnSpc>
                <a:spcPct val="90000"/>
              </a:lnSpc>
              <a:spcBef>
                <a:spcPts val="306"/>
              </a:spcBef>
              <a:spcAft>
                <a:spcPts val="612"/>
              </a:spcAft>
              <a:buClr>
                <a:srgbClr val="EFEFEF"/>
              </a:buClr>
            </a:pPr>
            <a:r>
              <a:rPr lang="en-US" sz="2000" b="1" dirty="0">
                <a:gradFill>
                  <a:gsLst>
                    <a:gs pos="7619">
                      <a:srgbClr val="00188F"/>
                    </a:gs>
                    <a:gs pos="35000">
                      <a:srgbClr val="00188F"/>
                    </a:gs>
                  </a:gsLst>
                  <a:lin ang="5400000" scaled="0"/>
                </a:gradFill>
                <a:cs typeface="Segoe UI" pitchFamily="34" charset="0"/>
              </a:rPr>
              <a:t>Docker client: </a:t>
            </a:r>
            <a:r>
              <a:rPr lang="en-US" sz="2000" dirty="0" err="1" smtClean="0">
                <a:gradFill>
                  <a:gsLst>
                    <a:gs pos="19048">
                      <a:schemeClr val="tx1"/>
                    </a:gs>
                    <a:gs pos="65000">
                      <a:schemeClr val="tx1"/>
                    </a:gs>
                  </a:gsLst>
                  <a:lin ang="5400000" scaled="0"/>
                </a:gradFill>
                <a:cs typeface="Segoe UI" pitchFamily="34" charset="0"/>
              </a:rPr>
              <a:t>Clientes</a:t>
            </a:r>
            <a:r>
              <a:rPr lang="en-US" sz="2000" dirty="0" smtClean="0">
                <a:gradFill>
                  <a:gsLst>
                    <a:gs pos="19048">
                      <a:schemeClr val="tx1"/>
                    </a:gs>
                    <a:gs pos="65000">
                      <a:schemeClr val="tx1"/>
                    </a:gs>
                  </a:gsLst>
                  <a:lin ang="5400000" scaled="0"/>
                </a:gradFill>
                <a:cs typeface="Segoe UI" pitchFamily="34" charset="0"/>
              </a:rPr>
              <a:t> Windows </a:t>
            </a:r>
            <a:r>
              <a:rPr lang="en-US" sz="2000" dirty="0" err="1" smtClean="0">
                <a:gradFill>
                  <a:gsLst>
                    <a:gs pos="19048">
                      <a:schemeClr val="tx1"/>
                    </a:gs>
                    <a:gs pos="65000">
                      <a:schemeClr val="tx1"/>
                    </a:gs>
                  </a:gsLst>
                  <a:lin ang="5400000" scaled="0"/>
                </a:gradFill>
                <a:cs typeface="Segoe UI" pitchFamily="34" charset="0"/>
              </a:rPr>
              <a:t>serão</a:t>
            </a:r>
            <a:r>
              <a:rPr lang="en-US" sz="2000" dirty="0" smtClean="0">
                <a:gradFill>
                  <a:gsLst>
                    <a:gs pos="19048">
                      <a:schemeClr val="tx1"/>
                    </a:gs>
                    <a:gs pos="65000">
                      <a:schemeClr val="tx1"/>
                    </a:gs>
                  </a:gsLst>
                  <a:lin ang="5400000" scaled="0"/>
                </a:gradFill>
                <a:cs typeface="Segoe UI" pitchFamily="34" charset="0"/>
              </a:rPr>
              <a:t> </a:t>
            </a:r>
            <a:r>
              <a:rPr lang="en-US" sz="2000" dirty="0" err="1" smtClean="0">
                <a:gradFill>
                  <a:gsLst>
                    <a:gs pos="19048">
                      <a:schemeClr val="tx1"/>
                    </a:gs>
                    <a:gs pos="65000">
                      <a:schemeClr val="tx1"/>
                    </a:gs>
                  </a:gsLst>
                  <a:lin ang="5400000" scaled="0"/>
                </a:gradFill>
                <a:cs typeface="Segoe UI" pitchFamily="34" charset="0"/>
              </a:rPr>
              <a:t>capazes</a:t>
            </a:r>
            <a:r>
              <a:rPr lang="en-US" sz="2000" dirty="0" smtClean="0">
                <a:gradFill>
                  <a:gsLst>
                    <a:gs pos="19048">
                      <a:schemeClr val="tx1"/>
                    </a:gs>
                    <a:gs pos="65000">
                      <a:schemeClr val="tx1"/>
                    </a:gs>
                  </a:gsLst>
                  <a:lin ang="5400000" scaled="0"/>
                </a:gradFill>
                <a:cs typeface="Segoe UI" pitchFamily="34" charset="0"/>
              </a:rPr>
              <a:t> de </a:t>
            </a:r>
            <a:r>
              <a:rPr lang="en-US" sz="2000" dirty="0" err="1" smtClean="0">
                <a:gradFill>
                  <a:gsLst>
                    <a:gs pos="19048">
                      <a:schemeClr val="tx1"/>
                    </a:gs>
                    <a:gs pos="65000">
                      <a:schemeClr val="tx1"/>
                    </a:gs>
                  </a:gsLst>
                  <a:lin ang="5400000" scaled="0"/>
                </a:gradFill>
                <a:cs typeface="Segoe UI" pitchFamily="34" charset="0"/>
              </a:rPr>
              <a:t>usar</a:t>
            </a:r>
            <a:r>
              <a:rPr lang="en-US" sz="2000" dirty="0" smtClean="0">
                <a:gradFill>
                  <a:gsLst>
                    <a:gs pos="19048">
                      <a:schemeClr val="tx1"/>
                    </a:gs>
                    <a:gs pos="65000">
                      <a:schemeClr val="tx1"/>
                    </a:gs>
                  </a:gsLst>
                  <a:lin ang="5400000" scaled="0"/>
                </a:gradFill>
                <a:cs typeface="Segoe UI" pitchFamily="34" charset="0"/>
              </a:rPr>
              <a:t> o </a:t>
            </a:r>
            <a:r>
              <a:rPr lang="en-US" sz="2000" dirty="0" err="1" smtClean="0">
                <a:gradFill>
                  <a:gsLst>
                    <a:gs pos="19048">
                      <a:schemeClr val="tx1"/>
                    </a:gs>
                    <a:gs pos="65000">
                      <a:schemeClr val="tx1"/>
                    </a:gs>
                  </a:gsLst>
                  <a:lin ang="5400000" scaled="0"/>
                </a:gradFill>
                <a:cs typeface="Segoe UI" pitchFamily="34" charset="0"/>
              </a:rPr>
              <a:t>mesmo</a:t>
            </a:r>
            <a:r>
              <a:rPr lang="en-US" sz="2000" dirty="0" smtClean="0">
                <a:gradFill>
                  <a:gsLst>
                    <a:gs pos="19048">
                      <a:schemeClr val="tx1"/>
                    </a:gs>
                    <a:gs pos="65000">
                      <a:schemeClr val="tx1"/>
                    </a:gs>
                  </a:gsLst>
                  <a:lin ang="5400000" scaled="0"/>
                </a:gradFill>
                <a:cs typeface="Segoe UI" pitchFamily="34" charset="0"/>
              </a:rPr>
              <a:t> </a:t>
            </a:r>
            <a:r>
              <a:rPr lang="en-US" sz="2000" dirty="0" err="1" smtClean="0">
                <a:gradFill>
                  <a:gsLst>
                    <a:gs pos="19048">
                      <a:schemeClr val="tx1"/>
                    </a:gs>
                    <a:gs pos="65000">
                      <a:schemeClr val="tx1"/>
                    </a:gs>
                  </a:gsLst>
                  <a:lin ang="5400000" scaled="0"/>
                </a:gradFill>
                <a:cs typeface="Segoe UI" pitchFamily="34" charset="0"/>
              </a:rPr>
              <a:t>cliente</a:t>
            </a:r>
            <a:r>
              <a:rPr lang="en-US" sz="2000" dirty="0" smtClean="0">
                <a:gradFill>
                  <a:gsLst>
                    <a:gs pos="19048">
                      <a:schemeClr val="tx1"/>
                    </a:gs>
                    <a:gs pos="65000">
                      <a:schemeClr val="tx1"/>
                    </a:gs>
                  </a:gsLst>
                  <a:lin ang="5400000" scaled="0"/>
                </a:gradFill>
                <a:cs typeface="Segoe UI" pitchFamily="34" charset="0"/>
              </a:rPr>
              <a:t> </a:t>
            </a:r>
            <a:r>
              <a:rPr lang="en-US" sz="2000" dirty="0" err="1" smtClean="0">
                <a:gradFill>
                  <a:gsLst>
                    <a:gs pos="19048">
                      <a:schemeClr val="tx1"/>
                    </a:gs>
                    <a:gs pos="65000">
                      <a:schemeClr val="tx1"/>
                    </a:gs>
                  </a:gsLst>
                  <a:lin ang="5400000" scaled="0"/>
                </a:gradFill>
                <a:cs typeface="Segoe UI" pitchFamily="34" charset="0"/>
              </a:rPr>
              <a:t>padrão</a:t>
            </a:r>
            <a:r>
              <a:rPr lang="en-US" sz="2000" dirty="0" smtClean="0">
                <a:gradFill>
                  <a:gsLst>
                    <a:gs pos="19048">
                      <a:schemeClr val="tx1"/>
                    </a:gs>
                    <a:gs pos="65000">
                      <a:schemeClr val="tx1"/>
                    </a:gs>
                  </a:gsLst>
                  <a:lin ang="5400000" scaled="0"/>
                </a:gradFill>
                <a:cs typeface="Segoe UI" pitchFamily="34" charset="0"/>
              </a:rPr>
              <a:t> Docker em </a:t>
            </a:r>
            <a:r>
              <a:rPr lang="en-US" sz="2000" dirty="0" err="1" smtClean="0">
                <a:gradFill>
                  <a:gsLst>
                    <a:gs pos="19048">
                      <a:schemeClr val="tx1"/>
                    </a:gs>
                    <a:gs pos="65000">
                      <a:schemeClr val="tx1"/>
                    </a:gs>
                  </a:gsLst>
                  <a:lin ang="5400000" scaled="0"/>
                </a:gradFill>
                <a:cs typeface="Segoe UI" pitchFamily="34" charset="0"/>
              </a:rPr>
              <a:t>múltiplos</a:t>
            </a:r>
            <a:r>
              <a:rPr lang="en-US" sz="2000" dirty="0" smtClean="0">
                <a:gradFill>
                  <a:gsLst>
                    <a:gs pos="19048">
                      <a:schemeClr val="tx1"/>
                    </a:gs>
                    <a:gs pos="65000">
                      <a:schemeClr val="tx1"/>
                    </a:gs>
                  </a:gsLst>
                  <a:lin ang="5400000" scaled="0"/>
                </a:gradFill>
                <a:cs typeface="Segoe UI" pitchFamily="34" charset="0"/>
              </a:rPr>
              <a:t> </a:t>
            </a:r>
            <a:r>
              <a:rPr lang="en-US" sz="2000" dirty="0" err="1" smtClean="0">
                <a:gradFill>
                  <a:gsLst>
                    <a:gs pos="19048">
                      <a:schemeClr val="tx1"/>
                    </a:gs>
                    <a:gs pos="65000">
                      <a:schemeClr val="tx1"/>
                    </a:gs>
                  </a:gsLst>
                  <a:lin ang="5400000" scaled="0"/>
                </a:gradFill>
                <a:cs typeface="Segoe UI" pitchFamily="34" charset="0"/>
              </a:rPr>
              <a:t>ambientes</a:t>
            </a:r>
            <a:r>
              <a:rPr lang="en-US" sz="2000" dirty="0" smtClean="0">
                <a:gradFill>
                  <a:gsLst>
                    <a:gs pos="19048">
                      <a:schemeClr val="tx1"/>
                    </a:gs>
                    <a:gs pos="65000">
                      <a:schemeClr val="tx1"/>
                    </a:gs>
                  </a:gsLst>
                  <a:lin ang="5400000" scaled="0"/>
                </a:gradFill>
                <a:cs typeface="Segoe UI" pitchFamily="34" charset="0"/>
              </a:rPr>
              <a:t> de </a:t>
            </a:r>
            <a:r>
              <a:rPr lang="en-US" sz="2000" dirty="0" err="1" smtClean="0">
                <a:gradFill>
                  <a:gsLst>
                    <a:gs pos="19048">
                      <a:schemeClr val="tx1"/>
                    </a:gs>
                    <a:gs pos="65000">
                      <a:schemeClr val="tx1"/>
                    </a:gs>
                  </a:gsLst>
                  <a:lin ang="5400000" scaled="0"/>
                </a:gradFill>
                <a:cs typeface="Segoe UI" pitchFamily="34" charset="0"/>
              </a:rPr>
              <a:t>desenvolvimento</a:t>
            </a:r>
            <a:r>
              <a:rPr lang="en-US" sz="2000" dirty="0" smtClean="0">
                <a:gradFill>
                  <a:gsLst>
                    <a:gs pos="19048">
                      <a:schemeClr val="tx1"/>
                    </a:gs>
                    <a:gs pos="65000">
                      <a:schemeClr val="tx1"/>
                    </a:gs>
                  </a:gsLst>
                  <a:lin ang="5400000" scaled="0"/>
                </a:gradFill>
                <a:cs typeface="Segoe UI" pitchFamily="34" charset="0"/>
              </a:rPr>
              <a:t>.</a:t>
            </a:r>
            <a:endParaRPr lang="en-US" sz="2000" dirty="0">
              <a:gradFill>
                <a:gsLst>
                  <a:gs pos="19048">
                    <a:schemeClr val="tx1"/>
                  </a:gs>
                  <a:gs pos="65000">
                    <a:schemeClr val="tx1"/>
                  </a:gs>
                </a:gsLst>
                <a:lin ang="5400000" scaled="0"/>
              </a:gradFill>
              <a:cs typeface="Segoe UI" pitchFamily="34" charset="0"/>
            </a:endParaRPr>
          </a:p>
          <a:p>
            <a:pPr marL="0" lvl="1" defTabSz="471584">
              <a:lnSpc>
                <a:spcPct val="90000"/>
              </a:lnSpc>
              <a:spcBef>
                <a:spcPts val="306"/>
              </a:spcBef>
              <a:spcAft>
                <a:spcPts val="612"/>
              </a:spcAft>
              <a:buClr>
                <a:srgbClr val="EFEFEF"/>
              </a:buClr>
            </a:pPr>
            <a:endParaRPr lang="en-US" sz="2000" dirty="0">
              <a:gradFill>
                <a:gsLst>
                  <a:gs pos="19048">
                    <a:schemeClr val="tx1"/>
                  </a:gs>
                  <a:gs pos="65000">
                    <a:schemeClr val="tx1"/>
                  </a:gs>
                </a:gsLst>
                <a:lin ang="5400000" scaled="0"/>
              </a:gradFill>
              <a:cs typeface="Segoe UI" pitchFamily="34" charset="0"/>
            </a:endParaRPr>
          </a:p>
          <a:p>
            <a:pPr marL="0" lvl="1" defTabSz="471584">
              <a:lnSpc>
                <a:spcPct val="90000"/>
              </a:lnSpc>
              <a:spcBef>
                <a:spcPts val="306"/>
              </a:spcBef>
              <a:spcAft>
                <a:spcPts val="612"/>
              </a:spcAft>
              <a:buClr>
                <a:srgbClr val="EFEFEF"/>
              </a:buClr>
            </a:pPr>
            <a:endParaRPr lang="en-US" sz="2000" dirty="0">
              <a:gradFill>
                <a:gsLst>
                  <a:gs pos="19048">
                    <a:schemeClr val="tx1"/>
                  </a:gs>
                  <a:gs pos="65000">
                    <a:schemeClr val="tx1"/>
                  </a:gs>
                </a:gsLst>
                <a:lin ang="5400000" scaled="0"/>
              </a:gradFill>
              <a:cs typeface="Segoe UI" pitchFamily="34" charset="0"/>
            </a:endParaRPr>
          </a:p>
        </p:txBody>
      </p:sp>
      <p:sp>
        <p:nvSpPr>
          <p:cNvPr id="8" name="Rectangle 7"/>
          <p:cNvSpPr/>
          <p:nvPr/>
        </p:nvSpPr>
        <p:spPr bwMode="auto">
          <a:xfrm>
            <a:off x="6004555" y="2020874"/>
            <a:ext cx="4067175" cy="6858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dirty="0" smtClean="0">
                <a:gradFill>
                  <a:gsLst>
                    <a:gs pos="0">
                      <a:srgbClr val="FFFFFF"/>
                    </a:gs>
                    <a:gs pos="100000">
                      <a:srgbClr val="FFFFFF"/>
                    </a:gs>
                  </a:gsLst>
                  <a:lin ang="5400000" scaled="0"/>
                </a:gradFill>
                <a:ea typeface="Segoe UI" pitchFamily="34" charset="0"/>
                <a:cs typeface="Segoe UI" pitchFamily="34" charset="0"/>
              </a:rPr>
              <a:t>Docker Client</a:t>
            </a:r>
          </a:p>
        </p:txBody>
      </p:sp>
      <p:sp>
        <p:nvSpPr>
          <p:cNvPr id="9" name="Rectangle 8"/>
          <p:cNvSpPr/>
          <p:nvPr/>
        </p:nvSpPr>
        <p:spPr bwMode="auto">
          <a:xfrm>
            <a:off x="6004555" y="2750107"/>
            <a:ext cx="2000250" cy="619125"/>
          </a:xfrm>
          <a:prstGeom prst="rect">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742950" defTabSz="932472" fontAlgn="base">
              <a:lnSpc>
                <a:spcPct val="90000"/>
              </a:lnSpc>
              <a:spcBef>
                <a:spcPct val="0"/>
              </a:spcBef>
              <a:spcAft>
                <a:spcPct val="0"/>
              </a:spcAft>
            </a:pPr>
            <a:r>
              <a:rPr lang="en-US" sz="1400" dirty="0" smtClean="0">
                <a:gradFill>
                  <a:gsLst>
                    <a:gs pos="0">
                      <a:srgbClr val="FFFFFF"/>
                    </a:gs>
                    <a:gs pos="100000">
                      <a:srgbClr val="FFFFFF"/>
                    </a:gs>
                  </a:gsLst>
                  <a:lin ang="5400000" scaled="0"/>
                </a:gradFill>
                <a:ea typeface="Segoe UI" pitchFamily="34" charset="0"/>
                <a:cs typeface="Segoe UI" pitchFamily="34" charset="0"/>
              </a:rPr>
              <a:t>Windows Server</a:t>
            </a:r>
          </a:p>
        </p:txBody>
      </p:sp>
      <p:sp>
        <p:nvSpPr>
          <p:cNvPr id="10" name="Rectangle 9"/>
          <p:cNvSpPr/>
          <p:nvPr/>
        </p:nvSpPr>
        <p:spPr bwMode="auto">
          <a:xfrm>
            <a:off x="8071480" y="2750107"/>
            <a:ext cx="2000250" cy="619125"/>
          </a:xfrm>
          <a:prstGeom prst="rect">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628650"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Linux</a:t>
            </a:r>
          </a:p>
        </p:txBody>
      </p:sp>
      <p:sp>
        <p:nvSpPr>
          <p:cNvPr id="11" name="Rectangle 10"/>
          <p:cNvSpPr/>
          <p:nvPr/>
        </p:nvSpPr>
        <p:spPr bwMode="auto">
          <a:xfrm>
            <a:off x="6004555" y="3412665"/>
            <a:ext cx="2000250" cy="61912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200" dirty="0" smtClean="0">
                <a:gradFill>
                  <a:gsLst>
                    <a:gs pos="0">
                      <a:srgbClr val="FFFFFF"/>
                    </a:gs>
                    <a:gs pos="100000">
                      <a:srgbClr val="FFFFFF"/>
                    </a:gs>
                  </a:gsLst>
                  <a:lin ang="5400000" scaled="0"/>
                </a:gradFill>
                <a:ea typeface="Segoe UI" pitchFamily="34" charset="0"/>
                <a:cs typeface="Segoe UI" pitchFamily="34" charset="0"/>
              </a:rPr>
              <a:t>Docker Engine</a:t>
            </a:r>
          </a:p>
          <a:p>
            <a:pPr algn="ctr" defTabSz="932472" fontAlgn="base">
              <a:lnSpc>
                <a:spcPct val="90000"/>
              </a:lnSpc>
              <a:spcBef>
                <a:spcPct val="0"/>
              </a:spcBef>
              <a:spcAft>
                <a:spcPct val="0"/>
              </a:spcAft>
            </a:pPr>
            <a:r>
              <a:rPr lang="en-US" sz="1200" dirty="0" smtClean="0">
                <a:gradFill>
                  <a:gsLst>
                    <a:gs pos="0">
                      <a:srgbClr val="FFFFFF"/>
                    </a:gs>
                    <a:gs pos="100000">
                      <a:srgbClr val="FFFFFF"/>
                    </a:gs>
                  </a:gsLst>
                  <a:lin ang="5400000" scaled="0"/>
                </a:gradFill>
                <a:ea typeface="Segoe UI" pitchFamily="34" charset="0"/>
                <a:cs typeface="Segoe UI" pitchFamily="34" charset="0"/>
              </a:rPr>
              <a:t>(Daemon)</a:t>
            </a:r>
          </a:p>
        </p:txBody>
      </p:sp>
      <p:sp>
        <p:nvSpPr>
          <p:cNvPr id="13" name="Rectangle 12"/>
          <p:cNvSpPr/>
          <p:nvPr/>
        </p:nvSpPr>
        <p:spPr bwMode="auto">
          <a:xfrm>
            <a:off x="6004555" y="4075223"/>
            <a:ext cx="2000250" cy="619125"/>
          </a:xfrm>
          <a:prstGeom prst="rect">
            <a:avLst/>
          </a:prstGeom>
          <a:solidFill>
            <a:srgbClr val="7FB0E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gradFill>
                  <a:gsLst>
                    <a:gs pos="0">
                      <a:schemeClr val="tx1"/>
                    </a:gs>
                    <a:gs pos="100000">
                      <a:schemeClr val="tx1"/>
                    </a:gs>
                  </a:gsLst>
                  <a:lin ang="5400000" scaled="0"/>
                </a:gradFill>
                <a:ea typeface="Segoe UI" pitchFamily="34" charset="0"/>
                <a:cs typeface="Segoe UI" pitchFamily="34" charset="0"/>
              </a:rPr>
              <a:t>Windows Server</a:t>
            </a:r>
          </a:p>
          <a:p>
            <a:pPr algn="ctr" defTabSz="932472" fontAlgn="base">
              <a:lnSpc>
                <a:spcPct val="90000"/>
              </a:lnSpc>
              <a:spcBef>
                <a:spcPct val="0"/>
              </a:spcBef>
              <a:spcAft>
                <a:spcPct val="0"/>
              </a:spcAft>
            </a:pPr>
            <a:r>
              <a:rPr lang="en-US" sz="1200" dirty="0">
                <a:gradFill>
                  <a:gsLst>
                    <a:gs pos="0">
                      <a:schemeClr val="tx1"/>
                    </a:gs>
                    <a:gs pos="100000">
                      <a:schemeClr val="tx1"/>
                    </a:gs>
                  </a:gsLst>
                  <a:lin ang="5400000" scaled="0"/>
                </a:gradFill>
                <a:ea typeface="Segoe UI" pitchFamily="34" charset="0"/>
                <a:cs typeface="Segoe UI" pitchFamily="34" charset="0"/>
              </a:rPr>
              <a:t>Container Support</a:t>
            </a:r>
          </a:p>
          <a:p>
            <a:pPr algn="ctr" defTabSz="932472" fontAlgn="base">
              <a:lnSpc>
                <a:spcPct val="90000"/>
              </a:lnSpc>
              <a:spcBef>
                <a:spcPct val="0"/>
              </a:spcBef>
              <a:spcAft>
                <a:spcPct val="0"/>
              </a:spcAft>
            </a:pPr>
            <a:endParaRPr lang="en-US" sz="1200" dirty="0">
              <a:gradFill>
                <a:gsLst>
                  <a:gs pos="0">
                    <a:schemeClr val="tx1"/>
                  </a:gs>
                  <a:gs pos="100000">
                    <a:schemeClr val="tx1"/>
                  </a:gs>
                </a:gsLst>
                <a:lin ang="5400000" scaled="0"/>
              </a:gradFill>
              <a:ea typeface="Segoe UI" pitchFamily="34" charset="0"/>
              <a:cs typeface="Segoe UI" pitchFamily="34" charset="0"/>
            </a:endParaRPr>
          </a:p>
        </p:txBody>
      </p:sp>
      <p:sp>
        <p:nvSpPr>
          <p:cNvPr id="16" name="Rectangle 15"/>
          <p:cNvSpPr/>
          <p:nvPr/>
        </p:nvSpPr>
        <p:spPr bwMode="auto">
          <a:xfrm>
            <a:off x="8071480" y="4075223"/>
            <a:ext cx="2000250" cy="619125"/>
          </a:xfrm>
          <a:prstGeom prst="rect">
            <a:avLst/>
          </a:prstGeom>
          <a:solidFill>
            <a:srgbClr val="7FB0E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200" dirty="0" smtClean="0">
                <a:gradFill>
                  <a:gsLst>
                    <a:gs pos="0">
                      <a:schemeClr val="tx1"/>
                    </a:gs>
                    <a:gs pos="100000">
                      <a:schemeClr val="tx1"/>
                    </a:gs>
                  </a:gsLst>
                  <a:lin ang="5400000" scaled="0"/>
                </a:gradFill>
                <a:ea typeface="Segoe UI" pitchFamily="34" charset="0"/>
                <a:cs typeface="Segoe UI" pitchFamily="34" charset="0"/>
              </a:rPr>
              <a:t>Linux Container</a:t>
            </a:r>
          </a:p>
          <a:p>
            <a:pPr algn="ctr" defTabSz="932472" fontAlgn="base">
              <a:lnSpc>
                <a:spcPct val="90000"/>
              </a:lnSpc>
              <a:spcBef>
                <a:spcPct val="0"/>
              </a:spcBef>
              <a:spcAft>
                <a:spcPct val="0"/>
              </a:spcAft>
            </a:pPr>
            <a:r>
              <a:rPr lang="en-US" sz="1200" dirty="0" smtClean="0">
                <a:gradFill>
                  <a:gsLst>
                    <a:gs pos="0">
                      <a:schemeClr val="tx1"/>
                    </a:gs>
                    <a:gs pos="100000">
                      <a:schemeClr val="tx1"/>
                    </a:gs>
                  </a:gsLst>
                  <a:lin ang="5400000" scaled="0"/>
                </a:gradFill>
                <a:ea typeface="Segoe UI" pitchFamily="34" charset="0"/>
                <a:cs typeface="Segoe UI" pitchFamily="34" charset="0"/>
              </a:rPr>
              <a:t>Support (LXC)</a:t>
            </a:r>
            <a:endParaRPr lang="en-US" sz="1200" dirty="0">
              <a:gradFill>
                <a:gsLst>
                  <a:gs pos="0">
                    <a:schemeClr val="tx1"/>
                  </a:gs>
                  <a:gs pos="100000">
                    <a:schemeClr val="tx1"/>
                  </a:gs>
                </a:gsLst>
                <a:lin ang="5400000" scaled="0"/>
              </a:gradFill>
              <a:ea typeface="Segoe UI" pitchFamily="34" charset="0"/>
              <a:cs typeface="Segoe UI" pitchFamily="34" charset="0"/>
            </a:endParaRPr>
          </a:p>
        </p:txBody>
      </p:sp>
      <p:pic>
        <p:nvPicPr>
          <p:cNvPr id="18" name="Picture 17"/>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6164666" y="2728173"/>
            <a:ext cx="616176" cy="662775"/>
          </a:xfrm>
          <a:prstGeom prst="rect">
            <a:avLst/>
          </a:prstGeom>
        </p:spPr>
      </p:pic>
      <p:pic>
        <p:nvPicPr>
          <p:cNvPr id="19" name="Picture 2" descr="http://www.iconsdb.com/icons/preview/white/linux-xxl.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69873" y="2823258"/>
            <a:ext cx="455726" cy="472822"/>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9"/>
          <p:cNvSpPr/>
          <p:nvPr/>
        </p:nvSpPr>
        <p:spPr bwMode="auto">
          <a:xfrm>
            <a:off x="8071480" y="3412665"/>
            <a:ext cx="2000250" cy="61912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200" dirty="0" smtClean="0">
                <a:gradFill>
                  <a:gsLst>
                    <a:gs pos="0">
                      <a:srgbClr val="FFFFFF"/>
                    </a:gs>
                    <a:gs pos="100000">
                      <a:srgbClr val="FFFFFF"/>
                    </a:gs>
                  </a:gsLst>
                  <a:lin ang="5400000" scaled="0"/>
                </a:gradFill>
                <a:ea typeface="Segoe UI" pitchFamily="34" charset="0"/>
                <a:cs typeface="Segoe UI" pitchFamily="34" charset="0"/>
              </a:rPr>
              <a:t>Docker Engine</a:t>
            </a:r>
          </a:p>
          <a:p>
            <a:pPr algn="ctr" defTabSz="932472" fontAlgn="base">
              <a:lnSpc>
                <a:spcPct val="90000"/>
              </a:lnSpc>
              <a:spcBef>
                <a:spcPct val="0"/>
              </a:spcBef>
              <a:spcAft>
                <a:spcPct val="0"/>
              </a:spcAft>
            </a:pPr>
            <a:r>
              <a:rPr lang="en-US" sz="1200" dirty="0" smtClean="0">
                <a:gradFill>
                  <a:gsLst>
                    <a:gs pos="0">
                      <a:srgbClr val="FFFFFF"/>
                    </a:gs>
                    <a:gs pos="100000">
                      <a:srgbClr val="FFFFFF"/>
                    </a:gs>
                  </a:gsLst>
                  <a:lin ang="5400000" scaled="0"/>
                </a:gradFill>
                <a:ea typeface="Segoe UI" pitchFamily="34" charset="0"/>
                <a:cs typeface="Segoe UI" pitchFamily="34" charset="0"/>
              </a:rPr>
              <a:t>(Daemon)</a:t>
            </a:r>
          </a:p>
        </p:txBody>
      </p:sp>
      <p:grpSp>
        <p:nvGrpSpPr>
          <p:cNvPr id="21" name="Group 20"/>
          <p:cNvGrpSpPr/>
          <p:nvPr/>
        </p:nvGrpSpPr>
        <p:grpSpPr>
          <a:xfrm>
            <a:off x="5376808" y="4263428"/>
            <a:ext cx="886968" cy="950976"/>
            <a:chOff x="4489613" y="2912451"/>
            <a:chExt cx="1310996" cy="1356813"/>
          </a:xfrm>
        </p:grpSpPr>
        <p:sp>
          <p:nvSpPr>
            <p:cNvPr id="22" name="Rectangle 21"/>
            <p:cNvSpPr/>
            <p:nvPr/>
          </p:nvSpPr>
          <p:spPr bwMode="auto">
            <a:xfrm>
              <a:off x="4489613" y="2982658"/>
              <a:ext cx="1259088" cy="1286606"/>
            </a:xfrm>
            <a:prstGeom prst="rect">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p:cNvSpPr/>
            <p:nvPr/>
          </p:nvSpPr>
          <p:spPr bwMode="auto">
            <a:xfrm>
              <a:off x="4541521" y="2912451"/>
              <a:ext cx="1259088" cy="128660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146304" rIns="45720" bIns="45720" numCol="1" spcCol="0" rtlCol="0" fromWordArt="0" anchor="b" anchorCtr="0" forceAA="0" compatLnSpc="1">
              <a:prstTxWarp prst="textNoShape">
                <a:avLst/>
              </a:prstTxWarp>
              <a:noAutofit/>
            </a:bodyPr>
            <a:lstStyle/>
            <a:p>
              <a:pPr algn="ctr">
                <a:lnSpc>
                  <a:spcPct val="90000"/>
                </a:lnSpc>
              </a:pPr>
              <a:endParaRPr lang="en-US" sz="1050" dirty="0">
                <a:gradFill>
                  <a:gsLst>
                    <a:gs pos="2917">
                      <a:schemeClr val="bg1"/>
                    </a:gs>
                    <a:gs pos="31000">
                      <a:schemeClr val="bg1"/>
                    </a:gs>
                  </a:gsLst>
                  <a:lin ang="5400000" scaled="0"/>
                </a:gradFill>
              </a:endParaRPr>
            </a:p>
          </p:txBody>
        </p:sp>
        <p:pic>
          <p:nvPicPr>
            <p:cNvPr id="24" name="Picture 23"/>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4602142" y="2999639"/>
              <a:ext cx="1034029" cy="1112228"/>
            </a:xfrm>
            <a:prstGeom prst="rect">
              <a:avLst/>
            </a:prstGeom>
          </p:spPr>
        </p:pic>
      </p:grpSp>
      <p:grpSp>
        <p:nvGrpSpPr>
          <p:cNvPr id="25" name="Group 24"/>
          <p:cNvGrpSpPr/>
          <p:nvPr/>
        </p:nvGrpSpPr>
        <p:grpSpPr>
          <a:xfrm>
            <a:off x="9816853" y="4263428"/>
            <a:ext cx="883527" cy="948705"/>
            <a:chOff x="5952249" y="2912452"/>
            <a:chExt cx="1310996" cy="1356812"/>
          </a:xfrm>
        </p:grpSpPr>
        <p:sp>
          <p:nvSpPr>
            <p:cNvPr id="26" name="Rectangle 25"/>
            <p:cNvSpPr/>
            <p:nvPr/>
          </p:nvSpPr>
          <p:spPr bwMode="auto">
            <a:xfrm>
              <a:off x="5952249" y="2982658"/>
              <a:ext cx="1259089" cy="1286606"/>
            </a:xfrm>
            <a:prstGeom prst="rect">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7" name="Rectangle 26"/>
            <p:cNvSpPr/>
            <p:nvPr/>
          </p:nvSpPr>
          <p:spPr bwMode="auto">
            <a:xfrm>
              <a:off x="6004156" y="2912452"/>
              <a:ext cx="1259089" cy="128660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146304" rIns="45720" bIns="45720" numCol="1" spcCol="0" rtlCol="0" fromWordArt="0" anchor="b" anchorCtr="0" forceAA="0" compatLnSpc="1">
              <a:prstTxWarp prst="textNoShape">
                <a:avLst/>
              </a:prstTxWarp>
              <a:noAutofit/>
            </a:bodyPr>
            <a:lstStyle/>
            <a:p>
              <a:pPr algn="ctr">
                <a:lnSpc>
                  <a:spcPct val="90000"/>
                </a:lnSpc>
              </a:pPr>
              <a:endParaRPr lang="en-US" sz="1050" dirty="0">
                <a:gradFill>
                  <a:gsLst>
                    <a:gs pos="2917">
                      <a:schemeClr val="bg1"/>
                    </a:gs>
                    <a:gs pos="31000">
                      <a:schemeClr val="bg1"/>
                    </a:gs>
                  </a:gsLst>
                  <a:lin ang="5400000" scaled="0"/>
                </a:gradFill>
              </a:endParaRPr>
            </a:p>
          </p:txBody>
        </p:sp>
        <p:pic>
          <p:nvPicPr>
            <p:cNvPr id="28" name="Picture 2" descr="http://www.iconsdb.com/icons/preview/white/linux-xxl.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01359" y="3123415"/>
              <a:ext cx="864680" cy="864681"/>
            </a:xfrm>
            <a:prstGeom prst="rect">
              <a:avLst/>
            </a:prstGeom>
            <a:noFill/>
            <a:extLst>
              <a:ext uri="{909E8E84-426E-40DD-AFC4-6F175D3DCCD1}">
                <a14:hiddenFill xmlns:a14="http://schemas.microsoft.com/office/drawing/2010/main">
                  <a:solidFill>
                    <a:srgbClr val="FFFFFF"/>
                  </a:solidFill>
                </a14:hiddenFill>
              </a:ext>
            </a:extLst>
          </p:spPr>
        </p:pic>
      </p:grpSp>
      <p:sp>
        <p:nvSpPr>
          <p:cNvPr id="30" name="TextBox 29"/>
          <p:cNvSpPr txBox="1"/>
          <p:nvPr/>
        </p:nvSpPr>
        <p:spPr>
          <a:xfrm>
            <a:off x="10407110" y="1890567"/>
            <a:ext cx="1228221" cy="995657"/>
          </a:xfrm>
          <a:prstGeom prst="rect">
            <a:avLst/>
          </a:prstGeom>
          <a:noFill/>
        </p:spPr>
        <p:txBody>
          <a:bodyPr wrap="none" lIns="182880" tIns="146304" rIns="182880" bIns="146304" rtlCol="0">
            <a:spAutoFit/>
          </a:bodyPr>
          <a:lstStyle/>
          <a:p>
            <a:pPr>
              <a:lnSpc>
                <a:spcPct val="90000"/>
              </a:lnSpc>
              <a:spcAft>
                <a:spcPts val="200"/>
              </a:spcAft>
            </a:pPr>
            <a:r>
              <a:rPr lang="en-US" sz="1200" b="1" spc="-30" dirty="0" smtClean="0">
                <a:gradFill>
                  <a:gsLst>
                    <a:gs pos="2917">
                      <a:schemeClr val="tx1"/>
                    </a:gs>
                    <a:gs pos="30000">
                      <a:schemeClr val="tx1"/>
                    </a:gs>
                  </a:gsLst>
                  <a:lin ang="5400000" scaled="0"/>
                </a:gradFill>
              </a:rPr>
              <a:t>Docker.exe</a:t>
            </a:r>
          </a:p>
          <a:p>
            <a:pPr>
              <a:lnSpc>
                <a:spcPct val="90000"/>
              </a:lnSpc>
              <a:spcAft>
                <a:spcPts val="200"/>
              </a:spcAft>
            </a:pPr>
            <a:r>
              <a:rPr lang="en-US" sz="1100" spc="-30" dirty="0" err="1" smtClean="0">
                <a:gradFill>
                  <a:gsLst>
                    <a:gs pos="2917">
                      <a:schemeClr val="tx1"/>
                    </a:gs>
                    <a:gs pos="30000">
                      <a:schemeClr val="tx1"/>
                    </a:gs>
                  </a:gsLst>
                  <a:lin ang="5400000" scaled="0"/>
                </a:gradFill>
              </a:rPr>
              <a:t>Exemplos</a:t>
            </a:r>
            <a:r>
              <a:rPr lang="en-US" sz="1100" spc="-30" dirty="0" smtClean="0">
                <a:gradFill>
                  <a:gsLst>
                    <a:gs pos="2917">
                      <a:schemeClr val="tx1"/>
                    </a:gs>
                    <a:gs pos="30000">
                      <a:schemeClr val="tx1"/>
                    </a:gs>
                  </a:gsLst>
                  <a:lin ang="5400000" scaled="0"/>
                </a:gradFill>
              </a:rPr>
              <a:t>:</a:t>
            </a:r>
          </a:p>
          <a:p>
            <a:pPr>
              <a:lnSpc>
                <a:spcPct val="90000"/>
              </a:lnSpc>
              <a:spcAft>
                <a:spcPts val="200"/>
              </a:spcAft>
            </a:pPr>
            <a:r>
              <a:rPr lang="en-US" sz="1100" spc="-30" dirty="0" err="1">
                <a:gradFill>
                  <a:gsLst>
                    <a:gs pos="2917">
                      <a:schemeClr val="tx1"/>
                    </a:gs>
                    <a:gs pos="30000">
                      <a:schemeClr val="tx1"/>
                    </a:gs>
                  </a:gsLst>
                  <a:lin ang="5400000" scaled="0"/>
                </a:gradFill>
              </a:rPr>
              <a:t>d</a:t>
            </a:r>
            <a:r>
              <a:rPr lang="en-US" sz="1100" spc="-30" dirty="0" err="1" smtClean="0">
                <a:gradFill>
                  <a:gsLst>
                    <a:gs pos="2917">
                      <a:schemeClr val="tx1"/>
                    </a:gs>
                    <a:gs pos="30000">
                      <a:schemeClr val="tx1"/>
                    </a:gs>
                  </a:gsLst>
                  <a:lin ang="5400000" scaled="0"/>
                </a:gradFill>
              </a:rPr>
              <a:t>ocker</a:t>
            </a:r>
            <a:r>
              <a:rPr lang="en-US" sz="1100" spc="-30" dirty="0" smtClean="0">
                <a:gradFill>
                  <a:gsLst>
                    <a:gs pos="2917">
                      <a:schemeClr val="tx1"/>
                    </a:gs>
                    <a:gs pos="30000">
                      <a:schemeClr val="tx1"/>
                    </a:gs>
                  </a:gsLst>
                  <a:lin ang="5400000" scaled="0"/>
                </a:gradFill>
              </a:rPr>
              <a:t> run</a:t>
            </a:r>
          </a:p>
          <a:p>
            <a:pPr>
              <a:lnSpc>
                <a:spcPct val="90000"/>
              </a:lnSpc>
              <a:spcAft>
                <a:spcPts val="200"/>
              </a:spcAft>
            </a:pPr>
            <a:r>
              <a:rPr lang="en-US" sz="1100" spc="-30" dirty="0" err="1">
                <a:gradFill>
                  <a:gsLst>
                    <a:gs pos="2917">
                      <a:schemeClr val="tx1"/>
                    </a:gs>
                    <a:gs pos="30000">
                      <a:schemeClr val="tx1"/>
                    </a:gs>
                  </a:gsLst>
                  <a:lin ang="5400000" scaled="0"/>
                </a:gradFill>
              </a:rPr>
              <a:t>d</a:t>
            </a:r>
            <a:r>
              <a:rPr lang="en-US" sz="1100" spc="-30" dirty="0" err="1" smtClean="0">
                <a:gradFill>
                  <a:gsLst>
                    <a:gs pos="2917">
                      <a:schemeClr val="tx1"/>
                    </a:gs>
                    <a:gs pos="30000">
                      <a:schemeClr val="tx1"/>
                    </a:gs>
                  </a:gsLst>
                  <a:lin ang="5400000" scaled="0"/>
                </a:gradFill>
              </a:rPr>
              <a:t>ocker</a:t>
            </a:r>
            <a:r>
              <a:rPr lang="en-US" sz="1100" spc="-30" dirty="0" smtClean="0">
                <a:gradFill>
                  <a:gsLst>
                    <a:gs pos="2917">
                      <a:schemeClr val="tx1"/>
                    </a:gs>
                    <a:gs pos="30000">
                      <a:schemeClr val="tx1"/>
                    </a:gs>
                  </a:gsLst>
                  <a:lin ang="5400000" scaled="0"/>
                </a:gradFill>
              </a:rPr>
              <a:t> images</a:t>
            </a:r>
          </a:p>
        </p:txBody>
      </p:sp>
      <p:sp>
        <p:nvSpPr>
          <p:cNvPr id="31" name="TextBox 30"/>
          <p:cNvSpPr txBox="1"/>
          <p:nvPr/>
        </p:nvSpPr>
        <p:spPr>
          <a:xfrm>
            <a:off x="10407110" y="3149107"/>
            <a:ext cx="1809470" cy="1034129"/>
          </a:xfrm>
          <a:prstGeom prst="rect">
            <a:avLst/>
          </a:prstGeom>
          <a:noFill/>
        </p:spPr>
        <p:txBody>
          <a:bodyPr wrap="none" lIns="182880" tIns="146304" rIns="182880" bIns="146304" rtlCol="0">
            <a:spAutoFit/>
          </a:bodyPr>
          <a:lstStyle/>
          <a:p>
            <a:pPr>
              <a:lnSpc>
                <a:spcPct val="90000"/>
              </a:lnSpc>
              <a:spcAft>
                <a:spcPts val="300"/>
              </a:spcAft>
            </a:pPr>
            <a:r>
              <a:rPr lang="en-US" sz="1200" b="1" spc="-30" dirty="0" smtClean="0">
                <a:gradFill>
                  <a:gsLst>
                    <a:gs pos="2917">
                      <a:schemeClr val="tx1"/>
                    </a:gs>
                    <a:gs pos="30000">
                      <a:schemeClr val="tx1"/>
                    </a:gs>
                  </a:gsLst>
                  <a:lin ang="5400000" scaled="0"/>
                </a:gradFill>
              </a:rPr>
              <a:t>Docker</a:t>
            </a:r>
            <a:r>
              <a:rPr lang="en-US" sz="1200" b="1" spc="-30" dirty="0">
                <a:gradFill>
                  <a:gsLst>
                    <a:gs pos="2917">
                      <a:schemeClr val="tx1"/>
                    </a:gs>
                    <a:gs pos="30000">
                      <a:schemeClr val="tx1"/>
                    </a:gs>
                  </a:gsLst>
                  <a:lin ang="5400000" scaled="0"/>
                </a:gradFill>
              </a:rPr>
              <a:t> </a:t>
            </a:r>
            <a:r>
              <a:rPr lang="en-US" sz="1200" b="1" spc="-30" dirty="0" smtClean="0">
                <a:gradFill>
                  <a:gsLst>
                    <a:gs pos="2917">
                      <a:schemeClr val="tx1"/>
                    </a:gs>
                    <a:gs pos="30000">
                      <a:schemeClr val="tx1"/>
                    </a:gs>
                  </a:gsLst>
                  <a:lin ang="5400000" scaled="0"/>
                </a:gradFill>
              </a:rPr>
              <a:t>Remote API</a:t>
            </a:r>
          </a:p>
          <a:p>
            <a:pPr>
              <a:lnSpc>
                <a:spcPct val="90000"/>
              </a:lnSpc>
              <a:spcAft>
                <a:spcPts val="300"/>
              </a:spcAft>
            </a:pPr>
            <a:r>
              <a:rPr lang="en-US" sz="1100" spc="-30" dirty="0" err="1" smtClean="0">
                <a:gradFill>
                  <a:gsLst>
                    <a:gs pos="2917">
                      <a:schemeClr val="tx1"/>
                    </a:gs>
                    <a:gs pos="30000">
                      <a:schemeClr val="tx1"/>
                    </a:gs>
                  </a:gsLst>
                  <a:lin ang="5400000" scaled="0"/>
                </a:gradFill>
              </a:rPr>
              <a:t>Exemplos</a:t>
            </a:r>
            <a:r>
              <a:rPr lang="en-US" sz="1100" spc="-30" dirty="0" smtClean="0">
                <a:gradFill>
                  <a:gsLst>
                    <a:gs pos="2917">
                      <a:schemeClr val="tx1"/>
                    </a:gs>
                    <a:gs pos="30000">
                      <a:schemeClr val="tx1"/>
                    </a:gs>
                  </a:gsLst>
                  <a:lin ang="5400000" scaled="0"/>
                </a:gradFill>
              </a:rPr>
              <a:t>:</a:t>
            </a:r>
          </a:p>
          <a:p>
            <a:pPr>
              <a:lnSpc>
                <a:spcPct val="90000"/>
              </a:lnSpc>
              <a:spcAft>
                <a:spcPts val="300"/>
              </a:spcAft>
            </a:pPr>
            <a:r>
              <a:rPr lang="en-US" sz="1100" spc="-30" dirty="0" smtClean="0">
                <a:gradFill>
                  <a:gsLst>
                    <a:gs pos="2917">
                      <a:schemeClr val="tx1"/>
                    </a:gs>
                    <a:gs pos="30000">
                      <a:schemeClr val="tx1"/>
                    </a:gs>
                  </a:gsLst>
                  <a:lin ang="5400000" scaled="0"/>
                </a:gradFill>
              </a:rPr>
              <a:t>GET      images/</a:t>
            </a:r>
            <a:r>
              <a:rPr lang="en-US" sz="1100" spc="-30" dirty="0" err="1" smtClean="0">
                <a:gradFill>
                  <a:gsLst>
                    <a:gs pos="2917">
                      <a:schemeClr val="tx1"/>
                    </a:gs>
                    <a:gs pos="30000">
                      <a:schemeClr val="tx1"/>
                    </a:gs>
                  </a:gsLst>
                  <a:lin ang="5400000" scaled="0"/>
                </a:gradFill>
              </a:rPr>
              <a:t>json</a:t>
            </a:r>
            <a:endParaRPr lang="en-US" sz="1100" spc="-30" dirty="0" smtClean="0">
              <a:gradFill>
                <a:gsLst>
                  <a:gs pos="2917">
                    <a:schemeClr val="tx1"/>
                  </a:gs>
                  <a:gs pos="30000">
                    <a:schemeClr val="tx1"/>
                  </a:gs>
                </a:gsLst>
                <a:lin ang="5400000" scaled="0"/>
              </a:gradFill>
            </a:endParaRPr>
          </a:p>
          <a:p>
            <a:pPr>
              <a:lnSpc>
                <a:spcPct val="90000"/>
              </a:lnSpc>
              <a:spcAft>
                <a:spcPts val="300"/>
              </a:spcAft>
            </a:pPr>
            <a:r>
              <a:rPr lang="en-US" sz="1100" spc="-30" dirty="0" smtClean="0">
                <a:gradFill>
                  <a:gsLst>
                    <a:gs pos="2917">
                      <a:schemeClr val="tx1"/>
                    </a:gs>
                    <a:gs pos="30000">
                      <a:schemeClr val="tx1"/>
                    </a:gs>
                  </a:gsLst>
                  <a:lin ang="5400000" scaled="0"/>
                </a:gradFill>
              </a:rPr>
              <a:t>POST   containers/create</a:t>
            </a:r>
          </a:p>
        </p:txBody>
      </p:sp>
      <p:cxnSp>
        <p:nvCxnSpPr>
          <p:cNvPr id="33" name="Straight Connector 32"/>
          <p:cNvCxnSpPr/>
          <p:nvPr/>
        </p:nvCxnSpPr>
        <p:spPr>
          <a:xfrm>
            <a:off x="10143613" y="3059099"/>
            <a:ext cx="142429" cy="0"/>
          </a:xfrm>
          <a:prstGeom prst="line">
            <a:avLst/>
          </a:prstGeom>
          <a:ln w="50800" cap="rnd">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10295567" y="3059099"/>
            <a:ext cx="0" cy="1124137"/>
          </a:xfrm>
          <a:prstGeom prst="line">
            <a:avLst/>
          </a:prstGeom>
          <a:ln w="50800" cap="rnd">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10143613" y="4182566"/>
            <a:ext cx="142429" cy="0"/>
          </a:xfrm>
          <a:prstGeom prst="line">
            <a:avLst/>
          </a:prstGeom>
          <a:ln w="50800" cap="rnd">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10295567" y="3621167"/>
            <a:ext cx="96838" cy="0"/>
          </a:xfrm>
          <a:prstGeom prst="line">
            <a:avLst/>
          </a:prstGeom>
          <a:ln w="50800" cap="rnd">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42" name="Group 41"/>
          <p:cNvGrpSpPr/>
          <p:nvPr/>
        </p:nvGrpSpPr>
        <p:grpSpPr>
          <a:xfrm rot="10800000">
            <a:off x="5772546" y="3057097"/>
            <a:ext cx="151954" cy="1124137"/>
            <a:chOff x="5920233" y="3911537"/>
            <a:chExt cx="151954" cy="1124137"/>
          </a:xfrm>
        </p:grpSpPr>
        <p:cxnSp>
          <p:nvCxnSpPr>
            <p:cNvPr id="43" name="Straight Connector 42"/>
            <p:cNvCxnSpPr/>
            <p:nvPr/>
          </p:nvCxnSpPr>
          <p:spPr>
            <a:xfrm>
              <a:off x="5920233" y="3911537"/>
              <a:ext cx="142429" cy="0"/>
            </a:xfrm>
            <a:prstGeom prst="line">
              <a:avLst/>
            </a:prstGeom>
            <a:ln w="50800" cap="rnd">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6072187" y="3911537"/>
              <a:ext cx="0" cy="1124137"/>
            </a:xfrm>
            <a:prstGeom prst="line">
              <a:avLst/>
            </a:prstGeom>
            <a:ln w="50800" cap="rnd">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5920233" y="5035004"/>
              <a:ext cx="142429" cy="0"/>
            </a:xfrm>
            <a:prstGeom prst="line">
              <a:avLst/>
            </a:prstGeom>
            <a:ln w="50800" cap="rnd">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49" name="Group 48"/>
          <p:cNvGrpSpPr/>
          <p:nvPr/>
        </p:nvGrpSpPr>
        <p:grpSpPr>
          <a:xfrm>
            <a:off x="10143613" y="2254061"/>
            <a:ext cx="319156" cy="219427"/>
            <a:chOff x="10406508" y="3239133"/>
            <a:chExt cx="319156" cy="219427"/>
          </a:xfrm>
        </p:grpSpPr>
        <p:cxnSp>
          <p:nvCxnSpPr>
            <p:cNvPr id="47" name="Straight Connector 46"/>
            <p:cNvCxnSpPr>
              <a:endCxn id="30" idx="1"/>
            </p:cNvCxnSpPr>
            <p:nvPr/>
          </p:nvCxnSpPr>
          <p:spPr>
            <a:xfrm>
              <a:off x="10406508" y="3348846"/>
              <a:ext cx="263497" cy="1"/>
            </a:xfrm>
            <a:prstGeom prst="line">
              <a:avLst/>
            </a:prstGeom>
            <a:ln w="50800" cap="rnd">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8" name="Isosceles Triangle 47"/>
            <p:cNvSpPr/>
            <p:nvPr/>
          </p:nvSpPr>
          <p:spPr bwMode="auto">
            <a:xfrm rot="5400000">
              <a:off x="10560291" y="3293188"/>
              <a:ext cx="219427" cy="111318"/>
            </a:xfrm>
            <a:prstGeom prst="triangl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3618623814"/>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Demo.</a:t>
            </a:r>
            <a:endParaRPr lang="en-US" dirty="0"/>
          </a:p>
        </p:txBody>
      </p:sp>
      <p:sp>
        <p:nvSpPr>
          <p:cNvPr id="26" name="Text Placeholder 25"/>
          <p:cNvSpPr>
            <a:spLocks noGrp="1"/>
          </p:cNvSpPr>
          <p:nvPr>
            <p:ph type="body" sz="quarter" idx="4294967295"/>
          </p:nvPr>
        </p:nvSpPr>
        <p:spPr>
          <a:xfrm>
            <a:off x="0" y="3262313"/>
            <a:ext cx="10445750" cy="738664"/>
          </a:xfrm>
        </p:spPr>
        <p:txBody>
          <a:bodyPr/>
          <a:lstStyle/>
          <a:p>
            <a:pPr marL="0" indent="0">
              <a:buNone/>
            </a:pPr>
            <a:r>
              <a:rPr lang="en-US" dirty="0"/>
              <a:t>	</a:t>
            </a:r>
          </a:p>
        </p:txBody>
      </p:sp>
      <p:sp>
        <p:nvSpPr>
          <p:cNvPr id="4" name="Title 6"/>
          <p:cNvSpPr txBox="1">
            <a:spLocks/>
          </p:cNvSpPr>
          <p:nvPr/>
        </p:nvSpPr>
        <p:spPr>
          <a:xfrm>
            <a:off x="347538" y="3076020"/>
            <a:ext cx="11887200" cy="1831975"/>
          </a:xfrm>
          <a:prstGeom prst="rect">
            <a:avLst/>
          </a:prstGeom>
          <a:noFill/>
        </p:spPr>
        <p:txBody>
          <a:bodyPr vert="horz" wrap="square" lIns="146304" tIns="91440" rIns="146304" bIns="91440" rtlCol="0" anchor="t" anchorCtr="0">
            <a:noAutofit/>
          </a:bodyPr>
          <a:lstStyle>
            <a:lvl1pPr algn="l" defTabSz="932742" rtl="0" eaLnBrk="1" latinLnBrk="0" hangingPunct="1">
              <a:lnSpc>
                <a:spcPct val="90000"/>
              </a:lnSpc>
              <a:spcBef>
                <a:spcPct val="0"/>
              </a:spcBef>
              <a:buNone/>
              <a:defRPr lang="en-US" sz="8800" b="0" kern="1200" cap="none" spc="-100" baseline="0">
                <a:ln w="3175">
                  <a:noFill/>
                </a:ln>
                <a:gradFill>
                  <a:gsLst>
                    <a:gs pos="100000">
                      <a:schemeClr val="tx1"/>
                    </a:gs>
                    <a:gs pos="0">
                      <a:schemeClr val="tx1"/>
                    </a:gs>
                  </a:gsLst>
                  <a:lin ang="5400000" scaled="0"/>
                </a:gradFill>
                <a:effectLst/>
                <a:latin typeface="+mj-lt"/>
                <a:ea typeface="+mn-ea"/>
                <a:cs typeface="Segoe UI" pitchFamily="34" charset="0"/>
              </a:defRPr>
            </a:lvl1pPr>
          </a:lstStyle>
          <a:p>
            <a:r>
              <a:rPr lang="en-US" sz="4800" dirty="0" smtClean="0"/>
              <a:t>Windows Server Containers e Docker</a:t>
            </a:r>
            <a:endParaRPr lang="en-US" sz="4800" dirty="0"/>
          </a:p>
        </p:txBody>
      </p:sp>
    </p:spTree>
    <p:extLst>
      <p:ext uri="{BB962C8B-B14F-4D97-AF65-F5344CB8AC3E}">
        <p14:creationId xmlns:p14="http://schemas.microsoft.com/office/powerpoint/2010/main" val="508748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98580" y="2917177"/>
            <a:ext cx="11588620" cy="1831975"/>
          </a:xfrm>
        </p:spPr>
        <p:txBody>
          <a:bodyPr anchor="ctr"/>
          <a:lstStyle/>
          <a:p>
            <a:r>
              <a:rPr lang="da-DK" sz="7200" b="1" dirty="0" smtClean="0"/>
              <a:t>Conceitos básicos de Containers.</a:t>
            </a:r>
            <a:endParaRPr lang="da-DK" sz="7200" b="1" dirty="0"/>
          </a:p>
        </p:txBody>
      </p:sp>
    </p:spTree>
    <p:extLst>
      <p:ext uri="{BB962C8B-B14F-4D97-AF65-F5344CB8AC3E}">
        <p14:creationId xmlns:p14="http://schemas.microsoft.com/office/powerpoint/2010/main" val="3084063641"/>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98580" y="2917177"/>
            <a:ext cx="11588620" cy="1831975"/>
          </a:xfrm>
        </p:spPr>
        <p:txBody>
          <a:bodyPr anchor="ctr"/>
          <a:lstStyle/>
          <a:p>
            <a:r>
              <a:rPr lang="da-DK" sz="7200" b="1" dirty="0" smtClean="0"/>
              <a:t>Desenvolvimento com Containers.</a:t>
            </a:r>
            <a:endParaRPr lang="da-DK" sz="7200" b="1" dirty="0"/>
          </a:p>
        </p:txBody>
      </p:sp>
    </p:spTree>
    <p:extLst>
      <p:ext uri="{BB962C8B-B14F-4D97-AF65-F5344CB8AC3E}">
        <p14:creationId xmlns:p14="http://schemas.microsoft.com/office/powerpoint/2010/main" val="3049935627"/>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ounded Rectangle 19"/>
          <p:cNvSpPr/>
          <p:nvPr/>
        </p:nvSpPr>
        <p:spPr bwMode="auto">
          <a:xfrm>
            <a:off x="383504" y="2858781"/>
            <a:ext cx="2230390" cy="3944691"/>
          </a:xfrm>
          <a:prstGeom prst="roundRect">
            <a:avLst/>
          </a:prstGeom>
          <a:solidFill>
            <a:schemeClr val="bg1">
              <a:lumMod val="95000"/>
            </a:schemeClr>
          </a:solidFill>
          <a:ln w="38100">
            <a:solidFill>
              <a:schemeClr val="tx1"/>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0" numCol="1" spcCol="0" rtlCol="0" fromWordArt="0" anchor="b" anchorCtr="0" forceAA="0" compatLnSpc="1">
            <a:prstTxWarp prst="textNoShape">
              <a:avLst/>
            </a:prstTxWarp>
            <a:noAutofit/>
          </a:bodyPr>
          <a:lstStyle/>
          <a:p>
            <a:pPr algn="ctr">
              <a:lnSpc>
                <a:spcPct val="90000"/>
              </a:lnSpc>
              <a:spcAft>
                <a:spcPts val="600"/>
              </a:spcAft>
            </a:pPr>
            <a:r>
              <a:rPr lang="en-US" sz="2000" b="1" dirty="0" err="1" smtClean="0">
                <a:solidFill>
                  <a:schemeClr val="tx1"/>
                </a:solidFill>
              </a:rPr>
              <a:t>Repositório</a:t>
            </a:r>
            <a:r>
              <a:rPr lang="en-US" sz="2000" b="1" dirty="0" smtClean="0">
                <a:solidFill>
                  <a:schemeClr val="tx1"/>
                </a:solidFill>
              </a:rPr>
              <a:t/>
            </a:r>
            <a:br>
              <a:rPr lang="en-US" sz="2000" b="1" dirty="0" smtClean="0">
                <a:solidFill>
                  <a:schemeClr val="tx1"/>
                </a:solidFill>
              </a:rPr>
            </a:br>
            <a:r>
              <a:rPr lang="en-US" sz="2000" b="1" dirty="0" smtClean="0">
                <a:solidFill>
                  <a:schemeClr val="tx1"/>
                </a:solidFill>
              </a:rPr>
              <a:t>Local</a:t>
            </a:r>
            <a:endParaRPr lang="en-US" sz="2000" b="1" dirty="0">
              <a:solidFill>
                <a:schemeClr val="tx1"/>
              </a:solidFill>
            </a:endParaRPr>
          </a:p>
        </p:txBody>
      </p:sp>
      <p:sp>
        <p:nvSpPr>
          <p:cNvPr id="2" name="Title 1"/>
          <p:cNvSpPr>
            <a:spLocks noGrp="1"/>
          </p:cNvSpPr>
          <p:nvPr>
            <p:ph type="title"/>
          </p:nvPr>
        </p:nvSpPr>
        <p:spPr/>
        <p:txBody>
          <a:bodyPr/>
          <a:lstStyle/>
          <a:p>
            <a:r>
              <a:rPr lang="en-US" sz="4400" dirty="0" err="1" smtClean="0"/>
              <a:t>Processo</a:t>
            </a:r>
            <a:r>
              <a:rPr lang="en-US" sz="4400" dirty="0" smtClean="0"/>
              <a:t> de Desenvolvimento </a:t>
            </a:r>
            <a:r>
              <a:rPr lang="en-US" sz="4400" dirty="0" err="1" smtClean="0"/>
              <a:t>usando</a:t>
            </a:r>
            <a:r>
              <a:rPr lang="en-US" sz="4400" dirty="0" smtClean="0"/>
              <a:t> </a:t>
            </a:r>
            <a:r>
              <a:rPr lang="en-US" sz="4400" dirty="0"/>
              <a:t>Containers</a:t>
            </a:r>
          </a:p>
        </p:txBody>
      </p:sp>
      <p:sp>
        <p:nvSpPr>
          <p:cNvPr id="251" name="Rounded Rectangle 250" hidden="1"/>
          <p:cNvSpPr/>
          <p:nvPr/>
        </p:nvSpPr>
        <p:spPr bwMode="auto">
          <a:xfrm>
            <a:off x="8076408" y="2813465"/>
            <a:ext cx="2409029" cy="4126948"/>
          </a:xfrm>
          <a:prstGeom prst="roundRect">
            <a:avLst/>
          </a:prstGeom>
          <a:solidFill>
            <a:schemeClr val="lt1">
              <a:alpha val="95000"/>
            </a:schemeClr>
          </a:solidFill>
          <a:ln w="38100">
            <a:solidFill>
              <a:schemeClr val="accent2"/>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91440" numCol="1" spcCol="0" rtlCol="0" fromWordArt="0" anchor="t" anchorCtr="0" forceAA="0" compatLnSpc="1">
            <a:prstTxWarp prst="textNoShape">
              <a:avLst/>
            </a:prstTxWarp>
            <a:noAutofit/>
          </a:bodyPr>
          <a:lstStyle/>
          <a:p>
            <a:pPr algn="ctr">
              <a:lnSpc>
                <a:spcPct val="90000"/>
              </a:lnSpc>
              <a:spcAft>
                <a:spcPts val="600"/>
              </a:spcAft>
            </a:pPr>
            <a:r>
              <a:rPr lang="en-US" sz="2000" b="1" dirty="0" smtClean="0">
                <a:solidFill>
                  <a:srgbClr val="5C2D91"/>
                </a:solidFill>
              </a:rPr>
              <a:t>Central Repository</a:t>
            </a:r>
            <a:endParaRPr lang="en-US" sz="2000" b="1" dirty="0">
              <a:solidFill>
                <a:srgbClr val="5C2D91"/>
              </a:solidFill>
            </a:endParaRPr>
          </a:p>
        </p:txBody>
      </p:sp>
      <p:grpSp>
        <p:nvGrpSpPr>
          <p:cNvPr id="443" name="Group 442" hidden="1"/>
          <p:cNvGrpSpPr/>
          <p:nvPr/>
        </p:nvGrpSpPr>
        <p:grpSpPr>
          <a:xfrm>
            <a:off x="8382771" y="4794388"/>
            <a:ext cx="1796303" cy="932688"/>
            <a:chOff x="4675714" y="5593833"/>
            <a:chExt cx="1796303" cy="932688"/>
          </a:xfrm>
        </p:grpSpPr>
        <p:sp>
          <p:nvSpPr>
            <p:cNvPr id="444" name="Left Bracket 443"/>
            <p:cNvSpPr/>
            <p:nvPr/>
          </p:nvSpPr>
          <p:spPr>
            <a:xfrm>
              <a:off x="4675714" y="5593833"/>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FFFF"/>
                </a:solidFill>
              </a:endParaRPr>
            </a:p>
          </p:txBody>
        </p:sp>
        <p:sp>
          <p:nvSpPr>
            <p:cNvPr id="445" name="Rectangle 444"/>
            <p:cNvSpPr/>
            <p:nvPr/>
          </p:nvSpPr>
          <p:spPr bwMode="auto">
            <a:xfrm>
              <a:off x="4733820" y="5648697"/>
              <a:ext cx="1680092" cy="822960"/>
            </a:xfrm>
            <a:prstGeom prst="rect">
              <a:avLst/>
            </a:prstGeom>
            <a:solidFill>
              <a:schemeClr val="accent2"/>
            </a:solidFill>
            <a:ln>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a:lnSpc>
                  <a:spcPct val="90000"/>
                </a:lnSpc>
              </a:pPr>
              <a:r>
                <a:rPr lang="en-US" sz="2000" b="1" dirty="0">
                  <a:gradFill>
                    <a:gsLst>
                      <a:gs pos="2917">
                        <a:srgbClr val="FFFFFF"/>
                      </a:gs>
                      <a:gs pos="30000">
                        <a:srgbClr val="FFFFFF"/>
                      </a:gs>
                    </a:gsLst>
                    <a:lin ang="5400000" scaled="0"/>
                  </a:gradFill>
                  <a:latin typeface="Segoe UI Light"/>
                </a:rPr>
                <a:t>Application</a:t>
              </a:r>
            </a:p>
            <a:p>
              <a:pPr algn="ctr">
                <a:lnSpc>
                  <a:spcPct val="90000"/>
                </a:lnSpc>
              </a:pPr>
              <a:r>
                <a:rPr lang="en-US" sz="2000" b="1" dirty="0">
                  <a:gradFill>
                    <a:gsLst>
                      <a:gs pos="2917">
                        <a:srgbClr val="FFFFFF"/>
                      </a:gs>
                      <a:gs pos="30000">
                        <a:srgbClr val="FFFFFF"/>
                      </a:gs>
                    </a:gsLst>
                    <a:lin ang="5400000" scaled="0"/>
                  </a:gradFill>
                  <a:latin typeface="Segoe UI Light"/>
                </a:rPr>
                <a:t>Framework</a:t>
              </a:r>
            </a:p>
          </p:txBody>
        </p:sp>
        <p:sp>
          <p:nvSpPr>
            <p:cNvPr id="446" name="Left Bracket 445"/>
            <p:cNvSpPr/>
            <p:nvPr/>
          </p:nvSpPr>
          <p:spPr>
            <a:xfrm rot="10800000">
              <a:off x="6337610" y="5593833"/>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FFFF"/>
                </a:solidFill>
              </a:endParaRPr>
            </a:p>
          </p:txBody>
        </p:sp>
      </p:grpSp>
      <p:grpSp>
        <p:nvGrpSpPr>
          <p:cNvPr id="447" name="Group 446" hidden="1"/>
          <p:cNvGrpSpPr/>
          <p:nvPr/>
        </p:nvGrpSpPr>
        <p:grpSpPr>
          <a:xfrm>
            <a:off x="8382771" y="5837955"/>
            <a:ext cx="1796303" cy="932688"/>
            <a:chOff x="5679787" y="5641266"/>
            <a:chExt cx="1796303" cy="932688"/>
          </a:xfrm>
        </p:grpSpPr>
        <p:sp>
          <p:nvSpPr>
            <p:cNvPr id="448" name="Left Bracket 447"/>
            <p:cNvSpPr/>
            <p:nvPr/>
          </p:nvSpPr>
          <p:spPr>
            <a:xfrm>
              <a:off x="5679787" y="5641266"/>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FFFF"/>
                </a:solidFill>
              </a:endParaRPr>
            </a:p>
          </p:txBody>
        </p:sp>
        <p:sp>
          <p:nvSpPr>
            <p:cNvPr id="449" name="Rectangle 448"/>
            <p:cNvSpPr/>
            <p:nvPr/>
          </p:nvSpPr>
          <p:spPr bwMode="auto">
            <a:xfrm>
              <a:off x="5739646" y="5696130"/>
              <a:ext cx="1680092" cy="822960"/>
            </a:xfrm>
            <a:prstGeom prst="rect">
              <a:avLst/>
            </a:prstGeom>
            <a:solidFill>
              <a:schemeClr val="accent2"/>
            </a:solidFill>
            <a:ln>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a:lnSpc>
                  <a:spcPct val="90000"/>
                </a:lnSpc>
              </a:pPr>
              <a:endParaRPr lang="en-US" sz="2000" b="1" dirty="0">
                <a:gradFill>
                  <a:gsLst>
                    <a:gs pos="2917">
                      <a:srgbClr val="FFFFFF"/>
                    </a:gs>
                    <a:gs pos="30000">
                      <a:srgbClr val="FFFFFF"/>
                    </a:gs>
                  </a:gsLst>
                  <a:lin ang="5400000" scaled="0"/>
                </a:gradFill>
                <a:latin typeface="Segoe UI Light"/>
              </a:endParaRPr>
            </a:p>
          </p:txBody>
        </p:sp>
        <p:sp>
          <p:nvSpPr>
            <p:cNvPr id="450" name="Left Bracket 449"/>
            <p:cNvSpPr/>
            <p:nvPr/>
          </p:nvSpPr>
          <p:spPr>
            <a:xfrm rot="10800000">
              <a:off x="7341683" y="5641266"/>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FFFF"/>
                </a:solidFill>
              </a:endParaRPr>
            </a:p>
          </p:txBody>
        </p:sp>
        <p:pic>
          <p:nvPicPr>
            <p:cNvPr id="451" name="Picture 45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39425" y="5909900"/>
              <a:ext cx="1680535" cy="395420"/>
            </a:xfrm>
            <a:prstGeom prst="rect">
              <a:avLst/>
            </a:prstGeom>
          </p:spPr>
        </p:pic>
      </p:grpSp>
      <p:grpSp>
        <p:nvGrpSpPr>
          <p:cNvPr id="452" name="Group 451" hidden="1"/>
          <p:cNvGrpSpPr/>
          <p:nvPr/>
        </p:nvGrpSpPr>
        <p:grpSpPr>
          <a:xfrm>
            <a:off x="8382771" y="3761370"/>
            <a:ext cx="1796303" cy="932688"/>
            <a:chOff x="4111219" y="5379294"/>
            <a:chExt cx="1796303" cy="932688"/>
          </a:xfrm>
        </p:grpSpPr>
        <p:sp>
          <p:nvSpPr>
            <p:cNvPr id="453" name="Left Bracket 452"/>
            <p:cNvSpPr/>
            <p:nvPr/>
          </p:nvSpPr>
          <p:spPr>
            <a:xfrm>
              <a:off x="4111219" y="5379294"/>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FFFF"/>
                </a:solidFill>
              </a:endParaRPr>
            </a:p>
          </p:txBody>
        </p:sp>
        <p:sp>
          <p:nvSpPr>
            <p:cNvPr id="454" name="Rectangle 453"/>
            <p:cNvSpPr/>
            <p:nvPr/>
          </p:nvSpPr>
          <p:spPr bwMode="auto">
            <a:xfrm>
              <a:off x="4169325" y="5434158"/>
              <a:ext cx="1680092" cy="822960"/>
            </a:xfrm>
            <a:prstGeom prst="rect">
              <a:avLst/>
            </a:prstGeom>
            <a:solidFill>
              <a:schemeClr val="tx1"/>
            </a:solidFill>
            <a:ln w="19050">
              <a:solidFill>
                <a:schemeClr val="accent2"/>
              </a:solid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a:lnSpc>
                  <a:spcPct val="90000"/>
                </a:lnSpc>
              </a:pPr>
              <a:r>
                <a:rPr lang="en-US" sz="2000" b="1" dirty="0">
                  <a:gradFill>
                    <a:gsLst>
                      <a:gs pos="2917">
                        <a:srgbClr val="FFFFFF"/>
                      </a:gs>
                      <a:gs pos="30000">
                        <a:srgbClr val="FFFFFF"/>
                      </a:gs>
                    </a:gsLst>
                    <a:lin ang="5400000" scaled="0"/>
                  </a:gradFill>
                  <a:latin typeface="Segoe UI Light"/>
                </a:rPr>
                <a:t>Application</a:t>
              </a:r>
            </a:p>
            <a:p>
              <a:pPr algn="ctr">
                <a:lnSpc>
                  <a:spcPct val="90000"/>
                </a:lnSpc>
              </a:pPr>
              <a:r>
                <a:rPr lang="en-US" sz="2000" b="1" dirty="0">
                  <a:gradFill>
                    <a:gsLst>
                      <a:gs pos="2917">
                        <a:srgbClr val="FFFFFF"/>
                      </a:gs>
                      <a:gs pos="30000">
                        <a:srgbClr val="FFFFFF"/>
                      </a:gs>
                    </a:gsLst>
                    <a:lin ang="5400000" scaled="0"/>
                  </a:gradFill>
                  <a:latin typeface="Segoe UI Light"/>
                </a:rPr>
                <a:t>Framework</a:t>
              </a:r>
            </a:p>
          </p:txBody>
        </p:sp>
        <p:sp>
          <p:nvSpPr>
            <p:cNvPr id="455" name="Left Bracket 454"/>
            <p:cNvSpPr/>
            <p:nvPr/>
          </p:nvSpPr>
          <p:spPr>
            <a:xfrm rot="10800000">
              <a:off x="5773115" y="5379294"/>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FFFF"/>
                </a:solidFill>
              </a:endParaRPr>
            </a:p>
          </p:txBody>
        </p:sp>
      </p:grpSp>
      <p:grpSp>
        <p:nvGrpSpPr>
          <p:cNvPr id="456" name="Group 455" hidden="1"/>
          <p:cNvGrpSpPr/>
          <p:nvPr/>
        </p:nvGrpSpPr>
        <p:grpSpPr>
          <a:xfrm>
            <a:off x="8997656" y="3925035"/>
            <a:ext cx="566533" cy="605357"/>
            <a:chOff x="10439613" y="2462392"/>
            <a:chExt cx="616170" cy="658395"/>
          </a:xfrm>
        </p:grpSpPr>
        <p:pic>
          <p:nvPicPr>
            <p:cNvPr id="457" name="Picture 456"/>
            <p:cNvPicPr>
              <a:picLocks noChangeAspect="1"/>
            </p:cNvPicPr>
            <p:nvPr/>
          </p:nvPicPr>
          <p:blipFill>
            <a:blip r:embed="rId4">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10439613" y="2462392"/>
              <a:ext cx="616170" cy="658395"/>
            </a:xfrm>
            <a:prstGeom prst="rect">
              <a:avLst/>
            </a:prstGeom>
          </p:spPr>
        </p:pic>
        <p:pic>
          <p:nvPicPr>
            <p:cNvPr id="458" name="Picture 457" descr="\\MAGNUM\Projects\Microsoft\Cloud Power FY12\Design\ICONS_PNG\Application.png"/>
            <p:cNvPicPr>
              <a:picLocks noChangeAspect="1" noChangeArrowheads="1"/>
            </p:cNvPicPr>
            <p:nvPr/>
          </p:nvPicPr>
          <p:blipFill>
            <a:blip r:embed="rId5" cstate="print">
              <a:biLevel thresh="50000"/>
            </a:blip>
            <a:srcRect/>
            <a:stretch>
              <a:fillRect/>
            </a:stretch>
          </p:blipFill>
          <p:spPr bwMode="auto">
            <a:xfrm>
              <a:off x="10452536" y="2756014"/>
              <a:ext cx="247374" cy="247374"/>
            </a:xfrm>
            <a:prstGeom prst="rect">
              <a:avLst/>
            </a:prstGeom>
            <a:noFill/>
          </p:spPr>
        </p:pic>
        <p:pic>
          <p:nvPicPr>
            <p:cNvPr id="459" name="Picture 458" descr="\\MAGNUM\Projects\Microsoft\Cloud Power FY12\Design\ICONS_PNG\Application.png"/>
            <p:cNvPicPr>
              <a:picLocks noChangeAspect="1" noChangeArrowheads="1"/>
            </p:cNvPicPr>
            <p:nvPr/>
          </p:nvPicPr>
          <p:blipFill>
            <a:blip r:embed="rId5" cstate="print">
              <a:biLevel thresh="25000"/>
            </a:blip>
            <a:srcRect/>
            <a:stretch>
              <a:fillRect/>
            </a:stretch>
          </p:blipFill>
          <p:spPr bwMode="auto">
            <a:xfrm>
              <a:off x="10771692" y="2770074"/>
              <a:ext cx="247374" cy="247374"/>
            </a:xfrm>
            <a:prstGeom prst="rect">
              <a:avLst/>
            </a:prstGeom>
            <a:noFill/>
          </p:spPr>
        </p:pic>
        <p:pic>
          <p:nvPicPr>
            <p:cNvPr id="460" name="Picture 459" descr="\\MAGNUM\Projects\Microsoft\Cloud Power FY12\Design\ICONS_PNG\Application.png"/>
            <p:cNvPicPr>
              <a:picLocks noChangeAspect="1" noChangeArrowheads="1"/>
            </p:cNvPicPr>
            <p:nvPr/>
          </p:nvPicPr>
          <p:blipFill>
            <a:blip r:embed="rId5" cstate="print">
              <a:biLevel thresh="25000"/>
            </a:blip>
            <a:srcRect/>
            <a:stretch>
              <a:fillRect/>
            </a:stretch>
          </p:blipFill>
          <p:spPr bwMode="auto">
            <a:xfrm>
              <a:off x="10624011" y="2497498"/>
              <a:ext cx="247374" cy="247374"/>
            </a:xfrm>
            <a:prstGeom prst="rect">
              <a:avLst/>
            </a:prstGeom>
            <a:noFill/>
          </p:spPr>
        </p:pic>
      </p:grpSp>
      <p:pic>
        <p:nvPicPr>
          <p:cNvPr id="428" name="Picture 427"/>
          <p:cNvPicPr>
            <a:picLocks noChangeAspect="1"/>
          </p:cNvPicPr>
          <p:nvPr/>
        </p:nvPicPr>
        <p:blipFill>
          <a:blip r:embed="rId6"/>
          <a:stretch>
            <a:fillRect/>
          </a:stretch>
        </p:blipFill>
        <p:spPr>
          <a:xfrm>
            <a:off x="8769634" y="1927291"/>
            <a:ext cx="3657917" cy="4822354"/>
          </a:xfrm>
          <a:prstGeom prst="rect">
            <a:avLst/>
          </a:prstGeom>
        </p:spPr>
      </p:pic>
      <p:grpSp>
        <p:nvGrpSpPr>
          <p:cNvPr id="429" name="Group 428"/>
          <p:cNvGrpSpPr/>
          <p:nvPr/>
        </p:nvGrpSpPr>
        <p:grpSpPr>
          <a:xfrm>
            <a:off x="503237" y="1139197"/>
            <a:ext cx="2338643" cy="1678829"/>
            <a:chOff x="503237" y="1297243"/>
            <a:chExt cx="2338643" cy="1678829"/>
          </a:xfrm>
        </p:grpSpPr>
        <p:sp>
          <p:nvSpPr>
            <p:cNvPr id="430" name="Freeform 429"/>
            <p:cNvSpPr>
              <a:spLocks noChangeAspect="1" noEditPoints="1"/>
            </p:cNvSpPr>
            <p:nvPr/>
          </p:nvSpPr>
          <p:spPr bwMode="auto">
            <a:xfrm>
              <a:off x="868139" y="1297243"/>
              <a:ext cx="1973741" cy="1678828"/>
            </a:xfrm>
            <a:custGeom>
              <a:avLst/>
              <a:gdLst>
                <a:gd name="T0" fmla="*/ 363 w 400"/>
                <a:gd name="T1" fmla="*/ 109 h 330"/>
                <a:gd name="T2" fmla="*/ 340 w 400"/>
                <a:gd name="T3" fmla="*/ 131 h 330"/>
                <a:gd name="T4" fmla="*/ 363 w 400"/>
                <a:gd name="T5" fmla="*/ 154 h 330"/>
                <a:gd name="T6" fmla="*/ 385 w 400"/>
                <a:gd name="T7" fmla="*/ 131 h 330"/>
                <a:gd name="T8" fmla="*/ 363 w 400"/>
                <a:gd name="T9" fmla="*/ 109 h 330"/>
                <a:gd name="T10" fmla="*/ 37 w 400"/>
                <a:gd name="T11" fmla="*/ 109 h 330"/>
                <a:gd name="T12" fmla="*/ 15 w 400"/>
                <a:gd name="T13" fmla="*/ 131 h 330"/>
                <a:gd name="T14" fmla="*/ 37 w 400"/>
                <a:gd name="T15" fmla="*/ 154 h 330"/>
                <a:gd name="T16" fmla="*/ 60 w 400"/>
                <a:gd name="T17" fmla="*/ 131 h 330"/>
                <a:gd name="T18" fmla="*/ 37 w 400"/>
                <a:gd name="T19" fmla="*/ 109 h 330"/>
                <a:gd name="T20" fmla="*/ 295 w 400"/>
                <a:gd name="T21" fmla="*/ 67 h 330"/>
                <a:gd name="T22" fmla="*/ 262 w 400"/>
                <a:gd name="T23" fmla="*/ 101 h 330"/>
                <a:gd name="T24" fmla="*/ 295 w 400"/>
                <a:gd name="T25" fmla="*/ 135 h 330"/>
                <a:gd name="T26" fmla="*/ 329 w 400"/>
                <a:gd name="T27" fmla="*/ 101 h 330"/>
                <a:gd name="T28" fmla="*/ 295 w 400"/>
                <a:gd name="T29" fmla="*/ 67 h 330"/>
                <a:gd name="T30" fmla="*/ 400 w 400"/>
                <a:gd name="T31" fmla="*/ 272 h 330"/>
                <a:gd name="T32" fmla="*/ 362 w 400"/>
                <a:gd name="T33" fmla="*/ 272 h 330"/>
                <a:gd name="T34" fmla="*/ 362 w 400"/>
                <a:gd name="T35" fmla="*/ 202 h 330"/>
                <a:gd name="T36" fmla="*/ 352 w 400"/>
                <a:gd name="T37" fmla="*/ 169 h 330"/>
                <a:gd name="T38" fmla="*/ 363 w 400"/>
                <a:gd name="T39" fmla="*/ 167 h 330"/>
                <a:gd name="T40" fmla="*/ 400 w 400"/>
                <a:gd name="T41" fmla="*/ 204 h 330"/>
                <a:gd name="T42" fmla="*/ 400 w 400"/>
                <a:gd name="T43" fmla="*/ 272 h 330"/>
                <a:gd name="T44" fmla="*/ 105 w 400"/>
                <a:gd name="T45" fmla="*/ 67 h 330"/>
                <a:gd name="T46" fmla="*/ 71 w 400"/>
                <a:gd name="T47" fmla="*/ 101 h 330"/>
                <a:gd name="T48" fmla="*/ 105 w 400"/>
                <a:gd name="T49" fmla="*/ 135 h 330"/>
                <a:gd name="T50" fmla="*/ 138 w 400"/>
                <a:gd name="T51" fmla="*/ 101 h 330"/>
                <a:gd name="T52" fmla="*/ 105 w 400"/>
                <a:gd name="T53" fmla="*/ 67 h 330"/>
                <a:gd name="T54" fmla="*/ 37 w 400"/>
                <a:gd name="T55" fmla="*/ 167 h 330"/>
                <a:gd name="T56" fmla="*/ 48 w 400"/>
                <a:gd name="T57" fmla="*/ 169 h 330"/>
                <a:gd name="T58" fmla="*/ 38 w 400"/>
                <a:gd name="T59" fmla="*/ 202 h 330"/>
                <a:gd name="T60" fmla="*/ 38 w 400"/>
                <a:gd name="T61" fmla="*/ 272 h 330"/>
                <a:gd name="T62" fmla="*/ 0 w 400"/>
                <a:gd name="T63" fmla="*/ 272 h 330"/>
                <a:gd name="T64" fmla="*/ 0 w 400"/>
                <a:gd name="T65" fmla="*/ 204 h 330"/>
                <a:gd name="T66" fmla="*/ 37 w 400"/>
                <a:gd name="T67" fmla="*/ 167 h 330"/>
                <a:gd name="T68" fmla="*/ 200 w 400"/>
                <a:gd name="T69" fmla="*/ 0 h 330"/>
                <a:gd name="T70" fmla="*/ 150 w 400"/>
                <a:gd name="T71" fmla="*/ 50 h 330"/>
                <a:gd name="T72" fmla="*/ 200 w 400"/>
                <a:gd name="T73" fmla="*/ 100 h 330"/>
                <a:gd name="T74" fmla="*/ 250 w 400"/>
                <a:gd name="T75" fmla="*/ 50 h 330"/>
                <a:gd name="T76" fmla="*/ 200 w 400"/>
                <a:gd name="T77" fmla="*/ 0 h 330"/>
                <a:gd name="T78" fmla="*/ 349 w 400"/>
                <a:gd name="T79" fmla="*/ 299 h 330"/>
                <a:gd name="T80" fmla="*/ 290 w 400"/>
                <a:gd name="T81" fmla="*/ 299 h 330"/>
                <a:gd name="T82" fmla="*/ 290 w 400"/>
                <a:gd name="T83" fmla="*/ 191 h 330"/>
                <a:gd name="T84" fmla="*/ 280 w 400"/>
                <a:gd name="T85" fmla="*/ 150 h 330"/>
                <a:gd name="T86" fmla="*/ 295 w 400"/>
                <a:gd name="T87" fmla="*/ 148 h 330"/>
                <a:gd name="T88" fmla="*/ 349 w 400"/>
                <a:gd name="T89" fmla="*/ 202 h 330"/>
                <a:gd name="T90" fmla="*/ 349 w 400"/>
                <a:gd name="T91" fmla="*/ 299 h 330"/>
                <a:gd name="T92" fmla="*/ 110 w 400"/>
                <a:gd name="T93" fmla="*/ 191 h 330"/>
                <a:gd name="T94" fmla="*/ 110 w 400"/>
                <a:gd name="T95" fmla="*/ 299 h 330"/>
                <a:gd name="T96" fmla="*/ 51 w 400"/>
                <a:gd name="T97" fmla="*/ 299 h 330"/>
                <a:gd name="T98" fmla="*/ 51 w 400"/>
                <a:gd name="T99" fmla="*/ 202 h 330"/>
                <a:gd name="T100" fmla="*/ 105 w 400"/>
                <a:gd name="T101" fmla="*/ 148 h 330"/>
                <a:gd name="T102" fmla="*/ 120 w 400"/>
                <a:gd name="T103" fmla="*/ 150 h 330"/>
                <a:gd name="T104" fmla="*/ 110 w 400"/>
                <a:gd name="T105" fmla="*/ 191 h 330"/>
                <a:gd name="T106" fmla="*/ 122 w 400"/>
                <a:gd name="T107" fmla="*/ 330 h 330"/>
                <a:gd name="T108" fmla="*/ 278 w 400"/>
                <a:gd name="T109" fmla="*/ 330 h 330"/>
                <a:gd name="T110" fmla="*/ 278 w 400"/>
                <a:gd name="T111" fmla="*/ 191 h 330"/>
                <a:gd name="T112" fmla="*/ 200 w 400"/>
                <a:gd name="T113" fmla="*/ 113 h 330"/>
                <a:gd name="T114" fmla="*/ 122 w 400"/>
                <a:gd name="T115" fmla="*/ 191 h 330"/>
                <a:gd name="T116" fmla="*/ 122 w 400"/>
                <a:gd name="T117" fmla="*/ 33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00" h="330">
                  <a:moveTo>
                    <a:pt x="363" y="109"/>
                  </a:moveTo>
                  <a:cubicBezTo>
                    <a:pt x="350" y="109"/>
                    <a:pt x="340" y="119"/>
                    <a:pt x="340" y="131"/>
                  </a:cubicBezTo>
                  <a:cubicBezTo>
                    <a:pt x="340" y="144"/>
                    <a:pt x="350" y="154"/>
                    <a:pt x="363" y="154"/>
                  </a:cubicBezTo>
                  <a:cubicBezTo>
                    <a:pt x="375" y="154"/>
                    <a:pt x="385" y="144"/>
                    <a:pt x="385" y="131"/>
                  </a:cubicBezTo>
                  <a:cubicBezTo>
                    <a:pt x="385" y="119"/>
                    <a:pt x="375" y="109"/>
                    <a:pt x="363" y="109"/>
                  </a:cubicBezTo>
                  <a:close/>
                  <a:moveTo>
                    <a:pt x="37" y="109"/>
                  </a:moveTo>
                  <a:cubicBezTo>
                    <a:pt x="25" y="109"/>
                    <a:pt x="15" y="119"/>
                    <a:pt x="15" y="131"/>
                  </a:cubicBezTo>
                  <a:cubicBezTo>
                    <a:pt x="15" y="144"/>
                    <a:pt x="25" y="154"/>
                    <a:pt x="37" y="154"/>
                  </a:cubicBezTo>
                  <a:cubicBezTo>
                    <a:pt x="50" y="154"/>
                    <a:pt x="60" y="144"/>
                    <a:pt x="60" y="131"/>
                  </a:cubicBezTo>
                  <a:cubicBezTo>
                    <a:pt x="60" y="119"/>
                    <a:pt x="50" y="109"/>
                    <a:pt x="37" y="109"/>
                  </a:cubicBezTo>
                  <a:close/>
                  <a:moveTo>
                    <a:pt x="295" y="67"/>
                  </a:moveTo>
                  <a:cubicBezTo>
                    <a:pt x="277" y="67"/>
                    <a:pt x="262" y="83"/>
                    <a:pt x="262" y="101"/>
                  </a:cubicBezTo>
                  <a:cubicBezTo>
                    <a:pt x="262" y="120"/>
                    <a:pt x="277" y="135"/>
                    <a:pt x="295" y="135"/>
                  </a:cubicBezTo>
                  <a:cubicBezTo>
                    <a:pt x="314" y="135"/>
                    <a:pt x="329" y="120"/>
                    <a:pt x="329" y="101"/>
                  </a:cubicBezTo>
                  <a:cubicBezTo>
                    <a:pt x="329" y="83"/>
                    <a:pt x="314" y="67"/>
                    <a:pt x="295" y="67"/>
                  </a:cubicBezTo>
                  <a:close/>
                  <a:moveTo>
                    <a:pt x="400" y="272"/>
                  </a:moveTo>
                  <a:cubicBezTo>
                    <a:pt x="362" y="272"/>
                    <a:pt x="362" y="272"/>
                    <a:pt x="362" y="272"/>
                  </a:cubicBezTo>
                  <a:cubicBezTo>
                    <a:pt x="362" y="202"/>
                    <a:pt x="362" y="202"/>
                    <a:pt x="362" y="202"/>
                  </a:cubicBezTo>
                  <a:cubicBezTo>
                    <a:pt x="362" y="190"/>
                    <a:pt x="358" y="178"/>
                    <a:pt x="352" y="169"/>
                  </a:cubicBezTo>
                  <a:cubicBezTo>
                    <a:pt x="356" y="168"/>
                    <a:pt x="359" y="167"/>
                    <a:pt x="363" y="167"/>
                  </a:cubicBezTo>
                  <a:cubicBezTo>
                    <a:pt x="383" y="167"/>
                    <a:pt x="400" y="184"/>
                    <a:pt x="400" y="204"/>
                  </a:cubicBezTo>
                  <a:lnTo>
                    <a:pt x="400" y="272"/>
                  </a:lnTo>
                  <a:close/>
                  <a:moveTo>
                    <a:pt x="105" y="67"/>
                  </a:moveTo>
                  <a:cubicBezTo>
                    <a:pt x="86" y="67"/>
                    <a:pt x="71" y="83"/>
                    <a:pt x="71" y="101"/>
                  </a:cubicBezTo>
                  <a:cubicBezTo>
                    <a:pt x="71" y="120"/>
                    <a:pt x="86" y="135"/>
                    <a:pt x="105" y="135"/>
                  </a:cubicBezTo>
                  <a:cubicBezTo>
                    <a:pt x="123" y="135"/>
                    <a:pt x="138" y="120"/>
                    <a:pt x="138" y="101"/>
                  </a:cubicBezTo>
                  <a:cubicBezTo>
                    <a:pt x="138" y="83"/>
                    <a:pt x="123" y="67"/>
                    <a:pt x="105" y="67"/>
                  </a:cubicBezTo>
                  <a:close/>
                  <a:moveTo>
                    <a:pt x="37" y="167"/>
                  </a:moveTo>
                  <a:cubicBezTo>
                    <a:pt x="41" y="167"/>
                    <a:pt x="44" y="168"/>
                    <a:pt x="48" y="169"/>
                  </a:cubicBezTo>
                  <a:cubicBezTo>
                    <a:pt x="42" y="178"/>
                    <a:pt x="38" y="190"/>
                    <a:pt x="38" y="202"/>
                  </a:cubicBezTo>
                  <a:cubicBezTo>
                    <a:pt x="38" y="272"/>
                    <a:pt x="38" y="272"/>
                    <a:pt x="38" y="272"/>
                  </a:cubicBezTo>
                  <a:cubicBezTo>
                    <a:pt x="0" y="272"/>
                    <a:pt x="0" y="272"/>
                    <a:pt x="0" y="272"/>
                  </a:cubicBezTo>
                  <a:cubicBezTo>
                    <a:pt x="0" y="204"/>
                    <a:pt x="0" y="204"/>
                    <a:pt x="0" y="204"/>
                  </a:cubicBezTo>
                  <a:cubicBezTo>
                    <a:pt x="0" y="184"/>
                    <a:pt x="17" y="167"/>
                    <a:pt x="37" y="167"/>
                  </a:cubicBezTo>
                  <a:close/>
                  <a:moveTo>
                    <a:pt x="200" y="0"/>
                  </a:moveTo>
                  <a:cubicBezTo>
                    <a:pt x="173" y="0"/>
                    <a:pt x="150" y="22"/>
                    <a:pt x="150" y="50"/>
                  </a:cubicBezTo>
                  <a:cubicBezTo>
                    <a:pt x="150" y="77"/>
                    <a:pt x="173" y="100"/>
                    <a:pt x="200" y="100"/>
                  </a:cubicBezTo>
                  <a:cubicBezTo>
                    <a:pt x="227" y="100"/>
                    <a:pt x="250" y="77"/>
                    <a:pt x="250" y="50"/>
                  </a:cubicBezTo>
                  <a:cubicBezTo>
                    <a:pt x="250" y="22"/>
                    <a:pt x="227" y="0"/>
                    <a:pt x="200" y="0"/>
                  </a:cubicBezTo>
                  <a:close/>
                  <a:moveTo>
                    <a:pt x="349" y="299"/>
                  </a:moveTo>
                  <a:cubicBezTo>
                    <a:pt x="290" y="299"/>
                    <a:pt x="290" y="299"/>
                    <a:pt x="290" y="299"/>
                  </a:cubicBezTo>
                  <a:cubicBezTo>
                    <a:pt x="290" y="191"/>
                    <a:pt x="290" y="191"/>
                    <a:pt x="290" y="191"/>
                  </a:cubicBezTo>
                  <a:cubicBezTo>
                    <a:pt x="290" y="176"/>
                    <a:pt x="287" y="163"/>
                    <a:pt x="280" y="150"/>
                  </a:cubicBezTo>
                  <a:cubicBezTo>
                    <a:pt x="285" y="149"/>
                    <a:pt x="290" y="148"/>
                    <a:pt x="295" y="148"/>
                  </a:cubicBezTo>
                  <a:cubicBezTo>
                    <a:pt x="325" y="148"/>
                    <a:pt x="349" y="172"/>
                    <a:pt x="349" y="202"/>
                  </a:cubicBezTo>
                  <a:lnTo>
                    <a:pt x="349" y="299"/>
                  </a:lnTo>
                  <a:close/>
                  <a:moveTo>
                    <a:pt x="110" y="191"/>
                  </a:moveTo>
                  <a:cubicBezTo>
                    <a:pt x="110" y="299"/>
                    <a:pt x="110" y="299"/>
                    <a:pt x="110" y="299"/>
                  </a:cubicBezTo>
                  <a:cubicBezTo>
                    <a:pt x="51" y="299"/>
                    <a:pt x="51" y="299"/>
                    <a:pt x="51" y="299"/>
                  </a:cubicBezTo>
                  <a:cubicBezTo>
                    <a:pt x="51" y="202"/>
                    <a:pt x="51" y="202"/>
                    <a:pt x="51" y="202"/>
                  </a:cubicBezTo>
                  <a:cubicBezTo>
                    <a:pt x="51" y="172"/>
                    <a:pt x="75" y="148"/>
                    <a:pt x="105" y="148"/>
                  </a:cubicBezTo>
                  <a:cubicBezTo>
                    <a:pt x="110" y="148"/>
                    <a:pt x="115" y="149"/>
                    <a:pt x="120" y="150"/>
                  </a:cubicBezTo>
                  <a:cubicBezTo>
                    <a:pt x="113" y="163"/>
                    <a:pt x="110" y="176"/>
                    <a:pt x="110" y="191"/>
                  </a:cubicBezTo>
                  <a:close/>
                  <a:moveTo>
                    <a:pt x="122" y="330"/>
                  </a:moveTo>
                  <a:cubicBezTo>
                    <a:pt x="278" y="330"/>
                    <a:pt x="278" y="330"/>
                    <a:pt x="278" y="330"/>
                  </a:cubicBezTo>
                  <a:cubicBezTo>
                    <a:pt x="278" y="191"/>
                    <a:pt x="278" y="191"/>
                    <a:pt x="278" y="191"/>
                  </a:cubicBezTo>
                  <a:cubicBezTo>
                    <a:pt x="278" y="148"/>
                    <a:pt x="243" y="113"/>
                    <a:pt x="200" y="113"/>
                  </a:cubicBezTo>
                  <a:cubicBezTo>
                    <a:pt x="157" y="113"/>
                    <a:pt x="122" y="148"/>
                    <a:pt x="122" y="191"/>
                  </a:cubicBezTo>
                  <a:lnTo>
                    <a:pt x="122" y="330"/>
                  </a:lnTo>
                  <a:close/>
                </a:path>
              </a:pathLst>
            </a:custGeom>
            <a:solidFill>
              <a:schemeClr val="accent4"/>
            </a:solidFill>
            <a:ln>
              <a:noFill/>
            </a:ln>
            <a:extLst/>
          </p:spPr>
          <p:txBody>
            <a:bodyPr vert="horz" wrap="square" lIns="91440" tIns="45720" rIns="91440" bIns="45720" numCol="1" anchor="t" anchorCtr="0" compatLnSpc="1">
              <a:prstTxWarp prst="textNoShape">
                <a:avLst/>
              </a:prstTxWarp>
            </a:bodyPr>
            <a:lstStyle/>
            <a:p>
              <a:pPr>
                <a:defRPr/>
              </a:pPr>
              <a:endParaRPr lang="en-US" kern="0" smtClean="0">
                <a:solidFill>
                  <a:srgbClr val="505050"/>
                </a:solidFill>
              </a:endParaRPr>
            </a:p>
          </p:txBody>
        </p:sp>
        <p:sp>
          <p:nvSpPr>
            <p:cNvPr id="435" name="Freeform 5"/>
            <p:cNvSpPr>
              <a:spLocks/>
            </p:cNvSpPr>
            <p:nvPr/>
          </p:nvSpPr>
          <p:spPr bwMode="auto">
            <a:xfrm>
              <a:off x="2366880" y="2854592"/>
              <a:ext cx="243386" cy="121480"/>
            </a:xfrm>
            <a:custGeom>
              <a:avLst/>
              <a:gdLst>
                <a:gd name="T0" fmla="*/ 51 w 100"/>
                <a:gd name="T1" fmla="*/ 1 h 49"/>
                <a:gd name="T2" fmla="*/ 0 w 100"/>
                <a:gd name="T3" fmla="*/ 49 h 49"/>
                <a:gd name="T4" fmla="*/ 99 w 100"/>
                <a:gd name="T5" fmla="*/ 49 h 49"/>
                <a:gd name="T6" fmla="*/ 51 w 100"/>
                <a:gd name="T7" fmla="*/ 1 h 49"/>
              </a:gdLst>
              <a:ahLst/>
              <a:cxnLst>
                <a:cxn ang="0">
                  <a:pos x="T0" y="T1"/>
                </a:cxn>
                <a:cxn ang="0">
                  <a:pos x="T2" y="T3"/>
                </a:cxn>
                <a:cxn ang="0">
                  <a:pos x="T4" y="T5"/>
                </a:cxn>
                <a:cxn ang="0">
                  <a:pos x="T6" y="T7"/>
                </a:cxn>
              </a:cxnLst>
              <a:rect l="0" t="0" r="r" b="b"/>
              <a:pathLst>
                <a:path w="100" h="49">
                  <a:moveTo>
                    <a:pt x="51" y="1"/>
                  </a:moveTo>
                  <a:cubicBezTo>
                    <a:pt x="24" y="0"/>
                    <a:pt x="1" y="21"/>
                    <a:pt x="0" y="49"/>
                  </a:cubicBezTo>
                  <a:cubicBezTo>
                    <a:pt x="99" y="49"/>
                    <a:pt x="99" y="49"/>
                    <a:pt x="99" y="49"/>
                  </a:cubicBezTo>
                  <a:cubicBezTo>
                    <a:pt x="100" y="21"/>
                    <a:pt x="79" y="2"/>
                    <a:pt x="51" y="1"/>
                  </a:cubicBezTo>
                  <a:close/>
                </a:path>
              </a:pathLst>
            </a:custGeom>
            <a:solidFill>
              <a:schemeClr val="tx1"/>
            </a:solidFill>
            <a:ln w="19050">
              <a:solidFill>
                <a:schemeClr val="tx1">
                  <a:lumMod val="50000"/>
                </a:schemeClr>
              </a:solidFill>
              <a:round/>
              <a:headEnd/>
              <a:tailEnd/>
            </a:ln>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36" name="Freeform 6"/>
            <p:cNvSpPr>
              <a:spLocks/>
            </p:cNvSpPr>
            <p:nvPr/>
          </p:nvSpPr>
          <p:spPr bwMode="auto">
            <a:xfrm>
              <a:off x="1918354" y="2856378"/>
              <a:ext cx="518065" cy="67886"/>
            </a:xfrm>
            <a:custGeom>
              <a:avLst/>
              <a:gdLst>
                <a:gd name="T0" fmla="*/ 210 w 213"/>
                <a:gd name="T1" fmla="*/ 27 h 27"/>
                <a:gd name="T2" fmla="*/ 188 w 213"/>
                <a:gd name="T3" fmla="*/ 17 h 27"/>
                <a:gd name="T4" fmla="*/ 142 w 213"/>
                <a:gd name="T5" fmla="*/ 8 h 27"/>
                <a:gd name="T6" fmla="*/ 0 w 213"/>
                <a:gd name="T7" fmla="*/ 8 h 27"/>
                <a:gd name="T8" fmla="*/ 0 w 213"/>
                <a:gd name="T9" fmla="*/ 0 h 27"/>
                <a:gd name="T10" fmla="*/ 142 w 213"/>
                <a:gd name="T11" fmla="*/ 0 h 27"/>
                <a:gd name="T12" fmla="*/ 191 w 213"/>
                <a:gd name="T13" fmla="*/ 10 h 27"/>
                <a:gd name="T14" fmla="*/ 213 w 213"/>
                <a:gd name="T15" fmla="*/ 20 h 27"/>
                <a:gd name="T16" fmla="*/ 210 w 213"/>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27">
                  <a:moveTo>
                    <a:pt x="210" y="27"/>
                  </a:moveTo>
                  <a:cubicBezTo>
                    <a:pt x="188" y="17"/>
                    <a:pt x="188" y="17"/>
                    <a:pt x="188" y="17"/>
                  </a:cubicBezTo>
                  <a:cubicBezTo>
                    <a:pt x="177" y="12"/>
                    <a:pt x="155" y="8"/>
                    <a:pt x="142" y="8"/>
                  </a:cubicBezTo>
                  <a:cubicBezTo>
                    <a:pt x="0" y="8"/>
                    <a:pt x="0" y="8"/>
                    <a:pt x="0" y="8"/>
                  </a:cubicBezTo>
                  <a:cubicBezTo>
                    <a:pt x="0" y="0"/>
                    <a:pt x="0" y="0"/>
                    <a:pt x="0" y="0"/>
                  </a:cubicBezTo>
                  <a:cubicBezTo>
                    <a:pt x="142" y="0"/>
                    <a:pt x="142" y="0"/>
                    <a:pt x="142" y="0"/>
                  </a:cubicBezTo>
                  <a:cubicBezTo>
                    <a:pt x="157" y="0"/>
                    <a:pt x="179" y="5"/>
                    <a:pt x="191" y="10"/>
                  </a:cubicBezTo>
                  <a:cubicBezTo>
                    <a:pt x="213" y="20"/>
                    <a:pt x="213" y="20"/>
                    <a:pt x="213" y="20"/>
                  </a:cubicBezTo>
                  <a:lnTo>
                    <a:pt x="210" y="27"/>
                  </a:lnTo>
                  <a:close/>
                </a:path>
              </a:pathLst>
            </a:custGeom>
            <a:solidFill>
              <a:schemeClr val="bg2">
                <a:lumMod val="20000"/>
                <a:lumOff val="80000"/>
              </a:schemeClr>
            </a:solid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37" name="Oval 7"/>
            <p:cNvSpPr>
              <a:spLocks noChangeArrowheads="1"/>
            </p:cNvSpPr>
            <p:nvPr/>
          </p:nvSpPr>
          <p:spPr bwMode="auto">
            <a:xfrm>
              <a:off x="1043902" y="2661653"/>
              <a:ext cx="540665" cy="117907"/>
            </a:xfrm>
            <a:prstGeom prst="ellipse">
              <a:avLst/>
            </a:prstGeom>
            <a:solidFill>
              <a:schemeClr val="tx1">
                <a:lumMod val="85000"/>
              </a:schemeClr>
            </a:solidFill>
            <a:ln w="19050">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38" name="Freeform 8"/>
            <p:cNvSpPr>
              <a:spLocks/>
            </p:cNvSpPr>
            <p:nvPr/>
          </p:nvSpPr>
          <p:spPr bwMode="auto">
            <a:xfrm>
              <a:off x="649269" y="1788067"/>
              <a:ext cx="1307332" cy="932539"/>
            </a:xfrm>
            <a:custGeom>
              <a:avLst/>
              <a:gdLst>
                <a:gd name="T0" fmla="*/ 527 w 537"/>
                <a:gd name="T1" fmla="*/ 373 h 373"/>
                <a:gd name="T2" fmla="*/ 537 w 537"/>
                <a:gd name="T3" fmla="*/ 362 h 373"/>
                <a:gd name="T4" fmla="*/ 537 w 537"/>
                <a:gd name="T5" fmla="*/ 11 h 373"/>
                <a:gd name="T6" fmla="*/ 527 w 537"/>
                <a:gd name="T7" fmla="*/ 0 h 373"/>
                <a:gd name="T8" fmla="*/ 11 w 537"/>
                <a:gd name="T9" fmla="*/ 0 h 373"/>
                <a:gd name="T10" fmla="*/ 0 w 537"/>
                <a:gd name="T11" fmla="*/ 11 h 373"/>
                <a:gd name="T12" fmla="*/ 0 w 537"/>
                <a:gd name="T13" fmla="*/ 362 h 373"/>
                <a:gd name="T14" fmla="*/ 11 w 537"/>
                <a:gd name="T15" fmla="*/ 373 h 373"/>
                <a:gd name="T16" fmla="*/ 527 w 537"/>
                <a:gd name="T17" fmla="*/ 373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7" h="373">
                  <a:moveTo>
                    <a:pt x="527" y="373"/>
                  </a:moveTo>
                  <a:cubicBezTo>
                    <a:pt x="532" y="373"/>
                    <a:pt x="537" y="368"/>
                    <a:pt x="537" y="362"/>
                  </a:cubicBezTo>
                  <a:cubicBezTo>
                    <a:pt x="537" y="11"/>
                    <a:pt x="537" y="11"/>
                    <a:pt x="537" y="11"/>
                  </a:cubicBezTo>
                  <a:cubicBezTo>
                    <a:pt x="537" y="5"/>
                    <a:pt x="532" y="0"/>
                    <a:pt x="527" y="0"/>
                  </a:cubicBezTo>
                  <a:cubicBezTo>
                    <a:pt x="11" y="0"/>
                    <a:pt x="11" y="0"/>
                    <a:pt x="11" y="0"/>
                  </a:cubicBezTo>
                  <a:cubicBezTo>
                    <a:pt x="5" y="0"/>
                    <a:pt x="0" y="5"/>
                    <a:pt x="0" y="11"/>
                  </a:cubicBezTo>
                  <a:cubicBezTo>
                    <a:pt x="0" y="362"/>
                    <a:pt x="0" y="362"/>
                    <a:pt x="0" y="362"/>
                  </a:cubicBezTo>
                  <a:cubicBezTo>
                    <a:pt x="0" y="368"/>
                    <a:pt x="5" y="373"/>
                    <a:pt x="11" y="373"/>
                  </a:cubicBezTo>
                  <a:lnTo>
                    <a:pt x="527" y="373"/>
                  </a:lnTo>
                  <a:close/>
                </a:path>
              </a:pathLst>
            </a:custGeom>
            <a:solidFill>
              <a:schemeClr val="tx1"/>
            </a:solidFill>
            <a:ln w="19050">
              <a:solidFill>
                <a:schemeClr val="tx1">
                  <a:lumMod val="50000"/>
                </a:schemeClr>
              </a:solidFill>
              <a:round/>
              <a:headEnd/>
              <a:tailEnd/>
            </a:ln>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40" name="Rectangle 9"/>
            <p:cNvSpPr>
              <a:spLocks noChangeArrowheads="1"/>
            </p:cNvSpPr>
            <p:nvPr/>
          </p:nvSpPr>
          <p:spPr bwMode="auto">
            <a:xfrm>
              <a:off x="690992" y="1830942"/>
              <a:ext cx="1225623" cy="712803"/>
            </a:xfrm>
            <a:prstGeom prst="rect">
              <a:avLst/>
            </a:prstGeom>
            <a:solidFill>
              <a:schemeClr val="accent3"/>
            </a:solidFill>
            <a:ln>
              <a:noFill/>
            </a:ln>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41" name="Rectangle 10"/>
            <p:cNvSpPr>
              <a:spLocks noChangeArrowheads="1"/>
            </p:cNvSpPr>
            <p:nvPr/>
          </p:nvSpPr>
          <p:spPr bwMode="auto">
            <a:xfrm>
              <a:off x="503237" y="2911759"/>
              <a:ext cx="1620257" cy="62527"/>
            </a:xfrm>
            <a:prstGeom prst="rect">
              <a:avLst/>
            </a:prstGeom>
            <a:solidFill>
              <a:schemeClr val="tx1"/>
            </a:solidFill>
            <a:ln w="19050">
              <a:solidFill>
                <a:schemeClr val="tx1">
                  <a:lumMod val="50000"/>
                </a:schemeClr>
              </a:solidFill>
              <a:miter lim="800000"/>
              <a:headEnd/>
              <a:tailEnd/>
            </a:ln>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42" name="Freeform 11"/>
            <p:cNvSpPr>
              <a:spLocks/>
            </p:cNvSpPr>
            <p:nvPr/>
          </p:nvSpPr>
          <p:spPr bwMode="auto">
            <a:xfrm>
              <a:off x="503237" y="2836727"/>
              <a:ext cx="1620257" cy="75032"/>
            </a:xfrm>
            <a:custGeom>
              <a:avLst/>
              <a:gdLst>
                <a:gd name="T0" fmla="*/ 932 w 932"/>
                <a:gd name="T1" fmla="*/ 42 h 42"/>
                <a:gd name="T2" fmla="*/ 0 w 932"/>
                <a:gd name="T3" fmla="*/ 42 h 42"/>
                <a:gd name="T4" fmla="*/ 59 w 932"/>
                <a:gd name="T5" fmla="*/ 0 h 42"/>
                <a:gd name="T6" fmla="*/ 874 w 932"/>
                <a:gd name="T7" fmla="*/ 0 h 42"/>
                <a:gd name="T8" fmla="*/ 932 w 932"/>
                <a:gd name="T9" fmla="*/ 42 h 42"/>
              </a:gdLst>
              <a:ahLst/>
              <a:cxnLst>
                <a:cxn ang="0">
                  <a:pos x="T0" y="T1"/>
                </a:cxn>
                <a:cxn ang="0">
                  <a:pos x="T2" y="T3"/>
                </a:cxn>
                <a:cxn ang="0">
                  <a:pos x="T4" y="T5"/>
                </a:cxn>
                <a:cxn ang="0">
                  <a:pos x="T6" y="T7"/>
                </a:cxn>
                <a:cxn ang="0">
                  <a:pos x="T8" y="T9"/>
                </a:cxn>
              </a:cxnLst>
              <a:rect l="0" t="0" r="r" b="b"/>
              <a:pathLst>
                <a:path w="932" h="42">
                  <a:moveTo>
                    <a:pt x="932" y="42"/>
                  </a:moveTo>
                  <a:lnTo>
                    <a:pt x="0" y="42"/>
                  </a:lnTo>
                  <a:lnTo>
                    <a:pt x="59" y="0"/>
                  </a:lnTo>
                  <a:lnTo>
                    <a:pt x="874" y="0"/>
                  </a:lnTo>
                  <a:lnTo>
                    <a:pt x="932" y="42"/>
                  </a:lnTo>
                  <a:close/>
                </a:path>
              </a:pathLst>
            </a:custGeom>
            <a:solidFill>
              <a:schemeClr val="tx1">
                <a:lumMod val="85000"/>
              </a:schemeClr>
            </a:solidFill>
            <a:ln w="19050">
              <a:solidFill>
                <a:schemeClr val="tx1">
                  <a:lumMod val="50000"/>
                </a:schemeClr>
              </a:solidFill>
              <a:round/>
              <a:headEnd/>
              <a:tailEnd/>
            </a:ln>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p:nvSpPr>
          <p:cNvPr id="568" name="Rounded Rectangle 567"/>
          <p:cNvSpPr/>
          <p:nvPr/>
        </p:nvSpPr>
        <p:spPr bwMode="auto">
          <a:xfrm>
            <a:off x="8032469" y="2600819"/>
            <a:ext cx="2409029" cy="4126948"/>
          </a:xfrm>
          <a:prstGeom prst="roundRect">
            <a:avLst/>
          </a:prstGeom>
          <a:solidFill>
            <a:schemeClr val="bg1">
              <a:lumMod val="95000"/>
              <a:alpha val="95000"/>
            </a:schemeClr>
          </a:solidFill>
          <a:ln w="38100">
            <a:solidFill>
              <a:schemeClr val="tx1"/>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0" rIns="182880" bIns="91440" numCol="1" spcCol="0" rtlCol="0" fromWordArt="0" anchor="t" anchorCtr="0" forceAA="0" compatLnSpc="1">
            <a:prstTxWarp prst="textNoShape">
              <a:avLst/>
            </a:prstTxWarp>
            <a:noAutofit/>
          </a:bodyPr>
          <a:lstStyle/>
          <a:p>
            <a:pPr algn="ctr">
              <a:lnSpc>
                <a:spcPct val="90000"/>
              </a:lnSpc>
              <a:spcAft>
                <a:spcPts val="600"/>
              </a:spcAft>
            </a:pPr>
            <a:r>
              <a:rPr lang="en-US" sz="2000" b="1" dirty="0" err="1" smtClean="0">
                <a:solidFill>
                  <a:schemeClr val="tx1"/>
                </a:solidFill>
              </a:rPr>
              <a:t>Repositório</a:t>
            </a:r>
            <a:r>
              <a:rPr lang="en-US" sz="2000" b="1" dirty="0" smtClean="0">
                <a:solidFill>
                  <a:schemeClr val="tx1"/>
                </a:solidFill>
              </a:rPr>
              <a:t/>
            </a:r>
            <a:br>
              <a:rPr lang="en-US" sz="2000" b="1" dirty="0" smtClean="0">
                <a:solidFill>
                  <a:schemeClr val="tx1"/>
                </a:solidFill>
              </a:rPr>
            </a:br>
            <a:r>
              <a:rPr lang="en-US" sz="2000" b="1" dirty="0" smtClean="0">
                <a:solidFill>
                  <a:schemeClr val="tx1"/>
                </a:solidFill>
              </a:rPr>
              <a:t>Central</a:t>
            </a:r>
            <a:endParaRPr lang="en-US" sz="2000" b="1" dirty="0">
              <a:solidFill>
                <a:schemeClr val="tx1"/>
              </a:solidFill>
            </a:endParaRPr>
          </a:p>
        </p:txBody>
      </p:sp>
      <p:grpSp>
        <p:nvGrpSpPr>
          <p:cNvPr id="570" name="Group 569"/>
          <p:cNvGrpSpPr/>
          <p:nvPr/>
        </p:nvGrpSpPr>
        <p:grpSpPr>
          <a:xfrm>
            <a:off x="8300747" y="4442351"/>
            <a:ext cx="1882150" cy="951832"/>
            <a:chOff x="4962561" y="2484878"/>
            <a:chExt cx="2522622" cy="1409700"/>
          </a:xfrm>
        </p:grpSpPr>
        <p:grpSp>
          <p:nvGrpSpPr>
            <p:cNvPr id="571" name="Group 570"/>
            <p:cNvGrpSpPr/>
            <p:nvPr/>
          </p:nvGrpSpPr>
          <p:grpSpPr>
            <a:xfrm>
              <a:off x="4962561" y="2484878"/>
              <a:ext cx="2522622" cy="1409700"/>
              <a:chOff x="3703637" y="1744662"/>
              <a:chExt cx="5181600" cy="2895600"/>
            </a:xfrm>
          </p:grpSpPr>
          <p:sp>
            <p:nvSpPr>
              <p:cNvPr id="581" name="Rectangle 580"/>
              <p:cNvSpPr/>
              <p:nvPr/>
            </p:nvSpPr>
            <p:spPr bwMode="auto">
              <a:xfrm>
                <a:off x="3789873" y="1829243"/>
                <a:ext cx="5013282" cy="2725204"/>
              </a:xfrm>
              <a:prstGeom prst="rect">
                <a:avLst/>
              </a:prstGeom>
              <a:solidFill>
                <a:schemeClr val="accent1"/>
              </a:solidFill>
              <a:ln w="76200">
                <a:solidFill>
                  <a:schemeClr val="bg1">
                    <a:lumMod val="95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82" name="Right Bracket 581"/>
              <p:cNvSpPr/>
              <p:nvPr/>
            </p:nvSpPr>
            <p:spPr>
              <a:xfrm>
                <a:off x="8512014" y="1744662"/>
                <a:ext cx="373223" cy="2895600"/>
              </a:xfrm>
              <a:prstGeom prst="rightBracket">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FFFFFF"/>
                  </a:solidFill>
                </a:endParaRPr>
              </a:p>
            </p:txBody>
          </p:sp>
          <p:sp>
            <p:nvSpPr>
              <p:cNvPr id="583" name="Left Bracket 582"/>
              <p:cNvSpPr/>
              <p:nvPr/>
            </p:nvSpPr>
            <p:spPr>
              <a:xfrm>
                <a:off x="3703637" y="1744662"/>
                <a:ext cx="373223" cy="2895600"/>
              </a:xfrm>
              <a:prstGeom prst="leftBracket">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FFFF"/>
                  </a:solidFill>
                </a:endParaRPr>
              </a:p>
            </p:txBody>
          </p:sp>
        </p:grpSp>
        <p:cxnSp>
          <p:nvCxnSpPr>
            <p:cNvPr id="572" name="Straight Connector 571"/>
            <p:cNvCxnSpPr/>
            <p:nvPr/>
          </p:nvCxnSpPr>
          <p:spPr>
            <a:xfrm>
              <a:off x="7288402"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73" name="Straight Connector 572"/>
            <p:cNvCxnSpPr/>
            <p:nvPr/>
          </p:nvCxnSpPr>
          <p:spPr>
            <a:xfrm>
              <a:off x="7166837"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74" name="Straight Connector 573"/>
            <p:cNvCxnSpPr/>
            <p:nvPr/>
          </p:nvCxnSpPr>
          <p:spPr>
            <a:xfrm>
              <a:off x="7045273"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75" name="Straight Connector 574"/>
            <p:cNvCxnSpPr/>
            <p:nvPr/>
          </p:nvCxnSpPr>
          <p:spPr>
            <a:xfrm>
              <a:off x="6923709"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576" name="Group 575"/>
            <p:cNvGrpSpPr/>
            <p:nvPr/>
          </p:nvGrpSpPr>
          <p:grpSpPr>
            <a:xfrm>
              <a:off x="5151321" y="2732528"/>
              <a:ext cx="364693" cy="914400"/>
              <a:chOff x="5528956" y="2849562"/>
              <a:chExt cx="729385" cy="1828800"/>
            </a:xfrm>
          </p:grpSpPr>
          <p:cxnSp>
            <p:nvCxnSpPr>
              <p:cNvPr id="577" name="Straight Connector 576"/>
              <p:cNvCxnSpPr/>
              <p:nvPr/>
            </p:nvCxnSpPr>
            <p:spPr>
              <a:xfrm>
                <a:off x="6258341"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78" name="Straight Connector 577"/>
              <p:cNvCxnSpPr/>
              <p:nvPr/>
            </p:nvCxnSpPr>
            <p:spPr>
              <a:xfrm>
                <a:off x="6015212"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79" name="Straight Connector 578"/>
              <p:cNvCxnSpPr/>
              <p:nvPr/>
            </p:nvCxnSpPr>
            <p:spPr>
              <a:xfrm>
                <a:off x="5772084"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80" name="Straight Connector 579"/>
              <p:cNvCxnSpPr/>
              <p:nvPr/>
            </p:nvCxnSpPr>
            <p:spPr>
              <a:xfrm>
                <a:off x="5528956"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grpSp>
      </p:grpSp>
      <p:sp>
        <p:nvSpPr>
          <p:cNvPr id="584" name="Rectangle 583"/>
          <p:cNvSpPr/>
          <p:nvPr/>
        </p:nvSpPr>
        <p:spPr>
          <a:xfrm>
            <a:off x="8383133" y="4621783"/>
            <a:ext cx="1725836" cy="620304"/>
          </a:xfrm>
          <a:prstGeom prst="rect">
            <a:avLst/>
          </a:prstGeom>
        </p:spPr>
        <p:txBody>
          <a:bodyPr wrap="square">
            <a:spAutoFit/>
          </a:bodyPr>
          <a:lstStyle/>
          <a:p>
            <a:pPr algn="ctr">
              <a:lnSpc>
                <a:spcPct val="90000"/>
              </a:lnSpc>
            </a:pPr>
            <a:r>
              <a:rPr lang="en-US" sz="2000" b="1" dirty="0">
                <a:gradFill>
                  <a:gsLst>
                    <a:gs pos="2917">
                      <a:srgbClr val="FFFFFF"/>
                    </a:gs>
                    <a:gs pos="30000">
                      <a:srgbClr val="FFFFFF"/>
                    </a:gs>
                  </a:gsLst>
                  <a:lin ang="5400000" scaled="0"/>
                </a:gradFill>
                <a:latin typeface="Segoe UI Light"/>
              </a:rPr>
              <a:t>Application</a:t>
            </a:r>
          </a:p>
          <a:p>
            <a:pPr algn="ctr">
              <a:lnSpc>
                <a:spcPct val="90000"/>
              </a:lnSpc>
            </a:pPr>
            <a:r>
              <a:rPr lang="en-US" sz="2000" b="1" dirty="0">
                <a:gradFill>
                  <a:gsLst>
                    <a:gs pos="2917">
                      <a:srgbClr val="FFFFFF"/>
                    </a:gs>
                    <a:gs pos="30000">
                      <a:srgbClr val="FFFFFF"/>
                    </a:gs>
                  </a:gsLst>
                  <a:lin ang="5400000" scaled="0"/>
                </a:gradFill>
                <a:latin typeface="Segoe UI Light"/>
              </a:rPr>
              <a:t>Framework</a:t>
            </a:r>
          </a:p>
        </p:txBody>
      </p:sp>
      <p:grpSp>
        <p:nvGrpSpPr>
          <p:cNvPr id="585" name="Group 584"/>
          <p:cNvGrpSpPr/>
          <p:nvPr/>
        </p:nvGrpSpPr>
        <p:grpSpPr>
          <a:xfrm>
            <a:off x="8296160" y="5533699"/>
            <a:ext cx="1882150" cy="951832"/>
            <a:chOff x="4962561" y="2484878"/>
            <a:chExt cx="2522622" cy="1409700"/>
          </a:xfrm>
        </p:grpSpPr>
        <p:grpSp>
          <p:nvGrpSpPr>
            <p:cNvPr id="586" name="Group 585"/>
            <p:cNvGrpSpPr/>
            <p:nvPr/>
          </p:nvGrpSpPr>
          <p:grpSpPr>
            <a:xfrm>
              <a:off x="4962561" y="2484878"/>
              <a:ext cx="2522622" cy="1409700"/>
              <a:chOff x="3703637" y="1744662"/>
              <a:chExt cx="5181600" cy="2895600"/>
            </a:xfrm>
          </p:grpSpPr>
          <p:sp>
            <p:nvSpPr>
              <p:cNvPr id="596" name="Rectangle 595"/>
              <p:cNvSpPr/>
              <p:nvPr/>
            </p:nvSpPr>
            <p:spPr bwMode="auto">
              <a:xfrm>
                <a:off x="3789873" y="1829243"/>
                <a:ext cx="5013282" cy="2725204"/>
              </a:xfrm>
              <a:prstGeom prst="rect">
                <a:avLst/>
              </a:prstGeom>
              <a:solidFill>
                <a:schemeClr val="accent1"/>
              </a:solidFill>
              <a:ln w="76200">
                <a:solidFill>
                  <a:schemeClr val="bg1">
                    <a:lumMod val="95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97" name="Right Bracket 596"/>
              <p:cNvSpPr/>
              <p:nvPr/>
            </p:nvSpPr>
            <p:spPr>
              <a:xfrm>
                <a:off x="8512014" y="1744662"/>
                <a:ext cx="373223" cy="2895600"/>
              </a:xfrm>
              <a:prstGeom prst="rightBracket">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FFFFFF"/>
                  </a:solidFill>
                </a:endParaRPr>
              </a:p>
            </p:txBody>
          </p:sp>
          <p:sp>
            <p:nvSpPr>
              <p:cNvPr id="598" name="Left Bracket 597"/>
              <p:cNvSpPr/>
              <p:nvPr/>
            </p:nvSpPr>
            <p:spPr>
              <a:xfrm>
                <a:off x="3703637" y="1744662"/>
                <a:ext cx="373223" cy="2895600"/>
              </a:xfrm>
              <a:prstGeom prst="leftBracket">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FFFF"/>
                  </a:solidFill>
                </a:endParaRPr>
              </a:p>
            </p:txBody>
          </p:sp>
        </p:grpSp>
        <p:cxnSp>
          <p:nvCxnSpPr>
            <p:cNvPr id="587" name="Straight Connector 586"/>
            <p:cNvCxnSpPr/>
            <p:nvPr/>
          </p:nvCxnSpPr>
          <p:spPr>
            <a:xfrm>
              <a:off x="7288402"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88" name="Straight Connector 587"/>
            <p:cNvCxnSpPr/>
            <p:nvPr/>
          </p:nvCxnSpPr>
          <p:spPr>
            <a:xfrm>
              <a:off x="7166837"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89" name="Straight Connector 588"/>
            <p:cNvCxnSpPr/>
            <p:nvPr/>
          </p:nvCxnSpPr>
          <p:spPr>
            <a:xfrm>
              <a:off x="7045273"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90" name="Straight Connector 589"/>
            <p:cNvCxnSpPr/>
            <p:nvPr/>
          </p:nvCxnSpPr>
          <p:spPr>
            <a:xfrm>
              <a:off x="6923709"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591" name="Group 590"/>
            <p:cNvGrpSpPr/>
            <p:nvPr/>
          </p:nvGrpSpPr>
          <p:grpSpPr>
            <a:xfrm>
              <a:off x="5151321" y="2732528"/>
              <a:ext cx="364693" cy="914400"/>
              <a:chOff x="5528956" y="2849562"/>
              <a:chExt cx="729385" cy="1828800"/>
            </a:xfrm>
          </p:grpSpPr>
          <p:cxnSp>
            <p:nvCxnSpPr>
              <p:cNvPr id="592" name="Straight Connector 591"/>
              <p:cNvCxnSpPr/>
              <p:nvPr/>
            </p:nvCxnSpPr>
            <p:spPr>
              <a:xfrm>
                <a:off x="6258341"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93" name="Straight Connector 592"/>
              <p:cNvCxnSpPr/>
              <p:nvPr/>
            </p:nvCxnSpPr>
            <p:spPr>
              <a:xfrm>
                <a:off x="6015212"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94" name="Straight Connector 593"/>
              <p:cNvCxnSpPr/>
              <p:nvPr/>
            </p:nvCxnSpPr>
            <p:spPr>
              <a:xfrm>
                <a:off x="5772084"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95" name="Straight Connector 594"/>
              <p:cNvCxnSpPr/>
              <p:nvPr/>
            </p:nvCxnSpPr>
            <p:spPr>
              <a:xfrm>
                <a:off x="5528956"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grpSp>
      </p:grpSp>
      <p:pic>
        <p:nvPicPr>
          <p:cNvPr id="599" name="Picture 59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3134" y="5859324"/>
            <a:ext cx="1773510" cy="407795"/>
          </a:xfrm>
          <a:prstGeom prst="rect">
            <a:avLst/>
          </a:prstGeom>
        </p:spPr>
      </p:pic>
    </p:spTree>
    <p:extLst>
      <p:ext uri="{BB962C8B-B14F-4D97-AF65-F5344CB8AC3E}">
        <p14:creationId xmlns:p14="http://schemas.microsoft.com/office/powerpoint/2010/main" val="4221885988"/>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ounded Rectangle 19"/>
          <p:cNvSpPr/>
          <p:nvPr/>
        </p:nvSpPr>
        <p:spPr bwMode="auto">
          <a:xfrm>
            <a:off x="383504" y="2858781"/>
            <a:ext cx="2230390" cy="3944691"/>
          </a:xfrm>
          <a:prstGeom prst="roundRect">
            <a:avLst/>
          </a:prstGeom>
          <a:solidFill>
            <a:schemeClr val="bg1">
              <a:lumMod val="95000"/>
            </a:schemeClr>
          </a:solidFill>
          <a:ln w="38100">
            <a:solidFill>
              <a:schemeClr val="tx1"/>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0" numCol="1" spcCol="0" rtlCol="0" fromWordArt="0" anchor="b" anchorCtr="0" forceAA="0" compatLnSpc="1">
            <a:prstTxWarp prst="textNoShape">
              <a:avLst/>
            </a:prstTxWarp>
            <a:noAutofit/>
          </a:bodyPr>
          <a:lstStyle/>
          <a:p>
            <a:pPr algn="ctr">
              <a:lnSpc>
                <a:spcPct val="90000"/>
              </a:lnSpc>
              <a:spcAft>
                <a:spcPts val="600"/>
              </a:spcAft>
            </a:pPr>
            <a:r>
              <a:rPr lang="en-US" sz="2000" b="1" dirty="0" err="1" smtClean="0">
                <a:solidFill>
                  <a:schemeClr val="tx1"/>
                </a:solidFill>
              </a:rPr>
              <a:t>Repositório</a:t>
            </a:r>
            <a:r>
              <a:rPr lang="en-US" sz="2000" b="1" dirty="0">
                <a:solidFill>
                  <a:schemeClr val="tx1"/>
                </a:solidFill>
              </a:rPr>
              <a:t/>
            </a:r>
            <a:br>
              <a:rPr lang="en-US" sz="2000" b="1" dirty="0">
                <a:solidFill>
                  <a:schemeClr val="tx1"/>
                </a:solidFill>
              </a:rPr>
            </a:br>
            <a:r>
              <a:rPr lang="en-US" sz="2000" b="1" dirty="0" smtClean="0">
                <a:solidFill>
                  <a:schemeClr val="tx1"/>
                </a:solidFill>
              </a:rPr>
              <a:t>Local</a:t>
            </a:r>
            <a:endParaRPr lang="en-US" sz="2000" b="1" dirty="0">
              <a:solidFill>
                <a:schemeClr val="tx1"/>
              </a:solidFill>
            </a:endParaRPr>
          </a:p>
        </p:txBody>
      </p:sp>
      <p:sp>
        <p:nvSpPr>
          <p:cNvPr id="2" name="Title 1"/>
          <p:cNvSpPr>
            <a:spLocks noGrp="1"/>
          </p:cNvSpPr>
          <p:nvPr>
            <p:ph type="title"/>
          </p:nvPr>
        </p:nvSpPr>
        <p:spPr/>
        <p:txBody>
          <a:bodyPr/>
          <a:lstStyle/>
          <a:p>
            <a:r>
              <a:rPr lang="en-US" sz="4400" dirty="0" err="1"/>
              <a:t>Processo</a:t>
            </a:r>
            <a:r>
              <a:rPr lang="en-US" sz="4400" dirty="0"/>
              <a:t> de Desenvolvimento </a:t>
            </a:r>
            <a:r>
              <a:rPr lang="en-US" sz="4400" dirty="0" err="1"/>
              <a:t>usando</a:t>
            </a:r>
            <a:r>
              <a:rPr lang="en-US" sz="4400" dirty="0"/>
              <a:t> Containers</a:t>
            </a:r>
          </a:p>
        </p:txBody>
      </p:sp>
      <p:sp>
        <p:nvSpPr>
          <p:cNvPr id="251" name="Rounded Rectangle 250" hidden="1"/>
          <p:cNvSpPr/>
          <p:nvPr/>
        </p:nvSpPr>
        <p:spPr bwMode="auto">
          <a:xfrm>
            <a:off x="8076408" y="2813465"/>
            <a:ext cx="2409029" cy="4126948"/>
          </a:xfrm>
          <a:prstGeom prst="roundRect">
            <a:avLst/>
          </a:prstGeom>
          <a:solidFill>
            <a:schemeClr val="lt1">
              <a:alpha val="95000"/>
            </a:schemeClr>
          </a:solidFill>
          <a:ln w="38100">
            <a:solidFill>
              <a:schemeClr val="accent2"/>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91440" numCol="1" spcCol="0" rtlCol="0" fromWordArt="0" anchor="t" anchorCtr="0" forceAA="0" compatLnSpc="1">
            <a:prstTxWarp prst="textNoShape">
              <a:avLst/>
            </a:prstTxWarp>
            <a:noAutofit/>
          </a:bodyPr>
          <a:lstStyle/>
          <a:p>
            <a:pPr algn="ctr">
              <a:lnSpc>
                <a:spcPct val="90000"/>
              </a:lnSpc>
              <a:spcAft>
                <a:spcPts val="600"/>
              </a:spcAft>
            </a:pPr>
            <a:r>
              <a:rPr lang="en-US" sz="2000" b="1" dirty="0" smtClean="0">
                <a:solidFill>
                  <a:srgbClr val="5C2D91"/>
                </a:solidFill>
              </a:rPr>
              <a:t>Central Repository</a:t>
            </a:r>
            <a:endParaRPr lang="en-US" sz="2000" b="1" dirty="0">
              <a:solidFill>
                <a:srgbClr val="5C2D91"/>
              </a:solidFill>
            </a:endParaRPr>
          </a:p>
        </p:txBody>
      </p:sp>
      <p:grpSp>
        <p:nvGrpSpPr>
          <p:cNvPr id="443" name="Group 442" hidden="1"/>
          <p:cNvGrpSpPr/>
          <p:nvPr/>
        </p:nvGrpSpPr>
        <p:grpSpPr>
          <a:xfrm>
            <a:off x="8382771" y="4794388"/>
            <a:ext cx="1796303" cy="932688"/>
            <a:chOff x="4675714" y="5593833"/>
            <a:chExt cx="1796303" cy="932688"/>
          </a:xfrm>
        </p:grpSpPr>
        <p:sp>
          <p:nvSpPr>
            <p:cNvPr id="444" name="Left Bracket 443"/>
            <p:cNvSpPr/>
            <p:nvPr/>
          </p:nvSpPr>
          <p:spPr>
            <a:xfrm>
              <a:off x="4675714" y="5593833"/>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FFFF"/>
                </a:solidFill>
              </a:endParaRPr>
            </a:p>
          </p:txBody>
        </p:sp>
        <p:sp>
          <p:nvSpPr>
            <p:cNvPr id="445" name="Rectangle 444"/>
            <p:cNvSpPr/>
            <p:nvPr/>
          </p:nvSpPr>
          <p:spPr bwMode="auto">
            <a:xfrm>
              <a:off x="4733820" y="5648697"/>
              <a:ext cx="1680092" cy="822960"/>
            </a:xfrm>
            <a:prstGeom prst="rect">
              <a:avLst/>
            </a:prstGeom>
            <a:solidFill>
              <a:schemeClr val="accent2"/>
            </a:solidFill>
            <a:ln>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a:lnSpc>
                  <a:spcPct val="90000"/>
                </a:lnSpc>
              </a:pPr>
              <a:r>
                <a:rPr lang="en-US" sz="2000" b="1" dirty="0">
                  <a:gradFill>
                    <a:gsLst>
                      <a:gs pos="2917">
                        <a:srgbClr val="FFFFFF"/>
                      </a:gs>
                      <a:gs pos="30000">
                        <a:srgbClr val="FFFFFF"/>
                      </a:gs>
                    </a:gsLst>
                    <a:lin ang="5400000" scaled="0"/>
                  </a:gradFill>
                  <a:latin typeface="Segoe UI Light"/>
                </a:rPr>
                <a:t>Application</a:t>
              </a:r>
            </a:p>
            <a:p>
              <a:pPr algn="ctr">
                <a:lnSpc>
                  <a:spcPct val="90000"/>
                </a:lnSpc>
              </a:pPr>
              <a:r>
                <a:rPr lang="en-US" sz="2000" b="1" dirty="0">
                  <a:gradFill>
                    <a:gsLst>
                      <a:gs pos="2917">
                        <a:srgbClr val="FFFFFF"/>
                      </a:gs>
                      <a:gs pos="30000">
                        <a:srgbClr val="FFFFFF"/>
                      </a:gs>
                    </a:gsLst>
                    <a:lin ang="5400000" scaled="0"/>
                  </a:gradFill>
                  <a:latin typeface="Segoe UI Light"/>
                </a:rPr>
                <a:t>Framework</a:t>
              </a:r>
            </a:p>
          </p:txBody>
        </p:sp>
        <p:sp>
          <p:nvSpPr>
            <p:cNvPr id="446" name="Left Bracket 445"/>
            <p:cNvSpPr/>
            <p:nvPr/>
          </p:nvSpPr>
          <p:spPr>
            <a:xfrm rot="10800000">
              <a:off x="6337610" y="5593833"/>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FFFF"/>
                </a:solidFill>
              </a:endParaRPr>
            </a:p>
          </p:txBody>
        </p:sp>
      </p:grpSp>
      <p:grpSp>
        <p:nvGrpSpPr>
          <p:cNvPr id="447" name="Group 446" hidden="1"/>
          <p:cNvGrpSpPr/>
          <p:nvPr/>
        </p:nvGrpSpPr>
        <p:grpSpPr>
          <a:xfrm>
            <a:off x="8382771" y="5837955"/>
            <a:ext cx="1796303" cy="932688"/>
            <a:chOff x="5679787" y="5641266"/>
            <a:chExt cx="1796303" cy="932688"/>
          </a:xfrm>
        </p:grpSpPr>
        <p:sp>
          <p:nvSpPr>
            <p:cNvPr id="448" name="Left Bracket 447"/>
            <p:cNvSpPr/>
            <p:nvPr/>
          </p:nvSpPr>
          <p:spPr>
            <a:xfrm>
              <a:off x="5679787" y="5641266"/>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FFFF"/>
                </a:solidFill>
              </a:endParaRPr>
            </a:p>
          </p:txBody>
        </p:sp>
        <p:sp>
          <p:nvSpPr>
            <p:cNvPr id="449" name="Rectangle 448"/>
            <p:cNvSpPr/>
            <p:nvPr/>
          </p:nvSpPr>
          <p:spPr bwMode="auto">
            <a:xfrm>
              <a:off x="5739646" y="5696130"/>
              <a:ext cx="1680092" cy="822960"/>
            </a:xfrm>
            <a:prstGeom prst="rect">
              <a:avLst/>
            </a:prstGeom>
            <a:solidFill>
              <a:schemeClr val="accent2"/>
            </a:solidFill>
            <a:ln>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a:lnSpc>
                  <a:spcPct val="90000"/>
                </a:lnSpc>
              </a:pPr>
              <a:endParaRPr lang="en-US" sz="2000" b="1" dirty="0">
                <a:gradFill>
                  <a:gsLst>
                    <a:gs pos="2917">
                      <a:srgbClr val="FFFFFF"/>
                    </a:gs>
                    <a:gs pos="30000">
                      <a:srgbClr val="FFFFFF"/>
                    </a:gs>
                  </a:gsLst>
                  <a:lin ang="5400000" scaled="0"/>
                </a:gradFill>
                <a:latin typeface="Segoe UI Light"/>
              </a:endParaRPr>
            </a:p>
          </p:txBody>
        </p:sp>
        <p:sp>
          <p:nvSpPr>
            <p:cNvPr id="450" name="Left Bracket 449"/>
            <p:cNvSpPr/>
            <p:nvPr/>
          </p:nvSpPr>
          <p:spPr>
            <a:xfrm rot="10800000">
              <a:off x="7341683" y="5641266"/>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FFFF"/>
                </a:solidFill>
              </a:endParaRPr>
            </a:p>
          </p:txBody>
        </p:sp>
        <p:pic>
          <p:nvPicPr>
            <p:cNvPr id="451" name="Picture 45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39425" y="5909900"/>
              <a:ext cx="1680535" cy="395420"/>
            </a:xfrm>
            <a:prstGeom prst="rect">
              <a:avLst/>
            </a:prstGeom>
          </p:spPr>
        </p:pic>
      </p:grpSp>
      <p:grpSp>
        <p:nvGrpSpPr>
          <p:cNvPr id="452" name="Group 451" hidden="1"/>
          <p:cNvGrpSpPr/>
          <p:nvPr/>
        </p:nvGrpSpPr>
        <p:grpSpPr>
          <a:xfrm>
            <a:off x="8382771" y="3761370"/>
            <a:ext cx="1796303" cy="932688"/>
            <a:chOff x="4111219" y="5379294"/>
            <a:chExt cx="1796303" cy="932688"/>
          </a:xfrm>
        </p:grpSpPr>
        <p:sp>
          <p:nvSpPr>
            <p:cNvPr id="453" name="Left Bracket 452"/>
            <p:cNvSpPr/>
            <p:nvPr/>
          </p:nvSpPr>
          <p:spPr>
            <a:xfrm>
              <a:off x="4111219" y="5379294"/>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FFFF"/>
                </a:solidFill>
              </a:endParaRPr>
            </a:p>
          </p:txBody>
        </p:sp>
        <p:sp>
          <p:nvSpPr>
            <p:cNvPr id="454" name="Rectangle 453"/>
            <p:cNvSpPr/>
            <p:nvPr/>
          </p:nvSpPr>
          <p:spPr bwMode="auto">
            <a:xfrm>
              <a:off x="4169325" y="5434158"/>
              <a:ext cx="1680092" cy="822960"/>
            </a:xfrm>
            <a:prstGeom prst="rect">
              <a:avLst/>
            </a:prstGeom>
            <a:solidFill>
              <a:schemeClr val="tx1"/>
            </a:solidFill>
            <a:ln w="19050">
              <a:solidFill>
                <a:schemeClr val="accent2"/>
              </a:solid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a:lnSpc>
                  <a:spcPct val="90000"/>
                </a:lnSpc>
              </a:pPr>
              <a:r>
                <a:rPr lang="en-US" sz="2000" b="1" dirty="0">
                  <a:gradFill>
                    <a:gsLst>
                      <a:gs pos="2917">
                        <a:srgbClr val="FFFFFF"/>
                      </a:gs>
                      <a:gs pos="30000">
                        <a:srgbClr val="FFFFFF"/>
                      </a:gs>
                    </a:gsLst>
                    <a:lin ang="5400000" scaled="0"/>
                  </a:gradFill>
                  <a:latin typeface="Segoe UI Light"/>
                </a:rPr>
                <a:t>Application</a:t>
              </a:r>
            </a:p>
            <a:p>
              <a:pPr algn="ctr">
                <a:lnSpc>
                  <a:spcPct val="90000"/>
                </a:lnSpc>
              </a:pPr>
              <a:r>
                <a:rPr lang="en-US" sz="2000" b="1" dirty="0">
                  <a:gradFill>
                    <a:gsLst>
                      <a:gs pos="2917">
                        <a:srgbClr val="FFFFFF"/>
                      </a:gs>
                      <a:gs pos="30000">
                        <a:srgbClr val="FFFFFF"/>
                      </a:gs>
                    </a:gsLst>
                    <a:lin ang="5400000" scaled="0"/>
                  </a:gradFill>
                  <a:latin typeface="Segoe UI Light"/>
                </a:rPr>
                <a:t>Framework</a:t>
              </a:r>
            </a:p>
          </p:txBody>
        </p:sp>
        <p:sp>
          <p:nvSpPr>
            <p:cNvPr id="455" name="Left Bracket 454"/>
            <p:cNvSpPr/>
            <p:nvPr/>
          </p:nvSpPr>
          <p:spPr>
            <a:xfrm rot="10800000">
              <a:off x="5773115" y="5379294"/>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FFFF"/>
                </a:solidFill>
              </a:endParaRPr>
            </a:p>
          </p:txBody>
        </p:sp>
      </p:grpSp>
      <p:grpSp>
        <p:nvGrpSpPr>
          <p:cNvPr id="456" name="Group 455" hidden="1"/>
          <p:cNvGrpSpPr/>
          <p:nvPr/>
        </p:nvGrpSpPr>
        <p:grpSpPr>
          <a:xfrm>
            <a:off x="8997656" y="3925035"/>
            <a:ext cx="566533" cy="605357"/>
            <a:chOff x="10439613" y="2462392"/>
            <a:chExt cx="616170" cy="658395"/>
          </a:xfrm>
        </p:grpSpPr>
        <p:pic>
          <p:nvPicPr>
            <p:cNvPr id="457" name="Picture 456"/>
            <p:cNvPicPr>
              <a:picLocks noChangeAspect="1"/>
            </p:cNvPicPr>
            <p:nvPr/>
          </p:nvPicPr>
          <p:blipFill>
            <a:blip r:embed="rId4">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10439613" y="2462392"/>
              <a:ext cx="616170" cy="658395"/>
            </a:xfrm>
            <a:prstGeom prst="rect">
              <a:avLst/>
            </a:prstGeom>
          </p:spPr>
        </p:pic>
        <p:pic>
          <p:nvPicPr>
            <p:cNvPr id="458" name="Picture 457" descr="\\MAGNUM\Projects\Microsoft\Cloud Power FY12\Design\ICONS_PNG\Application.png"/>
            <p:cNvPicPr>
              <a:picLocks noChangeAspect="1" noChangeArrowheads="1"/>
            </p:cNvPicPr>
            <p:nvPr/>
          </p:nvPicPr>
          <p:blipFill>
            <a:blip r:embed="rId5" cstate="print">
              <a:biLevel thresh="50000"/>
            </a:blip>
            <a:srcRect/>
            <a:stretch>
              <a:fillRect/>
            </a:stretch>
          </p:blipFill>
          <p:spPr bwMode="auto">
            <a:xfrm>
              <a:off x="10452536" y="2756014"/>
              <a:ext cx="247374" cy="247374"/>
            </a:xfrm>
            <a:prstGeom prst="rect">
              <a:avLst/>
            </a:prstGeom>
            <a:noFill/>
          </p:spPr>
        </p:pic>
        <p:pic>
          <p:nvPicPr>
            <p:cNvPr id="459" name="Picture 458" descr="\\MAGNUM\Projects\Microsoft\Cloud Power FY12\Design\ICONS_PNG\Application.png"/>
            <p:cNvPicPr>
              <a:picLocks noChangeAspect="1" noChangeArrowheads="1"/>
            </p:cNvPicPr>
            <p:nvPr/>
          </p:nvPicPr>
          <p:blipFill>
            <a:blip r:embed="rId5" cstate="print">
              <a:biLevel thresh="25000"/>
            </a:blip>
            <a:srcRect/>
            <a:stretch>
              <a:fillRect/>
            </a:stretch>
          </p:blipFill>
          <p:spPr bwMode="auto">
            <a:xfrm>
              <a:off x="10771692" y="2770074"/>
              <a:ext cx="247374" cy="247374"/>
            </a:xfrm>
            <a:prstGeom prst="rect">
              <a:avLst/>
            </a:prstGeom>
            <a:noFill/>
          </p:spPr>
        </p:pic>
        <p:pic>
          <p:nvPicPr>
            <p:cNvPr id="460" name="Picture 459" descr="\\MAGNUM\Projects\Microsoft\Cloud Power FY12\Design\ICONS_PNG\Application.png"/>
            <p:cNvPicPr>
              <a:picLocks noChangeAspect="1" noChangeArrowheads="1"/>
            </p:cNvPicPr>
            <p:nvPr/>
          </p:nvPicPr>
          <p:blipFill>
            <a:blip r:embed="rId5" cstate="print">
              <a:biLevel thresh="25000"/>
            </a:blip>
            <a:srcRect/>
            <a:stretch>
              <a:fillRect/>
            </a:stretch>
          </p:blipFill>
          <p:spPr bwMode="auto">
            <a:xfrm>
              <a:off x="10624011" y="2497498"/>
              <a:ext cx="247374" cy="247374"/>
            </a:xfrm>
            <a:prstGeom prst="rect">
              <a:avLst/>
            </a:prstGeom>
            <a:noFill/>
          </p:spPr>
        </p:pic>
      </p:grpSp>
      <p:grpSp>
        <p:nvGrpSpPr>
          <p:cNvPr id="575" name="Group 574"/>
          <p:cNvGrpSpPr/>
          <p:nvPr/>
        </p:nvGrpSpPr>
        <p:grpSpPr>
          <a:xfrm>
            <a:off x="547962" y="4122813"/>
            <a:ext cx="1882150" cy="951832"/>
            <a:chOff x="4962561" y="2484878"/>
            <a:chExt cx="2522622" cy="1409700"/>
          </a:xfrm>
        </p:grpSpPr>
        <p:grpSp>
          <p:nvGrpSpPr>
            <p:cNvPr id="576" name="Group 575"/>
            <p:cNvGrpSpPr/>
            <p:nvPr/>
          </p:nvGrpSpPr>
          <p:grpSpPr>
            <a:xfrm>
              <a:off x="4962561" y="2484878"/>
              <a:ext cx="2522622" cy="1409700"/>
              <a:chOff x="3703637" y="1744662"/>
              <a:chExt cx="5181600" cy="2895600"/>
            </a:xfrm>
          </p:grpSpPr>
          <p:sp>
            <p:nvSpPr>
              <p:cNvPr id="586" name="Rectangle 585"/>
              <p:cNvSpPr/>
              <p:nvPr/>
            </p:nvSpPr>
            <p:spPr bwMode="auto">
              <a:xfrm>
                <a:off x="3789873" y="1829243"/>
                <a:ext cx="5013282" cy="2725204"/>
              </a:xfrm>
              <a:prstGeom prst="rect">
                <a:avLst/>
              </a:prstGeom>
              <a:solidFill>
                <a:schemeClr val="accent1"/>
              </a:solidFill>
              <a:ln w="76200">
                <a:solidFill>
                  <a:schemeClr val="bg1">
                    <a:lumMod val="95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87" name="Right Bracket 586"/>
              <p:cNvSpPr/>
              <p:nvPr/>
            </p:nvSpPr>
            <p:spPr>
              <a:xfrm>
                <a:off x="8512014" y="1744662"/>
                <a:ext cx="373223" cy="2895600"/>
              </a:xfrm>
              <a:prstGeom prst="rightBracket">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FFFFFF"/>
                  </a:solidFill>
                </a:endParaRPr>
              </a:p>
            </p:txBody>
          </p:sp>
          <p:sp>
            <p:nvSpPr>
              <p:cNvPr id="588" name="Left Bracket 587"/>
              <p:cNvSpPr/>
              <p:nvPr/>
            </p:nvSpPr>
            <p:spPr>
              <a:xfrm>
                <a:off x="3703637" y="1744662"/>
                <a:ext cx="373223" cy="2895600"/>
              </a:xfrm>
              <a:prstGeom prst="leftBracket">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FFFF"/>
                  </a:solidFill>
                </a:endParaRPr>
              </a:p>
            </p:txBody>
          </p:sp>
        </p:grpSp>
        <p:cxnSp>
          <p:nvCxnSpPr>
            <p:cNvPr id="577" name="Straight Connector 576"/>
            <p:cNvCxnSpPr/>
            <p:nvPr/>
          </p:nvCxnSpPr>
          <p:spPr>
            <a:xfrm>
              <a:off x="7288402"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78" name="Straight Connector 577"/>
            <p:cNvCxnSpPr/>
            <p:nvPr/>
          </p:nvCxnSpPr>
          <p:spPr>
            <a:xfrm>
              <a:off x="7166837"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79" name="Straight Connector 578"/>
            <p:cNvCxnSpPr/>
            <p:nvPr/>
          </p:nvCxnSpPr>
          <p:spPr>
            <a:xfrm>
              <a:off x="7045273"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80" name="Straight Connector 579"/>
            <p:cNvCxnSpPr/>
            <p:nvPr/>
          </p:nvCxnSpPr>
          <p:spPr>
            <a:xfrm>
              <a:off x="6923709"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581" name="Group 580"/>
            <p:cNvGrpSpPr/>
            <p:nvPr/>
          </p:nvGrpSpPr>
          <p:grpSpPr>
            <a:xfrm>
              <a:off x="5151321" y="2732528"/>
              <a:ext cx="364693" cy="914400"/>
              <a:chOff x="5528956" y="2849562"/>
              <a:chExt cx="729385" cy="1828800"/>
            </a:xfrm>
          </p:grpSpPr>
          <p:cxnSp>
            <p:nvCxnSpPr>
              <p:cNvPr id="582" name="Straight Connector 581"/>
              <p:cNvCxnSpPr/>
              <p:nvPr/>
            </p:nvCxnSpPr>
            <p:spPr>
              <a:xfrm>
                <a:off x="6258341"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83" name="Straight Connector 582"/>
              <p:cNvCxnSpPr/>
              <p:nvPr/>
            </p:nvCxnSpPr>
            <p:spPr>
              <a:xfrm>
                <a:off x="6015212"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84" name="Straight Connector 583"/>
              <p:cNvCxnSpPr/>
              <p:nvPr/>
            </p:nvCxnSpPr>
            <p:spPr>
              <a:xfrm>
                <a:off x="5772084"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85" name="Straight Connector 584"/>
              <p:cNvCxnSpPr/>
              <p:nvPr/>
            </p:nvCxnSpPr>
            <p:spPr>
              <a:xfrm>
                <a:off x="5528956"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grpSp>
      </p:grpSp>
      <p:sp>
        <p:nvSpPr>
          <p:cNvPr id="589" name="Rectangle 588"/>
          <p:cNvSpPr/>
          <p:nvPr/>
        </p:nvSpPr>
        <p:spPr>
          <a:xfrm>
            <a:off x="630348" y="4302245"/>
            <a:ext cx="1725836" cy="620304"/>
          </a:xfrm>
          <a:prstGeom prst="rect">
            <a:avLst/>
          </a:prstGeom>
        </p:spPr>
        <p:txBody>
          <a:bodyPr wrap="square">
            <a:spAutoFit/>
          </a:bodyPr>
          <a:lstStyle/>
          <a:p>
            <a:pPr algn="ctr">
              <a:lnSpc>
                <a:spcPct val="90000"/>
              </a:lnSpc>
            </a:pPr>
            <a:r>
              <a:rPr lang="en-US" sz="2000" b="1" dirty="0">
                <a:gradFill>
                  <a:gsLst>
                    <a:gs pos="2917">
                      <a:srgbClr val="FFFFFF"/>
                    </a:gs>
                    <a:gs pos="30000">
                      <a:srgbClr val="FFFFFF"/>
                    </a:gs>
                  </a:gsLst>
                  <a:lin ang="5400000" scaled="0"/>
                </a:gradFill>
                <a:latin typeface="Segoe UI Light"/>
              </a:rPr>
              <a:t>Application</a:t>
            </a:r>
          </a:p>
          <a:p>
            <a:pPr algn="ctr">
              <a:lnSpc>
                <a:spcPct val="90000"/>
              </a:lnSpc>
            </a:pPr>
            <a:r>
              <a:rPr lang="en-US" sz="2000" b="1" dirty="0">
                <a:gradFill>
                  <a:gsLst>
                    <a:gs pos="2917">
                      <a:srgbClr val="FFFFFF"/>
                    </a:gs>
                    <a:gs pos="30000">
                      <a:srgbClr val="FFFFFF"/>
                    </a:gs>
                  </a:gsLst>
                  <a:lin ang="5400000" scaled="0"/>
                </a:gradFill>
                <a:latin typeface="Segoe UI Light"/>
              </a:rPr>
              <a:t>Framework</a:t>
            </a:r>
          </a:p>
        </p:txBody>
      </p:sp>
      <p:pic>
        <p:nvPicPr>
          <p:cNvPr id="428" name="Picture 427"/>
          <p:cNvPicPr>
            <a:picLocks noChangeAspect="1"/>
          </p:cNvPicPr>
          <p:nvPr/>
        </p:nvPicPr>
        <p:blipFill>
          <a:blip r:embed="rId6"/>
          <a:stretch>
            <a:fillRect/>
          </a:stretch>
        </p:blipFill>
        <p:spPr>
          <a:xfrm>
            <a:off x="8769634" y="1927291"/>
            <a:ext cx="3657917" cy="4822354"/>
          </a:xfrm>
          <a:prstGeom prst="rect">
            <a:avLst/>
          </a:prstGeom>
        </p:spPr>
      </p:pic>
      <p:grpSp>
        <p:nvGrpSpPr>
          <p:cNvPr id="429" name="Group 428"/>
          <p:cNvGrpSpPr/>
          <p:nvPr/>
        </p:nvGrpSpPr>
        <p:grpSpPr>
          <a:xfrm>
            <a:off x="503237" y="1139197"/>
            <a:ext cx="2338643" cy="1678829"/>
            <a:chOff x="503237" y="1297243"/>
            <a:chExt cx="2338643" cy="1678829"/>
          </a:xfrm>
        </p:grpSpPr>
        <p:sp>
          <p:nvSpPr>
            <p:cNvPr id="430" name="Freeform 429"/>
            <p:cNvSpPr>
              <a:spLocks noChangeAspect="1" noEditPoints="1"/>
            </p:cNvSpPr>
            <p:nvPr/>
          </p:nvSpPr>
          <p:spPr bwMode="auto">
            <a:xfrm>
              <a:off x="868139" y="1297243"/>
              <a:ext cx="1973741" cy="1678828"/>
            </a:xfrm>
            <a:custGeom>
              <a:avLst/>
              <a:gdLst>
                <a:gd name="T0" fmla="*/ 363 w 400"/>
                <a:gd name="T1" fmla="*/ 109 h 330"/>
                <a:gd name="T2" fmla="*/ 340 w 400"/>
                <a:gd name="T3" fmla="*/ 131 h 330"/>
                <a:gd name="T4" fmla="*/ 363 w 400"/>
                <a:gd name="T5" fmla="*/ 154 h 330"/>
                <a:gd name="T6" fmla="*/ 385 w 400"/>
                <a:gd name="T7" fmla="*/ 131 h 330"/>
                <a:gd name="T8" fmla="*/ 363 w 400"/>
                <a:gd name="T9" fmla="*/ 109 h 330"/>
                <a:gd name="T10" fmla="*/ 37 w 400"/>
                <a:gd name="T11" fmla="*/ 109 h 330"/>
                <a:gd name="T12" fmla="*/ 15 w 400"/>
                <a:gd name="T13" fmla="*/ 131 h 330"/>
                <a:gd name="T14" fmla="*/ 37 w 400"/>
                <a:gd name="T15" fmla="*/ 154 h 330"/>
                <a:gd name="T16" fmla="*/ 60 w 400"/>
                <a:gd name="T17" fmla="*/ 131 h 330"/>
                <a:gd name="T18" fmla="*/ 37 w 400"/>
                <a:gd name="T19" fmla="*/ 109 h 330"/>
                <a:gd name="T20" fmla="*/ 295 w 400"/>
                <a:gd name="T21" fmla="*/ 67 h 330"/>
                <a:gd name="T22" fmla="*/ 262 w 400"/>
                <a:gd name="T23" fmla="*/ 101 h 330"/>
                <a:gd name="T24" fmla="*/ 295 w 400"/>
                <a:gd name="T25" fmla="*/ 135 h 330"/>
                <a:gd name="T26" fmla="*/ 329 w 400"/>
                <a:gd name="T27" fmla="*/ 101 h 330"/>
                <a:gd name="T28" fmla="*/ 295 w 400"/>
                <a:gd name="T29" fmla="*/ 67 h 330"/>
                <a:gd name="T30" fmla="*/ 400 w 400"/>
                <a:gd name="T31" fmla="*/ 272 h 330"/>
                <a:gd name="T32" fmla="*/ 362 w 400"/>
                <a:gd name="T33" fmla="*/ 272 h 330"/>
                <a:gd name="T34" fmla="*/ 362 w 400"/>
                <a:gd name="T35" fmla="*/ 202 h 330"/>
                <a:gd name="T36" fmla="*/ 352 w 400"/>
                <a:gd name="T37" fmla="*/ 169 h 330"/>
                <a:gd name="T38" fmla="*/ 363 w 400"/>
                <a:gd name="T39" fmla="*/ 167 h 330"/>
                <a:gd name="T40" fmla="*/ 400 w 400"/>
                <a:gd name="T41" fmla="*/ 204 h 330"/>
                <a:gd name="T42" fmla="*/ 400 w 400"/>
                <a:gd name="T43" fmla="*/ 272 h 330"/>
                <a:gd name="T44" fmla="*/ 105 w 400"/>
                <a:gd name="T45" fmla="*/ 67 h 330"/>
                <a:gd name="T46" fmla="*/ 71 w 400"/>
                <a:gd name="T47" fmla="*/ 101 h 330"/>
                <a:gd name="T48" fmla="*/ 105 w 400"/>
                <a:gd name="T49" fmla="*/ 135 h 330"/>
                <a:gd name="T50" fmla="*/ 138 w 400"/>
                <a:gd name="T51" fmla="*/ 101 h 330"/>
                <a:gd name="T52" fmla="*/ 105 w 400"/>
                <a:gd name="T53" fmla="*/ 67 h 330"/>
                <a:gd name="T54" fmla="*/ 37 w 400"/>
                <a:gd name="T55" fmla="*/ 167 h 330"/>
                <a:gd name="T56" fmla="*/ 48 w 400"/>
                <a:gd name="T57" fmla="*/ 169 h 330"/>
                <a:gd name="T58" fmla="*/ 38 w 400"/>
                <a:gd name="T59" fmla="*/ 202 h 330"/>
                <a:gd name="T60" fmla="*/ 38 w 400"/>
                <a:gd name="T61" fmla="*/ 272 h 330"/>
                <a:gd name="T62" fmla="*/ 0 w 400"/>
                <a:gd name="T63" fmla="*/ 272 h 330"/>
                <a:gd name="T64" fmla="*/ 0 w 400"/>
                <a:gd name="T65" fmla="*/ 204 h 330"/>
                <a:gd name="T66" fmla="*/ 37 w 400"/>
                <a:gd name="T67" fmla="*/ 167 h 330"/>
                <a:gd name="T68" fmla="*/ 200 w 400"/>
                <a:gd name="T69" fmla="*/ 0 h 330"/>
                <a:gd name="T70" fmla="*/ 150 w 400"/>
                <a:gd name="T71" fmla="*/ 50 h 330"/>
                <a:gd name="T72" fmla="*/ 200 w 400"/>
                <a:gd name="T73" fmla="*/ 100 h 330"/>
                <a:gd name="T74" fmla="*/ 250 w 400"/>
                <a:gd name="T75" fmla="*/ 50 h 330"/>
                <a:gd name="T76" fmla="*/ 200 w 400"/>
                <a:gd name="T77" fmla="*/ 0 h 330"/>
                <a:gd name="T78" fmla="*/ 349 w 400"/>
                <a:gd name="T79" fmla="*/ 299 h 330"/>
                <a:gd name="T80" fmla="*/ 290 w 400"/>
                <a:gd name="T81" fmla="*/ 299 h 330"/>
                <a:gd name="T82" fmla="*/ 290 w 400"/>
                <a:gd name="T83" fmla="*/ 191 h 330"/>
                <a:gd name="T84" fmla="*/ 280 w 400"/>
                <a:gd name="T85" fmla="*/ 150 h 330"/>
                <a:gd name="T86" fmla="*/ 295 w 400"/>
                <a:gd name="T87" fmla="*/ 148 h 330"/>
                <a:gd name="T88" fmla="*/ 349 w 400"/>
                <a:gd name="T89" fmla="*/ 202 h 330"/>
                <a:gd name="T90" fmla="*/ 349 w 400"/>
                <a:gd name="T91" fmla="*/ 299 h 330"/>
                <a:gd name="T92" fmla="*/ 110 w 400"/>
                <a:gd name="T93" fmla="*/ 191 h 330"/>
                <a:gd name="T94" fmla="*/ 110 w 400"/>
                <a:gd name="T95" fmla="*/ 299 h 330"/>
                <a:gd name="T96" fmla="*/ 51 w 400"/>
                <a:gd name="T97" fmla="*/ 299 h 330"/>
                <a:gd name="T98" fmla="*/ 51 w 400"/>
                <a:gd name="T99" fmla="*/ 202 h 330"/>
                <a:gd name="T100" fmla="*/ 105 w 400"/>
                <a:gd name="T101" fmla="*/ 148 h 330"/>
                <a:gd name="T102" fmla="*/ 120 w 400"/>
                <a:gd name="T103" fmla="*/ 150 h 330"/>
                <a:gd name="T104" fmla="*/ 110 w 400"/>
                <a:gd name="T105" fmla="*/ 191 h 330"/>
                <a:gd name="T106" fmla="*/ 122 w 400"/>
                <a:gd name="T107" fmla="*/ 330 h 330"/>
                <a:gd name="T108" fmla="*/ 278 w 400"/>
                <a:gd name="T109" fmla="*/ 330 h 330"/>
                <a:gd name="T110" fmla="*/ 278 w 400"/>
                <a:gd name="T111" fmla="*/ 191 h 330"/>
                <a:gd name="T112" fmla="*/ 200 w 400"/>
                <a:gd name="T113" fmla="*/ 113 h 330"/>
                <a:gd name="T114" fmla="*/ 122 w 400"/>
                <a:gd name="T115" fmla="*/ 191 h 330"/>
                <a:gd name="T116" fmla="*/ 122 w 400"/>
                <a:gd name="T117" fmla="*/ 33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00" h="330">
                  <a:moveTo>
                    <a:pt x="363" y="109"/>
                  </a:moveTo>
                  <a:cubicBezTo>
                    <a:pt x="350" y="109"/>
                    <a:pt x="340" y="119"/>
                    <a:pt x="340" y="131"/>
                  </a:cubicBezTo>
                  <a:cubicBezTo>
                    <a:pt x="340" y="144"/>
                    <a:pt x="350" y="154"/>
                    <a:pt x="363" y="154"/>
                  </a:cubicBezTo>
                  <a:cubicBezTo>
                    <a:pt x="375" y="154"/>
                    <a:pt x="385" y="144"/>
                    <a:pt x="385" y="131"/>
                  </a:cubicBezTo>
                  <a:cubicBezTo>
                    <a:pt x="385" y="119"/>
                    <a:pt x="375" y="109"/>
                    <a:pt x="363" y="109"/>
                  </a:cubicBezTo>
                  <a:close/>
                  <a:moveTo>
                    <a:pt x="37" y="109"/>
                  </a:moveTo>
                  <a:cubicBezTo>
                    <a:pt x="25" y="109"/>
                    <a:pt x="15" y="119"/>
                    <a:pt x="15" y="131"/>
                  </a:cubicBezTo>
                  <a:cubicBezTo>
                    <a:pt x="15" y="144"/>
                    <a:pt x="25" y="154"/>
                    <a:pt x="37" y="154"/>
                  </a:cubicBezTo>
                  <a:cubicBezTo>
                    <a:pt x="50" y="154"/>
                    <a:pt x="60" y="144"/>
                    <a:pt x="60" y="131"/>
                  </a:cubicBezTo>
                  <a:cubicBezTo>
                    <a:pt x="60" y="119"/>
                    <a:pt x="50" y="109"/>
                    <a:pt x="37" y="109"/>
                  </a:cubicBezTo>
                  <a:close/>
                  <a:moveTo>
                    <a:pt x="295" y="67"/>
                  </a:moveTo>
                  <a:cubicBezTo>
                    <a:pt x="277" y="67"/>
                    <a:pt x="262" y="83"/>
                    <a:pt x="262" y="101"/>
                  </a:cubicBezTo>
                  <a:cubicBezTo>
                    <a:pt x="262" y="120"/>
                    <a:pt x="277" y="135"/>
                    <a:pt x="295" y="135"/>
                  </a:cubicBezTo>
                  <a:cubicBezTo>
                    <a:pt x="314" y="135"/>
                    <a:pt x="329" y="120"/>
                    <a:pt x="329" y="101"/>
                  </a:cubicBezTo>
                  <a:cubicBezTo>
                    <a:pt x="329" y="83"/>
                    <a:pt x="314" y="67"/>
                    <a:pt x="295" y="67"/>
                  </a:cubicBezTo>
                  <a:close/>
                  <a:moveTo>
                    <a:pt x="400" y="272"/>
                  </a:moveTo>
                  <a:cubicBezTo>
                    <a:pt x="362" y="272"/>
                    <a:pt x="362" y="272"/>
                    <a:pt x="362" y="272"/>
                  </a:cubicBezTo>
                  <a:cubicBezTo>
                    <a:pt x="362" y="202"/>
                    <a:pt x="362" y="202"/>
                    <a:pt x="362" y="202"/>
                  </a:cubicBezTo>
                  <a:cubicBezTo>
                    <a:pt x="362" y="190"/>
                    <a:pt x="358" y="178"/>
                    <a:pt x="352" y="169"/>
                  </a:cubicBezTo>
                  <a:cubicBezTo>
                    <a:pt x="356" y="168"/>
                    <a:pt x="359" y="167"/>
                    <a:pt x="363" y="167"/>
                  </a:cubicBezTo>
                  <a:cubicBezTo>
                    <a:pt x="383" y="167"/>
                    <a:pt x="400" y="184"/>
                    <a:pt x="400" y="204"/>
                  </a:cubicBezTo>
                  <a:lnTo>
                    <a:pt x="400" y="272"/>
                  </a:lnTo>
                  <a:close/>
                  <a:moveTo>
                    <a:pt x="105" y="67"/>
                  </a:moveTo>
                  <a:cubicBezTo>
                    <a:pt x="86" y="67"/>
                    <a:pt x="71" y="83"/>
                    <a:pt x="71" y="101"/>
                  </a:cubicBezTo>
                  <a:cubicBezTo>
                    <a:pt x="71" y="120"/>
                    <a:pt x="86" y="135"/>
                    <a:pt x="105" y="135"/>
                  </a:cubicBezTo>
                  <a:cubicBezTo>
                    <a:pt x="123" y="135"/>
                    <a:pt x="138" y="120"/>
                    <a:pt x="138" y="101"/>
                  </a:cubicBezTo>
                  <a:cubicBezTo>
                    <a:pt x="138" y="83"/>
                    <a:pt x="123" y="67"/>
                    <a:pt x="105" y="67"/>
                  </a:cubicBezTo>
                  <a:close/>
                  <a:moveTo>
                    <a:pt x="37" y="167"/>
                  </a:moveTo>
                  <a:cubicBezTo>
                    <a:pt x="41" y="167"/>
                    <a:pt x="44" y="168"/>
                    <a:pt x="48" y="169"/>
                  </a:cubicBezTo>
                  <a:cubicBezTo>
                    <a:pt x="42" y="178"/>
                    <a:pt x="38" y="190"/>
                    <a:pt x="38" y="202"/>
                  </a:cubicBezTo>
                  <a:cubicBezTo>
                    <a:pt x="38" y="272"/>
                    <a:pt x="38" y="272"/>
                    <a:pt x="38" y="272"/>
                  </a:cubicBezTo>
                  <a:cubicBezTo>
                    <a:pt x="0" y="272"/>
                    <a:pt x="0" y="272"/>
                    <a:pt x="0" y="272"/>
                  </a:cubicBezTo>
                  <a:cubicBezTo>
                    <a:pt x="0" y="204"/>
                    <a:pt x="0" y="204"/>
                    <a:pt x="0" y="204"/>
                  </a:cubicBezTo>
                  <a:cubicBezTo>
                    <a:pt x="0" y="184"/>
                    <a:pt x="17" y="167"/>
                    <a:pt x="37" y="167"/>
                  </a:cubicBezTo>
                  <a:close/>
                  <a:moveTo>
                    <a:pt x="200" y="0"/>
                  </a:moveTo>
                  <a:cubicBezTo>
                    <a:pt x="173" y="0"/>
                    <a:pt x="150" y="22"/>
                    <a:pt x="150" y="50"/>
                  </a:cubicBezTo>
                  <a:cubicBezTo>
                    <a:pt x="150" y="77"/>
                    <a:pt x="173" y="100"/>
                    <a:pt x="200" y="100"/>
                  </a:cubicBezTo>
                  <a:cubicBezTo>
                    <a:pt x="227" y="100"/>
                    <a:pt x="250" y="77"/>
                    <a:pt x="250" y="50"/>
                  </a:cubicBezTo>
                  <a:cubicBezTo>
                    <a:pt x="250" y="22"/>
                    <a:pt x="227" y="0"/>
                    <a:pt x="200" y="0"/>
                  </a:cubicBezTo>
                  <a:close/>
                  <a:moveTo>
                    <a:pt x="349" y="299"/>
                  </a:moveTo>
                  <a:cubicBezTo>
                    <a:pt x="290" y="299"/>
                    <a:pt x="290" y="299"/>
                    <a:pt x="290" y="299"/>
                  </a:cubicBezTo>
                  <a:cubicBezTo>
                    <a:pt x="290" y="191"/>
                    <a:pt x="290" y="191"/>
                    <a:pt x="290" y="191"/>
                  </a:cubicBezTo>
                  <a:cubicBezTo>
                    <a:pt x="290" y="176"/>
                    <a:pt x="287" y="163"/>
                    <a:pt x="280" y="150"/>
                  </a:cubicBezTo>
                  <a:cubicBezTo>
                    <a:pt x="285" y="149"/>
                    <a:pt x="290" y="148"/>
                    <a:pt x="295" y="148"/>
                  </a:cubicBezTo>
                  <a:cubicBezTo>
                    <a:pt x="325" y="148"/>
                    <a:pt x="349" y="172"/>
                    <a:pt x="349" y="202"/>
                  </a:cubicBezTo>
                  <a:lnTo>
                    <a:pt x="349" y="299"/>
                  </a:lnTo>
                  <a:close/>
                  <a:moveTo>
                    <a:pt x="110" y="191"/>
                  </a:moveTo>
                  <a:cubicBezTo>
                    <a:pt x="110" y="299"/>
                    <a:pt x="110" y="299"/>
                    <a:pt x="110" y="299"/>
                  </a:cubicBezTo>
                  <a:cubicBezTo>
                    <a:pt x="51" y="299"/>
                    <a:pt x="51" y="299"/>
                    <a:pt x="51" y="299"/>
                  </a:cubicBezTo>
                  <a:cubicBezTo>
                    <a:pt x="51" y="202"/>
                    <a:pt x="51" y="202"/>
                    <a:pt x="51" y="202"/>
                  </a:cubicBezTo>
                  <a:cubicBezTo>
                    <a:pt x="51" y="172"/>
                    <a:pt x="75" y="148"/>
                    <a:pt x="105" y="148"/>
                  </a:cubicBezTo>
                  <a:cubicBezTo>
                    <a:pt x="110" y="148"/>
                    <a:pt x="115" y="149"/>
                    <a:pt x="120" y="150"/>
                  </a:cubicBezTo>
                  <a:cubicBezTo>
                    <a:pt x="113" y="163"/>
                    <a:pt x="110" y="176"/>
                    <a:pt x="110" y="191"/>
                  </a:cubicBezTo>
                  <a:close/>
                  <a:moveTo>
                    <a:pt x="122" y="330"/>
                  </a:moveTo>
                  <a:cubicBezTo>
                    <a:pt x="278" y="330"/>
                    <a:pt x="278" y="330"/>
                    <a:pt x="278" y="330"/>
                  </a:cubicBezTo>
                  <a:cubicBezTo>
                    <a:pt x="278" y="191"/>
                    <a:pt x="278" y="191"/>
                    <a:pt x="278" y="191"/>
                  </a:cubicBezTo>
                  <a:cubicBezTo>
                    <a:pt x="278" y="148"/>
                    <a:pt x="243" y="113"/>
                    <a:pt x="200" y="113"/>
                  </a:cubicBezTo>
                  <a:cubicBezTo>
                    <a:pt x="157" y="113"/>
                    <a:pt x="122" y="148"/>
                    <a:pt x="122" y="191"/>
                  </a:cubicBezTo>
                  <a:lnTo>
                    <a:pt x="122" y="330"/>
                  </a:lnTo>
                  <a:close/>
                </a:path>
              </a:pathLst>
            </a:custGeom>
            <a:solidFill>
              <a:schemeClr val="accent4"/>
            </a:solidFill>
            <a:ln>
              <a:noFill/>
            </a:ln>
            <a:extLst/>
          </p:spPr>
          <p:txBody>
            <a:bodyPr vert="horz" wrap="square" lIns="91440" tIns="45720" rIns="91440" bIns="45720" numCol="1" anchor="t" anchorCtr="0" compatLnSpc="1">
              <a:prstTxWarp prst="textNoShape">
                <a:avLst/>
              </a:prstTxWarp>
            </a:bodyPr>
            <a:lstStyle/>
            <a:p>
              <a:pPr>
                <a:defRPr/>
              </a:pPr>
              <a:endParaRPr lang="en-US" kern="0" smtClean="0">
                <a:solidFill>
                  <a:srgbClr val="505050"/>
                </a:solidFill>
              </a:endParaRPr>
            </a:p>
          </p:txBody>
        </p:sp>
        <p:sp>
          <p:nvSpPr>
            <p:cNvPr id="435" name="Freeform 5"/>
            <p:cNvSpPr>
              <a:spLocks/>
            </p:cNvSpPr>
            <p:nvPr/>
          </p:nvSpPr>
          <p:spPr bwMode="auto">
            <a:xfrm>
              <a:off x="2366880" y="2854592"/>
              <a:ext cx="243386" cy="121480"/>
            </a:xfrm>
            <a:custGeom>
              <a:avLst/>
              <a:gdLst>
                <a:gd name="T0" fmla="*/ 51 w 100"/>
                <a:gd name="T1" fmla="*/ 1 h 49"/>
                <a:gd name="T2" fmla="*/ 0 w 100"/>
                <a:gd name="T3" fmla="*/ 49 h 49"/>
                <a:gd name="T4" fmla="*/ 99 w 100"/>
                <a:gd name="T5" fmla="*/ 49 h 49"/>
                <a:gd name="T6" fmla="*/ 51 w 100"/>
                <a:gd name="T7" fmla="*/ 1 h 49"/>
              </a:gdLst>
              <a:ahLst/>
              <a:cxnLst>
                <a:cxn ang="0">
                  <a:pos x="T0" y="T1"/>
                </a:cxn>
                <a:cxn ang="0">
                  <a:pos x="T2" y="T3"/>
                </a:cxn>
                <a:cxn ang="0">
                  <a:pos x="T4" y="T5"/>
                </a:cxn>
                <a:cxn ang="0">
                  <a:pos x="T6" y="T7"/>
                </a:cxn>
              </a:cxnLst>
              <a:rect l="0" t="0" r="r" b="b"/>
              <a:pathLst>
                <a:path w="100" h="49">
                  <a:moveTo>
                    <a:pt x="51" y="1"/>
                  </a:moveTo>
                  <a:cubicBezTo>
                    <a:pt x="24" y="0"/>
                    <a:pt x="1" y="21"/>
                    <a:pt x="0" y="49"/>
                  </a:cubicBezTo>
                  <a:cubicBezTo>
                    <a:pt x="99" y="49"/>
                    <a:pt x="99" y="49"/>
                    <a:pt x="99" y="49"/>
                  </a:cubicBezTo>
                  <a:cubicBezTo>
                    <a:pt x="100" y="21"/>
                    <a:pt x="79" y="2"/>
                    <a:pt x="51" y="1"/>
                  </a:cubicBezTo>
                  <a:close/>
                </a:path>
              </a:pathLst>
            </a:custGeom>
            <a:solidFill>
              <a:schemeClr val="tx1"/>
            </a:solidFill>
            <a:ln w="19050">
              <a:solidFill>
                <a:schemeClr val="tx1">
                  <a:lumMod val="50000"/>
                </a:schemeClr>
              </a:solidFill>
              <a:round/>
              <a:headEnd/>
              <a:tailEnd/>
            </a:ln>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36" name="Freeform 6"/>
            <p:cNvSpPr>
              <a:spLocks/>
            </p:cNvSpPr>
            <p:nvPr/>
          </p:nvSpPr>
          <p:spPr bwMode="auto">
            <a:xfrm>
              <a:off x="1918354" y="2856378"/>
              <a:ext cx="518065" cy="67886"/>
            </a:xfrm>
            <a:custGeom>
              <a:avLst/>
              <a:gdLst>
                <a:gd name="T0" fmla="*/ 210 w 213"/>
                <a:gd name="T1" fmla="*/ 27 h 27"/>
                <a:gd name="T2" fmla="*/ 188 w 213"/>
                <a:gd name="T3" fmla="*/ 17 h 27"/>
                <a:gd name="T4" fmla="*/ 142 w 213"/>
                <a:gd name="T5" fmla="*/ 8 h 27"/>
                <a:gd name="T6" fmla="*/ 0 w 213"/>
                <a:gd name="T7" fmla="*/ 8 h 27"/>
                <a:gd name="T8" fmla="*/ 0 w 213"/>
                <a:gd name="T9" fmla="*/ 0 h 27"/>
                <a:gd name="T10" fmla="*/ 142 w 213"/>
                <a:gd name="T11" fmla="*/ 0 h 27"/>
                <a:gd name="T12" fmla="*/ 191 w 213"/>
                <a:gd name="T13" fmla="*/ 10 h 27"/>
                <a:gd name="T14" fmla="*/ 213 w 213"/>
                <a:gd name="T15" fmla="*/ 20 h 27"/>
                <a:gd name="T16" fmla="*/ 210 w 213"/>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27">
                  <a:moveTo>
                    <a:pt x="210" y="27"/>
                  </a:moveTo>
                  <a:cubicBezTo>
                    <a:pt x="188" y="17"/>
                    <a:pt x="188" y="17"/>
                    <a:pt x="188" y="17"/>
                  </a:cubicBezTo>
                  <a:cubicBezTo>
                    <a:pt x="177" y="12"/>
                    <a:pt x="155" y="8"/>
                    <a:pt x="142" y="8"/>
                  </a:cubicBezTo>
                  <a:cubicBezTo>
                    <a:pt x="0" y="8"/>
                    <a:pt x="0" y="8"/>
                    <a:pt x="0" y="8"/>
                  </a:cubicBezTo>
                  <a:cubicBezTo>
                    <a:pt x="0" y="0"/>
                    <a:pt x="0" y="0"/>
                    <a:pt x="0" y="0"/>
                  </a:cubicBezTo>
                  <a:cubicBezTo>
                    <a:pt x="142" y="0"/>
                    <a:pt x="142" y="0"/>
                    <a:pt x="142" y="0"/>
                  </a:cubicBezTo>
                  <a:cubicBezTo>
                    <a:pt x="157" y="0"/>
                    <a:pt x="179" y="5"/>
                    <a:pt x="191" y="10"/>
                  </a:cubicBezTo>
                  <a:cubicBezTo>
                    <a:pt x="213" y="20"/>
                    <a:pt x="213" y="20"/>
                    <a:pt x="213" y="20"/>
                  </a:cubicBezTo>
                  <a:lnTo>
                    <a:pt x="210" y="27"/>
                  </a:lnTo>
                  <a:close/>
                </a:path>
              </a:pathLst>
            </a:custGeom>
            <a:solidFill>
              <a:schemeClr val="bg2">
                <a:lumMod val="20000"/>
                <a:lumOff val="80000"/>
              </a:schemeClr>
            </a:solid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37" name="Oval 7"/>
            <p:cNvSpPr>
              <a:spLocks noChangeArrowheads="1"/>
            </p:cNvSpPr>
            <p:nvPr/>
          </p:nvSpPr>
          <p:spPr bwMode="auto">
            <a:xfrm>
              <a:off x="1043902" y="2661653"/>
              <a:ext cx="540665" cy="117907"/>
            </a:xfrm>
            <a:prstGeom prst="ellipse">
              <a:avLst/>
            </a:prstGeom>
            <a:solidFill>
              <a:schemeClr val="tx1">
                <a:lumMod val="85000"/>
              </a:schemeClr>
            </a:solidFill>
            <a:ln w="19050">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38" name="Freeform 8"/>
            <p:cNvSpPr>
              <a:spLocks/>
            </p:cNvSpPr>
            <p:nvPr/>
          </p:nvSpPr>
          <p:spPr bwMode="auto">
            <a:xfrm>
              <a:off x="649269" y="1788067"/>
              <a:ext cx="1307332" cy="932539"/>
            </a:xfrm>
            <a:custGeom>
              <a:avLst/>
              <a:gdLst>
                <a:gd name="T0" fmla="*/ 527 w 537"/>
                <a:gd name="T1" fmla="*/ 373 h 373"/>
                <a:gd name="T2" fmla="*/ 537 w 537"/>
                <a:gd name="T3" fmla="*/ 362 h 373"/>
                <a:gd name="T4" fmla="*/ 537 w 537"/>
                <a:gd name="T5" fmla="*/ 11 h 373"/>
                <a:gd name="T6" fmla="*/ 527 w 537"/>
                <a:gd name="T7" fmla="*/ 0 h 373"/>
                <a:gd name="T8" fmla="*/ 11 w 537"/>
                <a:gd name="T9" fmla="*/ 0 h 373"/>
                <a:gd name="T10" fmla="*/ 0 w 537"/>
                <a:gd name="T11" fmla="*/ 11 h 373"/>
                <a:gd name="T12" fmla="*/ 0 w 537"/>
                <a:gd name="T13" fmla="*/ 362 h 373"/>
                <a:gd name="T14" fmla="*/ 11 w 537"/>
                <a:gd name="T15" fmla="*/ 373 h 373"/>
                <a:gd name="T16" fmla="*/ 527 w 537"/>
                <a:gd name="T17" fmla="*/ 373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7" h="373">
                  <a:moveTo>
                    <a:pt x="527" y="373"/>
                  </a:moveTo>
                  <a:cubicBezTo>
                    <a:pt x="532" y="373"/>
                    <a:pt x="537" y="368"/>
                    <a:pt x="537" y="362"/>
                  </a:cubicBezTo>
                  <a:cubicBezTo>
                    <a:pt x="537" y="11"/>
                    <a:pt x="537" y="11"/>
                    <a:pt x="537" y="11"/>
                  </a:cubicBezTo>
                  <a:cubicBezTo>
                    <a:pt x="537" y="5"/>
                    <a:pt x="532" y="0"/>
                    <a:pt x="527" y="0"/>
                  </a:cubicBezTo>
                  <a:cubicBezTo>
                    <a:pt x="11" y="0"/>
                    <a:pt x="11" y="0"/>
                    <a:pt x="11" y="0"/>
                  </a:cubicBezTo>
                  <a:cubicBezTo>
                    <a:pt x="5" y="0"/>
                    <a:pt x="0" y="5"/>
                    <a:pt x="0" y="11"/>
                  </a:cubicBezTo>
                  <a:cubicBezTo>
                    <a:pt x="0" y="362"/>
                    <a:pt x="0" y="362"/>
                    <a:pt x="0" y="362"/>
                  </a:cubicBezTo>
                  <a:cubicBezTo>
                    <a:pt x="0" y="368"/>
                    <a:pt x="5" y="373"/>
                    <a:pt x="11" y="373"/>
                  </a:cubicBezTo>
                  <a:lnTo>
                    <a:pt x="527" y="373"/>
                  </a:lnTo>
                  <a:close/>
                </a:path>
              </a:pathLst>
            </a:custGeom>
            <a:solidFill>
              <a:schemeClr val="tx1"/>
            </a:solidFill>
            <a:ln w="19050">
              <a:solidFill>
                <a:schemeClr val="tx1">
                  <a:lumMod val="50000"/>
                </a:schemeClr>
              </a:solidFill>
              <a:round/>
              <a:headEnd/>
              <a:tailEnd/>
            </a:ln>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40" name="Rectangle 9"/>
            <p:cNvSpPr>
              <a:spLocks noChangeArrowheads="1"/>
            </p:cNvSpPr>
            <p:nvPr/>
          </p:nvSpPr>
          <p:spPr bwMode="auto">
            <a:xfrm>
              <a:off x="690992" y="1830942"/>
              <a:ext cx="1225623" cy="712803"/>
            </a:xfrm>
            <a:prstGeom prst="rect">
              <a:avLst/>
            </a:prstGeom>
            <a:solidFill>
              <a:schemeClr val="accent3"/>
            </a:solidFill>
            <a:ln>
              <a:noFill/>
            </a:ln>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41" name="Rectangle 10"/>
            <p:cNvSpPr>
              <a:spLocks noChangeArrowheads="1"/>
            </p:cNvSpPr>
            <p:nvPr/>
          </p:nvSpPr>
          <p:spPr bwMode="auto">
            <a:xfrm>
              <a:off x="503237" y="2911759"/>
              <a:ext cx="1620257" cy="62527"/>
            </a:xfrm>
            <a:prstGeom prst="rect">
              <a:avLst/>
            </a:prstGeom>
            <a:solidFill>
              <a:schemeClr val="tx1"/>
            </a:solidFill>
            <a:ln w="19050">
              <a:solidFill>
                <a:schemeClr val="tx1">
                  <a:lumMod val="50000"/>
                </a:schemeClr>
              </a:solidFill>
              <a:miter lim="800000"/>
              <a:headEnd/>
              <a:tailEnd/>
            </a:ln>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42" name="Freeform 11"/>
            <p:cNvSpPr>
              <a:spLocks/>
            </p:cNvSpPr>
            <p:nvPr/>
          </p:nvSpPr>
          <p:spPr bwMode="auto">
            <a:xfrm>
              <a:off x="503237" y="2836727"/>
              <a:ext cx="1620257" cy="75032"/>
            </a:xfrm>
            <a:custGeom>
              <a:avLst/>
              <a:gdLst>
                <a:gd name="T0" fmla="*/ 932 w 932"/>
                <a:gd name="T1" fmla="*/ 42 h 42"/>
                <a:gd name="T2" fmla="*/ 0 w 932"/>
                <a:gd name="T3" fmla="*/ 42 h 42"/>
                <a:gd name="T4" fmla="*/ 59 w 932"/>
                <a:gd name="T5" fmla="*/ 0 h 42"/>
                <a:gd name="T6" fmla="*/ 874 w 932"/>
                <a:gd name="T7" fmla="*/ 0 h 42"/>
                <a:gd name="T8" fmla="*/ 932 w 932"/>
                <a:gd name="T9" fmla="*/ 42 h 42"/>
              </a:gdLst>
              <a:ahLst/>
              <a:cxnLst>
                <a:cxn ang="0">
                  <a:pos x="T0" y="T1"/>
                </a:cxn>
                <a:cxn ang="0">
                  <a:pos x="T2" y="T3"/>
                </a:cxn>
                <a:cxn ang="0">
                  <a:pos x="T4" y="T5"/>
                </a:cxn>
                <a:cxn ang="0">
                  <a:pos x="T6" y="T7"/>
                </a:cxn>
                <a:cxn ang="0">
                  <a:pos x="T8" y="T9"/>
                </a:cxn>
              </a:cxnLst>
              <a:rect l="0" t="0" r="r" b="b"/>
              <a:pathLst>
                <a:path w="932" h="42">
                  <a:moveTo>
                    <a:pt x="932" y="42"/>
                  </a:moveTo>
                  <a:lnTo>
                    <a:pt x="0" y="42"/>
                  </a:lnTo>
                  <a:lnTo>
                    <a:pt x="59" y="0"/>
                  </a:lnTo>
                  <a:lnTo>
                    <a:pt x="874" y="0"/>
                  </a:lnTo>
                  <a:lnTo>
                    <a:pt x="932" y="42"/>
                  </a:lnTo>
                  <a:close/>
                </a:path>
              </a:pathLst>
            </a:custGeom>
            <a:solidFill>
              <a:schemeClr val="tx1">
                <a:lumMod val="85000"/>
              </a:schemeClr>
            </a:solidFill>
            <a:ln w="19050">
              <a:solidFill>
                <a:schemeClr val="tx1">
                  <a:lumMod val="50000"/>
                </a:schemeClr>
              </a:solidFill>
              <a:round/>
              <a:headEnd/>
              <a:tailEnd/>
            </a:ln>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p:nvSpPr>
          <p:cNvPr id="568" name="Rounded Rectangle 567"/>
          <p:cNvSpPr/>
          <p:nvPr/>
        </p:nvSpPr>
        <p:spPr bwMode="auto">
          <a:xfrm>
            <a:off x="8032469" y="2600819"/>
            <a:ext cx="2409029" cy="4126948"/>
          </a:xfrm>
          <a:prstGeom prst="roundRect">
            <a:avLst/>
          </a:prstGeom>
          <a:solidFill>
            <a:schemeClr val="bg1">
              <a:lumMod val="95000"/>
              <a:alpha val="95000"/>
            </a:schemeClr>
          </a:solidFill>
          <a:ln w="38100">
            <a:solidFill>
              <a:schemeClr val="tx1"/>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0" rIns="182880" bIns="91440" numCol="1" spcCol="0" rtlCol="0" fromWordArt="0" anchor="t" anchorCtr="0" forceAA="0" compatLnSpc="1">
            <a:prstTxWarp prst="textNoShape">
              <a:avLst/>
            </a:prstTxWarp>
            <a:noAutofit/>
          </a:bodyPr>
          <a:lstStyle/>
          <a:p>
            <a:pPr algn="ctr">
              <a:lnSpc>
                <a:spcPct val="90000"/>
              </a:lnSpc>
              <a:spcAft>
                <a:spcPts val="600"/>
              </a:spcAft>
            </a:pPr>
            <a:r>
              <a:rPr lang="en-US" sz="2000" b="1" dirty="0" err="1" smtClean="0">
                <a:solidFill>
                  <a:schemeClr val="tx1"/>
                </a:solidFill>
              </a:rPr>
              <a:t>Repositório</a:t>
            </a:r>
            <a:r>
              <a:rPr lang="en-US" sz="2000" b="1" dirty="0" smtClean="0">
                <a:solidFill>
                  <a:schemeClr val="tx1"/>
                </a:solidFill>
              </a:rPr>
              <a:t/>
            </a:r>
            <a:br>
              <a:rPr lang="en-US" sz="2000" b="1" dirty="0" smtClean="0">
                <a:solidFill>
                  <a:schemeClr val="tx1"/>
                </a:solidFill>
              </a:rPr>
            </a:br>
            <a:r>
              <a:rPr lang="en-US" sz="2000" b="1" dirty="0" smtClean="0">
                <a:solidFill>
                  <a:schemeClr val="tx1"/>
                </a:solidFill>
              </a:rPr>
              <a:t>Central</a:t>
            </a:r>
            <a:endParaRPr lang="en-US" sz="2000" b="1" dirty="0">
              <a:solidFill>
                <a:schemeClr val="tx1"/>
              </a:solidFill>
            </a:endParaRPr>
          </a:p>
        </p:txBody>
      </p:sp>
      <p:grpSp>
        <p:nvGrpSpPr>
          <p:cNvPr id="600" name="Group 599"/>
          <p:cNvGrpSpPr/>
          <p:nvPr/>
        </p:nvGrpSpPr>
        <p:grpSpPr>
          <a:xfrm>
            <a:off x="8296160" y="5533699"/>
            <a:ext cx="1882150" cy="951832"/>
            <a:chOff x="4962561" y="2484878"/>
            <a:chExt cx="2522622" cy="1409700"/>
          </a:xfrm>
        </p:grpSpPr>
        <p:grpSp>
          <p:nvGrpSpPr>
            <p:cNvPr id="601" name="Group 600"/>
            <p:cNvGrpSpPr/>
            <p:nvPr/>
          </p:nvGrpSpPr>
          <p:grpSpPr>
            <a:xfrm>
              <a:off x="4962561" y="2484878"/>
              <a:ext cx="2522622" cy="1409700"/>
              <a:chOff x="3703637" y="1744662"/>
              <a:chExt cx="5181600" cy="2895600"/>
            </a:xfrm>
          </p:grpSpPr>
          <p:sp>
            <p:nvSpPr>
              <p:cNvPr id="623" name="Rectangle 622"/>
              <p:cNvSpPr/>
              <p:nvPr/>
            </p:nvSpPr>
            <p:spPr bwMode="auto">
              <a:xfrm>
                <a:off x="3789873" y="1829243"/>
                <a:ext cx="5013282" cy="2725204"/>
              </a:xfrm>
              <a:prstGeom prst="rect">
                <a:avLst/>
              </a:prstGeom>
              <a:solidFill>
                <a:schemeClr val="accent1"/>
              </a:solidFill>
              <a:ln w="76200">
                <a:solidFill>
                  <a:schemeClr val="bg1">
                    <a:lumMod val="95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624" name="Right Bracket 623"/>
              <p:cNvSpPr/>
              <p:nvPr/>
            </p:nvSpPr>
            <p:spPr>
              <a:xfrm>
                <a:off x="8512014" y="1744662"/>
                <a:ext cx="373223" cy="2895600"/>
              </a:xfrm>
              <a:prstGeom prst="rightBracket">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FFFFFF"/>
                  </a:solidFill>
                </a:endParaRPr>
              </a:p>
            </p:txBody>
          </p:sp>
          <p:sp>
            <p:nvSpPr>
              <p:cNvPr id="625" name="Left Bracket 624"/>
              <p:cNvSpPr/>
              <p:nvPr/>
            </p:nvSpPr>
            <p:spPr>
              <a:xfrm>
                <a:off x="3703637" y="1744662"/>
                <a:ext cx="373223" cy="2895600"/>
              </a:xfrm>
              <a:prstGeom prst="leftBracket">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FFFF"/>
                  </a:solidFill>
                </a:endParaRPr>
              </a:p>
            </p:txBody>
          </p:sp>
        </p:grpSp>
        <p:cxnSp>
          <p:nvCxnSpPr>
            <p:cNvPr id="602" name="Straight Connector 601"/>
            <p:cNvCxnSpPr/>
            <p:nvPr/>
          </p:nvCxnSpPr>
          <p:spPr>
            <a:xfrm>
              <a:off x="7288402"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03" name="Straight Connector 602"/>
            <p:cNvCxnSpPr/>
            <p:nvPr/>
          </p:nvCxnSpPr>
          <p:spPr>
            <a:xfrm>
              <a:off x="7166837"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04" name="Straight Connector 603"/>
            <p:cNvCxnSpPr/>
            <p:nvPr/>
          </p:nvCxnSpPr>
          <p:spPr>
            <a:xfrm>
              <a:off x="7045273"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05" name="Straight Connector 604"/>
            <p:cNvCxnSpPr/>
            <p:nvPr/>
          </p:nvCxnSpPr>
          <p:spPr>
            <a:xfrm>
              <a:off x="6923709"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618" name="Group 617"/>
            <p:cNvGrpSpPr/>
            <p:nvPr/>
          </p:nvGrpSpPr>
          <p:grpSpPr>
            <a:xfrm>
              <a:off x="5151321" y="2732528"/>
              <a:ext cx="364693" cy="914400"/>
              <a:chOff x="5528956" y="2849562"/>
              <a:chExt cx="729385" cy="1828800"/>
            </a:xfrm>
          </p:grpSpPr>
          <p:cxnSp>
            <p:nvCxnSpPr>
              <p:cNvPr id="619" name="Straight Connector 618"/>
              <p:cNvCxnSpPr/>
              <p:nvPr/>
            </p:nvCxnSpPr>
            <p:spPr>
              <a:xfrm>
                <a:off x="6258341"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20" name="Straight Connector 619"/>
              <p:cNvCxnSpPr/>
              <p:nvPr/>
            </p:nvCxnSpPr>
            <p:spPr>
              <a:xfrm>
                <a:off x="6015212"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21" name="Straight Connector 620"/>
              <p:cNvCxnSpPr/>
              <p:nvPr/>
            </p:nvCxnSpPr>
            <p:spPr>
              <a:xfrm>
                <a:off x="5772084"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22" name="Straight Connector 621"/>
              <p:cNvCxnSpPr/>
              <p:nvPr/>
            </p:nvCxnSpPr>
            <p:spPr>
              <a:xfrm>
                <a:off x="5528956"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grpSp>
      </p:grpSp>
      <p:pic>
        <p:nvPicPr>
          <p:cNvPr id="626" name="Picture 62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3134" y="5859324"/>
            <a:ext cx="1773510" cy="407795"/>
          </a:xfrm>
          <a:prstGeom prst="rect">
            <a:avLst/>
          </a:prstGeom>
        </p:spPr>
      </p:pic>
      <p:cxnSp>
        <p:nvCxnSpPr>
          <p:cNvPr id="665" name="Straight Arrow Connector 664"/>
          <p:cNvCxnSpPr>
            <a:endCxn id="587" idx="2"/>
          </p:cNvCxnSpPr>
          <p:nvPr/>
        </p:nvCxnSpPr>
        <p:spPr>
          <a:xfrm flipH="1" flipV="1">
            <a:off x="2430112" y="4756775"/>
            <a:ext cx="5866049" cy="425553"/>
          </a:xfrm>
          <a:prstGeom prst="straightConnector1">
            <a:avLst/>
          </a:prstGeom>
          <a:solidFill>
            <a:schemeClr val="tx1"/>
          </a:solidFill>
          <a:ln w="28575">
            <a:solidFill>
              <a:schemeClr val="tx2"/>
            </a:solidFill>
            <a:headEnd type="none"/>
            <a:tailEnd type="triangle" w="lg" len="lg"/>
          </a:ln>
        </p:spPr>
        <p:style>
          <a:lnRef idx="1">
            <a:schemeClr val="accent1"/>
          </a:lnRef>
          <a:fillRef idx="0">
            <a:schemeClr val="accent1"/>
          </a:fillRef>
          <a:effectRef idx="0">
            <a:schemeClr val="accent1"/>
          </a:effectRef>
          <a:fontRef idx="minor">
            <a:schemeClr val="tx1"/>
          </a:fontRef>
        </p:style>
      </p:cxnSp>
      <p:grpSp>
        <p:nvGrpSpPr>
          <p:cNvPr id="570" name="Group 569"/>
          <p:cNvGrpSpPr/>
          <p:nvPr/>
        </p:nvGrpSpPr>
        <p:grpSpPr>
          <a:xfrm>
            <a:off x="8300747" y="4442351"/>
            <a:ext cx="1882150" cy="951832"/>
            <a:chOff x="4962561" y="2484878"/>
            <a:chExt cx="2522622" cy="1409700"/>
          </a:xfrm>
        </p:grpSpPr>
        <p:grpSp>
          <p:nvGrpSpPr>
            <p:cNvPr id="571" name="Group 570"/>
            <p:cNvGrpSpPr/>
            <p:nvPr/>
          </p:nvGrpSpPr>
          <p:grpSpPr>
            <a:xfrm>
              <a:off x="4962561" y="2484878"/>
              <a:ext cx="2522622" cy="1409700"/>
              <a:chOff x="3703637" y="1744662"/>
              <a:chExt cx="5181600" cy="2895600"/>
            </a:xfrm>
          </p:grpSpPr>
          <p:sp>
            <p:nvSpPr>
              <p:cNvPr id="596" name="Rectangle 595"/>
              <p:cNvSpPr/>
              <p:nvPr/>
            </p:nvSpPr>
            <p:spPr bwMode="auto">
              <a:xfrm>
                <a:off x="3789873" y="1829243"/>
                <a:ext cx="5013282" cy="2725204"/>
              </a:xfrm>
              <a:prstGeom prst="rect">
                <a:avLst/>
              </a:prstGeom>
              <a:solidFill>
                <a:schemeClr val="accent1"/>
              </a:solidFill>
              <a:ln w="76200">
                <a:solidFill>
                  <a:schemeClr val="bg1">
                    <a:lumMod val="95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97" name="Right Bracket 596"/>
              <p:cNvSpPr/>
              <p:nvPr/>
            </p:nvSpPr>
            <p:spPr>
              <a:xfrm>
                <a:off x="8512014" y="1744662"/>
                <a:ext cx="373223" cy="2895600"/>
              </a:xfrm>
              <a:prstGeom prst="rightBracket">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FFFFFF"/>
                  </a:solidFill>
                </a:endParaRPr>
              </a:p>
            </p:txBody>
          </p:sp>
          <p:sp>
            <p:nvSpPr>
              <p:cNvPr id="598" name="Left Bracket 597"/>
              <p:cNvSpPr/>
              <p:nvPr/>
            </p:nvSpPr>
            <p:spPr>
              <a:xfrm>
                <a:off x="3703637" y="1744662"/>
                <a:ext cx="373223" cy="2895600"/>
              </a:xfrm>
              <a:prstGeom prst="leftBracket">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FFFF"/>
                  </a:solidFill>
                </a:endParaRPr>
              </a:p>
            </p:txBody>
          </p:sp>
        </p:grpSp>
        <p:cxnSp>
          <p:nvCxnSpPr>
            <p:cNvPr id="572" name="Straight Connector 571"/>
            <p:cNvCxnSpPr/>
            <p:nvPr/>
          </p:nvCxnSpPr>
          <p:spPr>
            <a:xfrm>
              <a:off x="7288402"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73" name="Straight Connector 572"/>
            <p:cNvCxnSpPr/>
            <p:nvPr/>
          </p:nvCxnSpPr>
          <p:spPr>
            <a:xfrm>
              <a:off x="7166837"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74" name="Straight Connector 573"/>
            <p:cNvCxnSpPr/>
            <p:nvPr/>
          </p:nvCxnSpPr>
          <p:spPr>
            <a:xfrm>
              <a:off x="7045273"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90" name="Straight Connector 589"/>
            <p:cNvCxnSpPr/>
            <p:nvPr/>
          </p:nvCxnSpPr>
          <p:spPr>
            <a:xfrm>
              <a:off x="6923709"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591" name="Group 590"/>
            <p:cNvGrpSpPr/>
            <p:nvPr/>
          </p:nvGrpSpPr>
          <p:grpSpPr>
            <a:xfrm>
              <a:off x="5151321" y="2732528"/>
              <a:ext cx="364693" cy="914400"/>
              <a:chOff x="5528956" y="2849562"/>
              <a:chExt cx="729385" cy="1828800"/>
            </a:xfrm>
          </p:grpSpPr>
          <p:cxnSp>
            <p:nvCxnSpPr>
              <p:cNvPr id="592" name="Straight Connector 591"/>
              <p:cNvCxnSpPr/>
              <p:nvPr/>
            </p:nvCxnSpPr>
            <p:spPr>
              <a:xfrm>
                <a:off x="6258341"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93" name="Straight Connector 592"/>
              <p:cNvCxnSpPr/>
              <p:nvPr/>
            </p:nvCxnSpPr>
            <p:spPr>
              <a:xfrm>
                <a:off x="6015212"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94" name="Straight Connector 593"/>
              <p:cNvCxnSpPr/>
              <p:nvPr/>
            </p:nvCxnSpPr>
            <p:spPr>
              <a:xfrm>
                <a:off x="5772084"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95" name="Straight Connector 594"/>
              <p:cNvCxnSpPr/>
              <p:nvPr/>
            </p:nvCxnSpPr>
            <p:spPr>
              <a:xfrm>
                <a:off x="5528956"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grpSp>
      </p:grpSp>
      <p:sp>
        <p:nvSpPr>
          <p:cNvPr id="599" name="Rectangle 598"/>
          <p:cNvSpPr/>
          <p:nvPr/>
        </p:nvSpPr>
        <p:spPr>
          <a:xfrm>
            <a:off x="8383133" y="4621783"/>
            <a:ext cx="1725836" cy="620304"/>
          </a:xfrm>
          <a:prstGeom prst="rect">
            <a:avLst/>
          </a:prstGeom>
        </p:spPr>
        <p:txBody>
          <a:bodyPr wrap="square">
            <a:spAutoFit/>
          </a:bodyPr>
          <a:lstStyle/>
          <a:p>
            <a:pPr algn="ctr">
              <a:lnSpc>
                <a:spcPct val="90000"/>
              </a:lnSpc>
            </a:pPr>
            <a:r>
              <a:rPr lang="en-US" sz="2000" b="1" dirty="0">
                <a:gradFill>
                  <a:gsLst>
                    <a:gs pos="2917">
                      <a:srgbClr val="FFFFFF"/>
                    </a:gs>
                    <a:gs pos="30000">
                      <a:srgbClr val="FFFFFF"/>
                    </a:gs>
                  </a:gsLst>
                  <a:lin ang="5400000" scaled="0"/>
                </a:gradFill>
                <a:latin typeface="Segoe UI Light"/>
              </a:rPr>
              <a:t>Application</a:t>
            </a:r>
          </a:p>
          <a:p>
            <a:pPr algn="ctr">
              <a:lnSpc>
                <a:spcPct val="90000"/>
              </a:lnSpc>
            </a:pPr>
            <a:r>
              <a:rPr lang="en-US" sz="2000" b="1" dirty="0">
                <a:gradFill>
                  <a:gsLst>
                    <a:gs pos="2917">
                      <a:srgbClr val="FFFFFF"/>
                    </a:gs>
                    <a:gs pos="30000">
                      <a:srgbClr val="FFFFFF"/>
                    </a:gs>
                  </a:gsLst>
                  <a:lin ang="5400000" scaled="0"/>
                </a:gradFill>
                <a:latin typeface="Segoe UI Light"/>
              </a:rPr>
              <a:t>Framework</a:t>
            </a:r>
          </a:p>
        </p:txBody>
      </p:sp>
      <p:sp>
        <p:nvSpPr>
          <p:cNvPr id="664" name="TextBox 17"/>
          <p:cNvSpPr txBox="1"/>
          <p:nvPr/>
        </p:nvSpPr>
        <p:spPr>
          <a:xfrm rot="205656">
            <a:off x="3674071" y="4236847"/>
            <a:ext cx="3287787" cy="1181862"/>
          </a:xfrm>
          <a:prstGeom prst="rect">
            <a:avLst/>
          </a:prstGeom>
          <a:solidFill>
            <a:schemeClr val="tx2"/>
          </a:solidFill>
        </p:spPr>
        <p:txBody>
          <a:bodyPr wrap="square" lIns="182880" tIns="146304" rIns="182880" bIns="146304" rtlCol="0">
            <a:spAutoFit/>
          </a:bodyPr>
          <a:lstStyle/>
          <a:p>
            <a:pPr algn="ctr">
              <a:lnSpc>
                <a:spcPct val="90000"/>
              </a:lnSpc>
              <a:spcAft>
                <a:spcPts val="600"/>
              </a:spcAft>
            </a:pPr>
            <a:r>
              <a:rPr lang="en-US" sz="1600" dirty="0" err="1" smtClean="0">
                <a:solidFill>
                  <a:srgbClr val="FFFFFF"/>
                </a:solidFill>
              </a:rPr>
              <a:t>Desenvolvedores</a:t>
            </a:r>
            <a:r>
              <a:rPr lang="en-US" sz="1600" dirty="0" smtClean="0">
                <a:solidFill>
                  <a:srgbClr val="FFFFFF"/>
                </a:solidFill>
              </a:rPr>
              <a:t> </a:t>
            </a:r>
            <a:r>
              <a:rPr lang="en-US" sz="1600" dirty="0" err="1" smtClean="0">
                <a:solidFill>
                  <a:srgbClr val="FFFFFF"/>
                </a:solidFill>
              </a:rPr>
              <a:t>podem</a:t>
            </a:r>
            <a:r>
              <a:rPr lang="en-US" sz="1600" dirty="0" smtClean="0">
                <a:solidFill>
                  <a:srgbClr val="FFFFFF"/>
                </a:solidFill>
              </a:rPr>
              <a:t> </a:t>
            </a:r>
            <a:r>
              <a:rPr lang="en-US" sz="1600" dirty="0" err="1" smtClean="0">
                <a:solidFill>
                  <a:srgbClr val="FFFFFF"/>
                </a:solidFill>
              </a:rPr>
              <a:t>escolher</a:t>
            </a:r>
            <a:r>
              <a:rPr lang="en-US" sz="1600" dirty="0" smtClean="0">
                <a:solidFill>
                  <a:srgbClr val="FFFFFF"/>
                </a:solidFill>
              </a:rPr>
              <a:t> </a:t>
            </a:r>
            <a:r>
              <a:rPr lang="en-US" sz="1600" dirty="0" err="1" smtClean="0">
                <a:solidFill>
                  <a:srgbClr val="FFFFFF"/>
                </a:solidFill>
              </a:rPr>
              <a:t>seus</a:t>
            </a:r>
            <a:r>
              <a:rPr lang="en-US" sz="1600" dirty="0" smtClean="0">
                <a:solidFill>
                  <a:srgbClr val="FFFFFF"/>
                </a:solidFill>
              </a:rPr>
              <a:t> frameworks de </a:t>
            </a:r>
            <a:r>
              <a:rPr lang="en-US" sz="1600" dirty="0" err="1" smtClean="0">
                <a:solidFill>
                  <a:srgbClr val="FFFFFF"/>
                </a:solidFill>
              </a:rPr>
              <a:t>aplicação</a:t>
            </a:r>
            <a:r>
              <a:rPr lang="en-US" sz="1600" dirty="0" smtClean="0">
                <a:solidFill>
                  <a:srgbClr val="FFFFFF"/>
                </a:solidFill>
              </a:rPr>
              <a:t> e </a:t>
            </a:r>
            <a:r>
              <a:rPr lang="en-US" sz="1600" dirty="0" err="1" smtClean="0">
                <a:solidFill>
                  <a:srgbClr val="FFFFFF"/>
                </a:solidFill>
              </a:rPr>
              <a:t>puxá-los</a:t>
            </a:r>
            <a:r>
              <a:rPr lang="en-US" sz="1600" dirty="0" smtClean="0">
                <a:solidFill>
                  <a:srgbClr val="FFFFFF"/>
                </a:solidFill>
              </a:rPr>
              <a:t> </a:t>
            </a:r>
            <a:r>
              <a:rPr lang="en-US" sz="1600" dirty="0" err="1" smtClean="0">
                <a:solidFill>
                  <a:srgbClr val="FFFFFF"/>
                </a:solidFill>
              </a:rPr>
              <a:t>localmente</a:t>
            </a:r>
            <a:r>
              <a:rPr lang="en-US" sz="1600" dirty="0" smtClean="0">
                <a:solidFill>
                  <a:srgbClr val="FFFFFF"/>
                </a:solidFill>
              </a:rPr>
              <a:t> </a:t>
            </a:r>
            <a:r>
              <a:rPr lang="en-US" sz="1600" dirty="0" smtClean="0">
                <a:gradFill>
                  <a:gsLst>
                    <a:gs pos="2917">
                      <a:srgbClr val="FFFFFF"/>
                    </a:gs>
                    <a:gs pos="30000">
                      <a:srgbClr val="FFFFFF"/>
                    </a:gs>
                  </a:gsLst>
                  <a:lin ang="5400000" scaled="0"/>
                </a:gradFill>
              </a:rPr>
              <a:t>de </a:t>
            </a:r>
            <a:r>
              <a:rPr lang="en-US" sz="1600" dirty="0" err="1" smtClean="0">
                <a:gradFill>
                  <a:gsLst>
                    <a:gs pos="2917">
                      <a:srgbClr val="FFFFFF"/>
                    </a:gs>
                    <a:gs pos="30000">
                      <a:srgbClr val="FFFFFF"/>
                    </a:gs>
                  </a:gsLst>
                  <a:lin ang="5400000" scaled="0"/>
                </a:gradFill>
              </a:rPr>
              <a:t>repositórios</a:t>
            </a:r>
            <a:r>
              <a:rPr lang="en-US" sz="1600" dirty="0" smtClean="0">
                <a:gradFill>
                  <a:gsLst>
                    <a:gs pos="2917">
                      <a:srgbClr val="FFFFFF"/>
                    </a:gs>
                    <a:gs pos="30000">
                      <a:srgbClr val="FFFFFF"/>
                    </a:gs>
                  </a:gsLst>
                  <a:lin ang="5400000" scaled="0"/>
                </a:gradFill>
              </a:rPr>
              <a:t> </a:t>
            </a:r>
            <a:r>
              <a:rPr lang="en-US" sz="1600" dirty="0" err="1" smtClean="0">
                <a:gradFill>
                  <a:gsLst>
                    <a:gs pos="2917">
                      <a:srgbClr val="FFFFFF"/>
                    </a:gs>
                    <a:gs pos="30000">
                      <a:srgbClr val="FFFFFF"/>
                    </a:gs>
                  </a:gsLst>
                  <a:lin ang="5400000" scaled="0"/>
                </a:gradFill>
              </a:rPr>
              <a:t>centrais</a:t>
            </a:r>
            <a:endParaRPr lang="en-US" sz="1600" dirty="0" smtClean="0">
              <a:gradFill>
                <a:gsLst>
                  <a:gs pos="2917">
                    <a:srgbClr val="FFFFFF"/>
                  </a:gs>
                  <a:gs pos="30000">
                    <a:srgbClr val="FFFFFF"/>
                  </a:gs>
                </a:gsLst>
                <a:lin ang="5400000" scaled="0"/>
              </a:gradFill>
            </a:endParaRPr>
          </a:p>
        </p:txBody>
      </p:sp>
    </p:spTree>
    <p:extLst>
      <p:ext uri="{BB962C8B-B14F-4D97-AF65-F5344CB8AC3E}">
        <p14:creationId xmlns:p14="http://schemas.microsoft.com/office/powerpoint/2010/main" val="3999309851"/>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ounded Rectangle 19"/>
          <p:cNvSpPr/>
          <p:nvPr/>
        </p:nvSpPr>
        <p:spPr bwMode="auto">
          <a:xfrm>
            <a:off x="383504" y="2858781"/>
            <a:ext cx="2230390" cy="3944691"/>
          </a:xfrm>
          <a:prstGeom prst="roundRect">
            <a:avLst/>
          </a:prstGeom>
          <a:solidFill>
            <a:schemeClr val="bg1">
              <a:lumMod val="95000"/>
            </a:schemeClr>
          </a:solidFill>
          <a:ln w="38100">
            <a:solidFill>
              <a:schemeClr val="tx1"/>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0" numCol="1" spcCol="0" rtlCol="0" fromWordArt="0" anchor="b" anchorCtr="0" forceAA="0" compatLnSpc="1">
            <a:prstTxWarp prst="textNoShape">
              <a:avLst/>
            </a:prstTxWarp>
            <a:noAutofit/>
          </a:bodyPr>
          <a:lstStyle/>
          <a:p>
            <a:pPr algn="ctr">
              <a:lnSpc>
                <a:spcPct val="90000"/>
              </a:lnSpc>
              <a:spcAft>
                <a:spcPts val="600"/>
              </a:spcAft>
            </a:pPr>
            <a:r>
              <a:rPr lang="en-US" sz="2000" b="1" dirty="0" err="1" smtClean="0">
                <a:solidFill>
                  <a:schemeClr val="tx1"/>
                </a:solidFill>
              </a:rPr>
              <a:t>Repositório</a:t>
            </a:r>
            <a:r>
              <a:rPr lang="en-US" sz="2000" b="1" dirty="0" smtClean="0">
                <a:solidFill>
                  <a:schemeClr val="tx1"/>
                </a:solidFill>
              </a:rPr>
              <a:t/>
            </a:r>
            <a:br>
              <a:rPr lang="en-US" sz="2000" b="1" dirty="0" smtClean="0">
                <a:solidFill>
                  <a:schemeClr val="tx1"/>
                </a:solidFill>
              </a:rPr>
            </a:br>
            <a:r>
              <a:rPr lang="en-US" sz="2000" b="1" dirty="0" smtClean="0">
                <a:solidFill>
                  <a:schemeClr val="tx1"/>
                </a:solidFill>
              </a:rPr>
              <a:t>Local</a:t>
            </a:r>
            <a:endParaRPr lang="en-US" sz="2000" b="1" dirty="0">
              <a:solidFill>
                <a:schemeClr val="tx1"/>
              </a:solidFill>
            </a:endParaRPr>
          </a:p>
        </p:txBody>
      </p:sp>
      <p:sp>
        <p:nvSpPr>
          <p:cNvPr id="2" name="Title 1"/>
          <p:cNvSpPr>
            <a:spLocks noGrp="1"/>
          </p:cNvSpPr>
          <p:nvPr>
            <p:ph type="title"/>
          </p:nvPr>
        </p:nvSpPr>
        <p:spPr/>
        <p:txBody>
          <a:bodyPr/>
          <a:lstStyle/>
          <a:p>
            <a:r>
              <a:rPr lang="en-US" sz="4400" dirty="0" err="1"/>
              <a:t>Processo</a:t>
            </a:r>
            <a:r>
              <a:rPr lang="en-US" sz="4400" dirty="0"/>
              <a:t> de Desenvolvimento </a:t>
            </a:r>
            <a:r>
              <a:rPr lang="en-US" sz="4400" dirty="0" err="1"/>
              <a:t>usando</a:t>
            </a:r>
            <a:r>
              <a:rPr lang="en-US" sz="4400" dirty="0"/>
              <a:t> Containers</a:t>
            </a:r>
          </a:p>
        </p:txBody>
      </p:sp>
      <p:sp>
        <p:nvSpPr>
          <p:cNvPr id="251" name="Rounded Rectangle 250" hidden="1"/>
          <p:cNvSpPr/>
          <p:nvPr/>
        </p:nvSpPr>
        <p:spPr bwMode="auto">
          <a:xfrm>
            <a:off x="8076408" y="2813465"/>
            <a:ext cx="2409029" cy="4126948"/>
          </a:xfrm>
          <a:prstGeom prst="roundRect">
            <a:avLst/>
          </a:prstGeom>
          <a:solidFill>
            <a:schemeClr val="lt1">
              <a:alpha val="95000"/>
            </a:schemeClr>
          </a:solidFill>
          <a:ln w="38100">
            <a:solidFill>
              <a:schemeClr val="accent2"/>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91440" numCol="1" spcCol="0" rtlCol="0" fromWordArt="0" anchor="t" anchorCtr="0" forceAA="0" compatLnSpc="1">
            <a:prstTxWarp prst="textNoShape">
              <a:avLst/>
            </a:prstTxWarp>
            <a:noAutofit/>
          </a:bodyPr>
          <a:lstStyle/>
          <a:p>
            <a:pPr algn="ctr">
              <a:lnSpc>
                <a:spcPct val="90000"/>
              </a:lnSpc>
              <a:spcAft>
                <a:spcPts val="600"/>
              </a:spcAft>
            </a:pPr>
            <a:r>
              <a:rPr lang="en-US" sz="2000" b="1" dirty="0" smtClean="0">
                <a:solidFill>
                  <a:srgbClr val="5C2D91"/>
                </a:solidFill>
              </a:rPr>
              <a:t>Central Repository</a:t>
            </a:r>
            <a:endParaRPr lang="en-US" sz="2000" b="1" dirty="0">
              <a:solidFill>
                <a:srgbClr val="5C2D91"/>
              </a:solidFill>
            </a:endParaRPr>
          </a:p>
        </p:txBody>
      </p:sp>
      <p:grpSp>
        <p:nvGrpSpPr>
          <p:cNvPr id="443" name="Group 442" hidden="1"/>
          <p:cNvGrpSpPr/>
          <p:nvPr/>
        </p:nvGrpSpPr>
        <p:grpSpPr>
          <a:xfrm>
            <a:off x="8382771" y="4794388"/>
            <a:ext cx="1796303" cy="932688"/>
            <a:chOff x="4675714" y="5593833"/>
            <a:chExt cx="1796303" cy="932688"/>
          </a:xfrm>
        </p:grpSpPr>
        <p:sp>
          <p:nvSpPr>
            <p:cNvPr id="444" name="Left Bracket 443"/>
            <p:cNvSpPr/>
            <p:nvPr/>
          </p:nvSpPr>
          <p:spPr>
            <a:xfrm>
              <a:off x="4675714" y="5593833"/>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FFFF"/>
                </a:solidFill>
              </a:endParaRPr>
            </a:p>
          </p:txBody>
        </p:sp>
        <p:sp>
          <p:nvSpPr>
            <p:cNvPr id="445" name="Rectangle 444"/>
            <p:cNvSpPr/>
            <p:nvPr/>
          </p:nvSpPr>
          <p:spPr bwMode="auto">
            <a:xfrm>
              <a:off x="4733820" y="5648697"/>
              <a:ext cx="1680092" cy="822960"/>
            </a:xfrm>
            <a:prstGeom prst="rect">
              <a:avLst/>
            </a:prstGeom>
            <a:solidFill>
              <a:schemeClr val="accent2"/>
            </a:solidFill>
            <a:ln>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a:lnSpc>
                  <a:spcPct val="90000"/>
                </a:lnSpc>
              </a:pPr>
              <a:r>
                <a:rPr lang="en-US" sz="2000" b="1" dirty="0">
                  <a:gradFill>
                    <a:gsLst>
                      <a:gs pos="2917">
                        <a:srgbClr val="FFFFFF"/>
                      </a:gs>
                      <a:gs pos="30000">
                        <a:srgbClr val="FFFFFF"/>
                      </a:gs>
                    </a:gsLst>
                    <a:lin ang="5400000" scaled="0"/>
                  </a:gradFill>
                  <a:latin typeface="Segoe UI Light"/>
                </a:rPr>
                <a:t>Application</a:t>
              </a:r>
            </a:p>
            <a:p>
              <a:pPr algn="ctr">
                <a:lnSpc>
                  <a:spcPct val="90000"/>
                </a:lnSpc>
              </a:pPr>
              <a:r>
                <a:rPr lang="en-US" sz="2000" b="1" dirty="0">
                  <a:gradFill>
                    <a:gsLst>
                      <a:gs pos="2917">
                        <a:srgbClr val="FFFFFF"/>
                      </a:gs>
                      <a:gs pos="30000">
                        <a:srgbClr val="FFFFFF"/>
                      </a:gs>
                    </a:gsLst>
                    <a:lin ang="5400000" scaled="0"/>
                  </a:gradFill>
                  <a:latin typeface="Segoe UI Light"/>
                </a:rPr>
                <a:t>Framework</a:t>
              </a:r>
            </a:p>
          </p:txBody>
        </p:sp>
        <p:sp>
          <p:nvSpPr>
            <p:cNvPr id="446" name="Left Bracket 445"/>
            <p:cNvSpPr/>
            <p:nvPr/>
          </p:nvSpPr>
          <p:spPr>
            <a:xfrm rot="10800000">
              <a:off x="6337610" y="5593833"/>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FFFF"/>
                </a:solidFill>
              </a:endParaRPr>
            </a:p>
          </p:txBody>
        </p:sp>
      </p:grpSp>
      <p:grpSp>
        <p:nvGrpSpPr>
          <p:cNvPr id="447" name="Group 446" hidden="1"/>
          <p:cNvGrpSpPr/>
          <p:nvPr/>
        </p:nvGrpSpPr>
        <p:grpSpPr>
          <a:xfrm>
            <a:off x="8382771" y="5837955"/>
            <a:ext cx="1796303" cy="932688"/>
            <a:chOff x="5679787" y="5641266"/>
            <a:chExt cx="1796303" cy="932688"/>
          </a:xfrm>
        </p:grpSpPr>
        <p:sp>
          <p:nvSpPr>
            <p:cNvPr id="448" name="Left Bracket 447"/>
            <p:cNvSpPr/>
            <p:nvPr/>
          </p:nvSpPr>
          <p:spPr>
            <a:xfrm>
              <a:off x="5679787" y="5641266"/>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FFFF"/>
                </a:solidFill>
              </a:endParaRPr>
            </a:p>
          </p:txBody>
        </p:sp>
        <p:sp>
          <p:nvSpPr>
            <p:cNvPr id="449" name="Rectangle 448"/>
            <p:cNvSpPr/>
            <p:nvPr/>
          </p:nvSpPr>
          <p:spPr bwMode="auto">
            <a:xfrm>
              <a:off x="5739646" y="5696130"/>
              <a:ext cx="1680092" cy="822960"/>
            </a:xfrm>
            <a:prstGeom prst="rect">
              <a:avLst/>
            </a:prstGeom>
            <a:solidFill>
              <a:schemeClr val="accent2"/>
            </a:solidFill>
            <a:ln>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a:lnSpc>
                  <a:spcPct val="90000"/>
                </a:lnSpc>
              </a:pPr>
              <a:endParaRPr lang="en-US" sz="2000" b="1" dirty="0">
                <a:gradFill>
                  <a:gsLst>
                    <a:gs pos="2917">
                      <a:srgbClr val="FFFFFF"/>
                    </a:gs>
                    <a:gs pos="30000">
                      <a:srgbClr val="FFFFFF"/>
                    </a:gs>
                  </a:gsLst>
                  <a:lin ang="5400000" scaled="0"/>
                </a:gradFill>
                <a:latin typeface="Segoe UI Light"/>
              </a:endParaRPr>
            </a:p>
          </p:txBody>
        </p:sp>
        <p:sp>
          <p:nvSpPr>
            <p:cNvPr id="450" name="Left Bracket 449"/>
            <p:cNvSpPr/>
            <p:nvPr/>
          </p:nvSpPr>
          <p:spPr>
            <a:xfrm rot="10800000">
              <a:off x="7341683" y="5641266"/>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FFFF"/>
                </a:solidFill>
              </a:endParaRPr>
            </a:p>
          </p:txBody>
        </p:sp>
        <p:pic>
          <p:nvPicPr>
            <p:cNvPr id="451" name="Picture 45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39425" y="5909900"/>
              <a:ext cx="1680535" cy="395420"/>
            </a:xfrm>
            <a:prstGeom prst="rect">
              <a:avLst/>
            </a:prstGeom>
          </p:spPr>
        </p:pic>
      </p:grpSp>
      <p:grpSp>
        <p:nvGrpSpPr>
          <p:cNvPr id="452" name="Group 451" hidden="1"/>
          <p:cNvGrpSpPr/>
          <p:nvPr/>
        </p:nvGrpSpPr>
        <p:grpSpPr>
          <a:xfrm>
            <a:off x="8382771" y="3761370"/>
            <a:ext cx="1796303" cy="932688"/>
            <a:chOff x="4111219" y="5379294"/>
            <a:chExt cx="1796303" cy="932688"/>
          </a:xfrm>
        </p:grpSpPr>
        <p:sp>
          <p:nvSpPr>
            <p:cNvPr id="453" name="Left Bracket 452"/>
            <p:cNvSpPr/>
            <p:nvPr/>
          </p:nvSpPr>
          <p:spPr>
            <a:xfrm>
              <a:off x="4111219" y="5379294"/>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FFFF"/>
                </a:solidFill>
              </a:endParaRPr>
            </a:p>
          </p:txBody>
        </p:sp>
        <p:sp>
          <p:nvSpPr>
            <p:cNvPr id="454" name="Rectangle 453"/>
            <p:cNvSpPr/>
            <p:nvPr/>
          </p:nvSpPr>
          <p:spPr bwMode="auto">
            <a:xfrm>
              <a:off x="4169325" y="5434158"/>
              <a:ext cx="1680092" cy="822960"/>
            </a:xfrm>
            <a:prstGeom prst="rect">
              <a:avLst/>
            </a:prstGeom>
            <a:solidFill>
              <a:schemeClr val="tx1"/>
            </a:solidFill>
            <a:ln w="19050">
              <a:solidFill>
                <a:schemeClr val="accent2"/>
              </a:solid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a:lnSpc>
                  <a:spcPct val="90000"/>
                </a:lnSpc>
              </a:pPr>
              <a:r>
                <a:rPr lang="en-US" sz="2000" b="1" dirty="0">
                  <a:gradFill>
                    <a:gsLst>
                      <a:gs pos="2917">
                        <a:srgbClr val="FFFFFF"/>
                      </a:gs>
                      <a:gs pos="30000">
                        <a:srgbClr val="FFFFFF"/>
                      </a:gs>
                    </a:gsLst>
                    <a:lin ang="5400000" scaled="0"/>
                  </a:gradFill>
                  <a:latin typeface="Segoe UI Light"/>
                </a:rPr>
                <a:t>Application</a:t>
              </a:r>
            </a:p>
            <a:p>
              <a:pPr algn="ctr">
                <a:lnSpc>
                  <a:spcPct val="90000"/>
                </a:lnSpc>
              </a:pPr>
              <a:r>
                <a:rPr lang="en-US" sz="2000" b="1" dirty="0">
                  <a:gradFill>
                    <a:gsLst>
                      <a:gs pos="2917">
                        <a:srgbClr val="FFFFFF"/>
                      </a:gs>
                      <a:gs pos="30000">
                        <a:srgbClr val="FFFFFF"/>
                      </a:gs>
                    </a:gsLst>
                    <a:lin ang="5400000" scaled="0"/>
                  </a:gradFill>
                  <a:latin typeface="Segoe UI Light"/>
                </a:rPr>
                <a:t>Framework</a:t>
              </a:r>
            </a:p>
          </p:txBody>
        </p:sp>
        <p:sp>
          <p:nvSpPr>
            <p:cNvPr id="455" name="Left Bracket 454"/>
            <p:cNvSpPr/>
            <p:nvPr/>
          </p:nvSpPr>
          <p:spPr>
            <a:xfrm rot="10800000">
              <a:off x="5773115" y="5379294"/>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FFFF"/>
                </a:solidFill>
              </a:endParaRPr>
            </a:p>
          </p:txBody>
        </p:sp>
      </p:grpSp>
      <p:grpSp>
        <p:nvGrpSpPr>
          <p:cNvPr id="456" name="Group 455" hidden="1"/>
          <p:cNvGrpSpPr/>
          <p:nvPr/>
        </p:nvGrpSpPr>
        <p:grpSpPr>
          <a:xfrm>
            <a:off x="8997656" y="3925035"/>
            <a:ext cx="566533" cy="605357"/>
            <a:chOff x="10439613" y="2462392"/>
            <a:chExt cx="616170" cy="658395"/>
          </a:xfrm>
        </p:grpSpPr>
        <p:pic>
          <p:nvPicPr>
            <p:cNvPr id="457" name="Picture 456"/>
            <p:cNvPicPr>
              <a:picLocks noChangeAspect="1"/>
            </p:cNvPicPr>
            <p:nvPr/>
          </p:nvPicPr>
          <p:blipFill>
            <a:blip r:embed="rId4">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10439613" y="2462392"/>
              <a:ext cx="616170" cy="658395"/>
            </a:xfrm>
            <a:prstGeom prst="rect">
              <a:avLst/>
            </a:prstGeom>
          </p:spPr>
        </p:pic>
        <p:pic>
          <p:nvPicPr>
            <p:cNvPr id="458" name="Picture 457" descr="\\MAGNUM\Projects\Microsoft\Cloud Power FY12\Design\ICONS_PNG\Application.png"/>
            <p:cNvPicPr>
              <a:picLocks noChangeAspect="1" noChangeArrowheads="1"/>
            </p:cNvPicPr>
            <p:nvPr/>
          </p:nvPicPr>
          <p:blipFill>
            <a:blip r:embed="rId5" cstate="print">
              <a:biLevel thresh="50000"/>
            </a:blip>
            <a:srcRect/>
            <a:stretch>
              <a:fillRect/>
            </a:stretch>
          </p:blipFill>
          <p:spPr bwMode="auto">
            <a:xfrm>
              <a:off x="10452536" y="2756014"/>
              <a:ext cx="247374" cy="247374"/>
            </a:xfrm>
            <a:prstGeom prst="rect">
              <a:avLst/>
            </a:prstGeom>
            <a:noFill/>
          </p:spPr>
        </p:pic>
        <p:pic>
          <p:nvPicPr>
            <p:cNvPr id="459" name="Picture 458" descr="\\MAGNUM\Projects\Microsoft\Cloud Power FY12\Design\ICONS_PNG\Application.png"/>
            <p:cNvPicPr>
              <a:picLocks noChangeAspect="1" noChangeArrowheads="1"/>
            </p:cNvPicPr>
            <p:nvPr/>
          </p:nvPicPr>
          <p:blipFill>
            <a:blip r:embed="rId5" cstate="print">
              <a:biLevel thresh="25000"/>
            </a:blip>
            <a:srcRect/>
            <a:stretch>
              <a:fillRect/>
            </a:stretch>
          </p:blipFill>
          <p:spPr bwMode="auto">
            <a:xfrm>
              <a:off x="10771692" y="2770074"/>
              <a:ext cx="247374" cy="247374"/>
            </a:xfrm>
            <a:prstGeom prst="rect">
              <a:avLst/>
            </a:prstGeom>
            <a:noFill/>
          </p:spPr>
        </p:pic>
        <p:pic>
          <p:nvPicPr>
            <p:cNvPr id="460" name="Picture 459" descr="\\MAGNUM\Projects\Microsoft\Cloud Power FY12\Design\ICONS_PNG\Application.png"/>
            <p:cNvPicPr>
              <a:picLocks noChangeAspect="1" noChangeArrowheads="1"/>
            </p:cNvPicPr>
            <p:nvPr/>
          </p:nvPicPr>
          <p:blipFill>
            <a:blip r:embed="rId5" cstate="print">
              <a:biLevel thresh="25000"/>
            </a:blip>
            <a:srcRect/>
            <a:stretch>
              <a:fillRect/>
            </a:stretch>
          </p:blipFill>
          <p:spPr bwMode="auto">
            <a:xfrm>
              <a:off x="10624011" y="2497498"/>
              <a:ext cx="247374" cy="247374"/>
            </a:xfrm>
            <a:prstGeom prst="rect">
              <a:avLst/>
            </a:prstGeom>
            <a:noFill/>
          </p:spPr>
        </p:pic>
      </p:grpSp>
      <p:grpSp>
        <p:nvGrpSpPr>
          <p:cNvPr id="593" name="Group 592"/>
          <p:cNvGrpSpPr/>
          <p:nvPr/>
        </p:nvGrpSpPr>
        <p:grpSpPr>
          <a:xfrm>
            <a:off x="547962" y="4122813"/>
            <a:ext cx="1882150" cy="951832"/>
            <a:chOff x="4962561" y="2484878"/>
            <a:chExt cx="2522622" cy="1409700"/>
          </a:xfrm>
        </p:grpSpPr>
        <p:grpSp>
          <p:nvGrpSpPr>
            <p:cNvPr id="594" name="Group 593"/>
            <p:cNvGrpSpPr/>
            <p:nvPr/>
          </p:nvGrpSpPr>
          <p:grpSpPr>
            <a:xfrm>
              <a:off x="4962561" y="2484878"/>
              <a:ext cx="2522622" cy="1409700"/>
              <a:chOff x="3703637" y="1744662"/>
              <a:chExt cx="5181600" cy="2895600"/>
            </a:xfrm>
          </p:grpSpPr>
          <p:sp>
            <p:nvSpPr>
              <p:cNvPr id="604" name="Rectangle 603"/>
              <p:cNvSpPr/>
              <p:nvPr/>
            </p:nvSpPr>
            <p:spPr bwMode="auto">
              <a:xfrm>
                <a:off x="3789873" y="1829243"/>
                <a:ext cx="5013282" cy="2725204"/>
              </a:xfrm>
              <a:prstGeom prst="rect">
                <a:avLst/>
              </a:prstGeom>
              <a:solidFill>
                <a:schemeClr val="accent1"/>
              </a:solidFill>
              <a:ln w="76200">
                <a:solidFill>
                  <a:schemeClr val="bg1">
                    <a:lumMod val="95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605" name="Right Bracket 604"/>
              <p:cNvSpPr/>
              <p:nvPr/>
            </p:nvSpPr>
            <p:spPr>
              <a:xfrm>
                <a:off x="8512014" y="1744662"/>
                <a:ext cx="373223" cy="2895600"/>
              </a:xfrm>
              <a:prstGeom prst="rightBracket">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FFFFFF"/>
                  </a:solidFill>
                </a:endParaRPr>
              </a:p>
            </p:txBody>
          </p:sp>
          <p:sp>
            <p:nvSpPr>
              <p:cNvPr id="606" name="Left Bracket 605"/>
              <p:cNvSpPr/>
              <p:nvPr/>
            </p:nvSpPr>
            <p:spPr>
              <a:xfrm>
                <a:off x="3703637" y="1744662"/>
                <a:ext cx="373223" cy="2895600"/>
              </a:xfrm>
              <a:prstGeom prst="leftBracket">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FFFF"/>
                  </a:solidFill>
                </a:endParaRPr>
              </a:p>
            </p:txBody>
          </p:sp>
        </p:grpSp>
        <p:cxnSp>
          <p:nvCxnSpPr>
            <p:cNvPr id="595" name="Straight Connector 594"/>
            <p:cNvCxnSpPr/>
            <p:nvPr/>
          </p:nvCxnSpPr>
          <p:spPr>
            <a:xfrm>
              <a:off x="7288402"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96" name="Straight Connector 595"/>
            <p:cNvCxnSpPr/>
            <p:nvPr/>
          </p:nvCxnSpPr>
          <p:spPr>
            <a:xfrm>
              <a:off x="7166837"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97" name="Straight Connector 596"/>
            <p:cNvCxnSpPr/>
            <p:nvPr/>
          </p:nvCxnSpPr>
          <p:spPr>
            <a:xfrm>
              <a:off x="7045273"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98" name="Straight Connector 597"/>
            <p:cNvCxnSpPr/>
            <p:nvPr/>
          </p:nvCxnSpPr>
          <p:spPr>
            <a:xfrm>
              <a:off x="6923709"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599" name="Group 598"/>
            <p:cNvGrpSpPr/>
            <p:nvPr/>
          </p:nvGrpSpPr>
          <p:grpSpPr>
            <a:xfrm>
              <a:off x="5151321" y="2732528"/>
              <a:ext cx="364693" cy="914400"/>
              <a:chOff x="5528956" y="2849562"/>
              <a:chExt cx="729385" cy="1828800"/>
            </a:xfrm>
          </p:grpSpPr>
          <p:cxnSp>
            <p:nvCxnSpPr>
              <p:cNvPr id="600" name="Straight Connector 599"/>
              <p:cNvCxnSpPr/>
              <p:nvPr/>
            </p:nvCxnSpPr>
            <p:spPr>
              <a:xfrm>
                <a:off x="6258341"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01" name="Straight Connector 600"/>
              <p:cNvCxnSpPr/>
              <p:nvPr/>
            </p:nvCxnSpPr>
            <p:spPr>
              <a:xfrm>
                <a:off x="6015212"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02" name="Straight Connector 601"/>
              <p:cNvCxnSpPr/>
              <p:nvPr/>
            </p:nvCxnSpPr>
            <p:spPr>
              <a:xfrm>
                <a:off x="5772084"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03" name="Straight Connector 602"/>
              <p:cNvCxnSpPr/>
              <p:nvPr/>
            </p:nvCxnSpPr>
            <p:spPr>
              <a:xfrm>
                <a:off x="5528956"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grpSp>
      </p:grpSp>
      <p:sp>
        <p:nvSpPr>
          <p:cNvPr id="607" name="Rectangle 606"/>
          <p:cNvSpPr/>
          <p:nvPr/>
        </p:nvSpPr>
        <p:spPr>
          <a:xfrm>
            <a:off x="630348" y="4302245"/>
            <a:ext cx="1725836" cy="620304"/>
          </a:xfrm>
          <a:prstGeom prst="rect">
            <a:avLst/>
          </a:prstGeom>
        </p:spPr>
        <p:txBody>
          <a:bodyPr wrap="square">
            <a:spAutoFit/>
          </a:bodyPr>
          <a:lstStyle/>
          <a:p>
            <a:pPr algn="ctr">
              <a:lnSpc>
                <a:spcPct val="90000"/>
              </a:lnSpc>
            </a:pPr>
            <a:r>
              <a:rPr lang="en-US" sz="2000" b="1" dirty="0">
                <a:gradFill>
                  <a:gsLst>
                    <a:gs pos="2917">
                      <a:srgbClr val="FFFFFF"/>
                    </a:gs>
                    <a:gs pos="30000">
                      <a:srgbClr val="FFFFFF"/>
                    </a:gs>
                  </a:gsLst>
                  <a:lin ang="5400000" scaled="0"/>
                </a:gradFill>
                <a:latin typeface="Segoe UI Light"/>
              </a:rPr>
              <a:t>Application</a:t>
            </a:r>
          </a:p>
          <a:p>
            <a:pPr algn="ctr">
              <a:lnSpc>
                <a:spcPct val="90000"/>
              </a:lnSpc>
            </a:pPr>
            <a:r>
              <a:rPr lang="en-US" sz="2000" b="1" dirty="0">
                <a:gradFill>
                  <a:gsLst>
                    <a:gs pos="2917">
                      <a:srgbClr val="FFFFFF"/>
                    </a:gs>
                    <a:gs pos="30000">
                      <a:srgbClr val="FFFFFF"/>
                    </a:gs>
                  </a:gsLst>
                  <a:lin ang="5400000" scaled="0"/>
                </a:gradFill>
                <a:latin typeface="Segoe UI Light"/>
              </a:rPr>
              <a:t>Framework</a:t>
            </a:r>
          </a:p>
        </p:txBody>
      </p:sp>
      <p:grpSp>
        <p:nvGrpSpPr>
          <p:cNvPr id="608" name="Group 607"/>
          <p:cNvGrpSpPr/>
          <p:nvPr/>
        </p:nvGrpSpPr>
        <p:grpSpPr>
          <a:xfrm>
            <a:off x="543375" y="5214161"/>
            <a:ext cx="1882150" cy="951832"/>
            <a:chOff x="4962561" y="2484878"/>
            <a:chExt cx="2522622" cy="1409700"/>
          </a:xfrm>
        </p:grpSpPr>
        <p:grpSp>
          <p:nvGrpSpPr>
            <p:cNvPr id="609" name="Group 608"/>
            <p:cNvGrpSpPr/>
            <p:nvPr/>
          </p:nvGrpSpPr>
          <p:grpSpPr>
            <a:xfrm>
              <a:off x="4962561" y="2484878"/>
              <a:ext cx="2522622" cy="1409700"/>
              <a:chOff x="3703637" y="1744662"/>
              <a:chExt cx="5181600" cy="2895600"/>
            </a:xfrm>
          </p:grpSpPr>
          <p:sp>
            <p:nvSpPr>
              <p:cNvPr id="633" name="Rectangle 632"/>
              <p:cNvSpPr/>
              <p:nvPr/>
            </p:nvSpPr>
            <p:spPr bwMode="auto">
              <a:xfrm>
                <a:off x="3789873" y="1829243"/>
                <a:ext cx="5013282" cy="2725204"/>
              </a:xfrm>
              <a:prstGeom prst="rect">
                <a:avLst/>
              </a:prstGeom>
              <a:solidFill>
                <a:schemeClr val="accent1"/>
              </a:solidFill>
              <a:ln w="76200">
                <a:solidFill>
                  <a:schemeClr val="bg1">
                    <a:lumMod val="95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648" name="Right Bracket 647"/>
              <p:cNvSpPr/>
              <p:nvPr/>
            </p:nvSpPr>
            <p:spPr>
              <a:xfrm>
                <a:off x="8512014" y="1744662"/>
                <a:ext cx="373223" cy="2895600"/>
              </a:xfrm>
              <a:prstGeom prst="rightBracket">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FFFFFF"/>
                  </a:solidFill>
                </a:endParaRPr>
              </a:p>
            </p:txBody>
          </p:sp>
          <p:sp>
            <p:nvSpPr>
              <p:cNvPr id="649" name="Left Bracket 648"/>
              <p:cNvSpPr/>
              <p:nvPr/>
            </p:nvSpPr>
            <p:spPr>
              <a:xfrm>
                <a:off x="3703637" y="1744662"/>
                <a:ext cx="373223" cy="2895600"/>
              </a:xfrm>
              <a:prstGeom prst="leftBracket">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FFFF"/>
                  </a:solidFill>
                </a:endParaRPr>
              </a:p>
            </p:txBody>
          </p:sp>
        </p:grpSp>
        <p:cxnSp>
          <p:nvCxnSpPr>
            <p:cNvPr id="610" name="Straight Connector 609"/>
            <p:cNvCxnSpPr/>
            <p:nvPr/>
          </p:nvCxnSpPr>
          <p:spPr>
            <a:xfrm>
              <a:off x="7288402"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11" name="Straight Connector 610"/>
            <p:cNvCxnSpPr/>
            <p:nvPr/>
          </p:nvCxnSpPr>
          <p:spPr>
            <a:xfrm>
              <a:off x="7166837"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12" name="Straight Connector 611"/>
            <p:cNvCxnSpPr/>
            <p:nvPr/>
          </p:nvCxnSpPr>
          <p:spPr>
            <a:xfrm>
              <a:off x="7045273"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13" name="Straight Connector 612"/>
            <p:cNvCxnSpPr/>
            <p:nvPr/>
          </p:nvCxnSpPr>
          <p:spPr>
            <a:xfrm>
              <a:off x="6923709"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614" name="Group 613"/>
            <p:cNvGrpSpPr/>
            <p:nvPr/>
          </p:nvGrpSpPr>
          <p:grpSpPr>
            <a:xfrm>
              <a:off x="5151321" y="2732528"/>
              <a:ext cx="364693" cy="914400"/>
              <a:chOff x="5528956" y="2849562"/>
              <a:chExt cx="729385" cy="1828800"/>
            </a:xfrm>
          </p:grpSpPr>
          <p:cxnSp>
            <p:nvCxnSpPr>
              <p:cNvPr id="615" name="Straight Connector 614"/>
              <p:cNvCxnSpPr/>
              <p:nvPr/>
            </p:nvCxnSpPr>
            <p:spPr>
              <a:xfrm>
                <a:off x="6258341"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16" name="Straight Connector 615"/>
              <p:cNvCxnSpPr/>
              <p:nvPr/>
            </p:nvCxnSpPr>
            <p:spPr>
              <a:xfrm>
                <a:off x="6015212"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17" name="Straight Connector 616"/>
              <p:cNvCxnSpPr/>
              <p:nvPr/>
            </p:nvCxnSpPr>
            <p:spPr>
              <a:xfrm>
                <a:off x="5772084"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32" name="Straight Connector 631"/>
              <p:cNvCxnSpPr/>
              <p:nvPr/>
            </p:nvCxnSpPr>
            <p:spPr>
              <a:xfrm>
                <a:off x="5528956"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grpSp>
      </p:grpSp>
      <p:pic>
        <p:nvPicPr>
          <p:cNvPr id="650" name="Picture 64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0349" y="5539786"/>
            <a:ext cx="1773510" cy="407795"/>
          </a:xfrm>
          <a:prstGeom prst="rect">
            <a:avLst/>
          </a:prstGeom>
        </p:spPr>
      </p:pic>
      <p:pic>
        <p:nvPicPr>
          <p:cNvPr id="428" name="Picture 427"/>
          <p:cNvPicPr>
            <a:picLocks noChangeAspect="1"/>
          </p:cNvPicPr>
          <p:nvPr/>
        </p:nvPicPr>
        <p:blipFill>
          <a:blip r:embed="rId6"/>
          <a:stretch>
            <a:fillRect/>
          </a:stretch>
        </p:blipFill>
        <p:spPr>
          <a:xfrm>
            <a:off x="8769634" y="1927291"/>
            <a:ext cx="3657917" cy="4822354"/>
          </a:xfrm>
          <a:prstGeom prst="rect">
            <a:avLst/>
          </a:prstGeom>
        </p:spPr>
      </p:pic>
      <p:grpSp>
        <p:nvGrpSpPr>
          <p:cNvPr id="429" name="Group 428"/>
          <p:cNvGrpSpPr/>
          <p:nvPr/>
        </p:nvGrpSpPr>
        <p:grpSpPr>
          <a:xfrm>
            <a:off x="503237" y="1139197"/>
            <a:ext cx="2338643" cy="1678829"/>
            <a:chOff x="503237" y="1297243"/>
            <a:chExt cx="2338643" cy="1678829"/>
          </a:xfrm>
        </p:grpSpPr>
        <p:sp>
          <p:nvSpPr>
            <p:cNvPr id="430" name="Freeform 429"/>
            <p:cNvSpPr>
              <a:spLocks noChangeAspect="1" noEditPoints="1"/>
            </p:cNvSpPr>
            <p:nvPr/>
          </p:nvSpPr>
          <p:spPr bwMode="auto">
            <a:xfrm>
              <a:off x="868139" y="1297243"/>
              <a:ext cx="1973741" cy="1678828"/>
            </a:xfrm>
            <a:custGeom>
              <a:avLst/>
              <a:gdLst>
                <a:gd name="T0" fmla="*/ 363 w 400"/>
                <a:gd name="T1" fmla="*/ 109 h 330"/>
                <a:gd name="T2" fmla="*/ 340 w 400"/>
                <a:gd name="T3" fmla="*/ 131 h 330"/>
                <a:gd name="T4" fmla="*/ 363 w 400"/>
                <a:gd name="T5" fmla="*/ 154 h 330"/>
                <a:gd name="T6" fmla="*/ 385 w 400"/>
                <a:gd name="T7" fmla="*/ 131 h 330"/>
                <a:gd name="T8" fmla="*/ 363 w 400"/>
                <a:gd name="T9" fmla="*/ 109 h 330"/>
                <a:gd name="T10" fmla="*/ 37 w 400"/>
                <a:gd name="T11" fmla="*/ 109 h 330"/>
                <a:gd name="T12" fmla="*/ 15 w 400"/>
                <a:gd name="T13" fmla="*/ 131 h 330"/>
                <a:gd name="T14" fmla="*/ 37 w 400"/>
                <a:gd name="T15" fmla="*/ 154 h 330"/>
                <a:gd name="T16" fmla="*/ 60 w 400"/>
                <a:gd name="T17" fmla="*/ 131 h 330"/>
                <a:gd name="T18" fmla="*/ 37 w 400"/>
                <a:gd name="T19" fmla="*/ 109 h 330"/>
                <a:gd name="T20" fmla="*/ 295 w 400"/>
                <a:gd name="T21" fmla="*/ 67 h 330"/>
                <a:gd name="T22" fmla="*/ 262 w 400"/>
                <a:gd name="T23" fmla="*/ 101 h 330"/>
                <a:gd name="T24" fmla="*/ 295 w 400"/>
                <a:gd name="T25" fmla="*/ 135 h 330"/>
                <a:gd name="T26" fmla="*/ 329 w 400"/>
                <a:gd name="T27" fmla="*/ 101 h 330"/>
                <a:gd name="T28" fmla="*/ 295 w 400"/>
                <a:gd name="T29" fmla="*/ 67 h 330"/>
                <a:gd name="T30" fmla="*/ 400 w 400"/>
                <a:gd name="T31" fmla="*/ 272 h 330"/>
                <a:gd name="T32" fmla="*/ 362 w 400"/>
                <a:gd name="T33" fmla="*/ 272 h 330"/>
                <a:gd name="T34" fmla="*/ 362 w 400"/>
                <a:gd name="T35" fmla="*/ 202 h 330"/>
                <a:gd name="T36" fmla="*/ 352 w 400"/>
                <a:gd name="T37" fmla="*/ 169 h 330"/>
                <a:gd name="T38" fmla="*/ 363 w 400"/>
                <a:gd name="T39" fmla="*/ 167 h 330"/>
                <a:gd name="T40" fmla="*/ 400 w 400"/>
                <a:gd name="T41" fmla="*/ 204 h 330"/>
                <a:gd name="T42" fmla="*/ 400 w 400"/>
                <a:gd name="T43" fmla="*/ 272 h 330"/>
                <a:gd name="T44" fmla="*/ 105 w 400"/>
                <a:gd name="T45" fmla="*/ 67 h 330"/>
                <a:gd name="T46" fmla="*/ 71 w 400"/>
                <a:gd name="T47" fmla="*/ 101 h 330"/>
                <a:gd name="T48" fmla="*/ 105 w 400"/>
                <a:gd name="T49" fmla="*/ 135 h 330"/>
                <a:gd name="T50" fmla="*/ 138 w 400"/>
                <a:gd name="T51" fmla="*/ 101 h 330"/>
                <a:gd name="T52" fmla="*/ 105 w 400"/>
                <a:gd name="T53" fmla="*/ 67 h 330"/>
                <a:gd name="T54" fmla="*/ 37 w 400"/>
                <a:gd name="T55" fmla="*/ 167 h 330"/>
                <a:gd name="T56" fmla="*/ 48 w 400"/>
                <a:gd name="T57" fmla="*/ 169 h 330"/>
                <a:gd name="T58" fmla="*/ 38 w 400"/>
                <a:gd name="T59" fmla="*/ 202 h 330"/>
                <a:gd name="T60" fmla="*/ 38 w 400"/>
                <a:gd name="T61" fmla="*/ 272 h 330"/>
                <a:gd name="T62" fmla="*/ 0 w 400"/>
                <a:gd name="T63" fmla="*/ 272 h 330"/>
                <a:gd name="T64" fmla="*/ 0 w 400"/>
                <a:gd name="T65" fmla="*/ 204 h 330"/>
                <a:gd name="T66" fmla="*/ 37 w 400"/>
                <a:gd name="T67" fmla="*/ 167 h 330"/>
                <a:gd name="T68" fmla="*/ 200 w 400"/>
                <a:gd name="T69" fmla="*/ 0 h 330"/>
                <a:gd name="T70" fmla="*/ 150 w 400"/>
                <a:gd name="T71" fmla="*/ 50 h 330"/>
                <a:gd name="T72" fmla="*/ 200 w 400"/>
                <a:gd name="T73" fmla="*/ 100 h 330"/>
                <a:gd name="T74" fmla="*/ 250 w 400"/>
                <a:gd name="T75" fmla="*/ 50 h 330"/>
                <a:gd name="T76" fmla="*/ 200 w 400"/>
                <a:gd name="T77" fmla="*/ 0 h 330"/>
                <a:gd name="T78" fmla="*/ 349 w 400"/>
                <a:gd name="T79" fmla="*/ 299 h 330"/>
                <a:gd name="T80" fmla="*/ 290 w 400"/>
                <a:gd name="T81" fmla="*/ 299 h 330"/>
                <a:gd name="T82" fmla="*/ 290 w 400"/>
                <a:gd name="T83" fmla="*/ 191 h 330"/>
                <a:gd name="T84" fmla="*/ 280 w 400"/>
                <a:gd name="T85" fmla="*/ 150 h 330"/>
                <a:gd name="T86" fmla="*/ 295 w 400"/>
                <a:gd name="T87" fmla="*/ 148 h 330"/>
                <a:gd name="T88" fmla="*/ 349 w 400"/>
                <a:gd name="T89" fmla="*/ 202 h 330"/>
                <a:gd name="T90" fmla="*/ 349 w 400"/>
                <a:gd name="T91" fmla="*/ 299 h 330"/>
                <a:gd name="T92" fmla="*/ 110 w 400"/>
                <a:gd name="T93" fmla="*/ 191 h 330"/>
                <a:gd name="T94" fmla="*/ 110 w 400"/>
                <a:gd name="T95" fmla="*/ 299 h 330"/>
                <a:gd name="T96" fmla="*/ 51 w 400"/>
                <a:gd name="T97" fmla="*/ 299 h 330"/>
                <a:gd name="T98" fmla="*/ 51 w 400"/>
                <a:gd name="T99" fmla="*/ 202 h 330"/>
                <a:gd name="T100" fmla="*/ 105 w 400"/>
                <a:gd name="T101" fmla="*/ 148 h 330"/>
                <a:gd name="T102" fmla="*/ 120 w 400"/>
                <a:gd name="T103" fmla="*/ 150 h 330"/>
                <a:gd name="T104" fmla="*/ 110 w 400"/>
                <a:gd name="T105" fmla="*/ 191 h 330"/>
                <a:gd name="T106" fmla="*/ 122 w 400"/>
                <a:gd name="T107" fmla="*/ 330 h 330"/>
                <a:gd name="T108" fmla="*/ 278 w 400"/>
                <a:gd name="T109" fmla="*/ 330 h 330"/>
                <a:gd name="T110" fmla="*/ 278 w 400"/>
                <a:gd name="T111" fmla="*/ 191 h 330"/>
                <a:gd name="T112" fmla="*/ 200 w 400"/>
                <a:gd name="T113" fmla="*/ 113 h 330"/>
                <a:gd name="T114" fmla="*/ 122 w 400"/>
                <a:gd name="T115" fmla="*/ 191 h 330"/>
                <a:gd name="T116" fmla="*/ 122 w 400"/>
                <a:gd name="T117" fmla="*/ 33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00" h="330">
                  <a:moveTo>
                    <a:pt x="363" y="109"/>
                  </a:moveTo>
                  <a:cubicBezTo>
                    <a:pt x="350" y="109"/>
                    <a:pt x="340" y="119"/>
                    <a:pt x="340" y="131"/>
                  </a:cubicBezTo>
                  <a:cubicBezTo>
                    <a:pt x="340" y="144"/>
                    <a:pt x="350" y="154"/>
                    <a:pt x="363" y="154"/>
                  </a:cubicBezTo>
                  <a:cubicBezTo>
                    <a:pt x="375" y="154"/>
                    <a:pt x="385" y="144"/>
                    <a:pt x="385" y="131"/>
                  </a:cubicBezTo>
                  <a:cubicBezTo>
                    <a:pt x="385" y="119"/>
                    <a:pt x="375" y="109"/>
                    <a:pt x="363" y="109"/>
                  </a:cubicBezTo>
                  <a:close/>
                  <a:moveTo>
                    <a:pt x="37" y="109"/>
                  </a:moveTo>
                  <a:cubicBezTo>
                    <a:pt x="25" y="109"/>
                    <a:pt x="15" y="119"/>
                    <a:pt x="15" y="131"/>
                  </a:cubicBezTo>
                  <a:cubicBezTo>
                    <a:pt x="15" y="144"/>
                    <a:pt x="25" y="154"/>
                    <a:pt x="37" y="154"/>
                  </a:cubicBezTo>
                  <a:cubicBezTo>
                    <a:pt x="50" y="154"/>
                    <a:pt x="60" y="144"/>
                    <a:pt x="60" y="131"/>
                  </a:cubicBezTo>
                  <a:cubicBezTo>
                    <a:pt x="60" y="119"/>
                    <a:pt x="50" y="109"/>
                    <a:pt x="37" y="109"/>
                  </a:cubicBezTo>
                  <a:close/>
                  <a:moveTo>
                    <a:pt x="295" y="67"/>
                  </a:moveTo>
                  <a:cubicBezTo>
                    <a:pt x="277" y="67"/>
                    <a:pt x="262" y="83"/>
                    <a:pt x="262" y="101"/>
                  </a:cubicBezTo>
                  <a:cubicBezTo>
                    <a:pt x="262" y="120"/>
                    <a:pt x="277" y="135"/>
                    <a:pt x="295" y="135"/>
                  </a:cubicBezTo>
                  <a:cubicBezTo>
                    <a:pt x="314" y="135"/>
                    <a:pt x="329" y="120"/>
                    <a:pt x="329" y="101"/>
                  </a:cubicBezTo>
                  <a:cubicBezTo>
                    <a:pt x="329" y="83"/>
                    <a:pt x="314" y="67"/>
                    <a:pt x="295" y="67"/>
                  </a:cubicBezTo>
                  <a:close/>
                  <a:moveTo>
                    <a:pt x="400" y="272"/>
                  </a:moveTo>
                  <a:cubicBezTo>
                    <a:pt x="362" y="272"/>
                    <a:pt x="362" y="272"/>
                    <a:pt x="362" y="272"/>
                  </a:cubicBezTo>
                  <a:cubicBezTo>
                    <a:pt x="362" y="202"/>
                    <a:pt x="362" y="202"/>
                    <a:pt x="362" y="202"/>
                  </a:cubicBezTo>
                  <a:cubicBezTo>
                    <a:pt x="362" y="190"/>
                    <a:pt x="358" y="178"/>
                    <a:pt x="352" y="169"/>
                  </a:cubicBezTo>
                  <a:cubicBezTo>
                    <a:pt x="356" y="168"/>
                    <a:pt x="359" y="167"/>
                    <a:pt x="363" y="167"/>
                  </a:cubicBezTo>
                  <a:cubicBezTo>
                    <a:pt x="383" y="167"/>
                    <a:pt x="400" y="184"/>
                    <a:pt x="400" y="204"/>
                  </a:cubicBezTo>
                  <a:lnTo>
                    <a:pt x="400" y="272"/>
                  </a:lnTo>
                  <a:close/>
                  <a:moveTo>
                    <a:pt x="105" y="67"/>
                  </a:moveTo>
                  <a:cubicBezTo>
                    <a:pt x="86" y="67"/>
                    <a:pt x="71" y="83"/>
                    <a:pt x="71" y="101"/>
                  </a:cubicBezTo>
                  <a:cubicBezTo>
                    <a:pt x="71" y="120"/>
                    <a:pt x="86" y="135"/>
                    <a:pt x="105" y="135"/>
                  </a:cubicBezTo>
                  <a:cubicBezTo>
                    <a:pt x="123" y="135"/>
                    <a:pt x="138" y="120"/>
                    <a:pt x="138" y="101"/>
                  </a:cubicBezTo>
                  <a:cubicBezTo>
                    <a:pt x="138" y="83"/>
                    <a:pt x="123" y="67"/>
                    <a:pt x="105" y="67"/>
                  </a:cubicBezTo>
                  <a:close/>
                  <a:moveTo>
                    <a:pt x="37" y="167"/>
                  </a:moveTo>
                  <a:cubicBezTo>
                    <a:pt x="41" y="167"/>
                    <a:pt x="44" y="168"/>
                    <a:pt x="48" y="169"/>
                  </a:cubicBezTo>
                  <a:cubicBezTo>
                    <a:pt x="42" y="178"/>
                    <a:pt x="38" y="190"/>
                    <a:pt x="38" y="202"/>
                  </a:cubicBezTo>
                  <a:cubicBezTo>
                    <a:pt x="38" y="272"/>
                    <a:pt x="38" y="272"/>
                    <a:pt x="38" y="272"/>
                  </a:cubicBezTo>
                  <a:cubicBezTo>
                    <a:pt x="0" y="272"/>
                    <a:pt x="0" y="272"/>
                    <a:pt x="0" y="272"/>
                  </a:cubicBezTo>
                  <a:cubicBezTo>
                    <a:pt x="0" y="204"/>
                    <a:pt x="0" y="204"/>
                    <a:pt x="0" y="204"/>
                  </a:cubicBezTo>
                  <a:cubicBezTo>
                    <a:pt x="0" y="184"/>
                    <a:pt x="17" y="167"/>
                    <a:pt x="37" y="167"/>
                  </a:cubicBezTo>
                  <a:close/>
                  <a:moveTo>
                    <a:pt x="200" y="0"/>
                  </a:moveTo>
                  <a:cubicBezTo>
                    <a:pt x="173" y="0"/>
                    <a:pt x="150" y="22"/>
                    <a:pt x="150" y="50"/>
                  </a:cubicBezTo>
                  <a:cubicBezTo>
                    <a:pt x="150" y="77"/>
                    <a:pt x="173" y="100"/>
                    <a:pt x="200" y="100"/>
                  </a:cubicBezTo>
                  <a:cubicBezTo>
                    <a:pt x="227" y="100"/>
                    <a:pt x="250" y="77"/>
                    <a:pt x="250" y="50"/>
                  </a:cubicBezTo>
                  <a:cubicBezTo>
                    <a:pt x="250" y="22"/>
                    <a:pt x="227" y="0"/>
                    <a:pt x="200" y="0"/>
                  </a:cubicBezTo>
                  <a:close/>
                  <a:moveTo>
                    <a:pt x="349" y="299"/>
                  </a:moveTo>
                  <a:cubicBezTo>
                    <a:pt x="290" y="299"/>
                    <a:pt x="290" y="299"/>
                    <a:pt x="290" y="299"/>
                  </a:cubicBezTo>
                  <a:cubicBezTo>
                    <a:pt x="290" y="191"/>
                    <a:pt x="290" y="191"/>
                    <a:pt x="290" y="191"/>
                  </a:cubicBezTo>
                  <a:cubicBezTo>
                    <a:pt x="290" y="176"/>
                    <a:pt x="287" y="163"/>
                    <a:pt x="280" y="150"/>
                  </a:cubicBezTo>
                  <a:cubicBezTo>
                    <a:pt x="285" y="149"/>
                    <a:pt x="290" y="148"/>
                    <a:pt x="295" y="148"/>
                  </a:cubicBezTo>
                  <a:cubicBezTo>
                    <a:pt x="325" y="148"/>
                    <a:pt x="349" y="172"/>
                    <a:pt x="349" y="202"/>
                  </a:cubicBezTo>
                  <a:lnTo>
                    <a:pt x="349" y="299"/>
                  </a:lnTo>
                  <a:close/>
                  <a:moveTo>
                    <a:pt x="110" y="191"/>
                  </a:moveTo>
                  <a:cubicBezTo>
                    <a:pt x="110" y="299"/>
                    <a:pt x="110" y="299"/>
                    <a:pt x="110" y="299"/>
                  </a:cubicBezTo>
                  <a:cubicBezTo>
                    <a:pt x="51" y="299"/>
                    <a:pt x="51" y="299"/>
                    <a:pt x="51" y="299"/>
                  </a:cubicBezTo>
                  <a:cubicBezTo>
                    <a:pt x="51" y="202"/>
                    <a:pt x="51" y="202"/>
                    <a:pt x="51" y="202"/>
                  </a:cubicBezTo>
                  <a:cubicBezTo>
                    <a:pt x="51" y="172"/>
                    <a:pt x="75" y="148"/>
                    <a:pt x="105" y="148"/>
                  </a:cubicBezTo>
                  <a:cubicBezTo>
                    <a:pt x="110" y="148"/>
                    <a:pt x="115" y="149"/>
                    <a:pt x="120" y="150"/>
                  </a:cubicBezTo>
                  <a:cubicBezTo>
                    <a:pt x="113" y="163"/>
                    <a:pt x="110" y="176"/>
                    <a:pt x="110" y="191"/>
                  </a:cubicBezTo>
                  <a:close/>
                  <a:moveTo>
                    <a:pt x="122" y="330"/>
                  </a:moveTo>
                  <a:cubicBezTo>
                    <a:pt x="278" y="330"/>
                    <a:pt x="278" y="330"/>
                    <a:pt x="278" y="330"/>
                  </a:cubicBezTo>
                  <a:cubicBezTo>
                    <a:pt x="278" y="191"/>
                    <a:pt x="278" y="191"/>
                    <a:pt x="278" y="191"/>
                  </a:cubicBezTo>
                  <a:cubicBezTo>
                    <a:pt x="278" y="148"/>
                    <a:pt x="243" y="113"/>
                    <a:pt x="200" y="113"/>
                  </a:cubicBezTo>
                  <a:cubicBezTo>
                    <a:pt x="157" y="113"/>
                    <a:pt x="122" y="148"/>
                    <a:pt x="122" y="191"/>
                  </a:cubicBezTo>
                  <a:lnTo>
                    <a:pt x="122" y="330"/>
                  </a:lnTo>
                  <a:close/>
                </a:path>
              </a:pathLst>
            </a:custGeom>
            <a:solidFill>
              <a:schemeClr val="accent4"/>
            </a:solidFill>
            <a:ln>
              <a:noFill/>
            </a:ln>
            <a:extLst/>
          </p:spPr>
          <p:txBody>
            <a:bodyPr vert="horz" wrap="square" lIns="91440" tIns="45720" rIns="91440" bIns="45720" numCol="1" anchor="t" anchorCtr="0" compatLnSpc="1">
              <a:prstTxWarp prst="textNoShape">
                <a:avLst/>
              </a:prstTxWarp>
            </a:bodyPr>
            <a:lstStyle/>
            <a:p>
              <a:pPr>
                <a:defRPr/>
              </a:pPr>
              <a:endParaRPr lang="en-US" kern="0" smtClean="0">
                <a:solidFill>
                  <a:srgbClr val="505050"/>
                </a:solidFill>
              </a:endParaRPr>
            </a:p>
          </p:txBody>
        </p:sp>
        <p:sp>
          <p:nvSpPr>
            <p:cNvPr id="435" name="Freeform 5"/>
            <p:cNvSpPr>
              <a:spLocks/>
            </p:cNvSpPr>
            <p:nvPr/>
          </p:nvSpPr>
          <p:spPr bwMode="auto">
            <a:xfrm>
              <a:off x="2366880" y="2854592"/>
              <a:ext cx="243386" cy="121480"/>
            </a:xfrm>
            <a:custGeom>
              <a:avLst/>
              <a:gdLst>
                <a:gd name="T0" fmla="*/ 51 w 100"/>
                <a:gd name="T1" fmla="*/ 1 h 49"/>
                <a:gd name="T2" fmla="*/ 0 w 100"/>
                <a:gd name="T3" fmla="*/ 49 h 49"/>
                <a:gd name="T4" fmla="*/ 99 w 100"/>
                <a:gd name="T5" fmla="*/ 49 h 49"/>
                <a:gd name="T6" fmla="*/ 51 w 100"/>
                <a:gd name="T7" fmla="*/ 1 h 49"/>
              </a:gdLst>
              <a:ahLst/>
              <a:cxnLst>
                <a:cxn ang="0">
                  <a:pos x="T0" y="T1"/>
                </a:cxn>
                <a:cxn ang="0">
                  <a:pos x="T2" y="T3"/>
                </a:cxn>
                <a:cxn ang="0">
                  <a:pos x="T4" y="T5"/>
                </a:cxn>
                <a:cxn ang="0">
                  <a:pos x="T6" y="T7"/>
                </a:cxn>
              </a:cxnLst>
              <a:rect l="0" t="0" r="r" b="b"/>
              <a:pathLst>
                <a:path w="100" h="49">
                  <a:moveTo>
                    <a:pt x="51" y="1"/>
                  </a:moveTo>
                  <a:cubicBezTo>
                    <a:pt x="24" y="0"/>
                    <a:pt x="1" y="21"/>
                    <a:pt x="0" y="49"/>
                  </a:cubicBezTo>
                  <a:cubicBezTo>
                    <a:pt x="99" y="49"/>
                    <a:pt x="99" y="49"/>
                    <a:pt x="99" y="49"/>
                  </a:cubicBezTo>
                  <a:cubicBezTo>
                    <a:pt x="100" y="21"/>
                    <a:pt x="79" y="2"/>
                    <a:pt x="51" y="1"/>
                  </a:cubicBezTo>
                  <a:close/>
                </a:path>
              </a:pathLst>
            </a:custGeom>
            <a:solidFill>
              <a:schemeClr val="tx1"/>
            </a:solidFill>
            <a:ln w="19050">
              <a:solidFill>
                <a:schemeClr val="tx1">
                  <a:lumMod val="50000"/>
                </a:schemeClr>
              </a:solidFill>
              <a:round/>
              <a:headEnd/>
              <a:tailEnd/>
            </a:ln>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36" name="Freeform 6"/>
            <p:cNvSpPr>
              <a:spLocks/>
            </p:cNvSpPr>
            <p:nvPr/>
          </p:nvSpPr>
          <p:spPr bwMode="auto">
            <a:xfrm>
              <a:off x="1918354" y="2856378"/>
              <a:ext cx="518065" cy="67886"/>
            </a:xfrm>
            <a:custGeom>
              <a:avLst/>
              <a:gdLst>
                <a:gd name="T0" fmla="*/ 210 w 213"/>
                <a:gd name="T1" fmla="*/ 27 h 27"/>
                <a:gd name="T2" fmla="*/ 188 w 213"/>
                <a:gd name="T3" fmla="*/ 17 h 27"/>
                <a:gd name="T4" fmla="*/ 142 w 213"/>
                <a:gd name="T5" fmla="*/ 8 h 27"/>
                <a:gd name="T6" fmla="*/ 0 w 213"/>
                <a:gd name="T7" fmla="*/ 8 h 27"/>
                <a:gd name="T8" fmla="*/ 0 w 213"/>
                <a:gd name="T9" fmla="*/ 0 h 27"/>
                <a:gd name="T10" fmla="*/ 142 w 213"/>
                <a:gd name="T11" fmla="*/ 0 h 27"/>
                <a:gd name="T12" fmla="*/ 191 w 213"/>
                <a:gd name="T13" fmla="*/ 10 h 27"/>
                <a:gd name="T14" fmla="*/ 213 w 213"/>
                <a:gd name="T15" fmla="*/ 20 h 27"/>
                <a:gd name="T16" fmla="*/ 210 w 213"/>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27">
                  <a:moveTo>
                    <a:pt x="210" y="27"/>
                  </a:moveTo>
                  <a:cubicBezTo>
                    <a:pt x="188" y="17"/>
                    <a:pt x="188" y="17"/>
                    <a:pt x="188" y="17"/>
                  </a:cubicBezTo>
                  <a:cubicBezTo>
                    <a:pt x="177" y="12"/>
                    <a:pt x="155" y="8"/>
                    <a:pt x="142" y="8"/>
                  </a:cubicBezTo>
                  <a:cubicBezTo>
                    <a:pt x="0" y="8"/>
                    <a:pt x="0" y="8"/>
                    <a:pt x="0" y="8"/>
                  </a:cubicBezTo>
                  <a:cubicBezTo>
                    <a:pt x="0" y="0"/>
                    <a:pt x="0" y="0"/>
                    <a:pt x="0" y="0"/>
                  </a:cubicBezTo>
                  <a:cubicBezTo>
                    <a:pt x="142" y="0"/>
                    <a:pt x="142" y="0"/>
                    <a:pt x="142" y="0"/>
                  </a:cubicBezTo>
                  <a:cubicBezTo>
                    <a:pt x="157" y="0"/>
                    <a:pt x="179" y="5"/>
                    <a:pt x="191" y="10"/>
                  </a:cubicBezTo>
                  <a:cubicBezTo>
                    <a:pt x="213" y="20"/>
                    <a:pt x="213" y="20"/>
                    <a:pt x="213" y="20"/>
                  </a:cubicBezTo>
                  <a:lnTo>
                    <a:pt x="210" y="27"/>
                  </a:lnTo>
                  <a:close/>
                </a:path>
              </a:pathLst>
            </a:custGeom>
            <a:solidFill>
              <a:schemeClr val="bg2">
                <a:lumMod val="20000"/>
                <a:lumOff val="80000"/>
              </a:schemeClr>
            </a:solid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37" name="Oval 7"/>
            <p:cNvSpPr>
              <a:spLocks noChangeArrowheads="1"/>
            </p:cNvSpPr>
            <p:nvPr/>
          </p:nvSpPr>
          <p:spPr bwMode="auto">
            <a:xfrm>
              <a:off x="1043902" y="2661653"/>
              <a:ext cx="540665" cy="117907"/>
            </a:xfrm>
            <a:prstGeom prst="ellipse">
              <a:avLst/>
            </a:prstGeom>
            <a:solidFill>
              <a:schemeClr val="tx1">
                <a:lumMod val="85000"/>
              </a:schemeClr>
            </a:solidFill>
            <a:ln w="19050">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38" name="Freeform 8"/>
            <p:cNvSpPr>
              <a:spLocks/>
            </p:cNvSpPr>
            <p:nvPr/>
          </p:nvSpPr>
          <p:spPr bwMode="auto">
            <a:xfrm>
              <a:off x="649269" y="1788067"/>
              <a:ext cx="1307332" cy="932539"/>
            </a:xfrm>
            <a:custGeom>
              <a:avLst/>
              <a:gdLst>
                <a:gd name="T0" fmla="*/ 527 w 537"/>
                <a:gd name="T1" fmla="*/ 373 h 373"/>
                <a:gd name="T2" fmla="*/ 537 w 537"/>
                <a:gd name="T3" fmla="*/ 362 h 373"/>
                <a:gd name="T4" fmla="*/ 537 w 537"/>
                <a:gd name="T5" fmla="*/ 11 h 373"/>
                <a:gd name="T6" fmla="*/ 527 w 537"/>
                <a:gd name="T7" fmla="*/ 0 h 373"/>
                <a:gd name="T8" fmla="*/ 11 w 537"/>
                <a:gd name="T9" fmla="*/ 0 h 373"/>
                <a:gd name="T10" fmla="*/ 0 w 537"/>
                <a:gd name="T11" fmla="*/ 11 h 373"/>
                <a:gd name="T12" fmla="*/ 0 w 537"/>
                <a:gd name="T13" fmla="*/ 362 h 373"/>
                <a:gd name="T14" fmla="*/ 11 w 537"/>
                <a:gd name="T15" fmla="*/ 373 h 373"/>
                <a:gd name="T16" fmla="*/ 527 w 537"/>
                <a:gd name="T17" fmla="*/ 373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7" h="373">
                  <a:moveTo>
                    <a:pt x="527" y="373"/>
                  </a:moveTo>
                  <a:cubicBezTo>
                    <a:pt x="532" y="373"/>
                    <a:pt x="537" y="368"/>
                    <a:pt x="537" y="362"/>
                  </a:cubicBezTo>
                  <a:cubicBezTo>
                    <a:pt x="537" y="11"/>
                    <a:pt x="537" y="11"/>
                    <a:pt x="537" y="11"/>
                  </a:cubicBezTo>
                  <a:cubicBezTo>
                    <a:pt x="537" y="5"/>
                    <a:pt x="532" y="0"/>
                    <a:pt x="527" y="0"/>
                  </a:cubicBezTo>
                  <a:cubicBezTo>
                    <a:pt x="11" y="0"/>
                    <a:pt x="11" y="0"/>
                    <a:pt x="11" y="0"/>
                  </a:cubicBezTo>
                  <a:cubicBezTo>
                    <a:pt x="5" y="0"/>
                    <a:pt x="0" y="5"/>
                    <a:pt x="0" y="11"/>
                  </a:cubicBezTo>
                  <a:cubicBezTo>
                    <a:pt x="0" y="362"/>
                    <a:pt x="0" y="362"/>
                    <a:pt x="0" y="362"/>
                  </a:cubicBezTo>
                  <a:cubicBezTo>
                    <a:pt x="0" y="368"/>
                    <a:pt x="5" y="373"/>
                    <a:pt x="11" y="373"/>
                  </a:cubicBezTo>
                  <a:lnTo>
                    <a:pt x="527" y="373"/>
                  </a:lnTo>
                  <a:close/>
                </a:path>
              </a:pathLst>
            </a:custGeom>
            <a:solidFill>
              <a:schemeClr val="tx1"/>
            </a:solidFill>
            <a:ln w="19050">
              <a:solidFill>
                <a:schemeClr val="tx1">
                  <a:lumMod val="50000"/>
                </a:schemeClr>
              </a:solidFill>
              <a:round/>
              <a:headEnd/>
              <a:tailEnd/>
            </a:ln>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40" name="Rectangle 9"/>
            <p:cNvSpPr>
              <a:spLocks noChangeArrowheads="1"/>
            </p:cNvSpPr>
            <p:nvPr/>
          </p:nvSpPr>
          <p:spPr bwMode="auto">
            <a:xfrm>
              <a:off x="690992" y="1830942"/>
              <a:ext cx="1225623" cy="712803"/>
            </a:xfrm>
            <a:prstGeom prst="rect">
              <a:avLst/>
            </a:prstGeom>
            <a:solidFill>
              <a:schemeClr val="accent3"/>
            </a:solidFill>
            <a:ln>
              <a:noFill/>
            </a:ln>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41" name="Rectangle 10"/>
            <p:cNvSpPr>
              <a:spLocks noChangeArrowheads="1"/>
            </p:cNvSpPr>
            <p:nvPr/>
          </p:nvSpPr>
          <p:spPr bwMode="auto">
            <a:xfrm>
              <a:off x="503237" y="2911759"/>
              <a:ext cx="1620257" cy="62527"/>
            </a:xfrm>
            <a:prstGeom prst="rect">
              <a:avLst/>
            </a:prstGeom>
            <a:solidFill>
              <a:schemeClr val="tx1"/>
            </a:solidFill>
            <a:ln w="19050">
              <a:solidFill>
                <a:schemeClr val="tx1">
                  <a:lumMod val="50000"/>
                </a:schemeClr>
              </a:solidFill>
              <a:miter lim="800000"/>
              <a:headEnd/>
              <a:tailEnd/>
            </a:ln>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42" name="Freeform 11"/>
            <p:cNvSpPr>
              <a:spLocks/>
            </p:cNvSpPr>
            <p:nvPr/>
          </p:nvSpPr>
          <p:spPr bwMode="auto">
            <a:xfrm>
              <a:off x="503237" y="2836727"/>
              <a:ext cx="1620257" cy="75032"/>
            </a:xfrm>
            <a:custGeom>
              <a:avLst/>
              <a:gdLst>
                <a:gd name="T0" fmla="*/ 932 w 932"/>
                <a:gd name="T1" fmla="*/ 42 h 42"/>
                <a:gd name="T2" fmla="*/ 0 w 932"/>
                <a:gd name="T3" fmla="*/ 42 h 42"/>
                <a:gd name="T4" fmla="*/ 59 w 932"/>
                <a:gd name="T5" fmla="*/ 0 h 42"/>
                <a:gd name="T6" fmla="*/ 874 w 932"/>
                <a:gd name="T7" fmla="*/ 0 h 42"/>
                <a:gd name="T8" fmla="*/ 932 w 932"/>
                <a:gd name="T9" fmla="*/ 42 h 42"/>
              </a:gdLst>
              <a:ahLst/>
              <a:cxnLst>
                <a:cxn ang="0">
                  <a:pos x="T0" y="T1"/>
                </a:cxn>
                <a:cxn ang="0">
                  <a:pos x="T2" y="T3"/>
                </a:cxn>
                <a:cxn ang="0">
                  <a:pos x="T4" y="T5"/>
                </a:cxn>
                <a:cxn ang="0">
                  <a:pos x="T6" y="T7"/>
                </a:cxn>
                <a:cxn ang="0">
                  <a:pos x="T8" y="T9"/>
                </a:cxn>
              </a:cxnLst>
              <a:rect l="0" t="0" r="r" b="b"/>
              <a:pathLst>
                <a:path w="932" h="42">
                  <a:moveTo>
                    <a:pt x="932" y="42"/>
                  </a:moveTo>
                  <a:lnTo>
                    <a:pt x="0" y="42"/>
                  </a:lnTo>
                  <a:lnTo>
                    <a:pt x="59" y="0"/>
                  </a:lnTo>
                  <a:lnTo>
                    <a:pt x="874" y="0"/>
                  </a:lnTo>
                  <a:lnTo>
                    <a:pt x="932" y="42"/>
                  </a:lnTo>
                  <a:close/>
                </a:path>
              </a:pathLst>
            </a:custGeom>
            <a:solidFill>
              <a:schemeClr val="tx1">
                <a:lumMod val="85000"/>
              </a:schemeClr>
            </a:solidFill>
            <a:ln w="19050">
              <a:solidFill>
                <a:schemeClr val="tx1">
                  <a:lumMod val="50000"/>
                </a:schemeClr>
              </a:solidFill>
              <a:round/>
              <a:headEnd/>
              <a:tailEnd/>
            </a:ln>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p:nvSpPr>
          <p:cNvPr id="568" name="Rounded Rectangle 567"/>
          <p:cNvSpPr/>
          <p:nvPr/>
        </p:nvSpPr>
        <p:spPr bwMode="auto">
          <a:xfrm>
            <a:off x="8032469" y="2600819"/>
            <a:ext cx="2409029" cy="4126948"/>
          </a:xfrm>
          <a:prstGeom prst="roundRect">
            <a:avLst/>
          </a:prstGeom>
          <a:solidFill>
            <a:schemeClr val="bg1">
              <a:lumMod val="95000"/>
              <a:alpha val="95000"/>
            </a:schemeClr>
          </a:solidFill>
          <a:ln w="38100">
            <a:solidFill>
              <a:schemeClr val="tx1"/>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0" rIns="182880" bIns="91440" numCol="1" spcCol="0" rtlCol="0" fromWordArt="0" anchor="t" anchorCtr="0" forceAA="0" compatLnSpc="1">
            <a:prstTxWarp prst="textNoShape">
              <a:avLst/>
            </a:prstTxWarp>
            <a:noAutofit/>
          </a:bodyPr>
          <a:lstStyle/>
          <a:p>
            <a:pPr algn="ctr">
              <a:lnSpc>
                <a:spcPct val="90000"/>
              </a:lnSpc>
              <a:spcAft>
                <a:spcPts val="600"/>
              </a:spcAft>
            </a:pPr>
            <a:r>
              <a:rPr lang="en-US" sz="2000" b="1" dirty="0" err="1" smtClean="0">
                <a:solidFill>
                  <a:schemeClr val="tx1"/>
                </a:solidFill>
              </a:rPr>
              <a:t>Repositório</a:t>
            </a:r>
            <a:r>
              <a:rPr lang="en-US" sz="2000" b="1" dirty="0" smtClean="0">
                <a:solidFill>
                  <a:schemeClr val="tx1"/>
                </a:solidFill>
              </a:rPr>
              <a:t/>
            </a:r>
            <a:br>
              <a:rPr lang="en-US" sz="2000" b="1" dirty="0" smtClean="0">
                <a:solidFill>
                  <a:schemeClr val="tx1"/>
                </a:solidFill>
              </a:rPr>
            </a:br>
            <a:r>
              <a:rPr lang="en-US" sz="2000" b="1" dirty="0" smtClean="0">
                <a:solidFill>
                  <a:schemeClr val="tx1"/>
                </a:solidFill>
              </a:rPr>
              <a:t>Central</a:t>
            </a:r>
            <a:endParaRPr lang="en-US" sz="2000" b="1" dirty="0">
              <a:solidFill>
                <a:schemeClr val="tx1"/>
              </a:solidFill>
            </a:endParaRPr>
          </a:p>
        </p:txBody>
      </p:sp>
      <p:cxnSp>
        <p:nvCxnSpPr>
          <p:cNvPr id="575" name="Straight Arrow Connector 14"/>
          <p:cNvCxnSpPr>
            <a:endCxn id="648" idx="2"/>
          </p:cNvCxnSpPr>
          <p:nvPr/>
        </p:nvCxnSpPr>
        <p:spPr>
          <a:xfrm flipH="1" flipV="1">
            <a:off x="2425525" y="5848123"/>
            <a:ext cx="5870635" cy="398561"/>
          </a:xfrm>
          <a:prstGeom prst="straightConnector1">
            <a:avLst/>
          </a:prstGeom>
          <a:solidFill>
            <a:schemeClr val="tx1"/>
          </a:solidFill>
          <a:ln w="28575">
            <a:solidFill>
              <a:schemeClr val="tx2"/>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99" name="Straight Arrow Connector 98"/>
          <p:cNvCxnSpPr/>
          <p:nvPr/>
        </p:nvCxnSpPr>
        <p:spPr>
          <a:xfrm flipH="1" flipV="1">
            <a:off x="2430112" y="4756775"/>
            <a:ext cx="5866049" cy="425553"/>
          </a:xfrm>
          <a:prstGeom prst="straightConnector1">
            <a:avLst/>
          </a:prstGeom>
          <a:solidFill>
            <a:schemeClr val="tx1"/>
          </a:solidFill>
          <a:ln w="28575">
            <a:solidFill>
              <a:schemeClr val="tx2"/>
            </a:solidFill>
            <a:headEnd type="none"/>
            <a:tailEnd type="triangle" w="lg" len="lg"/>
          </a:ln>
        </p:spPr>
        <p:style>
          <a:lnRef idx="1">
            <a:schemeClr val="accent1"/>
          </a:lnRef>
          <a:fillRef idx="0">
            <a:schemeClr val="accent1"/>
          </a:fillRef>
          <a:effectRef idx="0">
            <a:schemeClr val="accent1"/>
          </a:effectRef>
          <a:fontRef idx="minor">
            <a:schemeClr val="tx1"/>
          </a:fontRef>
        </p:style>
      </p:cxnSp>
      <p:grpSp>
        <p:nvGrpSpPr>
          <p:cNvPr id="589" name="Group 588"/>
          <p:cNvGrpSpPr/>
          <p:nvPr/>
        </p:nvGrpSpPr>
        <p:grpSpPr>
          <a:xfrm>
            <a:off x="8296160" y="5533699"/>
            <a:ext cx="1882150" cy="951832"/>
            <a:chOff x="4962561" y="2484878"/>
            <a:chExt cx="2522622" cy="1409700"/>
          </a:xfrm>
        </p:grpSpPr>
        <p:grpSp>
          <p:nvGrpSpPr>
            <p:cNvPr id="590" name="Group 589"/>
            <p:cNvGrpSpPr/>
            <p:nvPr/>
          </p:nvGrpSpPr>
          <p:grpSpPr>
            <a:xfrm>
              <a:off x="4962561" y="2484878"/>
              <a:ext cx="2522622" cy="1409700"/>
              <a:chOff x="3703637" y="1744662"/>
              <a:chExt cx="5181600" cy="2895600"/>
            </a:xfrm>
          </p:grpSpPr>
          <p:sp>
            <p:nvSpPr>
              <p:cNvPr id="625" name="Rectangle 624"/>
              <p:cNvSpPr/>
              <p:nvPr/>
            </p:nvSpPr>
            <p:spPr bwMode="auto">
              <a:xfrm>
                <a:off x="3789873" y="1829243"/>
                <a:ext cx="5013282" cy="2725204"/>
              </a:xfrm>
              <a:prstGeom prst="rect">
                <a:avLst/>
              </a:prstGeom>
              <a:solidFill>
                <a:schemeClr val="accent1"/>
              </a:solidFill>
              <a:ln w="76200">
                <a:solidFill>
                  <a:schemeClr val="bg1">
                    <a:lumMod val="95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626" name="Right Bracket 625"/>
              <p:cNvSpPr/>
              <p:nvPr/>
            </p:nvSpPr>
            <p:spPr>
              <a:xfrm>
                <a:off x="8512014" y="1744662"/>
                <a:ext cx="373223" cy="2895600"/>
              </a:xfrm>
              <a:prstGeom prst="rightBracket">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FFFFFF"/>
                  </a:solidFill>
                </a:endParaRPr>
              </a:p>
            </p:txBody>
          </p:sp>
          <p:sp>
            <p:nvSpPr>
              <p:cNvPr id="627" name="Left Bracket 626"/>
              <p:cNvSpPr/>
              <p:nvPr/>
            </p:nvSpPr>
            <p:spPr>
              <a:xfrm>
                <a:off x="3703637" y="1744662"/>
                <a:ext cx="373223" cy="2895600"/>
              </a:xfrm>
              <a:prstGeom prst="leftBracket">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FFFF"/>
                  </a:solidFill>
                </a:endParaRPr>
              </a:p>
            </p:txBody>
          </p:sp>
        </p:grpSp>
        <p:cxnSp>
          <p:nvCxnSpPr>
            <p:cNvPr id="591" name="Straight Connector 590"/>
            <p:cNvCxnSpPr/>
            <p:nvPr/>
          </p:nvCxnSpPr>
          <p:spPr>
            <a:xfrm>
              <a:off x="7288402"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92" name="Straight Connector 591"/>
            <p:cNvCxnSpPr/>
            <p:nvPr/>
          </p:nvCxnSpPr>
          <p:spPr>
            <a:xfrm>
              <a:off x="7166837"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18" name="Straight Connector 617"/>
            <p:cNvCxnSpPr/>
            <p:nvPr/>
          </p:nvCxnSpPr>
          <p:spPr>
            <a:xfrm>
              <a:off x="7045273"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19" name="Straight Connector 618"/>
            <p:cNvCxnSpPr/>
            <p:nvPr/>
          </p:nvCxnSpPr>
          <p:spPr>
            <a:xfrm>
              <a:off x="6923709"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620" name="Group 619"/>
            <p:cNvGrpSpPr/>
            <p:nvPr/>
          </p:nvGrpSpPr>
          <p:grpSpPr>
            <a:xfrm>
              <a:off x="5151321" y="2732528"/>
              <a:ext cx="364693" cy="914400"/>
              <a:chOff x="5528956" y="2849562"/>
              <a:chExt cx="729385" cy="1828800"/>
            </a:xfrm>
          </p:grpSpPr>
          <p:cxnSp>
            <p:nvCxnSpPr>
              <p:cNvPr id="621" name="Straight Connector 620"/>
              <p:cNvCxnSpPr/>
              <p:nvPr/>
            </p:nvCxnSpPr>
            <p:spPr>
              <a:xfrm>
                <a:off x="6258341"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22" name="Straight Connector 621"/>
              <p:cNvCxnSpPr/>
              <p:nvPr/>
            </p:nvCxnSpPr>
            <p:spPr>
              <a:xfrm>
                <a:off x="6015212"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23" name="Straight Connector 622"/>
              <p:cNvCxnSpPr/>
              <p:nvPr/>
            </p:nvCxnSpPr>
            <p:spPr>
              <a:xfrm>
                <a:off x="5772084"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24" name="Straight Connector 623"/>
              <p:cNvCxnSpPr/>
              <p:nvPr/>
            </p:nvCxnSpPr>
            <p:spPr>
              <a:xfrm>
                <a:off x="5528956"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grpSp>
      </p:grpSp>
      <p:pic>
        <p:nvPicPr>
          <p:cNvPr id="628" name="Picture 62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3134" y="5859324"/>
            <a:ext cx="1773510" cy="407795"/>
          </a:xfrm>
          <a:prstGeom prst="rect">
            <a:avLst/>
          </a:prstGeom>
        </p:spPr>
      </p:pic>
      <p:grpSp>
        <p:nvGrpSpPr>
          <p:cNvPr id="570" name="Group 569"/>
          <p:cNvGrpSpPr/>
          <p:nvPr/>
        </p:nvGrpSpPr>
        <p:grpSpPr>
          <a:xfrm>
            <a:off x="8300747" y="4442351"/>
            <a:ext cx="1882150" cy="951832"/>
            <a:chOff x="4962561" y="2484878"/>
            <a:chExt cx="2522622" cy="1409700"/>
          </a:xfrm>
        </p:grpSpPr>
        <p:grpSp>
          <p:nvGrpSpPr>
            <p:cNvPr id="571" name="Group 570"/>
            <p:cNvGrpSpPr/>
            <p:nvPr/>
          </p:nvGrpSpPr>
          <p:grpSpPr>
            <a:xfrm>
              <a:off x="4962561" y="2484878"/>
              <a:ext cx="2522622" cy="1409700"/>
              <a:chOff x="3703637" y="1744662"/>
              <a:chExt cx="5181600" cy="2895600"/>
            </a:xfrm>
          </p:grpSpPr>
          <p:sp>
            <p:nvSpPr>
              <p:cNvPr id="585" name="Rectangle 584"/>
              <p:cNvSpPr/>
              <p:nvPr/>
            </p:nvSpPr>
            <p:spPr bwMode="auto">
              <a:xfrm>
                <a:off x="3789873" y="1829243"/>
                <a:ext cx="5013282" cy="2725204"/>
              </a:xfrm>
              <a:prstGeom prst="rect">
                <a:avLst/>
              </a:prstGeom>
              <a:solidFill>
                <a:schemeClr val="accent1"/>
              </a:solidFill>
              <a:ln w="76200">
                <a:solidFill>
                  <a:schemeClr val="bg1">
                    <a:lumMod val="95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86" name="Right Bracket 585"/>
              <p:cNvSpPr/>
              <p:nvPr/>
            </p:nvSpPr>
            <p:spPr>
              <a:xfrm>
                <a:off x="8512014" y="1744662"/>
                <a:ext cx="373223" cy="2895600"/>
              </a:xfrm>
              <a:prstGeom prst="rightBracket">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FFFFFF"/>
                  </a:solidFill>
                </a:endParaRPr>
              </a:p>
            </p:txBody>
          </p:sp>
          <p:sp>
            <p:nvSpPr>
              <p:cNvPr id="587" name="Left Bracket 586"/>
              <p:cNvSpPr/>
              <p:nvPr/>
            </p:nvSpPr>
            <p:spPr>
              <a:xfrm>
                <a:off x="3703637" y="1744662"/>
                <a:ext cx="373223" cy="2895600"/>
              </a:xfrm>
              <a:prstGeom prst="leftBracket">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FFFF"/>
                  </a:solidFill>
                </a:endParaRPr>
              </a:p>
            </p:txBody>
          </p:sp>
        </p:grpSp>
        <p:cxnSp>
          <p:nvCxnSpPr>
            <p:cNvPr id="572" name="Straight Connector 571"/>
            <p:cNvCxnSpPr/>
            <p:nvPr/>
          </p:nvCxnSpPr>
          <p:spPr>
            <a:xfrm>
              <a:off x="7288402"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77" name="Straight Connector 576"/>
            <p:cNvCxnSpPr/>
            <p:nvPr/>
          </p:nvCxnSpPr>
          <p:spPr>
            <a:xfrm>
              <a:off x="7166837"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78" name="Straight Connector 577"/>
            <p:cNvCxnSpPr/>
            <p:nvPr/>
          </p:nvCxnSpPr>
          <p:spPr>
            <a:xfrm>
              <a:off x="7045273"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79" name="Straight Connector 578"/>
            <p:cNvCxnSpPr/>
            <p:nvPr/>
          </p:nvCxnSpPr>
          <p:spPr>
            <a:xfrm>
              <a:off x="6923709"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580" name="Group 579"/>
            <p:cNvGrpSpPr/>
            <p:nvPr/>
          </p:nvGrpSpPr>
          <p:grpSpPr>
            <a:xfrm>
              <a:off x="5151321" y="2732528"/>
              <a:ext cx="364693" cy="914400"/>
              <a:chOff x="5528956" y="2849562"/>
              <a:chExt cx="729385" cy="1828800"/>
            </a:xfrm>
          </p:grpSpPr>
          <p:cxnSp>
            <p:nvCxnSpPr>
              <p:cNvPr id="581" name="Straight Connector 580"/>
              <p:cNvCxnSpPr/>
              <p:nvPr/>
            </p:nvCxnSpPr>
            <p:spPr>
              <a:xfrm>
                <a:off x="6258341"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82" name="Straight Connector 581"/>
              <p:cNvCxnSpPr/>
              <p:nvPr/>
            </p:nvCxnSpPr>
            <p:spPr>
              <a:xfrm>
                <a:off x="6015212"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83" name="Straight Connector 582"/>
              <p:cNvCxnSpPr/>
              <p:nvPr/>
            </p:nvCxnSpPr>
            <p:spPr>
              <a:xfrm>
                <a:off x="5772084"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84" name="Straight Connector 583"/>
              <p:cNvCxnSpPr/>
              <p:nvPr/>
            </p:nvCxnSpPr>
            <p:spPr>
              <a:xfrm>
                <a:off x="5528956"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grpSp>
      </p:grpSp>
      <p:sp>
        <p:nvSpPr>
          <p:cNvPr id="588" name="Rectangle 587"/>
          <p:cNvSpPr/>
          <p:nvPr/>
        </p:nvSpPr>
        <p:spPr>
          <a:xfrm>
            <a:off x="8383133" y="4621783"/>
            <a:ext cx="1725836" cy="620304"/>
          </a:xfrm>
          <a:prstGeom prst="rect">
            <a:avLst/>
          </a:prstGeom>
        </p:spPr>
        <p:txBody>
          <a:bodyPr wrap="square">
            <a:spAutoFit/>
          </a:bodyPr>
          <a:lstStyle/>
          <a:p>
            <a:pPr algn="ctr">
              <a:lnSpc>
                <a:spcPct val="90000"/>
              </a:lnSpc>
            </a:pPr>
            <a:r>
              <a:rPr lang="en-US" sz="2000" b="1" dirty="0">
                <a:gradFill>
                  <a:gsLst>
                    <a:gs pos="2917">
                      <a:srgbClr val="FFFFFF"/>
                    </a:gs>
                    <a:gs pos="30000">
                      <a:srgbClr val="FFFFFF"/>
                    </a:gs>
                  </a:gsLst>
                  <a:lin ang="5400000" scaled="0"/>
                </a:gradFill>
                <a:latin typeface="Segoe UI Light"/>
              </a:rPr>
              <a:t>Application</a:t>
            </a:r>
          </a:p>
          <a:p>
            <a:pPr algn="ctr">
              <a:lnSpc>
                <a:spcPct val="90000"/>
              </a:lnSpc>
            </a:pPr>
            <a:r>
              <a:rPr lang="en-US" sz="2000" b="1" dirty="0">
                <a:gradFill>
                  <a:gsLst>
                    <a:gs pos="2917">
                      <a:srgbClr val="FFFFFF"/>
                    </a:gs>
                    <a:gs pos="30000">
                      <a:srgbClr val="FFFFFF"/>
                    </a:gs>
                  </a:gsLst>
                  <a:lin ang="5400000" scaled="0"/>
                </a:gradFill>
                <a:latin typeface="Segoe UI Light"/>
              </a:rPr>
              <a:t>Framework</a:t>
            </a:r>
          </a:p>
        </p:txBody>
      </p:sp>
      <p:sp>
        <p:nvSpPr>
          <p:cNvPr id="576" name="TextBox 18"/>
          <p:cNvSpPr txBox="1"/>
          <p:nvPr/>
        </p:nvSpPr>
        <p:spPr>
          <a:xfrm rot="217229">
            <a:off x="3807243" y="5415612"/>
            <a:ext cx="2925106" cy="1181862"/>
          </a:xfrm>
          <a:prstGeom prst="rect">
            <a:avLst/>
          </a:prstGeom>
          <a:solidFill>
            <a:schemeClr val="tx2"/>
          </a:solidFill>
        </p:spPr>
        <p:txBody>
          <a:bodyPr wrap="square" lIns="182880" tIns="146304" rIns="182880" bIns="146304" rtlCol="0">
            <a:spAutoFit/>
          </a:bodyPr>
          <a:lstStyle/>
          <a:p>
            <a:pPr algn="ctr">
              <a:lnSpc>
                <a:spcPct val="90000"/>
              </a:lnSpc>
              <a:spcAft>
                <a:spcPts val="600"/>
              </a:spcAft>
            </a:pPr>
            <a:r>
              <a:rPr lang="en-US" sz="1600" dirty="0" err="1" smtClean="0">
                <a:gradFill>
                  <a:gsLst>
                    <a:gs pos="2917">
                      <a:srgbClr val="FFFFFF"/>
                    </a:gs>
                    <a:gs pos="30000">
                      <a:srgbClr val="FFFFFF"/>
                    </a:gs>
                  </a:gsLst>
                  <a:lin ang="5400000" scaled="0"/>
                </a:gradFill>
              </a:rPr>
              <a:t>Dependências</a:t>
            </a:r>
            <a:r>
              <a:rPr lang="en-US" sz="1600" dirty="0" smtClean="0">
                <a:gradFill>
                  <a:gsLst>
                    <a:gs pos="2917">
                      <a:srgbClr val="FFFFFF"/>
                    </a:gs>
                    <a:gs pos="30000">
                      <a:srgbClr val="FFFFFF"/>
                    </a:gs>
                  </a:gsLst>
                  <a:lin ang="5400000" scaled="0"/>
                </a:gradFill>
              </a:rPr>
              <a:t> </a:t>
            </a:r>
            <a:r>
              <a:rPr lang="en-US" sz="1600" dirty="0" err="1" smtClean="0">
                <a:gradFill>
                  <a:gsLst>
                    <a:gs pos="2917">
                      <a:srgbClr val="FFFFFF"/>
                    </a:gs>
                    <a:gs pos="30000">
                      <a:srgbClr val="FFFFFF"/>
                    </a:gs>
                  </a:gsLst>
                  <a:lin ang="5400000" scaled="0"/>
                </a:gradFill>
              </a:rPr>
              <a:t>necessárias</a:t>
            </a:r>
            <a:r>
              <a:rPr lang="en-US" sz="1600" dirty="0" smtClean="0">
                <a:gradFill>
                  <a:gsLst>
                    <a:gs pos="2917">
                      <a:srgbClr val="FFFFFF"/>
                    </a:gs>
                    <a:gs pos="30000">
                      <a:srgbClr val="FFFFFF"/>
                    </a:gs>
                  </a:gsLst>
                  <a:lin ang="5400000" scaled="0"/>
                </a:gradFill>
              </a:rPr>
              <a:t> </a:t>
            </a:r>
            <a:r>
              <a:rPr lang="en-US" sz="1600" dirty="0" err="1" smtClean="0">
                <a:gradFill>
                  <a:gsLst>
                    <a:gs pos="2917">
                      <a:srgbClr val="FFFFFF"/>
                    </a:gs>
                    <a:gs pos="30000">
                      <a:srgbClr val="FFFFFF"/>
                    </a:gs>
                  </a:gsLst>
                  <a:lin ang="5400000" scaled="0"/>
                </a:gradFill>
              </a:rPr>
              <a:t>são</a:t>
            </a:r>
            <a:r>
              <a:rPr lang="en-US" sz="1600" dirty="0" smtClean="0">
                <a:gradFill>
                  <a:gsLst>
                    <a:gs pos="2917">
                      <a:srgbClr val="FFFFFF"/>
                    </a:gs>
                    <a:gs pos="30000">
                      <a:srgbClr val="FFFFFF"/>
                    </a:gs>
                  </a:gsLst>
                  <a:lin ang="5400000" scaled="0"/>
                </a:gradFill>
              </a:rPr>
              <a:t> </a:t>
            </a:r>
            <a:r>
              <a:rPr lang="en-US" sz="1600" dirty="0" err="1" smtClean="0">
                <a:gradFill>
                  <a:gsLst>
                    <a:gs pos="2917">
                      <a:srgbClr val="FFFFFF"/>
                    </a:gs>
                    <a:gs pos="30000">
                      <a:srgbClr val="FFFFFF"/>
                    </a:gs>
                  </a:gsLst>
                  <a:lin ang="5400000" scaled="0"/>
                </a:gradFill>
              </a:rPr>
              <a:t>automaticamente</a:t>
            </a:r>
            <a:r>
              <a:rPr lang="en-US" sz="1600" dirty="0" smtClean="0">
                <a:gradFill>
                  <a:gsLst>
                    <a:gs pos="2917">
                      <a:srgbClr val="FFFFFF"/>
                    </a:gs>
                    <a:gs pos="30000">
                      <a:srgbClr val="FFFFFF"/>
                    </a:gs>
                  </a:gsLst>
                  <a:lin ang="5400000" scaled="0"/>
                </a:gradFill>
              </a:rPr>
              <a:t> </a:t>
            </a:r>
            <a:r>
              <a:rPr lang="en-US" sz="1600" dirty="0" err="1" smtClean="0">
                <a:gradFill>
                  <a:gsLst>
                    <a:gs pos="2917">
                      <a:srgbClr val="FFFFFF"/>
                    </a:gs>
                    <a:gs pos="30000">
                      <a:srgbClr val="FFFFFF"/>
                    </a:gs>
                  </a:gsLst>
                  <a:lin ang="5400000" scaled="0"/>
                </a:gradFill>
              </a:rPr>
              <a:t>identificadas</a:t>
            </a:r>
            <a:r>
              <a:rPr lang="en-US" sz="1600" dirty="0" smtClean="0">
                <a:gradFill>
                  <a:gsLst>
                    <a:gs pos="2917">
                      <a:srgbClr val="FFFFFF"/>
                    </a:gs>
                    <a:gs pos="30000">
                      <a:srgbClr val="FFFFFF"/>
                    </a:gs>
                  </a:gsLst>
                  <a:lin ang="5400000" scaled="0"/>
                </a:gradFill>
              </a:rPr>
              <a:t> e </a:t>
            </a:r>
            <a:r>
              <a:rPr lang="en-US" sz="1600" dirty="0" err="1" smtClean="0">
                <a:gradFill>
                  <a:gsLst>
                    <a:gs pos="2917">
                      <a:srgbClr val="FFFFFF"/>
                    </a:gs>
                    <a:gs pos="30000">
                      <a:srgbClr val="FFFFFF"/>
                    </a:gs>
                  </a:gsLst>
                  <a:lin ang="5400000" scaled="0"/>
                </a:gradFill>
              </a:rPr>
              <a:t>baixadas</a:t>
            </a:r>
            <a:r>
              <a:rPr lang="en-US" sz="1600" dirty="0" smtClean="0">
                <a:gradFill>
                  <a:gsLst>
                    <a:gs pos="2917">
                      <a:srgbClr val="FFFFFF"/>
                    </a:gs>
                    <a:gs pos="30000">
                      <a:srgbClr val="FFFFFF"/>
                    </a:gs>
                  </a:gsLst>
                  <a:lin ang="5400000" scaled="0"/>
                </a:gradFill>
              </a:rPr>
              <a:t> </a:t>
            </a:r>
            <a:r>
              <a:rPr lang="en-US" sz="1600" dirty="0" err="1" smtClean="0">
                <a:gradFill>
                  <a:gsLst>
                    <a:gs pos="2917">
                      <a:srgbClr val="FFFFFF"/>
                    </a:gs>
                    <a:gs pos="30000">
                      <a:srgbClr val="FFFFFF"/>
                    </a:gs>
                  </a:gsLst>
                  <a:lin ang="5400000" scaled="0"/>
                </a:gradFill>
              </a:rPr>
              <a:t>localmente</a:t>
            </a:r>
            <a:endParaRPr lang="en-US" sz="1600" dirty="0" smtClean="0">
              <a:gradFill>
                <a:gsLst>
                  <a:gs pos="2917">
                    <a:srgbClr val="FFFFFF"/>
                  </a:gs>
                  <a:gs pos="30000">
                    <a:srgbClr val="FFFFFF"/>
                  </a:gs>
                </a:gsLst>
                <a:lin ang="5400000" scaled="0"/>
              </a:gradFill>
            </a:endParaRPr>
          </a:p>
        </p:txBody>
      </p:sp>
      <p:sp>
        <p:nvSpPr>
          <p:cNvPr id="98" name="TextBox 17"/>
          <p:cNvSpPr txBox="1"/>
          <p:nvPr/>
        </p:nvSpPr>
        <p:spPr>
          <a:xfrm rot="205656">
            <a:off x="3674071" y="4236846"/>
            <a:ext cx="3287787" cy="1181862"/>
          </a:xfrm>
          <a:prstGeom prst="rect">
            <a:avLst/>
          </a:prstGeom>
          <a:solidFill>
            <a:schemeClr val="tx2"/>
          </a:solidFill>
        </p:spPr>
        <p:txBody>
          <a:bodyPr wrap="square" lIns="182880" tIns="146304" rIns="182880" bIns="146304" rtlCol="0">
            <a:spAutoFit/>
          </a:bodyPr>
          <a:lstStyle/>
          <a:p>
            <a:pPr algn="ctr">
              <a:lnSpc>
                <a:spcPct val="90000"/>
              </a:lnSpc>
              <a:spcAft>
                <a:spcPts val="600"/>
              </a:spcAft>
            </a:pPr>
            <a:r>
              <a:rPr lang="en-US" sz="1600" dirty="0" err="1">
                <a:solidFill>
                  <a:srgbClr val="FFFFFF"/>
                </a:solidFill>
              </a:rPr>
              <a:t>Desenvolvedores</a:t>
            </a:r>
            <a:r>
              <a:rPr lang="en-US" sz="1600" dirty="0">
                <a:solidFill>
                  <a:srgbClr val="FFFFFF"/>
                </a:solidFill>
              </a:rPr>
              <a:t> </a:t>
            </a:r>
            <a:r>
              <a:rPr lang="en-US" sz="1600" dirty="0" err="1">
                <a:solidFill>
                  <a:srgbClr val="FFFFFF"/>
                </a:solidFill>
              </a:rPr>
              <a:t>podem</a:t>
            </a:r>
            <a:r>
              <a:rPr lang="en-US" sz="1600" dirty="0">
                <a:solidFill>
                  <a:srgbClr val="FFFFFF"/>
                </a:solidFill>
              </a:rPr>
              <a:t> </a:t>
            </a:r>
            <a:r>
              <a:rPr lang="en-US" sz="1600" dirty="0" err="1">
                <a:solidFill>
                  <a:srgbClr val="FFFFFF"/>
                </a:solidFill>
              </a:rPr>
              <a:t>escolher</a:t>
            </a:r>
            <a:r>
              <a:rPr lang="en-US" sz="1600" dirty="0">
                <a:solidFill>
                  <a:srgbClr val="FFFFFF"/>
                </a:solidFill>
              </a:rPr>
              <a:t> </a:t>
            </a:r>
            <a:r>
              <a:rPr lang="en-US" sz="1600" dirty="0" err="1">
                <a:solidFill>
                  <a:srgbClr val="FFFFFF"/>
                </a:solidFill>
              </a:rPr>
              <a:t>seus</a:t>
            </a:r>
            <a:r>
              <a:rPr lang="en-US" sz="1600" dirty="0">
                <a:solidFill>
                  <a:srgbClr val="FFFFFF"/>
                </a:solidFill>
              </a:rPr>
              <a:t> frameworks de </a:t>
            </a:r>
            <a:r>
              <a:rPr lang="en-US" sz="1600" dirty="0" err="1">
                <a:solidFill>
                  <a:srgbClr val="FFFFFF"/>
                </a:solidFill>
              </a:rPr>
              <a:t>aplicação</a:t>
            </a:r>
            <a:r>
              <a:rPr lang="en-US" sz="1600" dirty="0">
                <a:solidFill>
                  <a:srgbClr val="FFFFFF"/>
                </a:solidFill>
              </a:rPr>
              <a:t> e </a:t>
            </a:r>
            <a:r>
              <a:rPr lang="en-US" sz="1600" dirty="0" err="1">
                <a:solidFill>
                  <a:srgbClr val="FFFFFF"/>
                </a:solidFill>
              </a:rPr>
              <a:t>puxá-los</a:t>
            </a:r>
            <a:r>
              <a:rPr lang="en-US" sz="1600" dirty="0">
                <a:solidFill>
                  <a:srgbClr val="FFFFFF"/>
                </a:solidFill>
              </a:rPr>
              <a:t> </a:t>
            </a:r>
            <a:r>
              <a:rPr lang="en-US" sz="1600" dirty="0" err="1">
                <a:solidFill>
                  <a:srgbClr val="FFFFFF"/>
                </a:solidFill>
              </a:rPr>
              <a:t>localmente</a:t>
            </a:r>
            <a:r>
              <a:rPr lang="en-US" sz="1600" dirty="0">
                <a:solidFill>
                  <a:srgbClr val="FFFFFF"/>
                </a:solidFill>
              </a:rPr>
              <a:t> </a:t>
            </a:r>
            <a:r>
              <a:rPr lang="en-US" sz="1600" dirty="0">
                <a:gradFill>
                  <a:gsLst>
                    <a:gs pos="2917">
                      <a:srgbClr val="FFFFFF"/>
                    </a:gs>
                    <a:gs pos="30000">
                      <a:srgbClr val="FFFFFF"/>
                    </a:gs>
                  </a:gsLst>
                  <a:lin ang="5400000" scaled="0"/>
                </a:gradFill>
              </a:rPr>
              <a:t>de </a:t>
            </a:r>
            <a:r>
              <a:rPr lang="en-US" sz="1600" dirty="0" err="1">
                <a:gradFill>
                  <a:gsLst>
                    <a:gs pos="2917">
                      <a:srgbClr val="FFFFFF"/>
                    </a:gs>
                    <a:gs pos="30000">
                      <a:srgbClr val="FFFFFF"/>
                    </a:gs>
                  </a:gsLst>
                  <a:lin ang="5400000" scaled="0"/>
                </a:gradFill>
              </a:rPr>
              <a:t>repositórios</a:t>
            </a:r>
            <a:r>
              <a:rPr lang="en-US" sz="1600" dirty="0">
                <a:gradFill>
                  <a:gsLst>
                    <a:gs pos="2917">
                      <a:srgbClr val="FFFFFF"/>
                    </a:gs>
                    <a:gs pos="30000">
                      <a:srgbClr val="FFFFFF"/>
                    </a:gs>
                  </a:gsLst>
                  <a:lin ang="5400000" scaled="0"/>
                </a:gradFill>
              </a:rPr>
              <a:t> </a:t>
            </a:r>
            <a:r>
              <a:rPr lang="en-US" sz="1600" dirty="0" err="1">
                <a:gradFill>
                  <a:gsLst>
                    <a:gs pos="2917">
                      <a:srgbClr val="FFFFFF"/>
                    </a:gs>
                    <a:gs pos="30000">
                      <a:srgbClr val="FFFFFF"/>
                    </a:gs>
                  </a:gsLst>
                  <a:lin ang="5400000" scaled="0"/>
                </a:gradFill>
              </a:rPr>
              <a:t>centrais</a:t>
            </a:r>
            <a:endParaRPr lang="en-US" sz="1600" dirty="0">
              <a:gradFill>
                <a:gsLst>
                  <a:gs pos="2917">
                    <a:srgbClr val="FFFFFF"/>
                  </a:gs>
                  <a:gs pos="30000">
                    <a:srgbClr val="FFFFFF"/>
                  </a:gs>
                </a:gsLst>
                <a:lin ang="5400000" scaled="0"/>
              </a:gradFill>
            </a:endParaRPr>
          </a:p>
        </p:txBody>
      </p:sp>
    </p:spTree>
    <p:extLst>
      <p:ext uri="{BB962C8B-B14F-4D97-AF65-F5344CB8AC3E}">
        <p14:creationId xmlns:p14="http://schemas.microsoft.com/office/powerpoint/2010/main" val="4011402236"/>
      </p:ext>
    </p:extLst>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8769634" y="1927291"/>
            <a:ext cx="3657917" cy="4822354"/>
          </a:xfrm>
          <a:prstGeom prst="rect">
            <a:avLst/>
          </a:prstGeom>
        </p:spPr>
      </p:pic>
      <p:sp>
        <p:nvSpPr>
          <p:cNvPr id="20" name="Rounded Rectangle 19"/>
          <p:cNvSpPr/>
          <p:nvPr/>
        </p:nvSpPr>
        <p:spPr bwMode="auto">
          <a:xfrm>
            <a:off x="383504" y="2858781"/>
            <a:ext cx="2230390" cy="3944691"/>
          </a:xfrm>
          <a:prstGeom prst="roundRect">
            <a:avLst/>
          </a:prstGeom>
          <a:solidFill>
            <a:schemeClr val="bg1">
              <a:lumMod val="95000"/>
            </a:schemeClr>
          </a:solidFill>
          <a:ln w="38100">
            <a:solidFill>
              <a:schemeClr val="tx1"/>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0" numCol="1" spcCol="0" rtlCol="0" fromWordArt="0" anchor="b" anchorCtr="0" forceAA="0" compatLnSpc="1">
            <a:prstTxWarp prst="textNoShape">
              <a:avLst/>
            </a:prstTxWarp>
            <a:noAutofit/>
          </a:bodyPr>
          <a:lstStyle/>
          <a:p>
            <a:pPr algn="ctr">
              <a:lnSpc>
                <a:spcPct val="90000"/>
              </a:lnSpc>
              <a:spcAft>
                <a:spcPts val="600"/>
              </a:spcAft>
            </a:pPr>
            <a:r>
              <a:rPr lang="en-US" sz="2000" b="1" dirty="0" err="1" smtClean="0">
                <a:solidFill>
                  <a:schemeClr val="tx1"/>
                </a:solidFill>
              </a:rPr>
              <a:t>Repositório</a:t>
            </a:r>
            <a:r>
              <a:rPr lang="en-US" sz="2000" b="1" dirty="0" smtClean="0">
                <a:solidFill>
                  <a:schemeClr val="tx1"/>
                </a:solidFill>
              </a:rPr>
              <a:t/>
            </a:r>
            <a:br>
              <a:rPr lang="en-US" sz="2000" b="1" dirty="0" smtClean="0">
                <a:solidFill>
                  <a:schemeClr val="tx1"/>
                </a:solidFill>
              </a:rPr>
            </a:br>
            <a:r>
              <a:rPr lang="en-US" sz="2000" b="1" dirty="0" smtClean="0">
                <a:solidFill>
                  <a:schemeClr val="tx1"/>
                </a:solidFill>
              </a:rPr>
              <a:t>Local</a:t>
            </a:r>
            <a:endParaRPr lang="en-US" sz="2000" b="1" dirty="0">
              <a:solidFill>
                <a:schemeClr val="tx1"/>
              </a:solidFill>
            </a:endParaRPr>
          </a:p>
        </p:txBody>
      </p:sp>
      <p:sp>
        <p:nvSpPr>
          <p:cNvPr id="2" name="Title 1"/>
          <p:cNvSpPr>
            <a:spLocks noGrp="1"/>
          </p:cNvSpPr>
          <p:nvPr>
            <p:ph type="title"/>
          </p:nvPr>
        </p:nvSpPr>
        <p:spPr/>
        <p:txBody>
          <a:bodyPr/>
          <a:lstStyle/>
          <a:p>
            <a:r>
              <a:rPr lang="en-US" sz="4400" dirty="0" err="1"/>
              <a:t>Processo</a:t>
            </a:r>
            <a:r>
              <a:rPr lang="en-US" sz="4400" dirty="0"/>
              <a:t> de Desenvolvimento </a:t>
            </a:r>
            <a:r>
              <a:rPr lang="en-US" sz="4400" dirty="0" err="1"/>
              <a:t>usando</a:t>
            </a:r>
            <a:r>
              <a:rPr lang="en-US" sz="4400" dirty="0"/>
              <a:t> Containers</a:t>
            </a:r>
          </a:p>
        </p:txBody>
      </p:sp>
      <p:grpSp>
        <p:nvGrpSpPr>
          <p:cNvPr id="14" name="Group 13"/>
          <p:cNvGrpSpPr/>
          <p:nvPr/>
        </p:nvGrpSpPr>
        <p:grpSpPr>
          <a:xfrm>
            <a:off x="503237" y="1139197"/>
            <a:ext cx="2338643" cy="1678829"/>
            <a:chOff x="503237" y="1297243"/>
            <a:chExt cx="2338643" cy="1678829"/>
          </a:xfrm>
        </p:grpSpPr>
        <p:sp>
          <p:nvSpPr>
            <p:cNvPr id="4" name="Freeform 3"/>
            <p:cNvSpPr>
              <a:spLocks noChangeAspect="1" noEditPoints="1"/>
            </p:cNvSpPr>
            <p:nvPr/>
          </p:nvSpPr>
          <p:spPr bwMode="auto">
            <a:xfrm>
              <a:off x="868139" y="1297243"/>
              <a:ext cx="1973741" cy="1678828"/>
            </a:xfrm>
            <a:custGeom>
              <a:avLst/>
              <a:gdLst>
                <a:gd name="T0" fmla="*/ 363 w 400"/>
                <a:gd name="T1" fmla="*/ 109 h 330"/>
                <a:gd name="T2" fmla="*/ 340 w 400"/>
                <a:gd name="T3" fmla="*/ 131 h 330"/>
                <a:gd name="T4" fmla="*/ 363 w 400"/>
                <a:gd name="T5" fmla="*/ 154 h 330"/>
                <a:gd name="T6" fmla="*/ 385 w 400"/>
                <a:gd name="T7" fmla="*/ 131 h 330"/>
                <a:gd name="T8" fmla="*/ 363 w 400"/>
                <a:gd name="T9" fmla="*/ 109 h 330"/>
                <a:gd name="T10" fmla="*/ 37 w 400"/>
                <a:gd name="T11" fmla="*/ 109 h 330"/>
                <a:gd name="T12" fmla="*/ 15 w 400"/>
                <a:gd name="T13" fmla="*/ 131 h 330"/>
                <a:gd name="T14" fmla="*/ 37 w 400"/>
                <a:gd name="T15" fmla="*/ 154 h 330"/>
                <a:gd name="T16" fmla="*/ 60 w 400"/>
                <a:gd name="T17" fmla="*/ 131 h 330"/>
                <a:gd name="T18" fmla="*/ 37 w 400"/>
                <a:gd name="T19" fmla="*/ 109 h 330"/>
                <a:gd name="T20" fmla="*/ 295 w 400"/>
                <a:gd name="T21" fmla="*/ 67 h 330"/>
                <a:gd name="T22" fmla="*/ 262 w 400"/>
                <a:gd name="T23" fmla="*/ 101 h 330"/>
                <a:gd name="T24" fmla="*/ 295 w 400"/>
                <a:gd name="T25" fmla="*/ 135 h 330"/>
                <a:gd name="T26" fmla="*/ 329 w 400"/>
                <a:gd name="T27" fmla="*/ 101 h 330"/>
                <a:gd name="T28" fmla="*/ 295 w 400"/>
                <a:gd name="T29" fmla="*/ 67 h 330"/>
                <a:gd name="T30" fmla="*/ 400 w 400"/>
                <a:gd name="T31" fmla="*/ 272 h 330"/>
                <a:gd name="T32" fmla="*/ 362 w 400"/>
                <a:gd name="T33" fmla="*/ 272 h 330"/>
                <a:gd name="T34" fmla="*/ 362 w 400"/>
                <a:gd name="T35" fmla="*/ 202 h 330"/>
                <a:gd name="T36" fmla="*/ 352 w 400"/>
                <a:gd name="T37" fmla="*/ 169 h 330"/>
                <a:gd name="T38" fmla="*/ 363 w 400"/>
                <a:gd name="T39" fmla="*/ 167 h 330"/>
                <a:gd name="T40" fmla="*/ 400 w 400"/>
                <a:gd name="T41" fmla="*/ 204 h 330"/>
                <a:gd name="T42" fmla="*/ 400 w 400"/>
                <a:gd name="T43" fmla="*/ 272 h 330"/>
                <a:gd name="T44" fmla="*/ 105 w 400"/>
                <a:gd name="T45" fmla="*/ 67 h 330"/>
                <a:gd name="T46" fmla="*/ 71 w 400"/>
                <a:gd name="T47" fmla="*/ 101 h 330"/>
                <a:gd name="T48" fmla="*/ 105 w 400"/>
                <a:gd name="T49" fmla="*/ 135 h 330"/>
                <a:gd name="T50" fmla="*/ 138 w 400"/>
                <a:gd name="T51" fmla="*/ 101 h 330"/>
                <a:gd name="T52" fmla="*/ 105 w 400"/>
                <a:gd name="T53" fmla="*/ 67 h 330"/>
                <a:gd name="T54" fmla="*/ 37 w 400"/>
                <a:gd name="T55" fmla="*/ 167 h 330"/>
                <a:gd name="T56" fmla="*/ 48 w 400"/>
                <a:gd name="T57" fmla="*/ 169 h 330"/>
                <a:gd name="T58" fmla="*/ 38 w 400"/>
                <a:gd name="T59" fmla="*/ 202 h 330"/>
                <a:gd name="T60" fmla="*/ 38 w 400"/>
                <a:gd name="T61" fmla="*/ 272 h 330"/>
                <a:gd name="T62" fmla="*/ 0 w 400"/>
                <a:gd name="T63" fmla="*/ 272 h 330"/>
                <a:gd name="T64" fmla="*/ 0 w 400"/>
                <a:gd name="T65" fmla="*/ 204 h 330"/>
                <a:gd name="T66" fmla="*/ 37 w 400"/>
                <a:gd name="T67" fmla="*/ 167 h 330"/>
                <a:gd name="T68" fmla="*/ 200 w 400"/>
                <a:gd name="T69" fmla="*/ 0 h 330"/>
                <a:gd name="T70" fmla="*/ 150 w 400"/>
                <a:gd name="T71" fmla="*/ 50 h 330"/>
                <a:gd name="T72" fmla="*/ 200 w 400"/>
                <a:gd name="T73" fmla="*/ 100 h 330"/>
                <a:gd name="T74" fmla="*/ 250 w 400"/>
                <a:gd name="T75" fmla="*/ 50 h 330"/>
                <a:gd name="T76" fmla="*/ 200 w 400"/>
                <a:gd name="T77" fmla="*/ 0 h 330"/>
                <a:gd name="T78" fmla="*/ 349 w 400"/>
                <a:gd name="T79" fmla="*/ 299 h 330"/>
                <a:gd name="T80" fmla="*/ 290 w 400"/>
                <a:gd name="T81" fmla="*/ 299 h 330"/>
                <a:gd name="T82" fmla="*/ 290 w 400"/>
                <a:gd name="T83" fmla="*/ 191 h 330"/>
                <a:gd name="T84" fmla="*/ 280 w 400"/>
                <a:gd name="T85" fmla="*/ 150 h 330"/>
                <a:gd name="T86" fmla="*/ 295 w 400"/>
                <a:gd name="T87" fmla="*/ 148 h 330"/>
                <a:gd name="T88" fmla="*/ 349 w 400"/>
                <a:gd name="T89" fmla="*/ 202 h 330"/>
                <a:gd name="T90" fmla="*/ 349 w 400"/>
                <a:gd name="T91" fmla="*/ 299 h 330"/>
                <a:gd name="T92" fmla="*/ 110 w 400"/>
                <a:gd name="T93" fmla="*/ 191 h 330"/>
                <a:gd name="T94" fmla="*/ 110 w 400"/>
                <a:gd name="T95" fmla="*/ 299 h 330"/>
                <a:gd name="T96" fmla="*/ 51 w 400"/>
                <a:gd name="T97" fmla="*/ 299 h 330"/>
                <a:gd name="T98" fmla="*/ 51 w 400"/>
                <a:gd name="T99" fmla="*/ 202 h 330"/>
                <a:gd name="T100" fmla="*/ 105 w 400"/>
                <a:gd name="T101" fmla="*/ 148 h 330"/>
                <a:gd name="T102" fmla="*/ 120 w 400"/>
                <a:gd name="T103" fmla="*/ 150 h 330"/>
                <a:gd name="T104" fmla="*/ 110 w 400"/>
                <a:gd name="T105" fmla="*/ 191 h 330"/>
                <a:gd name="T106" fmla="*/ 122 w 400"/>
                <a:gd name="T107" fmla="*/ 330 h 330"/>
                <a:gd name="T108" fmla="*/ 278 w 400"/>
                <a:gd name="T109" fmla="*/ 330 h 330"/>
                <a:gd name="T110" fmla="*/ 278 w 400"/>
                <a:gd name="T111" fmla="*/ 191 h 330"/>
                <a:gd name="T112" fmla="*/ 200 w 400"/>
                <a:gd name="T113" fmla="*/ 113 h 330"/>
                <a:gd name="T114" fmla="*/ 122 w 400"/>
                <a:gd name="T115" fmla="*/ 191 h 330"/>
                <a:gd name="T116" fmla="*/ 122 w 400"/>
                <a:gd name="T117" fmla="*/ 33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00" h="330">
                  <a:moveTo>
                    <a:pt x="363" y="109"/>
                  </a:moveTo>
                  <a:cubicBezTo>
                    <a:pt x="350" y="109"/>
                    <a:pt x="340" y="119"/>
                    <a:pt x="340" y="131"/>
                  </a:cubicBezTo>
                  <a:cubicBezTo>
                    <a:pt x="340" y="144"/>
                    <a:pt x="350" y="154"/>
                    <a:pt x="363" y="154"/>
                  </a:cubicBezTo>
                  <a:cubicBezTo>
                    <a:pt x="375" y="154"/>
                    <a:pt x="385" y="144"/>
                    <a:pt x="385" y="131"/>
                  </a:cubicBezTo>
                  <a:cubicBezTo>
                    <a:pt x="385" y="119"/>
                    <a:pt x="375" y="109"/>
                    <a:pt x="363" y="109"/>
                  </a:cubicBezTo>
                  <a:close/>
                  <a:moveTo>
                    <a:pt x="37" y="109"/>
                  </a:moveTo>
                  <a:cubicBezTo>
                    <a:pt x="25" y="109"/>
                    <a:pt x="15" y="119"/>
                    <a:pt x="15" y="131"/>
                  </a:cubicBezTo>
                  <a:cubicBezTo>
                    <a:pt x="15" y="144"/>
                    <a:pt x="25" y="154"/>
                    <a:pt x="37" y="154"/>
                  </a:cubicBezTo>
                  <a:cubicBezTo>
                    <a:pt x="50" y="154"/>
                    <a:pt x="60" y="144"/>
                    <a:pt x="60" y="131"/>
                  </a:cubicBezTo>
                  <a:cubicBezTo>
                    <a:pt x="60" y="119"/>
                    <a:pt x="50" y="109"/>
                    <a:pt x="37" y="109"/>
                  </a:cubicBezTo>
                  <a:close/>
                  <a:moveTo>
                    <a:pt x="295" y="67"/>
                  </a:moveTo>
                  <a:cubicBezTo>
                    <a:pt x="277" y="67"/>
                    <a:pt x="262" y="83"/>
                    <a:pt x="262" y="101"/>
                  </a:cubicBezTo>
                  <a:cubicBezTo>
                    <a:pt x="262" y="120"/>
                    <a:pt x="277" y="135"/>
                    <a:pt x="295" y="135"/>
                  </a:cubicBezTo>
                  <a:cubicBezTo>
                    <a:pt x="314" y="135"/>
                    <a:pt x="329" y="120"/>
                    <a:pt x="329" y="101"/>
                  </a:cubicBezTo>
                  <a:cubicBezTo>
                    <a:pt x="329" y="83"/>
                    <a:pt x="314" y="67"/>
                    <a:pt x="295" y="67"/>
                  </a:cubicBezTo>
                  <a:close/>
                  <a:moveTo>
                    <a:pt x="400" y="272"/>
                  </a:moveTo>
                  <a:cubicBezTo>
                    <a:pt x="362" y="272"/>
                    <a:pt x="362" y="272"/>
                    <a:pt x="362" y="272"/>
                  </a:cubicBezTo>
                  <a:cubicBezTo>
                    <a:pt x="362" y="202"/>
                    <a:pt x="362" y="202"/>
                    <a:pt x="362" y="202"/>
                  </a:cubicBezTo>
                  <a:cubicBezTo>
                    <a:pt x="362" y="190"/>
                    <a:pt x="358" y="178"/>
                    <a:pt x="352" y="169"/>
                  </a:cubicBezTo>
                  <a:cubicBezTo>
                    <a:pt x="356" y="168"/>
                    <a:pt x="359" y="167"/>
                    <a:pt x="363" y="167"/>
                  </a:cubicBezTo>
                  <a:cubicBezTo>
                    <a:pt x="383" y="167"/>
                    <a:pt x="400" y="184"/>
                    <a:pt x="400" y="204"/>
                  </a:cubicBezTo>
                  <a:lnTo>
                    <a:pt x="400" y="272"/>
                  </a:lnTo>
                  <a:close/>
                  <a:moveTo>
                    <a:pt x="105" y="67"/>
                  </a:moveTo>
                  <a:cubicBezTo>
                    <a:pt x="86" y="67"/>
                    <a:pt x="71" y="83"/>
                    <a:pt x="71" y="101"/>
                  </a:cubicBezTo>
                  <a:cubicBezTo>
                    <a:pt x="71" y="120"/>
                    <a:pt x="86" y="135"/>
                    <a:pt x="105" y="135"/>
                  </a:cubicBezTo>
                  <a:cubicBezTo>
                    <a:pt x="123" y="135"/>
                    <a:pt x="138" y="120"/>
                    <a:pt x="138" y="101"/>
                  </a:cubicBezTo>
                  <a:cubicBezTo>
                    <a:pt x="138" y="83"/>
                    <a:pt x="123" y="67"/>
                    <a:pt x="105" y="67"/>
                  </a:cubicBezTo>
                  <a:close/>
                  <a:moveTo>
                    <a:pt x="37" y="167"/>
                  </a:moveTo>
                  <a:cubicBezTo>
                    <a:pt x="41" y="167"/>
                    <a:pt x="44" y="168"/>
                    <a:pt x="48" y="169"/>
                  </a:cubicBezTo>
                  <a:cubicBezTo>
                    <a:pt x="42" y="178"/>
                    <a:pt x="38" y="190"/>
                    <a:pt x="38" y="202"/>
                  </a:cubicBezTo>
                  <a:cubicBezTo>
                    <a:pt x="38" y="272"/>
                    <a:pt x="38" y="272"/>
                    <a:pt x="38" y="272"/>
                  </a:cubicBezTo>
                  <a:cubicBezTo>
                    <a:pt x="0" y="272"/>
                    <a:pt x="0" y="272"/>
                    <a:pt x="0" y="272"/>
                  </a:cubicBezTo>
                  <a:cubicBezTo>
                    <a:pt x="0" y="204"/>
                    <a:pt x="0" y="204"/>
                    <a:pt x="0" y="204"/>
                  </a:cubicBezTo>
                  <a:cubicBezTo>
                    <a:pt x="0" y="184"/>
                    <a:pt x="17" y="167"/>
                    <a:pt x="37" y="167"/>
                  </a:cubicBezTo>
                  <a:close/>
                  <a:moveTo>
                    <a:pt x="200" y="0"/>
                  </a:moveTo>
                  <a:cubicBezTo>
                    <a:pt x="173" y="0"/>
                    <a:pt x="150" y="22"/>
                    <a:pt x="150" y="50"/>
                  </a:cubicBezTo>
                  <a:cubicBezTo>
                    <a:pt x="150" y="77"/>
                    <a:pt x="173" y="100"/>
                    <a:pt x="200" y="100"/>
                  </a:cubicBezTo>
                  <a:cubicBezTo>
                    <a:pt x="227" y="100"/>
                    <a:pt x="250" y="77"/>
                    <a:pt x="250" y="50"/>
                  </a:cubicBezTo>
                  <a:cubicBezTo>
                    <a:pt x="250" y="22"/>
                    <a:pt x="227" y="0"/>
                    <a:pt x="200" y="0"/>
                  </a:cubicBezTo>
                  <a:close/>
                  <a:moveTo>
                    <a:pt x="349" y="299"/>
                  </a:moveTo>
                  <a:cubicBezTo>
                    <a:pt x="290" y="299"/>
                    <a:pt x="290" y="299"/>
                    <a:pt x="290" y="299"/>
                  </a:cubicBezTo>
                  <a:cubicBezTo>
                    <a:pt x="290" y="191"/>
                    <a:pt x="290" y="191"/>
                    <a:pt x="290" y="191"/>
                  </a:cubicBezTo>
                  <a:cubicBezTo>
                    <a:pt x="290" y="176"/>
                    <a:pt x="287" y="163"/>
                    <a:pt x="280" y="150"/>
                  </a:cubicBezTo>
                  <a:cubicBezTo>
                    <a:pt x="285" y="149"/>
                    <a:pt x="290" y="148"/>
                    <a:pt x="295" y="148"/>
                  </a:cubicBezTo>
                  <a:cubicBezTo>
                    <a:pt x="325" y="148"/>
                    <a:pt x="349" y="172"/>
                    <a:pt x="349" y="202"/>
                  </a:cubicBezTo>
                  <a:lnTo>
                    <a:pt x="349" y="299"/>
                  </a:lnTo>
                  <a:close/>
                  <a:moveTo>
                    <a:pt x="110" y="191"/>
                  </a:moveTo>
                  <a:cubicBezTo>
                    <a:pt x="110" y="299"/>
                    <a:pt x="110" y="299"/>
                    <a:pt x="110" y="299"/>
                  </a:cubicBezTo>
                  <a:cubicBezTo>
                    <a:pt x="51" y="299"/>
                    <a:pt x="51" y="299"/>
                    <a:pt x="51" y="299"/>
                  </a:cubicBezTo>
                  <a:cubicBezTo>
                    <a:pt x="51" y="202"/>
                    <a:pt x="51" y="202"/>
                    <a:pt x="51" y="202"/>
                  </a:cubicBezTo>
                  <a:cubicBezTo>
                    <a:pt x="51" y="172"/>
                    <a:pt x="75" y="148"/>
                    <a:pt x="105" y="148"/>
                  </a:cubicBezTo>
                  <a:cubicBezTo>
                    <a:pt x="110" y="148"/>
                    <a:pt x="115" y="149"/>
                    <a:pt x="120" y="150"/>
                  </a:cubicBezTo>
                  <a:cubicBezTo>
                    <a:pt x="113" y="163"/>
                    <a:pt x="110" y="176"/>
                    <a:pt x="110" y="191"/>
                  </a:cubicBezTo>
                  <a:close/>
                  <a:moveTo>
                    <a:pt x="122" y="330"/>
                  </a:moveTo>
                  <a:cubicBezTo>
                    <a:pt x="278" y="330"/>
                    <a:pt x="278" y="330"/>
                    <a:pt x="278" y="330"/>
                  </a:cubicBezTo>
                  <a:cubicBezTo>
                    <a:pt x="278" y="191"/>
                    <a:pt x="278" y="191"/>
                    <a:pt x="278" y="191"/>
                  </a:cubicBezTo>
                  <a:cubicBezTo>
                    <a:pt x="278" y="148"/>
                    <a:pt x="243" y="113"/>
                    <a:pt x="200" y="113"/>
                  </a:cubicBezTo>
                  <a:cubicBezTo>
                    <a:pt x="157" y="113"/>
                    <a:pt x="122" y="148"/>
                    <a:pt x="122" y="191"/>
                  </a:cubicBezTo>
                  <a:lnTo>
                    <a:pt x="122" y="330"/>
                  </a:lnTo>
                  <a:close/>
                </a:path>
              </a:pathLst>
            </a:custGeom>
            <a:solidFill>
              <a:schemeClr val="accent4"/>
            </a:solidFill>
            <a:ln>
              <a:noFill/>
            </a:ln>
            <a:extLst/>
          </p:spPr>
          <p:txBody>
            <a:bodyPr vert="horz" wrap="square" lIns="91440" tIns="45720" rIns="91440" bIns="45720" numCol="1" anchor="t" anchorCtr="0" compatLnSpc="1">
              <a:prstTxWarp prst="textNoShape">
                <a:avLst/>
              </a:prstTxWarp>
            </a:bodyPr>
            <a:lstStyle/>
            <a:p>
              <a:pPr>
                <a:defRPr/>
              </a:pPr>
              <a:endParaRPr lang="en-US" kern="0" smtClean="0">
                <a:solidFill>
                  <a:srgbClr val="505050"/>
                </a:solidFill>
              </a:endParaRPr>
            </a:p>
          </p:txBody>
        </p:sp>
        <p:sp>
          <p:nvSpPr>
            <p:cNvPr id="7" name="Freeform 5"/>
            <p:cNvSpPr>
              <a:spLocks/>
            </p:cNvSpPr>
            <p:nvPr/>
          </p:nvSpPr>
          <p:spPr bwMode="auto">
            <a:xfrm>
              <a:off x="2366880" y="2854592"/>
              <a:ext cx="243386" cy="121480"/>
            </a:xfrm>
            <a:custGeom>
              <a:avLst/>
              <a:gdLst>
                <a:gd name="T0" fmla="*/ 51 w 100"/>
                <a:gd name="T1" fmla="*/ 1 h 49"/>
                <a:gd name="T2" fmla="*/ 0 w 100"/>
                <a:gd name="T3" fmla="*/ 49 h 49"/>
                <a:gd name="T4" fmla="*/ 99 w 100"/>
                <a:gd name="T5" fmla="*/ 49 h 49"/>
                <a:gd name="T6" fmla="*/ 51 w 100"/>
                <a:gd name="T7" fmla="*/ 1 h 49"/>
              </a:gdLst>
              <a:ahLst/>
              <a:cxnLst>
                <a:cxn ang="0">
                  <a:pos x="T0" y="T1"/>
                </a:cxn>
                <a:cxn ang="0">
                  <a:pos x="T2" y="T3"/>
                </a:cxn>
                <a:cxn ang="0">
                  <a:pos x="T4" y="T5"/>
                </a:cxn>
                <a:cxn ang="0">
                  <a:pos x="T6" y="T7"/>
                </a:cxn>
              </a:cxnLst>
              <a:rect l="0" t="0" r="r" b="b"/>
              <a:pathLst>
                <a:path w="100" h="49">
                  <a:moveTo>
                    <a:pt x="51" y="1"/>
                  </a:moveTo>
                  <a:cubicBezTo>
                    <a:pt x="24" y="0"/>
                    <a:pt x="1" y="21"/>
                    <a:pt x="0" y="49"/>
                  </a:cubicBezTo>
                  <a:cubicBezTo>
                    <a:pt x="99" y="49"/>
                    <a:pt x="99" y="49"/>
                    <a:pt x="99" y="49"/>
                  </a:cubicBezTo>
                  <a:cubicBezTo>
                    <a:pt x="100" y="21"/>
                    <a:pt x="79" y="2"/>
                    <a:pt x="51" y="1"/>
                  </a:cubicBezTo>
                  <a:close/>
                </a:path>
              </a:pathLst>
            </a:custGeom>
            <a:solidFill>
              <a:schemeClr val="tx1"/>
            </a:solidFill>
            <a:ln w="19050">
              <a:solidFill>
                <a:schemeClr val="tx1">
                  <a:lumMod val="50000"/>
                </a:schemeClr>
              </a:solidFill>
              <a:round/>
              <a:headEnd/>
              <a:tailEnd/>
            </a:ln>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 name="Freeform 6"/>
            <p:cNvSpPr>
              <a:spLocks/>
            </p:cNvSpPr>
            <p:nvPr/>
          </p:nvSpPr>
          <p:spPr bwMode="auto">
            <a:xfrm>
              <a:off x="1918354" y="2856378"/>
              <a:ext cx="518065" cy="67886"/>
            </a:xfrm>
            <a:custGeom>
              <a:avLst/>
              <a:gdLst>
                <a:gd name="T0" fmla="*/ 210 w 213"/>
                <a:gd name="T1" fmla="*/ 27 h 27"/>
                <a:gd name="T2" fmla="*/ 188 w 213"/>
                <a:gd name="T3" fmla="*/ 17 h 27"/>
                <a:gd name="T4" fmla="*/ 142 w 213"/>
                <a:gd name="T5" fmla="*/ 8 h 27"/>
                <a:gd name="T6" fmla="*/ 0 w 213"/>
                <a:gd name="T7" fmla="*/ 8 h 27"/>
                <a:gd name="T8" fmla="*/ 0 w 213"/>
                <a:gd name="T9" fmla="*/ 0 h 27"/>
                <a:gd name="T10" fmla="*/ 142 w 213"/>
                <a:gd name="T11" fmla="*/ 0 h 27"/>
                <a:gd name="T12" fmla="*/ 191 w 213"/>
                <a:gd name="T13" fmla="*/ 10 h 27"/>
                <a:gd name="T14" fmla="*/ 213 w 213"/>
                <a:gd name="T15" fmla="*/ 20 h 27"/>
                <a:gd name="T16" fmla="*/ 210 w 213"/>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27">
                  <a:moveTo>
                    <a:pt x="210" y="27"/>
                  </a:moveTo>
                  <a:cubicBezTo>
                    <a:pt x="188" y="17"/>
                    <a:pt x="188" y="17"/>
                    <a:pt x="188" y="17"/>
                  </a:cubicBezTo>
                  <a:cubicBezTo>
                    <a:pt x="177" y="12"/>
                    <a:pt x="155" y="8"/>
                    <a:pt x="142" y="8"/>
                  </a:cubicBezTo>
                  <a:cubicBezTo>
                    <a:pt x="0" y="8"/>
                    <a:pt x="0" y="8"/>
                    <a:pt x="0" y="8"/>
                  </a:cubicBezTo>
                  <a:cubicBezTo>
                    <a:pt x="0" y="0"/>
                    <a:pt x="0" y="0"/>
                    <a:pt x="0" y="0"/>
                  </a:cubicBezTo>
                  <a:cubicBezTo>
                    <a:pt x="142" y="0"/>
                    <a:pt x="142" y="0"/>
                    <a:pt x="142" y="0"/>
                  </a:cubicBezTo>
                  <a:cubicBezTo>
                    <a:pt x="157" y="0"/>
                    <a:pt x="179" y="5"/>
                    <a:pt x="191" y="10"/>
                  </a:cubicBezTo>
                  <a:cubicBezTo>
                    <a:pt x="213" y="20"/>
                    <a:pt x="213" y="20"/>
                    <a:pt x="213" y="20"/>
                  </a:cubicBezTo>
                  <a:lnTo>
                    <a:pt x="210" y="27"/>
                  </a:lnTo>
                  <a:close/>
                </a:path>
              </a:pathLst>
            </a:custGeom>
            <a:solidFill>
              <a:schemeClr val="bg2">
                <a:lumMod val="20000"/>
                <a:lumOff val="80000"/>
              </a:schemeClr>
            </a:solid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 name="Oval 7"/>
            <p:cNvSpPr>
              <a:spLocks noChangeArrowheads="1"/>
            </p:cNvSpPr>
            <p:nvPr/>
          </p:nvSpPr>
          <p:spPr bwMode="auto">
            <a:xfrm>
              <a:off x="1043902" y="2661653"/>
              <a:ext cx="540665" cy="117907"/>
            </a:xfrm>
            <a:prstGeom prst="ellipse">
              <a:avLst/>
            </a:prstGeom>
            <a:solidFill>
              <a:schemeClr val="tx1">
                <a:lumMod val="85000"/>
              </a:schemeClr>
            </a:solidFill>
            <a:ln w="19050">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 name="Freeform 8"/>
            <p:cNvSpPr>
              <a:spLocks/>
            </p:cNvSpPr>
            <p:nvPr/>
          </p:nvSpPr>
          <p:spPr bwMode="auto">
            <a:xfrm>
              <a:off x="649269" y="1788067"/>
              <a:ext cx="1307332" cy="932539"/>
            </a:xfrm>
            <a:custGeom>
              <a:avLst/>
              <a:gdLst>
                <a:gd name="T0" fmla="*/ 527 w 537"/>
                <a:gd name="T1" fmla="*/ 373 h 373"/>
                <a:gd name="T2" fmla="*/ 537 w 537"/>
                <a:gd name="T3" fmla="*/ 362 h 373"/>
                <a:gd name="T4" fmla="*/ 537 w 537"/>
                <a:gd name="T5" fmla="*/ 11 h 373"/>
                <a:gd name="T6" fmla="*/ 527 w 537"/>
                <a:gd name="T7" fmla="*/ 0 h 373"/>
                <a:gd name="T8" fmla="*/ 11 w 537"/>
                <a:gd name="T9" fmla="*/ 0 h 373"/>
                <a:gd name="T10" fmla="*/ 0 w 537"/>
                <a:gd name="T11" fmla="*/ 11 h 373"/>
                <a:gd name="T12" fmla="*/ 0 w 537"/>
                <a:gd name="T13" fmla="*/ 362 h 373"/>
                <a:gd name="T14" fmla="*/ 11 w 537"/>
                <a:gd name="T15" fmla="*/ 373 h 373"/>
                <a:gd name="T16" fmla="*/ 527 w 537"/>
                <a:gd name="T17" fmla="*/ 373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7" h="373">
                  <a:moveTo>
                    <a:pt x="527" y="373"/>
                  </a:moveTo>
                  <a:cubicBezTo>
                    <a:pt x="532" y="373"/>
                    <a:pt x="537" y="368"/>
                    <a:pt x="537" y="362"/>
                  </a:cubicBezTo>
                  <a:cubicBezTo>
                    <a:pt x="537" y="11"/>
                    <a:pt x="537" y="11"/>
                    <a:pt x="537" y="11"/>
                  </a:cubicBezTo>
                  <a:cubicBezTo>
                    <a:pt x="537" y="5"/>
                    <a:pt x="532" y="0"/>
                    <a:pt x="527" y="0"/>
                  </a:cubicBezTo>
                  <a:cubicBezTo>
                    <a:pt x="11" y="0"/>
                    <a:pt x="11" y="0"/>
                    <a:pt x="11" y="0"/>
                  </a:cubicBezTo>
                  <a:cubicBezTo>
                    <a:pt x="5" y="0"/>
                    <a:pt x="0" y="5"/>
                    <a:pt x="0" y="11"/>
                  </a:cubicBezTo>
                  <a:cubicBezTo>
                    <a:pt x="0" y="362"/>
                    <a:pt x="0" y="362"/>
                    <a:pt x="0" y="362"/>
                  </a:cubicBezTo>
                  <a:cubicBezTo>
                    <a:pt x="0" y="368"/>
                    <a:pt x="5" y="373"/>
                    <a:pt x="11" y="373"/>
                  </a:cubicBezTo>
                  <a:lnTo>
                    <a:pt x="527" y="373"/>
                  </a:lnTo>
                  <a:close/>
                </a:path>
              </a:pathLst>
            </a:custGeom>
            <a:solidFill>
              <a:schemeClr val="tx1"/>
            </a:solidFill>
            <a:ln w="19050">
              <a:solidFill>
                <a:schemeClr val="tx1">
                  <a:lumMod val="50000"/>
                </a:schemeClr>
              </a:solidFill>
              <a:round/>
              <a:headEnd/>
              <a:tailEnd/>
            </a:ln>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 name="Rectangle 9"/>
            <p:cNvSpPr>
              <a:spLocks noChangeArrowheads="1"/>
            </p:cNvSpPr>
            <p:nvPr/>
          </p:nvSpPr>
          <p:spPr bwMode="auto">
            <a:xfrm>
              <a:off x="690992" y="1830942"/>
              <a:ext cx="1225623" cy="712803"/>
            </a:xfrm>
            <a:prstGeom prst="rect">
              <a:avLst/>
            </a:prstGeom>
            <a:solidFill>
              <a:schemeClr val="accent3"/>
            </a:solidFill>
            <a:ln>
              <a:noFill/>
            </a:ln>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2" name="Rectangle 10"/>
            <p:cNvSpPr>
              <a:spLocks noChangeArrowheads="1"/>
            </p:cNvSpPr>
            <p:nvPr/>
          </p:nvSpPr>
          <p:spPr bwMode="auto">
            <a:xfrm>
              <a:off x="503237" y="2911759"/>
              <a:ext cx="1620257" cy="62527"/>
            </a:xfrm>
            <a:prstGeom prst="rect">
              <a:avLst/>
            </a:prstGeom>
            <a:solidFill>
              <a:schemeClr val="tx1"/>
            </a:solidFill>
            <a:ln w="19050">
              <a:solidFill>
                <a:schemeClr val="tx1">
                  <a:lumMod val="50000"/>
                </a:schemeClr>
              </a:solidFill>
              <a:miter lim="800000"/>
              <a:headEnd/>
              <a:tailEnd/>
            </a:ln>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3" name="Freeform 11"/>
            <p:cNvSpPr>
              <a:spLocks/>
            </p:cNvSpPr>
            <p:nvPr/>
          </p:nvSpPr>
          <p:spPr bwMode="auto">
            <a:xfrm>
              <a:off x="503237" y="2836727"/>
              <a:ext cx="1620257" cy="75032"/>
            </a:xfrm>
            <a:custGeom>
              <a:avLst/>
              <a:gdLst>
                <a:gd name="T0" fmla="*/ 932 w 932"/>
                <a:gd name="T1" fmla="*/ 42 h 42"/>
                <a:gd name="T2" fmla="*/ 0 w 932"/>
                <a:gd name="T3" fmla="*/ 42 h 42"/>
                <a:gd name="T4" fmla="*/ 59 w 932"/>
                <a:gd name="T5" fmla="*/ 0 h 42"/>
                <a:gd name="T6" fmla="*/ 874 w 932"/>
                <a:gd name="T7" fmla="*/ 0 h 42"/>
                <a:gd name="T8" fmla="*/ 932 w 932"/>
                <a:gd name="T9" fmla="*/ 42 h 42"/>
              </a:gdLst>
              <a:ahLst/>
              <a:cxnLst>
                <a:cxn ang="0">
                  <a:pos x="T0" y="T1"/>
                </a:cxn>
                <a:cxn ang="0">
                  <a:pos x="T2" y="T3"/>
                </a:cxn>
                <a:cxn ang="0">
                  <a:pos x="T4" y="T5"/>
                </a:cxn>
                <a:cxn ang="0">
                  <a:pos x="T6" y="T7"/>
                </a:cxn>
                <a:cxn ang="0">
                  <a:pos x="T8" y="T9"/>
                </a:cxn>
              </a:cxnLst>
              <a:rect l="0" t="0" r="r" b="b"/>
              <a:pathLst>
                <a:path w="932" h="42">
                  <a:moveTo>
                    <a:pt x="932" y="42"/>
                  </a:moveTo>
                  <a:lnTo>
                    <a:pt x="0" y="42"/>
                  </a:lnTo>
                  <a:lnTo>
                    <a:pt x="59" y="0"/>
                  </a:lnTo>
                  <a:lnTo>
                    <a:pt x="874" y="0"/>
                  </a:lnTo>
                  <a:lnTo>
                    <a:pt x="932" y="42"/>
                  </a:lnTo>
                  <a:close/>
                </a:path>
              </a:pathLst>
            </a:custGeom>
            <a:solidFill>
              <a:schemeClr val="tx1">
                <a:lumMod val="85000"/>
              </a:schemeClr>
            </a:solidFill>
            <a:ln w="19050">
              <a:solidFill>
                <a:schemeClr val="tx1">
                  <a:lumMod val="50000"/>
                </a:schemeClr>
              </a:solidFill>
              <a:round/>
              <a:headEnd/>
              <a:tailEnd/>
            </a:ln>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p:nvSpPr>
          <p:cNvPr id="251" name="Rounded Rectangle 250" hidden="1"/>
          <p:cNvSpPr/>
          <p:nvPr/>
        </p:nvSpPr>
        <p:spPr bwMode="auto">
          <a:xfrm>
            <a:off x="8076408" y="2813465"/>
            <a:ext cx="2409029" cy="4126948"/>
          </a:xfrm>
          <a:prstGeom prst="roundRect">
            <a:avLst/>
          </a:prstGeom>
          <a:solidFill>
            <a:schemeClr val="lt1">
              <a:alpha val="95000"/>
            </a:schemeClr>
          </a:solidFill>
          <a:ln w="38100">
            <a:solidFill>
              <a:schemeClr val="accent2"/>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91440" numCol="1" spcCol="0" rtlCol="0" fromWordArt="0" anchor="t" anchorCtr="0" forceAA="0" compatLnSpc="1">
            <a:prstTxWarp prst="textNoShape">
              <a:avLst/>
            </a:prstTxWarp>
            <a:noAutofit/>
          </a:bodyPr>
          <a:lstStyle/>
          <a:p>
            <a:pPr algn="ctr">
              <a:lnSpc>
                <a:spcPct val="90000"/>
              </a:lnSpc>
              <a:spcAft>
                <a:spcPts val="600"/>
              </a:spcAft>
            </a:pPr>
            <a:r>
              <a:rPr lang="en-US" sz="2000" b="1" dirty="0" smtClean="0">
                <a:solidFill>
                  <a:srgbClr val="5C2D91"/>
                </a:solidFill>
              </a:rPr>
              <a:t>Central Repository</a:t>
            </a:r>
            <a:endParaRPr lang="en-US" sz="2000" b="1" dirty="0">
              <a:solidFill>
                <a:srgbClr val="5C2D91"/>
              </a:solidFill>
            </a:endParaRPr>
          </a:p>
        </p:txBody>
      </p:sp>
      <p:grpSp>
        <p:nvGrpSpPr>
          <p:cNvPr id="443" name="Group 442" hidden="1"/>
          <p:cNvGrpSpPr/>
          <p:nvPr/>
        </p:nvGrpSpPr>
        <p:grpSpPr>
          <a:xfrm>
            <a:off x="8382771" y="4794388"/>
            <a:ext cx="1796303" cy="932688"/>
            <a:chOff x="4675714" y="5593833"/>
            <a:chExt cx="1796303" cy="932688"/>
          </a:xfrm>
        </p:grpSpPr>
        <p:sp>
          <p:nvSpPr>
            <p:cNvPr id="444" name="Left Bracket 443"/>
            <p:cNvSpPr/>
            <p:nvPr/>
          </p:nvSpPr>
          <p:spPr>
            <a:xfrm>
              <a:off x="4675714" y="5593833"/>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FFFF"/>
                </a:solidFill>
              </a:endParaRPr>
            </a:p>
          </p:txBody>
        </p:sp>
        <p:sp>
          <p:nvSpPr>
            <p:cNvPr id="445" name="Rectangle 444"/>
            <p:cNvSpPr/>
            <p:nvPr/>
          </p:nvSpPr>
          <p:spPr bwMode="auto">
            <a:xfrm>
              <a:off x="4733820" y="5648697"/>
              <a:ext cx="1680092" cy="822960"/>
            </a:xfrm>
            <a:prstGeom prst="rect">
              <a:avLst/>
            </a:prstGeom>
            <a:solidFill>
              <a:schemeClr val="accent2"/>
            </a:solidFill>
            <a:ln>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a:lnSpc>
                  <a:spcPct val="90000"/>
                </a:lnSpc>
              </a:pPr>
              <a:r>
                <a:rPr lang="en-US" sz="2000" b="1" dirty="0">
                  <a:gradFill>
                    <a:gsLst>
                      <a:gs pos="2917">
                        <a:srgbClr val="FFFFFF"/>
                      </a:gs>
                      <a:gs pos="30000">
                        <a:srgbClr val="FFFFFF"/>
                      </a:gs>
                    </a:gsLst>
                    <a:lin ang="5400000" scaled="0"/>
                  </a:gradFill>
                  <a:latin typeface="Segoe UI Light"/>
                </a:rPr>
                <a:t>Application</a:t>
              </a:r>
            </a:p>
            <a:p>
              <a:pPr algn="ctr">
                <a:lnSpc>
                  <a:spcPct val="90000"/>
                </a:lnSpc>
              </a:pPr>
              <a:r>
                <a:rPr lang="en-US" sz="2000" b="1" dirty="0">
                  <a:gradFill>
                    <a:gsLst>
                      <a:gs pos="2917">
                        <a:srgbClr val="FFFFFF"/>
                      </a:gs>
                      <a:gs pos="30000">
                        <a:srgbClr val="FFFFFF"/>
                      </a:gs>
                    </a:gsLst>
                    <a:lin ang="5400000" scaled="0"/>
                  </a:gradFill>
                  <a:latin typeface="Segoe UI Light"/>
                </a:rPr>
                <a:t>Framework</a:t>
              </a:r>
            </a:p>
          </p:txBody>
        </p:sp>
        <p:sp>
          <p:nvSpPr>
            <p:cNvPr id="446" name="Left Bracket 445"/>
            <p:cNvSpPr/>
            <p:nvPr/>
          </p:nvSpPr>
          <p:spPr>
            <a:xfrm rot="10800000">
              <a:off x="6337610" y="5593833"/>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FFFF"/>
                </a:solidFill>
              </a:endParaRPr>
            </a:p>
          </p:txBody>
        </p:sp>
      </p:grpSp>
      <p:grpSp>
        <p:nvGrpSpPr>
          <p:cNvPr id="447" name="Group 446" hidden="1"/>
          <p:cNvGrpSpPr/>
          <p:nvPr/>
        </p:nvGrpSpPr>
        <p:grpSpPr>
          <a:xfrm>
            <a:off x="8382771" y="5837955"/>
            <a:ext cx="1796303" cy="932688"/>
            <a:chOff x="5679787" y="5641266"/>
            <a:chExt cx="1796303" cy="932688"/>
          </a:xfrm>
        </p:grpSpPr>
        <p:sp>
          <p:nvSpPr>
            <p:cNvPr id="448" name="Left Bracket 447"/>
            <p:cNvSpPr/>
            <p:nvPr/>
          </p:nvSpPr>
          <p:spPr>
            <a:xfrm>
              <a:off x="5679787" y="5641266"/>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FFFF"/>
                </a:solidFill>
              </a:endParaRPr>
            </a:p>
          </p:txBody>
        </p:sp>
        <p:sp>
          <p:nvSpPr>
            <p:cNvPr id="449" name="Rectangle 448"/>
            <p:cNvSpPr/>
            <p:nvPr/>
          </p:nvSpPr>
          <p:spPr bwMode="auto">
            <a:xfrm>
              <a:off x="5739646" y="5696130"/>
              <a:ext cx="1680092" cy="822960"/>
            </a:xfrm>
            <a:prstGeom prst="rect">
              <a:avLst/>
            </a:prstGeom>
            <a:solidFill>
              <a:schemeClr val="accent2"/>
            </a:solidFill>
            <a:ln>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a:lnSpc>
                  <a:spcPct val="90000"/>
                </a:lnSpc>
              </a:pPr>
              <a:endParaRPr lang="en-US" sz="2000" b="1" dirty="0">
                <a:gradFill>
                  <a:gsLst>
                    <a:gs pos="2917">
                      <a:srgbClr val="FFFFFF"/>
                    </a:gs>
                    <a:gs pos="30000">
                      <a:srgbClr val="FFFFFF"/>
                    </a:gs>
                  </a:gsLst>
                  <a:lin ang="5400000" scaled="0"/>
                </a:gradFill>
                <a:latin typeface="Segoe UI Light"/>
              </a:endParaRPr>
            </a:p>
          </p:txBody>
        </p:sp>
        <p:sp>
          <p:nvSpPr>
            <p:cNvPr id="450" name="Left Bracket 449"/>
            <p:cNvSpPr/>
            <p:nvPr/>
          </p:nvSpPr>
          <p:spPr>
            <a:xfrm rot="10800000">
              <a:off x="7341683" y="5641266"/>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FFFF"/>
                </a:solidFill>
              </a:endParaRPr>
            </a:p>
          </p:txBody>
        </p:sp>
        <p:pic>
          <p:nvPicPr>
            <p:cNvPr id="451" name="Picture 45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39425" y="5909900"/>
              <a:ext cx="1680535" cy="395420"/>
            </a:xfrm>
            <a:prstGeom prst="rect">
              <a:avLst/>
            </a:prstGeom>
          </p:spPr>
        </p:pic>
      </p:grpSp>
      <p:grpSp>
        <p:nvGrpSpPr>
          <p:cNvPr id="452" name="Group 451" hidden="1"/>
          <p:cNvGrpSpPr/>
          <p:nvPr/>
        </p:nvGrpSpPr>
        <p:grpSpPr>
          <a:xfrm>
            <a:off x="8382771" y="3761370"/>
            <a:ext cx="1796303" cy="932688"/>
            <a:chOff x="4111219" y="5379294"/>
            <a:chExt cx="1796303" cy="932688"/>
          </a:xfrm>
        </p:grpSpPr>
        <p:sp>
          <p:nvSpPr>
            <p:cNvPr id="453" name="Left Bracket 452"/>
            <p:cNvSpPr/>
            <p:nvPr/>
          </p:nvSpPr>
          <p:spPr>
            <a:xfrm>
              <a:off x="4111219" y="5379294"/>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FFFF"/>
                </a:solidFill>
              </a:endParaRPr>
            </a:p>
          </p:txBody>
        </p:sp>
        <p:sp>
          <p:nvSpPr>
            <p:cNvPr id="454" name="Rectangle 453"/>
            <p:cNvSpPr/>
            <p:nvPr/>
          </p:nvSpPr>
          <p:spPr bwMode="auto">
            <a:xfrm>
              <a:off x="4169325" y="5434158"/>
              <a:ext cx="1680092" cy="822960"/>
            </a:xfrm>
            <a:prstGeom prst="rect">
              <a:avLst/>
            </a:prstGeom>
            <a:solidFill>
              <a:schemeClr val="tx1"/>
            </a:solidFill>
            <a:ln w="19050">
              <a:solidFill>
                <a:schemeClr val="accent2"/>
              </a:solid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a:lnSpc>
                  <a:spcPct val="90000"/>
                </a:lnSpc>
              </a:pPr>
              <a:r>
                <a:rPr lang="en-US" sz="2000" b="1" dirty="0">
                  <a:gradFill>
                    <a:gsLst>
                      <a:gs pos="2917">
                        <a:srgbClr val="FFFFFF"/>
                      </a:gs>
                      <a:gs pos="30000">
                        <a:srgbClr val="FFFFFF"/>
                      </a:gs>
                    </a:gsLst>
                    <a:lin ang="5400000" scaled="0"/>
                  </a:gradFill>
                  <a:latin typeface="Segoe UI Light"/>
                </a:rPr>
                <a:t>Application</a:t>
              </a:r>
            </a:p>
            <a:p>
              <a:pPr algn="ctr">
                <a:lnSpc>
                  <a:spcPct val="90000"/>
                </a:lnSpc>
              </a:pPr>
              <a:r>
                <a:rPr lang="en-US" sz="2000" b="1" dirty="0">
                  <a:gradFill>
                    <a:gsLst>
                      <a:gs pos="2917">
                        <a:srgbClr val="FFFFFF"/>
                      </a:gs>
                      <a:gs pos="30000">
                        <a:srgbClr val="FFFFFF"/>
                      </a:gs>
                    </a:gsLst>
                    <a:lin ang="5400000" scaled="0"/>
                  </a:gradFill>
                  <a:latin typeface="Segoe UI Light"/>
                </a:rPr>
                <a:t>Framework</a:t>
              </a:r>
            </a:p>
          </p:txBody>
        </p:sp>
        <p:sp>
          <p:nvSpPr>
            <p:cNvPr id="455" name="Left Bracket 454"/>
            <p:cNvSpPr/>
            <p:nvPr/>
          </p:nvSpPr>
          <p:spPr>
            <a:xfrm rot="10800000">
              <a:off x="5773115" y="5379294"/>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FFFF"/>
                </a:solidFill>
              </a:endParaRPr>
            </a:p>
          </p:txBody>
        </p:sp>
      </p:grpSp>
      <p:grpSp>
        <p:nvGrpSpPr>
          <p:cNvPr id="456" name="Group 455" hidden="1"/>
          <p:cNvGrpSpPr/>
          <p:nvPr/>
        </p:nvGrpSpPr>
        <p:grpSpPr>
          <a:xfrm>
            <a:off x="8997656" y="3925035"/>
            <a:ext cx="566533" cy="605357"/>
            <a:chOff x="10439613" y="2462392"/>
            <a:chExt cx="616170" cy="658395"/>
          </a:xfrm>
        </p:grpSpPr>
        <p:pic>
          <p:nvPicPr>
            <p:cNvPr id="457" name="Picture 456"/>
            <p:cNvPicPr>
              <a:picLocks noChangeAspect="1"/>
            </p:cNvPicPr>
            <p:nvPr/>
          </p:nvPicPr>
          <p:blipFill>
            <a:blip r:embed="rId5">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10439613" y="2462392"/>
              <a:ext cx="616170" cy="658395"/>
            </a:xfrm>
            <a:prstGeom prst="rect">
              <a:avLst/>
            </a:prstGeom>
          </p:spPr>
        </p:pic>
        <p:pic>
          <p:nvPicPr>
            <p:cNvPr id="458" name="Picture 457" descr="\\MAGNUM\Projects\Microsoft\Cloud Power FY12\Design\ICONS_PNG\Application.png"/>
            <p:cNvPicPr>
              <a:picLocks noChangeAspect="1" noChangeArrowheads="1"/>
            </p:cNvPicPr>
            <p:nvPr/>
          </p:nvPicPr>
          <p:blipFill>
            <a:blip r:embed="rId6" cstate="print">
              <a:biLevel thresh="50000"/>
            </a:blip>
            <a:srcRect/>
            <a:stretch>
              <a:fillRect/>
            </a:stretch>
          </p:blipFill>
          <p:spPr bwMode="auto">
            <a:xfrm>
              <a:off x="10452536" y="2756014"/>
              <a:ext cx="247374" cy="247374"/>
            </a:xfrm>
            <a:prstGeom prst="rect">
              <a:avLst/>
            </a:prstGeom>
            <a:noFill/>
          </p:spPr>
        </p:pic>
        <p:pic>
          <p:nvPicPr>
            <p:cNvPr id="459" name="Picture 458" descr="\\MAGNUM\Projects\Microsoft\Cloud Power FY12\Design\ICONS_PNG\Application.png"/>
            <p:cNvPicPr>
              <a:picLocks noChangeAspect="1" noChangeArrowheads="1"/>
            </p:cNvPicPr>
            <p:nvPr/>
          </p:nvPicPr>
          <p:blipFill>
            <a:blip r:embed="rId6" cstate="print">
              <a:biLevel thresh="25000"/>
            </a:blip>
            <a:srcRect/>
            <a:stretch>
              <a:fillRect/>
            </a:stretch>
          </p:blipFill>
          <p:spPr bwMode="auto">
            <a:xfrm>
              <a:off x="10771692" y="2770074"/>
              <a:ext cx="247374" cy="247374"/>
            </a:xfrm>
            <a:prstGeom prst="rect">
              <a:avLst/>
            </a:prstGeom>
            <a:noFill/>
          </p:spPr>
        </p:pic>
        <p:pic>
          <p:nvPicPr>
            <p:cNvPr id="460" name="Picture 459" descr="\\MAGNUM\Projects\Microsoft\Cloud Power FY12\Design\ICONS_PNG\Application.png"/>
            <p:cNvPicPr>
              <a:picLocks noChangeAspect="1" noChangeArrowheads="1"/>
            </p:cNvPicPr>
            <p:nvPr/>
          </p:nvPicPr>
          <p:blipFill>
            <a:blip r:embed="rId6" cstate="print">
              <a:biLevel thresh="25000"/>
            </a:blip>
            <a:srcRect/>
            <a:stretch>
              <a:fillRect/>
            </a:stretch>
          </p:blipFill>
          <p:spPr bwMode="auto">
            <a:xfrm>
              <a:off x="10624011" y="2497498"/>
              <a:ext cx="247374" cy="247374"/>
            </a:xfrm>
            <a:prstGeom prst="rect">
              <a:avLst/>
            </a:prstGeom>
            <a:noFill/>
          </p:spPr>
        </p:pic>
      </p:grpSp>
      <p:sp>
        <p:nvSpPr>
          <p:cNvPr id="593" name="TextBox 592"/>
          <p:cNvSpPr txBox="1"/>
          <p:nvPr/>
        </p:nvSpPr>
        <p:spPr>
          <a:xfrm>
            <a:off x="611159" y="1579610"/>
            <a:ext cx="1145185" cy="1021818"/>
          </a:xfrm>
          <a:prstGeom prst="rect">
            <a:avLst/>
          </a:prstGeom>
          <a:noFill/>
        </p:spPr>
        <p:txBody>
          <a:bodyPr wrap="none" lIns="182880" tIns="146304" rIns="182880" bIns="146304" rtlCol="0">
            <a:spAutoFit/>
          </a:bodyPr>
          <a:lstStyle/>
          <a:p>
            <a:r>
              <a:rPr lang="en-US" sz="500" dirty="0">
                <a:solidFill>
                  <a:srgbClr val="FFFFFF"/>
                </a:solidFill>
                <a:latin typeface="Consolas" panose="020B0609020204030204" pitchFamily="49" charset="0"/>
                <a:cs typeface="Consolas" panose="020B0609020204030204" pitchFamily="49" charset="0"/>
              </a:rPr>
              <a:t>using System</a:t>
            </a:r>
            <a:r>
              <a:rPr lang="en-US" sz="500" dirty="0" smtClean="0">
                <a:solidFill>
                  <a:srgbClr val="FFFFFF"/>
                </a:solidFill>
                <a:latin typeface="Consolas" panose="020B0609020204030204" pitchFamily="49" charset="0"/>
                <a:cs typeface="Consolas" panose="020B0609020204030204" pitchFamily="49" charset="0"/>
              </a:rPr>
              <a:t>;</a:t>
            </a:r>
            <a:endParaRPr lang="en-US" sz="500" dirty="0">
              <a:solidFill>
                <a:srgbClr val="FFFFFF"/>
              </a:solidFill>
              <a:latin typeface="Consolas" panose="020B0609020204030204" pitchFamily="49" charset="0"/>
              <a:cs typeface="Consolas" panose="020B0609020204030204" pitchFamily="49" charset="0"/>
            </a:endParaRPr>
          </a:p>
          <a:p>
            <a:r>
              <a:rPr lang="en-US" sz="500" dirty="0" smtClean="0">
                <a:solidFill>
                  <a:srgbClr val="FFFFFF"/>
                </a:solidFill>
                <a:latin typeface="Consolas" panose="020B0609020204030204" pitchFamily="49" charset="0"/>
                <a:cs typeface="Consolas" panose="020B0609020204030204" pitchFamily="49" charset="0"/>
              </a:rPr>
              <a:t>class </a:t>
            </a:r>
            <a:r>
              <a:rPr lang="en-US" sz="500" dirty="0">
                <a:solidFill>
                  <a:srgbClr val="FFFFFF"/>
                </a:solidFill>
                <a:latin typeface="Consolas" panose="020B0609020204030204" pitchFamily="49" charset="0"/>
                <a:cs typeface="Consolas" panose="020B0609020204030204" pitchFamily="49" charset="0"/>
              </a:rPr>
              <a:t>Program</a:t>
            </a:r>
          </a:p>
          <a:p>
            <a:r>
              <a:rPr lang="en-US" sz="500" dirty="0" smtClean="0">
                <a:solidFill>
                  <a:srgbClr val="FFFFFF"/>
                </a:solidFill>
                <a:latin typeface="Consolas" panose="020B0609020204030204" pitchFamily="49" charset="0"/>
                <a:cs typeface="Consolas" panose="020B0609020204030204" pitchFamily="49" charset="0"/>
              </a:rPr>
              <a:t>{</a:t>
            </a:r>
            <a:endParaRPr lang="en-US" sz="500" dirty="0">
              <a:solidFill>
                <a:srgbClr val="FFFFFF"/>
              </a:solidFill>
              <a:latin typeface="Consolas" panose="020B0609020204030204" pitchFamily="49" charset="0"/>
              <a:cs typeface="Consolas" panose="020B0609020204030204" pitchFamily="49" charset="0"/>
            </a:endParaRPr>
          </a:p>
          <a:p>
            <a:r>
              <a:rPr lang="en-US" sz="500" dirty="0" smtClean="0">
                <a:solidFill>
                  <a:srgbClr val="FFFFFF"/>
                </a:solidFill>
                <a:latin typeface="Consolas" panose="020B0609020204030204" pitchFamily="49" charset="0"/>
                <a:cs typeface="Consolas" panose="020B0609020204030204" pitchFamily="49" charset="0"/>
              </a:rPr>
              <a:t>    </a:t>
            </a:r>
            <a:r>
              <a:rPr lang="en-US" sz="500" dirty="0">
                <a:solidFill>
                  <a:srgbClr val="FFFFFF"/>
                </a:solidFill>
                <a:latin typeface="Consolas" panose="020B0609020204030204" pitchFamily="49" charset="0"/>
                <a:cs typeface="Consolas" panose="020B0609020204030204" pitchFamily="49" charset="0"/>
              </a:rPr>
              <a:t>static void </a:t>
            </a:r>
            <a:r>
              <a:rPr lang="en-US" sz="500" dirty="0" smtClean="0">
                <a:solidFill>
                  <a:srgbClr val="FFFFFF"/>
                </a:solidFill>
                <a:latin typeface="Consolas" panose="020B0609020204030204" pitchFamily="49" charset="0"/>
                <a:cs typeface="Consolas" panose="020B0609020204030204" pitchFamily="49" charset="0"/>
              </a:rPr>
              <a:t>Main()</a:t>
            </a:r>
            <a:endParaRPr lang="en-US" sz="500" dirty="0">
              <a:solidFill>
                <a:srgbClr val="FFFFFF"/>
              </a:solidFill>
              <a:latin typeface="Consolas" panose="020B0609020204030204" pitchFamily="49" charset="0"/>
              <a:cs typeface="Consolas" panose="020B0609020204030204" pitchFamily="49" charset="0"/>
            </a:endParaRPr>
          </a:p>
          <a:p>
            <a:r>
              <a:rPr lang="en-US" sz="500" dirty="0" smtClean="0">
                <a:solidFill>
                  <a:srgbClr val="FFFFFF"/>
                </a:solidFill>
                <a:latin typeface="Consolas" panose="020B0609020204030204" pitchFamily="49" charset="0"/>
                <a:cs typeface="Consolas" panose="020B0609020204030204" pitchFamily="49" charset="0"/>
              </a:rPr>
              <a:t>    {</a:t>
            </a:r>
          </a:p>
          <a:p>
            <a:endParaRPr lang="en-US" sz="500" dirty="0" smtClean="0">
              <a:solidFill>
                <a:srgbClr val="FFFFFF"/>
              </a:solidFill>
              <a:latin typeface="Consolas" panose="020B0609020204030204" pitchFamily="49" charset="0"/>
              <a:cs typeface="Consolas" panose="020B0609020204030204" pitchFamily="49" charset="0"/>
            </a:endParaRPr>
          </a:p>
          <a:p>
            <a:r>
              <a:rPr lang="en-US" sz="500" dirty="0" smtClean="0">
                <a:solidFill>
                  <a:srgbClr val="FFFFFF"/>
                </a:solidFill>
                <a:latin typeface="Consolas" panose="020B0609020204030204" pitchFamily="49" charset="0"/>
                <a:cs typeface="Consolas" panose="020B0609020204030204" pitchFamily="49" charset="0"/>
              </a:rPr>
              <a:t>    </a:t>
            </a:r>
            <a:r>
              <a:rPr lang="en-US" sz="500" dirty="0">
                <a:solidFill>
                  <a:srgbClr val="FFFFFF"/>
                </a:solidFill>
                <a:latin typeface="Consolas" panose="020B0609020204030204" pitchFamily="49" charset="0"/>
                <a:cs typeface="Consolas" panose="020B0609020204030204" pitchFamily="49" charset="0"/>
              </a:rPr>
              <a:t>}</a:t>
            </a:r>
          </a:p>
          <a:p>
            <a:r>
              <a:rPr lang="en-US" sz="500" dirty="0" smtClean="0">
                <a:solidFill>
                  <a:srgbClr val="FFFFFF"/>
                </a:solidFill>
                <a:latin typeface="Consolas" panose="020B0609020204030204" pitchFamily="49" charset="0"/>
                <a:cs typeface="Consolas" panose="020B0609020204030204" pitchFamily="49" charset="0"/>
              </a:rPr>
              <a:t>}</a:t>
            </a:r>
            <a:endParaRPr lang="en-US" sz="500" dirty="0">
              <a:solidFill>
                <a:srgbClr val="FFFFFF"/>
              </a:solidFill>
              <a:latin typeface="Consolas" panose="020B0609020204030204" pitchFamily="49" charset="0"/>
              <a:cs typeface="Consolas" panose="020B0609020204030204" pitchFamily="49" charset="0"/>
            </a:endParaRPr>
          </a:p>
          <a:p>
            <a:pPr>
              <a:lnSpc>
                <a:spcPct val="90000"/>
              </a:lnSpc>
              <a:spcAft>
                <a:spcPts val="600"/>
              </a:spcAft>
            </a:pPr>
            <a:endParaRPr lang="en-US" sz="700" dirty="0" smtClean="0">
              <a:gradFill>
                <a:gsLst>
                  <a:gs pos="2917">
                    <a:srgbClr val="FFFFFF"/>
                  </a:gs>
                  <a:gs pos="30000">
                    <a:srgbClr val="FFFFFF"/>
                  </a:gs>
                </a:gsLst>
                <a:lin ang="5400000" scaled="0"/>
              </a:gradFill>
              <a:latin typeface="Consolas" panose="020B0609020204030204" pitchFamily="49" charset="0"/>
              <a:cs typeface="Consolas" panose="020B0609020204030204" pitchFamily="49" charset="0"/>
            </a:endParaRPr>
          </a:p>
        </p:txBody>
      </p:sp>
      <p:pic>
        <p:nvPicPr>
          <p:cNvPr id="594" name="Picture 7" descr="\\MAGNUM\Projects\Microsoft\Cloud Power FY12\Design\ICONS_PNG\Gears.png"/>
          <p:cNvPicPr>
            <a:picLocks noChangeAspect="1" noChangeArrowheads="1"/>
          </p:cNvPicPr>
          <p:nvPr/>
        </p:nvPicPr>
        <p:blipFill>
          <a:blip r:embed="rId7" cstate="print">
            <a:duotone>
              <a:prstClr val="black"/>
              <a:schemeClr val="tx2">
                <a:tint val="45000"/>
                <a:satMod val="400000"/>
              </a:schemeClr>
            </a:duotone>
          </a:blip>
          <a:srcRect/>
          <a:stretch>
            <a:fillRect/>
          </a:stretch>
        </p:blipFill>
        <p:spPr bwMode="auto">
          <a:xfrm>
            <a:off x="4678285" y="1143201"/>
            <a:ext cx="2057263" cy="2057263"/>
          </a:xfrm>
          <a:prstGeom prst="rect">
            <a:avLst/>
          </a:prstGeom>
          <a:noFill/>
        </p:spPr>
      </p:pic>
      <p:cxnSp>
        <p:nvCxnSpPr>
          <p:cNvPr id="595" name="Straight Arrow Connector 594"/>
          <p:cNvCxnSpPr>
            <a:endCxn id="594" idx="1"/>
          </p:cNvCxnSpPr>
          <p:nvPr/>
        </p:nvCxnSpPr>
        <p:spPr>
          <a:xfrm flipV="1">
            <a:off x="2841880" y="2171833"/>
            <a:ext cx="1836405" cy="5185"/>
          </a:xfrm>
          <a:prstGeom prst="straightConnector1">
            <a:avLst/>
          </a:prstGeom>
          <a:solidFill>
            <a:schemeClr val="tx1"/>
          </a:solidFill>
          <a:ln w="28575">
            <a:solidFill>
              <a:schemeClr val="tx2"/>
            </a:solidFill>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596" name="TextBox 14"/>
          <p:cNvSpPr txBox="1"/>
          <p:nvPr/>
        </p:nvSpPr>
        <p:spPr>
          <a:xfrm>
            <a:off x="4378250" y="2856405"/>
            <a:ext cx="3287787" cy="1181862"/>
          </a:xfrm>
          <a:prstGeom prst="rect">
            <a:avLst/>
          </a:prstGeom>
          <a:solidFill>
            <a:schemeClr val="tx2"/>
          </a:solidFill>
        </p:spPr>
        <p:txBody>
          <a:bodyPr wrap="square" lIns="182880" tIns="146304" rIns="182880" bIns="146304" rtlCol="0">
            <a:spAutoFit/>
          </a:bodyPr>
          <a:lstStyle/>
          <a:p>
            <a:pPr algn="ctr">
              <a:lnSpc>
                <a:spcPct val="90000"/>
              </a:lnSpc>
              <a:spcAft>
                <a:spcPts val="600"/>
              </a:spcAft>
            </a:pPr>
            <a:r>
              <a:rPr lang="en-US" sz="1600" dirty="0" err="1" smtClean="0">
                <a:gradFill>
                  <a:gsLst>
                    <a:gs pos="2917">
                      <a:srgbClr val="FFFFFF"/>
                    </a:gs>
                    <a:gs pos="30000">
                      <a:srgbClr val="FFFFFF"/>
                    </a:gs>
                  </a:gsLst>
                  <a:lin ang="5400000" scaled="0"/>
                </a:gradFill>
              </a:rPr>
              <a:t>Desenvolvedores</a:t>
            </a:r>
            <a:r>
              <a:rPr lang="en-US" sz="1600" dirty="0" smtClean="0">
                <a:gradFill>
                  <a:gsLst>
                    <a:gs pos="2917">
                      <a:srgbClr val="FFFFFF"/>
                    </a:gs>
                    <a:gs pos="30000">
                      <a:srgbClr val="FFFFFF"/>
                    </a:gs>
                  </a:gsLst>
                  <a:lin ang="5400000" scaled="0"/>
                </a:gradFill>
              </a:rPr>
              <a:t> </a:t>
            </a:r>
            <a:r>
              <a:rPr lang="en-US" sz="1600" dirty="0" err="1" smtClean="0">
                <a:gradFill>
                  <a:gsLst>
                    <a:gs pos="2917">
                      <a:srgbClr val="FFFFFF"/>
                    </a:gs>
                    <a:gs pos="30000">
                      <a:srgbClr val="FFFFFF"/>
                    </a:gs>
                  </a:gsLst>
                  <a:lin ang="5400000" scaled="0"/>
                </a:gradFill>
              </a:rPr>
              <a:t>usam</a:t>
            </a:r>
            <a:r>
              <a:rPr lang="en-US" sz="1600" dirty="0" smtClean="0">
                <a:gradFill>
                  <a:gsLst>
                    <a:gs pos="2917">
                      <a:srgbClr val="FFFFFF"/>
                    </a:gs>
                    <a:gs pos="30000">
                      <a:srgbClr val="FFFFFF"/>
                    </a:gs>
                  </a:gsLst>
                  <a:lin ang="5400000" scaled="0"/>
                </a:gradFill>
              </a:rPr>
              <a:t> a </a:t>
            </a:r>
            <a:r>
              <a:rPr lang="en-US" sz="1600" dirty="0" err="1" smtClean="0">
                <a:gradFill>
                  <a:gsLst>
                    <a:gs pos="2917">
                      <a:srgbClr val="FFFFFF"/>
                    </a:gs>
                    <a:gs pos="30000">
                      <a:srgbClr val="FFFFFF"/>
                    </a:gs>
                  </a:gsLst>
                  <a:lin ang="5400000" scaled="0"/>
                </a:gradFill>
              </a:rPr>
              <a:t>mesma</a:t>
            </a:r>
            <a:r>
              <a:rPr lang="en-US" sz="1600" dirty="0" smtClean="0">
                <a:gradFill>
                  <a:gsLst>
                    <a:gs pos="2917">
                      <a:srgbClr val="FFFFFF"/>
                    </a:gs>
                    <a:gs pos="30000">
                      <a:srgbClr val="FFFFFF"/>
                    </a:gs>
                  </a:gsLst>
                  <a:lin ang="5400000" scaled="0"/>
                </a:gradFill>
              </a:rPr>
              <a:t> </a:t>
            </a:r>
            <a:r>
              <a:rPr lang="en-US" sz="1600" dirty="0" err="1" smtClean="0">
                <a:gradFill>
                  <a:gsLst>
                    <a:gs pos="2917">
                      <a:srgbClr val="FFFFFF"/>
                    </a:gs>
                    <a:gs pos="30000">
                      <a:srgbClr val="FFFFFF"/>
                    </a:gs>
                  </a:gsLst>
                  <a:lin ang="5400000" scaled="0"/>
                </a:gradFill>
              </a:rPr>
              <a:t>linguagem</a:t>
            </a:r>
            <a:r>
              <a:rPr lang="en-US" sz="1600" dirty="0" smtClean="0">
                <a:gradFill>
                  <a:gsLst>
                    <a:gs pos="2917">
                      <a:srgbClr val="FFFFFF"/>
                    </a:gs>
                    <a:gs pos="30000">
                      <a:srgbClr val="FFFFFF"/>
                    </a:gs>
                  </a:gsLst>
                  <a:lin ang="5400000" scaled="0"/>
                </a:gradFill>
              </a:rPr>
              <a:t> de </a:t>
            </a:r>
            <a:r>
              <a:rPr lang="en-US" sz="1600" dirty="0" err="1" smtClean="0">
                <a:gradFill>
                  <a:gsLst>
                    <a:gs pos="2917">
                      <a:srgbClr val="FFFFFF"/>
                    </a:gs>
                    <a:gs pos="30000">
                      <a:srgbClr val="FFFFFF"/>
                    </a:gs>
                  </a:gsLst>
                  <a:lin ang="5400000" scaled="0"/>
                </a:gradFill>
              </a:rPr>
              <a:t>programação</a:t>
            </a:r>
            <a:r>
              <a:rPr lang="en-US" sz="1600" dirty="0" smtClean="0">
                <a:gradFill>
                  <a:gsLst>
                    <a:gs pos="2917">
                      <a:srgbClr val="FFFFFF"/>
                    </a:gs>
                    <a:gs pos="30000">
                      <a:srgbClr val="FFFFFF"/>
                    </a:gs>
                  </a:gsLst>
                  <a:lin ang="5400000" scaled="0"/>
                </a:gradFill>
              </a:rPr>
              <a:t> e </a:t>
            </a:r>
            <a:r>
              <a:rPr lang="en-US" sz="1600" dirty="0" err="1" smtClean="0">
                <a:gradFill>
                  <a:gsLst>
                    <a:gs pos="2917">
                      <a:srgbClr val="FFFFFF"/>
                    </a:gs>
                    <a:gs pos="30000">
                      <a:srgbClr val="FFFFFF"/>
                    </a:gs>
                  </a:gsLst>
                  <a:lin ang="5400000" scaled="0"/>
                </a:gradFill>
              </a:rPr>
              <a:t>ambientes</a:t>
            </a:r>
            <a:r>
              <a:rPr lang="en-US" sz="1600" dirty="0" smtClean="0">
                <a:gradFill>
                  <a:gsLst>
                    <a:gs pos="2917">
                      <a:srgbClr val="FFFFFF"/>
                    </a:gs>
                    <a:gs pos="30000">
                      <a:srgbClr val="FFFFFF"/>
                    </a:gs>
                  </a:gsLst>
                  <a:lin ang="5400000" scaled="0"/>
                </a:gradFill>
              </a:rPr>
              <a:t> </a:t>
            </a:r>
            <a:r>
              <a:rPr lang="en-US" sz="1600" dirty="0" err="1" smtClean="0">
                <a:gradFill>
                  <a:gsLst>
                    <a:gs pos="2917">
                      <a:srgbClr val="FFFFFF"/>
                    </a:gs>
                    <a:gs pos="30000">
                      <a:srgbClr val="FFFFFF"/>
                    </a:gs>
                  </a:gsLst>
                  <a:lin ang="5400000" scaled="0"/>
                </a:gradFill>
              </a:rPr>
              <a:t>aos</a:t>
            </a:r>
            <a:r>
              <a:rPr lang="en-US" sz="1600" dirty="0" smtClean="0">
                <a:gradFill>
                  <a:gsLst>
                    <a:gs pos="2917">
                      <a:srgbClr val="FFFFFF"/>
                    </a:gs>
                    <a:gs pos="30000">
                      <a:srgbClr val="FFFFFF"/>
                    </a:gs>
                  </a:gsLst>
                  <a:lin ang="5400000" scaled="0"/>
                </a:gradFill>
              </a:rPr>
              <a:t> </a:t>
            </a:r>
            <a:r>
              <a:rPr lang="en-US" sz="1600" dirty="0" err="1" smtClean="0">
                <a:gradFill>
                  <a:gsLst>
                    <a:gs pos="2917">
                      <a:srgbClr val="FFFFFF"/>
                    </a:gs>
                    <a:gs pos="30000">
                      <a:srgbClr val="FFFFFF"/>
                    </a:gs>
                  </a:gsLst>
                  <a:lin ang="5400000" scaled="0"/>
                </a:gradFill>
              </a:rPr>
              <a:t>quais</a:t>
            </a:r>
            <a:r>
              <a:rPr lang="en-US" sz="1600" dirty="0" smtClean="0">
                <a:gradFill>
                  <a:gsLst>
                    <a:gs pos="2917">
                      <a:srgbClr val="FFFFFF"/>
                    </a:gs>
                    <a:gs pos="30000">
                      <a:srgbClr val="FFFFFF"/>
                    </a:gs>
                  </a:gsLst>
                  <a:lin ang="5400000" scaled="0"/>
                </a:gradFill>
              </a:rPr>
              <a:t> </a:t>
            </a:r>
            <a:r>
              <a:rPr lang="en-US" sz="1600" dirty="0" err="1" smtClean="0">
                <a:gradFill>
                  <a:gsLst>
                    <a:gs pos="2917">
                      <a:srgbClr val="FFFFFF"/>
                    </a:gs>
                    <a:gs pos="30000">
                      <a:srgbClr val="FFFFFF"/>
                    </a:gs>
                  </a:gsLst>
                  <a:lin ang="5400000" scaled="0"/>
                </a:gradFill>
              </a:rPr>
              <a:t>estão</a:t>
            </a:r>
            <a:r>
              <a:rPr lang="en-US" sz="1600" dirty="0" smtClean="0">
                <a:gradFill>
                  <a:gsLst>
                    <a:gs pos="2917">
                      <a:srgbClr val="FFFFFF"/>
                    </a:gs>
                    <a:gs pos="30000">
                      <a:srgbClr val="FFFFFF"/>
                    </a:gs>
                  </a:gsLst>
                  <a:lin ang="5400000" scaled="0"/>
                </a:gradFill>
              </a:rPr>
              <a:t> </a:t>
            </a:r>
            <a:r>
              <a:rPr lang="en-US" sz="1600" dirty="0" err="1" smtClean="0">
                <a:gradFill>
                  <a:gsLst>
                    <a:gs pos="2917">
                      <a:srgbClr val="FFFFFF"/>
                    </a:gs>
                    <a:gs pos="30000">
                      <a:srgbClr val="FFFFFF"/>
                    </a:gs>
                  </a:gsLst>
                  <a:lin ang="5400000" scaled="0"/>
                </a:gradFill>
              </a:rPr>
              <a:t>habituados</a:t>
            </a:r>
            <a:endParaRPr lang="en-US" sz="1600" dirty="0" smtClean="0">
              <a:gradFill>
                <a:gsLst>
                  <a:gs pos="2917">
                    <a:srgbClr val="FFFFFF"/>
                  </a:gs>
                  <a:gs pos="30000">
                    <a:srgbClr val="FFFFFF"/>
                  </a:gs>
                </a:gsLst>
                <a:lin ang="5400000" scaled="0"/>
              </a:gradFill>
            </a:endParaRPr>
          </a:p>
        </p:txBody>
      </p:sp>
      <p:grpSp>
        <p:nvGrpSpPr>
          <p:cNvPr id="597" name="Group 596"/>
          <p:cNvGrpSpPr/>
          <p:nvPr/>
        </p:nvGrpSpPr>
        <p:grpSpPr>
          <a:xfrm>
            <a:off x="547962" y="4122813"/>
            <a:ext cx="1882150" cy="951832"/>
            <a:chOff x="4962561" y="2484878"/>
            <a:chExt cx="2522622" cy="1409700"/>
          </a:xfrm>
        </p:grpSpPr>
        <p:grpSp>
          <p:nvGrpSpPr>
            <p:cNvPr id="598" name="Group 597"/>
            <p:cNvGrpSpPr/>
            <p:nvPr/>
          </p:nvGrpSpPr>
          <p:grpSpPr>
            <a:xfrm>
              <a:off x="4962561" y="2484878"/>
              <a:ext cx="2522622" cy="1409700"/>
              <a:chOff x="3703637" y="1744662"/>
              <a:chExt cx="5181600" cy="2895600"/>
            </a:xfrm>
          </p:grpSpPr>
          <p:sp>
            <p:nvSpPr>
              <p:cNvPr id="608" name="Rectangle 607"/>
              <p:cNvSpPr/>
              <p:nvPr/>
            </p:nvSpPr>
            <p:spPr bwMode="auto">
              <a:xfrm>
                <a:off x="3789873" y="1829243"/>
                <a:ext cx="5013282" cy="2725204"/>
              </a:xfrm>
              <a:prstGeom prst="rect">
                <a:avLst/>
              </a:prstGeom>
              <a:solidFill>
                <a:schemeClr val="accent1"/>
              </a:solidFill>
              <a:ln w="76200">
                <a:solidFill>
                  <a:schemeClr val="bg1">
                    <a:lumMod val="95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609" name="Right Bracket 608"/>
              <p:cNvSpPr/>
              <p:nvPr/>
            </p:nvSpPr>
            <p:spPr>
              <a:xfrm>
                <a:off x="8512014" y="1744662"/>
                <a:ext cx="373223" cy="2895600"/>
              </a:xfrm>
              <a:prstGeom prst="rightBracket">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FFFFFF"/>
                  </a:solidFill>
                </a:endParaRPr>
              </a:p>
            </p:txBody>
          </p:sp>
          <p:sp>
            <p:nvSpPr>
              <p:cNvPr id="610" name="Left Bracket 609"/>
              <p:cNvSpPr/>
              <p:nvPr/>
            </p:nvSpPr>
            <p:spPr>
              <a:xfrm>
                <a:off x="3703637" y="1744662"/>
                <a:ext cx="373223" cy="2895600"/>
              </a:xfrm>
              <a:prstGeom prst="leftBracket">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FFFF"/>
                  </a:solidFill>
                </a:endParaRPr>
              </a:p>
            </p:txBody>
          </p:sp>
        </p:grpSp>
        <p:cxnSp>
          <p:nvCxnSpPr>
            <p:cNvPr id="599" name="Straight Connector 598"/>
            <p:cNvCxnSpPr/>
            <p:nvPr/>
          </p:nvCxnSpPr>
          <p:spPr>
            <a:xfrm>
              <a:off x="7288402"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00" name="Straight Connector 599"/>
            <p:cNvCxnSpPr/>
            <p:nvPr/>
          </p:nvCxnSpPr>
          <p:spPr>
            <a:xfrm>
              <a:off x="7166837"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01" name="Straight Connector 600"/>
            <p:cNvCxnSpPr/>
            <p:nvPr/>
          </p:nvCxnSpPr>
          <p:spPr>
            <a:xfrm>
              <a:off x="7045273"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02" name="Straight Connector 601"/>
            <p:cNvCxnSpPr/>
            <p:nvPr/>
          </p:nvCxnSpPr>
          <p:spPr>
            <a:xfrm>
              <a:off x="6923709"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603" name="Group 602"/>
            <p:cNvGrpSpPr/>
            <p:nvPr/>
          </p:nvGrpSpPr>
          <p:grpSpPr>
            <a:xfrm>
              <a:off x="5151321" y="2732528"/>
              <a:ext cx="364693" cy="914400"/>
              <a:chOff x="5528956" y="2849562"/>
              <a:chExt cx="729385" cy="1828800"/>
            </a:xfrm>
          </p:grpSpPr>
          <p:cxnSp>
            <p:nvCxnSpPr>
              <p:cNvPr id="604" name="Straight Connector 603"/>
              <p:cNvCxnSpPr/>
              <p:nvPr/>
            </p:nvCxnSpPr>
            <p:spPr>
              <a:xfrm>
                <a:off x="6258341"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05" name="Straight Connector 604"/>
              <p:cNvCxnSpPr/>
              <p:nvPr/>
            </p:nvCxnSpPr>
            <p:spPr>
              <a:xfrm>
                <a:off x="6015212"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06" name="Straight Connector 605"/>
              <p:cNvCxnSpPr/>
              <p:nvPr/>
            </p:nvCxnSpPr>
            <p:spPr>
              <a:xfrm>
                <a:off x="5772084"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07" name="Straight Connector 606"/>
              <p:cNvCxnSpPr/>
              <p:nvPr/>
            </p:nvCxnSpPr>
            <p:spPr>
              <a:xfrm>
                <a:off x="5528956"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grpSp>
      </p:grpSp>
      <p:sp>
        <p:nvSpPr>
          <p:cNvPr id="611" name="Rectangle 610"/>
          <p:cNvSpPr/>
          <p:nvPr/>
        </p:nvSpPr>
        <p:spPr>
          <a:xfrm>
            <a:off x="630348" y="4302245"/>
            <a:ext cx="1725836" cy="620304"/>
          </a:xfrm>
          <a:prstGeom prst="rect">
            <a:avLst/>
          </a:prstGeom>
        </p:spPr>
        <p:txBody>
          <a:bodyPr wrap="square">
            <a:spAutoFit/>
          </a:bodyPr>
          <a:lstStyle/>
          <a:p>
            <a:pPr algn="ctr">
              <a:lnSpc>
                <a:spcPct val="90000"/>
              </a:lnSpc>
            </a:pPr>
            <a:r>
              <a:rPr lang="en-US" sz="2000" b="1" dirty="0">
                <a:gradFill>
                  <a:gsLst>
                    <a:gs pos="2917">
                      <a:srgbClr val="FFFFFF"/>
                    </a:gs>
                    <a:gs pos="30000">
                      <a:srgbClr val="FFFFFF"/>
                    </a:gs>
                  </a:gsLst>
                  <a:lin ang="5400000" scaled="0"/>
                </a:gradFill>
                <a:latin typeface="Segoe UI Light"/>
              </a:rPr>
              <a:t>Application</a:t>
            </a:r>
          </a:p>
          <a:p>
            <a:pPr algn="ctr">
              <a:lnSpc>
                <a:spcPct val="90000"/>
              </a:lnSpc>
            </a:pPr>
            <a:r>
              <a:rPr lang="en-US" sz="2000" b="1" dirty="0">
                <a:gradFill>
                  <a:gsLst>
                    <a:gs pos="2917">
                      <a:srgbClr val="FFFFFF"/>
                    </a:gs>
                    <a:gs pos="30000">
                      <a:srgbClr val="FFFFFF"/>
                    </a:gs>
                  </a:gsLst>
                  <a:lin ang="5400000" scaled="0"/>
                </a:gradFill>
                <a:latin typeface="Segoe UI Light"/>
              </a:rPr>
              <a:t>Framework</a:t>
            </a:r>
          </a:p>
        </p:txBody>
      </p:sp>
      <p:grpSp>
        <p:nvGrpSpPr>
          <p:cNvPr id="612" name="Group 611"/>
          <p:cNvGrpSpPr/>
          <p:nvPr/>
        </p:nvGrpSpPr>
        <p:grpSpPr>
          <a:xfrm>
            <a:off x="543375" y="5214161"/>
            <a:ext cx="1882150" cy="951832"/>
            <a:chOff x="4962561" y="2484878"/>
            <a:chExt cx="2522622" cy="1409700"/>
          </a:xfrm>
        </p:grpSpPr>
        <p:grpSp>
          <p:nvGrpSpPr>
            <p:cNvPr id="613" name="Group 612"/>
            <p:cNvGrpSpPr/>
            <p:nvPr/>
          </p:nvGrpSpPr>
          <p:grpSpPr>
            <a:xfrm>
              <a:off x="4962561" y="2484878"/>
              <a:ext cx="2522622" cy="1409700"/>
              <a:chOff x="3703637" y="1744662"/>
              <a:chExt cx="5181600" cy="2895600"/>
            </a:xfrm>
          </p:grpSpPr>
          <p:sp>
            <p:nvSpPr>
              <p:cNvPr id="651" name="Rectangle 650"/>
              <p:cNvSpPr/>
              <p:nvPr/>
            </p:nvSpPr>
            <p:spPr bwMode="auto">
              <a:xfrm>
                <a:off x="3789873" y="1829243"/>
                <a:ext cx="5013282" cy="2725204"/>
              </a:xfrm>
              <a:prstGeom prst="rect">
                <a:avLst/>
              </a:prstGeom>
              <a:solidFill>
                <a:schemeClr val="accent1"/>
              </a:solidFill>
              <a:ln w="76200">
                <a:solidFill>
                  <a:schemeClr val="bg1">
                    <a:lumMod val="95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652" name="Right Bracket 651"/>
              <p:cNvSpPr/>
              <p:nvPr/>
            </p:nvSpPr>
            <p:spPr>
              <a:xfrm>
                <a:off x="8512014" y="1744662"/>
                <a:ext cx="373223" cy="2895600"/>
              </a:xfrm>
              <a:prstGeom prst="rightBracket">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FFFFFF"/>
                  </a:solidFill>
                </a:endParaRPr>
              </a:p>
            </p:txBody>
          </p:sp>
          <p:sp>
            <p:nvSpPr>
              <p:cNvPr id="653" name="Left Bracket 652"/>
              <p:cNvSpPr/>
              <p:nvPr/>
            </p:nvSpPr>
            <p:spPr>
              <a:xfrm>
                <a:off x="3703637" y="1744662"/>
                <a:ext cx="373223" cy="2895600"/>
              </a:xfrm>
              <a:prstGeom prst="leftBracket">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FFFF"/>
                  </a:solidFill>
                </a:endParaRPr>
              </a:p>
            </p:txBody>
          </p:sp>
        </p:grpSp>
        <p:cxnSp>
          <p:nvCxnSpPr>
            <p:cNvPr id="614" name="Straight Connector 613"/>
            <p:cNvCxnSpPr/>
            <p:nvPr/>
          </p:nvCxnSpPr>
          <p:spPr>
            <a:xfrm>
              <a:off x="7288402"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15" name="Straight Connector 614"/>
            <p:cNvCxnSpPr/>
            <p:nvPr/>
          </p:nvCxnSpPr>
          <p:spPr>
            <a:xfrm>
              <a:off x="7166837"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16" name="Straight Connector 615"/>
            <p:cNvCxnSpPr/>
            <p:nvPr/>
          </p:nvCxnSpPr>
          <p:spPr>
            <a:xfrm>
              <a:off x="7045273"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17" name="Straight Connector 616"/>
            <p:cNvCxnSpPr/>
            <p:nvPr/>
          </p:nvCxnSpPr>
          <p:spPr>
            <a:xfrm>
              <a:off x="6923709"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632" name="Group 631"/>
            <p:cNvGrpSpPr/>
            <p:nvPr/>
          </p:nvGrpSpPr>
          <p:grpSpPr>
            <a:xfrm>
              <a:off x="5151321" y="2732528"/>
              <a:ext cx="364693" cy="914400"/>
              <a:chOff x="5528956" y="2849562"/>
              <a:chExt cx="729385" cy="1828800"/>
            </a:xfrm>
          </p:grpSpPr>
          <p:cxnSp>
            <p:nvCxnSpPr>
              <p:cNvPr id="633" name="Straight Connector 632"/>
              <p:cNvCxnSpPr/>
              <p:nvPr/>
            </p:nvCxnSpPr>
            <p:spPr>
              <a:xfrm>
                <a:off x="6258341"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48" name="Straight Connector 647"/>
              <p:cNvCxnSpPr/>
              <p:nvPr/>
            </p:nvCxnSpPr>
            <p:spPr>
              <a:xfrm>
                <a:off x="6015212"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49" name="Straight Connector 648"/>
              <p:cNvCxnSpPr/>
              <p:nvPr/>
            </p:nvCxnSpPr>
            <p:spPr>
              <a:xfrm>
                <a:off x="5772084"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50" name="Straight Connector 649"/>
              <p:cNvCxnSpPr/>
              <p:nvPr/>
            </p:nvCxnSpPr>
            <p:spPr>
              <a:xfrm>
                <a:off x="5528956"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grpSp>
      </p:grpSp>
      <p:pic>
        <p:nvPicPr>
          <p:cNvPr id="654" name="Picture 65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0349" y="5539786"/>
            <a:ext cx="1773510" cy="407795"/>
          </a:xfrm>
          <a:prstGeom prst="rect">
            <a:avLst/>
          </a:prstGeom>
        </p:spPr>
      </p:pic>
      <p:sp>
        <p:nvSpPr>
          <p:cNvPr id="98" name="Rounded Rectangle 97"/>
          <p:cNvSpPr/>
          <p:nvPr/>
        </p:nvSpPr>
        <p:spPr bwMode="auto">
          <a:xfrm>
            <a:off x="8032469" y="2600819"/>
            <a:ext cx="2409029" cy="4126948"/>
          </a:xfrm>
          <a:prstGeom prst="roundRect">
            <a:avLst/>
          </a:prstGeom>
          <a:solidFill>
            <a:schemeClr val="bg1">
              <a:lumMod val="95000"/>
              <a:alpha val="95000"/>
            </a:schemeClr>
          </a:solidFill>
          <a:ln w="38100">
            <a:solidFill>
              <a:schemeClr val="tx1"/>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0" rIns="182880" bIns="91440" numCol="1" spcCol="0" rtlCol="0" fromWordArt="0" anchor="t" anchorCtr="0" forceAA="0" compatLnSpc="1">
            <a:prstTxWarp prst="textNoShape">
              <a:avLst/>
            </a:prstTxWarp>
            <a:noAutofit/>
          </a:bodyPr>
          <a:lstStyle/>
          <a:p>
            <a:pPr algn="ctr">
              <a:lnSpc>
                <a:spcPct val="90000"/>
              </a:lnSpc>
              <a:spcAft>
                <a:spcPts val="600"/>
              </a:spcAft>
            </a:pPr>
            <a:r>
              <a:rPr lang="en-US" sz="2000" b="1" dirty="0" err="1" smtClean="0">
                <a:solidFill>
                  <a:schemeClr val="tx1"/>
                </a:solidFill>
              </a:rPr>
              <a:t>Repositório</a:t>
            </a:r>
            <a:r>
              <a:rPr lang="en-US" sz="2000" b="1" dirty="0" smtClean="0">
                <a:solidFill>
                  <a:schemeClr val="tx1"/>
                </a:solidFill>
              </a:rPr>
              <a:t/>
            </a:r>
            <a:br>
              <a:rPr lang="en-US" sz="2000" b="1" dirty="0" smtClean="0">
                <a:solidFill>
                  <a:schemeClr val="tx1"/>
                </a:solidFill>
              </a:rPr>
            </a:br>
            <a:r>
              <a:rPr lang="en-US" sz="2000" b="1" dirty="0" smtClean="0">
                <a:solidFill>
                  <a:schemeClr val="tx1"/>
                </a:solidFill>
              </a:rPr>
              <a:t>Central</a:t>
            </a:r>
            <a:endParaRPr lang="en-US" sz="2000" b="1" dirty="0">
              <a:solidFill>
                <a:schemeClr val="tx1"/>
              </a:solidFill>
            </a:endParaRPr>
          </a:p>
        </p:txBody>
      </p:sp>
      <p:grpSp>
        <p:nvGrpSpPr>
          <p:cNvPr id="99" name="Group 98"/>
          <p:cNvGrpSpPr/>
          <p:nvPr/>
        </p:nvGrpSpPr>
        <p:grpSpPr>
          <a:xfrm>
            <a:off x="8296160" y="5533699"/>
            <a:ext cx="1882150" cy="951832"/>
            <a:chOff x="4962561" y="2484878"/>
            <a:chExt cx="2522622" cy="1409700"/>
          </a:xfrm>
        </p:grpSpPr>
        <p:grpSp>
          <p:nvGrpSpPr>
            <p:cNvPr id="100" name="Group 99"/>
            <p:cNvGrpSpPr/>
            <p:nvPr/>
          </p:nvGrpSpPr>
          <p:grpSpPr>
            <a:xfrm>
              <a:off x="4962561" y="2484878"/>
              <a:ext cx="2522622" cy="1409700"/>
              <a:chOff x="3703637" y="1744662"/>
              <a:chExt cx="5181600" cy="2895600"/>
            </a:xfrm>
          </p:grpSpPr>
          <p:sp>
            <p:nvSpPr>
              <p:cNvPr id="110" name="Rectangle 109"/>
              <p:cNvSpPr/>
              <p:nvPr/>
            </p:nvSpPr>
            <p:spPr bwMode="auto">
              <a:xfrm>
                <a:off x="3789873" y="1829243"/>
                <a:ext cx="5013282" cy="2725204"/>
              </a:xfrm>
              <a:prstGeom prst="rect">
                <a:avLst/>
              </a:prstGeom>
              <a:solidFill>
                <a:schemeClr val="accent1"/>
              </a:solidFill>
              <a:ln w="76200">
                <a:solidFill>
                  <a:schemeClr val="bg1">
                    <a:lumMod val="95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11" name="Right Bracket 110"/>
              <p:cNvSpPr/>
              <p:nvPr/>
            </p:nvSpPr>
            <p:spPr>
              <a:xfrm>
                <a:off x="8512014" y="1744662"/>
                <a:ext cx="373223" cy="2895600"/>
              </a:xfrm>
              <a:prstGeom prst="rightBracket">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FFFFFF"/>
                  </a:solidFill>
                </a:endParaRPr>
              </a:p>
            </p:txBody>
          </p:sp>
          <p:sp>
            <p:nvSpPr>
              <p:cNvPr id="112" name="Left Bracket 111"/>
              <p:cNvSpPr/>
              <p:nvPr/>
            </p:nvSpPr>
            <p:spPr>
              <a:xfrm>
                <a:off x="3703637" y="1744662"/>
                <a:ext cx="373223" cy="2895600"/>
              </a:xfrm>
              <a:prstGeom prst="leftBracket">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FFFF"/>
                  </a:solidFill>
                </a:endParaRPr>
              </a:p>
            </p:txBody>
          </p:sp>
        </p:grpSp>
        <p:cxnSp>
          <p:nvCxnSpPr>
            <p:cNvPr id="101" name="Straight Connector 100"/>
            <p:cNvCxnSpPr/>
            <p:nvPr/>
          </p:nvCxnSpPr>
          <p:spPr>
            <a:xfrm>
              <a:off x="7288402"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a:off x="7166837"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a:off x="7045273"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a:off x="6923709"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05" name="Group 104"/>
            <p:cNvGrpSpPr/>
            <p:nvPr/>
          </p:nvGrpSpPr>
          <p:grpSpPr>
            <a:xfrm>
              <a:off x="5151321" y="2732528"/>
              <a:ext cx="364693" cy="914400"/>
              <a:chOff x="5528956" y="2849562"/>
              <a:chExt cx="729385" cy="1828800"/>
            </a:xfrm>
          </p:grpSpPr>
          <p:cxnSp>
            <p:nvCxnSpPr>
              <p:cNvPr id="106" name="Straight Connector 105"/>
              <p:cNvCxnSpPr/>
              <p:nvPr/>
            </p:nvCxnSpPr>
            <p:spPr>
              <a:xfrm>
                <a:off x="6258341"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a:off x="6015212"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a:off x="5772084"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a:xfrm>
                <a:off x="5528956"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grpSp>
      </p:grpSp>
      <p:pic>
        <p:nvPicPr>
          <p:cNvPr id="113" name="Picture 1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3134" y="5859324"/>
            <a:ext cx="1773510" cy="407795"/>
          </a:xfrm>
          <a:prstGeom prst="rect">
            <a:avLst/>
          </a:prstGeom>
        </p:spPr>
      </p:pic>
      <p:grpSp>
        <p:nvGrpSpPr>
          <p:cNvPr id="114" name="Group 113"/>
          <p:cNvGrpSpPr/>
          <p:nvPr/>
        </p:nvGrpSpPr>
        <p:grpSpPr>
          <a:xfrm>
            <a:off x="8300747" y="4442351"/>
            <a:ext cx="1882150" cy="951832"/>
            <a:chOff x="4962561" y="2484878"/>
            <a:chExt cx="2522622" cy="1409700"/>
          </a:xfrm>
        </p:grpSpPr>
        <p:grpSp>
          <p:nvGrpSpPr>
            <p:cNvPr id="115" name="Group 114"/>
            <p:cNvGrpSpPr/>
            <p:nvPr/>
          </p:nvGrpSpPr>
          <p:grpSpPr>
            <a:xfrm>
              <a:off x="4962561" y="2484878"/>
              <a:ext cx="2522622" cy="1409700"/>
              <a:chOff x="3703637" y="1744662"/>
              <a:chExt cx="5181600" cy="2895600"/>
            </a:xfrm>
          </p:grpSpPr>
          <p:sp>
            <p:nvSpPr>
              <p:cNvPr id="125" name="Rectangle 124"/>
              <p:cNvSpPr/>
              <p:nvPr/>
            </p:nvSpPr>
            <p:spPr bwMode="auto">
              <a:xfrm>
                <a:off x="3789873" y="1829243"/>
                <a:ext cx="5013282" cy="2725204"/>
              </a:xfrm>
              <a:prstGeom prst="rect">
                <a:avLst/>
              </a:prstGeom>
              <a:solidFill>
                <a:schemeClr val="accent1"/>
              </a:solidFill>
              <a:ln w="76200">
                <a:solidFill>
                  <a:schemeClr val="bg1">
                    <a:lumMod val="95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26" name="Right Bracket 125"/>
              <p:cNvSpPr/>
              <p:nvPr/>
            </p:nvSpPr>
            <p:spPr>
              <a:xfrm>
                <a:off x="8512014" y="1744662"/>
                <a:ext cx="373223" cy="2895600"/>
              </a:xfrm>
              <a:prstGeom prst="rightBracket">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FFFFFF"/>
                  </a:solidFill>
                </a:endParaRPr>
              </a:p>
            </p:txBody>
          </p:sp>
          <p:sp>
            <p:nvSpPr>
              <p:cNvPr id="127" name="Left Bracket 126"/>
              <p:cNvSpPr/>
              <p:nvPr/>
            </p:nvSpPr>
            <p:spPr>
              <a:xfrm>
                <a:off x="3703637" y="1744662"/>
                <a:ext cx="373223" cy="2895600"/>
              </a:xfrm>
              <a:prstGeom prst="leftBracket">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FFFF"/>
                  </a:solidFill>
                </a:endParaRPr>
              </a:p>
            </p:txBody>
          </p:sp>
        </p:grpSp>
        <p:cxnSp>
          <p:nvCxnSpPr>
            <p:cNvPr id="116" name="Straight Connector 115"/>
            <p:cNvCxnSpPr/>
            <p:nvPr/>
          </p:nvCxnSpPr>
          <p:spPr>
            <a:xfrm>
              <a:off x="7288402"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a:xfrm>
              <a:off x="7166837"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7045273"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a:xfrm>
              <a:off x="6923709"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20" name="Group 119"/>
            <p:cNvGrpSpPr/>
            <p:nvPr/>
          </p:nvGrpSpPr>
          <p:grpSpPr>
            <a:xfrm>
              <a:off x="5151321" y="2732528"/>
              <a:ext cx="364693" cy="914400"/>
              <a:chOff x="5528956" y="2849562"/>
              <a:chExt cx="729385" cy="1828800"/>
            </a:xfrm>
          </p:grpSpPr>
          <p:cxnSp>
            <p:nvCxnSpPr>
              <p:cNvPr id="121" name="Straight Connector 120"/>
              <p:cNvCxnSpPr/>
              <p:nvPr/>
            </p:nvCxnSpPr>
            <p:spPr>
              <a:xfrm>
                <a:off x="6258341"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a:off x="6015212"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a:off x="5772084"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a:xfrm>
                <a:off x="5528956"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grpSp>
      </p:grpSp>
      <p:sp>
        <p:nvSpPr>
          <p:cNvPr id="128" name="Rectangle 127"/>
          <p:cNvSpPr/>
          <p:nvPr/>
        </p:nvSpPr>
        <p:spPr>
          <a:xfrm>
            <a:off x="8383133" y="4621783"/>
            <a:ext cx="1725836" cy="620304"/>
          </a:xfrm>
          <a:prstGeom prst="rect">
            <a:avLst/>
          </a:prstGeom>
        </p:spPr>
        <p:txBody>
          <a:bodyPr wrap="square">
            <a:spAutoFit/>
          </a:bodyPr>
          <a:lstStyle/>
          <a:p>
            <a:pPr algn="ctr">
              <a:lnSpc>
                <a:spcPct val="90000"/>
              </a:lnSpc>
            </a:pPr>
            <a:r>
              <a:rPr lang="en-US" sz="2000" b="1" dirty="0">
                <a:gradFill>
                  <a:gsLst>
                    <a:gs pos="2917">
                      <a:srgbClr val="FFFFFF"/>
                    </a:gs>
                    <a:gs pos="30000">
                      <a:srgbClr val="FFFFFF"/>
                    </a:gs>
                  </a:gsLst>
                  <a:lin ang="5400000" scaled="0"/>
                </a:gradFill>
                <a:latin typeface="Segoe UI Light"/>
              </a:rPr>
              <a:t>Application</a:t>
            </a:r>
          </a:p>
          <a:p>
            <a:pPr algn="ctr">
              <a:lnSpc>
                <a:spcPct val="90000"/>
              </a:lnSpc>
            </a:pPr>
            <a:r>
              <a:rPr lang="en-US" sz="2000" b="1" dirty="0">
                <a:gradFill>
                  <a:gsLst>
                    <a:gs pos="2917">
                      <a:srgbClr val="FFFFFF"/>
                    </a:gs>
                    <a:gs pos="30000">
                      <a:srgbClr val="FFFFFF"/>
                    </a:gs>
                  </a:gsLst>
                  <a:lin ang="5400000" scaled="0"/>
                </a:gradFill>
                <a:latin typeface="Segoe UI Light"/>
              </a:rPr>
              <a:t>Framework</a:t>
            </a:r>
          </a:p>
        </p:txBody>
      </p:sp>
    </p:spTree>
    <p:extLst>
      <p:ext uri="{BB962C8B-B14F-4D97-AF65-F5344CB8AC3E}">
        <p14:creationId xmlns:p14="http://schemas.microsoft.com/office/powerpoint/2010/main" val="901091257"/>
      </p:ext>
    </p:extLst>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err="1"/>
              <a:t>Processo</a:t>
            </a:r>
            <a:r>
              <a:rPr lang="en-US" sz="4400" dirty="0"/>
              <a:t> de Desenvolvimento </a:t>
            </a:r>
            <a:r>
              <a:rPr lang="en-US" sz="4400" dirty="0" err="1"/>
              <a:t>usando</a:t>
            </a:r>
            <a:r>
              <a:rPr lang="en-US" sz="4400" dirty="0"/>
              <a:t> Containers</a:t>
            </a:r>
          </a:p>
        </p:txBody>
      </p:sp>
      <p:sp>
        <p:nvSpPr>
          <p:cNvPr id="251" name="Rounded Rectangle 250" hidden="1"/>
          <p:cNvSpPr/>
          <p:nvPr/>
        </p:nvSpPr>
        <p:spPr bwMode="auto">
          <a:xfrm>
            <a:off x="8076408" y="2813465"/>
            <a:ext cx="2409029" cy="4126948"/>
          </a:xfrm>
          <a:prstGeom prst="roundRect">
            <a:avLst/>
          </a:prstGeom>
          <a:solidFill>
            <a:schemeClr val="lt1">
              <a:alpha val="95000"/>
            </a:schemeClr>
          </a:solidFill>
          <a:ln w="38100">
            <a:solidFill>
              <a:schemeClr val="accent2"/>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91440" numCol="1" spcCol="0" rtlCol="0" fromWordArt="0" anchor="t" anchorCtr="0" forceAA="0" compatLnSpc="1">
            <a:prstTxWarp prst="textNoShape">
              <a:avLst/>
            </a:prstTxWarp>
            <a:noAutofit/>
          </a:bodyPr>
          <a:lstStyle/>
          <a:p>
            <a:pPr algn="ctr">
              <a:lnSpc>
                <a:spcPct val="90000"/>
              </a:lnSpc>
              <a:spcAft>
                <a:spcPts val="600"/>
              </a:spcAft>
            </a:pPr>
            <a:r>
              <a:rPr lang="en-US" sz="2000" b="1" dirty="0" smtClean="0">
                <a:solidFill>
                  <a:srgbClr val="5C2D91"/>
                </a:solidFill>
              </a:rPr>
              <a:t>Central Repository</a:t>
            </a:r>
            <a:endParaRPr lang="en-US" sz="2000" b="1" dirty="0">
              <a:solidFill>
                <a:srgbClr val="5C2D91"/>
              </a:solidFill>
            </a:endParaRPr>
          </a:p>
        </p:txBody>
      </p:sp>
      <p:grpSp>
        <p:nvGrpSpPr>
          <p:cNvPr id="443" name="Group 442" hidden="1"/>
          <p:cNvGrpSpPr/>
          <p:nvPr/>
        </p:nvGrpSpPr>
        <p:grpSpPr>
          <a:xfrm>
            <a:off x="8382771" y="4794388"/>
            <a:ext cx="1796303" cy="932688"/>
            <a:chOff x="4675714" y="5593833"/>
            <a:chExt cx="1796303" cy="932688"/>
          </a:xfrm>
        </p:grpSpPr>
        <p:sp>
          <p:nvSpPr>
            <p:cNvPr id="444" name="Left Bracket 443"/>
            <p:cNvSpPr/>
            <p:nvPr/>
          </p:nvSpPr>
          <p:spPr>
            <a:xfrm>
              <a:off x="4675714" y="5593833"/>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FFFF"/>
                </a:solidFill>
              </a:endParaRPr>
            </a:p>
          </p:txBody>
        </p:sp>
        <p:sp>
          <p:nvSpPr>
            <p:cNvPr id="445" name="Rectangle 444"/>
            <p:cNvSpPr/>
            <p:nvPr/>
          </p:nvSpPr>
          <p:spPr bwMode="auto">
            <a:xfrm>
              <a:off x="4733820" y="5648697"/>
              <a:ext cx="1680092" cy="822960"/>
            </a:xfrm>
            <a:prstGeom prst="rect">
              <a:avLst/>
            </a:prstGeom>
            <a:solidFill>
              <a:schemeClr val="accent2"/>
            </a:solidFill>
            <a:ln>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a:lnSpc>
                  <a:spcPct val="90000"/>
                </a:lnSpc>
              </a:pPr>
              <a:r>
                <a:rPr lang="en-US" sz="2000" b="1" dirty="0">
                  <a:gradFill>
                    <a:gsLst>
                      <a:gs pos="2917">
                        <a:srgbClr val="FFFFFF"/>
                      </a:gs>
                      <a:gs pos="30000">
                        <a:srgbClr val="FFFFFF"/>
                      </a:gs>
                    </a:gsLst>
                    <a:lin ang="5400000" scaled="0"/>
                  </a:gradFill>
                  <a:latin typeface="Segoe UI Light"/>
                </a:rPr>
                <a:t>Application</a:t>
              </a:r>
            </a:p>
            <a:p>
              <a:pPr algn="ctr">
                <a:lnSpc>
                  <a:spcPct val="90000"/>
                </a:lnSpc>
              </a:pPr>
              <a:r>
                <a:rPr lang="en-US" sz="2000" b="1" dirty="0">
                  <a:gradFill>
                    <a:gsLst>
                      <a:gs pos="2917">
                        <a:srgbClr val="FFFFFF"/>
                      </a:gs>
                      <a:gs pos="30000">
                        <a:srgbClr val="FFFFFF"/>
                      </a:gs>
                    </a:gsLst>
                    <a:lin ang="5400000" scaled="0"/>
                  </a:gradFill>
                  <a:latin typeface="Segoe UI Light"/>
                </a:rPr>
                <a:t>Framework</a:t>
              </a:r>
            </a:p>
          </p:txBody>
        </p:sp>
        <p:sp>
          <p:nvSpPr>
            <p:cNvPr id="446" name="Left Bracket 445"/>
            <p:cNvSpPr/>
            <p:nvPr/>
          </p:nvSpPr>
          <p:spPr>
            <a:xfrm rot="10800000">
              <a:off x="6337610" y="5593833"/>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FFFF"/>
                </a:solidFill>
              </a:endParaRPr>
            </a:p>
          </p:txBody>
        </p:sp>
      </p:grpSp>
      <p:grpSp>
        <p:nvGrpSpPr>
          <p:cNvPr id="447" name="Group 446" hidden="1"/>
          <p:cNvGrpSpPr/>
          <p:nvPr/>
        </p:nvGrpSpPr>
        <p:grpSpPr>
          <a:xfrm>
            <a:off x="8382771" y="5837955"/>
            <a:ext cx="1796303" cy="932688"/>
            <a:chOff x="5679787" y="5641266"/>
            <a:chExt cx="1796303" cy="932688"/>
          </a:xfrm>
        </p:grpSpPr>
        <p:sp>
          <p:nvSpPr>
            <p:cNvPr id="448" name="Left Bracket 447"/>
            <p:cNvSpPr/>
            <p:nvPr/>
          </p:nvSpPr>
          <p:spPr>
            <a:xfrm>
              <a:off x="5679787" y="5641266"/>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FFFF"/>
                </a:solidFill>
              </a:endParaRPr>
            </a:p>
          </p:txBody>
        </p:sp>
        <p:sp>
          <p:nvSpPr>
            <p:cNvPr id="449" name="Rectangle 448"/>
            <p:cNvSpPr/>
            <p:nvPr/>
          </p:nvSpPr>
          <p:spPr bwMode="auto">
            <a:xfrm>
              <a:off x="5739646" y="5696130"/>
              <a:ext cx="1680092" cy="822960"/>
            </a:xfrm>
            <a:prstGeom prst="rect">
              <a:avLst/>
            </a:prstGeom>
            <a:solidFill>
              <a:schemeClr val="accent2"/>
            </a:solidFill>
            <a:ln>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a:lnSpc>
                  <a:spcPct val="90000"/>
                </a:lnSpc>
              </a:pPr>
              <a:endParaRPr lang="en-US" sz="2000" b="1" dirty="0">
                <a:gradFill>
                  <a:gsLst>
                    <a:gs pos="2917">
                      <a:srgbClr val="FFFFFF"/>
                    </a:gs>
                    <a:gs pos="30000">
                      <a:srgbClr val="FFFFFF"/>
                    </a:gs>
                  </a:gsLst>
                  <a:lin ang="5400000" scaled="0"/>
                </a:gradFill>
                <a:latin typeface="Segoe UI Light"/>
              </a:endParaRPr>
            </a:p>
          </p:txBody>
        </p:sp>
        <p:sp>
          <p:nvSpPr>
            <p:cNvPr id="450" name="Left Bracket 449"/>
            <p:cNvSpPr/>
            <p:nvPr/>
          </p:nvSpPr>
          <p:spPr>
            <a:xfrm rot="10800000">
              <a:off x="7341683" y="5641266"/>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FFFF"/>
                </a:solidFill>
              </a:endParaRPr>
            </a:p>
          </p:txBody>
        </p:sp>
        <p:pic>
          <p:nvPicPr>
            <p:cNvPr id="451" name="Picture 45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39425" y="5909900"/>
              <a:ext cx="1680535" cy="395420"/>
            </a:xfrm>
            <a:prstGeom prst="rect">
              <a:avLst/>
            </a:prstGeom>
          </p:spPr>
        </p:pic>
      </p:grpSp>
      <p:grpSp>
        <p:nvGrpSpPr>
          <p:cNvPr id="452" name="Group 451" hidden="1"/>
          <p:cNvGrpSpPr/>
          <p:nvPr/>
        </p:nvGrpSpPr>
        <p:grpSpPr>
          <a:xfrm>
            <a:off x="8382771" y="3761370"/>
            <a:ext cx="1796303" cy="932688"/>
            <a:chOff x="4111219" y="5379294"/>
            <a:chExt cx="1796303" cy="932688"/>
          </a:xfrm>
        </p:grpSpPr>
        <p:sp>
          <p:nvSpPr>
            <p:cNvPr id="453" name="Left Bracket 452"/>
            <p:cNvSpPr/>
            <p:nvPr/>
          </p:nvSpPr>
          <p:spPr>
            <a:xfrm>
              <a:off x="4111219" y="5379294"/>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FFFF"/>
                </a:solidFill>
              </a:endParaRPr>
            </a:p>
          </p:txBody>
        </p:sp>
        <p:sp>
          <p:nvSpPr>
            <p:cNvPr id="454" name="Rectangle 453"/>
            <p:cNvSpPr/>
            <p:nvPr/>
          </p:nvSpPr>
          <p:spPr bwMode="auto">
            <a:xfrm>
              <a:off x="4169325" y="5434158"/>
              <a:ext cx="1680092" cy="822960"/>
            </a:xfrm>
            <a:prstGeom prst="rect">
              <a:avLst/>
            </a:prstGeom>
            <a:solidFill>
              <a:schemeClr val="tx1"/>
            </a:solidFill>
            <a:ln w="19050">
              <a:solidFill>
                <a:schemeClr val="accent2"/>
              </a:solid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a:lnSpc>
                  <a:spcPct val="90000"/>
                </a:lnSpc>
              </a:pPr>
              <a:r>
                <a:rPr lang="en-US" sz="2000" b="1" dirty="0">
                  <a:gradFill>
                    <a:gsLst>
                      <a:gs pos="2917">
                        <a:srgbClr val="FFFFFF"/>
                      </a:gs>
                      <a:gs pos="30000">
                        <a:srgbClr val="FFFFFF"/>
                      </a:gs>
                    </a:gsLst>
                    <a:lin ang="5400000" scaled="0"/>
                  </a:gradFill>
                  <a:latin typeface="Segoe UI Light"/>
                </a:rPr>
                <a:t>Application</a:t>
              </a:r>
            </a:p>
            <a:p>
              <a:pPr algn="ctr">
                <a:lnSpc>
                  <a:spcPct val="90000"/>
                </a:lnSpc>
              </a:pPr>
              <a:r>
                <a:rPr lang="en-US" sz="2000" b="1" dirty="0">
                  <a:gradFill>
                    <a:gsLst>
                      <a:gs pos="2917">
                        <a:srgbClr val="FFFFFF"/>
                      </a:gs>
                      <a:gs pos="30000">
                        <a:srgbClr val="FFFFFF"/>
                      </a:gs>
                    </a:gsLst>
                    <a:lin ang="5400000" scaled="0"/>
                  </a:gradFill>
                  <a:latin typeface="Segoe UI Light"/>
                </a:rPr>
                <a:t>Framework</a:t>
              </a:r>
            </a:p>
          </p:txBody>
        </p:sp>
        <p:sp>
          <p:nvSpPr>
            <p:cNvPr id="455" name="Left Bracket 454"/>
            <p:cNvSpPr/>
            <p:nvPr/>
          </p:nvSpPr>
          <p:spPr>
            <a:xfrm rot="10800000">
              <a:off x="5773115" y="5379294"/>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FFFF"/>
                </a:solidFill>
              </a:endParaRPr>
            </a:p>
          </p:txBody>
        </p:sp>
      </p:grpSp>
      <p:grpSp>
        <p:nvGrpSpPr>
          <p:cNvPr id="456" name="Group 455" hidden="1"/>
          <p:cNvGrpSpPr/>
          <p:nvPr/>
        </p:nvGrpSpPr>
        <p:grpSpPr>
          <a:xfrm>
            <a:off x="8997656" y="3925035"/>
            <a:ext cx="566533" cy="605357"/>
            <a:chOff x="10439613" y="2462392"/>
            <a:chExt cx="616170" cy="658395"/>
          </a:xfrm>
        </p:grpSpPr>
        <p:pic>
          <p:nvPicPr>
            <p:cNvPr id="457" name="Picture 456"/>
            <p:cNvPicPr>
              <a:picLocks noChangeAspect="1"/>
            </p:cNvPicPr>
            <p:nvPr/>
          </p:nvPicPr>
          <p:blipFill>
            <a:blip r:embed="rId4">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10439613" y="2462392"/>
              <a:ext cx="616170" cy="658395"/>
            </a:xfrm>
            <a:prstGeom prst="rect">
              <a:avLst/>
            </a:prstGeom>
          </p:spPr>
        </p:pic>
        <p:pic>
          <p:nvPicPr>
            <p:cNvPr id="458" name="Picture 457" descr="\\MAGNUM\Projects\Microsoft\Cloud Power FY12\Design\ICONS_PNG\Application.png"/>
            <p:cNvPicPr>
              <a:picLocks noChangeAspect="1" noChangeArrowheads="1"/>
            </p:cNvPicPr>
            <p:nvPr/>
          </p:nvPicPr>
          <p:blipFill>
            <a:blip r:embed="rId5" cstate="print">
              <a:biLevel thresh="50000"/>
            </a:blip>
            <a:srcRect/>
            <a:stretch>
              <a:fillRect/>
            </a:stretch>
          </p:blipFill>
          <p:spPr bwMode="auto">
            <a:xfrm>
              <a:off x="10452536" y="2756014"/>
              <a:ext cx="247374" cy="247374"/>
            </a:xfrm>
            <a:prstGeom prst="rect">
              <a:avLst/>
            </a:prstGeom>
            <a:noFill/>
          </p:spPr>
        </p:pic>
        <p:pic>
          <p:nvPicPr>
            <p:cNvPr id="459" name="Picture 458" descr="\\MAGNUM\Projects\Microsoft\Cloud Power FY12\Design\ICONS_PNG\Application.png"/>
            <p:cNvPicPr>
              <a:picLocks noChangeAspect="1" noChangeArrowheads="1"/>
            </p:cNvPicPr>
            <p:nvPr/>
          </p:nvPicPr>
          <p:blipFill>
            <a:blip r:embed="rId5" cstate="print">
              <a:biLevel thresh="25000"/>
            </a:blip>
            <a:srcRect/>
            <a:stretch>
              <a:fillRect/>
            </a:stretch>
          </p:blipFill>
          <p:spPr bwMode="auto">
            <a:xfrm>
              <a:off x="10771692" y="2770074"/>
              <a:ext cx="247374" cy="247374"/>
            </a:xfrm>
            <a:prstGeom prst="rect">
              <a:avLst/>
            </a:prstGeom>
            <a:noFill/>
          </p:spPr>
        </p:pic>
        <p:pic>
          <p:nvPicPr>
            <p:cNvPr id="460" name="Picture 459" descr="\\MAGNUM\Projects\Microsoft\Cloud Power FY12\Design\ICONS_PNG\Application.png"/>
            <p:cNvPicPr>
              <a:picLocks noChangeAspect="1" noChangeArrowheads="1"/>
            </p:cNvPicPr>
            <p:nvPr/>
          </p:nvPicPr>
          <p:blipFill>
            <a:blip r:embed="rId5" cstate="print">
              <a:biLevel thresh="25000"/>
            </a:blip>
            <a:srcRect/>
            <a:stretch>
              <a:fillRect/>
            </a:stretch>
          </p:blipFill>
          <p:spPr bwMode="auto">
            <a:xfrm>
              <a:off x="10624011" y="2497498"/>
              <a:ext cx="247374" cy="247374"/>
            </a:xfrm>
            <a:prstGeom prst="rect">
              <a:avLst/>
            </a:prstGeom>
            <a:noFill/>
          </p:spPr>
        </p:pic>
      </p:grpSp>
      <p:cxnSp>
        <p:nvCxnSpPr>
          <p:cNvPr id="595" name="Straight Arrow Connector 594"/>
          <p:cNvCxnSpPr/>
          <p:nvPr/>
        </p:nvCxnSpPr>
        <p:spPr>
          <a:xfrm flipV="1">
            <a:off x="2841880" y="2171833"/>
            <a:ext cx="1836405" cy="5185"/>
          </a:xfrm>
          <a:prstGeom prst="straightConnector1">
            <a:avLst/>
          </a:prstGeom>
          <a:solidFill>
            <a:schemeClr val="tx1"/>
          </a:solidFill>
          <a:ln w="28575">
            <a:solidFill>
              <a:schemeClr val="tx2"/>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573" name="Straight Arrow Connector 572"/>
          <p:cNvCxnSpPr/>
          <p:nvPr/>
        </p:nvCxnSpPr>
        <p:spPr>
          <a:xfrm>
            <a:off x="6294191" y="2955483"/>
            <a:ext cx="7048" cy="1126502"/>
          </a:xfrm>
          <a:prstGeom prst="straightConnector1">
            <a:avLst/>
          </a:prstGeom>
          <a:solidFill>
            <a:schemeClr val="tx1"/>
          </a:solidFill>
          <a:ln w="28575">
            <a:solidFill>
              <a:schemeClr val="tx2"/>
            </a:solidFill>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599" name="TextBox 14"/>
          <p:cNvSpPr txBox="1"/>
          <p:nvPr/>
        </p:nvSpPr>
        <p:spPr>
          <a:xfrm>
            <a:off x="4643779" y="5600136"/>
            <a:ext cx="3287787" cy="1181862"/>
          </a:xfrm>
          <a:prstGeom prst="rect">
            <a:avLst/>
          </a:prstGeom>
          <a:solidFill>
            <a:schemeClr val="tx2"/>
          </a:solidFill>
        </p:spPr>
        <p:txBody>
          <a:bodyPr wrap="square" lIns="182880" tIns="146304" rIns="182880" bIns="146304" rtlCol="0">
            <a:spAutoFit/>
          </a:bodyPr>
          <a:lstStyle/>
          <a:p>
            <a:pPr algn="ctr">
              <a:lnSpc>
                <a:spcPct val="90000"/>
              </a:lnSpc>
              <a:spcAft>
                <a:spcPts val="600"/>
              </a:spcAft>
            </a:pPr>
            <a:r>
              <a:rPr lang="en-US" sz="1600" dirty="0" err="1" smtClean="0">
                <a:gradFill>
                  <a:gsLst>
                    <a:gs pos="2917">
                      <a:srgbClr val="FFFFFF"/>
                    </a:gs>
                    <a:gs pos="30000">
                      <a:srgbClr val="FFFFFF"/>
                    </a:gs>
                  </a:gsLst>
                  <a:lin ang="5400000" scaled="0"/>
                </a:gradFill>
              </a:rPr>
              <a:t>Aplicações</a:t>
            </a:r>
            <a:r>
              <a:rPr lang="en-US" sz="1600" dirty="0" smtClean="0">
                <a:gradFill>
                  <a:gsLst>
                    <a:gs pos="2917">
                      <a:srgbClr val="FFFFFF"/>
                    </a:gs>
                    <a:gs pos="30000">
                      <a:srgbClr val="FFFFFF"/>
                    </a:gs>
                  </a:gsLst>
                  <a:lin ang="5400000" scaled="0"/>
                </a:gradFill>
              </a:rPr>
              <a:t> </a:t>
            </a:r>
            <a:r>
              <a:rPr lang="en-US" sz="1600" dirty="0" err="1" smtClean="0">
                <a:gradFill>
                  <a:gsLst>
                    <a:gs pos="2917">
                      <a:srgbClr val="FFFFFF"/>
                    </a:gs>
                    <a:gs pos="30000">
                      <a:srgbClr val="FFFFFF"/>
                    </a:gs>
                  </a:gsLst>
                  <a:lin ang="5400000" scaled="0"/>
                </a:gradFill>
              </a:rPr>
              <a:t>são</a:t>
            </a:r>
            <a:r>
              <a:rPr lang="en-US" sz="1600" dirty="0" smtClean="0">
                <a:gradFill>
                  <a:gsLst>
                    <a:gs pos="2917">
                      <a:srgbClr val="FFFFFF"/>
                    </a:gs>
                    <a:gs pos="30000">
                      <a:srgbClr val="FFFFFF"/>
                    </a:gs>
                  </a:gsLst>
                  <a:lin ang="5400000" scaled="0"/>
                </a:gradFill>
              </a:rPr>
              <a:t> </a:t>
            </a:r>
            <a:r>
              <a:rPr lang="en-US" sz="1600" dirty="0" err="1" smtClean="0">
                <a:gradFill>
                  <a:gsLst>
                    <a:gs pos="2917">
                      <a:srgbClr val="FFFFFF"/>
                    </a:gs>
                    <a:gs pos="30000">
                      <a:srgbClr val="FFFFFF"/>
                    </a:gs>
                  </a:gsLst>
                  <a:lin ang="5400000" scaled="0"/>
                </a:gradFill>
              </a:rPr>
              <a:t>compiladas</a:t>
            </a:r>
            <a:r>
              <a:rPr lang="en-US" sz="1600" dirty="0" smtClean="0">
                <a:gradFill>
                  <a:gsLst>
                    <a:gs pos="2917">
                      <a:srgbClr val="FFFFFF"/>
                    </a:gs>
                    <a:gs pos="30000">
                      <a:srgbClr val="FFFFFF"/>
                    </a:gs>
                  </a:gsLst>
                  <a:lin ang="5400000" scaled="0"/>
                </a:gradFill>
              </a:rPr>
              <a:t> e </a:t>
            </a:r>
            <a:r>
              <a:rPr lang="en-US" sz="1600" dirty="0" err="1" smtClean="0">
                <a:gradFill>
                  <a:gsLst>
                    <a:gs pos="2917">
                      <a:srgbClr val="FFFFFF"/>
                    </a:gs>
                    <a:gs pos="30000">
                      <a:srgbClr val="FFFFFF"/>
                    </a:gs>
                  </a:gsLst>
                  <a:lin ang="5400000" scaled="0"/>
                </a:gradFill>
              </a:rPr>
              <a:t>feito</a:t>
            </a:r>
            <a:r>
              <a:rPr lang="en-US" sz="1600" dirty="0" smtClean="0">
                <a:gradFill>
                  <a:gsLst>
                    <a:gs pos="2917">
                      <a:srgbClr val="FFFFFF"/>
                    </a:gs>
                    <a:gs pos="30000">
                      <a:srgbClr val="FFFFFF"/>
                    </a:gs>
                  </a:gsLst>
                  <a:lin ang="5400000" scaled="0"/>
                </a:gradFill>
              </a:rPr>
              <a:t> assembled do </a:t>
            </a:r>
            <a:r>
              <a:rPr lang="en-US" sz="1600" dirty="0" err="1" smtClean="0">
                <a:gradFill>
                  <a:gsLst>
                    <a:gs pos="2917">
                      <a:srgbClr val="FFFFFF"/>
                    </a:gs>
                    <a:gs pos="30000">
                      <a:srgbClr val="FFFFFF"/>
                    </a:gs>
                  </a:gsLst>
                  <a:lin ang="5400000" scaled="0"/>
                </a:gradFill>
              </a:rPr>
              <a:t>mesmo</a:t>
            </a:r>
            <a:r>
              <a:rPr lang="en-US" sz="1600" dirty="0" smtClean="0">
                <a:gradFill>
                  <a:gsLst>
                    <a:gs pos="2917">
                      <a:srgbClr val="FFFFFF"/>
                    </a:gs>
                    <a:gs pos="30000">
                      <a:srgbClr val="FFFFFF"/>
                    </a:gs>
                  </a:gsLst>
                  <a:lin ang="5400000" scaled="0"/>
                </a:gradFill>
              </a:rPr>
              <a:t> </a:t>
            </a:r>
            <a:r>
              <a:rPr lang="en-US" sz="1600" dirty="0" err="1" smtClean="0">
                <a:gradFill>
                  <a:gsLst>
                    <a:gs pos="2917">
                      <a:srgbClr val="FFFFFF"/>
                    </a:gs>
                    <a:gs pos="30000">
                      <a:srgbClr val="FFFFFF"/>
                    </a:gs>
                  </a:gsLst>
                  <a:lin ang="5400000" scaled="0"/>
                </a:gradFill>
              </a:rPr>
              <a:t>jeito</a:t>
            </a:r>
            <a:r>
              <a:rPr lang="en-US" sz="1600" dirty="0" smtClean="0">
                <a:gradFill>
                  <a:gsLst>
                    <a:gs pos="2917">
                      <a:srgbClr val="FFFFFF"/>
                    </a:gs>
                    <a:gs pos="30000">
                      <a:srgbClr val="FFFFFF"/>
                    </a:gs>
                  </a:gsLst>
                  <a:lin ang="5400000" scaled="0"/>
                </a:gradFill>
              </a:rPr>
              <a:t> que </a:t>
            </a:r>
            <a:r>
              <a:rPr lang="en-US" sz="1600" dirty="0" err="1" smtClean="0">
                <a:gradFill>
                  <a:gsLst>
                    <a:gs pos="2917">
                      <a:srgbClr val="FFFFFF"/>
                    </a:gs>
                    <a:gs pos="30000">
                      <a:srgbClr val="FFFFFF"/>
                    </a:gs>
                  </a:gsLst>
                  <a:lin ang="5400000" scaled="0"/>
                </a:gradFill>
              </a:rPr>
              <a:t>os</a:t>
            </a:r>
            <a:r>
              <a:rPr lang="en-US" sz="1600" dirty="0" smtClean="0">
                <a:gradFill>
                  <a:gsLst>
                    <a:gs pos="2917">
                      <a:srgbClr val="FFFFFF"/>
                    </a:gs>
                    <a:gs pos="30000">
                      <a:srgbClr val="FFFFFF"/>
                    </a:gs>
                  </a:gsLst>
                  <a:lin ang="5400000" scaled="0"/>
                </a:gradFill>
              </a:rPr>
              <a:t> </a:t>
            </a:r>
            <a:r>
              <a:rPr lang="en-US" sz="1600" dirty="0" err="1" smtClean="0">
                <a:gradFill>
                  <a:gsLst>
                    <a:gs pos="2917">
                      <a:srgbClr val="FFFFFF"/>
                    </a:gs>
                    <a:gs pos="30000">
                      <a:srgbClr val="FFFFFF"/>
                    </a:gs>
                  </a:gsLst>
                  <a:lin ang="5400000" scaled="0"/>
                </a:gradFill>
              </a:rPr>
              <a:t>desenvolvedores</a:t>
            </a:r>
            <a:r>
              <a:rPr lang="en-US" sz="1600" dirty="0" smtClean="0">
                <a:gradFill>
                  <a:gsLst>
                    <a:gs pos="2917">
                      <a:srgbClr val="FFFFFF"/>
                    </a:gs>
                    <a:gs pos="30000">
                      <a:srgbClr val="FFFFFF"/>
                    </a:gs>
                  </a:gsLst>
                  <a:lin ang="5400000" scaled="0"/>
                </a:gradFill>
              </a:rPr>
              <a:t> </a:t>
            </a:r>
            <a:r>
              <a:rPr lang="en-US" sz="1600" dirty="0" err="1" smtClean="0">
                <a:gradFill>
                  <a:gsLst>
                    <a:gs pos="2917">
                      <a:srgbClr val="FFFFFF"/>
                    </a:gs>
                    <a:gs pos="30000">
                      <a:srgbClr val="FFFFFF"/>
                    </a:gs>
                  </a:gsLst>
                  <a:lin ang="5400000" scaled="0"/>
                </a:gradFill>
              </a:rPr>
              <a:t>estão</a:t>
            </a:r>
            <a:r>
              <a:rPr lang="en-US" sz="1600" dirty="0" smtClean="0">
                <a:gradFill>
                  <a:gsLst>
                    <a:gs pos="2917">
                      <a:srgbClr val="FFFFFF"/>
                    </a:gs>
                    <a:gs pos="30000">
                      <a:srgbClr val="FFFFFF"/>
                    </a:gs>
                  </a:gsLst>
                  <a:lin ang="5400000" scaled="0"/>
                </a:gradFill>
              </a:rPr>
              <a:t> </a:t>
            </a:r>
            <a:r>
              <a:rPr lang="en-US" sz="1600" dirty="0" err="1" smtClean="0">
                <a:gradFill>
                  <a:gsLst>
                    <a:gs pos="2917">
                      <a:srgbClr val="FFFFFF"/>
                    </a:gs>
                    <a:gs pos="30000">
                      <a:srgbClr val="FFFFFF"/>
                    </a:gs>
                  </a:gsLst>
                  <a:lin ang="5400000" scaled="0"/>
                </a:gradFill>
              </a:rPr>
              <a:t>habituados</a:t>
            </a:r>
            <a:endParaRPr lang="en-US" sz="1600" dirty="0" smtClean="0">
              <a:gradFill>
                <a:gsLst>
                  <a:gs pos="2917">
                    <a:srgbClr val="FFFFFF"/>
                  </a:gs>
                  <a:gs pos="30000">
                    <a:srgbClr val="FFFFFF"/>
                  </a:gs>
                </a:gsLst>
                <a:lin ang="5400000" scaled="0"/>
              </a:gradFill>
            </a:endParaRPr>
          </a:p>
        </p:txBody>
      </p:sp>
      <p:pic>
        <p:nvPicPr>
          <p:cNvPr id="428" name="Picture 427"/>
          <p:cNvPicPr>
            <a:picLocks noChangeAspect="1"/>
          </p:cNvPicPr>
          <p:nvPr/>
        </p:nvPicPr>
        <p:blipFill>
          <a:blip r:embed="rId6"/>
          <a:stretch>
            <a:fillRect/>
          </a:stretch>
        </p:blipFill>
        <p:spPr>
          <a:xfrm>
            <a:off x="8769634" y="1927291"/>
            <a:ext cx="3657917" cy="4822354"/>
          </a:xfrm>
          <a:prstGeom prst="rect">
            <a:avLst/>
          </a:prstGeom>
        </p:spPr>
      </p:pic>
      <p:grpSp>
        <p:nvGrpSpPr>
          <p:cNvPr id="3" name="Group 2"/>
          <p:cNvGrpSpPr/>
          <p:nvPr/>
        </p:nvGrpSpPr>
        <p:grpSpPr>
          <a:xfrm>
            <a:off x="5602007" y="4214795"/>
            <a:ext cx="1398357" cy="1454160"/>
            <a:chOff x="5602007" y="4372841"/>
            <a:chExt cx="1398357" cy="1454160"/>
          </a:xfrm>
        </p:grpSpPr>
        <p:pic>
          <p:nvPicPr>
            <p:cNvPr id="575" name="Picture 574"/>
            <p:cNvPicPr>
              <a:picLocks noChangeAspect="1"/>
            </p:cNvPicPr>
            <p:nvPr/>
          </p:nvPicPr>
          <p:blipFill>
            <a:blip r:embed="rId7">
              <a:duotone>
                <a:prstClr val="black"/>
                <a:schemeClr val="tx2">
                  <a:tint val="45000"/>
                  <a:satMod val="400000"/>
                </a:schemeClr>
              </a:duotone>
              <a:extLst>
                <a:ext uri="{BEBA8EAE-BF5A-486C-A8C5-ECC9F3942E4B}">
                  <a14:imgProps xmlns:a14="http://schemas.microsoft.com/office/drawing/2010/main">
                    <a14:imgLayer r:embed="rId8">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5636496" y="4372841"/>
              <a:ext cx="1363868" cy="1454160"/>
            </a:xfrm>
            <a:prstGeom prst="rect">
              <a:avLst/>
            </a:prstGeom>
          </p:spPr>
        </p:pic>
        <p:pic>
          <p:nvPicPr>
            <p:cNvPr id="597" name="Picture 596" descr="\\MAGNUM\Projects\Microsoft\Cloud Power FY12\Design\ICONS_PNG\Application.png"/>
            <p:cNvPicPr>
              <a:picLocks noChangeAspect="1" noChangeArrowheads="1"/>
            </p:cNvPicPr>
            <p:nvPr/>
          </p:nvPicPr>
          <p:blipFill>
            <a:blip r:embed="rId9" cstate="print">
              <a:duotone>
                <a:schemeClr val="accent1">
                  <a:shade val="45000"/>
                  <a:satMod val="135000"/>
                </a:schemeClr>
                <a:prstClr val="white"/>
              </a:duotone>
              <a:extLst>
                <a:ext uri="{BEBA8EAE-BF5A-486C-A8C5-ECC9F3942E4B}">
                  <a14:imgProps xmlns:a14="http://schemas.microsoft.com/office/drawing/2010/main">
                    <a14:imgLayer r:embed="rId10">
                      <a14:imgEffect>
                        <a14:brightnessContrast bright="100000" contrast="100000"/>
                      </a14:imgEffect>
                    </a14:imgLayer>
                  </a14:imgProps>
                </a:ext>
              </a:extLst>
            </a:blip>
            <a:srcRect/>
            <a:stretch>
              <a:fillRect/>
            </a:stretch>
          </p:blipFill>
          <p:spPr bwMode="auto">
            <a:xfrm>
              <a:off x="5602007" y="4972299"/>
              <a:ext cx="669852" cy="669852"/>
            </a:xfrm>
            <a:prstGeom prst="rect">
              <a:avLst/>
            </a:prstGeom>
            <a:noFill/>
          </p:spPr>
        </p:pic>
        <p:pic>
          <p:nvPicPr>
            <p:cNvPr id="104" name="Picture 103" descr="\\MAGNUM\Projects\Microsoft\Cloud Power FY12\Design\ICONS_PNG\Application.png"/>
            <p:cNvPicPr>
              <a:picLocks noChangeAspect="1" noChangeArrowheads="1"/>
            </p:cNvPicPr>
            <p:nvPr/>
          </p:nvPicPr>
          <p:blipFill>
            <a:blip r:embed="rId9" cstate="print">
              <a:duotone>
                <a:schemeClr val="accent1">
                  <a:shade val="45000"/>
                  <a:satMod val="135000"/>
                </a:schemeClr>
                <a:prstClr val="white"/>
              </a:duotone>
              <a:extLst>
                <a:ext uri="{BEBA8EAE-BF5A-486C-A8C5-ECC9F3942E4B}">
                  <a14:imgProps xmlns:a14="http://schemas.microsoft.com/office/drawing/2010/main">
                    <a14:imgLayer r:embed="rId10">
                      <a14:imgEffect>
                        <a14:brightnessContrast bright="100000" contrast="100000"/>
                      </a14:imgEffect>
                    </a14:imgLayer>
                  </a14:imgProps>
                </a:ext>
              </a:extLst>
            </a:blip>
            <a:srcRect/>
            <a:stretch>
              <a:fillRect/>
            </a:stretch>
          </p:blipFill>
          <p:spPr bwMode="auto">
            <a:xfrm>
              <a:off x="6324563" y="4972299"/>
              <a:ext cx="669852" cy="669852"/>
            </a:xfrm>
            <a:prstGeom prst="rect">
              <a:avLst/>
            </a:prstGeom>
            <a:noFill/>
          </p:spPr>
        </p:pic>
        <p:pic>
          <p:nvPicPr>
            <p:cNvPr id="105" name="Picture 104" descr="\\MAGNUM\Projects\Microsoft\Cloud Power FY12\Design\ICONS_PNG\Application.png"/>
            <p:cNvPicPr>
              <a:picLocks noChangeAspect="1" noChangeArrowheads="1"/>
            </p:cNvPicPr>
            <p:nvPr/>
          </p:nvPicPr>
          <p:blipFill>
            <a:blip r:embed="rId9" cstate="print">
              <a:duotone>
                <a:schemeClr val="accent1">
                  <a:shade val="45000"/>
                  <a:satMod val="135000"/>
                </a:schemeClr>
                <a:prstClr val="white"/>
              </a:duotone>
              <a:extLst>
                <a:ext uri="{BEBA8EAE-BF5A-486C-A8C5-ECC9F3942E4B}">
                  <a14:imgProps xmlns:a14="http://schemas.microsoft.com/office/drawing/2010/main">
                    <a14:imgLayer r:embed="rId10">
                      <a14:imgEffect>
                        <a14:brightnessContrast bright="100000" contrast="100000"/>
                      </a14:imgEffect>
                    </a14:imgLayer>
                  </a14:imgProps>
                </a:ext>
              </a:extLst>
            </a:blip>
            <a:srcRect/>
            <a:stretch>
              <a:fillRect/>
            </a:stretch>
          </p:blipFill>
          <p:spPr bwMode="auto">
            <a:xfrm>
              <a:off x="5989637" y="4411662"/>
              <a:ext cx="669852" cy="669852"/>
            </a:xfrm>
            <a:prstGeom prst="rect">
              <a:avLst/>
            </a:prstGeom>
            <a:noFill/>
          </p:spPr>
        </p:pic>
      </p:grpSp>
      <p:sp>
        <p:nvSpPr>
          <p:cNvPr id="106" name="Rounded Rectangle 105"/>
          <p:cNvSpPr/>
          <p:nvPr/>
        </p:nvSpPr>
        <p:spPr bwMode="auto">
          <a:xfrm>
            <a:off x="383504" y="2858781"/>
            <a:ext cx="2230390" cy="3944691"/>
          </a:xfrm>
          <a:prstGeom prst="roundRect">
            <a:avLst/>
          </a:prstGeom>
          <a:solidFill>
            <a:schemeClr val="bg1">
              <a:lumMod val="95000"/>
            </a:schemeClr>
          </a:solidFill>
          <a:ln w="38100">
            <a:solidFill>
              <a:schemeClr val="tx1"/>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0" numCol="1" spcCol="0" rtlCol="0" fromWordArt="0" anchor="b" anchorCtr="0" forceAA="0" compatLnSpc="1">
            <a:prstTxWarp prst="textNoShape">
              <a:avLst/>
            </a:prstTxWarp>
            <a:noAutofit/>
          </a:bodyPr>
          <a:lstStyle/>
          <a:p>
            <a:pPr algn="ctr">
              <a:lnSpc>
                <a:spcPct val="90000"/>
              </a:lnSpc>
              <a:spcAft>
                <a:spcPts val="600"/>
              </a:spcAft>
            </a:pPr>
            <a:r>
              <a:rPr lang="en-US" sz="2000" b="1" dirty="0" err="1" smtClean="0">
                <a:solidFill>
                  <a:schemeClr val="tx1"/>
                </a:solidFill>
              </a:rPr>
              <a:t>Repositório</a:t>
            </a:r>
            <a:r>
              <a:rPr lang="en-US" sz="2000" b="1" dirty="0" smtClean="0">
                <a:solidFill>
                  <a:schemeClr val="tx1"/>
                </a:solidFill>
              </a:rPr>
              <a:t/>
            </a:r>
            <a:br>
              <a:rPr lang="en-US" sz="2000" b="1" dirty="0" smtClean="0">
                <a:solidFill>
                  <a:schemeClr val="tx1"/>
                </a:solidFill>
              </a:rPr>
            </a:br>
            <a:r>
              <a:rPr lang="en-US" sz="2000" b="1" dirty="0" smtClean="0">
                <a:solidFill>
                  <a:schemeClr val="tx1"/>
                </a:solidFill>
              </a:rPr>
              <a:t>Local</a:t>
            </a:r>
            <a:endParaRPr lang="en-US" sz="2000" b="1" dirty="0">
              <a:solidFill>
                <a:schemeClr val="tx1"/>
              </a:solidFill>
            </a:endParaRPr>
          </a:p>
        </p:txBody>
      </p:sp>
      <p:grpSp>
        <p:nvGrpSpPr>
          <p:cNvPr id="107" name="Group 106"/>
          <p:cNvGrpSpPr/>
          <p:nvPr/>
        </p:nvGrpSpPr>
        <p:grpSpPr>
          <a:xfrm>
            <a:off x="503237" y="1139197"/>
            <a:ext cx="2338643" cy="1678829"/>
            <a:chOff x="503237" y="1297243"/>
            <a:chExt cx="2338643" cy="1678829"/>
          </a:xfrm>
        </p:grpSpPr>
        <p:sp>
          <p:nvSpPr>
            <p:cNvPr id="108" name="Freeform 107"/>
            <p:cNvSpPr>
              <a:spLocks noChangeAspect="1" noEditPoints="1"/>
            </p:cNvSpPr>
            <p:nvPr/>
          </p:nvSpPr>
          <p:spPr bwMode="auto">
            <a:xfrm>
              <a:off x="868139" y="1297243"/>
              <a:ext cx="1973741" cy="1678828"/>
            </a:xfrm>
            <a:custGeom>
              <a:avLst/>
              <a:gdLst>
                <a:gd name="T0" fmla="*/ 363 w 400"/>
                <a:gd name="T1" fmla="*/ 109 h 330"/>
                <a:gd name="T2" fmla="*/ 340 w 400"/>
                <a:gd name="T3" fmla="*/ 131 h 330"/>
                <a:gd name="T4" fmla="*/ 363 w 400"/>
                <a:gd name="T5" fmla="*/ 154 h 330"/>
                <a:gd name="T6" fmla="*/ 385 w 400"/>
                <a:gd name="T7" fmla="*/ 131 h 330"/>
                <a:gd name="T8" fmla="*/ 363 w 400"/>
                <a:gd name="T9" fmla="*/ 109 h 330"/>
                <a:gd name="T10" fmla="*/ 37 w 400"/>
                <a:gd name="T11" fmla="*/ 109 h 330"/>
                <a:gd name="T12" fmla="*/ 15 w 400"/>
                <a:gd name="T13" fmla="*/ 131 h 330"/>
                <a:gd name="T14" fmla="*/ 37 w 400"/>
                <a:gd name="T15" fmla="*/ 154 h 330"/>
                <a:gd name="T16" fmla="*/ 60 w 400"/>
                <a:gd name="T17" fmla="*/ 131 h 330"/>
                <a:gd name="T18" fmla="*/ 37 w 400"/>
                <a:gd name="T19" fmla="*/ 109 h 330"/>
                <a:gd name="T20" fmla="*/ 295 w 400"/>
                <a:gd name="T21" fmla="*/ 67 h 330"/>
                <a:gd name="T22" fmla="*/ 262 w 400"/>
                <a:gd name="T23" fmla="*/ 101 h 330"/>
                <a:gd name="T24" fmla="*/ 295 w 400"/>
                <a:gd name="T25" fmla="*/ 135 h 330"/>
                <a:gd name="T26" fmla="*/ 329 w 400"/>
                <a:gd name="T27" fmla="*/ 101 h 330"/>
                <a:gd name="T28" fmla="*/ 295 w 400"/>
                <a:gd name="T29" fmla="*/ 67 h 330"/>
                <a:gd name="T30" fmla="*/ 400 w 400"/>
                <a:gd name="T31" fmla="*/ 272 h 330"/>
                <a:gd name="T32" fmla="*/ 362 w 400"/>
                <a:gd name="T33" fmla="*/ 272 h 330"/>
                <a:gd name="T34" fmla="*/ 362 w 400"/>
                <a:gd name="T35" fmla="*/ 202 h 330"/>
                <a:gd name="T36" fmla="*/ 352 w 400"/>
                <a:gd name="T37" fmla="*/ 169 h 330"/>
                <a:gd name="T38" fmla="*/ 363 w 400"/>
                <a:gd name="T39" fmla="*/ 167 h 330"/>
                <a:gd name="T40" fmla="*/ 400 w 400"/>
                <a:gd name="T41" fmla="*/ 204 h 330"/>
                <a:gd name="T42" fmla="*/ 400 w 400"/>
                <a:gd name="T43" fmla="*/ 272 h 330"/>
                <a:gd name="T44" fmla="*/ 105 w 400"/>
                <a:gd name="T45" fmla="*/ 67 h 330"/>
                <a:gd name="T46" fmla="*/ 71 w 400"/>
                <a:gd name="T47" fmla="*/ 101 h 330"/>
                <a:gd name="T48" fmla="*/ 105 w 400"/>
                <a:gd name="T49" fmla="*/ 135 h 330"/>
                <a:gd name="T50" fmla="*/ 138 w 400"/>
                <a:gd name="T51" fmla="*/ 101 h 330"/>
                <a:gd name="T52" fmla="*/ 105 w 400"/>
                <a:gd name="T53" fmla="*/ 67 h 330"/>
                <a:gd name="T54" fmla="*/ 37 w 400"/>
                <a:gd name="T55" fmla="*/ 167 h 330"/>
                <a:gd name="T56" fmla="*/ 48 w 400"/>
                <a:gd name="T57" fmla="*/ 169 h 330"/>
                <a:gd name="T58" fmla="*/ 38 w 400"/>
                <a:gd name="T59" fmla="*/ 202 h 330"/>
                <a:gd name="T60" fmla="*/ 38 w 400"/>
                <a:gd name="T61" fmla="*/ 272 h 330"/>
                <a:gd name="T62" fmla="*/ 0 w 400"/>
                <a:gd name="T63" fmla="*/ 272 h 330"/>
                <a:gd name="T64" fmla="*/ 0 w 400"/>
                <a:gd name="T65" fmla="*/ 204 h 330"/>
                <a:gd name="T66" fmla="*/ 37 w 400"/>
                <a:gd name="T67" fmla="*/ 167 h 330"/>
                <a:gd name="T68" fmla="*/ 200 w 400"/>
                <a:gd name="T69" fmla="*/ 0 h 330"/>
                <a:gd name="T70" fmla="*/ 150 w 400"/>
                <a:gd name="T71" fmla="*/ 50 h 330"/>
                <a:gd name="T72" fmla="*/ 200 w 400"/>
                <a:gd name="T73" fmla="*/ 100 h 330"/>
                <a:gd name="T74" fmla="*/ 250 w 400"/>
                <a:gd name="T75" fmla="*/ 50 h 330"/>
                <a:gd name="T76" fmla="*/ 200 w 400"/>
                <a:gd name="T77" fmla="*/ 0 h 330"/>
                <a:gd name="T78" fmla="*/ 349 w 400"/>
                <a:gd name="T79" fmla="*/ 299 h 330"/>
                <a:gd name="T80" fmla="*/ 290 w 400"/>
                <a:gd name="T81" fmla="*/ 299 h 330"/>
                <a:gd name="T82" fmla="*/ 290 w 400"/>
                <a:gd name="T83" fmla="*/ 191 h 330"/>
                <a:gd name="T84" fmla="*/ 280 w 400"/>
                <a:gd name="T85" fmla="*/ 150 h 330"/>
                <a:gd name="T86" fmla="*/ 295 w 400"/>
                <a:gd name="T87" fmla="*/ 148 h 330"/>
                <a:gd name="T88" fmla="*/ 349 w 400"/>
                <a:gd name="T89" fmla="*/ 202 h 330"/>
                <a:gd name="T90" fmla="*/ 349 w 400"/>
                <a:gd name="T91" fmla="*/ 299 h 330"/>
                <a:gd name="T92" fmla="*/ 110 w 400"/>
                <a:gd name="T93" fmla="*/ 191 h 330"/>
                <a:gd name="T94" fmla="*/ 110 w 400"/>
                <a:gd name="T95" fmla="*/ 299 h 330"/>
                <a:gd name="T96" fmla="*/ 51 w 400"/>
                <a:gd name="T97" fmla="*/ 299 h 330"/>
                <a:gd name="T98" fmla="*/ 51 w 400"/>
                <a:gd name="T99" fmla="*/ 202 h 330"/>
                <a:gd name="T100" fmla="*/ 105 w 400"/>
                <a:gd name="T101" fmla="*/ 148 h 330"/>
                <a:gd name="T102" fmla="*/ 120 w 400"/>
                <a:gd name="T103" fmla="*/ 150 h 330"/>
                <a:gd name="T104" fmla="*/ 110 w 400"/>
                <a:gd name="T105" fmla="*/ 191 h 330"/>
                <a:gd name="T106" fmla="*/ 122 w 400"/>
                <a:gd name="T107" fmla="*/ 330 h 330"/>
                <a:gd name="T108" fmla="*/ 278 w 400"/>
                <a:gd name="T109" fmla="*/ 330 h 330"/>
                <a:gd name="T110" fmla="*/ 278 w 400"/>
                <a:gd name="T111" fmla="*/ 191 h 330"/>
                <a:gd name="T112" fmla="*/ 200 w 400"/>
                <a:gd name="T113" fmla="*/ 113 h 330"/>
                <a:gd name="T114" fmla="*/ 122 w 400"/>
                <a:gd name="T115" fmla="*/ 191 h 330"/>
                <a:gd name="T116" fmla="*/ 122 w 400"/>
                <a:gd name="T117" fmla="*/ 33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00" h="330">
                  <a:moveTo>
                    <a:pt x="363" y="109"/>
                  </a:moveTo>
                  <a:cubicBezTo>
                    <a:pt x="350" y="109"/>
                    <a:pt x="340" y="119"/>
                    <a:pt x="340" y="131"/>
                  </a:cubicBezTo>
                  <a:cubicBezTo>
                    <a:pt x="340" y="144"/>
                    <a:pt x="350" y="154"/>
                    <a:pt x="363" y="154"/>
                  </a:cubicBezTo>
                  <a:cubicBezTo>
                    <a:pt x="375" y="154"/>
                    <a:pt x="385" y="144"/>
                    <a:pt x="385" y="131"/>
                  </a:cubicBezTo>
                  <a:cubicBezTo>
                    <a:pt x="385" y="119"/>
                    <a:pt x="375" y="109"/>
                    <a:pt x="363" y="109"/>
                  </a:cubicBezTo>
                  <a:close/>
                  <a:moveTo>
                    <a:pt x="37" y="109"/>
                  </a:moveTo>
                  <a:cubicBezTo>
                    <a:pt x="25" y="109"/>
                    <a:pt x="15" y="119"/>
                    <a:pt x="15" y="131"/>
                  </a:cubicBezTo>
                  <a:cubicBezTo>
                    <a:pt x="15" y="144"/>
                    <a:pt x="25" y="154"/>
                    <a:pt x="37" y="154"/>
                  </a:cubicBezTo>
                  <a:cubicBezTo>
                    <a:pt x="50" y="154"/>
                    <a:pt x="60" y="144"/>
                    <a:pt x="60" y="131"/>
                  </a:cubicBezTo>
                  <a:cubicBezTo>
                    <a:pt x="60" y="119"/>
                    <a:pt x="50" y="109"/>
                    <a:pt x="37" y="109"/>
                  </a:cubicBezTo>
                  <a:close/>
                  <a:moveTo>
                    <a:pt x="295" y="67"/>
                  </a:moveTo>
                  <a:cubicBezTo>
                    <a:pt x="277" y="67"/>
                    <a:pt x="262" y="83"/>
                    <a:pt x="262" y="101"/>
                  </a:cubicBezTo>
                  <a:cubicBezTo>
                    <a:pt x="262" y="120"/>
                    <a:pt x="277" y="135"/>
                    <a:pt x="295" y="135"/>
                  </a:cubicBezTo>
                  <a:cubicBezTo>
                    <a:pt x="314" y="135"/>
                    <a:pt x="329" y="120"/>
                    <a:pt x="329" y="101"/>
                  </a:cubicBezTo>
                  <a:cubicBezTo>
                    <a:pt x="329" y="83"/>
                    <a:pt x="314" y="67"/>
                    <a:pt x="295" y="67"/>
                  </a:cubicBezTo>
                  <a:close/>
                  <a:moveTo>
                    <a:pt x="400" y="272"/>
                  </a:moveTo>
                  <a:cubicBezTo>
                    <a:pt x="362" y="272"/>
                    <a:pt x="362" y="272"/>
                    <a:pt x="362" y="272"/>
                  </a:cubicBezTo>
                  <a:cubicBezTo>
                    <a:pt x="362" y="202"/>
                    <a:pt x="362" y="202"/>
                    <a:pt x="362" y="202"/>
                  </a:cubicBezTo>
                  <a:cubicBezTo>
                    <a:pt x="362" y="190"/>
                    <a:pt x="358" y="178"/>
                    <a:pt x="352" y="169"/>
                  </a:cubicBezTo>
                  <a:cubicBezTo>
                    <a:pt x="356" y="168"/>
                    <a:pt x="359" y="167"/>
                    <a:pt x="363" y="167"/>
                  </a:cubicBezTo>
                  <a:cubicBezTo>
                    <a:pt x="383" y="167"/>
                    <a:pt x="400" y="184"/>
                    <a:pt x="400" y="204"/>
                  </a:cubicBezTo>
                  <a:lnTo>
                    <a:pt x="400" y="272"/>
                  </a:lnTo>
                  <a:close/>
                  <a:moveTo>
                    <a:pt x="105" y="67"/>
                  </a:moveTo>
                  <a:cubicBezTo>
                    <a:pt x="86" y="67"/>
                    <a:pt x="71" y="83"/>
                    <a:pt x="71" y="101"/>
                  </a:cubicBezTo>
                  <a:cubicBezTo>
                    <a:pt x="71" y="120"/>
                    <a:pt x="86" y="135"/>
                    <a:pt x="105" y="135"/>
                  </a:cubicBezTo>
                  <a:cubicBezTo>
                    <a:pt x="123" y="135"/>
                    <a:pt x="138" y="120"/>
                    <a:pt x="138" y="101"/>
                  </a:cubicBezTo>
                  <a:cubicBezTo>
                    <a:pt x="138" y="83"/>
                    <a:pt x="123" y="67"/>
                    <a:pt x="105" y="67"/>
                  </a:cubicBezTo>
                  <a:close/>
                  <a:moveTo>
                    <a:pt x="37" y="167"/>
                  </a:moveTo>
                  <a:cubicBezTo>
                    <a:pt x="41" y="167"/>
                    <a:pt x="44" y="168"/>
                    <a:pt x="48" y="169"/>
                  </a:cubicBezTo>
                  <a:cubicBezTo>
                    <a:pt x="42" y="178"/>
                    <a:pt x="38" y="190"/>
                    <a:pt x="38" y="202"/>
                  </a:cubicBezTo>
                  <a:cubicBezTo>
                    <a:pt x="38" y="272"/>
                    <a:pt x="38" y="272"/>
                    <a:pt x="38" y="272"/>
                  </a:cubicBezTo>
                  <a:cubicBezTo>
                    <a:pt x="0" y="272"/>
                    <a:pt x="0" y="272"/>
                    <a:pt x="0" y="272"/>
                  </a:cubicBezTo>
                  <a:cubicBezTo>
                    <a:pt x="0" y="204"/>
                    <a:pt x="0" y="204"/>
                    <a:pt x="0" y="204"/>
                  </a:cubicBezTo>
                  <a:cubicBezTo>
                    <a:pt x="0" y="184"/>
                    <a:pt x="17" y="167"/>
                    <a:pt x="37" y="167"/>
                  </a:cubicBezTo>
                  <a:close/>
                  <a:moveTo>
                    <a:pt x="200" y="0"/>
                  </a:moveTo>
                  <a:cubicBezTo>
                    <a:pt x="173" y="0"/>
                    <a:pt x="150" y="22"/>
                    <a:pt x="150" y="50"/>
                  </a:cubicBezTo>
                  <a:cubicBezTo>
                    <a:pt x="150" y="77"/>
                    <a:pt x="173" y="100"/>
                    <a:pt x="200" y="100"/>
                  </a:cubicBezTo>
                  <a:cubicBezTo>
                    <a:pt x="227" y="100"/>
                    <a:pt x="250" y="77"/>
                    <a:pt x="250" y="50"/>
                  </a:cubicBezTo>
                  <a:cubicBezTo>
                    <a:pt x="250" y="22"/>
                    <a:pt x="227" y="0"/>
                    <a:pt x="200" y="0"/>
                  </a:cubicBezTo>
                  <a:close/>
                  <a:moveTo>
                    <a:pt x="349" y="299"/>
                  </a:moveTo>
                  <a:cubicBezTo>
                    <a:pt x="290" y="299"/>
                    <a:pt x="290" y="299"/>
                    <a:pt x="290" y="299"/>
                  </a:cubicBezTo>
                  <a:cubicBezTo>
                    <a:pt x="290" y="191"/>
                    <a:pt x="290" y="191"/>
                    <a:pt x="290" y="191"/>
                  </a:cubicBezTo>
                  <a:cubicBezTo>
                    <a:pt x="290" y="176"/>
                    <a:pt x="287" y="163"/>
                    <a:pt x="280" y="150"/>
                  </a:cubicBezTo>
                  <a:cubicBezTo>
                    <a:pt x="285" y="149"/>
                    <a:pt x="290" y="148"/>
                    <a:pt x="295" y="148"/>
                  </a:cubicBezTo>
                  <a:cubicBezTo>
                    <a:pt x="325" y="148"/>
                    <a:pt x="349" y="172"/>
                    <a:pt x="349" y="202"/>
                  </a:cubicBezTo>
                  <a:lnTo>
                    <a:pt x="349" y="299"/>
                  </a:lnTo>
                  <a:close/>
                  <a:moveTo>
                    <a:pt x="110" y="191"/>
                  </a:moveTo>
                  <a:cubicBezTo>
                    <a:pt x="110" y="299"/>
                    <a:pt x="110" y="299"/>
                    <a:pt x="110" y="299"/>
                  </a:cubicBezTo>
                  <a:cubicBezTo>
                    <a:pt x="51" y="299"/>
                    <a:pt x="51" y="299"/>
                    <a:pt x="51" y="299"/>
                  </a:cubicBezTo>
                  <a:cubicBezTo>
                    <a:pt x="51" y="202"/>
                    <a:pt x="51" y="202"/>
                    <a:pt x="51" y="202"/>
                  </a:cubicBezTo>
                  <a:cubicBezTo>
                    <a:pt x="51" y="172"/>
                    <a:pt x="75" y="148"/>
                    <a:pt x="105" y="148"/>
                  </a:cubicBezTo>
                  <a:cubicBezTo>
                    <a:pt x="110" y="148"/>
                    <a:pt x="115" y="149"/>
                    <a:pt x="120" y="150"/>
                  </a:cubicBezTo>
                  <a:cubicBezTo>
                    <a:pt x="113" y="163"/>
                    <a:pt x="110" y="176"/>
                    <a:pt x="110" y="191"/>
                  </a:cubicBezTo>
                  <a:close/>
                  <a:moveTo>
                    <a:pt x="122" y="330"/>
                  </a:moveTo>
                  <a:cubicBezTo>
                    <a:pt x="278" y="330"/>
                    <a:pt x="278" y="330"/>
                    <a:pt x="278" y="330"/>
                  </a:cubicBezTo>
                  <a:cubicBezTo>
                    <a:pt x="278" y="191"/>
                    <a:pt x="278" y="191"/>
                    <a:pt x="278" y="191"/>
                  </a:cubicBezTo>
                  <a:cubicBezTo>
                    <a:pt x="278" y="148"/>
                    <a:pt x="243" y="113"/>
                    <a:pt x="200" y="113"/>
                  </a:cubicBezTo>
                  <a:cubicBezTo>
                    <a:pt x="157" y="113"/>
                    <a:pt x="122" y="148"/>
                    <a:pt x="122" y="191"/>
                  </a:cubicBezTo>
                  <a:lnTo>
                    <a:pt x="122" y="330"/>
                  </a:lnTo>
                  <a:close/>
                </a:path>
              </a:pathLst>
            </a:custGeom>
            <a:solidFill>
              <a:schemeClr val="accent4"/>
            </a:solidFill>
            <a:ln>
              <a:noFill/>
            </a:ln>
            <a:extLst/>
          </p:spPr>
          <p:txBody>
            <a:bodyPr vert="horz" wrap="square" lIns="91440" tIns="45720" rIns="91440" bIns="45720" numCol="1" anchor="t" anchorCtr="0" compatLnSpc="1">
              <a:prstTxWarp prst="textNoShape">
                <a:avLst/>
              </a:prstTxWarp>
            </a:bodyPr>
            <a:lstStyle/>
            <a:p>
              <a:pPr>
                <a:defRPr/>
              </a:pPr>
              <a:endParaRPr lang="en-US" kern="0" smtClean="0">
                <a:solidFill>
                  <a:srgbClr val="505050"/>
                </a:solidFill>
              </a:endParaRPr>
            </a:p>
          </p:txBody>
        </p:sp>
        <p:sp>
          <p:nvSpPr>
            <p:cNvPr id="109" name="Freeform 5"/>
            <p:cNvSpPr>
              <a:spLocks/>
            </p:cNvSpPr>
            <p:nvPr/>
          </p:nvSpPr>
          <p:spPr bwMode="auto">
            <a:xfrm>
              <a:off x="2366880" y="2854592"/>
              <a:ext cx="243386" cy="121480"/>
            </a:xfrm>
            <a:custGeom>
              <a:avLst/>
              <a:gdLst>
                <a:gd name="T0" fmla="*/ 51 w 100"/>
                <a:gd name="T1" fmla="*/ 1 h 49"/>
                <a:gd name="T2" fmla="*/ 0 w 100"/>
                <a:gd name="T3" fmla="*/ 49 h 49"/>
                <a:gd name="T4" fmla="*/ 99 w 100"/>
                <a:gd name="T5" fmla="*/ 49 h 49"/>
                <a:gd name="T6" fmla="*/ 51 w 100"/>
                <a:gd name="T7" fmla="*/ 1 h 49"/>
              </a:gdLst>
              <a:ahLst/>
              <a:cxnLst>
                <a:cxn ang="0">
                  <a:pos x="T0" y="T1"/>
                </a:cxn>
                <a:cxn ang="0">
                  <a:pos x="T2" y="T3"/>
                </a:cxn>
                <a:cxn ang="0">
                  <a:pos x="T4" y="T5"/>
                </a:cxn>
                <a:cxn ang="0">
                  <a:pos x="T6" y="T7"/>
                </a:cxn>
              </a:cxnLst>
              <a:rect l="0" t="0" r="r" b="b"/>
              <a:pathLst>
                <a:path w="100" h="49">
                  <a:moveTo>
                    <a:pt x="51" y="1"/>
                  </a:moveTo>
                  <a:cubicBezTo>
                    <a:pt x="24" y="0"/>
                    <a:pt x="1" y="21"/>
                    <a:pt x="0" y="49"/>
                  </a:cubicBezTo>
                  <a:cubicBezTo>
                    <a:pt x="99" y="49"/>
                    <a:pt x="99" y="49"/>
                    <a:pt x="99" y="49"/>
                  </a:cubicBezTo>
                  <a:cubicBezTo>
                    <a:pt x="100" y="21"/>
                    <a:pt x="79" y="2"/>
                    <a:pt x="51" y="1"/>
                  </a:cubicBezTo>
                  <a:close/>
                </a:path>
              </a:pathLst>
            </a:custGeom>
            <a:solidFill>
              <a:schemeClr val="tx1"/>
            </a:solidFill>
            <a:ln w="19050">
              <a:solidFill>
                <a:schemeClr val="tx1">
                  <a:lumMod val="50000"/>
                </a:schemeClr>
              </a:solidFill>
              <a:round/>
              <a:headEnd/>
              <a:tailEnd/>
            </a:ln>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0" name="Freeform 6"/>
            <p:cNvSpPr>
              <a:spLocks/>
            </p:cNvSpPr>
            <p:nvPr/>
          </p:nvSpPr>
          <p:spPr bwMode="auto">
            <a:xfrm>
              <a:off x="1918354" y="2856378"/>
              <a:ext cx="518065" cy="67886"/>
            </a:xfrm>
            <a:custGeom>
              <a:avLst/>
              <a:gdLst>
                <a:gd name="T0" fmla="*/ 210 w 213"/>
                <a:gd name="T1" fmla="*/ 27 h 27"/>
                <a:gd name="T2" fmla="*/ 188 w 213"/>
                <a:gd name="T3" fmla="*/ 17 h 27"/>
                <a:gd name="T4" fmla="*/ 142 w 213"/>
                <a:gd name="T5" fmla="*/ 8 h 27"/>
                <a:gd name="T6" fmla="*/ 0 w 213"/>
                <a:gd name="T7" fmla="*/ 8 h 27"/>
                <a:gd name="T8" fmla="*/ 0 w 213"/>
                <a:gd name="T9" fmla="*/ 0 h 27"/>
                <a:gd name="T10" fmla="*/ 142 w 213"/>
                <a:gd name="T11" fmla="*/ 0 h 27"/>
                <a:gd name="T12" fmla="*/ 191 w 213"/>
                <a:gd name="T13" fmla="*/ 10 h 27"/>
                <a:gd name="T14" fmla="*/ 213 w 213"/>
                <a:gd name="T15" fmla="*/ 20 h 27"/>
                <a:gd name="T16" fmla="*/ 210 w 213"/>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27">
                  <a:moveTo>
                    <a:pt x="210" y="27"/>
                  </a:moveTo>
                  <a:cubicBezTo>
                    <a:pt x="188" y="17"/>
                    <a:pt x="188" y="17"/>
                    <a:pt x="188" y="17"/>
                  </a:cubicBezTo>
                  <a:cubicBezTo>
                    <a:pt x="177" y="12"/>
                    <a:pt x="155" y="8"/>
                    <a:pt x="142" y="8"/>
                  </a:cubicBezTo>
                  <a:cubicBezTo>
                    <a:pt x="0" y="8"/>
                    <a:pt x="0" y="8"/>
                    <a:pt x="0" y="8"/>
                  </a:cubicBezTo>
                  <a:cubicBezTo>
                    <a:pt x="0" y="0"/>
                    <a:pt x="0" y="0"/>
                    <a:pt x="0" y="0"/>
                  </a:cubicBezTo>
                  <a:cubicBezTo>
                    <a:pt x="142" y="0"/>
                    <a:pt x="142" y="0"/>
                    <a:pt x="142" y="0"/>
                  </a:cubicBezTo>
                  <a:cubicBezTo>
                    <a:pt x="157" y="0"/>
                    <a:pt x="179" y="5"/>
                    <a:pt x="191" y="10"/>
                  </a:cubicBezTo>
                  <a:cubicBezTo>
                    <a:pt x="213" y="20"/>
                    <a:pt x="213" y="20"/>
                    <a:pt x="213" y="20"/>
                  </a:cubicBezTo>
                  <a:lnTo>
                    <a:pt x="210" y="27"/>
                  </a:lnTo>
                  <a:close/>
                </a:path>
              </a:pathLst>
            </a:custGeom>
            <a:solidFill>
              <a:schemeClr val="bg2">
                <a:lumMod val="20000"/>
                <a:lumOff val="80000"/>
              </a:schemeClr>
            </a:solid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1" name="Oval 7"/>
            <p:cNvSpPr>
              <a:spLocks noChangeArrowheads="1"/>
            </p:cNvSpPr>
            <p:nvPr/>
          </p:nvSpPr>
          <p:spPr bwMode="auto">
            <a:xfrm>
              <a:off x="1043902" y="2661653"/>
              <a:ext cx="540665" cy="117907"/>
            </a:xfrm>
            <a:prstGeom prst="ellipse">
              <a:avLst/>
            </a:prstGeom>
            <a:solidFill>
              <a:schemeClr val="tx1">
                <a:lumMod val="85000"/>
              </a:schemeClr>
            </a:solidFill>
            <a:ln w="19050">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2" name="Freeform 8"/>
            <p:cNvSpPr>
              <a:spLocks/>
            </p:cNvSpPr>
            <p:nvPr/>
          </p:nvSpPr>
          <p:spPr bwMode="auto">
            <a:xfrm>
              <a:off x="649269" y="1788067"/>
              <a:ext cx="1307332" cy="932539"/>
            </a:xfrm>
            <a:custGeom>
              <a:avLst/>
              <a:gdLst>
                <a:gd name="T0" fmla="*/ 527 w 537"/>
                <a:gd name="T1" fmla="*/ 373 h 373"/>
                <a:gd name="T2" fmla="*/ 537 w 537"/>
                <a:gd name="T3" fmla="*/ 362 h 373"/>
                <a:gd name="T4" fmla="*/ 537 w 537"/>
                <a:gd name="T5" fmla="*/ 11 h 373"/>
                <a:gd name="T6" fmla="*/ 527 w 537"/>
                <a:gd name="T7" fmla="*/ 0 h 373"/>
                <a:gd name="T8" fmla="*/ 11 w 537"/>
                <a:gd name="T9" fmla="*/ 0 h 373"/>
                <a:gd name="T10" fmla="*/ 0 w 537"/>
                <a:gd name="T11" fmla="*/ 11 h 373"/>
                <a:gd name="T12" fmla="*/ 0 w 537"/>
                <a:gd name="T13" fmla="*/ 362 h 373"/>
                <a:gd name="T14" fmla="*/ 11 w 537"/>
                <a:gd name="T15" fmla="*/ 373 h 373"/>
                <a:gd name="T16" fmla="*/ 527 w 537"/>
                <a:gd name="T17" fmla="*/ 373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7" h="373">
                  <a:moveTo>
                    <a:pt x="527" y="373"/>
                  </a:moveTo>
                  <a:cubicBezTo>
                    <a:pt x="532" y="373"/>
                    <a:pt x="537" y="368"/>
                    <a:pt x="537" y="362"/>
                  </a:cubicBezTo>
                  <a:cubicBezTo>
                    <a:pt x="537" y="11"/>
                    <a:pt x="537" y="11"/>
                    <a:pt x="537" y="11"/>
                  </a:cubicBezTo>
                  <a:cubicBezTo>
                    <a:pt x="537" y="5"/>
                    <a:pt x="532" y="0"/>
                    <a:pt x="527" y="0"/>
                  </a:cubicBezTo>
                  <a:cubicBezTo>
                    <a:pt x="11" y="0"/>
                    <a:pt x="11" y="0"/>
                    <a:pt x="11" y="0"/>
                  </a:cubicBezTo>
                  <a:cubicBezTo>
                    <a:pt x="5" y="0"/>
                    <a:pt x="0" y="5"/>
                    <a:pt x="0" y="11"/>
                  </a:cubicBezTo>
                  <a:cubicBezTo>
                    <a:pt x="0" y="362"/>
                    <a:pt x="0" y="362"/>
                    <a:pt x="0" y="362"/>
                  </a:cubicBezTo>
                  <a:cubicBezTo>
                    <a:pt x="0" y="368"/>
                    <a:pt x="5" y="373"/>
                    <a:pt x="11" y="373"/>
                  </a:cubicBezTo>
                  <a:lnTo>
                    <a:pt x="527" y="373"/>
                  </a:lnTo>
                  <a:close/>
                </a:path>
              </a:pathLst>
            </a:custGeom>
            <a:solidFill>
              <a:schemeClr val="tx1"/>
            </a:solidFill>
            <a:ln w="19050">
              <a:solidFill>
                <a:schemeClr val="tx1">
                  <a:lumMod val="50000"/>
                </a:schemeClr>
              </a:solidFill>
              <a:round/>
              <a:headEnd/>
              <a:tailEnd/>
            </a:ln>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3" name="Rectangle 9"/>
            <p:cNvSpPr>
              <a:spLocks noChangeArrowheads="1"/>
            </p:cNvSpPr>
            <p:nvPr/>
          </p:nvSpPr>
          <p:spPr bwMode="auto">
            <a:xfrm>
              <a:off x="690992" y="1830942"/>
              <a:ext cx="1225623" cy="712803"/>
            </a:xfrm>
            <a:prstGeom prst="rect">
              <a:avLst/>
            </a:prstGeom>
            <a:solidFill>
              <a:schemeClr val="accent3"/>
            </a:solidFill>
            <a:ln>
              <a:noFill/>
            </a:ln>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4" name="Rectangle 10"/>
            <p:cNvSpPr>
              <a:spLocks noChangeArrowheads="1"/>
            </p:cNvSpPr>
            <p:nvPr/>
          </p:nvSpPr>
          <p:spPr bwMode="auto">
            <a:xfrm>
              <a:off x="503237" y="2911759"/>
              <a:ext cx="1620257" cy="62527"/>
            </a:xfrm>
            <a:prstGeom prst="rect">
              <a:avLst/>
            </a:prstGeom>
            <a:solidFill>
              <a:schemeClr val="tx1"/>
            </a:solidFill>
            <a:ln w="19050">
              <a:solidFill>
                <a:schemeClr val="tx1">
                  <a:lumMod val="50000"/>
                </a:schemeClr>
              </a:solidFill>
              <a:miter lim="800000"/>
              <a:headEnd/>
              <a:tailEnd/>
            </a:ln>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5" name="Freeform 11"/>
            <p:cNvSpPr>
              <a:spLocks/>
            </p:cNvSpPr>
            <p:nvPr/>
          </p:nvSpPr>
          <p:spPr bwMode="auto">
            <a:xfrm>
              <a:off x="503237" y="2836727"/>
              <a:ext cx="1620257" cy="75032"/>
            </a:xfrm>
            <a:custGeom>
              <a:avLst/>
              <a:gdLst>
                <a:gd name="T0" fmla="*/ 932 w 932"/>
                <a:gd name="T1" fmla="*/ 42 h 42"/>
                <a:gd name="T2" fmla="*/ 0 w 932"/>
                <a:gd name="T3" fmla="*/ 42 h 42"/>
                <a:gd name="T4" fmla="*/ 59 w 932"/>
                <a:gd name="T5" fmla="*/ 0 h 42"/>
                <a:gd name="T6" fmla="*/ 874 w 932"/>
                <a:gd name="T7" fmla="*/ 0 h 42"/>
                <a:gd name="T8" fmla="*/ 932 w 932"/>
                <a:gd name="T9" fmla="*/ 42 h 42"/>
              </a:gdLst>
              <a:ahLst/>
              <a:cxnLst>
                <a:cxn ang="0">
                  <a:pos x="T0" y="T1"/>
                </a:cxn>
                <a:cxn ang="0">
                  <a:pos x="T2" y="T3"/>
                </a:cxn>
                <a:cxn ang="0">
                  <a:pos x="T4" y="T5"/>
                </a:cxn>
                <a:cxn ang="0">
                  <a:pos x="T6" y="T7"/>
                </a:cxn>
                <a:cxn ang="0">
                  <a:pos x="T8" y="T9"/>
                </a:cxn>
              </a:cxnLst>
              <a:rect l="0" t="0" r="r" b="b"/>
              <a:pathLst>
                <a:path w="932" h="42">
                  <a:moveTo>
                    <a:pt x="932" y="42"/>
                  </a:moveTo>
                  <a:lnTo>
                    <a:pt x="0" y="42"/>
                  </a:lnTo>
                  <a:lnTo>
                    <a:pt x="59" y="0"/>
                  </a:lnTo>
                  <a:lnTo>
                    <a:pt x="874" y="0"/>
                  </a:lnTo>
                  <a:lnTo>
                    <a:pt x="932" y="42"/>
                  </a:lnTo>
                  <a:close/>
                </a:path>
              </a:pathLst>
            </a:custGeom>
            <a:solidFill>
              <a:schemeClr val="tx1">
                <a:lumMod val="85000"/>
              </a:schemeClr>
            </a:solidFill>
            <a:ln w="19050">
              <a:solidFill>
                <a:schemeClr val="tx1">
                  <a:lumMod val="50000"/>
                </a:schemeClr>
              </a:solidFill>
              <a:round/>
              <a:headEnd/>
              <a:tailEnd/>
            </a:ln>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p:nvSpPr>
          <p:cNvPr id="116" name="TextBox 115"/>
          <p:cNvSpPr txBox="1"/>
          <p:nvPr/>
        </p:nvSpPr>
        <p:spPr>
          <a:xfrm>
            <a:off x="611159" y="1579610"/>
            <a:ext cx="1145185" cy="1021818"/>
          </a:xfrm>
          <a:prstGeom prst="rect">
            <a:avLst/>
          </a:prstGeom>
          <a:noFill/>
        </p:spPr>
        <p:txBody>
          <a:bodyPr wrap="none" lIns="182880" tIns="146304" rIns="182880" bIns="146304" rtlCol="0">
            <a:spAutoFit/>
          </a:bodyPr>
          <a:lstStyle/>
          <a:p>
            <a:r>
              <a:rPr lang="en-US" sz="500" dirty="0">
                <a:solidFill>
                  <a:srgbClr val="FFFFFF"/>
                </a:solidFill>
                <a:latin typeface="Consolas" panose="020B0609020204030204" pitchFamily="49" charset="0"/>
                <a:cs typeface="Consolas" panose="020B0609020204030204" pitchFamily="49" charset="0"/>
              </a:rPr>
              <a:t>using System</a:t>
            </a:r>
            <a:r>
              <a:rPr lang="en-US" sz="500" dirty="0" smtClean="0">
                <a:solidFill>
                  <a:srgbClr val="FFFFFF"/>
                </a:solidFill>
                <a:latin typeface="Consolas" panose="020B0609020204030204" pitchFamily="49" charset="0"/>
                <a:cs typeface="Consolas" panose="020B0609020204030204" pitchFamily="49" charset="0"/>
              </a:rPr>
              <a:t>;</a:t>
            </a:r>
            <a:endParaRPr lang="en-US" sz="500" dirty="0">
              <a:solidFill>
                <a:srgbClr val="FFFFFF"/>
              </a:solidFill>
              <a:latin typeface="Consolas" panose="020B0609020204030204" pitchFamily="49" charset="0"/>
              <a:cs typeface="Consolas" panose="020B0609020204030204" pitchFamily="49" charset="0"/>
            </a:endParaRPr>
          </a:p>
          <a:p>
            <a:r>
              <a:rPr lang="en-US" sz="500" dirty="0" smtClean="0">
                <a:solidFill>
                  <a:srgbClr val="FFFFFF"/>
                </a:solidFill>
                <a:latin typeface="Consolas" panose="020B0609020204030204" pitchFamily="49" charset="0"/>
                <a:cs typeface="Consolas" panose="020B0609020204030204" pitchFamily="49" charset="0"/>
              </a:rPr>
              <a:t>class </a:t>
            </a:r>
            <a:r>
              <a:rPr lang="en-US" sz="500" dirty="0">
                <a:solidFill>
                  <a:srgbClr val="FFFFFF"/>
                </a:solidFill>
                <a:latin typeface="Consolas" panose="020B0609020204030204" pitchFamily="49" charset="0"/>
                <a:cs typeface="Consolas" panose="020B0609020204030204" pitchFamily="49" charset="0"/>
              </a:rPr>
              <a:t>Program</a:t>
            </a:r>
          </a:p>
          <a:p>
            <a:r>
              <a:rPr lang="en-US" sz="500" dirty="0" smtClean="0">
                <a:solidFill>
                  <a:srgbClr val="FFFFFF"/>
                </a:solidFill>
                <a:latin typeface="Consolas" panose="020B0609020204030204" pitchFamily="49" charset="0"/>
                <a:cs typeface="Consolas" panose="020B0609020204030204" pitchFamily="49" charset="0"/>
              </a:rPr>
              <a:t>{</a:t>
            </a:r>
            <a:endParaRPr lang="en-US" sz="500" dirty="0">
              <a:solidFill>
                <a:srgbClr val="FFFFFF"/>
              </a:solidFill>
              <a:latin typeface="Consolas" panose="020B0609020204030204" pitchFamily="49" charset="0"/>
              <a:cs typeface="Consolas" panose="020B0609020204030204" pitchFamily="49" charset="0"/>
            </a:endParaRPr>
          </a:p>
          <a:p>
            <a:r>
              <a:rPr lang="en-US" sz="500" dirty="0" smtClean="0">
                <a:solidFill>
                  <a:srgbClr val="FFFFFF"/>
                </a:solidFill>
                <a:latin typeface="Consolas" panose="020B0609020204030204" pitchFamily="49" charset="0"/>
                <a:cs typeface="Consolas" panose="020B0609020204030204" pitchFamily="49" charset="0"/>
              </a:rPr>
              <a:t>    </a:t>
            </a:r>
            <a:r>
              <a:rPr lang="en-US" sz="500" dirty="0">
                <a:solidFill>
                  <a:srgbClr val="FFFFFF"/>
                </a:solidFill>
                <a:latin typeface="Consolas" panose="020B0609020204030204" pitchFamily="49" charset="0"/>
                <a:cs typeface="Consolas" panose="020B0609020204030204" pitchFamily="49" charset="0"/>
              </a:rPr>
              <a:t>static void </a:t>
            </a:r>
            <a:r>
              <a:rPr lang="en-US" sz="500" dirty="0" smtClean="0">
                <a:solidFill>
                  <a:srgbClr val="FFFFFF"/>
                </a:solidFill>
                <a:latin typeface="Consolas" panose="020B0609020204030204" pitchFamily="49" charset="0"/>
                <a:cs typeface="Consolas" panose="020B0609020204030204" pitchFamily="49" charset="0"/>
              </a:rPr>
              <a:t>Main()</a:t>
            </a:r>
            <a:endParaRPr lang="en-US" sz="500" dirty="0">
              <a:solidFill>
                <a:srgbClr val="FFFFFF"/>
              </a:solidFill>
              <a:latin typeface="Consolas" panose="020B0609020204030204" pitchFamily="49" charset="0"/>
              <a:cs typeface="Consolas" panose="020B0609020204030204" pitchFamily="49" charset="0"/>
            </a:endParaRPr>
          </a:p>
          <a:p>
            <a:r>
              <a:rPr lang="en-US" sz="500" dirty="0" smtClean="0">
                <a:solidFill>
                  <a:srgbClr val="FFFFFF"/>
                </a:solidFill>
                <a:latin typeface="Consolas" panose="020B0609020204030204" pitchFamily="49" charset="0"/>
                <a:cs typeface="Consolas" panose="020B0609020204030204" pitchFamily="49" charset="0"/>
              </a:rPr>
              <a:t>    {</a:t>
            </a:r>
          </a:p>
          <a:p>
            <a:endParaRPr lang="en-US" sz="500" dirty="0" smtClean="0">
              <a:solidFill>
                <a:srgbClr val="FFFFFF"/>
              </a:solidFill>
              <a:latin typeface="Consolas" panose="020B0609020204030204" pitchFamily="49" charset="0"/>
              <a:cs typeface="Consolas" panose="020B0609020204030204" pitchFamily="49" charset="0"/>
            </a:endParaRPr>
          </a:p>
          <a:p>
            <a:r>
              <a:rPr lang="en-US" sz="500" dirty="0" smtClean="0">
                <a:solidFill>
                  <a:srgbClr val="FFFFFF"/>
                </a:solidFill>
                <a:latin typeface="Consolas" panose="020B0609020204030204" pitchFamily="49" charset="0"/>
                <a:cs typeface="Consolas" panose="020B0609020204030204" pitchFamily="49" charset="0"/>
              </a:rPr>
              <a:t>    </a:t>
            </a:r>
            <a:r>
              <a:rPr lang="en-US" sz="500" dirty="0">
                <a:solidFill>
                  <a:srgbClr val="FFFFFF"/>
                </a:solidFill>
                <a:latin typeface="Consolas" panose="020B0609020204030204" pitchFamily="49" charset="0"/>
                <a:cs typeface="Consolas" panose="020B0609020204030204" pitchFamily="49" charset="0"/>
              </a:rPr>
              <a:t>}</a:t>
            </a:r>
          </a:p>
          <a:p>
            <a:r>
              <a:rPr lang="en-US" sz="500" dirty="0" smtClean="0">
                <a:solidFill>
                  <a:srgbClr val="FFFFFF"/>
                </a:solidFill>
                <a:latin typeface="Consolas" panose="020B0609020204030204" pitchFamily="49" charset="0"/>
                <a:cs typeface="Consolas" panose="020B0609020204030204" pitchFamily="49" charset="0"/>
              </a:rPr>
              <a:t>}</a:t>
            </a:r>
            <a:endParaRPr lang="en-US" sz="500" dirty="0">
              <a:solidFill>
                <a:srgbClr val="FFFFFF"/>
              </a:solidFill>
              <a:latin typeface="Consolas" panose="020B0609020204030204" pitchFamily="49" charset="0"/>
              <a:cs typeface="Consolas" panose="020B0609020204030204" pitchFamily="49" charset="0"/>
            </a:endParaRPr>
          </a:p>
          <a:p>
            <a:pPr>
              <a:lnSpc>
                <a:spcPct val="90000"/>
              </a:lnSpc>
              <a:spcAft>
                <a:spcPts val="600"/>
              </a:spcAft>
            </a:pPr>
            <a:endParaRPr lang="en-US" sz="700" dirty="0" smtClean="0">
              <a:gradFill>
                <a:gsLst>
                  <a:gs pos="2917">
                    <a:srgbClr val="FFFFFF"/>
                  </a:gs>
                  <a:gs pos="30000">
                    <a:srgbClr val="FFFFFF"/>
                  </a:gs>
                </a:gsLst>
                <a:lin ang="5400000" scaled="0"/>
              </a:gradFill>
              <a:latin typeface="Consolas" panose="020B0609020204030204" pitchFamily="49" charset="0"/>
              <a:cs typeface="Consolas" panose="020B0609020204030204" pitchFamily="49" charset="0"/>
            </a:endParaRPr>
          </a:p>
        </p:txBody>
      </p:sp>
      <p:grpSp>
        <p:nvGrpSpPr>
          <p:cNvPr id="117" name="Group 116"/>
          <p:cNvGrpSpPr/>
          <p:nvPr/>
        </p:nvGrpSpPr>
        <p:grpSpPr>
          <a:xfrm>
            <a:off x="547962" y="4122813"/>
            <a:ext cx="1882150" cy="951832"/>
            <a:chOff x="4962561" y="2484878"/>
            <a:chExt cx="2522622" cy="1409700"/>
          </a:xfrm>
        </p:grpSpPr>
        <p:grpSp>
          <p:nvGrpSpPr>
            <p:cNvPr id="118" name="Group 117"/>
            <p:cNvGrpSpPr/>
            <p:nvPr/>
          </p:nvGrpSpPr>
          <p:grpSpPr>
            <a:xfrm>
              <a:off x="4962561" y="2484878"/>
              <a:ext cx="2522622" cy="1409700"/>
              <a:chOff x="3703637" y="1744662"/>
              <a:chExt cx="5181600" cy="2895600"/>
            </a:xfrm>
          </p:grpSpPr>
          <p:sp>
            <p:nvSpPr>
              <p:cNvPr id="128" name="Rectangle 127"/>
              <p:cNvSpPr/>
              <p:nvPr/>
            </p:nvSpPr>
            <p:spPr bwMode="auto">
              <a:xfrm>
                <a:off x="3789873" y="1829243"/>
                <a:ext cx="5013282" cy="2725204"/>
              </a:xfrm>
              <a:prstGeom prst="rect">
                <a:avLst/>
              </a:prstGeom>
              <a:solidFill>
                <a:schemeClr val="accent1"/>
              </a:solidFill>
              <a:ln w="76200">
                <a:solidFill>
                  <a:schemeClr val="bg1">
                    <a:lumMod val="95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29" name="Right Bracket 128"/>
              <p:cNvSpPr/>
              <p:nvPr/>
            </p:nvSpPr>
            <p:spPr>
              <a:xfrm>
                <a:off x="8512014" y="1744662"/>
                <a:ext cx="373223" cy="2895600"/>
              </a:xfrm>
              <a:prstGeom prst="rightBracket">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FFFFFF"/>
                  </a:solidFill>
                </a:endParaRPr>
              </a:p>
            </p:txBody>
          </p:sp>
          <p:sp>
            <p:nvSpPr>
              <p:cNvPr id="130" name="Left Bracket 129"/>
              <p:cNvSpPr/>
              <p:nvPr/>
            </p:nvSpPr>
            <p:spPr>
              <a:xfrm>
                <a:off x="3703637" y="1744662"/>
                <a:ext cx="373223" cy="2895600"/>
              </a:xfrm>
              <a:prstGeom prst="leftBracket">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FFFF"/>
                  </a:solidFill>
                </a:endParaRPr>
              </a:p>
            </p:txBody>
          </p:sp>
        </p:grpSp>
        <p:cxnSp>
          <p:nvCxnSpPr>
            <p:cNvPr id="119" name="Straight Connector 118"/>
            <p:cNvCxnSpPr/>
            <p:nvPr/>
          </p:nvCxnSpPr>
          <p:spPr>
            <a:xfrm>
              <a:off x="7288402"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a:off x="7166837"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a:off x="7045273"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a:off x="6923709"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23" name="Group 122"/>
            <p:cNvGrpSpPr/>
            <p:nvPr/>
          </p:nvGrpSpPr>
          <p:grpSpPr>
            <a:xfrm>
              <a:off x="5151321" y="2732528"/>
              <a:ext cx="364693" cy="914400"/>
              <a:chOff x="5528956" y="2849562"/>
              <a:chExt cx="729385" cy="1828800"/>
            </a:xfrm>
          </p:grpSpPr>
          <p:cxnSp>
            <p:nvCxnSpPr>
              <p:cNvPr id="124" name="Straight Connector 123"/>
              <p:cNvCxnSpPr/>
              <p:nvPr/>
            </p:nvCxnSpPr>
            <p:spPr>
              <a:xfrm>
                <a:off x="6258341"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a:xfrm>
                <a:off x="6015212"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a:off x="5772084"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a:off x="5528956"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grpSp>
      </p:grpSp>
      <p:sp>
        <p:nvSpPr>
          <p:cNvPr id="131" name="Rectangle 130"/>
          <p:cNvSpPr/>
          <p:nvPr/>
        </p:nvSpPr>
        <p:spPr>
          <a:xfrm>
            <a:off x="630348" y="4302245"/>
            <a:ext cx="1725836" cy="620304"/>
          </a:xfrm>
          <a:prstGeom prst="rect">
            <a:avLst/>
          </a:prstGeom>
        </p:spPr>
        <p:txBody>
          <a:bodyPr wrap="square">
            <a:spAutoFit/>
          </a:bodyPr>
          <a:lstStyle/>
          <a:p>
            <a:pPr algn="ctr">
              <a:lnSpc>
                <a:spcPct val="90000"/>
              </a:lnSpc>
            </a:pPr>
            <a:r>
              <a:rPr lang="en-US" sz="2000" b="1" dirty="0">
                <a:gradFill>
                  <a:gsLst>
                    <a:gs pos="2917">
                      <a:srgbClr val="FFFFFF"/>
                    </a:gs>
                    <a:gs pos="30000">
                      <a:srgbClr val="FFFFFF"/>
                    </a:gs>
                  </a:gsLst>
                  <a:lin ang="5400000" scaled="0"/>
                </a:gradFill>
                <a:latin typeface="Segoe UI Light"/>
              </a:rPr>
              <a:t>Application</a:t>
            </a:r>
          </a:p>
          <a:p>
            <a:pPr algn="ctr">
              <a:lnSpc>
                <a:spcPct val="90000"/>
              </a:lnSpc>
            </a:pPr>
            <a:r>
              <a:rPr lang="en-US" sz="2000" b="1" dirty="0">
                <a:gradFill>
                  <a:gsLst>
                    <a:gs pos="2917">
                      <a:srgbClr val="FFFFFF"/>
                    </a:gs>
                    <a:gs pos="30000">
                      <a:srgbClr val="FFFFFF"/>
                    </a:gs>
                  </a:gsLst>
                  <a:lin ang="5400000" scaled="0"/>
                </a:gradFill>
                <a:latin typeface="Segoe UI Light"/>
              </a:rPr>
              <a:t>Framework</a:t>
            </a:r>
          </a:p>
        </p:txBody>
      </p:sp>
      <p:grpSp>
        <p:nvGrpSpPr>
          <p:cNvPr id="132" name="Group 131"/>
          <p:cNvGrpSpPr/>
          <p:nvPr/>
        </p:nvGrpSpPr>
        <p:grpSpPr>
          <a:xfrm>
            <a:off x="543375" y="5214161"/>
            <a:ext cx="1882150" cy="951832"/>
            <a:chOff x="4962561" y="2484878"/>
            <a:chExt cx="2522622" cy="1409700"/>
          </a:xfrm>
        </p:grpSpPr>
        <p:grpSp>
          <p:nvGrpSpPr>
            <p:cNvPr id="133" name="Group 132"/>
            <p:cNvGrpSpPr/>
            <p:nvPr/>
          </p:nvGrpSpPr>
          <p:grpSpPr>
            <a:xfrm>
              <a:off x="4962561" y="2484878"/>
              <a:ext cx="2522622" cy="1409700"/>
              <a:chOff x="3703637" y="1744662"/>
              <a:chExt cx="5181600" cy="2895600"/>
            </a:xfrm>
          </p:grpSpPr>
          <p:sp>
            <p:nvSpPr>
              <p:cNvPr id="143" name="Rectangle 142"/>
              <p:cNvSpPr/>
              <p:nvPr/>
            </p:nvSpPr>
            <p:spPr bwMode="auto">
              <a:xfrm>
                <a:off x="3789873" y="1829243"/>
                <a:ext cx="5013282" cy="2725204"/>
              </a:xfrm>
              <a:prstGeom prst="rect">
                <a:avLst/>
              </a:prstGeom>
              <a:solidFill>
                <a:schemeClr val="accent1"/>
              </a:solidFill>
              <a:ln w="76200">
                <a:solidFill>
                  <a:schemeClr val="bg1">
                    <a:lumMod val="95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44" name="Right Bracket 143"/>
              <p:cNvSpPr/>
              <p:nvPr/>
            </p:nvSpPr>
            <p:spPr>
              <a:xfrm>
                <a:off x="8512014" y="1744662"/>
                <a:ext cx="373223" cy="2895600"/>
              </a:xfrm>
              <a:prstGeom prst="rightBracket">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FFFFFF"/>
                  </a:solidFill>
                </a:endParaRPr>
              </a:p>
            </p:txBody>
          </p:sp>
          <p:sp>
            <p:nvSpPr>
              <p:cNvPr id="145" name="Left Bracket 144"/>
              <p:cNvSpPr/>
              <p:nvPr/>
            </p:nvSpPr>
            <p:spPr>
              <a:xfrm>
                <a:off x="3703637" y="1744662"/>
                <a:ext cx="373223" cy="2895600"/>
              </a:xfrm>
              <a:prstGeom prst="leftBracket">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FFFF"/>
                  </a:solidFill>
                </a:endParaRPr>
              </a:p>
            </p:txBody>
          </p:sp>
        </p:grpSp>
        <p:cxnSp>
          <p:nvCxnSpPr>
            <p:cNvPr id="134" name="Straight Connector 133"/>
            <p:cNvCxnSpPr/>
            <p:nvPr/>
          </p:nvCxnSpPr>
          <p:spPr>
            <a:xfrm>
              <a:off x="7288402"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7166837"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7045273"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6923709"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38" name="Group 137"/>
            <p:cNvGrpSpPr/>
            <p:nvPr/>
          </p:nvGrpSpPr>
          <p:grpSpPr>
            <a:xfrm>
              <a:off x="5151321" y="2732528"/>
              <a:ext cx="364693" cy="914400"/>
              <a:chOff x="5528956" y="2849562"/>
              <a:chExt cx="729385" cy="1828800"/>
            </a:xfrm>
          </p:grpSpPr>
          <p:cxnSp>
            <p:nvCxnSpPr>
              <p:cNvPr id="139" name="Straight Connector 138"/>
              <p:cNvCxnSpPr/>
              <p:nvPr/>
            </p:nvCxnSpPr>
            <p:spPr>
              <a:xfrm>
                <a:off x="6258341"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a:xfrm>
                <a:off x="6015212"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a:xfrm>
                <a:off x="5772084"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p:nvCxnSpPr>
            <p:spPr>
              <a:xfrm>
                <a:off x="5528956"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grpSp>
      </p:grpSp>
      <p:pic>
        <p:nvPicPr>
          <p:cNvPr id="146" name="Picture 14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0349" y="5539786"/>
            <a:ext cx="1773510" cy="407795"/>
          </a:xfrm>
          <a:prstGeom prst="rect">
            <a:avLst/>
          </a:prstGeom>
        </p:spPr>
      </p:pic>
      <p:pic>
        <p:nvPicPr>
          <p:cNvPr id="147" name="Picture 7" descr="\\MAGNUM\Projects\Microsoft\Cloud Power FY12\Design\ICONS_PNG\Gears.png"/>
          <p:cNvPicPr>
            <a:picLocks noChangeAspect="1" noChangeArrowheads="1"/>
          </p:cNvPicPr>
          <p:nvPr/>
        </p:nvPicPr>
        <p:blipFill>
          <a:blip r:embed="rId11" cstate="print">
            <a:duotone>
              <a:prstClr val="black"/>
              <a:schemeClr val="tx2">
                <a:tint val="45000"/>
                <a:satMod val="400000"/>
              </a:schemeClr>
            </a:duotone>
          </a:blip>
          <a:srcRect/>
          <a:stretch>
            <a:fillRect/>
          </a:stretch>
        </p:blipFill>
        <p:spPr bwMode="auto">
          <a:xfrm>
            <a:off x="4678285" y="1143201"/>
            <a:ext cx="2057263" cy="2057263"/>
          </a:xfrm>
          <a:prstGeom prst="rect">
            <a:avLst/>
          </a:prstGeom>
          <a:noFill/>
        </p:spPr>
      </p:pic>
      <p:sp>
        <p:nvSpPr>
          <p:cNvPr id="148" name="Rounded Rectangle 147"/>
          <p:cNvSpPr/>
          <p:nvPr/>
        </p:nvSpPr>
        <p:spPr bwMode="auto">
          <a:xfrm>
            <a:off x="8032469" y="2600819"/>
            <a:ext cx="2409029" cy="4126948"/>
          </a:xfrm>
          <a:prstGeom prst="roundRect">
            <a:avLst/>
          </a:prstGeom>
          <a:solidFill>
            <a:schemeClr val="bg1">
              <a:lumMod val="95000"/>
              <a:alpha val="95000"/>
            </a:schemeClr>
          </a:solidFill>
          <a:ln w="38100">
            <a:solidFill>
              <a:schemeClr val="tx1"/>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0" rIns="182880" bIns="91440" numCol="1" spcCol="0" rtlCol="0" fromWordArt="0" anchor="t" anchorCtr="0" forceAA="0" compatLnSpc="1">
            <a:prstTxWarp prst="textNoShape">
              <a:avLst/>
            </a:prstTxWarp>
            <a:noAutofit/>
          </a:bodyPr>
          <a:lstStyle/>
          <a:p>
            <a:pPr algn="ctr">
              <a:lnSpc>
                <a:spcPct val="90000"/>
              </a:lnSpc>
              <a:spcAft>
                <a:spcPts val="600"/>
              </a:spcAft>
            </a:pPr>
            <a:r>
              <a:rPr lang="en-US" sz="2000" b="1" dirty="0" err="1" smtClean="0">
                <a:solidFill>
                  <a:schemeClr val="tx1"/>
                </a:solidFill>
              </a:rPr>
              <a:t>Repositório</a:t>
            </a:r>
            <a:r>
              <a:rPr lang="en-US" sz="2000" b="1" dirty="0" smtClean="0">
                <a:solidFill>
                  <a:schemeClr val="tx1"/>
                </a:solidFill>
              </a:rPr>
              <a:t/>
            </a:r>
            <a:br>
              <a:rPr lang="en-US" sz="2000" b="1" dirty="0" smtClean="0">
                <a:solidFill>
                  <a:schemeClr val="tx1"/>
                </a:solidFill>
              </a:rPr>
            </a:br>
            <a:r>
              <a:rPr lang="en-US" sz="2000" b="1" dirty="0" smtClean="0">
                <a:solidFill>
                  <a:schemeClr val="tx1"/>
                </a:solidFill>
              </a:rPr>
              <a:t>central</a:t>
            </a:r>
            <a:endParaRPr lang="en-US" sz="2000" b="1" dirty="0">
              <a:solidFill>
                <a:schemeClr val="tx1"/>
              </a:solidFill>
            </a:endParaRPr>
          </a:p>
        </p:txBody>
      </p:sp>
      <p:grpSp>
        <p:nvGrpSpPr>
          <p:cNvPr id="149" name="Group 148"/>
          <p:cNvGrpSpPr/>
          <p:nvPr/>
        </p:nvGrpSpPr>
        <p:grpSpPr>
          <a:xfrm>
            <a:off x="8296160" y="5533699"/>
            <a:ext cx="1882150" cy="951832"/>
            <a:chOff x="4962561" y="2484878"/>
            <a:chExt cx="2522622" cy="1409700"/>
          </a:xfrm>
        </p:grpSpPr>
        <p:grpSp>
          <p:nvGrpSpPr>
            <p:cNvPr id="150" name="Group 149"/>
            <p:cNvGrpSpPr/>
            <p:nvPr/>
          </p:nvGrpSpPr>
          <p:grpSpPr>
            <a:xfrm>
              <a:off x="4962561" y="2484878"/>
              <a:ext cx="2522622" cy="1409700"/>
              <a:chOff x="3703637" y="1744662"/>
              <a:chExt cx="5181600" cy="2895600"/>
            </a:xfrm>
          </p:grpSpPr>
          <p:sp>
            <p:nvSpPr>
              <p:cNvPr id="160" name="Rectangle 159"/>
              <p:cNvSpPr/>
              <p:nvPr/>
            </p:nvSpPr>
            <p:spPr bwMode="auto">
              <a:xfrm>
                <a:off x="3789873" y="1829243"/>
                <a:ext cx="5013282" cy="2725204"/>
              </a:xfrm>
              <a:prstGeom prst="rect">
                <a:avLst/>
              </a:prstGeom>
              <a:solidFill>
                <a:schemeClr val="accent1"/>
              </a:solidFill>
              <a:ln w="76200">
                <a:solidFill>
                  <a:schemeClr val="bg1">
                    <a:lumMod val="95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61" name="Right Bracket 160"/>
              <p:cNvSpPr/>
              <p:nvPr/>
            </p:nvSpPr>
            <p:spPr>
              <a:xfrm>
                <a:off x="8512014" y="1744662"/>
                <a:ext cx="373223" cy="2895600"/>
              </a:xfrm>
              <a:prstGeom prst="rightBracket">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FFFFFF"/>
                  </a:solidFill>
                </a:endParaRPr>
              </a:p>
            </p:txBody>
          </p:sp>
          <p:sp>
            <p:nvSpPr>
              <p:cNvPr id="162" name="Left Bracket 161"/>
              <p:cNvSpPr/>
              <p:nvPr/>
            </p:nvSpPr>
            <p:spPr>
              <a:xfrm>
                <a:off x="3703637" y="1744662"/>
                <a:ext cx="373223" cy="2895600"/>
              </a:xfrm>
              <a:prstGeom prst="leftBracket">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FFFF"/>
                  </a:solidFill>
                </a:endParaRPr>
              </a:p>
            </p:txBody>
          </p:sp>
        </p:grpSp>
        <p:cxnSp>
          <p:nvCxnSpPr>
            <p:cNvPr id="151" name="Straight Connector 150"/>
            <p:cNvCxnSpPr/>
            <p:nvPr/>
          </p:nvCxnSpPr>
          <p:spPr>
            <a:xfrm>
              <a:off x="7288402"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p:nvCxnSpPr>
          <p:spPr>
            <a:xfrm>
              <a:off x="7166837"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p:nvCxnSpPr>
          <p:spPr>
            <a:xfrm>
              <a:off x="7045273"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p:nvCxnSpPr>
          <p:spPr>
            <a:xfrm>
              <a:off x="6923709"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55" name="Group 154"/>
            <p:cNvGrpSpPr/>
            <p:nvPr/>
          </p:nvGrpSpPr>
          <p:grpSpPr>
            <a:xfrm>
              <a:off x="5151321" y="2732528"/>
              <a:ext cx="364693" cy="914400"/>
              <a:chOff x="5528956" y="2849562"/>
              <a:chExt cx="729385" cy="1828800"/>
            </a:xfrm>
          </p:grpSpPr>
          <p:cxnSp>
            <p:nvCxnSpPr>
              <p:cNvPr id="156" name="Straight Connector 155"/>
              <p:cNvCxnSpPr/>
              <p:nvPr/>
            </p:nvCxnSpPr>
            <p:spPr>
              <a:xfrm>
                <a:off x="6258341"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p:nvCxnSpPr>
            <p:spPr>
              <a:xfrm>
                <a:off x="6015212"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p:nvCxnSpPr>
            <p:spPr>
              <a:xfrm>
                <a:off x="5772084"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p:nvCxnSpPr>
            <p:spPr>
              <a:xfrm>
                <a:off x="5528956"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grpSp>
      </p:grpSp>
      <p:pic>
        <p:nvPicPr>
          <p:cNvPr id="163" name="Picture 16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3134" y="5859324"/>
            <a:ext cx="1773510" cy="407795"/>
          </a:xfrm>
          <a:prstGeom prst="rect">
            <a:avLst/>
          </a:prstGeom>
        </p:spPr>
      </p:pic>
      <p:grpSp>
        <p:nvGrpSpPr>
          <p:cNvPr id="164" name="Group 163"/>
          <p:cNvGrpSpPr/>
          <p:nvPr/>
        </p:nvGrpSpPr>
        <p:grpSpPr>
          <a:xfrm>
            <a:off x="8300747" y="4442351"/>
            <a:ext cx="1882150" cy="951832"/>
            <a:chOff x="4962561" y="2484878"/>
            <a:chExt cx="2522622" cy="1409700"/>
          </a:xfrm>
        </p:grpSpPr>
        <p:grpSp>
          <p:nvGrpSpPr>
            <p:cNvPr id="165" name="Group 164"/>
            <p:cNvGrpSpPr/>
            <p:nvPr/>
          </p:nvGrpSpPr>
          <p:grpSpPr>
            <a:xfrm>
              <a:off x="4962561" y="2484878"/>
              <a:ext cx="2522622" cy="1409700"/>
              <a:chOff x="3703637" y="1744662"/>
              <a:chExt cx="5181600" cy="2895600"/>
            </a:xfrm>
          </p:grpSpPr>
          <p:sp>
            <p:nvSpPr>
              <p:cNvPr id="175" name="Rectangle 174"/>
              <p:cNvSpPr/>
              <p:nvPr/>
            </p:nvSpPr>
            <p:spPr bwMode="auto">
              <a:xfrm>
                <a:off x="3789873" y="1829243"/>
                <a:ext cx="5013282" cy="2725204"/>
              </a:xfrm>
              <a:prstGeom prst="rect">
                <a:avLst/>
              </a:prstGeom>
              <a:solidFill>
                <a:schemeClr val="accent1"/>
              </a:solidFill>
              <a:ln w="76200">
                <a:solidFill>
                  <a:schemeClr val="bg1">
                    <a:lumMod val="95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76" name="Right Bracket 175"/>
              <p:cNvSpPr/>
              <p:nvPr/>
            </p:nvSpPr>
            <p:spPr>
              <a:xfrm>
                <a:off x="8512014" y="1744662"/>
                <a:ext cx="373223" cy="2895600"/>
              </a:xfrm>
              <a:prstGeom prst="rightBracket">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FFFFFF"/>
                  </a:solidFill>
                </a:endParaRPr>
              </a:p>
            </p:txBody>
          </p:sp>
          <p:sp>
            <p:nvSpPr>
              <p:cNvPr id="177" name="Left Bracket 176"/>
              <p:cNvSpPr/>
              <p:nvPr/>
            </p:nvSpPr>
            <p:spPr>
              <a:xfrm>
                <a:off x="3703637" y="1744662"/>
                <a:ext cx="373223" cy="2895600"/>
              </a:xfrm>
              <a:prstGeom prst="leftBracket">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FFFF"/>
                  </a:solidFill>
                </a:endParaRPr>
              </a:p>
            </p:txBody>
          </p:sp>
        </p:grpSp>
        <p:cxnSp>
          <p:nvCxnSpPr>
            <p:cNvPr id="166" name="Straight Connector 165"/>
            <p:cNvCxnSpPr/>
            <p:nvPr/>
          </p:nvCxnSpPr>
          <p:spPr>
            <a:xfrm>
              <a:off x="7288402"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a:xfrm>
              <a:off x="7166837"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a:xfrm>
              <a:off x="7045273"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a:off x="6923709"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70" name="Group 169"/>
            <p:cNvGrpSpPr/>
            <p:nvPr/>
          </p:nvGrpSpPr>
          <p:grpSpPr>
            <a:xfrm>
              <a:off x="5151321" y="2732528"/>
              <a:ext cx="364693" cy="914400"/>
              <a:chOff x="5528956" y="2849562"/>
              <a:chExt cx="729385" cy="1828800"/>
            </a:xfrm>
          </p:grpSpPr>
          <p:cxnSp>
            <p:nvCxnSpPr>
              <p:cNvPr id="171" name="Straight Connector 170"/>
              <p:cNvCxnSpPr/>
              <p:nvPr/>
            </p:nvCxnSpPr>
            <p:spPr>
              <a:xfrm>
                <a:off x="6258341"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a:off x="6015212"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a:off x="5772084"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a:off x="5528956"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grpSp>
      </p:grpSp>
      <p:sp>
        <p:nvSpPr>
          <p:cNvPr id="178" name="Rectangle 177"/>
          <p:cNvSpPr/>
          <p:nvPr/>
        </p:nvSpPr>
        <p:spPr>
          <a:xfrm>
            <a:off x="8383133" y="4621783"/>
            <a:ext cx="1725836" cy="620304"/>
          </a:xfrm>
          <a:prstGeom prst="rect">
            <a:avLst/>
          </a:prstGeom>
        </p:spPr>
        <p:txBody>
          <a:bodyPr wrap="square">
            <a:spAutoFit/>
          </a:bodyPr>
          <a:lstStyle/>
          <a:p>
            <a:pPr algn="ctr">
              <a:lnSpc>
                <a:spcPct val="90000"/>
              </a:lnSpc>
            </a:pPr>
            <a:r>
              <a:rPr lang="en-US" sz="2000" b="1" dirty="0">
                <a:gradFill>
                  <a:gsLst>
                    <a:gs pos="2917">
                      <a:srgbClr val="FFFFFF"/>
                    </a:gs>
                    <a:gs pos="30000">
                      <a:srgbClr val="FFFFFF"/>
                    </a:gs>
                  </a:gsLst>
                  <a:lin ang="5400000" scaled="0"/>
                </a:gradFill>
                <a:latin typeface="Segoe UI Light"/>
              </a:rPr>
              <a:t>Application</a:t>
            </a:r>
          </a:p>
          <a:p>
            <a:pPr algn="ctr">
              <a:lnSpc>
                <a:spcPct val="90000"/>
              </a:lnSpc>
            </a:pPr>
            <a:r>
              <a:rPr lang="en-US" sz="2000" b="1" dirty="0">
                <a:gradFill>
                  <a:gsLst>
                    <a:gs pos="2917">
                      <a:srgbClr val="FFFFFF"/>
                    </a:gs>
                    <a:gs pos="30000">
                      <a:srgbClr val="FFFFFF"/>
                    </a:gs>
                  </a:gsLst>
                  <a:lin ang="5400000" scaled="0"/>
                </a:gradFill>
                <a:latin typeface="Segoe UI Light"/>
              </a:rPr>
              <a:t>Framework</a:t>
            </a:r>
          </a:p>
        </p:txBody>
      </p:sp>
    </p:spTree>
    <p:extLst>
      <p:ext uri="{BB962C8B-B14F-4D97-AF65-F5344CB8AC3E}">
        <p14:creationId xmlns:p14="http://schemas.microsoft.com/office/powerpoint/2010/main" val="517296742"/>
      </p:ext>
    </p:extLst>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ounded Rectangle 19"/>
          <p:cNvSpPr/>
          <p:nvPr/>
        </p:nvSpPr>
        <p:spPr bwMode="auto">
          <a:xfrm>
            <a:off x="383504" y="2858781"/>
            <a:ext cx="2230390" cy="3944691"/>
          </a:xfrm>
          <a:prstGeom prst="roundRect">
            <a:avLst/>
          </a:prstGeom>
          <a:solidFill>
            <a:schemeClr val="bg1">
              <a:lumMod val="95000"/>
            </a:schemeClr>
          </a:solidFill>
          <a:ln w="38100">
            <a:solidFill>
              <a:schemeClr val="tx1"/>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0" numCol="1" spcCol="0" rtlCol="0" fromWordArt="0" anchor="b" anchorCtr="0" forceAA="0" compatLnSpc="1">
            <a:prstTxWarp prst="textNoShape">
              <a:avLst/>
            </a:prstTxWarp>
            <a:noAutofit/>
          </a:bodyPr>
          <a:lstStyle/>
          <a:p>
            <a:pPr algn="ctr">
              <a:lnSpc>
                <a:spcPct val="90000"/>
              </a:lnSpc>
              <a:spcAft>
                <a:spcPts val="600"/>
              </a:spcAft>
            </a:pPr>
            <a:r>
              <a:rPr lang="en-US" sz="2000" b="1" dirty="0" err="1" smtClean="0">
                <a:solidFill>
                  <a:schemeClr val="tx1"/>
                </a:solidFill>
              </a:rPr>
              <a:t>Repositório</a:t>
            </a:r>
            <a:r>
              <a:rPr lang="en-US" sz="2000" b="1" dirty="0" smtClean="0">
                <a:solidFill>
                  <a:schemeClr val="tx1"/>
                </a:solidFill>
              </a:rPr>
              <a:t> Local</a:t>
            </a:r>
            <a:endParaRPr lang="en-US" sz="2000" b="1" dirty="0">
              <a:solidFill>
                <a:schemeClr val="tx1"/>
              </a:solidFill>
            </a:endParaRPr>
          </a:p>
        </p:txBody>
      </p:sp>
      <p:sp>
        <p:nvSpPr>
          <p:cNvPr id="2" name="Title 1"/>
          <p:cNvSpPr>
            <a:spLocks noGrp="1"/>
          </p:cNvSpPr>
          <p:nvPr>
            <p:ph type="title"/>
          </p:nvPr>
        </p:nvSpPr>
        <p:spPr/>
        <p:txBody>
          <a:bodyPr/>
          <a:lstStyle/>
          <a:p>
            <a:r>
              <a:rPr lang="en-US" sz="4400" dirty="0" err="1"/>
              <a:t>Processo</a:t>
            </a:r>
            <a:r>
              <a:rPr lang="en-US" sz="4400" dirty="0"/>
              <a:t> de Desenvolvimento </a:t>
            </a:r>
            <a:r>
              <a:rPr lang="en-US" sz="4400" dirty="0" err="1"/>
              <a:t>usando</a:t>
            </a:r>
            <a:r>
              <a:rPr lang="en-US" sz="4400" dirty="0"/>
              <a:t> Containers</a:t>
            </a:r>
          </a:p>
        </p:txBody>
      </p:sp>
      <p:sp>
        <p:nvSpPr>
          <p:cNvPr id="251" name="Rounded Rectangle 250" hidden="1"/>
          <p:cNvSpPr/>
          <p:nvPr/>
        </p:nvSpPr>
        <p:spPr bwMode="auto">
          <a:xfrm>
            <a:off x="8076408" y="2813465"/>
            <a:ext cx="2409029" cy="4126948"/>
          </a:xfrm>
          <a:prstGeom prst="roundRect">
            <a:avLst/>
          </a:prstGeom>
          <a:solidFill>
            <a:schemeClr val="lt1">
              <a:alpha val="95000"/>
            </a:schemeClr>
          </a:solidFill>
          <a:ln w="38100">
            <a:solidFill>
              <a:schemeClr val="accent2"/>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91440" numCol="1" spcCol="0" rtlCol="0" fromWordArt="0" anchor="t" anchorCtr="0" forceAA="0" compatLnSpc="1">
            <a:prstTxWarp prst="textNoShape">
              <a:avLst/>
            </a:prstTxWarp>
            <a:noAutofit/>
          </a:bodyPr>
          <a:lstStyle/>
          <a:p>
            <a:pPr algn="ctr">
              <a:lnSpc>
                <a:spcPct val="90000"/>
              </a:lnSpc>
              <a:spcAft>
                <a:spcPts val="600"/>
              </a:spcAft>
            </a:pPr>
            <a:r>
              <a:rPr lang="en-US" sz="2000" b="1" dirty="0" smtClean="0">
                <a:solidFill>
                  <a:srgbClr val="5C2D91"/>
                </a:solidFill>
              </a:rPr>
              <a:t>Central Repository</a:t>
            </a:r>
            <a:endParaRPr lang="en-US" sz="2000" b="1" dirty="0">
              <a:solidFill>
                <a:srgbClr val="5C2D91"/>
              </a:solidFill>
            </a:endParaRPr>
          </a:p>
        </p:txBody>
      </p:sp>
      <p:grpSp>
        <p:nvGrpSpPr>
          <p:cNvPr id="443" name="Group 442" hidden="1"/>
          <p:cNvGrpSpPr/>
          <p:nvPr/>
        </p:nvGrpSpPr>
        <p:grpSpPr>
          <a:xfrm>
            <a:off x="8382771" y="4794388"/>
            <a:ext cx="1796303" cy="932688"/>
            <a:chOff x="4675714" y="5593833"/>
            <a:chExt cx="1796303" cy="932688"/>
          </a:xfrm>
        </p:grpSpPr>
        <p:sp>
          <p:nvSpPr>
            <p:cNvPr id="444" name="Left Bracket 443"/>
            <p:cNvSpPr/>
            <p:nvPr/>
          </p:nvSpPr>
          <p:spPr>
            <a:xfrm>
              <a:off x="4675714" y="5593833"/>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FFFF"/>
                </a:solidFill>
              </a:endParaRPr>
            </a:p>
          </p:txBody>
        </p:sp>
        <p:sp>
          <p:nvSpPr>
            <p:cNvPr id="445" name="Rectangle 444"/>
            <p:cNvSpPr/>
            <p:nvPr/>
          </p:nvSpPr>
          <p:spPr bwMode="auto">
            <a:xfrm>
              <a:off x="4733820" y="5648697"/>
              <a:ext cx="1680092" cy="822960"/>
            </a:xfrm>
            <a:prstGeom prst="rect">
              <a:avLst/>
            </a:prstGeom>
            <a:solidFill>
              <a:schemeClr val="accent2"/>
            </a:solidFill>
            <a:ln>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a:lnSpc>
                  <a:spcPct val="90000"/>
                </a:lnSpc>
              </a:pPr>
              <a:r>
                <a:rPr lang="en-US" sz="2000" b="1" dirty="0">
                  <a:gradFill>
                    <a:gsLst>
                      <a:gs pos="2917">
                        <a:srgbClr val="FFFFFF"/>
                      </a:gs>
                      <a:gs pos="30000">
                        <a:srgbClr val="FFFFFF"/>
                      </a:gs>
                    </a:gsLst>
                    <a:lin ang="5400000" scaled="0"/>
                  </a:gradFill>
                  <a:latin typeface="Segoe UI Light"/>
                </a:rPr>
                <a:t>Application</a:t>
              </a:r>
            </a:p>
            <a:p>
              <a:pPr algn="ctr">
                <a:lnSpc>
                  <a:spcPct val="90000"/>
                </a:lnSpc>
              </a:pPr>
              <a:r>
                <a:rPr lang="en-US" sz="2000" b="1" dirty="0">
                  <a:gradFill>
                    <a:gsLst>
                      <a:gs pos="2917">
                        <a:srgbClr val="FFFFFF"/>
                      </a:gs>
                      <a:gs pos="30000">
                        <a:srgbClr val="FFFFFF"/>
                      </a:gs>
                    </a:gsLst>
                    <a:lin ang="5400000" scaled="0"/>
                  </a:gradFill>
                  <a:latin typeface="Segoe UI Light"/>
                </a:rPr>
                <a:t>Framework</a:t>
              </a:r>
            </a:p>
          </p:txBody>
        </p:sp>
        <p:sp>
          <p:nvSpPr>
            <p:cNvPr id="446" name="Left Bracket 445"/>
            <p:cNvSpPr/>
            <p:nvPr/>
          </p:nvSpPr>
          <p:spPr>
            <a:xfrm rot="10800000">
              <a:off x="6337610" y="5593833"/>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FFFF"/>
                </a:solidFill>
              </a:endParaRPr>
            </a:p>
          </p:txBody>
        </p:sp>
      </p:grpSp>
      <p:grpSp>
        <p:nvGrpSpPr>
          <p:cNvPr id="447" name="Group 446" hidden="1"/>
          <p:cNvGrpSpPr/>
          <p:nvPr/>
        </p:nvGrpSpPr>
        <p:grpSpPr>
          <a:xfrm>
            <a:off x="8382771" y="5837955"/>
            <a:ext cx="1796303" cy="932688"/>
            <a:chOff x="5679787" y="5641266"/>
            <a:chExt cx="1796303" cy="932688"/>
          </a:xfrm>
        </p:grpSpPr>
        <p:sp>
          <p:nvSpPr>
            <p:cNvPr id="448" name="Left Bracket 447"/>
            <p:cNvSpPr/>
            <p:nvPr/>
          </p:nvSpPr>
          <p:spPr>
            <a:xfrm>
              <a:off x="5679787" y="5641266"/>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FFFF"/>
                </a:solidFill>
              </a:endParaRPr>
            </a:p>
          </p:txBody>
        </p:sp>
        <p:sp>
          <p:nvSpPr>
            <p:cNvPr id="449" name="Rectangle 448"/>
            <p:cNvSpPr/>
            <p:nvPr/>
          </p:nvSpPr>
          <p:spPr bwMode="auto">
            <a:xfrm>
              <a:off x="5739646" y="5696130"/>
              <a:ext cx="1680092" cy="822960"/>
            </a:xfrm>
            <a:prstGeom prst="rect">
              <a:avLst/>
            </a:prstGeom>
            <a:solidFill>
              <a:schemeClr val="accent2"/>
            </a:solidFill>
            <a:ln>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a:lnSpc>
                  <a:spcPct val="90000"/>
                </a:lnSpc>
              </a:pPr>
              <a:endParaRPr lang="en-US" sz="2000" b="1" dirty="0">
                <a:gradFill>
                  <a:gsLst>
                    <a:gs pos="2917">
                      <a:srgbClr val="FFFFFF"/>
                    </a:gs>
                    <a:gs pos="30000">
                      <a:srgbClr val="FFFFFF"/>
                    </a:gs>
                  </a:gsLst>
                  <a:lin ang="5400000" scaled="0"/>
                </a:gradFill>
                <a:latin typeface="Segoe UI Light"/>
              </a:endParaRPr>
            </a:p>
          </p:txBody>
        </p:sp>
        <p:sp>
          <p:nvSpPr>
            <p:cNvPr id="450" name="Left Bracket 449"/>
            <p:cNvSpPr/>
            <p:nvPr/>
          </p:nvSpPr>
          <p:spPr>
            <a:xfrm rot="10800000">
              <a:off x="7341683" y="5641266"/>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FFFF"/>
                </a:solidFill>
              </a:endParaRPr>
            </a:p>
          </p:txBody>
        </p:sp>
        <p:pic>
          <p:nvPicPr>
            <p:cNvPr id="451" name="Picture 45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39425" y="5909900"/>
              <a:ext cx="1680535" cy="395420"/>
            </a:xfrm>
            <a:prstGeom prst="rect">
              <a:avLst/>
            </a:prstGeom>
          </p:spPr>
        </p:pic>
      </p:grpSp>
      <p:grpSp>
        <p:nvGrpSpPr>
          <p:cNvPr id="452" name="Group 451" hidden="1"/>
          <p:cNvGrpSpPr/>
          <p:nvPr/>
        </p:nvGrpSpPr>
        <p:grpSpPr>
          <a:xfrm>
            <a:off x="8382771" y="3761370"/>
            <a:ext cx="1796303" cy="932688"/>
            <a:chOff x="4111219" y="5379294"/>
            <a:chExt cx="1796303" cy="932688"/>
          </a:xfrm>
        </p:grpSpPr>
        <p:sp>
          <p:nvSpPr>
            <p:cNvPr id="453" name="Left Bracket 452"/>
            <p:cNvSpPr/>
            <p:nvPr/>
          </p:nvSpPr>
          <p:spPr>
            <a:xfrm>
              <a:off x="4111219" y="5379294"/>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FFFF"/>
                </a:solidFill>
              </a:endParaRPr>
            </a:p>
          </p:txBody>
        </p:sp>
        <p:sp>
          <p:nvSpPr>
            <p:cNvPr id="454" name="Rectangle 453"/>
            <p:cNvSpPr/>
            <p:nvPr/>
          </p:nvSpPr>
          <p:spPr bwMode="auto">
            <a:xfrm>
              <a:off x="4169325" y="5434158"/>
              <a:ext cx="1680092" cy="822960"/>
            </a:xfrm>
            <a:prstGeom prst="rect">
              <a:avLst/>
            </a:prstGeom>
            <a:solidFill>
              <a:schemeClr val="tx1"/>
            </a:solidFill>
            <a:ln w="19050">
              <a:solidFill>
                <a:schemeClr val="accent2"/>
              </a:solid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a:lnSpc>
                  <a:spcPct val="90000"/>
                </a:lnSpc>
              </a:pPr>
              <a:r>
                <a:rPr lang="en-US" sz="2000" b="1" dirty="0">
                  <a:gradFill>
                    <a:gsLst>
                      <a:gs pos="2917">
                        <a:srgbClr val="FFFFFF"/>
                      </a:gs>
                      <a:gs pos="30000">
                        <a:srgbClr val="FFFFFF"/>
                      </a:gs>
                    </a:gsLst>
                    <a:lin ang="5400000" scaled="0"/>
                  </a:gradFill>
                  <a:latin typeface="Segoe UI Light"/>
                </a:rPr>
                <a:t>Application</a:t>
              </a:r>
            </a:p>
            <a:p>
              <a:pPr algn="ctr">
                <a:lnSpc>
                  <a:spcPct val="90000"/>
                </a:lnSpc>
              </a:pPr>
              <a:r>
                <a:rPr lang="en-US" sz="2000" b="1" dirty="0">
                  <a:gradFill>
                    <a:gsLst>
                      <a:gs pos="2917">
                        <a:srgbClr val="FFFFFF"/>
                      </a:gs>
                      <a:gs pos="30000">
                        <a:srgbClr val="FFFFFF"/>
                      </a:gs>
                    </a:gsLst>
                    <a:lin ang="5400000" scaled="0"/>
                  </a:gradFill>
                  <a:latin typeface="Segoe UI Light"/>
                </a:rPr>
                <a:t>Framework</a:t>
              </a:r>
            </a:p>
          </p:txBody>
        </p:sp>
        <p:sp>
          <p:nvSpPr>
            <p:cNvPr id="455" name="Left Bracket 454"/>
            <p:cNvSpPr/>
            <p:nvPr/>
          </p:nvSpPr>
          <p:spPr>
            <a:xfrm rot="10800000">
              <a:off x="5773115" y="5379294"/>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FFFF"/>
                </a:solidFill>
              </a:endParaRPr>
            </a:p>
          </p:txBody>
        </p:sp>
      </p:grpSp>
      <p:grpSp>
        <p:nvGrpSpPr>
          <p:cNvPr id="456" name="Group 455" hidden="1"/>
          <p:cNvGrpSpPr/>
          <p:nvPr/>
        </p:nvGrpSpPr>
        <p:grpSpPr>
          <a:xfrm>
            <a:off x="8997656" y="3925035"/>
            <a:ext cx="566533" cy="605357"/>
            <a:chOff x="10439613" y="2462392"/>
            <a:chExt cx="616170" cy="658395"/>
          </a:xfrm>
        </p:grpSpPr>
        <p:pic>
          <p:nvPicPr>
            <p:cNvPr id="457" name="Picture 456"/>
            <p:cNvPicPr>
              <a:picLocks noChangeAspect="1"/>
            </p:cNvPicPr>
            <p:nvPr/>
          </p:nvPicPr>
          <p:blipFill>
            <a:blip r:embed="rId4">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10439613" y="2462392"/>
              <a:ext cx="616170" cy="658395"/>
            </a:xfrm>
            <a:prstGeom prst="rect">
              <a:avLst/>
            </a:prstGeom>
          </p:spPr>
        </p:pic>
        <p:pic>
          <p:nvPicPr>
            <p:cNvPr id="458" name="Picture 457" descr="\\MAGNUM\Projects\Microsoft\Cloud Power FY12\Design\ICONS_PNG\Application.png"/>
            <p:cNvPicPr>
              <a:picLocks noChangeAspect="1" noChangeArrowheads="1"/>
            </p:cNvPicPr>
            <p:nvPr/>
          </p:nvPicPr>
          <p:blipFill>
            <a:blip r:embed="rId5" cstate="print">
              <a:biLevel thresh="50000"/>
            </a:blip>
            <a:srcRect/>
            <a:stretch>
              <a:fillRect/>
            </a:stretch>
          </p:blipFill>
          <p:spPr bwMode="auto">
            <a:xfrm>
              <a:off x="10452536" y="2756014"/>
              <a:ext cx="247374" cy="247374"/>
            </a:xfrm>
            <a:prstGeom prst="rect">
              <a:avLst/>
            </a:prstGeom>
            <a:noFill/>
          </p:spPr>
        </p:pic>
        <p:pic>
          <p:nvPicPr>
            <p:cNvPr id="459" name="Picture 458" descr="\\MAGNUM\Projects\Microsoft\Cloud Power FY12\Design\ICONS_PNG\Application.png"/>
            <p:cNvPicPr>
              <a:picLocks noChangeAspect="1" noChangeArrowheads="1"/>
            </p:cNvPicPr>
            <p:nvPr/>
          </p:nvPicPr>
          <p:blipFill>
            <a:blip r:embed="rId5" cstate="print">
              <a:biLevel thresh="25000"/>
            </a:blip>
            <a:srcRect/>
            <a:stretch>
              <a:fillRect/>
            </a:stretch>
          </p:blipFill>
          <p:spPr bwMode="auto">
            <a:xfrm>
              <a:off x="10771692" y="2770074"/>
              <a:ext cx="247374" cy="247374"/>
            </a:xfrm>
            <a:prstGeom prst="rect">
              <a:avLst/>
            </a:prstGeom>
            <a:noFill/>
          </p:spPr>
        </p:pic>
        <p:pic>
          <p:nvPicPr>
            <p:cNvPr id="460" name="Picture 459" descr="\\MAGNUM\Projects\Microsoft\Cloud Power FY12\Design\ICONS_PNG\Application.png"/>
            <p:cNvPicPr>
              <a:picLocks noChangeAspect="1" noChangeArrowheads="1"/>
            </p:cNvPicPr>
            <p:nvPr/>
          </p:nvPicPr>
          <p:blipFill>
            <a:blip r:embed="rId5" cstate="print">
              <a:biLevel thresh="25000"/>
            </a:blip>
            <a:srcRect/>
            <a:stretch>
              <a:fillRect/>
            </a:stretch>
          </p:blipFill>
          <p:spPr bwMode="auto">
            <a:xfrm>
              <a:off x="10624011" y="2497498"/>
              <a:ext cx="247374" cy="247374"/>
            </a:xfrm>
            <a:prstGeom prst="rect">
              <a:avLst/>
            </a:prstGeom>
            <a:noFill/>
          </p:spPr>
        </p:pic>
      </p:grpSp>
      <p:cxnSp>
        <p:nvCxnSpPr>
          <p:cNvPr id="595" name="Straight Arrow Connector 594"/>
          <p:cNvCxnSpPr/>
          <p:nvPr/>
        </p:nvCxnSpPr>
        <p:spPr>
          <a:xfrm flipV="1">
            <a:off x="2841880" y="2171833"/>
            <a:ext cx="1836405" cy="5185"/>
          </a:xfrm>
          <a:prstGeom prst="straightConnector1">
            <a:avLst/>
          </a:prstGeom>
          <a:solidFill>
            <a:schemeClr val="tx1"/>
          </a:solidFill>
          <a:ln w="28575">
            <a:solidFill>
              <a:schemeClr val="tx2"/>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573" name="Straight Arrow Connector 572"/>
          <p:cNvCxnSpPr/>
          <p:nvPr/>
        </p:nvCxnSpPr>
        <p:spPr>
          <a:xfrm>
            <a:off x="6294191" y="2955483"/>
            <a:ext cx="7048" cy="1126502"/>
          </a:xfrm>
          <a:prstGeom prst="straightConnector1">
            <a:avLst/>
          </a:prstGeom>
          <a:solidFill>
            <a:schemeClr val="tx1"/>
          </a:solidFill>
          <a:ln w="28575">
            <a:solidFill>
              <a:schemeClr val="tx2"/>
            </a:solidFill>
            <a:headEnd type="none"/>
            <a:tailEnd type="triangle" w="lg" len="lg"/>
          </a:ln>
        </p:spPr>
        <p:style>
          <a:lnRef idx="1">
            <a:schemeClr val="accent1"/>
          </a:lnRef>
          <a:fillRef idx="0">
            <a:schemeClr val="accent1"/>
          </a:fillRef>
          <a:effectRef idx="0">
            <a:schemeClr val="accent1"/>
          </a:effectRef>
          <a:fontRef idx="minor">
            <a:schemeClr val="tx1"/>
          </a:fontRef>
        </p:style>
      </p:cxnSp>
      <p:grpSp>
        <p:nvGrpSpPr>
          <p:cNvPr id="428" name="Group 427"/>
          <p:cNvGrpSpPr/>
          <p:nvPr/>
        </p:nvGrpSpPr>
        <p:grpSpPr>
          <a:xfrm>
            <a:off x="547962" y="4122813"/>
            <a:ext cx="1882150" cy="951832"/>
            <a:chOff x="4962561" y="2484878"/>
            <a:chExt cx="2522622" cy="1409700"/>
          </a:xfrm>
        </p:grpSpPr>
        <p:grpSp>
          <p:nvGrpSpPr>
            <p:cNvPr id="429" name="Group 428"/>
            <p:cNvGrpSpPr/>
            <p:nvPr/>
          </p:nvGrpSpPr>
          <p:grpSpPr>
            <a:xfrm>
              <a:off x="4962561" y="2484878"/>
              <a:ext cx="2522622" cy="1409700"/>
              <a:chOff x="3703637" y="1744662"/>
              <a:chExt cx="5181600" cy="2895600"/>
            </a:xfrm>
          </p:grpSpPr>
          <p:sp>
            <p:nvSpPr>
              <p:cNvPr id="569" name="Rectangle 568"/>
              <p:cNvSpPr/>
              <p:nvPr/>
            </p:nvSpPr>
            <p:spPr bwMode="auto">
              <a:xfrm>
                <a:off x="3789873" y="1829243"/>
                <a:ext cx="5013282" cy="2725204"/>
              </a:xfrm>
              <a:prstGeom prst="rect">
                <a:avLst/>
              </a:prstGeom>
              <a:solidFill>
                <a:schemeClr val="accent1"/>
              </a:solidFill>
              <a:ln w="76200">
                <a:solidFill>
                  <a:schemeClr val="bg1">
                    <a:lumMod val="95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70" name="Right Bracket 569"/>
              <p:cNvSpPr/>
              <p:nvPr/>
            </p:nvSpPr>
            <p:spPr>
              <a:xfrm>
                <a:off x="8512014" y="1744662"/>
                <a:ext cx="373223" cy="2895600"/>
              </a:xfrm>
              <a:prstGeom prst="rightBracket">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FFFFFF"/>
                  </a:solidFill>
                </a:endParaRPr>
              </a:p>
            </p:txBody>
          </p:sp>
          <p:sp>
            <p:nvSpPr>
              <p:cNvPr id="571" name="Left Bracket 570"/>
              <p:cNvSpPr/>
              <p:nvPr/>
            </p:nvSpPr>
            <p:spPr>
              <a:xfrm>
                <a:off x="3703637" y="1744662"/>
                <a:ext cx="373223" cy="2895600"/>
              </a:xfrm>
              <a:prstGeom prst="leftBracket">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FFFF"/>
                  </a:solidFill>
                </a:endParaRPr>
              </a:p>
            </p:txBody>
          </p:sp>
        </p:grpSp>
        <p:cxnSp>
          <p:nvCxnSpPr>
            <p:cNvPr id="430" name="Straight Connector 429"/>
            <p:cNvCxnSpPr/>
            <p:nvPr/>
          </p:nvCxnSpPr>
          <p:spPr>
            <a:xfrm>
              <a:off x="7288402"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5" name="Straight Connector 434"/>
            <p:cNvCxnSpPr/>
            <p:nvPr/>
          </p:nvCxnSpPr>
          <p:spPr>
            <a:xfrm>
              <a:off x="7166837"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6" name="Straight Connector 435"/>
            <p:cNvCxnSpPr/>
            <p:nvPr/>
          </p:nvCxnSpPr>
          <p:spPr>
            <a:xfrm>
              <a:off x="7045273"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7" name="Straight Connector 436"/>
            <p:cNvCxnSpPr/>
            <p:nvPr/>
          </p:nvCxnSpPr>
          <p:spPr>
            <a:xfrm>
              <a:off x="6923709"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438" name="Group 437"/>
            <p:cNvGrpSpPr/>
            <p:nvPr/>
          </p:nvGrpSpPr>
          <p:grpSpPr>
            <a:xfrm>
              <a:off x="5151321" y="2732528"/>
              <a:ext cx="364693" cy="914400"/>
              <a:chOff x="5528956" y="2849562"/>
              <a:chExt cx="729385" cy="1828800"/>
            </a:xfrm>
          </p:grpSpPr>
          <p:cxnSp>
            <p:nvCxnSpPr>
              <p:cNvPr id="440" name="Straight Connector 439"/>
              <p:cNvCxnSpPr/>
              <p:nvPr/>
            </p:nvCxnSpPr>
            <p:spPr>
              <a:xfrm>
                <a:off x="6258341"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1" name="Straight Connector 440"/>
              <p:cNvCxnSpPr/>
              <p:nvPr/>
            </p:nvCxnSpPr>
            <p:spPr>
              <a:xfrm>
                <a:off x="6015212"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2" name="Straight Connector 441"/>
              <p:cNvCxnSpPr/>
              <p:nvPr/>
            </p:nvCxnSpPr>
            <p:spPr>
              <a:xfrm>
                <a:off x="5772084"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68" name="Straight Connector 567"/>
              <p:cNvCxnSpPr/>
              <p:nvPr/>
            </p:nvCxnSpPr>
            <p:spPr>
              <a:xfrm>
                <a:off x="5528956"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grpSp>
      </p:grpSp>
      <p:sp>
        <p:nvSpPr>
          <p:cNvPr id="572" name="Rectangle 571"/>
          <p:cNvSpPr/>
          <p:nvPr/>
        </p:nvSpPr>
        <p:spPr>
          <a:xfrm>
            <a:off x="630348" y="4302245"/>
            <a:ext cx="1725836" cy="620304"/>
          </a:xfrm>
          <a:prstGeom prst="rect">
            <a:avLst/>
          </a:prstGeom>
        </p:spPr>
        <p:txBody>
          <a:bodyPr wrap="square">
            <a:spAutoFit/>
          </a:bodyPr>
          <a:lstStyle/>
          <a:p>
            <a:pPr algn="ctr">
              <a:lnSpc>
                <a:spcPct val="90000"/>
              </a:lnSpc>
            </a:pPr>
            <a:r>
              <a:rPr lang="en-US" sz="2000" b="1" dirty="0">
                <a:gradFill>
                  <a:gsLst>
                    <a:gs pos="2917">
                      <a:srgbClr val="FFFFFF"/>
                    </a:gs>
                    <a:gs pos="30000">
                      <a:srgbClr val="FFFFFF"/>
                    </a:gs>
                  </a:gsLst>
                  <a:lin ang="5400000" scaled="0"/>
                </a:gradFill>
                <a:latin typeface="Segoe UI Light"/>
              </a:rPr>
              <a:t>Application</a:t>
            </a:r>
          </a:p>
          <a:p>
            <a:pPr algn="ctr">
              <a:lnSpc>
                <a:spcPct val="90000"/>
              </a:lnSpc>
            </a:pPr>
            <a:r>
              <a:rPr lang="en-US" sz="2000" b="1" dirty="0">
                <a:gradFill>
                  <a:gsLst>
                    <a:gs pos="2917">
                      <a:srgbClr val="FFFFFF"/>
                    </a:gs>
                    <a:gs pos="30000">
                      <a:srgbClr val="FFFFFF"/>
                    </a:gs>
                  </a:gsLst>
                  <a:lin ang="5400000" scaled="0"/>
                </a:gradFill>
                <a:latin typeface="Segoe UI Light"/>
              </a:rPr>
              <a:t>Framework</a:t>
            </a:r>
          </a:p>
        </p:txBody>
      </p:sp>
      <p:grpSp>
        <p:nvGrpSpPr>
          <p:cNvPr id="577" name="Group 576"/>
          <p:cNvGrpSpPr/>
          <p:nvPr/>
        </p:nvGrpSpPr>
        <p:grpSpPr>
          <a:xfrm>
            <a:off x="543375" y="5214161"/>
            <a:ext cx="1882150" cy="951832"/>
            <a:chOff x="4962561" y="2484878"/>
            <a:chExt cx="2522622" cy="1409700"/>
          </a:xfrm>
        </p:grpSpPr>
        <p:grpSp>
          <p:nvGrpSpPr>
            <p:cNvPr id="578" name="Group 577"/>
            <p:cNvGrpSpPr/>
            <p:nvPr/>
          </p:nvGrpSpPr>
          <p:grpSpPr>
            <a:xfrm>
              <a:off x="4962561" y="2484878"/>
              <a:ext cx="2522622" cy="1409700"/>
              <a:chOff x="3703637" y="1744662"/>
              <a:chExt cx="5181600" cy="2895600"/>
            </a:xfrm>
          </p:grpSpPr>
          <p:sp>
            <p:nvSpPr>
              <p:cNvPr id="588" name="Rectangle 587"/>
              <p:cNvSpPr/>
              <p:nvPr/>
            </p:nvSpPr>
            <p:spPr bwMode="auto">
              <a:xfrm>
                <a:off x="3789873" y="1829243"/>
                <a:ext cx="5013282" cy="2725204"/>
              </a:xfrm>
              <a:prstGeom prst="rect">
                <a:avLst/>
              </a:prstGeom>
              <a:solidFill>
                <a:schemeClr val="accent1"/>
              </a:solidFill>
              <a:ln w="76200">
                <a:solidFill>
                  <a:schemeClr val="bg1">
                    <a:lumMod val="95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89" name="Right Bracket 588"/>
              <p:cNvSpPr/>
              <p:nvPr/>
            </p:nvSpPr>
            <p:spPr>
              <a:xfrm>
                <a:off x="8512014" y="1744662"/>
                <a:ext cx="373223" cy="2895600"/>
              </a:xfrm>
              <a:prstGeom prst="rightBracket">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FFFFFF"/>
                  </a:solidFill>
                </a:endParaRPr>
              </a:p>
            </p:txBody>
          </p:sp>
          <p:sp>
            <p:nvSpPr>
              <p:cNvPr id="591" name="Left Bracket 590"/>
              <p:cNvSpPr/>
              <p:nvPr/>
            </p:nvSpPr>
            <p:spPr>
              <a:xfrm>
                <a:off x="3703637" y="1744662"/>
                <a:ext cx="373223" cy="2895600"/>
              </a:xfrm>
              <a:prstGeom prst="leftBracket">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FFFF"/>
                  </a:solidFill>
                </a:endParaRPr>
              </a:p>
            </p:txBody>
          </p:sp>
        </p:grpSp>
        <p:cxnSp>
          <p:nvCxnSpPr>
            <p:cNvPr id="579" name="Straight Connector 578"/>
            <p:cNvCxnSpPr/>
            <p:nvPr/>
          </p:nvCxnSpPr>
          <p:spPr>
            <a:xfrm>
              <a:off x="7288402"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80" name="Straight Connector 579"/>
            <p:cNvCxnSpPr/>
            <p:nvPr/>
          </p:nvCxnSpPr>
          <p:spPr>
            <a:xfrm>
              <a:off x="7166837"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81" name="Straight Connector 580"/>
            <p:cNvCxnSpPr/>
            <p:nvPr/>
          </p:nvCxnSpPr>
          <p:spPr>
            <a:xfrm>
              <a:off x="7045273"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82" name="Straight Connector 581"/>
            <p:cNvCxnSpPr/>
            <p:nvPr/>
          </p:nvCxnSpPr>
          <p:spPr>
            <a:xfrm>
              <a:off x="6923709"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583" name="Group 582"/>
            <p:cNvGrpSpPr/>
            <p:nvPr/>
          </p:nvGrpSpPr>
          <p:grpSpPr>
            <a:xfrm>
              <a:off x="5151321" y="2732528"/>
              <a:ext cx="364693" cy="914400"/>
              <a:chOff x="5528956" y="2849562"/>
              <a:chExt cx="729385" cy="1828800"/>
            </a:xfrm>
          </p:grpSpPr>
          <p:cxnSp>
            <p:nvCxnSpPr>
              <p:cNvPr id="584" name="Straight Connector 583"/>
              <p:cNvCxnSpPr/>
              <p:nvPr/>
            </p:nvCxnSpPr>
            <p:spPr>
              <a:xfrm>
                <a:off x="6258341"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85" name="Straight Connector 584"/>
              <p:cNvCxnSpPr/>
              <p:nvPr/>
            </p:nvCxnSpPr>
            <p:spPr>
              <a:xfrm>
                <a:off x="6015212"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86" name="Straight Connector 585"/>
              <p:cNvCxnSpPr/>
              <p:nvPr/>
            </p:nvCxnSpPr>
            <p:spPr>
              <a:xfrm>
                <a:off x="5772084"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87" name="Straight Connector 586"/>
              <p:cNvCxnSpPr/>
              <p:nvPr/>
            </p:nvCxnSpPr>
            <p:spPr>
              <a:xfrm>
                <a:off x="5528956"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grpSp>
      </p:grpSp>
      <p:pic>
        <p:nvPicPr>
          <p:cNvPr id="592" name="Picture 59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0349" y="5539786"/>
            <a:ext cx="1773510" cy="407795"/>
          </a:xfrm>
          <a:prstGeom prst="rect">
            <a:avLst/>
          </a:prstGeom>
        </p:spPr>
      </p:pic>
      <p:grpSp>
        <p:nvGrpSpPr>
          <p:cNvPr id="608" name="Group 607"/>
          <p:cNvGrpSpPr/>
          <p:nvPr/>
        </p:nvGrpSpPr>
        <p:grpSpPr>
          <a:xfrm>
            <a:off x="553592" y="3022572"/>
            <a:ext cx="1882150" cy="951832"/>
            <a:chOff x="3703637" y="1744662"/>
            <a:chExt cx="5181600" cy="2895600"/>
          </a:xfrm>
        </p:grpSpPr>
        <p:sp>
          <p:nvSpPr>
            <p:cNvPr id="632" name="Rectangle 631"/>
            <p:cNvSpPr/>
            <p:nvPr/>
          </p:nvSpPr>
          <p:spPr bwMode="auto">
            <a:xfrm>
              <a:off x="3789873" y="1829242"/>
              <a:ext cx="5013283" cy="2598061"/>
            </a:xfrm>
            <a:prstGeom prst="rect">
              <a:avLst/>
            </a:prstGeom>
            <a:solidFill>
              <a:schemeClr val="accent1"/>
            </a:solidFill>
            <a:ln w="76200" cmpd="sng">
              <a:solidFill>
                <a:schemeClr val="bg1">
                  <a:lumMod val="95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633" name="Right Bracket 632"/>
            <p:cNvSpPr/>
            <p:nvPr/>
          </p:nvSpPr>
          <p:spPr>
            <a:xfrm>
              <a:off x="8512014" y="1744662"/>
              <a:ext cx="373223" cy="2895600"/>
            </a:xfrm>
            <a:prstGeom prst="rightBracket">
              <a:avLst/>
            </a:prstGeom>
            <a:ln w="76200" cmpd="sng">
              <a:solidFill>
                <a:schemeClr val="accent1"/>
              </a:solidFill>
              <a:prstDash val="solid"/>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FFFFFF"/>
                </a:solidFill>
              </a:endParaRPr>
            </a:p>
          </p:txBody>
        </p:sp>
        <p:sp>
          <p:nvSpPr>
            <p:cNvPr id="648" name="Left Bracket 647"/>
            <p:cNvSpPr/>
            <p:nvPr/>
          </p:nvSpPr>
          <p:spPr>
            <a:xfrm>
              <a:off x="3703637" y="1744662"/>
              <a:ext cx="373223" cy="2895600"/>
            </a:xfrm>
            <a:prstGeom prst="leftBracket">
              <a:avLst/>
            </a:prstGeom>
            <a:ln w="76200" cmpd="sng">
              <a:solidFill>
                <a:schemeClr val="accent1"/>
              </a:solidFill>
              <a:prstDash val="solid"/>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FFFF"/>
                </a:solidFill>
              </a:endParaRPr>
            </a:p>
          </p:txBody>
        </p:sp>
      </p:grpSp>
      <p:cxnSp>
        <p:nvCxnSpPr>
          <p:cNvPr id="679" name="Straight Arrow Connector 678"/>
          <p:cNvCxnSpPr/>
          <p:nvPr/>
        </p:nvCxnSpPr>
        <p:spPr>
          <a:xfrm flipH="1" flipV="1">
            <a:off x="2631090" y="3796416"/>
            <a:ext cx="3005406" cy="1036636"/>
          </a:xfrm>
          <a:prstGeom prst="straightConnector1">
            <a:avLst/>
          </a:prstGeom>
          <a:solidFill>
            <a:schemeClr val="tx1"/>
          </a:solidFill>
          <a:ln w="28575">
            <a:solidFill>
              <a:schemeClr val="tx2"/>
            </a:solidFill>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680" name="TextBox 14"/>
          <p:cNvSpPr txBox="1"/>
          <p:nvPr/>
        </p:nvSpPr>
        <p:spPr>
          <a:xfrm rot="1122519">
            <a:off x="2998711" y="3645551"/>
            <a:ext cx="2457954" cy="1403461"/>
          </a:xfrm>
          <a:prstGeom prst="rect">
            <a:avLst/>
          </a:prstGeom>
          <a:solidFill>
            <a:schemeClr val="tx2"/>
          </a:solidFill>
        </p:spPr>
        <p:txBody>
          <a:bodyPr wrap="square" lIns="182880" tIns="146304" rIns="182880" bIns="146304" rtlCol="0">
            <a:spAutoFit/>
          </a:bodyPr>
          <a:lstStyle/>
          <a:p>
            <a:pPr algn="ctr">
              <a:lnSpc>
                <a:spcPct val="90000"/>
              </a:lnSpc>
              <a:spcAft>
                <a:spcPts val="600"/>
              </a:spcAft>
            </a:pPr>
            <a:r>
              <a:rPr lang="en-US" sz="1600" dirty="0" smtClean="0">
                <a:gradFill>
                  <a:gsLst>
                    <a:gs pos="2917">
                      <a:srgbClr val="FFFFFF"/>
                    </a:gs>
                    <a:gs pos="30000">
                      <a:srgbClr val="FFFFFF"/>
                    </a:gs>
                  </a:gsLst>
                  <a:lin ang="5400000" scaled="0"/>
                </a:gradFill>
              </a:rPr>
              <a:t>Uma nova </a:t>
            </a:r>
            <a:r>
              <a:rPr lang="en-US" sz="1600" dirty="0" err="1" smtClean="0">
                <a:gradFill>
                  <a:gsLst>
                    <a:gs pos="2917">
                      <a:srgbClr val="FFFFFF"/>
                    </a:gs>
                    <a:gs pos="30000">
                      <a:srgbClr val="FFFFFF"/>
                    </a:gs>
                  </a:gsLst>
                  <a:lin ang="5400000" scaled="0"/>
                </a:gradFill>
              </a:rPr>
              <a:t>imagem</a:t>
            </a:r>
            <a:r>
              <a:rPr lang="en-US" sz="1600" dirty="0" smtClean="0">
                <a:gradFill>
                  <a:gsLst>
                    <a:gs pos="2917">
                      <a:srgbClr val="FFFFFF"/>
                    </a:gs>
                    <a:gs pos="30000">
                      <a:srgbClr val="FFFFFF"/>
                    </a:gs>
                  </a:gsLst>
                  <a:lin ang="5400000" scaled="0"/>
                </a:gradFill>
              </a:rPr>
              <a:t> de container é </a:t>
            </a:r>
            <a:r>
              <a:rPr lang="en-US" sz="1600" dirty="0" err="1" smtClean="0">
                <a:gradFill>
                  <a:gsLst>
                    <a:gs pos="2917">
                      <a:srgbClr val="FFFFFF"/>
                    </a:gs>
                    <a:gs pos="30000">
                      <a:srgbClr val="FFFFFF"/>
                    </a:gs>
                  </a:gsLst>
                  <a:lin ang="5400000" scaled="0"/>
                </a:gradFill>
              </a:rPr>
              <a:t>feita</a:t>
            </a:r>
            <a:r>
              <a:rPr lang="en-US" sz="1600" dirty="0" smtClean="0">
                <a:gradFill>
                  <a:gsLst>
                    <a:gs pos="2917">
                      <a:srgbClr val="FFFFFF"/>
                    </a:gs>
                    <a:gs pos="30000">
                      <a:srgbClr val="FFFFFF"/>
                    </a:gs>
                  </a:gsLst>
                  <a:lin ang="5400000" scaled="0"/>
                </a:gradFill>
              </a:rPr>
              <a:t> contend a </a:t>
            </a:r>
            <a:r>
              <a:rPr lang="en-US" sz="1600" dirty="0" err="1" smtClean="0">
                <a:gradFill>
                  <a:gsLst>
                    <a:gs pos="2917">
                      <a:srgbClr val="FFFFFF"/>
                    </a:gs>
                    <a:gs pos="30000">
                      <a:srgbClr val="FFFFFF"/>
                    </a:gs>
                  </a:gsLst>
                  <a:lin ang="5400000" scaled="0"/>
                </a:gradFill>
              </a:rPr>
              <a:t>aplicação</a:t>
            </a:r>
            <a:r>
              <a:rPr lang="en-US" sz="1600" dirty="0" smtClean="0">
                <a:gradFill>
                  <a:gsLst>
                    <a:gs pos="2917">
                      <a:srgbClr val="FFFFFF"/>
                    </a:gs>
                    <a:gs pos="30000">
                      <a:srgbClr val="FFFFFF"/>
                    </a:gs>
                  </a:gsLst>
                  <a:lin ang="5400000" scaled="0"/>
                </a:gradFill>
              </a:rPr>
              <a:t>, </a:t>
            </a:r>
            <a:r>
              <a:rPr lang="en-US" sz="1600" dirty="0" err="1" smtClean="0">
                <a:gradFill>
                  <a:gsLst>
                    <a:gs pos="2917">
                      <a:srgbClr val="FFFFFF"/>
                    </a:gs>
                    <a:gs pos="30000">
                      <a:srgbClr val="FFFFFF"/>
                    </a:gs>
                  </a:gsLst>
                  <a:lin ang="5400000" scaled="0"/>
                </a:gradFill>
              </a:rPr>
              <a:t>escrita</a:t>
            </a:r>
            <a:r>
              <a:rPr lang="en-US" sz="1600" dirty="0" smtClean="0">
                <a:gradFill>
                  <a:gsLst>
                    <a:gs pos="2917">
                      <a:srgbClr val="FFFFFF"/>
                    </a:gs>
                    <a:gs pos="30000">
                      <a:srgbClr val="FFFFFF"/>
                    </a:gs>
                  </a:gsLst>
                  <a:lin ang="5400000" scaled="0"/>
                </a:gradFill>
              </a:rPr>
              <a:t> </a:t>
            </a:r>
            <a:r>
              <a:rPr lang="en-US" sz="1600" dirty="0" err="1" smtClean="0">
                <a:gradFill>
                  <a:gsLst>
                    <a:gs pos="2917">
                      <a:srgbClr val="FFFFFF"/>
                    </a:gs>
                    <a:gs pos="30000">
                      <a:srgbClr val="FFFFFF"/>
                    </a:gs>
                  </a:gsLst>
                  <a:lin ang="5400000" scaled="0"/>
                </a:gradFill>
              </a:rPr>
              <a:t>por</a:t>
            </a:r>
            <a:r>
              <a:rPr lang="en-US" sz="1600" dirty="0" smtClean="0">
                <a:gradFill>
                  <a:gsLst>
                    <a:gs pos="2917">
                      <a:srgbClr val="FFFFFF"/>
                    </a:gs>
                    <a:gs pos="30000">
                      <a:srgbClr val="FFFFFF"/>
                    </a:gs>
                  </a:gsLst>
                  <a:lin ang="5400000" scaled="0"/>
                </a:gradFill>
              </a:rPr>
              <a:t> um </a:t>
            </a:r>
            <a:r>
              <a:rPr lang="en-US" sz="1600" dirty="0" err="1" smtClean="0">
                <a:gradFill>
                  <a:gsLst>
                    <a:gs pos="2917">
                      <a:srgbClr val="FFFFFF"/>
                    </a:gs>
                    <a:gs pos="30000">
                      <a:srgbClr val="FFFFFF"/>
                    </a:gs>
                  </a:gsLst>
                  <a:lin ang="5400000" scaled="0"/>
                </a:gradFill>
              </a:rPr>
              <a:t>desenvolvedor</a:t>
            </a:r>
            <a:endParaRPr lang="en-US" sz="1600" dirty="0" smtClean="0">
              <a:gradFill>
                <a:gsLst>
                  <a:gs pos="2917">
                    <a:srgbClr val="FFFFFF"/>
                  </a:gs>
                  <a:gs pos="30000">
                    <a:srgbClr val="FFFFFF"/>
                  </a:gs>
                </a:gsLst>
                <a:lin ang="5400000" scaled="0"/>
              </a:gradFill>
            </a:endParaRPr>
          </a:p>
        </p:txBody>
      </p:sp>
      <p:pic>
        <p:nvPicPr>
          <p:cNvPr id="590" name="Picture 589"/>
          <p:cNvPicPr>
            <a:picLocks noChangeAspect="1"/>
          </p:cNvPicPr>
          <p:nvPr/>
        </p:nvPicPr>
        <p:blipFill>
          <a:blip r:embed="rId6"/>
          <a:stretch>
            <a:fillRect/>
          </a:stretch>
        </p:blipFill>
        <p:spPr>
          <a:xfrm>
            <a:off x="8769634" y="1927291"/>
            <a:ext cx="3657917" cy="4822354"/>
          </a:xfrm>
          <a:prstGeom prst="rect">
            <a:avLst/>
          </a:prstGeom>
        </p:spPr>
      </p:pic>
      <p:grpSp>
        <p:nvGrpSpPr>
          <p:cNvPr id="599" name="Group 598"/>
          <p:cNvGrpSpPr/>
          <p:nvPr/>
        </p:nvGrpSpPr>
        <p:grpSpPr>
          <a:xfrm>
            <a:off x="503237" y="1139197"/>
            <a:ext cx="2338643" cy="1678829"/>
            <a:chOff x="503237" y="1297243"/>
            <a:chExt cx="2338643" cy="1678829"/>
          </a:xfrm>
        </p:grpSpPr>
        <p:sp>
          <p:nvSpPr>
            <p:cNvPr id="603" name="Freeform 602"/>
            <p:cNvSpPr>
              <a:spLocks noChangeAspect="1" noEditPoints="1"/>
            </p:cNvSpPr>
            <p:nvPr/>
          </p:nvSpPr>
          <p:spPr bwMode="auto">
            <a:xfrm>
              <a:off x="868139" y="1297243"/>
              <a:ext cx="1973741" cy="1678828"/>
            </a:xfrm>
            <a:custGeom>
              <a:avLst/>
              <a:gdLst>
                <a:gd name="T0" fmla="*/ 363 w 400"/>
                <a:gd name="T1" fmla="*/ 109 h 330"/>
                <a:gd name="T2" fmla="*/ 340 w 400"/>
                <a:gd name="T3" fmla="*/ 131 h 330"/>
                <a:gd name="T4" fmla="*/ 363 w 400"/>
                <a:gd name="T5" fmla="*/ 154 h 330"/>
                <a:gd name="T6" fmla="*/ 385 w 400"/>
                <a:gd name="T7" fmla="*/ 131 h 330"/>
                <a:gd name="T8" fmla="*/ 363 w 400"/>
                <a:gd name="T9" fmla="*/ 109 h 330"/>
                <a:gd name="T10" fmla="*/ 37 w 400"/>
                <a:gd name="T11" fmla="*/ 109 h 330"/>
                <a:gd name="T12" fmla="*/ 15 w 400"/>
                <a:gd name="T13" fmla="*/ 131 h 330"/>
                <a:gd name="T14" fmla="*/ 37 w 400"/>
                <a:gd name="T15" fmla="*/ 154 h 330"/>
                <a:gd name="T16" fmla="*/ 60 w 400"/>
                <a:gd name="T17" fmla="*/ 131 h 330"/>
                <a:gd name="T18" fmla="*/ 37 w 400"/>
                <a:gd name="T19" fmla="*/ 109 h 330"/>
                <a:gd name="T20" fmla="*/ 295 w 400"/>
                <a:gd name="T21" fmla="*/ 67 h 330"/>
                <a:gd name="T22" fmla="*/ 262 w 400"/>
                <a:gd name="T23" fmla="*/ 101 h 330"/>
                <a:gd name="T24" fmla="*/ 295 w 400"/>
                <a:gd name="T25" fmla="*/ 135 h 330"/>
                <a:gd name="T26" fmla="*/ 329 w 400"/>
                <a:gd name="T27" fmla="*/ 101 h 330"/>
                <a:gd name="T28" fmla="*/ 295 w 400"/>
                <a:gd name="T29" fmla="*/ 67 h 330"/>
                <a:gd name="T30" fmla="*/ 400 w 400"/>
                <a:gd name="T31" fmla="*/ 272 h 330"/>
                <a:gd name="T32" fmla="*/ 362 w 400"/>
                <a:gd name="T33" fmla="*/ 272 h 330"/>
                <a:gd name="T34" fmla="*/ 362 w 400"/>
                <a:gd name="T35" fmla="*/ 202 h 330"/>
                <a:gd name="T36" fmla="*/ 352 w 400"/>
                <a:gd name="T37" fmla="*/ 169 h 330"/>
                <a:gd name="T38" fmla="*/ 363 w 400"/>
                <a:gd name="T39" fmla="*/ 167 h 330"/>
                <a:gd name="T40" fmla="*/ 400 w 400"/>
                <a:gd name="T41" fmla="*/ 204 h 330"/>
                <a:gd name="T42" fmla="*/ 400 w 400"/>
                <a:gd name="T43" fmla="*/ 272 h 330"/>
                <a:gd name="T44" fmla="*/ 105 w 400"/>
                <a:gd name="T45" fmla="*/ 67 h 330"/>
                <a:gd name="T46" fmla="*/ 71 w 400"/>
                <a:gd name="T47" fmla="*/ 101 h 330"/>
                <a:gd name="T48" fmla="*/ 105 w 400"/>
                <a:gd name="T49" fmla="*/ 135 h 330"/>
                <a:gd name="T50" fmla="*/ 138 w 400"/>
                <a:gd name="T51" fmla="*/ 101 h 330"/>
                <a:gd name="T52" fmla="*/ 105 w 400"/>
                <a:gd name="T53" fmla="*/ 67 h 330"/>
                <a:gd name="T54" fmla="*/ 37 w 400"/>
                <a:gd name="T55" fmla="*/ 167 h 330"/>
                <a:gd name="T56" fmla="*/ 48 w 400"/>
                <a:gd name="T57" fmla="*/ 169 h 330"/>
                <a:gd name="T58" fmla="*/ 38 w 400"/>
                <a:gd name="T59" fmla="*/ 202 h 330"/>
                <a:gd name="T60" fmla="*/ 38 w 400"/>
                <a:gd name="T61" fmla="*/ 272 h 330"/>
                <a:gd name="T62" fmla="*/ 0 w 400"/>
                <a:gd name="T63" fmla="*/ 272 h 330"/>
                <a:gd name="T64" fmla="*/ 0 w 400"/>
                <a:gd name="T65" fmla="*/ 204 h 330"/>
                <a:gd name="T66" fmla="*/ 37 w 400"/>
                <a:gd name="T67" fmla="*/ 167 h 330"/>
                <a:gd name="T68" fmla="*/ 200 w 400"/>
                <a:gd name="T69" fmla="*/ 0 h 330"/>
                <a:gd name="T70" fmla="*/ 150 w 400"/>
                <a:gd name="T71" fmla="*/ 50 h 330"/>
                <a:gd name="T72" fmla="*/ 200 w 400"/>
                <a:gd name="T73" fmla="*/ 100 h 330"/>
                <a:gd name="T74" fmla="*/ 250 w 400"/>
                <a:gd name="T75" fmla="*/ 50 h 330"/>
                <a:gd name="T76" fmla="*/ 200 w 400"/>
                <a:gd name="T77" fmla="*/ 0 h 330"/>
                <a:gd name="T78" fmla="*/ 349 w 400"/>
                <a:gd name="T79" fmla="*/ 299 h 330"/>
                <a:gd name="T80" fmla="*/ 290 w 400"/>
                <a:gd name="T81" fmla="*/ 299 h 330"/>
                <a:gd name="T82" fmla="*/ 290 w 400"/>
                <a:gd name="T83" fmla="*/ 191 h 330"/>
                <a:gd name="T84" fmla="*/ 280 w 400"/>
                <a:gd name="T85" fmla="*/ 150 h 330"/>
                <a:gd name="T86" fmla="*/ 295 w 400"/>
                <a:gd name="T87" fmla="*/ 148 h 330"/>
                <a:gd name="T88" fmla="*/ 349 w 400"/>
                <a:gd name="T89" fmla="*/ 202 h 330"/>
                <a:gd name="T90" fmla="*/ 349 w 400"/>
                <a:gd name="T91" fmla="*/ 299 h 330"/>
                <a:gd name="T92" fmla="*/ 110 w 400"/>
                <a:gd name="T93" fmla="*/ 191 h 330"/>
                <a:gd name="T94" fmla="*/ 110 w 400"/>
                <a:gd name="T95" fmla="*/ 299 h 330"/>
                <a:gd name="T96" fmla="*/ 51 w 400"/>
                <a:gd name="T97" fmla="*/ 299 h 330"/>
                <a:gd name="T98" fmla="*/ 51 w 400"/>
                <a:gd name="T99" fmla="*/ 202 h 330"/>
                <a:gd name="T100" fmla="*/ 105 w 400"/>
                <a:gd name="T101" fmla="*/ 148 h 330"/>
                <a:gd name="T102" fmla="*/ 120 w 400"/>
                <a:gd name="T103" fmla="*/ 150 h 330"/>
                <a:gd name="T104" fmla="*/ 110 w 400"/>
                <a:gd name="T105" fmla="*/ 191 h 330"/>
                <a:gd name="T106" fmla="*/ 122 w 400"/>
                <a:gd name="T107" fmla="*/ 330 h 330"/>
                <a:gd name="T108" fmla="*/ 278 w 400"/>
                <a:gd name="T109" fmla="*/ 330 h 330"/>
                <a:gd name="T110" fmla="*/ 278 w 400"/>
                <a:gd name="T111" fmla="*/ 191 h 330"/>
                <a:gd name="T112" fmla="*/ 200 w 400"/>
                <a:gd name="T113" fmla="*/ 113 h 330"/>
                <a:gd name="T114" fmla="*/ 122 w 400"/>
                <a:gd name="T115" fmla="*/ 191 h 330"/>
                <a:gd name="T116" fmla="*/ 122 w 400"/>
                <a:gd name="T117" fmla="*/ 33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00" h="330">
                  <a:moveTo>
                    <a:pt x="363" y="109"/>
                  </a:moveTo>
                  <a:cubicBezTo>
                    <a:pt x="350" y="109"/>
                    <a:pt x="340" y="119"/>
                    <a:pt x="340" y="131"/>
                  </a:cubicBezTo>
                  <a:cubicBezTo>
                    <a:pt x="340" y="144"/>
                    <a:pt x="350" y="154"/>
                    <a:pt x="363" y="154"/>
                  </a:cubicBezTo>
                  <a:cubicBezTo>
                    <a:pt x="375" y="154"/>
                    <a:pt x="385" y="144"/>
                    <a:pt x="385" y="131"/>
                  </a:cubicBezTo>
                  <a:cubicBezTo>
                    <a:pt x="385" y="119"/>
                    <a:pt x="375" y="109"/>
                    <a:pt x="363" y="109"/>
                  </a:cubicBezTo>
                  <a:close/>
                  <a:moveTo>
                    <a:pt x="37" y="109"/>
                  </a:moveTo>
                  <a:cubicBezTo>
                    <a:pt x="25" y="109"/>
                    <a:pt x="15" y="119"/>
                    <a:pt x="15" y="131"/>
                  </a:cubicBezTo>
                  <a:cubicBezTo>
                    <a:pt x="15" y="144"/>
                    <a:pt x="25" y="154"/>
                    <a:pt x="37" y="154"/>
                  </a:cubicBezTo>
                  <a:cubicBezTo>
                    <a:pt x="50" y="154"/>
                    <a:pt x="60" y="144"/>
                    <a:pt x="60" y="131"/>
                  </a:cubicBezTo>
                  <a:cubicBezTo>
                    <a:pt x="60" y="119"/>
                    <a:pt x="50" y="109"/>
                    <a:pt x="37" y="109"/>
                  </a:cubicBezTo>
                  <a:close/>
                  <a:moveTo>
                    <a:pt x="295" y="67"/>
                  </a:moveTo>
                  <a:cubicBezTo>
                    <a:pt x="277" y="67"/>
                    <a:pt x="262" y="83"/>
                    <a:pt x="262" y="101"/>
                  </a:cubicBezTo>
                  <a:cubicBezTo>
                    <a:pt x="262" y="120"/>
                    <a:pt x="277" y="135"/>
                    <a:pt x="295" y="135"/>
                  </a:cubicBezTo>
                  <a:cubicBezTo>
                    <a:pt x="314" y="135"/>
                    <a:pt x="329" y="120"/>
                    <a:pt x="329" y="101"/>
                  </a:cubicBezTo>
                  <a:cubicBezTo>
                    <a:pt x="329" y="83"/>
                    <a:pt x="314" y="67"/>
                    <a:pt x="295" y="67"/>
                  </a:cubicBezTo>
                  <a:close/>
                  <a:moveTo>
                    <a:pt x="400" y="272"/>
                  </a:moveTo>
                  <a:cubicBezTo>
                    <a:pt x="362" y="272"/>
                    <a:pt x="362" y="272"/>
                    <a:pt x="362" y="272"/>
                  </a:cubicBezTo>
                  <a:cubicBezTo>
                    <a:pt x="362" y="202"/>
                    <a:pt x="362" y="202"/>
                    <a:pt x="362" y="202"/>
                  </a:cubicBezTo>
                  <a:cubicBezTo>
                    <a:pt x="362" y="190"/>
                    <a:pt x="358" y="178"/>
                    <a:pt x="352" y="169"/>
                  </a:cubicBezTo>
                  <a:cubicBezTo>
                    <a:pt x="356" y="168"/>
                    <a:pt x="359" y="167"/>
                    <a:pt x="363" y="167"/>
                  </a:cubicBezTo>
                  <a:cubicBezTo>
                    <a:pt x="383" y="167"/>
                    <a:pt x="400" y="184"/>
                    <a:pt x="400" y="204"/>
                  </a:cubicBezTo>
                  <a:lnTo>
                    <a:pt x="400" y="272"/>
                  </a:lnTo>
                  <a:close/>
                  <a:moveTo>
                    <a:pt x="105" y="67"/>
                  </a:moveTo>
                  <a:cubicBezTo>
                    <a:pt x="86" y="67"/>
                    <a:pt x="71" y="83"/>
                    <a:pt x="71" y="101"/>
                  </a:cubicBezTo>
                  <a:cubicBezTo>
                    <a:pt x="71" y="120"/>
                    <a:pt x="86" y="135"/>
                    <a:pt x="105" y="135"/>
                  </a:cubicBezTo>
                  <a:cubicBezTo>
                    <a:pt x="123" y="135"/>
                    <a:pt x="138" y="120"/>
                    <a:pt x="138" y="101"/>
                  </a:cubicBezTo>
                  <a:cubicBezTo>
                    <a:pt x="138" y="83"/>
                    <a:pt x="123" y="67"/>
                    <a:pt x="105" y="67"/>
                  </a:cubicBezTo>
                  <a:close/>
                  <a:moveTo>
                    <a:pt x="37" y="167"/>
                  </a:moveTo>
                  <a:cubicBezTo>
                    <a:pt x="41" y="167"/>
                    <a:pt x="44" y="168"/>
                    <a:pt x="48" y="169"/>
                  </a:cubicBezTo>
                  <a:cubicBezTo>
                    <a:pt x="42" y="178"/>
                    <a:pt x="38" y="190"/>
                    <a:pt x="38" y="202"/>
                  </a:cubicBezTo>
                  <a:cubicBezTo>
                    <a:pt x="38" y="272"/>
                    <a:pt x="38" y="272"/>
                    <a:pt x="38" y="272"/>
                  </a:cubicBezTo>
                  <a:cubicBezTo>
                    <a:pt x="0" y="272"/>
                    <a:pt x="0" y="272"/>
                    <a:pt x="0" y="272"/>
                  </a:cubicBezTo>
                  <a:cubicBezTo>
                    <a:pt x="0" y="204"/>
                    <a:pt x="0" y="204"/>
                    <a:pt x="0" y="204"/>
                  </a:cubicBezTo>
                  <a:cubicBezTo>
                    <a:pt x="0" y="184"/>
                    <a:pt x="17" y="167"/>
                    <a:pt x="37" y="167"/>
                  </a:cubicBezTo>
                  <a:close/>
                  <a:moveTo>
                    <a:pt x="200" y="0"/>
                  </a:moveTo>
                  <a:cubicBezTo>
                    <a:pt x="173" y="0"/>
                    <a:pt x="150" y="22"/>
                    <a:pt x="150" y="50"/>
                  </a:cubicBezTo>
                  <a:cubicBezTo>
                    <a:pt x="150" y="77"/>
                    <a:pt x="173" y="100"/>
                    <a:pt x="200" y="100"/>
                  </a:cubicBezTo>
                  <a:cubicBezTo>
                    <a:pt x="227" y="100"/>
                    <a:pt x="250" y="77"/>
                    <a:pt x="250" y="50"/>
                  </a:cubicBezTo>
                  <a:cubicBezTo>
                    <a:pt x="250" y="22"/>
                    <a:pt x="227" y="0"/>
                    <a:pt x="200" y="0"/>
                  </a:cubicBezTo>
                  <a:close/>
                  <a:moveTo>
                    <a:pt x="349" y="299"/>
                  </a:moveTo>
                  <a:cubicBezTo>
                    <a:pt x="290" y="299"/>
                    <a:pt x="290" y="299"/>
                    <a:pt x="290" y="299"/>
                  </a:cubicBezTo>
                  <a:cubicBezTo>
                    <a:pt x="290" y="191"/>
                    <a:pt x="290" y="191"/>
                    <a:pt x="290" y="191"/>
                  </a:cubicBezTo>
                  <a:cubicBezTo>
                    <a:pt x="290" y="176"/>
                    <a:pt x="287" y="163"/>
                    <a:pt x="280" y="150"/>
                  </a:cubicBezTo>
                  <a:cubicBezTo>
                    <a:pt x="285" y="149"/>
                    <a:pt x="290" y="148"/>
                    <a:pt x="295" y="148"/>
                  </a:cubicBezTo>
                  <a:cubicBezTo>
                    <a:pt x="325" y="148"/>
                    <a:pt x="349" y="172"/>
                    <a:pt x="349" y="202"/>
                  </a:cubicBezTo>
                  <a:lnTo>
                    <a:pt x="349" y="299"/>
                  </a:lnTo>
                  <a:close/>
                  <a:moveTo>
                    <a:pt x="110" y="191"/>
                  </a:moveTo>
                  <a:cubicBezTo>
                    <a:pt x="110" y="299"/>
                    <a:pt x="110" y="299"/>
                    <a:pt x="110" y="299"/>
                  </a:cubicBezTo>
                  <a:cubicBezTo>
                    <a:pt x="51" y="299"/>
                    <a:pt x="51" y="299"/>
                    <a:pt x="51" y="299"/>
                  </a:cubicBezTo>
                  <a:cubicBezTo>
                    <a:pt x="51" y="202"/>
                    <a:pt x="51" y="202"/>
                    <a:pt x="51" y="202"/>
                  </a:cubicBezTo>
                  <a:cubicBezTo>
                    <a:pt x="51" y="172"/>
                    <a:pt x="75" y="148"/>
                    <a:pt x="105" y="148"/>
                  </a:cubicBezTo>
                  <a:cubicBezTo>
                    <a:pt x="110" y="148"/>
                    <a:pt x="115" y="149"/>
                    <a:pt x="120" y="150"/>
                  </a:cubicBezTo>
                  <a:cubicBezTo>
                    <a:pt x="113" y="163"/>
                    <a:pt x="110" y="176"/>
                    <a:pt x="110" y="191"/>
                  </a:cubicBezTo>
                  <a:close/>
                  <a:moveTo>
                    <a:pt x="122" y="330"/>
                  </a:moveTo>
                  <a:cubicBezTo>
                    <a:pt x="278" y="330"/>
                    <a:pt x="278" y="330"/>
                    <a:pt x="278" y="330"/>
                  </a:cubicBezTo>
                  <a:cubicBezTo>
                    <a:pt x="278" y="191"/>
                    <a:pt x="278" y="191"/>
                    <a:pt x="278" y="191"/>
                  </a:cubicBezTo>
                  <a:cubicBezTo>
                    <a:pt x="278" y="148"/>
                    <a:pt x="243" y="113"/>
                    <a:pt x="200" y="113"/>
                  </a:cubicBezTo>
                  <a:cubicBezTo>
                    <a:pt x="157" y="113"/>
                    <a:pt x="122" y="148"/>
                    <a:pt x="122" y="191"/>
                  </a:cubicBezTo>
                  <a:lnTo>
                    <a:pt x="122" y="330"/>
                  </a:lnTo>
                  <a:close/>
                </a:path>
              </a:pathLst>
            </a:custGeom>
            <a:solidFill>
              <a:schemeClr val="accent4"/>
            </a:solidFill>
            <a:ln>
              <a:noFill/>
            </a:ln>
            <a:extLst/>
          </p:spPr>
          <p:txBody>
            <a:bodyPr vert="horz" wrap="square" lIns="91440" tIns="45720" rIns="91440" bIns="45720" numCol="1" anchor="t" anchorCtr="0" compatLnSpc="1">
              <a:prstTxWarp prst="textNoShape">
                <a:avLst/>
              </a:prstTxWarp>
            </a:bodyPr>
            <a:lstStyle/>
            <a:p>
              <a:pPr>
                <a:defRPr/>
              </a:pPr>
              <a:endParaRPr lang="en-US" kern="0" smtClean="0">
                <a:solidFill>
                  <a:srgbClr val="505050"/>
                </a:solidFill>
              </a:endParaRPr>
            </a:p>
          </p:txBody>
        </p:sp>
        <p:sp>
          <p:nvSpPr>
            <p:cNvPr id="604" name="Freeform 5"/>
            <p:cNvSpPr>
              <a:spLocks/>
            </p:cNvSpPr>
            <p:nvPr/>
          </p:nvSpPr>
          <p:spPr bwMode="auto">
            <a:xfrm>
              <a:off x="2366880" y="2854592"/>
              <a:ext cx="243386" cy="121480"/>
            </a:xfrm>
            <a:custGeom>
              <a:avLst/>
              <a:gdLst>
                <a:gd name="T0" fmla="*/ 51 w 100"/>
                <a:gd name="T1" fmla="*/ 1 h 49"/>
                <a:gd name="T2" fmla="*/ 0 w 100"/>
                <a:gd name="T3" fmla="*/ 49 h 49"/>
                <a:gd name="T4" fmla="*/ 99 w 100"/>
                <a:gd name="T5" fmla="*/ 49 h 49"/>
                <a:gd name="T6" fmla="*/ 51 w 100"/>
                <a:gd name="T7" fmla="*/ 1 h 49"/>
              </a:gdLst>
              <a:ahLst/>
              <a:cxnLst>
                <a:cxn ang="0">
                  <a:pos x="T0" y="T1"/>
                </a:cxn>
                <a:cxn ang="0">
                  <a:pos x="T2" y="T3"/>
                </a:cxn>
                <a:cxn ang="0">
                  <a:pos x="T4" y="T5"/>
                </a:cxn>
                <a:cxn ang="0">
                  <a:pos x="T6" y="T7"/>
                </a:cxn>
              </a:cxnLst>
              <a:rect l="0" t="0" r="r" b="b"/>
              <a:pathLst>
                <a:path w="100" h="49">
                  <a:moveTo>
                    <a:pt x="51" y="1"/>
                  </a:moveTo>
                  <a:cubicBezTo>
                    <a:pt x="24" y="0"/>
                    <a:pt x="1" y="21"/>
                    <a:pt x="0" y="49"/>
                  </a:cubicBezTo>
                  <a:cubicBezTo>
                    <a:pt x="99" y="49"/>
                    <a:pt x="99" y="49"/>
                    <a:pt x="99" y="49"/>
                  </a:cubicBezTo>
                  <a:cubicBezTo>
                    <a:pt x="100" y="21"/>
                    <a:pt x="79" y="2"/>
                    <a:pt x="51" y="1"/>
                  </a:cubicBezTo>
                  <a:close/>
                </a:path>
              </a:pathLst>
            </a:custGeom>
            <a:solidFill>
              <a:schemeClr val="tx1"/>
            </a:solidFill>
            <a:ln w="19050">
              <a:solidFill>
                <a:schemeClr val="tx1">
                  <a:lumMod val="50000"/>
                </a:schemeClr>
              </a:solidFill>
              <a:round/>
              <a:headEnd/>
              <a:tailEnd/>
            </a:ln>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05" name="Freeform 6"/>
            <p:cNvSpPr>
              <a:spLocks/>
            </p:cNvSpPr>
            <p:nvPr/>
          </p:nvSpPr>
          <p:spPr bwMode="auto">
            <a:xfrm>
              <a:off x="1918354" y="2856378"/>
              <a:ext cx="518065" cy="67886"/>
            </a:xfrm>
            <a:custGeom>
              <a:avLst/>
              <a:gdLst>
                <a:gd name="T0" fmla="*/ 210 w 213"/>
                <a:gd name="T1" fmla="*/ 27 h 27"/>
                <a:gd name="T2" fmla="*/ 188 w 213"/>
                <a:gd name="T3" fmla="*/ 17 h 27"/>
                <a:gd name="T4" fmla="*/ 142 w 213"/>
                <a:gd name="T5" fmla="*/ 8 h 27"/>
                <a:gd name="T6" fmla="*/ 0 w 213"/>
                <a:gd name="T7" fmla="*/ 8 h 27"/>
                <a:gd name="T8" fmla="*/ 0 w 213"/>
                <a:gd name="T9" fmla="*/ 0 h 27"/>
                <a:gd name="T10" fmla="*/ 142 w 213"/>
                <a:gd name="T11" fmla="*/ 0 h 27"/>
                <a:gd name="T12" fmla="*/ 191 w 213"/>
                <a:gd name="T13" fmla="*/ 10 h 27"/>
                <a:gd name="T14" fmla="*/ 213 w 213"/>
                <a:gd name="T15" fmla="*/ 20 h 27"/>
                <a:gd name="T16" fmla="*/ 210 w 213"/>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27">
                  <a:moveTo>
                    <a:pt x="210" y="27"/>
                  </a:moveTo>
                  <a:cubicBezTo>
                    <a:pt x="188" y="17"/>
                    <a:pt x="188" y="17"/>
                    <a:pt x="188" y="17"/>
                  </a:cubicBezTo>
                  <a:cubicBezTo>
                    <a:pt x="177" y="12"/>
                    <a:pt x="155" y="8"/>
                    <a:pt x="142" y="8"/>
                  </a:cubicBezTo>
                  <a:cubicBezTo>
                    <a:pt x="0" y="8"/>
                    <a:pt x="0" y="8"/>
                    <a:pt x="0" y="8"/>
                  </a:cubicBezTo>
                  <a:cubicBezTo>
                    <a:pt x="0" y="0"/>
                    <a:pt x="0" y="0"/>
                    <a:pt x="0" y="0"/>
                  </a:cubicBezTo>
                  <a:cubicBezTo>
                    <a:pt x="142" y="0"/>
                    <a:pt x="142" y="0"/>
                    <a:pt x="142" y="0"/>
                  </a:cubicBezTo>
                  <a:cubicBezTo>
                    <a:pt x="157" y="0"/>
                    <a:pt x="179" y="5"/>
                    <a:pt x="191" y="10"/>
                  </a:cubicBezTo>
                  <a:cubicBezTo>
                    <a:pt x="213" y="20"/>
                    <a:pt x="213" y="20"/>
                    <a:pt x="213" y="20"/>
                  </a:cubicBezTo>
                  <a:lnTo>
                    <a:pt x="210" y="27"/>
                  </a:lnTo>
                  <a:close/>
                </a:path>
              </a:pathLst>
            </a:custGeom>
            <a:solidFill>
              <a:schemeClr val="bg2">
                <a:lumMod val="20000"/>
                <a:lumOff val="80000"/>
              </a:schemeClr>
            </a:solid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06" name="Oval 7"/>
            <p:cNvSpPr>
              <a:spLocks noChangeArrowheads="1"/>
            </p:cNvSpPr>
            <p:nvPr/>
          </p:nvSpPr>
          <p:spPr bwMode="auto">
            <a:xfrm>
              <a:off x="1043902" y="2661653"/>
              <a:ext cx="540665" cy="117907"/>
            </a:xfrm>
            <a:prstGeom prst="ellipse">
              <a:avLst/>
            </a:prstGeom>
            <a:solidFill>
              <a:schemeClr val="tx1">
                <a:lumMod val="85000"/>
              </a:schemeClr>
            </a:solidFill>
            <a:ln w="19050">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07" name="Freeform 8"/>
            <p:cNvSpPr>
              <a:spLocks/>
            </p:cNvSpPr>
            <p:nvPr/>
          </p:nvSpPr>
          <p:spPr bwMode="auto">
            <a:xfrm>
              <a:off x="649269" y="1788067"/>
              <a:ext cx="1307332" cy="932539"/>
            </a:xfrm>
            <a:custGeom>
              <a:avLst/>
              <a:gdLst>
                <a:gd name="T0" fmla="*/ 527 w 537"/>
                <a:gd name="T1" fmla="*/ 373 h 373"/>
                <a:gd name="T2" fmla="*/ 537 w 537"/>
                <a:gd name="T3" fmla="*/ 362 h 373"/>
                <a:gd name="T4" fmla="*/ 537 w 537"/>
                <a:gd name="T5" fmla="*/ 11 h 373"/>
                <a:gd name="T6" fmla="*/ 527 w 537"/>
                <a:gd name="T7" fmla="*/ 0 h 373"/>
                <a:gd name="T8" fmla="*/ 11 w 537"/>
                <a:gd name="T9" fmla="*/ 0 h 373"/>
                <a:gd name="T10" fmla="*/ 0 w 537"/>
                <a:gd name="T11" fmla="*/ 11 h 373"/>
                <a:gd name="T12" fmla="*/ 0 w 537"/>
                <a:gd name="T13" fmla="*/ 362 h 373"/>
                <a:gd name="T14" fmla="*/ 11 w 537"/>
                <a:gd name="T15" fmla="*/ 373 h 373"/>
                <a:gd name="T16" fmla="*/ 527 w 537"/>
                <a:gd name="T17" fmla="*/ 373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7" h="373">
                  <a:moveTo>
                    <a:pt x="527" y="373"/>
                  </a:moveTo>
                  <a:cubicBezTo>
                    <a:pt x="532" y="373"/>
                    <a:pt x="537" y="368"/>
                    <a:pt x="537" y="362"/>
                  </a:cubicBezTo>
                  <a:cubicBezTo>
                    <a:pt x="537" y="11"/>
                    <a:pt x="537" y="11"/>
                    <a:pt x="537" y="11"/>
                  </a:cubicBezTo>
                  <a:cubicBezTo>
                    <a:pt x="537" y="5"/>
                    <a:pt x="532" y="0"/>
                    <a:pt x="527" y="0"/>
                  </a:cubicBezTo>
                  <a:cubicBezTo>
                    <a:pt x="11" y="0"/>
                    <a:pt x="11" y="0"/>
                    <a:pt x="11" y="0"/>
                  </a:cubicBezTo>
                  <a:cubicBezTo>
                    <a:pt x="5" y="0"/>
                    <a:pt x="0" y="5"/>
                    <a:pt x="0" y="11"/>
                  </a:cubicBezTo>
                  <a:cubicBezTo>
                    <a:pt x="0" y="362"/>
                    <a:pt x="0" y="362"/>
                    <a:pt x="0" y="362"/>
                  </a:cubicBezTo>
                  <a:cubicBezTo>
                    <a:pt x="0" y="368"/>
                    <a:pt x="5" y="373"/>
                    <a:pt x="11" y="373"/>
                  </a:cubicBezTo>
                  <a:lnTo>
                    <a:pt x="527" y="373"/>
                  </a:lnTo>
                  <a:close/>
                </a:path>
              </a:pathLst>
            </a:custGeom>
            <a:solidFill>
              <a:schemeClr val="tx1"/>
            </a:solidFill>
            <a:ln w="19050">
              <a:solidFill>
                <a:schemeClr val="tx1">
                  <a:lumMod val="50000"/>
                </a:schemeClr>
              </a:solidFill>
              <a:round/>
              <a:headEnd/>
              <a:tailEnd/>
            </a:ln>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09" name="Rectangle 9"/>
            <p:cNvSpPr>
              <a:spLocks noChangeArrowheads="1"/>
            </p:cNvSpPr>
            <p:nvPr/>
          </p:nvSpPr>
          <p:spPr bwMode="auto">
            <a:xfrm>
              <a:off x="690992" y="1830942"/>
              <a:ext cx="1225623" cy="712803"/>
            </a:xfrm>
            <a:prstGeom prst="rect">
              <a:avLst/>
            </a:prstGeom>
            <a:solidFill>
              <a:schemeClr val="accent3"/>
            </a:solidFill>
            <a:ln>
              <a:noFill/>
            </a:ln>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10" name="Rectangle 10"/>
            <p:cNvSpPr>
              <a:spLocks noChangeArrowheads="1"/>
            </p:cNvSpPr>
            <p:nvPr/>
          </p:nvSpPr>
          <p:spPr bwMode="auto">
            <a:xfrm>
              <a:off x="503237" y="2911759"/>
              <a:ext cx="1620257" cy="62527"/>
            </a:xfrm>
            <a:prstGeom prst="rect">
              <a:avLst/>
            </a:prstGeom>
            <a:solidFill>
              <a:schemeClr val="tx1"/>
            </a:solidFill>
            <a:ln w="19050">
              <a:solidFill>
                <a:schemeClr val="tx1">
                  <a:lumMod val="50000"/>
                </a:schemeClr>
              </a:solidFill>
              <a:miter lim="800000"/>
              <a:headEnd/>
              <a:tailEnd/>
            </a:ln>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11" name="Freeform 11"/>
            <p:cNvSpPr>
              <a:spLocks/>
            </p:cNvSpPr>
            <p:nvPr/>
          </p:nvSpPr>
          <p:spPr bwMode="auto">
            <a:xfrm>
              <a:off x="503237" y="2836727"/>
              <a:ext cx="1620257" cy="75032"/>
            </a:xfrm>
            <a:custGeom>
              <a:avLst/>
              <a:gdLst>
                <a:gd name="T0" fmla="*/ 932 w 932"/>
                <a:gd name="T1" fmla="*/ 42 h 42"/>
                <a:gd name="T2" fmla="*/ 0 w 932"/>
                <a:gd name="T3" fmla="*/ 42 h 42"/>
                <a:gd name="T4" fmla="*/ 59 w 932"/>
                <a:gd name="T5" fmla="*/ 0 h 42"/>
                <a:gd name="T6" fmla="*/ 874 w 932"/>
                <a:gd name="T7" fmla="*/ 0 h 42"/>
                <a:gd name="T8" fmla="*/ 932 w 932"/>
                <a:gd name="T9" fmla="*/ 42 h 42"/>
              </a:gdLst>
              <a:ahLst/>
              <a:cxnLst>
                <a:cxn ang="0">
                  <a:pos x="T0" y="T1"/>
                </a:cxn>
                <a:cxn ang="0">
                  <a:pos x="T2" y="T3"/>
                </a:cxn>
                <a:cxn ang="0">
                  <a:pos x="T4" y="T5"/>
                </a:cxn>
                <a:cxn ang="0">
                  <a:pos x="T6" y="T7"/>
                </a:cxn>
                <a:cxn ang="0">
                  <a:pos x="T8" y="T9"/>
                </a:cxn>
              </a:cxnLst>
              <a:rect l="0" t="0" r="r" b="b"/>
              <a:pathLst>
                <a:path w="932" h="42">
                  <a:moveTo>
                    <a:pt x="932" y="42"/>
                  </a:moveTo>
                  <a:lnTo>
                    <a:pt x="0" y="42"/>
                  </a:lnTo>
                  <a:lnTo>
                    <a:pt x="59" y="0"/>
                  </a:lnTo>
                  <a:lnTo>
                    <a:pt x="874" y="0"/>
                  </a:lnTo>
                  <a:lnTo>
                    <a:pt x="932" y="42"/>
                  </a:lnTo>
                  <a:close/>
                </a:path>
              </a:pathLst>
            </a:custGeom>
            <a:solidFill>
              <a:schemeClr val="tx1">
                <a:lumMod val="85000"/>
              </a:schemeClr>
            </a:solidFill>
            <a:ln w="19050">
              <a:solidFill>
                <a:schemeClr val="tx1">
                  <a:lumMod val="50000"/>
                </a:schemeClr>
              </a:solidFill>
              <a:round/>
              <a:headEnd/>
              <a:tailEnd/>
            </a:ln>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p:nvSpPr>
          <p:cNvPr id="612" name="Rounded Rectangle 611"/>
          <p:cNvSpPr/>
          <p:nvPr/>
        </p:nvSpPr>
        <p:spPr bwMode="auto">
          <a:xfrm>
            <a:off x="8032469" y="2600819"/>
            <a:ext cx="2409029" cy="4126948"/>
          </a:xfrm>
          <a:prstGeom prst="roundRect">
            <a:avLst/>
          </a:prstGeom>
          <a:solidFill>
            <a:schemeClr val="bg1">
              <a:lumMod val="95000"/>
              <a:alpha val="95000"/>
            </a:schemeClr>
          </a:solidFill>
          <a:ln w="38100">
            <a:solidFill>
              <a:schemeClr val="tx1"/>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0" rIns="182880" bIns="91440" numCol="1" spcCol="0" rtlCol="0" fromWordArt="0" anchor="t" anchorCtr="0" forceAA="0" compatLnSpc="1">
            <a:prstTxWarp prst="textNoShape">
              <a:avLst/>
            </a:prstTxWarp>
            <a:noAutofit/>
          </a:bodyPr>
          <a:lstStyle/>
          <a:p>
            <a:pPr algn="ctr">
              <a:lnSpc>
                <a:spcPct val="90000"/>
              </a:lnSpc>
              <a:spcAft>
                <a:spcPts val="600"/>
              </a:spcAft>
            </a:pPr>
            <a:r>
              <a:rPr lang="en-US" sz="2000" b="1" dirty="0" err="1" smtClean="0">
                <a:solidFill>
                  <a:schemeClr val="tx1"/>
                </a:solidFill>
              </a:rPr>
              <a:t>Repositório</a:t>
            </a:r>
            <a:r>
              <a:rPr lang="en-US" sz="2000" b="1" dirty="0" smtClean="0">
                <a:solidFill>
                  <a:schemeClr val="tx1"/>
                </a:solidFill>
              </a:rPr>
              <a:t/>
            </a:r>
            <a:br>
              <a:rPr lang="en-US" sz="2000" b="1" dirty="0" smtClean="0">
                <a:solidFill>
                  <a:schemeClr val="tx1"/>
                </a:solidFill>
              </a:rPr>
            </a:br>
            <a:r>
              <a:rPr lang="en-US" sz="2000" b="1" dirty="0" smtClean="0">
                <a:solidFill>
                  <a:schemeClr val="tx1"/>
                </a:solidFill>
              </a:rPr>
              <a:t>Central</a:t>
            </a:r>
            <a:endParaRPr lang="en-US" sz="2000" b="1" dirty="0">
              <a:solidFill>
                <a:schemeClr val="tx1"/>
              </a:solidFill>
            </a:endParaRPr>
          </a:p>
        </p:txBody>
      </p:sp>
      <p:sp>
        <p:nvSpPr>
          <p:cNvPr id="613" name="TextBox 612"/>
          <p:cNvSpPr txBox="1"/>
          <p:nvPr/>
        </p:nvSpPr>
        <p:spPr>
          <a:xfrm>
            <a:off x="611159" y="1579610"/>
            <a:ext cx="1145185" cy="1021818"/>
          </a:xfrm>
          <a:prstGeom prst="rect">
            <a:avLst/>
          </a:prstGeom>
          <a:noFill/>
        </p:spPr>
        <p:txBody>
          <a:bodyPr wrap="none" lIns="182880" tIns="146304" rIns="182880" bIns="146304" rtlCol="0">
            <a:spAutoFit/>
          </a:bodyPr>
          <a:lstStyle/>
          <a:p>
            <a:r>
              <a:rPr lang="en-US" sz="500" dirty="0">
                <a:solidFill>
                  <a:srgbClr val="FFFFFF"/>
                </a:solidFill>
                <a:latin typeface="Consolas" panose="020B0609020204030204" pitchFamily="49" charset="0"/>
                <a:cs typeface="Consolas" panose="020B0609020204030204" pitchFamily="49" charset="0"/>
              </a:rPr>
              <a:t>using System</a:t>
            </a:r>
            <a:r>
              <a:rPr lang="en-US" sz="500" dirty="0" smtClean="0">
                <a:solidFill>
                  <a:srgbClr val="FFFFFF"/>
                </a:solidFill>
                <a:latin typeface="Consolas" panose="020B0609020204030204" pitchFamily="49" charset="0"/>
                <a:cs typeface="Consolas" panose="020B0609020204030204" pitchFamily="49" charset="0"/>
              </a:rPr>
              <a:t>;</a:t>
            </a:r>
            <a:endParaRPr lang="en-US" sz="500" dirty="0">
              <a:solidFill>
                <a:srgbClr val="FFFFFF"/>
              </a:solidFill>
              <a:latin typeface="Consolas" panose="020B0609020204030204" pitchFamily="49" charset="0"/>
              <a:cs typeface="Consolas" panose="020B0609020204030204" pitchFamily="49" charset="0"/>
            </a:endParaRPr>
          </a:p>
          <a:p>
            <a:r>
              <a:rPr lang="en-US" sz="500" dirty="0" smtClean="0">
                <a:solidFill>
                  <a:srgbClr val="FFFFFF"/>
                </a:solidFill>
                <a:latin typeface="Consolas" panose="020B0609020204030204" pitchFamily="49" charset="0"/>
                <a:cs typeface="Consolas" panose="020B0609020204030204" pitchFamily="49" charset="0"/>
              </a:rPr>
              <a:t>class </a:t>
            </a:r>
            <a:r>
              <a:rPr lang="en-US" sz="500" dirty="0">
                <a:solidFill>
                  <a:srgbClr val="FFFFFF"/>
                </a:solidFill>
                <a:latin typeface="Consolas" panose="020B0609020204030204" pitchFamily="49" charset="0"/>
                <a:cs typeface="Consolas" panose="020B0609020204030204" pitchFamily="49" charset="0"/>
              </a:rPr>
              <a:t>Program</a:t>
            </a:r>
          </a:p>
          <a:p>
            <a:r>
              <a:rPr lang="en-US" sz="500" dirty="0" smtClean="0">
                <a:solidFill>
                  <a:srgbClr val="FFFFFF"/>
                </a:solidFill>
                <a:latin typeface="Consolas" panose="020B0609020204030204" pitchFamily="49" charset="0"/>
                <a:cs typeface="Consolas" panose="020B0609020204030204" pitchFamily="49" charset="0"/>
              </a:rPr>
              <a:t>{</a:t>
            </a:r>
            <a:endParaRPr lang="en-US" sz="500" dirty="0">
              <a:solidFill>
                <a:srgbClr val="FFFFFF"/>
              </a:solidFill>
              <a:latin typeface="Consolas" panose="020B0609020204030204" pitchFamily="49" charset="0"/>
              <a:cs typeface="Consolas" panose="020B0609020204030204" pitchFamily="49" charset="0"/>
            </a:endParaRPr>
          </a:p>
          <a:p>
            <a:r>
              <a:rPr lang="en-US" sz="500" dirty="0" smtClean="0">
                <a:solidFill>
                  <a:srgbClr val="FFFFFF"/>
                </a:solidFill>
                <a:latin typeface="Consolas" panose="020B0609020204030204" pitchFamily="49" charset="0"/>
                <a:cs typeface="Consolas" panose="020B0609020204030204" pitchFamily="49" charset="0"/>
              </a:rPr>
              <a:t>    </a:t>
            </a:r>
            <a:r>
              <a:rPr lang="en-US" sz="500" dirty="0">
                <a:solidFill>
                  <a:srgbClr val="FFFFFF"/>
                </a:solidFill>
                <a:latin typeface="Consolas" panose="020B0609020204030204" pitchFamily="49" charset="0"/>
                <a:cs typeface="Consolas" panose="020B0609020204030204" pitchFamily="49" charset="0"/>
              </a:rPr>
              <a:t>static void </a:t>
            </a:r>
            <a:r>
              <a:rPr lang="en-US" sz="500" dirty="0" smtClean="0">
                <a:solidFill>
                  <a:srgbClr val="FFFFFF"/>
                </a:solidFill>
                <a:latin typeface="Consolas" panose="020B0609020204030204" pitchFamily="49" charset="0"/>
                <a:cs typeface="Consolas" panose="020B0609020204030204" pitchFamily="49" charset="0"/>
              </a:rPr>
              <a:t>Main()</a:t>
            </a:r>
            <a:endParaRPr lang="en-US" sz="500" dirty="0">
              <a:solidFill>
                <a:srgbClr val="FFFFFF"/>
              </a:solidFill>
              <a:latin typeface="Consolas" panose="020B0609020204030204" pitchFamily="49" charset="0"/>
              <a:cs typeface="Consolas" panose="020B0609020204030204" pitchFamily="49" charset="0"/>
            </a:endParaRPr>
          </a:p>
          <a:p>
            <a:r>
              <a:rPr lang="en-US" sz="500" dirty="0" smtClean="0">
                <a:solidFill>
                  <a:srgbClr val="FFFFFF"/>
                </a:solidFill>
                <a:latin typeface="Consolas" panose="020B0609020204030204" pitchFamily="49" charset="0"/>
                <a:cs typeface="Consolas" panose="020B0609020204030204" pitchFamily="49" charset="0"/>
              </a:rPr>
              <a:t>    {</a:t>
            </a:r>
          </a:p>
          <a:p>
            <a:endParaRPr lang="en-US" sz="500" dirty="0" smtClean="0">
              <a:solidFill>
                <a:srgbClr val="FFFFFF"/>
              </a:solidFill>
              <a:latin typeface="Consolas" panose="020B0609020204030204" pitchFamily="49" charset="0"/>
              <a:cs typeface="Consolas" panose="020B0609020204030204" pitchFamily="49" charset="0"/>
            </a:endParaRPr>
          </a:p>
          <a:p>
            <a:r>
              <a:rPr lang="en-US" sz="500" dirty="0" smtClean="0">
                <a:solidFill>
                  <a:srgbClr val="FFFFFF"/>
                </a:solidFill>
                <a:latin typeface="Consolas" panose="020B0609020204030204" pitchFamily="49" charset="0"/>
                <a:cs typeface="Consolas" panose="020B0609020204030204" pitchFamily="49" charset="0"/>
              </a:rPr>
              <a:t>    </a:t>
            </a:r>
            <a:r>
              <a:rPr lang="en-US" sz="500" dirty="0">
                <a:solidFill>
                  <a:srgbClr val="FFFFFF"/>
                </a:solidFill>
                <a:latin typeface="Consolas" panose="020B0609020204030204" pitchFamily="49" charset="0"/>
                <a:cs typeface="Consolas" panose="020B0609020204030204" pitchFamily="49" charset="0"/>
              </a:rPr>
              <a:t>}</a:t>
            </a:r>
          </a:p>
          <a:p>
            <a:r>
              <a:rPr lang="en-US" sz="500" dirty="0" smtClean="0">
                <a:solidFill>
                  <a:srgbClr val="FFFFFF"/>
                </a:solidFill>
                <a:latin typeface="Consolas" panose="020B0609020204030204" pitchFamily="49" charset="0"/>
                <a:cs typeface="Consolas" panose="020B0609020204030204" pitchFamily="49" charset="0"/>
              </a:rPr>
              <a:t>}</a:t>
            </a:r>
            <a:endParaRPr lang="en-US" sz="500" dirty="0">
              <a:solidFill>
                <a:srgbClr val="FFFFFF"/>
              </a:solidFill>
              <a:latin typeface="Consolas" panose="020B0609020204030204" pitchFamily="49" charset="0"/>
              <a:cs typeface="Consolas" panose="020B0609020204030204" pitchFamily="49" charset="0"/>
            </a:endParaRPr>
          </a:p>
          <a:p>
            <a:pPr>
              <a:lnSpc>
                <a:spcPct val="90000"/>
              </a:lnSpc>
              <a:spcAft>
                <a:spcPts val="600"/>
              </a:spcAft>
            </a:pPr>
            <a:endParaRPr lang="en-US" sz="700" dirty="0" smtClean="0">
              <a:gradFill>
                <a:gsLst>
                  <a:gs pos="2917">
                    <a:srgbClr val="FFFFFF"/>
                  </a:gs>
                  <a:gs pos="30000">
                    <a:srgbClr val="FFFFFF"/>
                  </a:gs>
                </a:gsLst>
                <a:lin ang="5400000" scaled="0"/>
              </a:gradFill>
              <a:latin typeface="Consolas" panose="020B0609020204030204" pitchFamily="49" charset="0"/>
              <a:cs typeface="Consolas" panose="020B0609020204030204" pitchFamily="49" charset="0"/>
            </a:endParaRPr>
          </a:p>
        </p:txBody>
      </p:sp>
      <p:grpSp>
        <p:nvGrpSpPr>
          <p:cNvPr id="614" name="Group 613"/>
          <p:cNvGrpSpPr/>
          <p:nvPr/>
        </p:nvGrpSpPr>
        <p:grpSpPr>
          <a:xfrm>
            <a:off x="8300747" y="4442351"/>
            <a:ext cx="1882150" cy="951832"/>
            <a:chOff x="4962561" y="2484878"/>
            <a:chExt cx="2522622" cy="1409700"/>
          </a:xfrm>
        </p:grpSpPr>
        <p:grpSp>
          <p:nvGrpSpPr>
            <p:cNvPr id="615" name="Group 614"/>
            <p:cNvGrpSpPr/>
            <p:nvPr/>
          </p:nvGrpSpPr>
          <p:grpSpPr>
            <a:xfrm>
              <a:off x="4962561" y="2484878"/>
              <a:ext cx="2522622" cy="1409700"/>
              <a:chOff x="3703637" y="1744662"/>
              <a:chExt cx="5181600" cy="2895600"/>
            </a:xfrm>
          </p:grpSpPr>
          <p:sp>
            <p:nvSpPr>
              <p:cNvPr id="625" name="Rectangle 624"/>
              <p:cNvSpPr/>
              <p:nvPr/>
            </p:nvSpPr>
            <p:spPr bwMode="auto">
              <a:xfrm>
                <a:off x="3789873" y="1829243"/>
                <a:ext cx="5013282" cy="2725204"/>
              </a:xfrm>
              <a:prstGeom prst="rect">
                <a:avLst/>
              </a:prstGeom>
              <a:solidFill>
                <a:schemeClr val="accent1"/>
              </a:solidFill>
              <a:ln w="76200">
                <a:solidFill>
                  <a:schemeClr val="bg1">
                    <a:lumMod val="95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626" name="Right Bracket 625"/>
              <p:cNvSpPr/>
              <p:nvPr/>
            </p:nvSpPr>
            <p:spPr>
              <a:xfrm>
                <a:off x="8512014" y="1744662"/>
                <a:ext cx="373223" cy="2895600"/>
              </a:xfrm>
              <a:prstGeom prst="rightBracket">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FFFFFF"/>
                  </a:solidFill>
                </a:endParaRPr>
              </a:p>
            </p:txBody>
          </p:sp>
          <p:sp>
            <p:nvSpPr>
              <p:cNvPr id="627" name="Left Bracket 626"/>
              <p:cNvSpPr/>
              <p:nvPr/>
            </p:nvSpPr>
            <p:spPr>
              <a:xfrm>
                <a:off x="3703637" y="1744662"/>
                <a:ext cx="373223" cy="2895600"/>
              </a:xfrm>
              <a:prstGeom prst="leftBracket">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FFFF"/>
                  </a:solidFill>
                </a:endParaRPr>
              </a:p>
            </p:txBody>
          </p:sp>
        </p:grpSp>
        <p:cxnSp>
          <p:nvCxnSpPr>
            <p:cNvPr id="616" name="Straight Connector 615"/>
            <p:cNvCxnSpPr/>
            <p:nvPr/>
          </p:nvCxnSpPr>
          <p:spPr>
            <a:xfrm>
              <a:off x="7288402"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17" name="Straight Connector 616"/>
            <p:cNvCxnSpPr/>
            <p:nvPr/>
          </p:nvCxnSpPr>
          <p:spPr>
            <a:xfrm>
              <a:off x="7166837"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18" name="Straight Connector 617"/>
            <p:cNvCxnSpPr/>
            <p:nvPr/>
          </p:nvCxnSpPr>
          <p:spPr>
            <a:xfrm>
              <a:off x="7045273"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19" name="Straight Connector 618"/>
            <p:cNvCxnSpPr/>
            <p:nvPr/>
          </p:nvCxnSpPr>
          <p:spPr>
            <a:xfrm>
              <a:off x="6923709"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620" name="Group 619"/>
            <p:cNvGrpSpPr/>
            <p:nvPr/>
          </p:nvGrpSpPr>
          <p:grpSpPr>
            <a:xfrm>
              <a:off x="5151321" y="2732528"/>
              <a:ext cx="364693" cy="914400"/>
              <a:chOff x="5528956" y="2849562"/>
              <a:chExt cx="729385" cy="1828800"/>
            </a:xfrm>
          </p:grpSpPr>
          <p:cxnSp>
            <p:nvCxnSpPr>
              <p:cNvPr id="621" name="Straight Connector 620"/>
              <p:cNvCxnSpPr/>
              <p:nvPr/>
            </p:nvCxnSpPr>
            <p:spPr>
              <a:xfrm>
                <a:off x="6258341"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22" name="Straight Connector 621"/>
              <p:cNvCxnSpPr/>
              <p:nvPr/>
            </p:nvCxnSpPr>
            <p:spPr>
              <a:xfrm>
                <a:off x="6015212"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23" name="Straight Connector 622"/>
              <p:cNvCxnSpPr/>
              <p:nvPr/>
            </p:nvCxnSpPr>
            <p:spPr>
              <a:xfrm>
                <a:off x="5772084"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24" name="Straight Connector 623"/>
              <p:cNvCxnSpPr/>
              <p:nvPr/>
            </p:nvCxnSpPr>
            <p:spPr>
              <a:xfrm>
                <a:off x="5528956"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grpSp>
      </p:grpSp>
      <p:sp>
        <p:nvSpPr>
          <p:cNvPr id="628" name="Rectangle 627"/>
          <p:cNvSpPr/>
          <p:nvPr/>
        </p:nvSpPr>
        <p:spPr>
          <a:xfrm>
            <a:off x="8383133" y="4621783"/>
            <a:ext cx="1725836" cy="620304"/>
          </a:xfrm>
          <a:prstGeom prst="rect">
            <a:avLst/>
          </a:prstGeom>
        </p:spPr>
        <p:txBody>
          <a:bodyPr wrap="square">
            <a:spAutoFit/>
          </a:bodyPr>
          <a:lstStyle/>
          <a:p>
            <a:pPr algn="ctr">
              <a:lnSpc>
                <a:spcPct val="90000"/>
              </a:lnSpc>
            </a:pPr>
            <a:r>
              <a:rPr lang="en-US" sz="2000" b="1" dirty="0">
                <a:gradFill>
                  <a:gsLst>
                    <a:gs pos="2917">
                      <a:srgbClr val="FFFFFF"/>
                    </a:gs>
                    <a:gs pos="30000">
                      <a:srgbClr val="FFFFFF"/>
                    </a:gs>
                  </a:gsLst>
                  <a:lin ang="5400000" scaled="0"/>
                </a:gradFill>
                <a:latin typeface="Segoe UI Light"/>
              </a:rPr>
              <a:t>Application</a:t>
            </a:r>
          </a:p>
          <a:p>
            <a:pPr algn="ctr">
              <a:lnSpc>
                <a:spcPct val="90000"/>
              </a:lnSpc>
            </a:pPr>
            <a:r>
              <a:rPr lang="en-US" sz="2000" b="1" dirty="0">
                <a:gradFill>
                  <a:gsLst>
                    <a:gs pos="2917">
                      <a:srgbClr val="FFFFFF"/>
                    </a:gs>
                    <a:gs pos="30000">
                      <a:srgbClr val="FFFFFF"/>
                    </a:gs>
                  </a:gsLst>
                  <a:lin ang="5400000" scaled="0"/>
                </a:gradFill>
                <a:latin typeface="Segoe UI Light"/>
              </a:rPr>
              <a:t>Framework</a:t>
            </a:r>
          </a:p>
        </p:txBody>
      </p:sp>
      <p:grpSp>
        <p:nvGrpSpPr>
          <p:cNvPr id="629" name="Group 628"/>
          <p:cNvGrpSpPr/>
          <p:nvPr/>
        </p:nvGrpSpPr>
        <p:grpSpPr>
          <a:xfrm>
            <a:off x="8296160" y="5533699"/>
            <a:ext cx="1882150" cy="951832"/>
            <a:chOff x="4962561" y="2484878"/>
            <a:chExt cx="2522622" cy="1409700"/>
          </a:xfrm>
        </p:grpSpPr>
        <p:grpSp>
          <p:nvGrpSpPr>
            <p:cNvPr id="630" name="Group 629"/>
            <p:cNvGrpSpPr/>
            <p:nvPr/>
          </p:nvGrpSpPr>
          <p:grpSpPr>
            <a:xfrm>
              <a:off x="4962561" y="2484878"/>
              <a:ext cx="2522622" cy="1409700"/>
              <a:chOff x="3703637" y="1744662"/>
              <a:chExt cx="5181600" cy="2895600"/>
            </a:xfrm>
          </p:grpSpPr>
          <p:sp>
            <p:nvSpPr>
              <p:cNvPr id="642" name="Rectangle 641"/>
              <p:cNvSpPr/>
              <p:nvPr/>
            </p:nvSpPr>
            <p:spPr bwMode="auto">
              <a:xfrm>
                <a:off x="3789873" y="1829243"/>
                <a:ext cx="5013282" cy="2725204"/>
              </a:xfrm>
              <a:prstGeom prst="rect">
                <a:avLst/>
              </a:prstGeom>
              <a:solidFill>
                <a:schemeClr val="accent1"/>
              </a:solidFill>
              <a:ln w="76200">
                <a:solidFill>
                  <a:schemeClr val="bg1">
                    <a:lumMod val="95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643" name="Right Bracket 642"/>
              <p:cNvSpPr/>
              <p:nvPr/>
            </p:nvSpPr>
            <p:spPr>
              <a:xfrm>
                <a:off x="8512014" y="1744662"/>
                <a:ext cx="373223" cy="2895600"/>
              </a:xfrm>
              <a:prstGeom prst="rightBracket">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FFFFFF"/>
                  </a:solidFill>
                </a:endParaRPr>
              </a:p>
            </p:txBody>
          </p:sp>
          <p:sp>
            <p:nvSpPr>
              <p:cNvPr id="644" name="Left Bracket 643"/>
              <p:cNvSpPr/>
              <p:nvPr/>
            </p:nvSpPr>
            <p:spPr>
              <a:xfrm>
                <a:off x="3703637" y="1744662"/>
                <a:ext cx="373223" cy="2895600"/>
              </a:xfrm>
              <a:prstGeom prst="leftBracket">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FFFF"/>
                  </a:solidFill>
                </a:endParaRPr>
              </a:p>
            </p:txBody>
          </p:sp>
        </p:grpSp>
        <p:cxnSp>
          <p:nvCxnSpPr>
            <p:cNvPr id="631" name="Straight Connector 630"/>
            <p:cNvCxnSpPr/>
            <p:nvPr/>
          </p:nvCxnSpPr>
          <p:spPr>
            <a:xfrm>
              <a:off x="7288402"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34" name="Straight Connector 633"/>
            <p:cNvCxnSpPr/>
            <p:nvPr/>
          </p:nvCxnSpPr>
          <p:spPr>
            <a:xfrm>
              <a:off x="7166837"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35" name="Straight Connector 634"/>
            <p:cNvCxnSpPr/>
            <p:nvPr/>
          </p:nvCxnSpPr>
          <p:spPr>
            <a:xfrm>
              <a:off x="7045273"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36" name="Straight Connector 635"/>
            <p:cNvCxnSpPr/>
            <p:nvPr/>
          </p:nvCxnSpPr>
          <p:spPr>
            <a:xfrm>
              <a:off x="6923709"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637" name="Group 636"/>
            <p:cNvGrpSpPr/>
            <p:nvPr/>
          </p:nvGrpSpPr>
          <p:grpSpPr>
            <a:xfrm>
              <a:off x="5151321" y="2732528"/>
              <a:ext cx="364693" cy="914400"/>
              <a:chOff x="5528956" y="2849562"/>
              <a:chExt cx="729385" cy="1828800"/>
            </a:xfrm>
          </p:grpSpPr>
          <p:cxnSp>
            <p:nvCxnSpPr>
              <p:cNvPr id="638" name="Straight Connector 637"/>
              <p:cNvCxnSpPr/>
              <p:nvPr/>
            </p:nvCxnSpPr>
            <p:spPr>
              <a:xfrm>
                <a:off x="6258341"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39" name="Straight Connector 638"/>
              <p:cNvCxnSpPr/>
              <p:nvPr/>
            </p:nvCxnSpPr>
            <p:spPr>
              <a:xfrm>
                <a:off x="6015212"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40" name="Straight Connector 639"/>
              <p:cNvCxnSpPr/>
              <p:nvPr/>
            </p:nvCxnSpPr>
            <p:spPr>
              <a:xfrm>
                <a:off x="5772084"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41" name="Straight Connector 640"/>
              <p:cNvCxnSpPr/>
              <p:nvPr/>
            </p:nvCxnSpPr>
            <p:spPr>
              <a:xfrm>
                <a:off x="5528956"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grpSp>
      </p:grpSp>
      <p:pic>
        <p:nvPicPr>
          <p:cNvPr id="645" name="Picture 64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3134" y="5859324"/>
            <a:ext cx="1773510" cy="407795"/>
          </a:xfrm>
          <a:prstGeom prst="rect">
            <a:avLst/>
          </a:prstGeom>
        </p:spPr>
      </p:pic>
      <p:grpSp>
        <p:nvGrpSpPr>
          <p:cNvPr id="124" name="Group 123"/>
          <p:cNvGrpSpPr/>
          <p:nvPr/>
        </p:nvGrpSpPr>
        <p:grpSpPr>
          <a:xfrm>
            <a:off x="5602007" y="4214795"/>
            <a:ext cx="1398357" cy="1454160"/>
            <a:chOff x="5602007" y="4372841"/>
            <a:chExt cx="1398357" cy="1454160"/>
          </a:xfrm>
        </p:grpSpPr>
        <p:pic>
          <p:nvPicPr>
            <p:cNvPr id="125" name="Picture 124"/>
            <p:cNvPicPr>
              <a:picLocks noChangeAspect="1"/>
            </p:cNvPicPr>
            <p:nvPr/>
          </p:nvPicPr>
          <p:blipFill>
            <a:blip r:embed="rId7">
              <a:duotone>
                <a:prstClr val="black"/>
                <a:schemeClr val="tx2">
                  <a:tint val="45000"/>
                  <a:satMod val="400000"/>
                </a:schemeClr>
              </a:duotone>
              <a:extLst>
                <a:ext uri="{BEBA8EAE-BF5A-486C-A8C5-ECC9F3942E4B}">
                  <a14:imgProps xmlns:a14="http://schemas.microsoft.com/office/drawing/2010/main">
                    <a14:imgLayer r:embed="rId8">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5636496" y="4372841"/>
              <a:ext cx="1363868" cy="1454160"/>
            </a:xfrm>
            <a:prstGeom prst="rect">
              <a:avLst/>
            </a:prstGeom>
          </p:spPr>
        </p:pic>
        <p:pic>
          <p:nvPicPr>
            <p:cNvPr id="126" name="Picture 125" descr="\\MAGNUM\Projects\Microsoft\Cloud Power FY12\Design\ICONS_PNG\Application.png"/>
            <p:cNvPicPr>
              <a:picLocks noChangeAspect="1" noChangeArrowheads="1"/>
            </p:cNvPicPr>
            <p:nvPr/>
          </p:nvPicPr>
          <p:blipFill>
            <a:blip r:embed="rId9" cstate="print">
              <a:duotone>
                <a:schemeClr val="accent1">
                  <a:shade val="45000"/>
                  <a:satMod val="135000"/>
                </a:schemeClr>
                <a:prstClr val="white"/>
              </a:duotone>
              <a:extLst>
                <a:ext uri="{BEBA8EAE-BF5A-486C-A8C5-ECC9F3942E4B}">
                  <a14:imgProps xmlns:a14="http://schemas.microsoft.com/office/drawing/2010/main">
                    <a14:imgLayer r:embed="rId10">
                      <a14:imgEffect>
                        <a14:brightnessContrast bright="100000" contrast="100000"/>
                      </a14:imgEffect>
                    </a14:imgLayer>
                  </a14:imgProps>
                </a:ext>
              </a:extLst>
            </a:blip>
            <a:srcRect/>
            <a:stretch>
              <a:fillRect/>
            </a:stretch>
          </p:blipFill>
          <p:spPr bwMode="auto">
            <a:xfrm>
              <a:off x="5602007" y="4972299"/>
              <a:ext cx="669852" cy="669852"/>
            </a:xfrm>
            <a:prstGeom prst="rect">
              <a:avLst/>
            </a:prstGeom>
            <a:noFill/>
          </p:spPr>
        </p:pic>
        <p:pic>
          <p:nvPicPr>
            <p:cNvPr id="127" name="Picture 126" descr="\\MAGNUM\Projects\Microsoft\Cloud Power FY12\Design\ICONS_PNG\Application.png"/>
            <p:cNvPicPr>
              <a:picLocks noChangeAspect="1" noChangeArrowheads="1"/>
            </p:cNvPicPr>
            <p:nvPr/>
          </p:nvPicPr>
          <p:blipFill>
            <a:blip r:embed="rId9" cstate="print">
              <a:duotone>
                <a:schemeClr val="accent1">
                  <a:shade val="45000"/>
                  <a:satMod val="135000"/>
                </a:schemeClr>
                <a:prstClr val="white"/>
              </a:duotone>
              <a:extLst>
                <a:ext uri="{BEBA8EAE-BF5A-486C-A8C5-ECC9F3942E4B}">
                  <a14:imgProps xmlns:a14="http://schemas.microsoft.com/office/drawing/2010/main">
                    <a14:imgLayer r:embed="rId10">
                      <a14:imgEffect>
                        <a14:brightnessContrast bright="100000" contrast="100000"/>
                      </a14:imgEffect>
                    </a14:imgLayer>
                  </a14:imgProps>
                </a:ext>
              </a:extLst>
            </a:blip>
            <a:srcRect/>
            <a:stretch>
              <a:fillRect/>
            </a:stretch>
          </p:blipFill>
          <p:spPr bwMode="auto">
            <a:xfrm>
              <a:off x="6324563" y="4972299"/>
              <a:ext cx="669852" cy="669852"/>
            </a:xfrm>
            <a:prstGeom prst="rect">
              <a:avLst/>
            </a:prstGeom>
            <a:noFill/>
          </p:spPr>
        </p:pic>
        <p:pic>
          <p:nvPicPr>
            <p:cNvPr id="128" name="Picture 127" descr="\\MAGNUM\Projects\Microsoft\Cloud Power FY12\Design\ICONS_PNG\Application.png"/>
            <p:cNvPicPr>
              <a:picLocks noChangeAspect="1" noChangeArrowheads="1"/>
            </p:cNvPicPr>
            <p:nvPr/>
          </p:nvPicPr>
          <p:blipFill>
            <a:blip r:embed="rId9" cstate="print">
              <a:duotone>
                <a:schemeClr val="accent1">
                  <a:shade val="45000"/>
                  <a:satMod val="135000"/>
                </a:schemeClr>
                <a:prstClr val="white"/>
              </a:duotone>
              <a:extLst>
                <a:ext uri="{BEBA8EAE-BF5A-486C-A8C5-ECC9F3942E4B}">
                  <a14:imgProps xmlns:a14="http://schemas.microsoft.com/office/drawing/2010/main">
                    <a14:imgLayer r:embed="rId10">
                      <a14:imgEffect>
                        <a14:brightnessContrast bright="100000" contrast="100000"/>
                      </a14:imgEffect>
                    </a14:imgLayer>
                  </a14:imgProps>
                </a:ext>
              </a:extLst>
            </a:blip>
            <a:srcRect/>
            <a:stretch>
              <a:fillRect/>
            </a:stretch>
          </p:blipFill>
          <p:spPr bwMode="auto">
            <a:xfrm>
              <a:off x="5989637" y="4411662"/>
              <a:ext cx="669852" cy="669852"/>
            </a:xfrm>
            <a:prstGeom prst="rect">
              <a:avLst/>
            </a:prstGeom>
            <a:noFill/>
          </p:spPr>
        </p:pic>
      </p:grpSp>
      <p:pic>
        <p:nvPicPr>
          <p:cNvPr id="129" name="Picture 7" descr="\\MAGNUM\Projects\Microsoft\Cloud Power FY12\Design\ICONS_PNG\Gears.png"/>
          <p:cNvPicPr>
            <a:picLocks noChangeAspect="1" noChangeArrowheads="1"/>
          </p:cNvPicPr>
          <p:nvPr/>
        </p:nvPicPr>
        <p:blipFill>
          <a:blip r:embed="rId11" cstate="print">
            <a:duotone>
              <a:prstClr val="black"/>
              <a:schemeClr val="tx2">
                <a:tint val="45000"/>
                <a:satMod val="400000"/>
              </a:schemeClr>
            </a:duotone>
          </a:blip>
          <a:srcRect/>
          <a:stretch>
            <a:fillRect/>
          </a:stretch>
        </p:blipFill>
        <p:spPr bwMode="auto">
          <a:xfrm>
            <a:off x="4678285" y="1143201"/>
            <a:ext cx="2057263" cy="2057263"/>
          </a:xfrm>
          <a:prstGeom prst="rect">
            <a:avLst/>
          </a:prstGeom>
          <a:noFill/>
        </p:spPr>
      </p:pic>
      <p:pic>
        <p:nvPicPr>
          <p:cNvPr id="131" name="Picture 130"/>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147279" y="3119047"/>
            <a:ext cx="667577" cy="711773"/>
          </a:xfrm>
          <a:prstGeom prst="rect">
            <a:avLst/>
          </a:prstGeom>
        </p:spPr>
      </p:pic>
      <p:pic>
        <p:nvPicPr>
          <p:cNvPr id="132" name="Picture 131" descr="\\MAGNUM\Projects\Microsoft\Cloud Power FY12\Design\ICONS_PNG\Application.png"/>
          <p:cNvPicPr>
            <a:picLocks noChangeAspect="1" noChangeArrowheads="1"/>
          </p:cNvPicPr>
          <p:nvPr/>
        </p:nvPicPr>
        <p:blipFill>
          <a:blip r:embed="rId13" cstate="print">
            <a:duotone>
              <a:schemeClr val="accent3">
                <a:shade val="45000"/>
                <a:satMod val="135000"/>
              </a:schemeClr>
              <a:prstClr val="white"/>
            </a:duotone>
            <a:extLst>
              <a:ext uri="{BEBA8EAE-BF5A-486C-A8C5-ECC9F3942E4B}">
                <a14:imgProps xmlns:a14="http://schemas.microsoft.com/office/drawing/2010/main">
                  <a14:imgLayer r:embed="rId10">
                    <a14:imgEffect>
                      <a14:brightnessContrast bright="-100000" contrast="100000"/>
                    </a14:imgEffect>
                  </a14:imgLayer>
                </a14:imgProps>
              </a:ext>
            </a:extLst>
          </a:blip>
          <a:srcRect/>
          <a:stretch>
            <a:fillRect/>
          </a:stretch>
        </p:blipFill>
        <p:spPr bwMode="auto">
          <a:xfrm>
            <a:off x="1141449" y="3406940"/>
            <a:ext cx="327875" cy="327875"/>
          </a:xfrm>
          <a:prstGeom prst="rect">
            <a:avLst/>
          </a:prstGeom>
          <a:noFill/>
        </p:spPr>
      </p:pic>
      <p:pic>
        <p:nvPicPr>
          <p:cNvPr id="133" name="Picture 132" descr="\\MAGNUM\Projects\Microsoft\Cloud Power FY12\Design\ICONS_PNG\Application.png"/>
          <p:cNvPicPr>
            <a:picLocks noChangeAspect="1" noChangeArrowheads="1"/>
          </p:cNvPicPr>
          <p:nvPr/>
        </p:nvPicPr>
        <p:blipFill>
          <a:blip r:embed="rId13" cstate="print">
            <a:duotone>
              <a:schemeClr val="accent3">
                <a:shade val="45000"/>
                <a:satMod val="135000"/>
              </a:schemeClr>
              <a:prstClr val="white"/>
            </a:duotone>
            <a:extLst>
              <a:ext uri="{BEBA8EAE-BF5A-486C-A8C5-ECC9F3942E4B}">
                <a14:imgProps xmlns:a14="http://schemas.microsoft.com/office/drawing/2010/main">
                  <a14:imgLayer r:embed="rId10">
                    <a14:imgEffect>
                      <a14:brightnessContrast bright="-100000" contrast="100000"/>
                    </a14:imgEffect>
                  </a14:imgLayer>
                </a14:imgProps>
              </a:ext>
            </a:extLst>
          </a:blip>
          <a:srcRect/>
          <a:stretch>
            <a:fillRect/>
          </a:stretch>
        </p:blipFill>
        <p:spPr bwMode="auto">
          <a:xfrm>
            <a:off x="1506621" y="3406940"/>
            <a:ext cx="327875" cy="327875"/>
          </a:xfrm>
          <a:prstGeom prst="rect">
            <a:avLst/>
          </a:prstGeom>
          <a:noFill/>
        </p:spPr>
      </p:pic>
      <p:pic>
        <p:nvPicPr>
          <p:cNvPr id="134" name="Picture 133" descr="\\MAGNUM\Projects\Microsoft\Cloud Power FY12\Design\ICONS_PNG\Application.png"/>
          <p:cNvPicPr>
            <a:picLocks noChangeAspect="1" noChangeArrowheads="1"/>
          </p:cNvPicPr>
          <p:nvPr/>
        </p:nvPicPr>
        <p:blipFill>
          <a:blip r:embed="rId13" cstate="print">
            <a:duotone>
              <a:schemeClr val="accent3">
                <a:shade val="45000"/>
                <a:satMod val="135000"/>
              </a:schemeClr>
              <a:prstClr val="white"/>
            </a:duotone>
            <a:extLst>
              <a:ext uri="{BEBA8EAE-BF5A-486C-A8C5-ECC9F3942E4B}">
                <a14:imgProps xmlns:a14="http://schemas.microsoft.com/office/drawing/2010/main">
                  <a14:imgLayer r:embed="rId10">
                    <a14:imgEffect>
                      <a14:brightnessContrast bright="-100000" contrast="100000"/>
                    </a14:imgEffect>
                  </a14:imgLayer>
                </a14:imgProps>
              </a:ext>
            </a:extLst>
          </a:blip>
          <a:srcRect/>
          <a:stretch>
            <a:fillRect/>
          </a:stretch>
        </p:blipFill>
        <p:spPr bwMode="auto">
          <a:xfrm>
            <a:off x="1320132" y="3138049"/>
            <a:ext cx="327875" cy="327875"/>
          </a:xfrm>
          <a:prstGeom prst="rect">
            <a:avLst/>
          </a:prstGeom>
          <a:noFill/>
        </p:spPr>
      </p:pic>
    </p:spTree>
    <p:extLst>
      <p:ext uri="{BB962C8B-B14F-4D97-AF65-F5344CB8AC3E}">
        <p14:creationId xmlns:p14="http://schemas.microsoft.com/office/powerpoint/2010/main" val="2760891481"/>
      </p:ext>
    </p:extLst>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err="1"/>
              <a:t>Processo</a:t>
            </a:r>
            <a:r>
              <a:rPr lang="en-US" sz="4400" dirty="0"/>
              <a:t> de Desenvolvimento </a:t>
            </a:r>
            <a:r>
              <a:rPr lang="en-US" sz="4400" dirty="0" err="1"/>
              <a:t>usando</a:t>
            </a:r>
            <a:r>
              <a:rPr lang="en-US" sz="4400" dirty="0"/>
              <a:t> Containers</a:t>
            </a:r>
          </a:p>
        </p:txBody>
      </p:sp>
      <p:sp>
        <p:nvSpPr>
          <p:cNvPr id="251" name="Rounded Rectangle 250" hidden="1"/>
          <p:cNvSpPr/>
          <p:nvPr/>
        </p:nvSpPr>
        <p:spPr bwMode="auto">
          <a:xfrm>
            <a:off x="8076408" y="2813465"/>
            <a:ext cx="2409029" cy="4126948"/>
          </a:xfrm>
          <a:prstGeom prst="roundRect">
            <a:avLst/>
          </a:prstGeom>
          <a:solidFill>
            <a:schemeClr val="lt1">
              <a:alpha val="95000"/>
            </a:schemeClr>
          </a:solidFill>
          <a:ln w="38100">
            <a:solidFill>
              <a:schemeClr val="accent2"/>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91440" numCol="1" spcCol="0" rtlCol="0" fromWordArt="0" anchor="t" anchorCtr="0" forceAA="0" compatLnSpc="1">
            <a:prstTxWarp prst="textNoShape">
              <a:avLst/>
            </a:prstTxWarp>
            <a:noAutofit/>
          </a:bodyPr>
          <a:lstStyle/>
          <a:p>
            <a:pPr algn="ctr">
              <a:lnSpc>
                <a:spcPct val="90000"/>
              </a:lnSpc>
              <a:spcAft>
                <a:spcPts val="600"/>
              </a:spcAft>
            </a:pPr>
            <a:r>
              <a:rPr lang="en-US" sz="2000" b="1" dirty="0" smtClean="0">
                <a:solidFill>
                  <a:srgbClr val="5C2D91"/>
                </a:solidFill>
              </a:rPr>
              <a:t>Central Repository</a:t>
            </a:r>
            <a:endParaRPr lang="en-US" sz="2000" b="1" dirty="0">
              <a:solidFill>
                <a:srgbClr val="5C2D91"/>
              </a:solidFill>
            </a:endParaRPr>
          </a:p>
        </p:txBody>
      </p:sp>
      <p:grpSp>
        <p:nvGrpSpPr>
          <p:cNvPr id="443" name="Group 442" hidden="1"/>
          <p:cNvGrpSpPr/>
          <p:nvPr/>
        </p:nvGrpSpPr>
        <p:grpSpPr>
          <a:xfrm>
            <a:off x="8382771" y="4794388"/>
            <a:ext cx="1796303" cy="932688"/>
            <a:chOff x="4675714" y="5593833"/>
            <a:chExt cx="1796303" cy="932688"/>
          </a:xfrm>
        </p:grpSpPr>
        <p:sp>
          <p:nvSpPr>
            <p:cNvPr id="444" name="Left Bracket 443"/>
            <p:cNvSpPr/>
            <p:nvPr/>
          </p:nvSpPr>
          <p:spPr>
            <a:xfrm>
              <a:off x="4675714" y="5593833"/>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FFFF"/>
                </a:solidFill>
              </a:endParaRPr>
            </a:p>
          </p:txBody>
        </p:sp>
        <p:sp>
          <p:nvSpPr>
            <p:cNvPr id="445" name="Rectangle 444"/>
            <p:cNvSpPr/>
            <p:nvPr/>
          </p:nvSpPr>
          <p:spPr bwMode="auto">
            <a:xfrm>
              <a:off x="4733820" y="5648697"/>
              <a:ext cx="1680092" cy="822960"/>
            </a:xfrm>
            <a:prstGeom prst="rect">
              <a:avLst/>
            </a:prstGeom>
            <a:solidFill>
              <a:schemeClr val="accent2"/>
            </a:solidFill>
            <a:ln>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a:lnSpc>
                  <a:spcPct val="90000"/>
                </a:lnSpc>
              </a:pPr>
              <a:r>
                <a:rPr lang="en-US" sz="2000" b="1" dirty="0">
                  <a:gradFill>
                    <a:gsLst>
                      <a:gs pos="2917">
                        <a:srgbClr val="FFFFFF"/>
                      </a:gs>
                      <a:gs pos="30000">
                        <a:srgbClr val="FFFFFF"/>
                      </a:gs>
                    </a:gsLst>
                    <a:lin ang="5400000" scaled="0"/>
                  </a:gradFill>
                  <a:latin typeface="Segoe UI Light"/>
                </a:rPr>
                <a:t>Application</a:t>
              </a:r>
            </a:p>
            <a:p>
              <a:pPr algn="ctr">
                <a:lnSpc>
                  <a:spcPct val="90000"/>
                </a:lnSpc>
              </a:pPr>
              <a:r>
                <a:rPr lang="en-US" sz="2000" b="1" dirty="0">
                  <a:gradFill>
                    <a:gsLst>
                      <a:gs pos="2917">
                        <a:srgbClr val="FFFFFF"/>
                      </a:gs>
                      <a:gs pos="30000">
                        <a:srgbClr val="FFFFFF"/>
                      </a:gs>
                    </a:gsLst>
                    <a:lin ang="5400000" scaled="0"/>
                  </a:gradFill>
                  <a:latin typeface="Segoe UI Light"/>
                </a:rPr>
                <a:t>Framework</a:t>
              </a:r>
            </a:p>
          </p:txBody>
        </p:sp>
        <p:sp>
          <p:nvSpPr>
            <p:cNvPr id="446" name="Left Bracket 445"/>
            <p:cNvSpPr/>
            <p:nvPr/>
          </p:nvSpPr>
          <p:spPr>
            <a:xfrm rot="10800000">
              <a:off x="6337610" y="5593833"/>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FFFF"/>
                </a:solidFill>
              </a:endParaRPr>
            </a:p>
          </p:txBody>
        </p:sp>
      </p:grpSp>
      <p:grpSp>
        <p:nvGrpSpPr>
          <p:cNvPr id="447" name="Group 446" hidden="1"/>
          <p:cNvGrpSpPr/>
          <p:nvPr/>
        </p:nvGrpSpPr>
        <p:grpSpPr>
          <a:xfrm>
            <a:off x="8382771" y="5837955"/>
            <a:ext cx="1796303" cy="932688"/>
            <a:chOff x="5679787" y="5641266"/>
            <a:chExt cx="1796303" cy="932688"/>
          </a:xfrm>
        </p:grpSpPr>
        <p:sp>
          <p:nvSpPr>
            <p:cNvPr id="448" name="Left Bracket 447"/>
            <p:cNvSpPr/>
            <p:nvPr/>
          </p:nvSpPr>
          <p:spPr>
            <a:xfrm>
              <a:off x="5679787" y="5641266"/>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FFFF"/>
                </a:solidFill>
              </a:endParaRPr>
            </a:p>
          </p:txBody>
        </p:sp>
        <p:sp>
          <p:nvSpPr>
            <p:cNvPr id="449" name="Rectangle 448"/>
            <p:cNvSpPr/>
            <p:nvPr/>
          </p:nvSpPr>
          <p:spPr bwMode="auto">
            <a:xfrm>
              <a:off x="5739646" y="5696130"/>
              <a:ext cx="1680092" cy="822960"/>
            </a:xfrm>
            <a:prstGeom prst="rect">
              <a:avLst/>
            </a:prstGeom>
            <a:solidFill>
              <a:schemeClr val="accent2"/>
            </a:solidFill>
            <a:ln>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a:lnSpc>
                  <a:spcPct val="90000"/>
                </a:lnSpc>
              </a:pPr>
              <a:endParaRPr lang="en-US" sz="2000" b="1" dirty="0">
                <a:gradFill>
                  <a:gsLst>
                    <a:gs pos="2917">
                      <a:srgbClr val="FFFFFF"/>
                    </a:gs>
                    <a:gs pos="30000">
                      <a:srgbClr val="FFFFFF"/>
                    </a:gs>
                  </a:gsLst>
                  <a:lin ang="5400000" scaled="0"/>
                </a:gradFill>
                <a:latin typeface="Segoe UI Light"/>
              </a:endParaRPr>
            </a:p>
          </p:txBody>
        </p:sp>
        <p:sp>
          <p:nvSpPr>
            <p:cNvPr id="450" name="Left Bracket 449"/>
            <p:cNvSpPr/>
            <p:nvPr/>
          </p:nvSpPr>
          <p:spPr>
            <a:xfrm rot="10800000">
              <a:off x="7341683" y="5641266"/>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FFFF"/>
                </a:solidFill>
              </a:endParaRPr>
            </a:p>
          </p:txBody>
        </p:sp>
        <p:pic>
          <p:nvPicPr>
            <p:cNvPr id="451" name="Picture 45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39425" y="5909900"/>
              <a:ext cx="1680535" cy="395420"/>
            </a:xfrm>
            <a:prstGeom prst="rect">
              <a:avLst/>
            </a:prstGeom>
          </p:spPr>
        </p:pic>
      </p:grpSp>
      <p:grpSp>
        <p:nvGrpSpPr>
          <p:cNvPr id="452" name="Group 451" hidden="1"/>
          <p:cNvGrpSpPr/>
          <p:nvPr/>
        </p:nvGrpSpPr>
        <p:grpSpPr>
          <a:xfrm>
            <a:off x="8382771" y="3761370"/>
            <a:ext cx="1796303" cy="932688"/>
            <a:chOff x="4111219" y="5379294"/>
            <a:chExt cx="1796303" cy="932688"/>
          </a:xfrm>
        </p:grpSpPr>
        <p:sp>
          <p:nvSpPr>
            <p:cNvPr id="453" name="Left Bracket 452"/>
            <p:cNvSpPr/>
            <p:nvPr/>
          </p:nvSpPr>
          <p:spPr>
            <a:xfrm>
              <a:off x="4111219" y="5379294"/>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FFFF"/>
                </a:solidFill>
              </a:endParaRPr>
            </a:p>
          </p:txBody>
        </p:sp>
        <p:sp>
          <p:nvSpPr>
            <p:cNvPr id="454" name="Rectangle 453"/>
            <p:cNvSpPr/>
            <p:nvPr/>
          </p:nvSpPr>
          <p:spPr bwMode="auto">
            <a:xfrm>
              <a:off x="4169325" y="5434158"/>
              <a:ext cx="1680092" cy="822960"/>
            </a:xfrm>
            <a:prstGeom prst="rect">
              <a:avLst/>
            </a:prstGeom>
            <a:solidFill>
              <a:schemeClr val="tx1"/>
            </a:solidFill>
            <a:ln w="19050">
              <a:solidFill>
                <a:schemeClr val="accent2"/>
              </a:solid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a:lnSpc>
                  <a:spcPct val="90000"/>
                </a:lnSpc>
              </a:pPr>
              <a:r>
                <a:rPr lang="en-US" sz="2000" b="1" dirty="0">
                  <a:gradFill>
                    <a:gsLst>
                      <a:gs pos="2917">
                        <a:srgbClr val="FFFFFF"/>
                      </a:gs>
                      <a:gs pos="30000">
                        <a:srgbClr val="FFFFFF"/>
                      </a:gs>
                    </a:gsLst>
                    <a:lin ang="5400000" scaled="0"/>
                  </a:gradFill>
                  <a:latin typeface="Segoe UI Light"/>
                </a:rPr>
                <a:t>Application</a:t>
              </a:r>
            </a:p>
            <a:p>
              <a:pPr algn="ctr">
                <a:lnSpc>
                  <a:spcPct val="90000"/>
                </a:lnSpc>
              </a:pPr>
              <a:r>
                <a:rPr lang="en-US" sz="2000" b="1" dirty="0">
                  <a:gradFill>
                    <a:gsLst>
                      <a:gs pos="2917">
                        <a:srgbClr val="FFFFFF"/>
                      </a:gs>
                      <a:gs pos="30000">
                        <a:srgbClr val="FFFFFF"/>
                      </a:gs>
                    </a:gsLst>
                    <a:lin ang="5400000" scaled="0"/>
                  </a:gradFill>
                  <a:latin typeface="Segoe UI Light"/>
                </a:rPr>
                <a:t>Framework</a:t>
              </a:r>
            </a:p>
          </p:txBody>
        </p:sp>
        <p:sp>
          <p:nvSpPr>
            <p:cNvPr id="455" name="Left Bracket 454"/>
            <p:cNvSpPr/>
            <p:nvPr/>
          </p:nvSpPr>
          <p:spPr>
            <a:xfrm rot="10800000">
              <a:off x="5773115" y="5379294"/>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FFFF"/>
                </a:solidFill>
              </a:endParaRPr>
            </a:p>
          </p:txBody>
        </p:sp>
      </p:grpSp>
      <p:grpSp>
        <p:nvGrpSpPr>
          <p:cNvPr id="456" name="Group 455" hidden="1"/>
          <p:cNvGrpSpPr/>
          <p:nvPr/>
        </p:nvGrpSpPr>
        <p:grpSpPr>
          <a:xfrm>
            <a:off x="8997656" y="3925035"/>
            <a:ext cx="566533" cy="605357"/>
            <a:chOff x="10439613" y="2462392"/>
            <a:chExt cx="616170" cy="658395"/>
          </a:xfrm>
        </p:grpSpPr>
        <p:pic>
          <p:nvPicPr>
            <p:cNvPr id="457" name="Picture 456"/>
            <p:cNvPicPr>
              <a:picLocks noChangeAspect="1"/>
            </p:cNvPicPr>
            <p:nvPr/>
          </p:nvPicPr>
          <p:blipFill>
            <a:blip r:embed="rId4">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10439613" y="2462392"/>
              <a:ext cx="616170" cy="658395"/>
            </a:xfrm>
            <a:prstGeom prst="rect">
              <a:avLst/>
            </a:prstGeom>
          </p:spPr>
        </p:pic>
        <p:pic>
          <p:nvPicPr>
            <p:cNvPr id="458" name="Picture 457" descr="\\MAGNUM\Projects\Microsoft\Cloud Power FY12\Design\ICONS_PNG\Application.png"/>
            <p:cNvPicPr>
              <a:picLocks noChangeAspect="1" noChangeArrowheads="1"/>
            </p:cNvPicPr>
            <p:nvPr/>
          </p:nvPicPr>
          <p:blipFill>
            <a:blip r:embed="rId5" cstate="print">
              <a:biLevel thresh="50000"/>
            </a:blip>
            <a:srcRect/>
            <a:stretch>
              <a:fillRect/>
            </a:stretch>
          </p:blipFill>
          <p:spPr bwMode="auto">
            <a:xfrm>
              <a:off x="10452536" y="2756014"/>
              <a:ext cx="247374" cy="247374"/>
            </a:xfrm>
            <a:prstGeom prst="rect">
              <a:avLst/>
            </a:prstGeom>
            <a:noFill/>
          </p:spPr>
        </p:pic>
        <p:pic>
          <p:nvPicPr>
            <p:cNvPr id="459" name="Picture 458" descr="\\MAGNUM\Projects\Microsoft\Cloud Power FY12\Design\ICONS_PNG\Application.png"/>
            <p:cNvPicPr>
              <a:picLocks noChangeAspect="1" noChangeArrowheads="1"/>
            </p:cNvPicPr>
            <p:nvPr/>
          </p:nvPicPr>
          <p:blipFill>
            <a:blip r:embed="rId5" cstate="print">
              <a:biLevel thresh="25000"/>
            </a:blip>
            <a:srcRect/>
            <a:stretch>
              <a:fillRect/>
            </a:stretch>
          </p:blipFill>
          <p:spPr bwMode="auto">
            <a:xfrm>
              <a:off x="10771692" y="2770074"/>
              <a:ext cx="247374" cy="247374"/>
            </a:xfrm>
            <a:prstGeom prst="rect">
              <a:avLst/>
            </a:prstGeom>
            <a:noFill/>
          </p:spPr>
        </p:pic>
        <p:pic>
          <p:nvPicPr>
            <p:cNvPr id="460" name="Picture 459" descr="\\MAGNUM\Projects\Microsoft\Cloud Power FY12\Design\ICONS_PNG\Application.png"/>
            <p:cNvPicPr>
              <a:picLocks noChangeAspect="1" noChangeArrowheads="1"/>
            </p:cNvPicPr>
            <p:nvPr/>
          </p:nvPicPr>
          <p:blipFill>
            <a:blip r:embed="rId5" cstate="print">
              <a:biLevel thresh="25000"/>
            </a:blip>
            <a:srcRect/>
            <a:stretch>
              <a:fillRect/>
            </a:stretch>
          </p:blipFill>
          <p:spPr bwMode="auto">
            <a:xfrm>
              <a:off x="10624011" y="2497498"/>
              <a:ext cx="247374" cy="247374"/>
            </a:xfrm>
            <a:prstGeom prst="rect">
              <a:avLst/>
            </a:prstGeom>
            <a:noFill/>
          </p:spPr>
        </p:pic>
      </p:grpSp>
      <p:pic>
        <p:nvPicPr>
          <p:cNvPr id="573" name="Picture 572"/>
          <p:cNvPicPr>
            <a:picLocks noChangeAspect="1"/>
          </p:cNvPicPr>
          <p:nvPr/>
        </p:nvPicPr>
        <p:blipFill>
          <a:blip r:embed="rId6"/>
          <a:stretch>
            <a:fillRect/>
          </a:stretch>
        </p:blipFill>
        <p:spPr>
          <a:xfrm>
            <a:off x="8769634" y="1927291"/>
            <a:ext cx="3657917" cy="4822354"/>
          </a:xfrm>
          <a:prstGeom prst="rect">
            <a:avLst/>
          </a:prstGeom>
        </p:spPr>
      </p:pic>
      <p:grpSp>
        <p:nvGrpSpPr>
          <p:cNvPr id="574" name="Group 573"/>
          <p:cNvGrpSpPr/>
          <p:nvPr/>
        </p:nvGrpSpPr>
        <p:grpSpPr>
          <a:xfrm>
            <a:off x="503237" y="1139197"/>
            <a:ext cx="2338643" cy="1678829"/>
            <a:chOff x="503237" y="1297243"/>
            <a:chExt cx="2338643" cy="1678829"/>
          </a:xfrm>
        </p:grpSpPr>
        <p:sp>
          <p:nvSpPr>
            <p:cNvPr id="575" name="Freeform 574"/>
            <p:cNvSpPr>
              <a:spLocks noChangeAspect="1" noEditPoints="1"/>
            </p:cNvSpPr>
            <p:nvPr/>
          </p:nvSpPr>
          <p:spPr bwMode="auto">
            <a:xfrm>
              <a:off x="868139" y="1297243"/>
              <a:ext cx="1973741" cy="1678828"/>
            </a:xfrm>
            <a:custGeom>
              <a:avLst/>
              <a:gdLst>
                <a:gd name="T0" fmla="*/ 363 w 400"/>
                <a:gd name="T1" fmla="*/ 109 h 330"/>
                <a:gd name="T2" fmla="*/ 340 w 400"/>
                <a:gd name="T3" fmla="*/ 131 h 330"/>
                <a:gd name="T4" fmla="*/ 363 w 400"/>
                <a:gd name="T5" fmla="*/ 154 h 330"/>
                <a:gd name="T6" fmla="*/ 385 w 400"/>
                <a:gd name="T7" fmla="*/ 131 h 330"/>
                <a:gd name="T8" fmla="*/ 363 w 400"/>
                <a:gd name="T9" fmla="*/ 109 h 330"/>
                <a:gd name="T10" fmla="*/ 37 w 400"/>
                <a:gd name="T11" fmla="*/ 109 h 330"/>
                <a:gd name="T12" fmla="*/ 15 w 400"/>
                <a:gd name="T13" fmla="*/ 131 h 330"/>
                <a:gd name="T14" fmla="*/ 37 w 400"/>
                <a:gd name="T15" fmla="*/ 154 h 330"/>
                <a:gd name="T16" fmla="*/ 60 w 400"/>
                <a:gd name="T17" fmla="*/ 131 h 330"/>
                <a:gd name="T18" fmla="*/ 37 w 400"/>
                <a:gd name="T19" fmla="*/ 109 h 330"/>
                <a:gd name="T20" fmla="*/ 295 w 400"/>
                <a:gd name="T21" fmla="*/ 67 h 330"/>
                <a:gd name="T22" fmla="*/ 262 w 400"/>
                <a:gd name="T23" fmla="*/ 101 h 330"/>
                <a:gd name="T24" fmla="*/ 295 w 400"/>
                <a:gd name="T25" fmla="*/ 135 h 330"/>
                <a:gd name="T26" fmla="*/ 329 w 400"/>
                <a:gd name="T27" fmla="*/ 101 h 330"/>
                <a:gd name="T28" fmla="*/ 295 w 400"/>
                <a:gd name="T29" fmla="*/ 67 h 330"/>
                <a:gd name="T30" fmla="*/ 400 w 400"/>
                <a:gd name="T31" fmla="*/ 272 h 330"/>
                <a:gd name="T32" fmla="*/ 362 w 400"/>
                <a:gd name="T33" fmla="*/ 272 h 330"/>
                <a:gd name="T34" fmla="*/ 362 w 400"/>
                <a:gd name="T35" fmla="*/ 202 h 330"/>
                <a:gd name="T36" fmla="*/ 352 w 400"/>
                <a:gd name="T37" fmla="*/ 169 h 330"/>
                <a:gd name="T38" fmla="*/ 363 w 400"/>
                <a:gd name="T39" fmla="*/ 167 h 330"/>
                <a:gd name="T40" fmla="*/ 400 w 400"/>
                <a:gd name="T41" fmla="*/ 204 h 330"/>
                <a:gd name="T42" fmla="*/ 400 w 400"/>
                <a:gd name="T43" fmla="*/ 272 h 330"/>
                <a:gd name="T44" fmla="*/ 105 w 400"/>
                <a:gd name="T45" fmla="*/ 67 h 330"/>
                <a:gd name="T46" fmla="*/ 71 w 400"/>
                <a:gd name="T47" fmla="*/ 101 h 330"/>
                <a:gd name="T48" fmla="*/ 105 w 400"/>
                <a:gd name="T49" fmla="*/ 135 h 330"/>
                <a:gd name="T50" fmla="*/ 138 w 400"/>
                <a:gd name="T51" fmla="*/ 101 h 330"/>
                <a:gd name="T52" fmla="*/ 105 w 400"/>
                <a:gd name="T53" fmla="*/ 67 h 330"/>
                <a:gd name="T54" fmla="*/ 37 w 400"/>
                <a:gd name="T55" fmla="*/ 167 h 330"/>
                <a:gd name="T56" fmla="*/ 48 w 400"/>
                <a:gd name="T57" fmla="*/ 169 h 330"/>
                <a:gd name="T58" fmla="*/ 38 w 400"/>
                <a:gd name="T59" fmla="*/ 202 h 330"/>
                <a:gd name="T60" fmla="*/ 38 w 400"/>
                <a:gd name="T61" fmla="*/ 272 h 330"/>
                <a:gd name="T62" fmla="*/ 0 w 400"/>
                <a:gd name="T63" fmla="*/ 272 h 330"/>
                <a:gd name="T64" fmla="*/ 0 w 400"/>
                <a:gd name="T65" fmla="*/ 204 h 330"/>
                <a:gd name="T66" fmla="*/ 37 w 400"/>
                <a:gd name="T67" fmla="*/ 167 h 330"/>
                <a:gd name="T68" fmla="*/ 200 w 400"/>
                <a:gd name="T69" fmla="*/ 0 h 330"/>
                <a:gd name="T70" fmla="*/ 150 w 400"/>
                <a:gd name="T71" fmla="*/ 50 h 330"/>
                <a:gd name="T72" fmla="*/ 200 w 400"/>
                <a:gd name="T73" fmla="*/ 100 h 330"/>
                <a:gd name="T74" fmla="*/ 250 w 400"/>
                <a:gd name="T75" fmla="*/ 50 h 330"/>
                <a:gd name="T76" fmla="*/ 200 w 400"/>
                <a:gd name="T77" fmla="*/ 0 h 330"/>
                <a:gd name="T78" fmla="*/ 349 w 400"/>
                <a:gd name="T79" fmla="*/ 299 h 330"/>
                <a:gd name="T80" fmla="*/ 290 w 400"/>
                <a:gd name="T81" fmla="*/ 299 h 330"/>
                <a:gd name="T82" fmla="*/ 290 w 400"/>
                <a:gd name="T83" fmla="*/ 191 h 330"/>
                <a:gd name="T84" fmla="*/ 280 w 400"/>
                <a:gd name="T85" fmla="*/ 150 h 330"/>
                <a:gd name="T86" fmla="*/ 295 w 400"/>
                <a:gd name="T87" fmla="*/ 148 h 330"/>
                <a:gd name="T88" fmla="*/ 349 w 400"/>
                <a:gd name="T89" fmla="*/ 202 h 330"/>
                <a:gd name="T90" fmla="*/ 349 w 400"/>
                <a:gd name="T91" fmla="*/ 299 h 330"/>
                <a:gd name="T92" fmla="*/ 110 w 400"/>
                <a:gd name="T93" fmla="*/ 191 h 330"/>
                <a:gd name="T94" fmla="*/ 110 w 400"/>
                <a:gd name="T95" fmla="*/ 299 h 330"/>
                <a:gd name="T96" fmla="*/ 51 w 400"/>
                <a:gd name="T97" fmla="*/ 299 h 330"/>
                <a:gd name="T98" fmla="*/ 51 w 400"/>
                <a:gd name="T99" fmla="*/ 202 h 330"/>
                <a:gd name="T100" fmla="*/ 105 w 400"/>
                <a:gd name="T101" fmla="*/ 148 h 330"/>
                <a:gd name="T102" fmla="*/ 120 w 400"/>
                <a:gd name="T103" fmla="*/ 150 h 330"/>
                <a:gd name="T104" fmla="*/ 110 w 400"/>
                <a:gd name="T105" fmla="*/ 191 h 330"/>
                <a:gd name="T106" fmla="*/ 122 w 400"/>
                <a:gd name="T107" fmla="*/ 330 h 330"/>
                <a:gd name="T108" fmla="*/ 278 w 400"/>
                <a:gd name="T109" fmla="*/ 330 h 330"/>
                <a:gd name="T110" fmla="*/ 278 w 400"/>
                <a:gd name="T111" fmla="*/ 191 h 330"/>
                <a:gd name="T112" fmla="*/ 200 w 400"/>
                <a:gd name="T113" fmla="*/ 113 h 330"/>
                <a:gd name="T114" fmla="*/ 122 w 400"/>
                <a:gd name="T115" fmla="*/ 191 h 330"/>
                <a:gd name="T116" fmla="*/ 122 w 400"/>
                <a:gd name="T117" fmla="*/ 33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00" h="330">
                  <a:moveTo>
                    <a:pt x="363" y="109"/>
                  </a:moveTo>
                  <a:cubicBezTo>
                    <a:pt x="350" y="109"/>
                    <a:pt x="340" y="119"/>
                    <a:pt x="340" y="131"/>
                  </a:cubicBezTo>
                  <a:cubicBezTo>
                    <a:pt x="340" y="144"/>
                    <a:pt x="350" y="154"/>
                    <a:pt x="363" y="154"/>
                  </a:cubicBezTo>
                  <a:cubicBezTo>
                    <a:pt x="375" y="154"/>
                    <a:pt x="385" y="144"/>
                    <a:pt x="385" y="131"/>
                  </a:cubicBezTo>
                  <a:cubicBezTo>
                    <a:pt x="385" y="119"/>
                    <a:pt x="375" y="109"/>
                    <a:pt x="363" y="109"/>
                  </a:cubicBezTo>
                  <a:close/>
                  <a:moveTo>
                    <a:pt x="37" y="109"/>
                  </a:moveTo>
                  <a:cubicBezTo>
                    <a:pt x="25" y="109"/>
                    <a:pt x="15" y="119"/>
                    <a:pt x="15" y="131"/>
                  </a:cubicBezTo>
                  <a:cubicBezTo>
                    <a:pt x="15" y="144"/>
                    <a:pt x="25" y="154"/>
                    <a:pt x="37" y="154"/>
                  </a:cubicBezTo>
                  <a:cubicBezTo>
                    <a:pt x="50" y="154"/>
                    <a:pt x="60" y="144"/>
                    <a:pt x="60" y="131"/>
                  </a:cubicBezTo>
                  <a:cubicBezTo>
                    <a:pt x="60" y="119"/>
                    <a:pt x="50" y="109"/>
                    <a:pt x="37" y="109"/>
                  </a:cubicBezTo>
                  <a:close/>
                  <a:moveTo>
                    <a:pt x="295" y="67"/>
                  </a:moveTo>
                  <a:cubicBezTo>
                    <a:pt x="277" y="67"/>
                    <a:pt x="262" y="83"/>
                    <a:pt x="262" y="101"/>
                  </a:cubicBezTo>
                  <a:cubicBezTo>
                    <a:pt x="262" y="120"/>
                    <a:pt x="277" y="135"/>
                    <a:pt x="295" y="135"/>
                  </a:cubicBezTo>
                  <a:cubicBezTo>
                    <a:pt x="314" y="135"/>
                    <a:pt x="329" y="120"/>
                    <a:pt x="329" y="101"/>
                  </a:cubicBezTo>
                  <a:cubicBezTo>
                    <a:pt x="329" y="83"/>
                    <a:pt x="314" y="67"/>
                    <a:pt x="295" y="67"/>
                  </a:cubicBezTo>
                  <a:close/>
                  <a:moveTo>
                    <a:pt x="400" y="272"/>
                  </a:moveTo>
                  <a:cubicBezTo>
                    <a:pt x="362" y="272"/>
                    <a:pt x="362" y="272"/>
                    <a:pt x="362" y="272"/>
                  </a:cubicBezTo>
                  <a:cubicBezTo>
                    <a:pt x="362" y="202"/>
                    <a:pt x="362" y="202"/>
                    <a:pt x="362" y="202"/>
                  </a:cubicBezTo>
                  <a:cubicBezTo>
                    <a:pt x="362" y="190"/>
                    <a:pt x="358" y="178"/>
                    <a:pt x="352" y="169"/>
                  </a:cubicBezTo>
                  <a:cubicBezTo>
                    <a:pt x="356" y="168"/>
                    <a:pt x="359" y="167"/>
                    <a:pt x="363" y="167"/>
                  </a:cubicBezTo>
                  <a:cubicBezTo>
                    <a:pt x="383" y="167"/>
                    <a:pt x="400" y="184"/>
                    <a:pt x="400" y="204"/>
                  </a:cubicBezTo>
                  <a:lnTo>
                    <a:pt x="400" y="272"/>
                  </a:lnTo>
                  <a:close/>
                  <a:moveTo>
                    <a:pt x="105" y="67"/>
                  </a:moveTo>
                  <a:cubicBezTo>
                    <a:pt x="86" y="67"/>
                    <a:pt x="71" y="83"/>
                    <a:pt x="71" y="101"/>
                  </a:cubicBezTo>
                  <a:cubicBezTo>
                    <a:pt x="71" y="120"/>
                    <a:pt x="86" y="135"/>
                    <a:pt x="105" y="135"/>
                  </a:cubicBezTo>
                  <a:cubicBezTo>
                    <a:pt x="123" y="135"/>
                    <a:pt x="138" y="120"/>
                    <a:pt x="138" y="101"/>
                  </a:cubicBezTo>
                  <a:cubicBezTo>
                    <a:pt x="138" y="83"/>
                    <a:pt x="123" y="67"/>
                    <a:pt x="105" y="67"/>
                  </a:cubicBezTo>
                  <a:close/>
                  <a:moveTo>
                    <a:pt x="37" y="167"/>
                  </a:moveTo>
                  <a:cubicBezTo>
                    <a:pt x="41" y="167"/>
                    <a:pt x="44" y="168"/>
                    <a:pt x="48" y="169"/>
                  </a:cubicBezTo>
                  <a:cubicBezTo>
                    <a:pt x="42" y="178"/>
                    <a:pt x="38" y="190"/>
                    <a:pt x="38" y="202"/>
                  </a:cubicBezTo>
                  <a:cubicBezTo>
                    <a:pt x="38" y="272"/>
                    <a:pt x="38" y="272"/>
                    <a:pt x="38" y="272"/>
                  </a:cubicBezTo>
                  <a:cubicBezTo>
                    <a:pt x="0" y="272"/>
                    <a:pt x="0" y="272"/>
                    <a:pt x="0" y="272"/>
                  </a:cubicBezTo>
                  <a:cubicBezTo>
                    <a:pt x="0" y="204"/>
                    <a:pt x="0" y="204"/>
                    <a:pt x="0" y="204"/>
                  </a:cubicBezTo>
                  <a:cubicBezTo>
                    <a:pt x="0" y="184"/>
                    <a:pt x="17" y="167"/>
                    <a:pt x="37" y="167"/>
                  </a:cubicBezTo>
                  <a:close/>
                  <a:moveTo>
                    <a:pt x="200" y="0"/>
                  </a:moveTo>
                  <a:cubicBezTo>
                    <a:pt x="173" y="0"/>
                    <a:pt x="150" y="22"/>
                    <a:pt x="150" y="50"/>
                  </a:cubicBezTo>
                  <a:cubicBezTo>
                    <a:pt x="150" y="77"/>
                    <a:pt x="173" y="100"/>
                    <a:pt x="200" y="100"/>
                  </a:cubicBezTo>
                  <a:cubicBezTo>
                    <a:pt x="227" y="100"/>
                    <a:pt x="250" y="77"/>
                    <a:pt x="250" y="50"/>
                  </a:cubicBezTo>
                  <a:cubicBezTo>
                    <a:pt x="250" y="22"/>
                    <a:pt x="227" y="0"/>
                    <a:pt x="200" y="0"/>
                  </a:cubicBezTo>
                  <a:close/>
                  <a:moveTo>
                    <a:pt x="349" y="299"/>
                  </a:moveTo>
                  <a:cubicBezTo>
                    <a:pt x="290" y="299"/>
                    <a:pt x="290" y="299"/>
                    <a:pt x="290" y="299"/>
                  </a:cubicBezTo>
                  <a:cubicBezTo>
                    <a:pt x="290" y="191"/>
                    <a:pt x="290" y="191"/>
                    <a:pt x="290" y="191"/>
                  </a:cubicBezTo>
                  <a:cubicBezTo>
                    <a:pt x="290" y="176"/>
                    <a:pt x="287" y="163"/>
                    <a:pt x="280" y="150"/>
                  </a:cubicBezTo>
                  <a:cubicBezTo>
                    <a:pt x="285" y="149"/>
                    <a:pt x="290" y="148"/>
                    <a:pt x="295" y="148"/>
                  </a:cubicBezTo>
                  <a:cubicBezTo>
                    <a:pt x="325" y="148"/>
                    <a:pt x="349" y="172"/>
                    <a:pt x="349" y="202"/>
                  </a:cubicBezTo>
                  <a:lnTo>
                    <a:pt x="349" y="299"/>
                  </a:lnTo>
                  <a:close/>
                  <a:moveTo>
                    <a:pt x="110" y="191"/>
                  </a:moveTo>
                  <a:cubicBezTo>
                    <a:pt x="110" y="299"/>
                    <a:pt x="110" y="299"/>
                    <a:pt x="110" y="299"/>
                  </a:cubicBezTo>
                  <a:cubicBezTo>
                    <a:pt x="51" y="299"/>
                    <a:pt x="51" y="299"/>
                    <a:pt x="51" y="299"/>
                  </a:cubicBezTo>
                  <a:cubicBezTo>
                    <a:pt x="51" y="202"/>
                    <a:pt x="51" y="202"/>
                    <a:pt x="51" y="202"/>
                  </a:cubicBezTo>
                  <a:cubicBezTo>
                    <a:pt x="51" y="172"/>
                    <a:pt x="75" y="148"/>
                    <a:pt x="105" y="148"/>
                  </a:cubicBezTo>
                  <a:cubicBezTo>
                    <a:pt x="110" y="148"/>
                    <a:pt x="115" y="149"/>
                    <a:pt x="120" y="150"/>
                  </a:cubicBezTo>
                  <a:cubicBezTo>
                    <a:pt x="113" y="163"/>
                    <a:pt x="110" y="176"/>
                    <a:pt x="110" y="191"/>
                  </a:cubicBezTo>
                  <a:close/>
                  <a:moveTo>
                    <a:pt x="122" y="330"/>
                  </a:moveTo>
                  <a:cubicBezTo>
                    <a:pt x="278" y="330"/>
                    <a:pt x="278" y="330"/>
                    <a:pt x="278" y="330"/>
                  </a:cubicBezTo>
                  <a:cubicBezTo>
                    <a:pt x="278" y="191"/>
                    <a:pt x="278" y="191"/>
                    <a:pt x="278" y="191"/>
                  </a:cubicBezTo>
                  <a:cubicBezTo>
                    <a:pt x="278" y="148"/>
                    <a:pt x="243" y="113"/>
                    <a:pt x="200" y="113"/>
                  </a:cubicBezTo>
                  <a:cubicBezTo>
                    <a:pt x="157" y="113"/>
                    <a:pt x="122" y="148"/>
                    <a:pt x="122" y="191"/>
                  </a:cubicBezTo>
                  <a:lnTo>
                    <a:pt x="122" y="330"/>
                  </a:lnTo>
                  <a:close/>
                </a:path>
              </a:pathLst>
            </a:custGeom>
            <a:solidFill>
              <a:schemeClr val="accent4"/>
            </a:solidFill>
            <a:ln>
              <a:noFill/>
            </a:ln>
            <a:extLst/>
          </p:spPr>
          <p:txBody>
            <a:bodyPr vert="horz" wrap="square" lIns="91440" tIns="45720" rIns="91440" bIns="45720" numCol="1" anchor="t" anchorCtr="0" compatLnSpc="1">
              <a:prstTxWarp prst="textNoShape">
                <a:avLst/>
              </a:prstTxWarp>
            </a:bodyPr>
            <a:lstStyle/>
            <a:p>
              <a:pPr>
                <a:defRPr/>
              </a:pPr>
              <a:endParaRPr lang="en-US" kern="0" smtClean="0">
                <a:solidFill>
                  <a:srgbClr val="505050"/>
                </a:solidFill>
              </a:endParaRPr>
            </a:p>
          </p:txBody>
        </p:sp>
        <p:sp>
          <p:nvSpPr>
            <p:cNvPr id="576" name="Freeform 5"/>
            <p:cNvSpPr>
              <a:spLocks/>
            </p:cNvSpPr>
            <p:nvPr/>
          </p:nvSpPr>
          <p:spPr bwMode="auto">
            <a:xfrm>
              <a:off x="2366880" y="2854592"/>
              <a:ext cx="243386" cy="121480"/>
            </a:xfrm>
            <a:custGeom>
              <a:avLst/>
              <a:gdLst>
                <a:gd name="T0" fmla="*/ 51 w 100"/>
                <a:gd name="T1" fmla="*/ 1 h 49"/>
                <a:gd name="T2" fmla="*/ 0 w 100"/>
                <a:gd name="T3" fmla="*/ 49 h 49"/>
                <a:gd name="T4" fmla="*/ 99 w 100"/>
                <a:gd name="T5" fmla="*/ 49 h 49"/>
                <a:gd name="T6" fmla="*/ 51 w 100"/>
                <a:gd name="T7" fmla="*/ 1 h 49"/>
              </a:gdLst>
              <a:ahLst/>
              <a:cxnLst>
                <a:cxn ang="0">
                  <a:pos x="T0" y="T1"/>
                </a:cxn>
                <a:cxn ang="0">
                  <a:pos x="T2" y="T3"/>
                </a:cxn>
                <a:cxn ang="0">
                  <a:pos x="T4" y="T5"/>
                </a:cxn>
                <a:cxn ang="0">
                  <a:pos x="T6" y="T7"/>
                </a:cxn>
              </a:cxnLst>
              <a:rect l="0" t="0" r="r" b="b"/>
              <a:pathLst>
                <a:path w="100" h="49">
                  <a:moveTo>
                    <a:pt x="51" y="1"/>
                  </a:moveTo>
                  <a:cubicBezTo>
                    <a:pt x="24" y="0"/>
                    <a:pt x="1" y="21"/>
                    <a:pt x="0" y="49"/>
                  </a:cubicBezTo>
                  <a:cubicBezTo>
                    <a:pt x="99" y="49"/>
                    <a:pt x="99" y="49"/>
                    <a:pt x="99" y="49"/>
                  </a:cubicBezTo>
                  <a:cubicBezTo>
                    <a:pt x="100" y="21"/>
                    <a:pt x="79" y="2"/>
                    <a:pt x="51" y="1"/>
                  </a:cubicBezTo>
                  <a:close/>
                </a:path>
              </a:pathLst>
            </a:custGeom>
            <a:solidFill>
              <a:schemeClr val="tx1"/>
            </a:solidFill>
            <a:ln w="19050">
              <a:solidFill>
                <a:schemeClr val="tx1">
                  <a:lumMod val="50000"/>
                </a:schemeClr>
              </a:solidFill>
              <a:round/>
              <a:headEnd/>
              <a:tailEnd/>
            </a:ln>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90" name="Freeform 6"/>
            <p:cNvSpPr>
              <a:spLocks/>
            </p:cNvSpPr>
            <p:nvPr/>
          </p:nvSpPr>
          <p:spPr bwMode="auto">
            <a:xfrm>
              <a:off x="1918354" y="2856378"/>
              <a:ext cx="518065" cy="67886"/>
            </a:xfrm>
            <a:custGeom>
              <a:avLst/>
              <a:gdLst>
                <a:gd name="T0" fmla="*/ 210 w 213"/>
                <a:gd name="T1" fmla="*/ 27 h 27"/>
                <a:gd name="T2" fmla="*/ 188 w 213"/>
                <a:gd name="T3" fmla="*/ 17 h 27"/>
                <a:gd name="T4" fmla="*/ 142 w 213"/>
                <a:gd name="T5" fmla="*/ 8 h 27"/>
                <a:gd name="T6" fmla="*/ 0 w 213"/>
                <a:gd name="T7" fmla="*/ 8 h 27"/>
                <a:gd name="T8" fmla="*/ 0 w 213"/>
                <a:gd name="T9" fmla="*/ 0 h 27"/>
                <a:gd name="T10" fmla="*/ 142 w 213"/>
                <a:gd name="T11" fmla="*/ 0 h 27"/>
                <a:gd name="T12" fmla="*/ 191 w 213"/>
                <a:gd name="T13" fmla="*/ 10 h 27"/>
                <a:gd name="T14" fmla="*/ 213 w 213"/>
                <a:gd name="T15" fmla="*/ 20 h 27"/>
                <a:gd name="T16" fmla="*/ 210 w 213"/>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27">
                  <a:moveTo>
                    <a:pt x="210" y="27"/>
                  </a:moveTo>
                  <a:cubicBezTo>
                    <a:pt x="188" y="17"/>
                    <a:pt x="188" y="17"/>
                    <a:pt x="188" y="17"/>
                  </a:cubicBezTo>
                  <a:cubicBezTo>
                    <a:pt x="177" y="12"/>
                    <a:pt x="155" y="8"/>
                    <a:pt x="142" y="8"/>
                  </a:cubicBezTo>
                  <a:cubicBezTo>
                    <a:pt x="0" y="8"/>
                    <a:pt x="0" y="8"/>
                    <a:pt x="0" y="8"/>
                  </a:cubicBezTo>
                  <a:cubicBezTo>
                    <a:pt x="0" y="0"/>
                    <a:pt x="0" y="0"/>
                    <a:pt x="0" y="0"/>
                  </a:cubicBezTo>
                  <a:cubicBezTo>
                    <a:pt x="142" y="0"/>
                    <a:pt x="142" y="0"/>
                    <a:pt x="142" y="0"/>
                  </a:cubicBezTo>
                  <a:cubicBezTo>
                    <a:pt x="157" y="0"/>
                    <a:pt x="179" y="5"/>
                    <a:pt x="191" y="10"/>
                  </a:cubicBezTo>
                  <a:cubicBezTo>
                    <a:pt x="213" y="20"/>
                    <a:pt x="213" y="20"/>
                    <a:pt x="213" y="20"/>
                  </a:cubicBezTo>
                  <a:lnTo>
                    <a:pt x="210" y="27"/>
                  </a:lnTo>
                  <a:close/>
                </a:path>
              </a:pathLst>
            </a:custGeom>
            <a:solidFill>
              <a:schemeClr val="bg2">
                <a:lumMod val="20000"/>
                <a:lumOff val="80000"/>
              </a:schemeClr>
            </a:solid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94" name="Oval 7"/>
            <p:cNvSpPr>
              <a:spLocks noChangeArrowheads="1"/>
            </p:cNvSpPr>
            <p:nvPr/>
          </p:nvSpPr>
          <p:spPr bwMode="auto">
            <a:xfrm>
              <a:off x="1043902" y="2661653"/>
              <a:ext cx="540665" cy="117907"/>
            </a:xfrm>
            <a:prstGeom prst="ellipse">
              <a:avLst/>
            </a:prstGeom>
            <a:solidFill>
              <a:schemeClr val="tx1">
                <a:lumMod val="85000"/>
              </a:schemeClr>
            </a:solidFill>
            <a:ln w="19050">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95" name="Freeform 8"/>
            <p:cNvSpPr>
              <a:spLocks/>
            </p:cNvSpPr>
            <p:nvPr/>
          </p:nvSpPr>
          <p:spPr bwMode="auto">
            <a:xfrm>
              <a:off x="649269" y="1788067"/>
              <a:ext cx="1307332" cy="932539"/>
            </a:xfrm>
            <a:custGeom>
              <a:avLst/>
              <a:gdLst>
                <a:gd name="T0" fmla="*/ 527 w 537"/>
                <a:gd name="T1" fmla="*/ 373 h 373"/>
                <a:gd name="T2" fmla="*/ 537 w 537"/>
                <a:gd name="T3" fmla="*/ 362 h 373"/>
                <a:gd name="T4" fmla="*/ 537 w 537"/>
                <a:gd name="T5" fmla="*/ 11 h 373"/>
                <a:gd name="T6" fmla="*/ 527 w 537"/>
                <a:gd name="T7" fmla="*/ 0 h 373"/>
                <a:gd name="T8" fmla="*/ 11 w 537"/>
                <a:gd name="T9" fmla="*/ 0 h 373"/>
                <a:gd name="T10" fmla="*/ 0 w 537"/>
                <a:gd name="T11" fmla="*/ 11 h 373"/>
                <a:gd name="T12" fmla="*/ 0 w 537"/>
                <a:gd name="T13" fmla="*/ 362 h 373"/>
                <a:gd name="T14" fmla="*/ 11 w 537"/>
                <a:gd name="T15" fmla="*/ 373 h 373"/>
                <a:gd name="T16" fmla="*/ 527 w 537"/>
                <a:gd name="T17" fmla="*/ 373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7" h="373">
                  <a:moveTo>
                    <a:pt x="527" y="373"/>
                  </a:moveTo>
                  <a:cubicBezTo>
                    <a:pt x="532" y="373"/>
                    <a:pt x="537" y="368"/>
                    <a:pt x="537" y="362"/>
                  </a:cubicBezTo>
                  <a:cubicBezTo>
                    <a:pt x="537" y="11"/>
                    <a:pt x="537" y="11"/>
                    <a:pt x="537" y="11"/>
                  </a:cubicBezTo>
                  <a:cubicBezTo>
                    <a:pt x="537" y="5"/>
                    <a:pt x="532" y="0"/>
                    <a:pt x="527" y="0"/>
                  </a:cubicBezTo>
                  <a:cubicBezTo>
                    <a:pt x="11" y="0"/>
                    <a:pt x="11" y="0"/>
                    <a:pt x="11" y="0"/>
                  </a:cubicBezTo>
                  <a:cubicBezTo>
                    <a:pt x="5" y="0"/>
                    <a:pt x="0" y="5"/>
                    <a:pt x="0" y="11"/>
                  </a:cubicBezTo>
                  <a:cubicBezTo>
                    <a:pt x="0" y="362"/>
                    <a:pt x="0" y="362"/>
                    <a:pt x="0" y="362"/>
                  </a:cubicBezTo>
                  <a:cubicBezTo>
                    <a:pt x="0" y="368"/>
                    <a:pt x="5" y="373"/>
                    <a:pt x="11" y="373"/>
                  </a:cubicBezTo>
                  <a:lnTo>
                    <a:pt x="527" y="373"/>
                  </a:lnTo>
                  <a:close/>
                </a:path>
              </a:pathLst>
            </a:custGeom>
            <a:solidFill>
              <a:schemeClr val="tx1"/>
            </a:solidFill>
            <a:ln w="19050">
              <a:solidFill>
                <a:schemeClr val="tx1">
                  <a:lumMod val="50000"/>
                </a:schemeClr>
              </a:solidFill>
              <a:round/>
              <a:headEnd/>
              <a:tailEnd/>
            </a:ln>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97" name="Rectangle 9"/>
            <p:cNvSpPr>
              <a:spLocks noChangeArrowheads="1"/>
            </p:cNvSpPr>
            <p:nvPr/>
          </p:nvSpPr>
          <p:spPr bwMode="auto">
            <a:xfrm>
              <a:off x="690992" y="1830942"/>
              <a:ext cx="1225623" cy="712803"/>
            </a:xfrm>
            <a:prstGeom prst="rect">
              <a:avLst/>
            </a:prstGeom>
            <a:solidFill>
              <a:schemeClr val="accent3"/>
            </a:solidFill>
            <a:ln>
              <a:noFill/>
            </a:ln>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98" name="Rectangle 10"/>
            <p:cNvSpPr>
              <a:spLocks noChangeArrowheads="1"/>
            </p:cNvSpPr>
            <p:nvPr/>
          </p:nvSpPr>
          <p:spPr bwMode="auto">
            <a:xfrm>
              <a:off x="503237" y="2911759"/>
              <a:ext cx="1620257" cy="62527"/>
            </a:xfrm>
            <a:prstGeom prst="rect">
              <a:avLst/>
            </a:prstGeom>
            <a:solidFill>
              <a:schemeClr val="tx1"/>
            </a:solidFill>
            <a:ln w="19050">
              <a:solidFill>
                <a:schemeClr val="tx1">
                  <a:lumMod val="50000"/>
                </a:schemeClr>
              </a:solidFill>
              <a:miter lim="800000"/>
              <a:headEnd/>
              <a:tailEnd/>
            </a:ln>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99" name="Freeform 11"/>
            <p:cNvSpPr>
              <a:spLocks/>
            </p:cNvSpPr>
            <p:nvPr/>
          </p:nvSpPr>
          <p:spPr bwMode="auto">
            <a:xfrm>
              <a:off x="503237" y="2836727"/>
              <a:ext cx="1620257" cy="75032"/>
            </a:xfrm>
            <a:custGeom>
              <a:avLst/>
              <a:gdLst>
                <a:gd name="T0" fmla="*/ 932 w 932"/>
                <a:gd name="T1" fmla="*/ 42 h 42"/>
                <a:gd name="T2" fmla="*/ 0 w 932"/>
                <a:gd name="T3" fmla="*/ 42 h 42"/>
                <a:gd name="T4" fmla="*/ 59 w 932"/>
                <a:gd name="T5" fmla="*/ 0 h 42"/>
                <a:gd name="T6" fmla="*/ 874 w 932"/>
                <a:gd name="T7" fmla="*/ 0 h 42"/>
                <a:gd name="T8" fmla="*/ 932 w 932"/>
                <a:gd name="T9" fmla="*/ 42 h 42"/>
              </a:gdLst>
              <a:ahLst/>
              <a:cxnLst>
                <a:cxn ang="0">
                  <a:pos x="T0" y="T1"/>
                </a:cxn>
                <a:cxn ang="0">
                  <a:pos x="T2" y="T3"/>
                </a:cxn>
                <a:cxn ang="0">
                  <a:pos x="T4" y="T5"/>
                </a:cxn>
                <a:cxn ang="0">
                  <a:pos x="T6" y="T7"/>
                </a:cxn>
                <a:cxn ang="0">
                  <a:pos x="T8" y="T9"/>
                </a:cxn>
              </a:cxnLst>
              <a:rect l="0" t="0" r="r" b="b"/>
              <a:pathLst>
                <a:path w="932" h="42">
                  <a:moveTo>
                    <a:pt x="932" y="42"/>
                  </a:moveTo>
                  <a:lnTo>
                    <a:pt x="0" y="42"/>
                  </a:lnTo>
                  <a:lnTo>
                    <a:pt x="59" y="0"/>
                  </a:lnTo>
                  <a:lnTo>
                    <a:pt x="874" y="0"/>
                  </a:lnTo>
                  <a:lnTo>
                    <a:pt x="932" y="42"/>
                  </a:lnTo>
                  <a:close/>
                </a:path>
              </a:pathLst>
            </a:custGeom>
            <a:solidFill>
              <a:schemeClr val="tx1">
                <a:lumMod val="85000"/>
              </a:schemeClr>
            </a:solidFill>
            <a:ln w="19050">
              <a:solidFill>
                <a:schemeClr val="tx1">
                  <a:lumMod val="50000"/>
                </a:schemeClr>
              </a:solidFill>
              <a:round/>
              <a:headEnd/>
              <a:tailEnd/>
            </a:ln>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p:nvSpPr>
          <p:cNvPr id="605" name="Rounded Rectangle 604"/>
          <p:cNvSpPr/>
          <p:nvPr/>
        </p:nvSpPr>
        <p:spPr bwMode="auto">
          <a:xfrm>
            <a:off x="8032469" y="2600819"/>
            <a:ext cx="2409029" cy="4126948"/>
          </a:xfrm>
          <a:prstGeom prst="roundRect">
            <a:avLst/>
          </a:prstGeom>
          <a:solidFill>
            <a:schemeClr val="bg1">
              <a:lumMod val="95000"/>
              <a:alpha val="95000"/>
            </a:schemeClr>
          </a:solidFill>
          <a:ln w="38100">
            <a:solidFill>
              <a:schemeClr val="tx1"/>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0" rIns="182880" bIns="91440" numCol="1" spcCol="0" rtlCol="0" fromWordArt="0" anchor="t" anchorCtr="0" forceAA="0" compatLnSpc="1">
            <a:prstTxWarp prst="textNoShape">
              <a:avLst/>
            </a:prstTxWarp>
            <a:noAutofit/>
          </a:bodyPr>
          <a:lstStyle/>
          <a:p>
            <a:pPr algn="ctr">
              <a:lnSpc>
                <a:spcPct val="90000"/>
              </a:lnSpc>
              <a:spcAft>
                <a:spcPts val="600"/>
              </a:spcAft>
            </a:pPr>
            <a:r>
              <a:rPr lang="en-US" sz="2000" b="1" dirty="0" err="1" smtClean="0">
                <a:solidFill>
                  <a:schemeClr val="tx1"/>
                </a:solidFill>
              </a:rPr>
              <a:t>Repositório</a:t>
            </a:r>
            <a:r>
              <a:rPr lang="en-US" sz="2000" b="1" dirty="0" smtClean="0">
                <a:solidFill>
                  <a:schemeClr val="tx1"/>
                </a:solidFill>
              </a:rPr>
              <a:t/>
            </a:r>
            <a:br>
              <a:rPr lang="en-US" sz="2000" b="1" dirty="0" smtClean="0">
                <a:solidFill>
                  <a:schemeClr val="tx1"/>
                </a:solidFill>
              </a:rPr>
            </a:br>
            <a:r>
              <a:rPr lang="en-US" sz="2000" b="1" dirty="0" smtClean="0">
                <a:solidFill>
                  <a:schemeClr val="tx1"/>
                </a:solidFill>
              </a:rPr>
              <a:t>Central</a:t>
            </a:r>
            <a:endParaRPr lang="en-US" sz="2000" b="1" dirty="0">
              <a:solidFill>
                <a:schemeClr val="tx1"/>
              </a:solidFill>
            </a:endParaRPr>
          </a:p>
        </p:txBody>
      </p:sp>
      <p:sp>
        <p:nvSpPr>
          <p:cNvPr id="606" name="TextBox 605"/>
          <p:cNvSpPr txBox="1"/>
          <p:nvPr/>
        </p:nvSpPr>
        <p:spPr>
          <a:xfrm>
            <a:off x="611159" y="1579610"/>
            <a:ext cx="1145185" cy="1021818"/>
          </a:xfrm>
          <a:prstGeom prst="rect">
            <a:avLst/>
          </a:prstGeom>
          <a:noFill/>
        </p:spPr>
        <p:txBody>
          <a:bodyPr wrap="none" lIns="182880" tIns="146304" rIns="182880" bIns="146304" rtlCol="0">
            <a:spAutoFit/>
          </a:bodyPr>
          <a:lstStyle/>
          <a:p>
            <a:r>
              <a:rPr lang="en-US" sz="500" dirty="0">
                <a:solidFill>
                  <a:srgbClr val="FFFFFF"/>
                </a:solidFill>
                <a:latin typeface="Consolas" panose="020B0609020204030204" pitchFamily="49" charset="0"/>
                <a:cs typeface="Consolas" panose="020B0609020204030204" pitchFamily="49" charset="0"/>
              </a:rPr>
              <a:t>using System</a:t>
            </a:r>
            <a:r>
              <a:rPr lang="en-US" sz="500" dirty="0" smtClean="0">
                <a:solidFill>
                  <a:srgbClr val="FFFFFF"/>
                </a:solidFill>
                <a:latin typeface="Consolas" panose="020B0609020204030204" pitchFamily="49" charset="0"/>
                <a:cs typeface="Consolas" panose="020B0609020204030204" pitchFamily="49" charset="0"/>
              </a:rPr>
              <a:t>;</a:t>
            </a:r>
            <a:endParaRPr lang="en-US" sz="500" dirty="0">
              <a:solidFill>
                <a:srgbClr val="FFFFFF"/>
              </a:solidFill>
              <a:latin typeface="Consolas" panose="020B0609020204030204" pitchFamily="49" charset="0"/>
              <a:cs typeface="Consolas" panose="020B0609020204030204" pitchFamily="49" charset="0"/>
            </a:endParaRPr>
          </a:p>
          <a:p>
            <a:r>
              <a:rPr lang="en-US" sz="500" dirty="0" smtClean="0">
                <a:solidFill>
                  <a:srgbClr val="FFFFFF"/>
                </a:solidFill>
                <a:latin typeface="Consolas" panose="020B0609020204030204" pitchFamily="49" charset="0"/>
                <a:cs typeface="Consolas" panose="020B0609020204030204" pitchFamily="49" charset="0"/>
              </a:rPr>
              <a:t>class </a:t>
            </a:r>
            <a:r>
              <a:rPr lang="en-US" sz="500" dirty="0">
                <a:solidFill>
                  <a:srgbClr val="FFFFFF"/>
                </a:solidFill>
                <a:latin typeface="Consolas" panose="020B0609020204030204" pitchFamily="49" charset="0"/>
                <a:cs typeface="Consolas" panose="020B0609020204030204" pitchFamily="49" charset="0"/>
              </a:rPr>
              <a:t>Program</a:t>
            </a:r>
          </a:p>
          <a:p>
            <a:r>
              <a:rPr lang="en-US" sz="500" dirty="0" smtClean="0">
                <a:solidFill>
                  <a:srgbClr val="FFFFFF"/>
                </a:solidFill>
                <a:latin typeface="Consolas" panose="020B0609020204030204" pitchFamily="49" charset="0"/>
                <a:cs typeface="Consolas" panose="020B0609020204030204" pitchFamily="49" charset="0"/>
              </a:rPr>
              <a:t>{</a:t>
            </a:r>
            <a:endParaRPr lang="en-US" sz="500" dirty="0">
              <a:solidFill>
                <a:srgbClr val="FFFFFF"/>
              </a:solidFill>
              <a:latin typeface="Consolas" panose="020B0609020204030204" pitchFamily="49" charset="0"/>
              <a:cs typeface="Consolas" panose="020B0609020204030204" pitchFamily="49" charset="0"/>
            </a:endParaRPr>
          </a:p>
          <a:p>
            <a:r>
              <a:rPr lang="en-US" sz="500" dirty="0" smtClean="0">
                <a:solidFill>
                  <a:srgbClr val="FFFFFF"/>
                </a:solidFill>
                <a:latin typeface="Consolas" panose="020B0609020204030204" pitchFamily="49" charset="0"/>
                <a:cs typeface="Consolas" panose="020B0609020204030204" pitchFamily="49" charset="0"/>
              </a:rPr>
              <a:t>    </a:t>
            </a:r>
            <a:r>
              <a:rPr lang="en-US" sz="500" dirty="0">
                <a:solidFill>
                  <a:srgbClr val="FFFFFF"/>
                </a:solidFill>
                <a:latin typeface="Consolas" panose="020B0609020204030204" pitchFamily="49" charset="0"/>
                <a:cs typeface="Consolas" panose="020B0609020204030204" pitchFamily="49" charset="0"/>
              </a:rPr>
              <a:t>static void </a:t>
            </a:r>
            <a:r>
              <a:rPr lang="en-US" sz="500" dirty="0" smtClean="0">
                <a:solidFill>
                  <a:srgbClr val="FFFFFF"/>
                </a:solidFill>
                <a:latin typeface="Consolas" panose="020B0609020204030204" pitchFamily="49" charset="0"/>
                <a:cs typeface="Consolas" panose="020B0609020204030204" pitchFamily="49" charset="0"/>
              </a:rPr>
              <a:t>Main()</a:t>
            </a:r>
            <a:endParaRPr lang="en-US" sz="500" dirty="0">
              <a:solidFill>
                <a:srgbClr val="FFFFFF"/>
              </a:solidFill>
              <a:latin typeface="Consolas" panose="020B0609020204030204" pitchFamily="49" charset="0"/>
              <a:cs typeface="Consolas" panose="020B0609020204030204" pitchFamily="49" charset="0"/>
            </a:endParaRPr>
          </a:p>
          <a:p>
            <a:r>
              <a:rPr lang="en-US" sz="500" dirty="0" smtClean="0">
                <a:solidFill>
                  <a:srgbClr val="FFFFFF"/>
                </a:solidFill>
                <a:latin typeface="Consolas" panose="020B0609020204030204" pitchFamily="49" charset="0"/>
                <a:cs typeface="Consolas" panose="020B0609020204030204" pitchFamily="49" charset="0"/>
              </a:rPr>
              <a:t>    {</a:t>
            </a:r>
          </a:p>
          <a:p>
            <a:endParaRPr lang="en-US" sz="500" dirty="0" smtClean="0">
              <a:solidFill>
                <a:srgbClr val="FFFFFF"/>
              </a:solidFill>
              <a:latin typeface="Consolas" panose="020B0609020204030204" pitchFamily="49" charset="0"/>
              <a:cs typeface="Consolas" panose="020B0609020204030204" pitchFamily="49" charset="0"/>
            </a:endParaRPr>
          </a:p>
          <a:p>
            <a:r>
              <a:rPr lang="en-US" sz="500" dirty="0" smtClean="0">
                <a:solidFill>
                  <a:srgbClr val="FFFFFF"/>
                </a:solidFill>
                <a:latin typeface="Consolas" panose="020B0609020204030204" pitchFamily="49" charset="0"/>
                <a:cs typeface="Consolas" panose="020B0609020204030204" pitchFamily="49" charset="0"/>
              </a:rPr>
              <a:t>    </a:t>
            </a:r>
            <a:r>
              <a:rPr lang="en-US" sz="500" dirty="0">
                <a:solidFill>
                  <a:srgbClr val="FFFFFF"/>
                </a:solidFill>
                <a:latin typeface="Consolas" panose="020B0609020204030204" pitchFamily="49" charset="0"/>
                <a:cs typeface="Consolas" panose="020B0609020204030204" pitchFamily="49" charset="0"/>
              </a:rPr>
              <a:t>}</a:t>
            </a:r>
          </a:p>
          <a:p>
            <a:r>
              <a:rPr lang="en-US" sz="500" dirty="0" smtClean="0">
                <a:solidFill>
                  <a:srgbClr val="FFFFFF"/>
                </a:solidFill>
                <a:latin typeface="Consolas" panose="020B0609020204030204" pitchFamily="49" charset="0"/>
                <a:cs typeface="Consolas" panose="020B0609020204030204" pitchFamily="49" charset="0"/>
              </a:rPr>
              <a:t>}</a:t>
            </a:r>
            <a:endParaRPr lang="en-US" sz="500" dirty="0">
              <a:solidFill>
                <a:srgbClr val="FFFFFF"/>
              </a:solidFill>
              <a:latin typeface="Consolas" panose="020B0609020204030204" pitchFamily="49" charset="0"/>
              <a:cs typeface="Consolas" panose="020B0609020204030204" pitchFamily="49" charset="0"/>
            </a:endParaRPr>
          </a:p>
          <a:p>
            <a:pPr>
              <a:lnSpc>
                <a:spcPct val="90000"/>
              </a:lnSpc>
              <a:spcAft>
                <a:spcPts val="600"/>
              </a:spcAft>
            </a:pPr>
            <a:endParaRPr lang="en-US" sz="700" dirty="0" smtClean="0">
              <a:gradFill>
                <a:gsLst>
                  <a:gs pos="2917">
                    <a:srgbClr val="FFFFFF"/>
                  </a:gs>
                  <a:gs pos="30000">
                    <a:srgbClr val="FFFFFF"/>
                  </a:gs>
                </a:gsLst>
                <a:lin ang="5400000" scaled="0"/>
              </a:gradFill>
              <a:latin typeface="Consolas" panose="020B0609020204030204" pitchFamily="49" charset="0"/>
              <a:cs typeface="Consolas" panose="020B0609020204030204" pitchFamily="49" charset="0"/>
            </a:endParaRPr>
          </a:p>
        </p:txBody>
      </p:sp>
      <p:grpSp>
        <p:nvGrpSpPr>
          <p:cNvPr id="607" name="Group 606"/>
          <p:cNvGrpSpPr/>
          <p:nvPr/>
        </p:nvGrpSpPr>
        <p:grpSpPr>
          <a:xfrm>
            <a:off x="8300747" y="4442351"/>
            <a:ext cx="1882150" cy="951832"/>
            <a:chOff x="4962561" y="2484878"/>
            <a:chExt cx="2522622" cy="1409700"/>
          </a:xfrm>
        </p:grpSpPr>
        <p:grpSp>
          <p:nvGrpSpPr>
            <p:cNvPr id="609" name="Group 608"/>
            <p:cNvGrpSpPr/>
            <p:nvPr/>
          </p:nvGrpSpPr>
          <p:grpSpPr>
            <a:xfrm>
              <a:off x="4962561" y="2484878"/>
              <a:ext cx="2522622" cy="1409700"/>
              <a:chOff x="3703637" y="1744662"/>
              <a:chExt cx="5181600" cy="2895600"/>
            </a:xfrm>
          </p:grpSpPr>
          <p:sp>
            <p:nvSpPr>
              <p:cNvPr id="619" name="Rectangle 618"/>
              <p:cNvSpPr/>
              <p:nvPr/>
            </p:nvSpPr>
            <p:spPr bwMode="auto">
              <a:xfrm>
                <a:off x="3789873" y="1829243"/>
                <a:ext cx="5013282" cy="2725204"/>
              </a:xfrm>
              <a:prstGeom prst="rect">
                <a:avLst/>
              </a:prstGeom>
              <a:solidFill>
                <a:schemeClr val="accent1"/>
              </a:solidFill>
              <a:ln w="76200">
                <a:solidFill>
                  <a:schemeClr val="bg1">
                    <a:lumMod val="95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636" name="Right Bracket 635"/>
              <p:cNvSpPr/>
              <p:nvPr/>
            </p:nvSpPr>
            <p:spPr>
              <a:xfrm>
                <a:off x="8512014" y="1744662"/>
                <a:ext cx="373223" cy="2895600"/>
              </a:xfrm>
              <a:prstGeom prst="rightBracket">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FFFFFF"/>
                  </a:solidFill>
                </a:endParaRPr>
              </a:p>
            </p:txBody>
          </p:sp>
          <p:sp>
            <p:nvSpPr>
              <p:cNvPr id="642" name="Left Bracket 641"/>
              <p:cNvSpPr/>
              <p:nvPr/>
            </p:nvSpPr>
            <p:spPr>
              <a:xfrm>
                <a:off x="3703637" y="1744662"/>
                <a:ext cx="373223" cy="2895600"/>
              </a:xfrm>
              <a:prstGeom prst="leftBracket">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FFFF"/>
                  </a:solidFill>
                </a:endParaRPr>
              </a:p>
            </p:txBody>
          </p:sp>
        </p:grpSp>
        <p:cxnSp>
          <p:nvCxnSpPr>
            <p:cNvPr id="610" name="Straight Connector 609"/>
            <p:cNvCxnSpPr/>
            <p:nvPr/>
          </p:nvCxnSpPr>
          <p:spPr>
            <a:xfrm>
              <a:off x="7288402"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11" name="Straight Connector 610"/>
            <p:cNvCxnSpPr/>
            <p:nvPr/>
          </p:nvCxnSpPr>
          <p:spPr>
            <a:xfrm>
              <a:off x="7166837"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12" name="Straight Connector 611"/>
            <p:cNvCxnSpPr/>
            <p:nvPr/>
          </p:nvCxnSpPr>
          <p:spPr>
            <a:xfrm>
              <a:off x="7045273"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13" name="Straight Connector 612"/>
            <p:cNvCxnSpPr/>
            <p:nvPr/>
          </p:nvCxnSpPr>
          <p:spPr>
            <a:xfrm>
              <a:off x="6923709"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614" name="Group 613"/>
            <p:cNvGrpSpPr/>
            <p:nvPr/>
          </p:nvGrpSpPr>
          <p:grpSpPr>
            <a:xfrm>
              <a:off x="5151321" y="2732528"/>
              <a:ext cx="364693" cy="914400"/>
              <a:chOff x="5528956" y="2849562"/>
              <a:chExt cx="729385" cy="1828800"/>
            </a:xfrm>
          </p:grpSpPr>
          <p:cxnSp>
            <p:nvCxnSpPr>
              <p:cNvPr id="615" name="Straight Connector 614"/>
              <p:cNvCxnSpPr/>
              <p:nvPr/>
            </p:nvCxnSpPr>
            <p:spPr>
              <a:xfrm>
                <a:off x="6258341"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16" name="Straight Connector 615"/>
              <p:cNvCxnSpPr/>
              <p:nvPr/>
            </p:nvCxnSpPr>
            <p:spPr>
              <a:xfrm>
                <a:off x="6015212"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17" name="Straight Connector 616"/>
              <p:cNvCxnSpPr/>
              <p:nvPr/>
            </p:nvCxnSpPr>
            <p:spPr>
              <a:xfrm>
                <a:off x="5772084"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18" name="Straight Connector 617"/>
              <p:cNvCxnSpPr/>
              <p:nvPr/>
            </p:nvCxnSpPr>
            <p:spPr>
              <a:xfrm>
                <a:off x="5528956"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grpSp>
      </p:grpSp>
      <p:sp>
        <p:nvSpPr>
          <p:cNvPr id="643" name="Rectangle 642"/>
          <p:cNvSpPr/>
          <p:nvPr/>
        </p:nvSpPr>
        <p:spPr>
          <a:xfrm>
            <a:off x="8383133" y="4621783"/>
            <a:ext cx="1725836" cy="620304"/>
          </a:xfrm>
          <a:prstGeom prst="rect">
            <a:avLst/>
          </a:prstGeom>
        </p:spPr>
        <p:txBody>
          <a:bodyPr wrap="square">
            <a:spAutoFit/>
          </a:bodyPr>
          <a:lstStyle/>
          <a:p>
            <a:pPr algn="ctr">
              <a:lnSpc>
                <a:spcPct val="90000"/>
              </a:lnSpc>
            </a:pPr>
            <a:r>
              <a:rPr lang="en-US" sz="2000" b="1" dirty="0">
                <a:gradFill>
                  <a:gsLst>
                    <a:gs pos="2917">
                      <a:srgbClr val="FFFFFF"/>
                    </a:gs>
                    <a:gs pos="30000">
                      <a:srgbClr val="FFFFFF"/>
                    </a:gs>
                  </a:gsLst>
                  <a:lin ang="5400000" scaled="0"/>
                </a:gradFill>
                <a:latin typeface="Segoe UI Light"/>
              </a:rPr>
              <a:t>Application</a:t>
            </a:r>
          </a:p>
          <a:p>
            <a:pPr algn="ctr">
              <a:lnSpc>
                <a:spcPct val="90000"/>
              </a:lnSpc>
            </a:pPr>
            <a:r>
              <a:rPr lang="en-US" sz="2000" b="1" dirty="0">
                <a:gradFill>
                  <a:gsLst>
                    <a:gs pos="2917">
                      <a:srgbClr val="FFFFFF"/>
                    </a:gs>
                    <a:gs pos="30000">
                      <a:srgbClr val="FFFFFF"/>
                    </a:gs>
                  </a:gsLst>
                  <a:lin ang="5400000" scaled="0"/>
                </a:gradFill>
                <a:latin typeface="Segoe UI Light"/>
              </a:rPr>
              <a:t>Framework</a:t>
            </a:r>
          </a:p>
        </p:txBody>
      </p:sp>
      <p:grpSp>
        <p:nvGrpSpPr>
          <p:cNvPr id="644" name="Group 643"/>
          <p:cNvGrpSpPr/>
          <p:nvPr/>
        </p:nvGrpSpPr>
        <p:grpSpPr>
          <a:xfrm>
            <a:off x="8296160" y="5533699"/>
            <a:ext cx="1882150" cy="951832"/>
            <a:chOff x="4962561" y="2484878"/>
            <a:chExt cx="2522622" cy="1409700"/>
          </a:xfrm>
        </p:grpSpPr>
        <p:grpSp>
          <p:nvGrpSpPr>
            <p:cNvPr id="645" name="Group 644"/>
            <p:cNvGrpSpPr/>
            <p:nvPr/>
          </p:nvGrpSpPr>
          <p:grpSpPr>
            <a:xfrm>
              <a:off x="4962561" y="2484878"/>
              <a:ext cx="2522622" cy="1409700"/>
              <a:chOff x="3703637" y="1744662"/>
              <a:chExt cx="5181600" cy="2895600"/>
            </a:xfrm>
          </p:grpSpPr>
          <p:sp>
            <p:nvSpPr>
              <p:cNvPr id="686" name="Rectangle 685"/>
              <p:cNvSpPr/>
              <p:nvPr/>
            </p:nvSpPr>
            <p:spPr bwMode="auto">
              <a:xfrm>
                <a:off x="3789873" y="1829243"/>
                <a:ext cx="5013282" cy="2725204"/>
              </a:xfrm>
              <a:prstGeom prst="rect">
                <a:avLst/>
              </a:prstGeom>
              <a:solidFill>
                <a:schemeClr val="accent1"/>
              </a:solidFill>
              <a:ln w="76200">
                <a:solidFill>
                  <a:schemeClr val="bg1">
                    <a:lumMod val="95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687" name="Right Bracket 686"/>
              <p:cNvSpPr/>
              <p:nvPr/>
            </p:nvSpPr>
            <p:spPr>
              <a:xfrm>
                <a:off x="8512014" y="1744662"/>
                <a:ext cx="373223" cy="2895600"/>
              </a:xfrm>
              <a:prstGeom prst="rightBracket">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FFFFFF"/>
                  </a:solidFill>
                </a:endParaRPr>
              </a:p>
            </p:txBody>
          </p:sp>
          <p:sp>
            <p:nvSpPr>
              <p:cNvPr id="688" name="Left Bracket 687"/>
              <p:cNvSpPr/>
              <p:nvPr/>
            </p:nvSpPr>
            <p:spPr>
              <a:xfrm>
                <a:off x="3703637" y="1744662"/>
                <a:ext cx="373223" cy="2895600"/>
              </a:xfrm>
              <a:prstGeom prst="leftBracket">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FFFF"/>
                  </a:solidFill>
                </a:endParaRPr>
              </a:p>
            </p:txBody>
          </p:sp>
        </p:grpSp>
        <p:cxnSp>
          <p:nvCxnSpPr>
            <p:cNvPr id="646" name="Straight Connector 645"/>
            <p:cNvCxnSpPr/>
            <p:nvPr/>
          </p:nvCxnSpPr>
          <p:spPr>
            <a:xfrm>
              <a:off x="7288402"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47" name="Straight Connector 646"/>
            <p:cNvCxnSpPr/>
            <p:nvPr/>
          </p:nvCxnSpPr>
          <p:spPr>
            <a:xfrm>
              <a:off x="7166837"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79" name="Straight Connector 678"/>
            <p:cNvCxnSpPr/>
            <p:nvPr/>
          </p:nvCxnSpPr>
          <p:spPr>
            <a:xfrm>
              <a:off x="7045273"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80" name="Straight Connector 679"/>
            <p:cNvCxnSpPr/>
            <p:nvPr/>
          </p:nvCxnSpPr>
          <p:spPr>
            <a:xfrm>
              <a:off x="6923709"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681" name="Group 680"/>
            <p:cNvGrpSpPr/>
            <p:nvPr/>
          </p:nvGrpSpPr>
          <p:grpSpPr>
            <a:xfrm>
              <a:off x="5151321" y="2732528"/>
              <a:ext cx="364693" cy="914400"/>
              <a:chOff x="5528956" y="2849562"/>
              <a:chExt cx="729385" cy="1828800"/>
            </a:xfrm>
          </p:grpSpPr>
          <p:cxnSp>
            <p:nvCxnSpPr>
              <p:cNvPr id="682" name="Straight Connector 681"/>
              <p:cNvCxnSpPr/>
              <p:nvPr/>
            </p:nvCxnSpPr>
            <p:spPr>
              <a:xfrm>
                <a:off x="6258341"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83" name="Straight Connector 682"/>
              <p:cNvCxnSpPr/>
              <p:nvPr/>
            </p:nvCxnSpPr>
            <p:spPr>
              <a:xfrm>
                <a:off x="6015212"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84" name="Straight Connector 683"/>
              <p:cNvCxnSpPr/>
              <p:nvPr/>
            </p:nvCxnSpPr>
            <p:spPr>
              <a:xfrm>
                <a:off x="5772084"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85" name="Straight Connector 684"/>
              <p:cNvCxnSpPr/>
              <p:nvPr/>
            </p:nvCxnSpPr>
            <p:spPr>
              <a:xfrm>
                <a:off x="5528956"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grpSp>
      </p:grpSp>
      <p:pic>
        <p:nvPicPr>
          <p:cNvPr id="689" name="Picture 68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3134" y="5859324"/>
            <a:ext cx="1773510" cy="407795"/>
          </a:xfrm>
          <a:prstGeom prst="rect">
            <a:avLst/>
          </a:prstGeom>
        </p:spPr>
      </p:pic>
      <p:grpSp>
        <p:nvGrpSpPr>
          <p:cNvPr id="109" name="Group 108"/>
          <p:cNvGrpSpPr/>
          <p:nvPr/>
        </p:nvGrpSpPr>
        <p:grpSpPr>
          <a:xfrm>
            <a:off x="8298487" y="3336393"/>
            <a:ext cx="1882150" cy="951832"/>
            <a:chOff x="4962561" y="2484878"/>
            <a:chExt cx="2522622" cy="1409700"/>
          </a:xfrm>
        </p:grpSpPr>
        <p:grpSp>
          <p:nvGrpSpPr>
            <p:cNvPr id="116" name="Group 115"/>
            <p:cNvGrpSpPr/>
            <p:nvPr/>
          </p:nvGrpSpPr>
          <p:grpSpPr>
            <a:xfrm>
              <a:off x="4962561" y="2484878"/>
              <a:ext cx="2522622" cy="1409700"/>
              <a:chOff x="3703637" y="1744662"/>
              <a:chExt cx="5181600" cy="2895600"/>
            </a:xfrm>
          </p:grpSpPr>
          <p:sp>
            <p:nvSpPr>
              <p:cNvPr id="126" name="Rectangle 125"/>
              <p:cNvSpPr/>
              <p:nvPr/>
            </p:nvSpPr>
            <p:spPr bwMode="auto">
              <a:xfrm>
                <a:off x="3789873" y="1829243"/>
                <a:ext cx="5013282" cy="2725204"/>
              </a:xfrm>
              <a:prstGeom prst="rect">
                <a:avLst/>
              </a:prstGeom>
              <a:solidFill>
                <a:schemeClr val="accent1"/>
              </a:solidFill>
              <a:ln w="76200">
                <a:solidFill>
                  <a:schemeClr val="bg1">
                    <a:lumMod val="95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27" name="Right Bracket 126"/>
              <p:cNvSpPr/>
              <p:nvPr/>
            </p:nvSpPr>
            <p:spPr>
              <a:xfrm>
                <a:off x="8512014" y="1744662"/>
                <a:ext cx="373223" cy="2895600"/>
              </a:xfrm>
              <a:prstGeom prst="rightBracket">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FFFFFF"/>
                  </a:solidFill>
                </a:endParaRPr>
              </a:p>
            </p:txBody>
          </p:sp>
          <p:sp>
            <p:nvSpPr>
              <p:cNvPr id="128" name="Left Bracket 127"/>
              <p:cNvSpPr/>
              <p:nvPr/>
            </p:nvSpPr>
            <p:spPr>
              <a:xfrm>
                <a:off x="3703637" y="1744662"/>
                <a:ext cx="373223" cy="2895600"/>
              </a:xfrm>
              <a:prstGeom prst="leftBracket">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FFFF"/>
                  </a:solidFill>
                </a:endParaRPr>
              </a:p>
            </p:txBody>
          </p:sp>
        </p:grpSp>
        <p:cxnSp>
          <p:nvCxnSpPr>
            <p:cNvPr id="117" name="Straight Connector 116"/>
            <p:cNvCxnSpPr/>
            <p:nvPr/>
          </p:nvCxnSpPr>
          <p:spPr>
            <a:xfrm>
              <a:off x="7288402"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7166837"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a:xfrm>
              <a:off x="7045273"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a:off x="6923709"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21" name="Group 120"/>
            <p:cNvGrpSpPr/>
            <p:nvPr/>
          </p:nvGrpSpPr>
          <p:grpSpPr>
            <a:xfrm>
              <a:off x="5151321" y="2732528"/>
              <a:ext cx="364693" cy="914400"/>
              <a:chOff x="5528956" y="2849562"/>
              <a:chExt cx="729385" cy="1828800"/>
            </a:xfrm>
          </p:grpSpPr>
          <p:cxnSp>
            <p:nvCxnSpPr>
              <p:cNvPr id="122" name="Straight Connector 121"/>
              <p:cNvCxnSpPr/>
              <p:nvPr/>
            </p:nvCxnSpPr>
            <p:spPr>
              <a:xfrm>
                <a:off x="6258341"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a:off x="6015212"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a:xfrm>
                <a:off x="5772084"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a:xfrm>
                <a:off x="5528956"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grpSp>
      </p:grpSp>
      <p:sp>
        <p:nvSpPr>
          <p:cNvPr id="140" name="Rounded Rectangle 139"/>
          <p:cNvSpPr/>
          <p:nvPr/>
        </p:nvSpPr>
        <p:spPr bwMode="auto">
          <a:xfrm>
            <a:off x="383504" y="2858781"/>
            <a:ext cx="2230390" cy="3944691"/>
          </a:xfrm>
          <a:prstGeom prst="roundRect">
            <a:avLst/>
          </a:prstGeom>
          <a:solidFill>
            <a:schemeClr val="bg1">
              <a:lumMod val="95000"/>
            </a:schemeClr>
          </a:solidFill>
          <a:ln w="38100">
            <a:solidFill>
              <a:schemeClr val="tx1"/>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0" numCol="1" spcCol="0" rtlCol="0" fromWordArt="0" anchor="b" anchorCtr="0" forceAA="0" compatLnSpc="1">
            <a:prstTxWarp prst="textNoShape">
              <a:avLst/>
            </a:prstTxWarp>
            <a:noAutofit/>
          </a:bodyPr>
          <a:lstStyle/>
          <a:p>
            <a:pPr algn="ctr">
              <a:lnSpc>
                <a:spcPct val="90000"/>
              </a:lnSpc>
              <a:spcAft>
                <a:spcPts val="600"/>
              </a:spcAft>
            </a:pPr>
            <a:r>
              <a:rPr lang="en-US" sz="2000" b="1" dirty="0" err="1" smtClean="0">
                <a:solidFill>
                  <a:schemeClr val="tx1"/>
                </a:solidFill>
              </a:rPr>
              <a:t>Repositório</a:t>
            </a:r>
            <a:r>
              <a:rPr lang="en-US" sz="2000" b="1" dirty="0">
                <a:solidFill>
                  <a:schemeClr val="tx1"/>
                </a:solidFill>
              </a:rPr>
              <a:t/>
            </a:r>
            <a:br>
              <a:rPr lang="en-US" sz="2000" b="1" dirty="0">
                <a:solidFill>
                  <a:schemeClr val="tx1"/>
                </a:solidFill>
              </a:rPr>
            </a:br>
            <a:r>
              <a:rPr lang="en-US" sz="2000" b="1" dirty="0" smtClean="0">
                <a:solidFill>
                  <a:schemeClr val="tx1"/>
                </a:solidFill>
              </a:rPr>
              <a:t>Local</a:t>
            </a:r>
            <a:endParaRPr lang="en-US" sz="2000" b="1" dirty="0">
              <a:solidFill>
                <a:schemeClr val="tx1"/>
              </a:solidFill>
            </a:endParaRPr>
          </a:p>
        </p:txBody>
      </p:sp>
      <p:grpSp>
        <p:nvGrpSpPr>
          <p:cNvPr id="141" name="Group 140"/>
          <p:cNvGrpSpPr/>
          <p:nvPr/>
        </p:nvGrpSpPr>
        <p:grpSpPr>
          <a:xfrm>
            <a:off x="547962" y="4122813"/>
            <a:ext cx="1882150" cy="951832"/>
            <a:chOff x="4962561" y="2484878"/>
            <a:chExt cx="2522622" cy="1409700"/>
          </a:xfrm>
        </p:grpSpPr>
        <p:grpSp>
          <p:nvGrpSpPr>
            <p:cNvPr id="142" name="Group 141"/>
            <p:cNvGrpSpPr/>
            <p:nvPr/>
          </p:nvGrpSpPr>
          <p:grpSpPr>
            <a:xfrm>
              <a:off x="4962561" y="2484878"/>
              <a:ext cx="2522622" cy="1409700"/>
              <a:chOff x="3703637" y="1744662"/>
              <a:chExt cx="5181600" cy="2895600"/>
            </a:xfrm>
          </p:grpSpPr>
          <p:sp>
            <p:nvSpPr>
              <p:cNvPr id="152" name="Rectangle 151"/>
              <p:cNvSpPr/>
              <p:nvPr/>
            </p:nvSpPr>
            <p:spPr bwMode="auto">
              <a:xfrm>
                <a:off x="3789873" y="1829243"/>
                <a:ext cx="5013282" cy="2725204"/>
              </a:xfrm>
              <a:prstGeom prst="rect">
                <a:avLst/>
              </a:prstGeom>
              <a:solidFill>
                <a:schemeClr val="accent1"/>
              </a:solidFill>
              <a:ln w="76200">
                <a:solidFill>
                  <a:schemeClr val="bg1">
                    <a:lumMod val="95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53" name="Right Bracket 152"/>
              <p:cNvSpPr/>
              <p:nvPr/>
            </p:nvSpPr>
            <p:spPr>
              <a:xfrm>
                <a:off x="8512014" y="1744662"/>
                <a:ext cx="373223" cy="2895600"/>
              </a:xfrm>
              <a:prstGeom prst="rightBracket">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FFFFFF"/>
                  </a:solidFill>
                </a:endParaRPr>
              </a:p>
            </p:txBody>
          </p:sp>
          <p:sp>
            <p:nvSpPr>
              <p:cNvPr id="154" name="Left Bracket 153"/>
              <p:cNvSpPr/>
              <p:nvPr/>
            </p:nvSpPr>
            <p:spPr>
              <a:xfrm>
                <a:off x="3703637" y="1744662"/>
                <a:ext cx="373223" cy="2895600"/>
              </a:xfrm>
              <a:prstGeom prst="leftBracket">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FFFF"/>
                  </a:solidFill>
                </a:endParaRPr>
              </a:p>
            </p:txBody>
          </p:sp>
        </p:grpSp>
        <p:cxnSp>
          <p:nvCxnSpPr>
            <p:cNvPr id="143" name="Straight Connector 142"/>
            <p:cNvCxnSpPr/>
            <p:nvPr/>
          </p:nvCxnSpPr>
          <p:spPr>
            <a:xfrm>
              <a:off x="7288402"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a:xfrm>
              <a:off x="7166837"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a:xfrm>
              <a:off x="7045273"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a:xfrm>
              <a:off x="6923709"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47" name="Group 146"/>
            <p:cNvGrpSpPr/>
            <p:nvPr/>
          </p:nvGrpSpPr>
          <p:grpSpPr>
            <a:xfrm>
              <a:off x="5151321" y="2732528"/>
              <a:ext cx="364693" cy="914400"/>
              <a:chOff x="5528956" y="2849562"/>
              <a:chExt cx="729385" cy="1828800"/>
            </a:xfrm>
          </p:grpSpPr>
          <p:cxnSp>
            <p:nvCxnSpPr>
              <p:cNvPr id="148" name="Straight Connector 147"/>
              <p:cNvCxnSpPr/>
              <p:nvPr/>
            </p:nvCxnSpPr>
            <p:spPr>
              <a:xfrm>
                <a:off x="6258341"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p:nvCxnSpPr>
            <p:spPr>
              <a:xfrm>
                <a:off x="6015212"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p:nvCxnSpPr>
            <p:spPr>
              <a:xfrm>
                <a:off x="5772084"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p:nvCxnSpPr>
            <p:spPr>
              <a:xfrm>
                <a:off x="5528956"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grpSp>
      </p:grpSp>
      <p:sp>
        <p:nvSpPr>
          <p:cNvPr id="155" name="Rectangle 154"/>
          <p:cNvSpPr/>
          <p:nvPr/>
        </p:nvSpPr>
        <p:spPr>
          <a:xfrm>
            <a:off x="630348" y="4302245"/>
            <a:ext cx="1725836" cy="620304"/>
          </a:xfrm>
          <a:prstGeom prst="rect">
            <a:avLst/>
          </a:prstGeom>
        </p:spPr>
        <p:txBody>
          <a:bodyPr wrap="square">
            <a:spAutoFit/>
          </a:bodyPr>
          <a:lstStyle/>
          <a:p>
            <a:pPr algn="ctr">
              <a:lnSpc>
                <a:spcPct val="90000"/>
              </a:lnSpc>
            </a:pPr>
            <a:r>
              <a:rPr lang="en-US" sz="2000" b="1" dirty="0">
                <a:gradFill>
                  <a:gsLst>
                    <a:gs pos="2917">
                      <a:srgbClr val="FFFFFF"/>
                    </a:gs>
                    <a:gs pos="30000">
                      <a:srgbClr val="FFFFFF"/>
                    </a:gs>
                  </a:gsLst>
                  <a:lin ang="5400000" scaled="0"/>
                </a:gradFill>
                <a:latin typeface="Segoe UI Light"/>
              </a:rPr>
              <a:t>Application</a:t>
            </a:r>
          </a:p>
          <a:p>
            <a:pPr algn="ctr">
              <a:lnSpc>
                <a:spcPct val="90000"/>
              </a:lnSpc>
            </a:pPr>
            <a:r>
              <a:rPr lang="en-US" sz="2000" b="1" dirty="0">
                <a:gradFill>
                  <a:gsLst>
                    <a:gs pos="2917">
                      <a:srgbClr val="FFFFFF"/>
                    </a:gs>
                    <a:gs pos="30000">
                      <a:srgbClr val="FFFFFF"/>
                    </a:gs>
                  </a:gsLst>
                  <a:lin ang="5400000" scaled="0"/>
                </a:gradFill>
                <a:latin typeface="Segoe UI Light"/>
              </a:rPr>
              <a:t>Framework</a:t>
            </a:r>
          </a:p>
        </p:txBody>
      </p:sp>
      <p:grpSp>
        <p:nvGrpSpPr>
          <p:cNvPr id="156" name="Group 155"/>
          <p:cNvGrpSpPr/>
          <p:nvPr/>
        </p:nvGrpSpPr>
        <p:grpSpPr>
          <a:xfrm>
            <a:off x="543375" y="5214161"/>
            <a:ext cx="1882150" cy="951832"/>
            <a:chOff x="4962561" y="2484878"/>
            <a:chExt cx="2522622" cy="1409700"/>
          </a:xfrm>
        </p:grpSpPr>
        <p:grpSp>
          <p:nvGrpSpPr>
            <p:cNvPr id="157" name="Group 156"/>
            <p:cNvGrpSpPr/>
            <p:nvPr/>
          </p:nvGrpSpPr>
          <p:grpSpPr>
            <a:xfrm>
              <a:off x="4962561" y="2484878"/>
              <a:ext cx="2522622" cy="1409700"/>
              <a:chOff x="3703637" y="1744662"/>
              <a:chExt cx="5181600" cy="2895600"/>
            </a:xfrm>
          </p:grpSpPr>
          <p:sp>
            <p:nvSpPr>
              <p:cNvPr id="167" name="Rectangle 166"/>
              <p:cNvSpPr/>
              <p:nvPr/>
            </p:nvSpPr>
            <p:spPr bwMode="auto">
              <a:xfrm>
                <a:off x="3789873" y="1829243"/>
                <a:ext cx="5013282" cy="2725204"/>
              </a:xfrm>
              <a:prstGeom prst="rect">
                <a:avLst/>
              </a:prstGeom>
              <a:solidFill>
                <a:schemeClr val="accent1"/>
              </a:solidFill>
              <a:ln w="76200">
                <a:solidFill>
                  <a:schemeClr val="bg1">
                    <a:lumMod val="95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68" name="Right Bracket 167"/>
              <p:cNvSpPr/>
              <p:nvPr/>
            </p:nvSpPr>
            <p:spPr>
              <a:xfrm>
                <a:off x="8512014" y="1744662"/>
                <a:ext cx="373223" cy="2895600"/>
              </a:xfrm>
              <a:prstGeom prst="rightBracket">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FFFFFF"/>
                  </a:solidFill>
                </a:endParaRPr>
              </a:p>
            </p:txBody>
          </p:sp>
          <p:sp>
            <p:nvSpPr>
              <p:cNvPr id="169" name="Left Bracket 168"/>
              <p:cNvSpPr/>
              <p:nvPr/>
            </p:nvSpPr>
            <p:spPr>
              <a:xfrm>
                <a:off x="3703637" y="1744662"/>
                <a:ext cx="373223" cy="2895600"/>
              </a:xfrm>
              <a:prstGeom prst="leftBracket">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FFFF"/>
                  </a:solidFill>
                </a:endParaRPr>
              </a:p>
            </p:txBody>
          </p:sp>
        </p:grpSp>
        <p:cxnSp>
          <p:nvCxnSpPr>
            <p:cNvPr id="158" name="Straight Connector 157"/>
            <p:cNvCxnSpPr/>
            <p:nvPr/>
          </p:nvCxnSpPr>
          <p:spPr>
            <a:xfrm>
              <a:off x="7288402"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p:nvCxnSpPr>
          <p:spPr>
            <a:xfrm>
              <a:off x="7166837"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p:nvCxnSpPr>
          <p:spPr>
            <a:xfrm>
              <a:off x="7045273"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p:nvCxnSpPr>
          <p:spPr>
            <a:xfrm>
              <a:off x="6923709"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62" name="Group 161"/>
            <p:cNvGrpSpPr/>
            <p:nvPr/>
          </p:nvGrpSpPr>
          <p:grpSpPr>
            <a:xfrm>
              <a:off x="5151321" y="2732528"/>
              <a:ext cx="364693" cy="914400"/>
              <a:chOff x="5528956" y="2849562"/>
              <a:chExt cx="729385" cy="1828800"/>
            </a:xfrm>
          </p:grpSpPr>
          <p:cxnSp>
            <p:nvCxnSpPr>
              <p:cNvPr id="163" name="Straight Connector 162"/>
              <p:cNvCxnSpPr/>
              <p:nvPr/>
            </p:nvCxnSpPr>
            <p:spPr>
              <a:xfrm>
                <a:off x="6258341"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a:xfrm>
                <a:off x="6015212"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a:off x="5772084"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a:off x="5528956"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grpSp>
      </p:grpSp>
      <p:pic>
        <p:nvPicPr>
          <p:cNvPr id="170" name="Picture 16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0349" y="5539786"/>
            <a:ext cx="1773510" cy="407795"/>
          </a:xfrm>
          <a:prstGeom prst="rect">
            <a:avLst/>
          </a:prstGeom>
        </p:spPr>
      </p:pic>
      <p:cxnSp>
        <p:nvCxnSpPr>
          <p:cNvPr id="604" name="Straight Arrow Connector 603"/>
          <p:cNvCxnSpPr/>
          <p:nvPr/>
        </p:nvCxnSpPr>
        <p:spPr>
          <a:xfrm>
            <a:off x="2396851" y="3500760"/>
            <a:ext cx="6047739" cy="454328"/>
          </a:xfrm>
          <a:prstGeom prst="straightConnector1">
            <a:avLst/>
          </a:prstGeom>
          <a:solidFill>
            <a:schemeClr val="tx1"/>
          </a:solidFill>
          <a:ln w="28575">
            <a:solidFill>
              <a:schemeClr val="tx2"/>
            </a:solidFill>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603" name="TextBox 14"/>
          <p:cNvSpPr txBox="1"/>
          <p:nvPr/>
        </p:nvSpPr>
        <p:spPr>
          <a:xfrm rot="296292">
            <a:off x="3673679" y="3241162"/>
            <a:ext cx="3238717" cy="960263"/>
          </a:xfrm>
          <a:prstGeom prst="rect">
            <a:avLst/>
          </a:prstGeom>
          <a:solidFill>
            <a:schemeClr val="tx2"/>
          </a:solidFill>
        </p:spPr>
        <p:txBody>
          <a:bodyPr wrap="square" lIns="182880" tIns="146304" rIns="182880" bIns="146304" rtlCol="0">
            <a:spAutoFit/>
          </a:bodyPr>
          <a:lstStyle/>
          <a:p>
            <a:pPr>
              <a:lnSpc>
                <a:spcPct val="90000"/>
              </a:lnSpc>
              <a:spcAft>
                <a:spcPts val="600"/>
              </a:spcAft>
            </a:pPr>
            <a:r>
              <a:rPr lang="en-US" sz="1600" dirty="0" smtClean="0">
                <a:gradFill>
                  <a:gsLst>
                    <a:gs pos="2917">
                      <a:srgbClr val="FFFFFF"/>
                    </a:gs>
                    <a:gs pos="30000">
                      <a:srgbClr val="FFFFFF"/>
                    </a:gs>
                  </a:gsLst>
                  <a:lin ang="5400000" scaled="0"/>
                </a:gradFill>
              </a:rPr>
              <a:t>A nova </a:t>
            </a:r>
            <a:r>
              <a:rPr lang="en-US" sz="1600" dirty="0" err="1" smtClean="0">
                <a:gradFill>
                  <a:gsLst>
                    <a:gs pos="2917">
                      <a:srgbClr val="FFFFFF"/>
                    </a:gs>
                    <a:gs pos="30000">
                      <a:srgbClr val="FFFFFF"/>
                    </a:gs>
                  </a:gsLst>
                  <a:lin ang="5400000" scaled="0"/>
                </a:gradFill>
              </a:rPr>
              <a:t>imagem</a:t>
            </a:r>
            <a:r>
              <a:rPr lang="en-US" sz="1600" dirty="0" smtClean="0">
                <a:gradFill>
                  <a:gsLst>
                    <a:gs pos="2917">
                      <a:srgbClr val="FFFFFF"/>
                    </a:gs>
                    <a:gs pos="30000">
                      <a:srgbClr val="FFFFFF"/>
                    </a:gs>
                  </a:gsLst>
                  <a:lin ang="5400000" scaled="0"/>
                </a:gradFill>
              </a:rPr>
              <a:t> do container de </a:t>
            </a:r>
            <a:r>
              <a:rPr lang="en-US" sz="1600" dirty="0" err="1" smtClean="0">
                <a:gradFill>
                  <a:gsLst>
                    <a:gs pos="2917">
                      <a:srgbClr val="FFFFFF"/>
                    </a:gs>
                    <a:gs pos="30000">
                      <a:srgbClr val="FFFFFF"/>
                    </a:gs>
                  </a:gsLst>
                  <a:lin ang="5400000" scaled="0"/>
                </a:gradFill>
              </a:rPr>
              <a:t>aplicação</a:t>
            </a:r>
            <a:r>
              <a:rPr lang="en-US" sz="1600" dirty="0" smtClean="0">
                <a:gradFill>
                  <a:gsLst>
                    <a:gs pos="2917">
                      <a:srgbClr val="FFFFFF"/>
                    </a:gs>
                    <a:gs pos="30000">
                      <a:srgbClr val="FFFFFF"/>
                    </a:gs>
                  </a:gsLst>
                  <a:lin ang="5400000" scaled="0"/>
                </a:gradFill>
              </a:rPr>
              <a:t> </a:t>
            </a:r>
            <a:r>
              <a:rPr lang="en-US" sz="1600" dirty="0" err="1" smtClean="0">
                <a:gradFill>
                  <a:gsLst>
                    <a:gs pos="2917">
                      <a:srgbClr val="FFFFFF"/>
                    </a:gs>
                    <a:gs pos="30000">
                      <a:srgbClr val="FFFFFF"/>
                    </a:gs>
                  </a:gsLst>
                  <a:lin ang="5400000" scaled="0"/>
                </a:gradFill>
              </a:rPr>
              <a:t>pode</a:t>
            </a:r>
            <a:r>
              <a:rPr lang="en-US" sz="1600" dirty="0" smtClean="0">
                <a:gradFill>
                  <a:gsLst>
                    <a:gs pos="2917">
                      <a:srgbClr val="FFFFFF"/>
                    </a:gs>
                    <a:gs pos="30000">
                      <a:srgbClr val="FFFFFF"/>
                    </a:gs>
                  </a:gsLst>
                  <a:lin ang="5400000" scaled="0"/>
                </a:gradFill>
              </a:rPr>
              <a:t> </a:t>
            </a:r>
            <a:r>
              <a:rPr lang="en-US" sz="1600" dirty="0" err="1" smtClean="0">
                <a:gradFill>
                  <a:gsLst>
                    <a:gs pos="2917">
                      <a:srgbClr val="FFFFFF"/>
                    </a:gs>
                    <a:gs pos="30000">
                      <a:srgbClr val="FFFFFF"/>
                    </a:gs>
                  </a:gsLst>
                  <a:lin ang="5400000" scaled="0"/>
                </a:gradFill>
              </a:rPr>
              <a:t>ser</a:t>
            </a:r>
            <a:r>
              <a:rPr lang="en-US" sz="1600" dirty="0" smtClean="0">
                <a:gradFill>
                  <a:gsLst>
                    <a:gs pos="2917">
                      <a:srgbClr val="FFFFFF"/>
                    </a:gs>
                    <a:gs pos="30000">
                      <a:srgbClr val="FFFFFF"/>
                    </a:gs>
                  </a:gsLst>
                  <a:lin ang="5400000" scaled="0"/>
                </a:gradFill>
              </a:rPr>
              <a:t> “</a:t>
            </a:r>
            <a:r>
              <a:rPr lang="en-US" sz="1600" dirty="0" err="1" smtClean="0">
                <a:gradFill>
                  <a:gsLst>
                    <a:gs pos="2917">
                      <a:srgbClr val="FFFFFF"/>
                    </a:gs>
                    <a:gs pos="30000">
                      <a:srgbClr val="FFFFFF"/>
                    </a:gs>
                  </a:gsLst>
                  <a:lin ang="5400000" scaled="0"/>
                </a:gradFill>
              </a:rPr>
              <a:t>empurrada</a:t>
            </a:r>
            <a:r>
              <a:rPr lang="en-US" sz="1600" dirty="0" smtClean="0">
                <a:gradFill>
                  <a:gsLst>
                    <a:gs pos="2917">
                      <a:srgbClr val="FFFFFF"/>
                    </a:gs>
                    <a:gs pos="30000">
                      <a:srgbClr val="FFFFFF"/>
                    </a:gs>
                  </a:gsLst>
                  <a:lin ang="5400000" scaled="0"/>
                </a:gradFill>
              </a:rPr>
              <a:t>” para o </a:t>
            </a:r>
            <a:r>
              <a:rPr lang="en-US" sz="1600" dirty="0" err="1" smtClean="0">
                <a:gradFill>
                  <a:gsLst>
                    <a:gs pos="2917">
                      <a:srgbClr val="FFFFFF"/>
                    </a:gs>
                    <a:gs pos="30000">
                      <a:srgbClr val="FFFFFF"/>
                    </a:gs>
                  </a:gsLst>
                  <a:lin ang="5400000" scaled="0"/>
                </a:gradFill>
              </a:rPr>
              <a:t>repositório</a:t>
            </a:r>
            <a:r>
              <a:rPr lang="en-US" sz="1600" dirty="0" smtClean="0">
                <a:gradFill>
                  <a:gsLst>
                    <a:gs pos="2917">
                      <a:srgbClr val="FFFFFF"/>
                    </a:gs>
                    <a:gs pos="30000">
                      <a:srgbClr val="FFFFFF"/>
                    </a:gs>
                  </a:gsLst>
                  <a:lin ang="5400000" scaled="0"/>
                </a:gradFill>
              </a:rPr>
              <a:t> central</a:t>
            </a:r>
          </a:p>
        </p:txBody>
      </p:sp>
      <p:grpSp>
        <p:nvGrpSpPr>
          <p:cNvPr id="179" name="Group 178"/>
          <p:cNvGrpSpPr/>
          <p:nvPr/>
        </p:nvGrpSpPr>
        <p:grpSpPr>
          <a:xfrm>
            <a:off x="8903345" y="3460601"/>
            <a:ext cx="693047" cy="711773"/>
            <a:chOff x="1141449" y="3277093"/>
            <a:chExt cx="693047" cy="711773"/>
          </a:xfrm>
        </p:grpSpPr>
        <p:pic>
          <p:nvPicPr>
            <p:cNvPr id="180" name="Picture 17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47279" y="3277093"/>
              <a:ext cx="667577" cy="711773"/>
            </a:xfrm>
            <a:prstGeom prst="rect">
              <a:avLst/>
            </a:prstGeom>
          </p:spPr>
        </p:pic>
        <p:pic>
          <p:nvPicPr>
            <p:cNvPr id="181" name="Picture 180" descr="\\MAGNUM\Projects\Microsoft\Cloud Power FY12\Design\ICONS_PNG\Application.png"/>
            <p:cNvPicPr>
              <a:picLocks noChangeAspect="1" noChangeArrowheads="1"/>
            </p:cNvPicPr>
            <p:nvPr/>
          </p:nvPicPr>
          <p:blipFill>
            <a:blip r:embed="rId8" cstate="print">
              <a:duotone>
                <a:schemeClr val="accent3">
                  <a:shade val="45000"/>
                  <a:satMod val="135000"/>
                </a:schemeClr>
                <a:prstClr val="white"/>
              </a:duotone>
              <a:extLst>
                <a:ext uri="{BEBA8EAE-BF5A-486C-A8C5-ECC9F3942E4B}">
                  <a14:imgProps xmlns:a14="http://schemas.microsoft.com/office/drawing/2010/main">
                    <a14:imgLayer r:embed="rId9">
                      <a14:imgEffect>
                        <a14:brightnessContrast bright="-100000" contrast="100000"/>
                      </a14:imgEffect>
                    </a14:imgLayer>
                  </a14:imgProps>
                </a:ext>
              </a:extLst>
            </a:blip>
            <a:srcRect/>
            <a:stretch>
              <a:fillRect/>
            </a:stretch>
          </p:blipFill>
          <p:spPr bwMode="auto">
            <a:xfrm>
              <a:off x="1141449" y="3564986"/>
              <a:ext cx="327875" cy="327875"/>
            </a:xfrm>
            <a:prstGeom prst="rect">
              <a:avLst/>
            </a:prstGeom>
            <a:noFill/>
          </p:spPr>
        </p:pic>
        <p:pic>
          <p:nvPicPr>
            <p:cNvPr id="182" name="Picture 181" descr="\\MAGNUM\Projects\Microsoft\Cloud Power FY12\Design\ICONS_PNG\Application.png"/>
            <p:cNvPicPr>
              <a:picLocks noChangeAspect="1" noChangeArrowheads="1"/>
            </p:cNvPicPr>
            <p:nvPr/>
          </p:nvPicPr>
          <p:blipFill>
            <a:blip r:embed="rId8" cstate="print">
              <a:duotone>
                <a:schemeClr val="accent3">
                  <a:shade val="45000"/>
                  <a:satMod val="135000"/>
                </a:schemeClr>
                <a:prstClr val="white"/>
              </a:duotone>
              <a:extLst>
                <a:ext uri="{BEBA8EAE-BF5A-486C-A8C5-ECC9F3942E4B}">
                  <a14:imgProps xmlns:a14="http://schemas.microsoft.com/office/drawing/2010/main">
                    <a14:imgLayer r:embed="rId9">
                      <a14:imgEffect>
                        <a14:brightnessContrast bright="-100000" contrast="100000"/>
                      </a14:imgEffect>
                    </a14:imgLayer>
                  </a14:imgProps>
                </a:ext>
              </a:extLst>
            </a:blip>
            <a:srcRect/>
            <a:stretch>
              <a:fillRect/>
            </a:stretch>
          </p:blipFill>
          <p:spPr bwMode="auto">
            <a:xfrm>
              <a:off x="1506621" y="3564986"/>
              <a:ext cx="327875" cy="327875"/>
            </a:xfrm>
            <a:prstGeom prst="rect">
              <a:avLst/>
            </a:prstGeom>
            <a:noFill/>
          </p:spPr>
        </p:pic>
        <p:pic>
          <p:nvPicPr>
            <p:cNvPr id="183" name="Picture 182" descr="\\MAGNUM\Projects\Microsoft\Cloud Power FY12\Design\ICONS_PNG\Application.png"/>
            <p:cNvPicPr>
              <a:picLocks noChangeAspect="1" noChangeArrowheads="1"/>
            </p:cNvPicPr>
            <p:nvPr/>
          </p:nvPicPr>
          <p:blipFill>
            <a:blip r:embed="rId8" cstate="print">
              <a:duotone>
                <a:schemeClr val="accent3">
                  <a:shade val="45000"/>
                  <a:satMod val="135000"/>
                </a:schemeClr>
                <a:prstClr val="white"/>
              </a:duotone>
              <a:extLst>
                <a:ext uri="{BEBA8EAE-BF5A-486C-A8C5-ECC9F3942E4B}">
                  <a14:imgProps xmlns:a14="http://schemas.microsoft.com/office/drawing/2010/main">
                    <a14:imgLayer r:embed="rId9">
                      <a14:imgEffect>
                        <a14:brightnessContrast bright="-100000" contrast="100000"/>
                      </a14:imgEffect>
                    </a14:imgLayer>
                  </a14:imgProps>
                </a:ext>
              </a:extLst>
            </a:blip>
            <a:srcRect/>
            <a:stretch>
              <a:fillRect/>
            </a:stretch>
          </p:blipFill>
          <p:spPr bwMode="auto">
            <a:xfrm>
              <a:off x="1320132" y="3296095"/>
              <a:ext cx="327875" cy="327875"/>
            </a:xfrm>
            <a:prstGeom prst="rect">
              <a:avLst/>
            </a:prstGeom>
            <a:noFill/>
          </p:spPr>
        </p:pic>
      </p:grpSp>
      <p:grpSp>
        <p:nvGrpSpPr>
          <p:cNvPr id="171" name="Group 170"/>
          <p:cNvGrpSpPr/>
          <p:nvPr/>
        </p:nvGrpSpPr>
        <p:grpSpPr>
          <a:xfrm>
            <a:off x="553592" y="3022572"/>
            <a:ext cx="1882150" cy="951832"/>
            <a:chOff x="3703637" y="1744662"/>
            <a:chExt cx="5181600" cy="2895600"/>
          </a:xfrm>
        </p:grpSpPr>
        <p:sp>
          <p:nvSpPr>
            <p:cNvPr id="172" name="Rectangle 171"/>
            <p:cNvSpPr/>
            <p:nvPr/>
          </p:nvSpPr>
          <p:spPr bwMode="auto">
            <a:xfrm>
              <a:off x="3789873" y="1829242"/>
              <a:ext cx="5013283" cy="2598061"/>
            </a:xfrm>
            <a:prstGeom prst="rect">
              <a:avLst/>
            </a:prstGeom>
            <a:solidFill>
              <a:schemeClr val="accent1"/>
            </a:solidFill>
            <a:ln w="76200" cmpd="sng">
              <a:solidFill>
                <a:schemeClr val="bg1">
                  <a:lumMod val="95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73" name="Right Bracket 172"/>
            <p:cNvSpPr/>
            <p:nvPr/>
          </p:nvSpPr>
          <p:spPr>
            <a:xfrm>
              <a:off x="8512014" y="1744662"/>
              <a:ext cx="373223" cy="2895600"/>
            </a:xfrm>
            <a:prstGeom prst="rightBracket">
              <a:avLst/>
            </a:prstGeom>
            <a:ln w="76200" cmpd="sng">
              <a:solidFill>
                <a:schemeClr val="accent1"/>
              </a:solidFill>
              <a:prstDash val="solid"/>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FFFFFF"/>
                </a:solidFill>
              </a:endParaRPr>
            </a:p>
          </p:txBody>
        </p:sp>
        <p:sp>
          <p:nvSpPr>
            <p:cNvPr id="174" name="Left Bracket 173"/>
            <p:cNvSpPr/>
            <p:nvPr/>
          </p:nvSpPr>
          <p:spPr>
            <a:xfrm>
              <a:off x="3703637" y="1744662"/>
              <a:ext cx="373223" cy="2895600"/>
            </a:xfrm>
            <a:prstGeom prst="leftBracket">
              <a:avLst/>
            </a:prstGeom>
            <a:ln w="76200" cmpd="sng">
              <a:solidFill>
                <a:schemeClr val="accent1"/>
              </a:solidFill>
              <a:prstDash val="solid"/>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FFFF"/>
                </a:solidFill>
              </a:endParaRPr>
            </a:p>
          </p:txBody>
        </p:sp>
      </p:grpSp>
      <p:grpSp>
        <p:nvGrpSpPr>
          <p:cNvPr id="4" name="Group 3"/>
          <p:cNvGrpSpPr/>
          <p:nvPr/>
        </p:nvGrpSpPr>
        <p:grpSpPr>
          <a:xfrm>
            <a:off x="1141449" y="3119047"/>
            <a:ext cx="693047" cy="711773"/>
            <a:chOff x="1141449" y="3277093"/>
            <a:chExt cx="693047" cy="711773"/>
          </a:xfrm>
        </p:grpSpPr>
        <p:pic>
          <p:nvPicPr>
            <p:cNvPr id="175" name="Picture 17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47279" y="3277093"/>
              <a:ext cx="667577" cy="711773"/>
            </a:xfrm>
            <a:prstGeom prst="rect">
              <a:avLst/>
            </a:prstGeom>
          </p:spPr>
        </p:pic>
        <p:pic>
          <p:nvPicPr>
            <p:cNvPr id="176" name="Picture 175" descr="\\MAGNUM\Projects\Microsoft\Cloud Power FY12\Design\ICONS_PNG\Application.png"/>
            <p:cNvPicPr>
              <a:picLocks noChangeAspect="1" noChangeArrowheads="1"/>
            </p:cNvPicPr>
            <p:nvPr/>
          </p:nvPicPr>
          <p:blipFill>
            <a:blip r:embed="rId8" cstate="print">
              <a:duotone>
                <a:schemeClr val="accent3">
                  <a:shade val="45000"/>
                  <a:satMod val="135000"/>
                </a:schemeClr>
                <a:prstClr val="white"/>
              </a:duotone>
              <a:extLst>
                <a:ext uri="{BEBA8EAE-BF5A-486C-A8C5-ECC9F3942E4B}">
                  <a14:imgProps xmlns:a14="http://schemas.microsoft.com/office/drawing/2010/main">
                    <a14:imgLayer r:embed="rId9">
                      <a14:imgEffect>
                        <a14:brightnessContrast bright="-100000" contrast="100000"/>
                      </a14:imgEffect>
                    </a14:imgLayer>
                  </a14:imgProps>
                </a:ext>
              </a:extLst>
            </a:blip>
            <a:srcRect/>
            <a:stretch>
              <a:fillRect/>
            </a:stretch>
          </p:blipFill>
          <p:spPr bwMode="auto">
            <a:xfrm>
              <a:off x="1141449" y="3564986"/>
              <a:ext cx="327875" cy="327875"/>
            </a:xfrm>
            <a:prstGeom prst="rect">
              <a:avLst/>
            </a:prstGeom>
            <a:noFill/>
          </p:spPr>
        </p:pic>
        <p:pic>
          <p:nvPicPr>
            <p:cNvPr id="177" name="Picture 176" descr="\\MAGNUM\Projects\Microsoft\Cloud Power FY12\Design\ICONS_PNG\Application.png"/>
            <p:cNvPicPr>
              <a:picLocks noChangeAspect="1" noChangeArrowheads="1"/>
            </p:cNvPicPr>
            <p:nvPr/>
          </p:nvPicPr>
          <p:blipFill>
            <a:blip r:embed="rId8" cstate="print">
              <a:duotone>
                <a:schemeClr val="accent3">
                  <a:shade val="45000"/>
                  <a:satMod val="135000"/>
                </a:schemeClr>
                <a:prstClr val="white"/>
              </a:duotone>
              <a:extLst>
                <a:ext uri="{BEBA8EAE-BF5A-486C-A8C5-ECC9F3942E4B}">
                  <a14:imgProps xmlns:a14="http://schemas.microsoft.com/office/drawing/2010/main">
                    <a14:imgLayer r:embed="rId9">
                      <a14:imgEffect>
                        <a14:brightnessContrast bright="-100000" contrast="100000"/>
                      </a14:imgEffect>
                    </a14:imgLayer>
                  </a14:imgProps>
                </a:ext>
              </a:extLst>
            </a:blip>
            <a:srcRect/>
            <a:stretch>
              <a:fillRect/>
            </a:stretch>
          </p:blipFill>
          <p:spPr bwMode="auto">
            <a:xfrm>
              <a:off x="1506621" y="3564986"/>
              <a:ext cx="327875" cy="327875"/>
            </a:xfrm>
            <a:prstGeom prst="rect">
              <a:avLst/>
            </a:prstGeom>
            <a:noFill/>
          </p:spPr>
        </p:pic>
        <p:pic>
          <p:nvPicPr>
            <p:cNvPr id="178" name="Picture 177" descr="\\MAGNUM\Projects\Microsoft\Cloud Power FY12\Design\ICONS_PNG\Application.png"/>
            <p:cNvPicPr>
              <a:picLocks noChangeAspect="1" noChangeArrowheads="1"/>
            </p:cNvPicPr>
            <p:nvPr/>
          </p:nvPicPr>
          <p:blipFill>
            <a:blip r:embed="rId8" cstate="print">
              <a:duotone>
                <a:schemeClr val="accent3">
                  <a:shade val="45000"/>
                  <a:satMod val="135000"/>
                </a:schemeClr>
                <a:prstClr val="white"/>
              </a:duotone>
              <a:extLst>
                <a:ext uri="{BEBA8EAE-BF5A-486C-A8C5-ECC9F3942E4B}">
                  <a14:imgProps xmlns:a14="http://schemas.microsoft.com/office/drawing/2010/main">
                    <a14:imgLayer r:embed="rId9">
                      <a14:imgEffect>
                        <a14:brightnessContrast bright="-100000" contrast="100000"/>
                      </a14:imgEffect>
                    </a14:imgLayer>
                  </a14:imgProps>
                </a:ext>
              </a:extLst>
            </a:blip>
            <a:srcRect/>
            <a:stretch>
              <a:fillRect/>
            </a:stretch>
          </p:blipFill>
          <p:spPr bwMode="auto">
            <a:xfrm>
              <a:off x="1320132" y="3296095"/>
              <a:ext cx="327875" cy="327875"/>
            </a:xfrm>
            <a:prstGeom prst="rect">
              <a:avLst/>
            </a:prstGeom>
            <a:noFill/>
          </p:spPr>
        </p:pic>
      </p:grpSp>
    </p:spTree>
    <p:extLst>
      <p:ext uri="{BB962C8B-B14F-4D97-AF65-F5344CB8AC3E}">
        <p14:creationId xmlns:p14="http://schemas.microsoft.com/office/powerpoint/2010/main" val="321287987"/>
      </p:ext>
    </p:extLst>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err="1"/>
              <a:t>Processo</a:t>
            </a:r>
            <a:r>
              <a:rPr lang="en-US" sz="4400" dirty="0"/>
              <a:t> de Desenvolvimento </a:t>
            </a:r>
            <a:r>
              <a:rPr lang="en-US" sz="4400" dirty="0" err="1"/>
              <a:t>usando</a:t>
            </a:r>
            <a:r>
              <a:rPr lang="en-US" sz="4400" dirty="0"/>
              <a:t> Containers</a:t>
            </a:r>
          </a:p>
        </p:txBody>
      </p:sp>
      <p:sp>
        <p:nvSpPr>
          <p:cNvPr id="251" name="Rounded Rectangle 250" hidden="1"/>
          <p:cNvSpPr/>
          <p:nvPr/>
        </p:nvSpPr>
        <p:spPr bwMode="auto">
          <a:xfrm>
            <a:off x="8076408" y="2813465"/>
            <a:ext cx="2409029" cy="4126948"/>
          </a:xfrm>
          <a:prstGeom prst="roundRect">
            <a:avLst/>
          </a:prstGeom>
          <a:solidFill>
            <a:schemeClr val="lt1">
              <a:alpha val="95000"/>
            </a:schemeClr>
          </a:solidFill>
          <a:ln w="38100">
            <a:solidFill>
              <a:schemeClr val="accent2"/>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91440" numCol="1" spcCol="0" rtlCol="0" fromWordArt="0" anchor="t" anchorCtr="0" forceAA="0" compatLnSpc="1">
            <a:prstTxWarp prst="textNoShape">
              <a:avLst/>
            </a:prstTxWarp>
            <a:noAutofit/>
          </a:bodyPr>
          <a:lstStyle/>
          <a:p>
            <a:pPr algn="ctr">
              <a:lnSpc>
                <a:spcPct val="90000"/>
              </a:lnSpc>
              <a:spcAft>
                <a:spcPts val="600"/>
              </a:spcAft>
            </a:pPr>
            <a:r>
              <a:rPr lang="en-US" sz="2000" b="1" dirty="0" smtClean="0">
                <a:solidFill>
                  <a:srgbClr val="5C2D91"/>
                </a:solidFill>
              </a:rPr>
              <a:t>Central Repository</a:t>
            </a:r>
            <a:endParaRPr lang="en-US" sz="2000" b="1" dirty="0">
              <a:solidFill>
                <a:srgbClr val="5C2D91"/>
              </a:solidFill>
            </a:endParaRPr>
          </a:p>
        </p:txBody>
      </p:sp>
      <p:grpSp>
        <p:nvGrpSpPr>
          <p:cNvPr id="443" name="Group 442" hidden="1"/>
          <p:cNvGrpSpPr/>
          <p:nvPr/>
        </p:nvGrpSpPr>
        <p:grpSpPr>
          <a:xfrm>
            <a:off x="8382771" y="4794388"/>
            <a:ext cx="1796303" cy="932688"/>
            <a:chOff x="4675714" y="5593833"/>
            <a:chExt cx="1796303" cy="932688"/>
          </a:xfrm>
        </p:grpSpPr>
        <p:sp>
          <p:nvSpPr>
            <p:cNvPr id="444" name="Left Bracket 443"/>
            <p:cNvSpPr/>
            <p:nvPr/>
          </p:nvSpPr>
          <p:spPr>
            <a:xfrm>
              <a:off x="4675714" y="5593833"/>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FFFF"/>
                </a:solidFill>
              </a:endParaRPr>
            </a:p>
          </p:txBody>
        </p:sp>
        <p:sp>
          <p:nvSpPr>
            <p:cNvPr id="445" name="Rectangle 444"/>
            <p:cNvSpPr/>
            <p:nvPr/>
          </p:nvSpPr>
          <p:spPr bwMode="auto">
            <a:xfrm>
              <a:off x="4733820" y="5648697"/>
              <a:ext cx="1680092" cy="822960"/>
            </a:xfrm>
            <a:prstGeom prst="rect">
              <a:avLst/>
            </a:prstGeom>
            <a:solidFill>
              <a:schemeClr val="accent2"/>
            </a:solidFill>
            <a:ln>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a:lnSpc>
                  <a:spcPct val="90000"/>
                </a:lnSpc>
              </a:pPr>
              <a:r>
                <a:rPr lang="en-US" sz="2000" b="1" dirty="0">
                  <a:gradFill>
                    <a:gsLst>
                      <a:gs pos="2917">
                        <a:srgbClr val="FFFFFF"/>
                      </a:gs>
                      <a:gs pos="30000">
                        <a:srgbClr val="FFFFFF"/>
                      </a:gs>
                    </a:gsLst>
                    <a:lin ang="5400000" scaled="0"/>
                  </a:gradFill>
                  <a:latin typeface="Segoe UI Light"/>
                </a:rPr>
                <a:t>Application</a:t>
              </a:r>
            </a:p>
            <a:p>
              <a:pPr algn="ctr">
                <a:lnSpc>
                  <a:spcPct val="90000"/>
                </a:lnSpc>
              </a:pPr>
              <a:r>
                <a:rPr lang="en-US" sz="2000" b="1" dirty="0">
                  <a:gradFill>
                    <a:gsLst>
                      <a:gs pos="2917">
                        <a:srgbClr val="FFFFFF"/>
                      </a:gs>
                      <a:gs pos="30000">
                        <a:srgbClr val="FFFFFF"/>
                      </a:gs>
                    </a:gsLst>
                    <a:lin ang="5400000" scaled="0"/>
                  </a:gradFill>
                  <a:latin typeface="Segoe UI Light"/>
                </a:rPr>
                <a:t>Framework</a:t>
              </a:r>
            </a:p>
          </p:txBody>
        </p:sp>
        <p:sp>
          <p:nvSpPr>
            <p:cNvPr id="446" name="Left Bracket 445"/>
            <p:cNvSpPr/>
            <p:nvPr/>
          </p:nvSpPr>
          <p:spPr>
            <a:xfrm rot="10800000">
              <a:off x="6337610" y="5593833"/>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FFFF"/>
                </a:solidFill>
              </a:endParaRPr>
            </a:p>
          </p:txBody>
        </p:sp>
      </p:grpSp>
      <p:grpSp>
        <p:nvGrpSpPr>
          <p:cNvPr id="447" name="Group 446" hidden="1"/>
          <p:cNvGrpSpPr/>
          <p:nvPr/>
        </p:nvGrpSpPr>
        <p:grpSpPr>
          <a:xfrm>
            <a:off x="8382771" y="5837955"/>
            <a:ext cx="1796303" cy="932688"/>
            <a:chOff x="5679787" y="5641266"/>
            <a:chExt cx="1796303" cy="932688"/>
          </a:xfrm>
        </p:grpSpPr>
        <p:sp>
          <p:nvSpPr>
            <p:cNvPr id="448" name="Left Bracket 447"/>
            <p:cNvSpPr/>
            <p:nvPr/>
          </p:nvSpPr>
          <p:spPr>
            <a:xfrm>
              <a:off x="5679787" y="5641266"/>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FFFF"/>
                </a:solidFill>
              </a:endParaRPr>
            </a:p>
          </p:txBody>
        </p:sp>
        <p:sp>
          <p:nvSpPr>
            <p:cNvPr id="449" name="Rectangle 448"/>
            <p:cNvSpPr/>
            <p:nvPr/>
          </p:nvSpPr>
          <p:spPr bwMode="auto">
            <a:xfrm>
              <a:off x="5739646" y="5696130"/>
              <a:ext cx="1680092" cy="822960"/>
            </a:xfrm>
            <a:prstGeom prst="rect">
              <a:avLst/>
            </a:prstGeom>
            <a:solidFill>
              <a:schemeClr val="accent2"/>
            </a:solidFill>
            <a:ln>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a:lnSpc>
                  <a:spcPct val="90000"/>
                </a:lnSpc>
              </a:pPr>
              <a:endParaRPr lang="en-US" sz="2000" b="1" dirty="0">
                <a:gradFill>
                  <a:gsLst>
                    <a:gs pos="2917">
                      <a:srgbClr val="FFFFFF"/>
                    </a:gs>
                    <a:gs pos="30000">
                      <a:srgbClr val="FFFFFF"/>
                    </a:gs>
                  </a:gsLst>
                  <a:lin ang="5400000" scaled="0"/>
                </a:gradFill>
                <a:latin typeface="Segoe UI Light"/>
              </a:endParaRPr>
            </a:p>
          </p:txBody>
        </p:sp>
        <p:sp>
          <p:nvSpPr>
            <p:cNvPr id="450" name="Left Bracket 449"/>
            <p:cNvSpPr/>
            <p:nvPr/>
          </p:nvSpPr>
          <p:spPr>
            <a:xfrm rot="10800000">
              <a:off x="7341683" y="5641266"/>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FFFF"/>
                </a:solidFill>
              </a:endParaRPr>
            </a:p>
          </p:txBody>
        </p:sp>
        <p:pic>
          <p:nvPicPr>
            <p:cNvPr id="451" name="Picture 45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39425" y="5909900"/>
              <a:ext cx="1680535" cy="395420"/>
            </a:xfrm>
            <a:prstGeom prst="rect">
              <a:avLst/>
            </a:prstGeom>
          </p:spPr>
        </p:pic>
      </p:grpSp>
      <p:grpSp>
        <p:nvGrpSpPr>
          <p:cNvPr id="452" name="Group 451" hidden="1"/>
          <p:cNvGrpSpPr/>
          <p:nvPr/>
        </p:nvGrpSpPr>
        <p:grpSpPr>
          <a:xfrm>
            <a:off x="8382771" y="3761370"/>
            <a:ext cx="1796303" cy="932688"/>
            <a:chOff x="4111219" y="5379294"/>
            <a:chExt cx="1796303" cy="932688"/>
          </a:xfrm>
        </p:grpSpPr>
        <p:sp>
          <p:nvSpPr>
            <p:cNvPr id="453" name="Left Bracket 452"/>
            <p:cNvSpPr/>
            <p:nvPr/>
          </p:nvSpPr>
          <p:spPr>
            <a:xfrm>
              <a:off x="4111219" y="5379294"/>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FFFF"/>
                </a:solidFill>
              </a:endParaRPr>
            </a:p>
          </p:txBody>
        </p:sp>
        <p:sp>
          <p:nvSpPr>
            <p:cNvPr id="454" name="Rectangle 453"/>
            <p:cNvSpPr/>
            <p:nvPr/>
          </p:nvSpPr>
          <p:spPr bwMode="auto">
            <a:xfrm>
              <a:off x="4169325" y="5434158"/>
              <a:ext cx="1680092" cy="822960"/>
            </a:xfrm>
            <a:prstGeom prst="rect">
              <a:avLst/>
            </a:prstGeom>
            <a:solidFill>
              <a:schemeClr val="tx1"/>
            </a:solidFill>
            <a:ln w="19050">
              <a:solidFill>
                <a:schemeClr val="accent2"/>
              </a:solid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a:lnSpc>
                  <a:spcPct val="90000"/>
                </a:lnSpc>
              </a:pPr>
              <a:r>
                <a:rPr lang="en-US" sz="2000" b="1" dirty="0">
                  <a:gradFill>
                    <a:gsLst>
                      <a:gs pos="2917">
                        <a:srgbClr val="FFFFFF"/>
                      </a:gs>
                      <a:gs pos="30000">
                        <a:srgbClr val="FFFFFF"/>
                      </a:gs>
                    </a:gsLst>
                    <a:lin ang="5400000" scaled="0"/>
                  </a:gradFill>
                  <a:latin typeface="Segoe UI Light"/>
                </a:rPr>
                <a:t>Application</a:t>
              </a:r>
            </a:p>
            <a:p>
              <a:pPr algn="ctr">
                <a:lnSpc>
                  <a:spcPct val="90000"/>
                </a:lnSpc>
              </a:pPr>
              <a:r>
                <a:rPr lang="en-US" sz="2000" b="1" dirty="0">
                  <a:gradFill>
                    <a:gsLst>
                      <a:gs pos="2917">
                        <a:srgbClr val="FFFFFF"/>
                      </a:gs>
                      <a:gs pos="30000">
                        <a:srgbClr val="FFFFFF"/>
                      </a:gs>
                    </a:gsLst>
                    <a:lin ang="5400000" scaled="0"/>
                  </a:gradFill>
                  <a:latin typeface="Segoe UI Light"/>
                </a:rPr>
                <a:t>Framework</a:t>
              </a:r>
            </a:p>
          </p:txBody>
        </p:sp>
        <p:sp>
          <p:nvSpPr>
            <p:cNvPr id="455" name="Left Bracket 454"/>
            <p:cNvSpPr/>
            <p:nvPr/>
          </p:nvSpPr>
          <p:spPr>
            <a:xfrm rot="10800000">
              <a:off x="5773115" y="5379294"/>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FFFF"/>
                </a:solidFill>
              </a:endParaRPr>
            </a:p>
          </p:txBody>
        </p:sp>
      </p:grpSp>
      <p:grpSp>
        <p:nvGrpSpPr>
          <p:cNvPr id="456" name="Group 455" hidden="1"/>
          <p:cNvGrpSpPr/>
          <p:nvPr/>
        </p:nvGrpSpPr>
        <p:grpSpPr>
          <a:xfrm>
            <a:off x="8997656" y="3925035"/>
            <a:ext cx="566533" cy="605357"/>
            <a:chOff x="10439613" y="2462392"/>
            <a:chExt cx="616170" cy="658395"/>
          </a:xfrm>
        </p:grpSpPr>
        <p:pic>
          <p:nvPicPr>
            <p:cNvPr id="457" name="Picture 456"/>
            <p:cNvPicPr>
              <a:picLocks noChangeAspect="1"/>
            </p:cNvPicPr>
            <p:nvPr/>
          </p:nvPicPr>
          <p:blipFill>
            <a:blip r:embed="rId4">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10439613" y="2462392"/>
              <a:ext cx="616170" cy="658395"/>
            </a:xfrm>
            <a:prstGeom prst="rect">
              <a:avLst/>
            </a:prstGeom>
          </p:spPr>
        </p:pic>
        <p:pic>
          <p:nvPicPr>
            <p:cNvPr id="458" name="Picture 457" descr="\\MAGNUM\Projects\Microsoft\Cloud Power FY12\Design\ICONS_PNG\Application.png"/>
            <p:cNvPicPr>
              <a:picLocks noChangeAspect="1" noChangeArrowheads="1"/>
            </p:cNvPicPr>
            <p:nvPr/>
          </p:nvPicPr>
          <p:blipFill>
            <a:blip r:embed="rId5" cstate="print">
              <a:biLevel thresh="50000"/>
            </a:blip>
            <a:srcRect/>
            <a:stretch>
              <a:fillRect/>
            </a:stretch>
          </p:blipFill>
          <p:spPr bwMode="auto">
            <a:xfrm>
              <a:off x="10452536" y="2756014"/>
              <a:ext cx="247374" cy="247374"/>
            </a:xfrm>
            <a:prstGeom prst="rect">
              <a:avLst/>
            </a:prstGeom>
            <a:noFill/>
          </p:spPr>
        </p:pic>
        <p:pic>
          <p:nvPicPr>
            <p:cNvPr id="459" name="Picture 458" descr="\\MAGNUM\Projects\Microsoft\Cloud Power FY12\Design\ICONS_PNG\Application.png"/>
            <p:cNvPicPr>
              <a:picLocks noChangeAspect="1" noChangeArrowheads="1"/>
            </p:cNvPicPr>
            <p:nvPr/>
          </p:nvPicPr>
          <p:blipFill>
            <a:blip r:embed="rId5" cstate="print">
              <a:biLevel thresh="25000"/>
            </a:blip>
            <a:srcRect/>
            <a:stretch>
              <a:fillRect/>
            </a:stretch>
          </p:blipFill>
          <p:spPr bwMode="auto">
            <a:xfrm>
              <a:off x="10771692" y="2770074"/>
              <a:ext cx="247374" cy="247374"/>
            </a:xfrm>
            <a:prstGeom prst="rect">
              <a:avLst/>
            </a:prstGeom>
            <a:noFill/>
          </p:spPr>
        </p:pic>
        <p:pic>
          <p:nvPicPr>
            <p:cNvPr id="460" name="Picture 459" descr="\\MAGNUM\Projects\Microsoft\Cloud Power FY12\Design\ICONS_PNG\Application.png"/>
            <p:cNvPicPr>
              <a:picLocks noChangeAspect="1" noChangeArrowheads="1"/>
            </p:cNvPicPr>
            <p:nvPr/>
          </p:nvPicPr>
          <p:blipFill>
            <a:blip r:embed="rId5" cstate="print">
              <a:biLevel thresh="25000"/>
            </a:blip>
            <a:srcRect/>
            <a:stretch>
              <a:fillRect/>
            </a:stretch>
          </p:blipFill>
          <p:spPr bwMode="auto">
            <a:xfrm>
              <a:off x="10624011" y="2497498"/>
              <a:ext cx="247374" cy="247374"/>
            </a:xfrm>
            <a:prstGeom prst="rect">
              <a:avLst/>
            </a:prstGeom>
            <a:noFill/>
          </p:spPr>
        </p:pic>
      </p:grpSp>
      <p:pic>
        <p:nvPicPr>
          <p:cNvPr id="428" name="Picture 427"/>
          <p:cNvPicPr>
            <a:picLocks noChangeAspect="1"/>
          </p:cNvPicPr>
          <p:nvPr/>
        </p:nvPicPr>
        <p:blipFill>
          <a:blip r:embed="rId6"/>
          <a:stretch>
            <a:fillRect/>
          </a:stretch>
        </p:blipFill>
        <p:spPr>
          <a:xfrm>
            <a:off x="8769634" y="1927291"/>
            <a:ext cx="3657917" cy="4822354"/>
          </a:xfrm>
          <a:prstGeom prst="rect">
            <a:avLst/>
          </a:prstGeom>
        </p:spPr>
      </p:pic>
      <p:sp>
        <p:nvSpPr>
          <p:cNvPr id="75" name="Rounded Rectangle 74"/>
          <p:cNvSpPr/>
          <p:nvPr/>
        </p:nvSpPr>
        <p:spPr bwMode="auto">
          <a:xfrm>
            <a:off x="8032469" y="2600819"/>
            <a:ext cx="2409029" cy="4126948"/>
          </a:xfrm>
          <a:prstGeom prst="roundRect">
            <a:avLst/>
          </a:prstGeom>
          <a:solidFill>
            <a:schemeClr val="bg1">
              <a:lumMod val="95000"/>
              <a:alpha val="95000"/>
            </a:schemeClr>
          </a:solidFill>
          <a:ln w="38100">
            <a:solidFill>
              <a:schemeClr val="tx1"/>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0" rIns="182880" bIns="91440" numCol="1" spcCol="0" rtlCol="0" fromWordArt="0" anchor="t" anchorCtr="0" forceAA="0" compatLnSpc="1">
            <a:prstTxWarp prst="textNoShape">
              <a:avLst/>
            </a:prstTxWarp>
            <a:noAutofit/>
          </a:bodyPr>
          <a:lstStyle/>
          <a:p>
            <a:pPr algn="ctr">
              <a:lnSpc>
                <a:spcPct val="90000"/>
              </a:lnSpc>
              <a:spcAft>
                <a:spcPts val="600"/>
              </a:spcAft>
            </a:pPr>
            <a:r>
              <a:rPr lang="en-US" sz="2000" b="1" dirty="0" err="1" smtClean="0">
                <a:solidFill>
                  <a:schemeClr val="tx1"/>
                </a:solidFill>
              </a:rPr>
              <a:t>Repositório</a:t>
            </a:r>
            <a:r>
              <a:rPr lang="en-US" sz="2000" b="1" dirty="0">
                <a:solidFill>
                  <a:schemeClr val="tx1"/>
                </a:solidFill>
              </a:rPr>
              <a:t/>
            </a:r>
            <a:br>
              <a:rPr lang="en-US" sz="2000" b="1" dirty="0">
                <a:solidFill>
                  <a:schemeClr val="tx1"/>
                </a:solidFill>
              </a:rPr>
            </a:br>
            <a:r>
              <a:rPr lang="en-US" sz="2000" b="1" dirty="0" smtClean="0">
                <a:solidFill>
                  <a:schemeClr val="tx1"/>
                </a:solidFill>
              </a:rPr>
              <a:t>Central</a:t>
            </a:r>
            <a:endParaRPr lang="en-US" sz="2000" b="1" dirty="0">
              <a:solidFill>
                <a:schemeClr val="tx1"/>
              </a:solidFill>
            </a:endParaRPr>
          </a:p>
        </p:txBody>
      </p:sp>
      <p:grpSp>
        <p:nvGrpSpPr>
          <p:cNvPr id="76" name="Group 75"/>
          <p:cNvGrpSpPr/>
          <p:nvPr/>
        </p:nvGrpSpPr>
        <p:grpSpPr>
          <a:xfrm>
            <a:off x="8300747" y="4442351"/>
            <a:ext cx="1882150" cy="951832"/>
            <a:chOff x="4962561" y="2484878"/>
            <a:chExt cx="2522622" cy="1409700"/>
          </a:xfrm>
        </p:grpSpPr>
        <p:grpSp>
          <p:nvGrpSpPr>
            <p:cNvPr id="77" name="Group 76"/>
            <p:cNvGrpSpPr/>
            <p:nvPr/>
          </p:nvGrpSpPr>
          <p:grpSpPr>
            <a:xfrm>
              <a:off x="4962561" y="2484878"/>
              <a:ext cx="2522622" cy="1409700"/>
              <a:chOff x="3703637" y="1744662"/>
              <a:chExt cx="5181600" cy="2895600"/>
            </a:xfrm>
          </p:grpSpPr>
          <p:sp>
            <p:nvSpPr>
              <p:cNvPr id="87" name="Rectangle 86"/>
              <p:cNvSpPr/>
              <p:nvPr/>
            </p:nvSpPr>
            <p:spPr bwMode="auto">
              <a:xfrm>
                <a:off x="3789873" y="1829243"/>
                <a:ext cx="5013282" cy="2725204"/>
              </a:xfrm>
              <a:prstGeom prst="rect">
                <a:avLst/>
              </a:prstGeom>
              <a:solidFill>
                <a:schemeClr val="accent1"/>
              </a:solidFill>
              <a:ln w="76200">
                <a:solidFill>
                  <a:schemeClr val="bg1">
                    <a:lumMod val="95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88" name="Right Bracket 87"/>
              <p:cNvSpPr/>
              <p:nvPr/>
            </p:nvSpPr>
            <p:spPr>
              <a:xfrm>
                <a:off x="8512014" y="1744662"/>
                <a:ext cx="373223" cy="2895600"/>
              </a:xfrm>
              <a:prstGeom prst="rightBracket">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FFFFFF"/>
                  </a:solidFill>
                </a:endParaRPr>
              </a:p>
            </p:txBody>
          </p:sp>
          <p:sp>
            <p:nvSpPr>
              <p:cNvPr id="89" name="Left Bracket 88"/>
              <p:cNvSpPr/>
              <p:nvPr/>
            </p:nvSpPr>
            <p:spPr>
              <a:xfrm>
                <a:off x="3703637" y="1744662"/>
                <a:ext cx="373223" cy="2895600"/>
              </a:xfrm>
              <a:prstGeom prst="leftBracket">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FFFF"/>
                  </a:solidFill>
                </a:endParaRPr>
              </a:p>
            </p:txBody>
          </p:sp>
        </p:grpSp>
        <p:cxnSp>
          <p:nvCxnSpPr>
            <p:cNvPr id="78" name="Straight Connector 77"/>
            <p:cNvCxnSpPr/>
            <p:nvPr/>
          </p:nvCxnSpPr>
          <p:spPr>
            <a:xfrm>
              <a:off x="7288402"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7166837"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7045273"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6923709"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82" name="Group 81"/>
            <p:cNvGrpSpPr/>
            <p:nvPr/>
          </p:nvGrpSpPr>
          <p:grpSpPr>
            <a:xfrm>
              <a:off x="5151321" y="2732528"/>
              <a:ext cx="364693" cy="914400"/>
              <a:chOff x="5528956" y="2849562"/>
              <a:chExt cx="729385" cy="1828800"/>
            </a:xfrm>
          </p:grpSpPr>
          <p:cxnSp>
            <p:nvCxnSpPr>
              <p:cNvPr id="83" name="Straight Connector 82"/>
              <p:cNvCxnSpPr/>
              <p:nvPr/>
            </p:nvCxnSpPr>
            <p:spPr>
              <a:xfrm>
                <a:off x="6258341"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6015212"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5772084"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5528956"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grpSp>
      </p:grpSp>
      <p:sp>
        <p:nvSpPr>
          <p:cNvPr id="90" name="Rectangle 89"/>
          <p:cNvSpPr/>
          <p:nvPr/>
        </p:nvSpPr>
        <p:spPr>
          <a:xfrm>
            <a:off x="8383133" y="4621783"/>
            <a:ext cx="1725836" cy="620304"/>
          </a:xfrm>
          <a:prstGeom prst="rect">
            <a:avLst/>
          </a:prstGeom>
        </p:spPr>
        <p:txBody>
          <a:bodyPr wrap="square">
            <a:spAutoFit/>
          </a:bodyPr>
          <a:lstStyle/>
          <a:p>
            <a:pPr algn="ctr">
              <a:lnSpc>
                <a:spcPct val="90000"/>
              </a:lnSpc>
            </a:pPr>
            <a:r>
              <a:rPr lang="en-US" sz="2000" b="1" dirty="0">
                <a:gradFill>
                  <a:gsLst>
                    <a:gs pos="2917">
                      <a:srgbClr val="FFFFFF"/>
                    </a:gs>
                    <a:gs pos="30000">
                      <a:srgbClr val="FFFFFF"/>
                    </a:gs>
                  </a:gsLst>
                  <a:lin ang="5400000" scaled="0"/>
                </a:gradFill>
                <a:latin typeface="Segoe UI Light"/>
              </a:rPr>
              <a:t>Application</a:t>
            </a:r>
          </a:p>
          <a:p>
            <a:pPr algn="ctr">
              <a:lnSpc>
                <a:spcPct val="90000"/>
              </a:lnSpc>
            </a:pPr>
            <a:r>
              <a:rPr lang="en-US" sz="2000" b="1" dirty="0">
                <a:gradFill>
                  <a:gsLst>
                    <a:gs pos="2917">
                      <a:srgbClr val="FFFFFF"/>
                    </a:gs>
                    <a:gs pos="30000">
                      <a:srgbClr val="FFFFFF"/>
                    </a:gs>
                  </a:gsLst>
                  <a:lin ang="5400000" scaled="0"/>
                </a:gradFill>
                <a:latin typeface="Segoe UI Light"/>
              </a:rPr>
              <a:t>Framework</a:t>
            </a:r>
          </a:p>
        </p:txBody>
      </p:sp>
      <p:grpSp>
        <p:nvGrpSpPr>
          <p:cNvPr id="91" name="Group 90"/>
          <p:cNvGrpSpPr/>
          <p:nvPr/>
        </p:nvGrpSpPr>
        <p:grpSpPr>
          <a:xfrm>
            <a:off x="8296160" y="5533699"/>
            <a:ext cx="1882150" cy="951832"/>
            <a:chOff x="4962561" y="2484878"/>
            <a:chExt cx="2522622" cy="1409700"/>
          </a:xfrm>
        </p:grpSpPr>
        <p:grpSp>
          <p:nvGrpSpPr>
            <p:cNvPr id="92" name="Group 91"/>
            <p:cNvGrpSpPr/>
            <p:nvPr/>
          </p:nvGrpSpPr>
          <p:grpSpPr>
            <a:xfrm>
              <a:off x="4962561" y="2484878"/>
              <a:ext cx="2522622" cy="1409700"/>
              <a:chOff x="3703637" y="1744662"/>
              <a:chExt cx="5181600" cy="2895600"/>
            </a:xfrm>
          </p:grpSpPr>
          <p:sp>
            <p:nvSpPr>
              <p:cNvPr id="123" name="Rectangle 122"/>
              <p:cNvSpPr/>
              <p:nvPr/>
            </p:nvSpPr>
            <p:spPr bwMode="auto">
              <a:xfrm>
                <a:off x="3789873" y="1829243"/>
                <a:ext cx="5013282" cy="2725204"/>
              </a:xfrm>
              <a:prstGeom prst="rect">
                <a:avLst/>
              </a:prstGeom>
              <a:solidFill>
                <a:schemeClr val="accent1"/>
              </a:solidFill>
              <a:ln w="76200">
                <a:solidFill>
                  <a:schemeClr val="bg1">
                    <a:lumMod val="95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24" name="Right Bracket 123"/>
              <p:cNvSpPr/>
              <p:nvPr/>
            </p:nvSpPr>
            <p:spPr>
              <a:xfrm>
                <a:off x="8512014" y="1744662"/>
                <a:ext cx="373223" cy="2895600"/>
              </a:xfrm>
              <a:prstGeom prst="rightBracket">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FFFFFF"/>
                  </a:solidFill>
                </a:endParaRPr>
              </a:p>
            </p:txBody>
          </p:sp>
          <p:sp>
            <p:nvSpPr>
              <p:cNvPr id="125" name="Left Bracket 124"/>
              <p:cNvSpPr/>
              <p:nvPr/>
            </p:nvSpPr>
            <p:spPr>
              <a:xfrm>
                <a:off x="3703637" y="1744662"/>
                <a:ext cx="373223" cy="2895600"/>
              </a:xfrm>
              <a:prstGeom prst="leftBracket">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FFFF"/>
                  </a:solidFill>
                </a:endParaRPr>
              </a:p>
            </p:txBody>
          </p:sp>
        </p:grpSp>
        <p:cxnSp>
          <p:nvCxnSpPr>
            <p:cNvPr id="93" name="Straight Connector 92"/>
            <p:cNvCxnSpPr/>
            <p:nvPr/>
          </p:nvCxnSpPr>
          <p:spPr>
            <a:xfrm>
              <a:off x="7288402"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a:off x="7166837"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a:off x="7045273"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a:xfrm>
              <a:off x="6923709"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18" name="Group 117"/>
            <p:cNvGrpSpPr/>
            <p:nvPr/>
          </p:nvGrpSpPr>
          <p:grpSpPr>
            <a:xfrm>
              <a:off x="5151321" y="2732528"/>
              <a:ext cx="364693" cy="914400"/>
              <a:chOff x="5528956" y="2849562"/>
              <a:chExt cx="729385" cy="1828800"/>
            </a:xfrm>
          </p:grpSpPr>
          <p:cxnSp>
            <p:nvCxnSpPr>
              <p:cNvPr id="119" name="Straight Connector 118"/>
              <p:cNvCxnSpPr/>
              <p:nvPr/>
            </p:nvCxnSpPr>
            <p:spPr>
              <a:xfrm>
                <a:off x="6258341"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a:off x="6015212"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a:off x="5772084"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a:off x="5528956"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grpSp>
      </p:grpSp>
      <p:pic>
        <p:nvPicPr>
          <p:cNvPr id="126" name="Picture 12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3134" y="5859324"/>
            <a:ext cx="1773510" cy="407795"/>
          </a:xfrm>
          <a:prstGeom prst="rect">
            <a:avLst/>
          </a:prstGeom>
        </p:spPr>
      </p:pic>
      <p:grpSp>
        <p:nvGrpSpPr>
          <p:cNvPr id="127" name="Group 126"/>
          <p:cNvGrpSpPr/>
          <p:nvPr/>
        </p:nvGrpSpPr>
        <p:grpSpPr>
          <a:xfrm>
            <a:off x="8298487" y="3336393"/>
            <a:ext cx="1882150" cy="951832"/>
            <a:chOff x="4962561" y="2484878"/>
            <a:chExt cx="2522622" cy="1409700"/>
          </a:xfrm>
        </p:grpSpPr>
        <p:grpSp>
          <p:nvGrpSpPr>
            <p:cNvPr id="128" name="Group 127"/>
            <p:cNvGrpSpPr/>
            <p:nvPr/>
          </p:nvGrpSpPr>
          <p:grpSpPr>
            <a:xfrm>
              <a:off x="4962561" y="2484878"/>
              <a:ext cx="2522622" cy="1409700"/>
              <a:chOff x="3703637" y="1744662"/>
              <a:chExt cx="5181600" cy="2895600"/>
            </a:xfrm>
          </p:grpSpPr>
          <p:sp>
            <p:nvSpPr>
              <p:cNvPr id="138" name="Rectangle 137"/>
              <p:cNvSpPr/>
              <p:nvPr/>
            </p:nvSpPr>
            <p:spPr bwMode="auto">
              <a:xfrm>
                <a:off x="3789873" y="1829243"/>
                <a:ext cx="5013282" cy="2725204"/>
              </a:xfrm>
              <a:prstGeom prst="rect">
                <a:avLst/>
              </a:prstGeom>
              <a:solidFill>
                <a:schemeClr val="accent1"/>
              </a:solidFill>
              <a:ln w="76200">
                <a:solidFill>
                  <a:schemeClr val="bg1">
                    <a:lumMod val="95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39" name="Right Bracket 138"/>
              <p:cNvSpPr/>
              <p:nvPr/>
            </p:nvSpPr>
            <p:spPr>
              <a:xfrm>
                <a:off x="8512014" y="1744662"/>
                <a:ext cx="373223" cy="2895600"/>
              </a:xfrm>
              <a:prstGeom prst="rightBracket">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FFFFFF"/>
                  </a:solidFill>
                </a:endParaRPr>
              </a:p>
            </p:txBody>
          </p:sp>
          <p:sp>
            <p:nvSpPr>
              <p:cNvPr id="140" name="Left Bracket 139"/>
              <p:cNvSpPr/>
              <p:nvPr/>
            </p:nvSpPr>
            <p:spPr>
              <a:xfrm>
                <a:off x="3703637" y="1744662"/>
                <a:ext cx="373223" cy="2895600"/>
              </a:xfrm>
              <a:prstGeom prst="leftBracket">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FFFF"/>
                  </a:solidFill>
                </a:endParaRPr>
              </a:p>
            </p:txBody>
          </p:sp>
        </p:grpSp>
        <p:cxnSp>
          <p:nvCxnSpPr>
            <p:cNvPr id="129" name="Straight Connector 128"/>
            <p:cNvCxnSpPr/>
            <p:nvPr/>
          </p:nvCxnSpPr>
          <p:spPr>
            <a:xfrm>
              <a:off x="7288402"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a:off x="7166837"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a:off x="7045273"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a:off x="6923709"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33" name="Group 132"/>
            <p:cNvGrpSpPr/>
            <p:nvPr/>
          </p:nvGrpSpPr>
          <p:grpSpPr>
            <a:xfrm>
              <a:off x="5151321" y="2732528"/>
              <a:ext cx="364693" cy="914400"/>
              <a:chOff x="5528956" y="2849562"/>
              <a:chExt cx="729385" cy="1828800"/>
            </a:xfrm>
          </p:grpSpPr>
          <p:cxnSp>
            <p:nvCxnSpPr>
              <p:cNvPr id="134" name="Straight Connector 133"/>
              <p:cNvCxnSpPr/>
              <p:nvPr/>
            </p:nvCxnSpPr>
            <p:spPr>
              <a:xfrm>
                <a:off x="6258341"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6015212"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5772084"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5528956"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141" name="Group 140"/>
          <p:cNvGrpSpPr/>
          <p:nvPr/>
        </p:nvGrpSpPr>
        <p:grpSpPr>
          <a:xfrm>
            <a:off x="8903345" y="3460601"/>
            <a:ext cx="693047" cy="711773"/>
            <a:chOff x="1141449" y="3277093"/>
            <a:chExt cx="693047" cy="711773"/>
          </a:xfrm>
        </p:grpSpPr>
        <p:pic>
          <p:nvPicPr>
            <p:cNvPr id="142" name="Picture 14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47279" y="3277093"/>
              <a:ext cx="667577" cy="711773"/>
            </a:xfrm>
            <a:prstGeom prst="rect">
              <a:avLst/>
            </a:prstGeom>
          </p:spPr>
        </p:pic>
        <p:pic>
          <p:nvPicPr>
            <p:cNvPr id="143" name="Picture 142" descr="\\MAGNUM\Projects\Microsoft\Cloud Power FY12\Design\ICONS_PNG\Application.png"/>
            <p:cNvPicPr>
              <a:picLocks noChangeAspect="1" noChangeArrowheads="1"/>
            </p:cNvPicPr>
            <p:nvPr/>
          </p:nvPicPr>
          <p:blipFill>
            <a:blip r:embed="rId8" cstate="print">
              <a:duotone>
                <a:schemeClr val="accent3">
                  <a:shade val="45000"/>
                  <a:satMod val="135000"/>
                </a:schemeClr>
                <a:prstClr val="white"/>
              </a:duotone>
              <a:extLst>
                <a:ext uri="{BEBA8EAE-BF5A-486C-A8C5-ECC9F3942E4B}">
                  <a14:imgProps xmlns:a14="http://schemas.microsoft.com/office/drawing/2010/main">
                    <a14:imgLayer r:embed="rId9">
                      <a14:imgEffect>
                        <a14:brightnessContrast bright="-100000" contrast="100000"/>
                      </a14:imgEffect>
                    </a14:imgLayer>
                  </a14:imgProps>
                </a:ext>
              </a:extLst>
            </a:blip>
            <a:srcRect/>
            <a:stretch>
              <a:fillRect/>
            </a:stretch>
          </p:blipFill>
          <p:spPr bwMode="auto">
            <a:xfrm>
              <a:off x="1141449" y="3564986"/>
              <a:ext cx="327875" cy="327875"/>
            </a:xfrm>
            <a:prstGeom prst="rect">
              <a:avLst/>
            </a:prstGeom>
            <a:noFill/>
          </p:spPr>
        </p:pic>
        <p:pic>
          <p:nvPicPr>
            <p:cNvPr id="144" name="Picture 143" descr="\\MAGNUM\Projects\Microsoft\Cloud Power FY12\Design\ICONS_PNG\Application.png"/>
            <p:cNvPicPr>
              <a:picLocks noChangeAspect="1" noChangeArrowheads="1"/>
            </p:cNvPicPr>
            <p:nvPr/>
          </p:nvPicPr>
          <p:blipFill>
            <a:blip r:embed="rId8" cstate="print">
              <a:duotone>
                <a:schemeClr val="accent3">
                  <a:shade val="45000"/>
                  <a:satMod val="135000"/>
                </a:schemeClr>
                <a:prstClr val="white"/>
              </a:duotone>
              <a:extLst>
                <a:ext uri="{BEBA8EAE-BF5A-486C-A8C5-ECC9F3942E4B}">
                  <a14:imgProps xmlns:a14="http://schemas.microsoft.com/office/drawing/2010/main">
                    <a14:imgLayer r:embed="rId9">
                      <a14:imgEffect>
                        <a14:brightnessContrast bright="-100000" contrast="100000"/>
                      </a14:imgEffect>
                    </a14:imgLayer>
                  </a14:imgProps>
                </a:ext>
              </a:extLst>
            </a:blip>
            <a:srcRect/>
            <a:stretch>
              <a:fillRect/>
            </a:stretch>
          </p:blipFill>
          <p:spPr bwMode="auto">
            <a:xfrm>
              <a:off x="1506621" y="3564986"/>
              <a:ext cx="327875" cy="327875"/>
            </a:xfrm>
            <a:prstGeom prst="rect">
              <a:avLst/>
            </a:prstGeom>
            <a:noFill/>
          </p:spPr>
        </p:pic>
        <p:pic>
          <p:nvPicPr>
            <p:cNvPr id="145" name="Picture 144" descr="\\MAGNUM\Projects\Microsoft\Cloud Power FY12\Design\ICONS_PNG\Application.png"/>
            <p:cNvPicPr>
              <a:picLocks noChangeAspect="1" noChangeArrowheads="1"/>
            </p:cNvPicPr>
            <p:nvPr/>
          </p:nvPicPr>
          <p:blipFill>
            <a:blip r:embed="rId8" cstate="print">
              <a:duotone>
                <a:schemeClr val="accent3">
                  <a:shade val="45000"/>
                  <a:satMod val="135000"/>
                </a:schemeClr>
                <a:prstClr val="white"/>
              </a:duotone>
              <a:extLst>
                <a:ext uri="{BEBA8EAE-BF5A-486C-A8C5-ECC9F3942E4B}">
                  <a14:imgProps xmlns:a14="http://schemas.microsoft.com/office/drawing/2010/main">
                    <a14:imgLayer r:embed="rId9">
                      <a14:imgEffect>
                        <a14:brightnessContrast bright="-100000" contrast="100000"/>
                      </a14:imgEffect>
                    </a14:imgLayer>
                  </a14:imgProps>
                </a:ext>
              </a:extLst>
            </a:blip>
            <a:srcRect/>
            <a:stretch>
              <a:fillRect/>
            </a:stretch>
          </p:blipFill>
          <p:spPr bwMode="auto">
            <a:xfrm>
              <a:off x="1320132" y="3296095"/>
              <a:ext cx="327875" cy="327875"/>
            </a:xfrm>
            <a:prstGeom prst="rect">
              <a:avLst/>
            </a:prstGeom>
            <a:noFill/>
          </p:spPr>
        </p:pic>
      </p:grpSp>
    </p:spTree>
    <p:extLst>
      <p:ext uri="{BB962C8B-B14F-4D97-AF65-F5344CB8AC3E}">
        <p14:creationId xmlns:p14="http://schemas.microsoft.com/office/powerpoint/2010/main" val="3541884741"/>
      </p:ext>
    </p:extLst>
  </p:cSld>
  <p:clrMapOvr>
    <a:masterClrMapping/>
  </p:clrMapOvr>
  <p:transition>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err="1"/>
              <a:t>Processo</a:t>
            </a:r>
            <a:r>
              <a:rPr lang="en-US" sz="4400" dirty="0"/>
              <a:t> de Desenvolvimento </a:t>
            </a:r>
            <a:r>
              <a:rPr lang="en-US" sz="4400" dirty="0" err="1"/>
              <a:t>usando</a:t>
            </a:r>
            <a:r>
              <a:rPr lang="en-US" sz="4400" dirty="0"/>
              <a:t> Containers</a:t>
            </a:r>
          </a:p>
        </p:txBody>
      </p:sp>
      <p:sp>
        <p:nvSpPr>
          <p:cNvPr id="251" name="Rounded Rectangle 250" hidden="1"/>
          <p:cNvSpPr/>
          <p:nvPr/>
        </p:nvSpPr>
        <p:spPr bwMode="auto">
          <a:xfrm>
            <a:off x="8076408" y="2813465"/>
            <a:ext cx="2409029" cy="4126948"/>
          </a:xfrm>
          <a:prstGeom prst="roundRect">
            <a:avLst/>
          </a:prstGeom>
          <a:solidFill>
            <a:schemeClr val="lt1">
              <a:alpha val="95000"/>
            </a:schemeClr>
          </a:solidFill>
          <a:ln w="38100">
            <a:solidFill>
              <a:schemeClr val="accent2"/>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91440" numCol="1" spcCol="0" rtlCol="0" fromWordArt="0" anchor="t" anchorCtr="0" forceAA="0" compatLnSpc="1">
            <a:prstTxWarp prst="textNoShape">
              <a:avLst/>
            </a:prstTxWarp>
            <a:noAutofit/>
          </a:bodyPr>
          <a:lstStyle/>
          <a:p>
            <a:pPr algn="ctr">
              <a:lnSpc>
                <a:spcPct val="90000"/>
              </a:lnSpc>
              <a:spcAft>
                <a:spcPts val="600"/>
              </a:spcAft>
            </a:pPr>
            <a:r>
              <a:rPr lang="en-US" sz="2000" b="1" dirty="0" smtClean="0">
                <a:solidFill>
                  <a:srgbClr val="5C2D91"/>
                </a:solidFill>
              </a:rPr>
              <a:t>Central Repository</a:t>
            </a:r>
            <a:endParaRPr lang="en-US" sz="2000" b="1" dirty="0">
              <a:solidFill>
                <a:srgbClr val="5C2D91"/>
              </a:solidFill>
            </a:endParaRPr>
          </a:p>
        </p:txBody>
      </p:sp>
      <p:grpSp>
        <p:nvGrpSpPr>
          <p:cNvPr id="443" name="Group 442" hidden="1"/>
          <p:cNvGrpSpPr/>
          <p:nvPr/>
        </p:nvGrpSpPr>
        <p:grpSpPr>
          <a:xfrm>
            <a:off x="8382771" y="4794388"/>
            <a:ext cx="1796303" cy="932688"/>
            <a:chOff x="4675714" y="5593833"/>
            <a:chExt cx="1796303" cy="932688"/>
          </a:xfrm>
        </p:grpSpPr>
        <p:sp>
          <p:nvSpPr>
            <p:cNvPr id="444" name="Left Bracket 443"/>
            <p:cNvSpPr/>
            <p:nvPr/>
          </p:nvSpPr>
          <p:spPr>
            <a:xfrm>
              <a:off x="4675714" y="5593833"/>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FFFF"/>
                </a:solidFill>
              </a:endParaRPr>
            </a:p>
          </p:txBody>
        </p:sp>
        <p:sp>
          <p:nvSpPr>
            <p:cNvPr id="445" name="Rectangle 444"/>
            <p:cNvSpPr/>
            <p:nvPr/>
          </p:nvSpPr>
          <p:spPr bwMode="auto">
            <a:xfrm>
              <a:off x="4733820" y="5648697"/>
              <a:ext cx="1680092" cy="822960"/>
            </a:xfrm>
            <a:prstGeom prst="rect">
              <a:avLst/>
            </a:prstGeom>
            <a:solidFill>
              <a:schemeClr val="accent2"/>
            </a:solidFill>
            <a:ln>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a:lnSpc>
                  <a:spcPct val="90000"/>
                </a:lnSpc>
              </a:pPr>
              <a:r>
                <a:rPr lang="en-US" sz="2000" b="1" dirty="0">
                  <a:gradFill>
                    <a:gsLst>
                      <a:gs pos="2917">
                        <a:srgbClr val="FFFFFF"/>
                      </a:gs>
                      <a:gs pos="30000">
                        <a:srgbClr val="FFFFFF"/>
                      </a:gs>
                    </a:gsLst>
                    <a:lin ang="5400000" scaled="0"/>
                  </a:gradFill>
                  <a:latin typeface="Segoe UI Light"/>
                </a:rPr>
                <a:t>Application</a:t>
              </a:r>
            </a:p>
            <a:p>
              <a:pPr algn="ctr">
                <a:lnSpc>
                  <a:spcPct val="90000"/>
                </a:lnSpc>
              </a:pPr>
              <a:r>
                <a:rPr lang="en-US" sz="2000" b="1" dirty="0">
                  <a:gradFill>
                    <a:gsLst>
                      <a:gs pos="2917">
                        <a:srgbClr val="FFFFFF"/>
                      </a:gs>
                      <a:gs pos="30000">
                        <a:srgbClr val="FFFFFF"/>
                      </a:gs>
                    </a:gsLst>
                    <a:lin ang="5400000" scaled="0"/>
                  </a:gradFill>
                  <a:latin typeface="Segoe UI Light"/>
                </a:rPr>
                <a:t>Framework</a:t>
              </a:r>
            </a:p>
          </p:txBody>
        </p:sp>
        <p:sp>
          <p:nvSpPr>
            <p:cNvPr id="446" name="Left Bracket 445"/>
            <p:cNvSpPr/>
            <p:nvPr/>
          </p:nvSpPr>
          <p:spPr>
            <a:xfrm rot="10800000">
              <a:off x="6337610" y="5593833"/>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FFFF"/>
                </a:solidFill>
              </a:endParaRPr>
            </a:p>
          </p:txBody>
        </p:sp>
      </p:grpSp>
      <p:grpSp>
        <p:nvGrpSpPr>
          <p:cNvPr id="447" name="Group 446" hidden="1"/>
          <p:cNvGrpSpPr/>
          <p:nvPr/>
        </p:nvGrpSpPr>
        <p:grpSpPr>
          <a:xfrm>
            <a:off x="8382771" y="5837955"/>
            <a:ext cx="1796303" cy="932688"/>
            <a:chOff x="5679787" y="5641266"/>
            <a:chExt cx="1796303" cy="932688"/>
          </a:xfrm>
        </p:grpSpPr>
        <p:sp>
          <p:nvSpPr>
            <p:cNvPr id="448" name="Left Bracket 447"/>
            <p:cNvSpPr/>
            <p:nvPr/>
          </p:nvSpPr>
          <p:spPr>
            <a:xfrm>
              <a:off x="5679787" y="5641266"/>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FFFF"/>
                </a:solidFill>
              </a:endParaRPr>
            </a:p>
          </p:txBody>
        </p:sp>
        <p:sp>
          <p:nvSpPr>
            <p:cNvPr id="449" name="Rectangle 448"/>
            <p:cNvSpPr/>
            <p:nvPr/>
          </p:nvSpPr>
          <p:spPr bwMode="auto">
            <a:xfrm>
              <a:off x="5739646" y="5696130"/>
              <a:ext cx="1680092" cy="822960"/>
            </a:xfrm>
            <a:prstGeom prst="rect">
              <a:avLst/>
            </a:prstGeom>
            <a:solidFill>
              <a:schemeClr val="accent2"/>
            </a:solidFill>
            <a:ln>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a:lnSpc>
                  <a:spcPct val="90000"/>
                </a:lnSpc>
              </a:pPr>
              <a:endParaRPr lang="en-US" sz="2000" b="1" dirty="0">
                <a:gradFill>
                  <a:gsLst>
                    <a:gs pos="2917">
                      <a:srgbClr val="FFFFFF"/>
                    </a:gs>
                    <a:gs pos="30000">
                      <a:srgbClr val="FFFFFF"/>
                    </a:gs>
                  </a:gsLst>
                  <a:lin ang="5400000" scaled="0"/>
                </a:gradFill>
                <a:latin typeface="Segoe UI Light"/>
              </a:endParaRPr>
            </a:p>
          </p:txBody>
        </p:sp>
        <p:sp>
          <p:nvSpPr>
            <p:cNvPr id="450" name="Left Bracket 449"/>
            <p:cNvSpPr/>
            <p:nvPr/>
          </p:nvSpPr>
          <p:spPr>
            <a:xfrm rot="10800000">
              <a:off x="7341683" y="5641266"/>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FFFF"/>
                </a:solidFill>
              </a:endParaRPr>
            </a:p>
          </p:txBody>
        </p:sp>
        <p:pic>
          <p:nvPicPr>
            <p:cNvPr id="451" name="Picture 45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39425" y="5909900"/>
              <a:ext cx="1680535" cy="395420"/>
            </a:xfrm>
            <a:prstGeom prst="rect">
              <a:avLst/>
            </a:prstGeom>
          </p:spPr>
        </p:pic>
      </p:grpSp>
      <p:grpSp>
        <p:nvGrpSpPr>
          <p:cNvPr id="452" name="Group 451" hidden="1"/>
          <p:cNvGrpSpPr/>
          <p:nvPr/>
        </p:nvGrpSpPr>
        <p:grpSpPr>
          <a:xfrm>
            <a:off x="8382771" y="3761370"/>
            <a:ext cx="1796303" cy="932688"/>
            <a:chOff x="4111219" y="5379294"/>
            <a:chExt cx="1796303" cy="932688"/>
          </a:xfrm>
        </p:grpSpPr>
        <p:sp>
          <p:nvSpPr>
            <p:cNvPr id="453" name="Left Bracket 452"/>
            <p:cNvSpPr/>
            <p:nvPr/>
          </p:nvSpPr>
          <p:spPr>
            <a:xfrm>
              <a:off x="4111219" y="5379294"/>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FFFF"/>
                </a:solidFill>
              </a:endParaRPr>
            </a:p>
          </p:txBody>
        </p:sp>
        <p:sp>
          <p:nvSpPr>
            <p:cNvPr id="454" name="Rectangle 453"/>
            <p:cNvSpPr/>
            <p:nvPr/>
          </p:nvSpPr>
          <p:spPr bwMode="auto">
            <a:xfrm>
              <a:off x="4169325" y="5434158"/>
              <a:ext cx="1680092" cy="822960"/>
            </a:xfrm>
            <a:prstGeom prst="rect">
              <a:avLst/>
            </a:prstGeom>
            <a:solidFill>
              <a:schemeClr val="tx1"/>
            </a:solidFill>
            <a:ln w="19050">
              <a:solidFill>
                <a:schemeClr val="accent2"/>
              </a:solid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a:lnSpc>
                  <a:spcPct val="90000"/>
                </a:lnSpc>
              </a:pPr>
              <a:r>
                <a:rPr lang="en-US" sz="2000" b="1" dirty="0">
                  <a:gradFill>
                    <a:gsLst>
                      <a:gs pos="2917">
                        <a:srgbClr val="FFFFFF"/>
                      </a:gs>
                      <a:gs pos="30000">
                        <a:srgbClr val="FFFFFF"/>
                      </a:gs>
                    </a:gsLst>
                    <a:lin ang="5400000" scaled="0"/>
                  </a:gradFill>
                  <a:latin typeface="Segoe UI Light"/>
                </a:rPr>
                <a:t>Application</a:t>
              </a:r>
            </a:p>
            <a:p>
              <a:pPr algn="ctr">
                <a:lnSpc>
                  <a:spcPct val="90000"/>
                </a:lnSpc>
              </a:pPr>
              <a:r>
                <a:rPr lang="en-US" sz="2000" b="1" dirty="0">
                  <a:gradFill>
                    <a:gsLst>
                      <a:gs pos="2917">
                        <a:srgbClr val="FFFFFF"/>
                      </a:gs>
                      <a:gs pos="30000">
                        <a:srgbClr val="FFFFFF"/>
                      </a:gs>
                    </a:gsLst>
                    <a:lin ang="5400000" scaled="0"/>
                  </a:gradFill>
                  <a:latin typeface="Segoe UI Light"/>
                </a:rPr>
                <a:t>Framework</a:t>
              </a:r>
            </a:p>
          </p:txBody>
        </p:sp>
        <p:sp>
          <p:nvSpPr>
            <p:cNvPr id="455" name="Left Bracket 454"/>
            <p:cNvSpPr/>
            <p:nvPr/>
          </p:nvSpPr>
          <p:spPr>
            <a:xfrm rot="10800000">
              <a:off x="5773115" y="5379294"/>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FFFF"/>
                </a:solidFill>
              </a:endParaRPr>
            </a:p>
          </p:txBody>
        </p:sp>
      </p:grpSp>
      <p:grpSp>
        <p:nvGrpSpPr>
          <p:cNvPr id="456" name="Group 455" hidden="1"/>
          <p:cNvGrpSpPr/>
          <p:nvPr/>
        </p:nvGrpSpPr>
        <p:grpSpPr>
          <a:xfrm>
            <a:off x="8997656" y="3925035"/>
            <a:ext cx="566533" cy="605357"/>
            <a:chOff x="10439613" y="2462392"/>
            <a:chExt cx="616170" cy="658395"/>
          </a:xfrm>
        </p:grpSpPr>
        <p:pic>
          <p:nvPicPr>
            <p:cNvPr id="457" name="Picture 456"/>
            <p:cNvPicPr>
              <a:picLocks noChangeAspect="1"/>
            </p:cNvPicPr>
            <p:nvPr/>
          </p:nvPicPr>
          <p:blipFill>
            <a:blip r:embed="rId4">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10439613" y="2462392"/>
              <a:ext cx="616170" cy="658395"/>
            </a:xfrm>
            <a:prstGeom prst="rect">
              <a:avLst/>
            </a:prstGeom>
          </p:spPr>
        </p:pic>
        <p:pic>
          <p:nvPicPr>
            <p:cNvPr id="458" name="Picture 457" descr="\\MAGNUM\Projects\Microsoft\Cloud Power FY12\Design\ICONS_PNG\Application.png"/>
            <p:cNvPicPr>
              <a:picLocks noChangeAspect="1" noChangeArrowheads="1"/>
            </p:cNvPicPr>
            <p:nvPr/>
          </p:nvPicPr>
          <p:blipFill>
            <a:blip r:embed="rId5" cstate="print">
              <a:biLevel thresh="50000"/>
            </a:blip>
            <a:srcRect/>
            <a:stretch>
              <a:fillRect/>
            </a:stretch>
          </p:blipFill>
          <p:spPr bwMode="auto">
            <a:xfrm>
              <a:off x="10452536" y="2756014"/>
              <a:ext cx="247374" cy="247374"/>
            </a:xfrm>
            <a:prstGeom prst="rect">
              <a:avLst/>
            </a:prstGeom>
            <a:noFill/>
          </p:spPr>
        </p:pic>
        <p:pic>
          <p:nvPicPr>
            <p:cNvPr id="459" name="Picture 458" descr="\\MAGNUM\Projects\Microsoft\Cloud Power FY12\Design\ICONS_PNG\Application.png"/>
            <p:cNvPicPr>
              <a:picLocks noChangeAspect="1" noChangeArrowheads="1"/>
            </p:cNvPicPr>
            <p:nvPr/>
          </p:nvPicPr>
          <p:blipFill>
            <a:blip r:embed="rId5" cstate="print">
              <a:biLevel thresh="25000"/>
            </a:blip>
            <a:srcRect/>
            <a:stretch>
              <a:fillRect/>
            </a:stretch>
          </p:blipFill>
          <p:spPr bwMode="auto">
            <a:xfrm>
              <a:off x="10771692" y="2770074"/>
              <a:ext cx="247374" cy="247374"/>
            </a:xfrm>
            <a:prstGeom prst="rect">
              <a:avLst/>
            </a:prstGeom>
            <a:noFill/>
          </p:spPr>
        </p:pic>
        <p:pic>
          <p:nvPicPr>
            <p:cNvPr id="460" name="Picture 459" descr="\\MAGNUM\Projects\Microsoft\Cloud Power FY12\Design\ICONS_PNG\Application.png"/>
            <p:cNvPicPr>
              <a:picLocks noChangeAspect="1" noChangeArrowheads="1"/>
            </p:cNvPicPr>
            <p:nvPr/>
          </p:nvPicPr>
          <p:blipFill>
            <a:blip r:embed="rId5" cstate="print">
              <a:biLevel thresh="25000"/>
            </a:blip>
            <a:srcRect/>
            <a:stretch>
              <a:fillRect/>
            </a:stretch>
          </p:blipFill>
          <p:spPr bwMode="auto">
            <a:xfrm>
              <a:off x="10624011" y="2497498"/>
              <a:ext cx="247374" cy="247374"/>
            </a:xfrm>
            <a:prstGeom prst="rect">
              <a:avLst/>
            </a:prstGeom>
            <a:noFill/>
          </p:spPr>
        </p:pic>
      </p:grpSp>
      <p:sp>
        <p:nvSpPr>
          <p:cNvPr id="570" name="TextBox 569"/>
          <p:cNvSpPr txBox="1"/>
          <p:nvPr/>
        </p:nvSpPr>
        <p:spPr>
          <a:xfrm>
            <a:off x="63537" y="2673102"/>
            <a:ext cx="3251527" cy="1292662"/>
          </a:xfrm>
          <a:prstGeom prst="rect">
            <a:avLst/>
          </a:prstGeom>
          <a:noFill/>
        </p:spPr>
        <p:txBody>
          <a:bodyPr wrap="square" lIns="182880" tIns="146304" rIns="182880" bIns="146304" rtlCol="0">
            <a:spAutoFit/>
          </a:bodyPr>
          <a:lstStyle/>
          <a:p>
            <a:pPr algn="r">
              <a:lnSpc>
                <a:spcPct val="90000"/>
              </a:lnSpc>
              <a:spcAft>
                <a:spcPts val="600"/>
              </a:spcAft>
            </a:pPr>
            <a:r>
              <a:rPr lang="en-US" sz="2400" dirty="0" err="1" smtClean="0"/>
              <a:t>Compartilhado</a:t>
            </a:r>
            <a:r>
              <a:rPr lang="en-US" sz="2400" dirty="0" smtClean="0"/>
              <a:t> com outros </a:t>
            </a:r>
            <a:r>
              <a:rPr lang="en-US" sz="2400" dirty="0" err="1" smtClean="0"/>
              <a:t>desenvolvedores</a:t>
            </a:r>
            <a:endParaRPr lang="en-US" sz="2400" dirty="0" smtClean="0"/>
          </a:p>
        </p:txBody>
      </p:sp>
      <p:sp>
        <p:nvSpPr>
          <p:cNvPr id="571" name="TextBox 2"/>
          <p:cNvSpPr txBox="1"/>
          <p:nvPr/>
        </p:nvSpPr>
        <p:spPr>
          <a:xfrm>
            <a:off x="59339" y="1987487"/>
            <a:ext cx="3251527" cy="960263"/>
          </a:xfrm>
          <a:prstGeom prst="rect">
            <a:avLst/>
          </a:prstGeom>
          <a:noFill/>
        </p:spPr>
        <p:txBody>
          <a:bodyPr wrap="square" lIns="182880" tIns="146304" rIns="182880" bIns="146304" rtlCol="0">
            <a:spAutoFit/>
          </a:bodyPr>
          <a:lstStyle/>
          <a:p>
            <a:pPr algn="r">
              <a:lnSpc>
                <a:spcPct val="90000"/>
              </a:lnSpc>
              <a:spcAft>
                <a:spcPts val="600"/>
              </a:spcAft>
            </a:pPr>
            <a:r>
              <a:rPr lang="en-US" sz="2400" dirty="0" err="1" smtClean="0"/>
              <a:t>Utilizado</a:t>
            </a:r>
            <a:r>
              <a:rPr lang="en-US" sz="2400" dirty="0" smtClean="0"/>
              <a:t> </a:t>
            </a:r>
            <a:r>
              <a:rPr lang="en-US" sz="2400" dirty="0" err="1" smtClean="0"/>
              <a:t>parateste</a:t>
            </a:r>
            <a:r>
              <a:rPr lang="en-US" sz="2400" dirty="0" smtClean="0"/>
              <a:t> </a:t>
            </a:r>
            <a:r>
              <a:rPr lang="en-US" sz="2400" dirty="0" err="1" smtClean="0"/>
              <a:t>unitário</a:t>
            </a:r>
            <a:endParaRPr lang="en-US" sz="2400" dirty="0" smtClean="0"/>
          </a:p>
        </p:txBody>
      </p:sp>
      <p:pic>
        <p:nvPicPr>
          <p:cNvPr id="573" name="Picture 572"/>
          <p:cNvPicPr>
            <a:picLocks noChangeAspect="1"/>
          </p:cNvPicPr>
          <p:nvPr/>
        </p:nvPicPr>
        <p:blipFill>
          <a:blip r:embed="rId6"/>
          <a:stretch>
            <a:fillRect/>
          </a:stretch>
        </p:blipFill>
        <p:spPr>
          <a:xfrm>
            <a:off x="8769634" y="1927291"/>
            <a:ext cx="3657917" cy="4822354"/>
          </a:xfrm>
          <a:prstGeom prst="rect">
            <a:avLst/>
          </a:prstGeom>
        </p:spPr>
      </p:pic>
      <p:grpSp>
        <p:nvGrpSpPr>
          <p:cNvPr id="645" name="Group 644"/>
          <p:cNvGrpSpPr/>
          <p:nvPr/>
        </p:nvGrpSpPr>
        <p:grpSpPr>
          <a:xfrm>
            <a:off x="3375601" y="1416139"/>
            <a:ext cx="3203663" cy="2299796"/>
            <a:chOff x="503237" y="1297243"/>
            <a:chExt cx="2338643" cy="1678829"/>
          </a:xfrm>
        </p:grpSpPr>
        <p:sp>
          <p:nvSpPr>
            <p:cNvPr id="646" name="Freeform 645"/>
            <p:cNvSpPr>
              <a:spLocks noChangeAspect="1" noEditPoints="1"/>
            </p:cNvSpPr>
            <p:nvPr/>
          </p:nvSpPr>
          <p:spPr bwMode="auto">
            <a:xfrm>
              <a:off x="868139" y="1297243"/>
              <a:ext cx="1973741" cy="1678828"/>
            </a:xfrm>
            <a:custGeom>
              <a:avLst/>
              <a:gdLst>
                <a:gd name="T0" fmla="*/ 363 w 400"/>
                <a:gd name="T1" fmla="*/ 109 h 330"/>
                <a:gd name="T2" fmla="*/ 340 w 400"/>
                <a:gd name="T3" fmla="*/ 131 h 330"/>
                <a:gd name="T4" fmla="*/ 363 w 400"/>
                <a:gd name="T5" fmla="*/ 154 h 330"/>
                <a:gd name="T6" fmla="*/ 385 w 400"/>
                <a:gd name="T7" fmla="*/ 131 h 330"/>
                <a:gd name="T8" fmla="*/ 363 w 400"/>
                <a:gd name="T9" fmla="*/ 109 h 330"/>
                <a:gd name="T10" fmla="*/ 37 w 400"/>
                <a:gd name="T11" fmla="*/ 109 h 330"/>
                <a:gd name="T12" fmla="*/ 15 w 400"/>
                <a:gd name="T13" fmla="*/ 131 h 330"/>
                <a:gd name="T14" fmla="*/ 37 w 400"/>
                <a:gd name="T15" fmla="*/ 154 h 330"/>
                <a:gd name="T16" fmla="*/ 60 w 400"/>
                <a:gd name="T17" fmla="*/ 131 h 330"/>
                <a:gd name="T18" fmla="*/ 37 w 400"/>
                <a:gd name="T19" fmla="*/ 109 h 330"/>
                <a:gd name="T20" fmla="*/ 295 w 400"/>
                <a:gd name="T21" fmla="*/ 67 h 330"/>
                <a:gd name="T22" fmla="*/ 262 w 400"/>
                <a:gd name="T23" fmla="*/ 101 h 330"/>
                <a:gd name="T24" fmla="*/ 295 w 400"/>
                <a:gd name="T25" fmla="*/ 135 h 330"/>
                <a:gd name="T26" fmla="*/ 329 w 400"/>
                <a:gd name="T27" fmla="*/ 101 h 330"/>
                <a:gd name="T28" fmla="*/ 295 w 400"/>
                <a:gd name="T29" fmla="*/ 67 h 330"/>
                <a:gd name="T30" fmla="*/ 400 w 400"/>
                <a:gd name="T31" fmla="*/ 272 h 330"/>
                <a:gd name="T32" fmla="*/ 362 w 400"/>
                <a:gd name="T33" fmla="*/ 272 h 330"/>
                <a:gd name="T34" fmla="*/ 362 w 400"/>
                <a:gd name="T35" fmla="*/ 202 h 330"/>
                <a:gd name="T36" fmla="*/ 352 w 400"/>
                <a:gd name="T37" fmla="*/ 169 h 330"/>
                <a:gd name="T38" fmla="*/ 363 w 400"/>
                <a:gd name="T39" fmla="*/ 167 h 330"/>
                <a:gd name="T40" fmla="*/ 400 w 400"/>
                <a:gd name="T41" fmla="*/ 204 h 330"/>
                <a:gd name="T42" fmla="*/ 400 w 400"/>
                <a:gd name="T43" fmla="*/ 272 h 330"/>
                <a:gd name="T44" fmla="*/ 105 w 400"/>
                <a:gd name="T45" fmla="*/ 67 h 330"/>
                <a:gd name="T46" fmla="*/ 71 w 400"/>
                <a:gd name="T47" fmla="*/ 101 h 330"/>
                <a:gd name="T48" fmla="*/ 105 w 400"/>
                <a:gd name="T49" fmla="*/ 135 h 330"/>
                <a:gd name="T50" fmla="*/ 138 w 400"/>
                <a:gd name="T51" fmla="*/ 101 h 330"/>
                <a:gd name="T52" fmla="*/ 105 w 400"/>
                <a:gd name="T53" fmla="*/ 67 h 330"/>
                <a:gd name="T54" fmla="*/ 37 w 400"/>
                <a:gd name="T55" fmla="*/ 167 h 330"/>
                <a:gd name="T56" fmla="*/ 48 w 400"/>
                <a:gd name="T57" fmla="*/ 169 h 330"/>
                <a:gd name="T58" fmla="*/ 38 w 400"/>
                <a:gd name="T59" fmla="*/ 202 h 330"/>
                <a:gd name="T60" fmla="*/ 38 w 400"/>
                <a:gd name="T61" fmla="*/ 272 h 330"/>
                <a:gd name="T62" fmla="*/ 0 w 400"/>
                <a:gd name="T63" fmla="*/ 272 h 330"/>
                <a:gd name="T64" fmla="*/ 0 w 400"/>
                <a:gd name="T65" fmla="*/ 204 h 330"/>
                <a:gd name="T66" fmla="*/ 37 w 400"/>
                <a:gd name="T67" fmla="*/ 167 h 330"/>
                <a:gd name="T68" fmla="*/ 200 w 400"/>
                <a:gd name="T69" fmla="*/ 0 h 330"/>
                <a:gd name="T70" fmla="*/ 150 w 400"/>
                <a:gd name="T71" fmla="*/ 50 h 330"/>
                <a:gd name="T72" fmla="*/ 200 w 400"/>
                <a:gd name="T73" fmla="*/ 100 h 330"/>
                <a:gd name="T74" fmla="*/ 250 w 400"/>
                <a:gd name="T75" fmla="*/ 50 h 330"/>
                <a:gd name="T76" fmla="*/ 200 w 400"/>
                <a:gd name="T77" fmla="*/ 0 h 330"/>
                <a:gd name="T78" fmla="*/ 349 w 400"/>
                <a:gd name="T79" fmla="*/ 299 h 330"/>
                <a:gd name="T80" fmla="*/ 290 w 400"/>
                <a:gd name="T81" fmla="*/ 299 h 330"/>
                <a:gd name="T82" fmla="*/ 290 w 400"/>
                <a:gd name="T83" fmla="*/ 191 h 330"/>
                <a:gd name="T84" fmla="*/ 280 w 400"/>
                <a:gd name="T85" fmla="*/ 150 h 330"/>
                <a:gd name="T86" fmla="*/ 295 w 400"/>
                <a:gd name="T87" fmla="*/ 148 h 330"/>
                <a:gd name="T88" fmla="*/ 349 w 400"/>
                <a:gd name="T89" fmla="*/ 202 h 330"/>
                <a:gd name="T90" fmla="*/ 349 w 400"/>
                <a:gd name="T91" fmla="*/ 299 h 330"/>
                <a:gd name="T92" fmla="*/ 110 w 400"/>
                <a:gd name="T93" fmla="*/ 191 h 330"/>
                <a:gd name="T94" fmla="*/ 110 w 400"/>
                <a:gd name="T95" fmla="*/ 299 h 330"/>
                <a:gd name="T96" fmla="*/ 51 w 400"/>
                <a:gd name="T97" fmla="*/ 299 h 330"/>
                <a:gd name="T98" fmla="*/ 51 w 400"/>
                <a:gd name="T99" fmla="*/ 202 h 330"/>
                <a:gd name="T100" fmla="*/ 105 w 400"/>
                <a:gd name="T101" fmla="*/ 148 h 330"/>
                <a:gd name="T102" fmla="*/ 120 w 400"/>
                <a:gd name="T103" fmla="*/ 150 h 330"/>
                <a:gd name="T104" fmla="*/ 110 w 400"/>
                <a:gd name="T105" fmla="*/ 191 h 330"/>
                <a:gd name="T106" fmla="*/ 122 w 400"/>
                <a:gd name="T107" fmla="*/ 330 h 330"/>
                <a:gd name="T108" fmla="*/ 278 w 400"/>
                <a:gd name="T109" fmla="*/ 330 h 330"/>
                <a:gd name="T110" fmla="*/ 278 w 400"/>
                <a:gd name="T111" fmla="*/ 191 h 330"/>
                <a:gd name="T112" fmla="*/ 200 w 400"/>
                <a:gd name="T113" fmla="*/ 113 h 330"/>
                <a:gd name="T114" fmla="*/ 122 w 400"/>
                <a:gd name="T115" fmla="*/ 191 h 330"/>
                <a:gd name="T116" fmla="*/ 122 w 400"/>
                <a:gd name="T117" fmla="*/ 33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00" h="330">
                  <a:moveTo>
                    <a:pt x="363" y="109"/>
                  </a:moveTo>
                  <a:cubicBezTo>
                    <a:pt x="350" y="109"/>
                    <a:pt x="340" y="119"/>
                    <a:pt x="340" y="131"/>
                  </a:cubicBezTo>
                  <a:cubicBezTo>
                    <a:pt x="340" y="144"/>
                    <a:pt x="350" y="154"/>
                    <a:pt x="363" y="154"/>
                  </a:cubicBezTo>
                  <a:cubicBezTo>
                    <a:pt x="375" y="154"/>
                    <a:pt x="385" y="144"/>
                    <a:pt x="385" y="131"/>
                  </a:cubicBezTo>
                  <a:cubicBezTo>
                    <a:pt x="385" y="119"/>
                    <a:pt x="375" y="109"/>
                    <a:pt x="363" y="109"/>
                  </a:cubicBezTo>
                  <a:close/>
                  <a:moveTo>
                    <a:pt x="37" y="109"/>
                  </a:moveTo>
                  <a:cubicBezTo>
                    <a:pt x="25" y="109"/>
                    <a:pt x="15" y="119"/>
                    <a:pt x="15" y="131"/>
                  </a:cubicBezTo>
                  <a:cubicBezTo>
                    <a:pt x="15" y="144"/>
                    <a:pt x="25" y="154"/>
                    <a:pt x="37" y="154"/>
                  </a:cubicBezTo>
                  <a:cubicBezTo>
                    <a:pt x="50" y="154"/>
                    <a:pt x="60" y="144"/>
                    <a:pt x="60" y="131"/>
                  </a:cubicBezTo>
                  <a:cubicBezTo>
                    <a:pt x="60" y="119"/>
                    <a:pt x="50" y="109"/>
                    <a:pt x="37" y="109"/>
                  </a:cubicBezTo>
                  <a:close/>
                  <a:moveTo>
                    <a:pt x="295" y="67"/>
                  </a:moveTo>
                  <a:cubicBezTo>
                    <a:pt x="277" y="67"/>
                    <a:pt x="262" y="83"/>
                    <a:pt x="262" y="101"/>
                  </a:cubicBezTo>
                  <a:cubicBezTo>
                    <a:pt x="262" y="120"/>
                    <a:pt x="277" y="135"/>
                    <a:pt x="295" y="135"/>
                  </a:cubicBezTo>
                  <a:cubicBezTo>
                    <a:pt x="314" y="135"/>
                    <a:pt x="329" y="120"/>
                    <a:pt x="329" y="101"/>
                  </a:cubicBezTo>
                  <a:cubicBezTo>
                    <a:pt x="329" y="83"/>
                    <a:pt x="314" y="67"/>
                    <a:pt x="295" y="67"/>
                  </a:cubicBezTo>
                  <a:close/>
                  <a:moveTo>
                    <a:pt x="400" y="272"/>
                  </a:moveTo>
                  <a:cubicBezTo>
                    <a:pt x="362" y="272"/>
                    <a:pt x="362" y="272"/>
                    <a:pt x="362" y="272"/>
                  </a:cubicBezTo>
                  <a:cubicBezTo>
                    <a:pt x="362" y="202"/>
                    <a:pt x="362" y="202"/>
                    <a:pt x="362" y="202"/>
                  </a:cubicBezTo>
                  <a:cubicBezTo>
                    <a:pt x="362" y="190"/>
                    <a:pt x="358" y="178"/>
                    <a:pt x="352" y="169"/>
                  </a:cubicBezTo>
                  <a:cubicBezTo>
                    <a:pt x="356" y="168"/>
                    <a:pt x="359" y="167"/>
                    <a:pt x="363" y="167"/>
                  </a:cubicBezTo>
                  <a:cubicBezTo>
                    <a:pt x="383" y="167"/>
                    <a:pt x="400" y="184"/>
                    <a:pt x="400" y="204"/>
                  </a:cubicBezTo>
                  <a:lnTo>
                    <a:pt x="400" y="272"/>
                  </a:lnTo>
                  <a:close/>
                  <a:moveTo>
                    <a:pt x="105" y="67"/>
                  </a:moveTo>
                  <a:cubicBezTo>
                    <a:pt x="86" y="67"/>
                    <a:pt x="71" y="83"/>
                    <a:pt x="71" y="101"/>
                  </a:cubicBezTo>
                  <a:cubicBezTo>
                    <a:pt x="71" y="120"/>
                    <a:pt x="86" y="135"/>
                    <a:pt x="105" y="135"/>
                  </a:cubicBezTo>
                  <a:cubicBezTo>
                    <a:pt x="123" y="135"/>
                    <a:pt x="138" y="120"/>
                    <a:pt x="138" y="101"/>
                  </a:cubicBezTo>
                  <a:cubicBezTo>
                    <a:pt x="138" y="83"/>
                    <a:pt x="123" y="67"/>
                    <a:pt x="105" y="67"/>
                  </a:cubicBezTo>
                  <a:close/>
                  <a:moveTo>
                    <a:pt x="37" y="167"/>
                  </a:moveTo>
                  <a:cubicBezTo>
                    <a:pt x="41" y="167"/>
                    <a:pt x="44" y="168"/>
                    <a:pt x="48" y="169"/>
                  </a:cubicBezTo>
                  <a:cubicBezTo>
                    <a:pt x="42" y="178"/>
                    <a:pt x="38" y="190"/>
                    <a:pt x="38" y="202"/>
                  </a:cubicBezTo>
                  <a:cubicBezTo>
                    <a:pt x="38" y="272"/>
                    <a:pt x="38" y="272"/>
                    <a:pt x="38" y="272"/>
                  </a:cubicBezTo>
                  <a:cubicBezTo>
                    <a:pt x="0" y="272"/>
                    <a:pt x="0" y="272"/>
                    <a:pt x="0" y="272"/>
                  </a:cubicBezTo>
                  <a:cubicBezTo>
                    <a:pt x="0" y="204"/>
                    <a:pt x="0" y="204"/>
                    <a:pt x="0" y="204"/>
                  </a:cubicBezTo>
                  <a:cubicBezTo>
                    <a:pt x="0" y="184"/>
                    <a:pt x="17" y="167"/>
                    <a:pt x="37" y="167"/>
                  </a:cubicBezTo>
                  <a:close/>
                  <a:moveTo>
                    <a:pt x="200" y="0"/>
                  </a:moveTo>
                  <a:cubicBezTo>
                    <a:pt x="173" y="0"/>
                    <a:pt x="150" y="22"/>
                    <a:pt x="150" y="50"/>
                  </a:cubicBezTo>
                  <a:cubicBezTo>
                    <a:pt x="150" y="77"/>
                    <a:pt x="173" y="100"/>
                    <a:pt x="200" y="100"/>
                  </a:cubicBezTo>
                  <a:cubicBezTo>
                    <a:pt x="227" y="100"/>
                    <a:pt x="250" y="77"/>
                    <a:pt x="250" y="50"/>
                  </a:cubicBezTo>
                  <a:cubicBezTo>
                    <a:pt x="250" y="22"/>
                    <a:pt x="227" y="0"/>
                    <a:pt x="200" y="0"/>
                  </a:cubicBezTo>
                  <a:close/>
                  <a:moveTo>
                    <a:pt x="349" y="299"/>
                  </a:moveTo>
                  <a:cubicBezTo>
                    <a:pt x="290" y="299"/>
                    <a:pt x="290" y="299"/>
                    <a:pt x="290" y="299"/>
                  </a:cubicBezTo>
                  <a:cubicBezTo>
                    <a:pt x="290" y="191"/>
                    <a:pt x="290" y="191"/>
                    <a:pt x="290" y="191"/>
                  </a:cubicBezTo>
                  <a:cubicBezTo>
                    <a:pt x="290" y="176"/>
                    <a:pt x="287" y="163"/>
                    <a:pt x="280" y="150"/>
                  </a:cubicBezTo>
                  <a:cubicBezTo>
                    <a:pt x="285" y="149"/>
                    <a:pt x="290" y="148"/>
                    <a:pt x="295" y="148"/>
                  </a:cubicBezTo>
                  <a:cubicBezTo>
                    <a:pt x="325" y="148"/>
                    <a:pt x="349" y="172"/>
                    <a:pt x="349" y="202"/>
                  </a:cubicBezTo>
                  <a:lnTo>
                    <a:pt x="349" y="299"/>
                  </a:lnTo>
                  <a:close/>
                  <a:moveTo>
                    <a:pt x="110" y="191"/>
                  </a:moveTo>
                  <a:cubicBezTo>
                    <a:pt x="110" y="299"/>
                    <a:pt x="110" y="299"/>
                    <a:pt x="110" y="299"/>
                  </a:cubicBezTo>
                  <a:cubicBezTo>
                    <a:pt x="51" y="299"/>
                    <a:pt x="51" y="299"/>
                    <a:pt x="51" y="299"/>
                  </a:cubicBezTo>
                  <a:cubicBezTo>
                    <a:pt x="51" y="202"/>
                    <a:pt x="51" y="202"/>
                    <a:pt x="51" y="202"/>
                  </a:cubicBezTo>
                  <a:cubicBezTo>
                    <a:pt x="51" y="172"/>
                    <a:pt x="75" y="148"/>
                    <a:pt x="105" y="148"/>
                  </a:cubicBezTo>
                  <a:cubicBezTo>
                    <a:pt x="110" y="148"/>
                    <a:pt x="115" y="149"/>
                    <a:pt x="120" y="150"/>
                  </a:cubicBezTo>
                  <a:cubicBezTo>
                    <a:pt x="113" y="163"/>
                    <a:pt x="110" y="176"/>
                    <a:pt x="110" y="191"/>
                  </a:cubicBezTo>
                  <a:close/>
                  <a:moveTo>
                    <a:pt x="122" y="330"/>
                  </a:moveTo>
                  <a:cubicBezTo>
                    <a:pt x="278" y="330"/>
                    <a:pt x="278" y="330"/>
                    <a:pt x="278" y="330"/>
                  </a:cubicBezTo>
                  <a:cubicBezTo>
                    <a:pt x="278" y="191"/>
                    <a:pt x="278" y="191"/>
                    <a:pt x="278" y="191"/>
                  </a:cubicBezTo>
                  <a:cubicBezTo>
                    <a:pt x="278" y="148"/>
                    <a:pt x="243" y="113"/>
                    <a:pt x="200" y="113"/>
                  </a:cubicBezTo>
                  <a:cubicBezTo>
                    <a:pt x="157" y="113"/>
                    <a:pt x="122" y="148"/>
                    <a:pt x="122" y="191"/>
                  </a:cubicBezTo>
                  <a:lnTo>
                    <a:pt x="122" y="330"/>
                  </a:lnTo>
                  <a:close/>
                </a:path>
              </a:pathLst>
            </a:custGeom>
            <a:solidFill>
              <a:schemeClr val="accent4"/>
            </a:solidFill>
            <a:ln>
              <a:noFill/>
            </a:ln>
            <a:extLst/>
          </p:spPr>
          <p:txBody>
            <a:bodyPr vert="horz" wrap="square" lIns="91440" tIns="45720" rIns="91440" bIns="45720" numCol="1" anchor="t" anchorCtr="0" compatLnSpc="1">
              <a:prstTxWarp prst="textNoShape">
                <a:avLst/>
              </a:prstTxWarp>
            </a:bodyPr>
            <a:lstStyle/>
            <a:p>
              <a:pPr>
                <a:defRPr/>
              </a:pPr>
              <a:endParaRPr lang="en-US" kern="0" smtClean="0">
                <a:solidFill>
                  <a:srgbClr val="505050"/>
                </a:solidFill>
              </a:endParaRPr>
            </a:p>
          </p:txBody>
        </p:sp>
        <p:sp>
          <p:nvSpPr>
            <p:cNvPr id="647" name="Freeform 5"/>
            <p:cNvSpPr>
              <a:spLocks/>
            </p:cNvSpPr>
            <p:nvPr/>
          </p:nvSpPr>
          <p:spPr bwMode="auto">
            <a:xfrm>
              <a:off x="2366880" y="2854592"/>
              <a:ext cx="243386" cy="121480"/>
            </a:xfrm>
            <a:custGeom>
              <a:avLst/>
              <a:gdLst>
                <a:gd name="T0" fmla="*/ 51 w 100"/>
                <a:gd name="T1" fmla="*/ 1 h 49"/>
                <a:gd name="T2" fmla="*/ 0 w 100"/>
                <a:gd name="T3" fmla="*/ 49 h 49"/>
                <a:gd name="T4" fmla="*/ 99 w 100"/>
                <a:gd name="T5" fmla="*/ 49 h 49"/>
                <a:gd name="T6" fmla="*/ 51 w 100"/>
                <a:gd name="T7" fmla="*/ 1 h 49"/>
              </a:gdLst>
              <a:ahLst/>
              <a:cxnLst>
                <a:cxn ang="0">
                  <a:pos x="T0" y="T1"/>
                </a:cxn>
                <a:cxn ang="0">
                  <a:pos x="T2" y="T3"/>
                </a:cxn>
                <a:cxn ang="0">
                  <a:pos x="T4" y="T5"/>
                </a:cxn>
                <a:cxn ang="0">
                  <a:pos x="T6" y="T7"/>
                </a:cxn>
              </a:cxnLst>
              <a:rect l="0" t="0" r="r" b="b"/>
              <a:pathLst>
                <a:path w="100" h="49">
                  <a:moveTo>
                    <a:pt x="51" y="1"/>
                  </a:moveTo>
                  <a:cubicBezTo>
                    <a:pt x="24" y="0"/>
                    <a:pt x="1" y="21"/>
                    <a:pt x="0" y="49"/>
                  </a:cubicBezTo>
                  <a:cubicBezTo>
                    <a:pt x="99" y="49"/>
                    <a:pt x="99" y="49"/>
                    <a:pt x="99" y="49"/>
                  </a:cubicBezTo>
                  <a:cubicBezTo>
                    <a:pt x="100" y="21"/>
                    <a:pt x="79" y="2"/>
                    <a:pt x="51" y="1"/>
                  </a:cubicBezTo>
                  <a:close/>
                </a:path>
              </a:pathLst>
            </a:custGeom>
            <a:solidFill>
              <a:schemeClr val="tx1"/>
            </a:solidFill>
            <a:ln w="19050">
              <a:solidFill>
                <a:schemeClr val="tx1">
                  <a:lumMod val="50000"/>
                </a:schemeClr>
              </a:solidFill>
              <a:round/>
              <a:headEnd/>
              <a:tailEnd/>
            </a:ln>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48" name="Freeform 6"/>
            <p:cNvSpPr>
              <a:spLocks/>
            </p:cNvSpPr>
            <p:nvPr/>
          </p:nvSpPr>
          <p:spPr bwMode="auto">
            <a:xfrm>
              <a:off x="1918354" y="2856378"/>
              <a:ext cx="518065" cy="67886"/>
            </a:xfrm>
            <a:custGeom>
              <a:avLst/>
              <a:gdLst>
                <a:gd name="T0" fmla="*/ 210 w 213"/>
                <a:gd name="T1" fmla="*/ 27 h 27"/>
                <a:gd name="T2" fmla="*/ 188 w 213"/>
                <a:gd name="T3" fmla="*/ 17 h 27"/>
                <a:gd name="T4" fmla="*/ 142 w 213"/>
                <a:gd name="T5" fmla="*/ 8 h 27"/>
                <a:gd name="T6" fmla="*/ 0 w 213"/>
                <a:gd name="T7" fmla="*/ 8 h 27"/>
                <a:gd name="T8" fmla="*/ 0 w 213"/>
                <a:gd name="T9" fmla="*/ 0 h 27"/>
                <a:gd name="T10" fmla="*/ 142 w 213"/>
                <a:gd name="T11" fmla="*/ 0 h 27"/>
                <a:gd name="T12" fmla="*/ 191 w 213"/>
                <a:gd name="T13" fmla="*/ 10 h 27"/>
                <a:gd name="T14" fmla="*/ 213 w 213"/>
                <a:gd name="T15" fmla="*/ 20 h 27"/>
                <a:gd name="T16" fmla="*/ 210 w 213"/>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27">
                  <a:moveTo>
                    <a:pt x="210" y="27"/>
                  </a:moveTo>
                  <a:cubicBezTo>
                    <a:pt x="188" y="17"/>
                    <a:pt x="188" y="17"/>
                    <a:pt x="188" y="17"/>
                  </a:cubicBezTo>
                  <a:cubicBezTo>
                    <a:pt x="177" y="12"/>
                    <a:pt x="155" y="8"/>
                    <a:pt x="142" y="8"/>
                  </a:cubicBezTo>
                  <a:cubicBezTo>
                    <a:pt x="0" y="8"/>
                    <a:pt x="0" y="8"/>
                    <a:pt x="0" y="8"/>
                  </a:cubicBezTo>
                  <a:cubicBezTo>
                    <a:pt x="0" y="0"/>
                    <a:pt x="0" y="0"/>
                    <a:pt x="0" y="0"/>
                  </a:cubicBezTo>
                  <a:cubicBezTo>
                    <a:pt x="142" y="0"/>
                    <a:pt x="142" y="0"/>
                    <a:pt x="142" y="0"/>
                  </a:cubicBezTo>
                  <a:cubicBezTo>
                    <a:pt x="157" y="0"/>
                    <a:pt x="179" y="5"/>
                    <a:pt x="191" y="10"/>
                  </a:cubicBezTo>
                  <a:cubicBezTo>
                    <a:pt x="213" y="20"/>
                    <a:pt x="213" y="20"/>
                    <a:pt x="213" y="20"/>
                  </a:cubicBezTo>
                  <a:lnTo>
                    <a:pt x="210" y="27"/>
                  </a:lnTo>
                  <a:close/>
                </a:path>
              </a:pathLst>
            </a:custGeom>
            <a:solidFill>
              <a:schemeClr val="bg2">
                <a:lumMod val="20000"/>
                <a:lumOff val="80000"/>
              </a:schemeClr>
            </a:solid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79" name="Oval 7"/>
            <p:cNvSpPr>
              <a:spLocks noChangeArrowheads="1"/>
            </p:cNvSpPr>
            <p:nvPr/>
          </p:nvSpPr>
          <p:spPr bwMode="auto">
            <a:xfrm>
              <a:off x="1043902" y="2661653"/>
              <a:ext cx="540665" cy="117907"/>
            </a:xfrm>
            <a:prstGeom prst="ellipse">
              <a:avLst/>
            </a:prstGeom>
            <a:solidFill>
              <a:schemeClr val="tx1">
                <a:lumMod val="85000"/>
              </a:schemeClr>
            </a:solidFill>
            <a:ln w="19050">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80" name="Freeform 8"/>
            <p:cNvSpPr>
              <a:spLocks/>
            </p:cNvSpPr>
            <p:nvPr/>
          </p:nvSpPr>
          <p:spPr bwMode="auto">
            <a:xfrm>
              <a:off x="649269" y="1788067"/>
              <a:ext cx="1307332" cy="932539"/>
            </a:xfrm>
            <a:custGeom>
              <a:avLst/>
              <a:gdLst>
                <a:gd name="T0" fmla="*/ 527 w 537"/>
                <a:gd name="T1" fmla="*/ 373 h 373"/>
                <a:gd name="T2" fmla="*/ 537 w 537"/>
                <a:gd name="T3" fmla="*/ 362 h 373"/>
                <a:gd name="T4" fmla="*/ 537 w 537"/>
                <a:gd name="T5" fmla="*/ 11 h 373"/>
                <a:gd name="T6" fmla="*/ 527 w 537"/>
                <a:gd name="T7" fmla="*/ 0 h 373"/>
                <a:gd name="T8" fmla="*/ 11 w 537"/>
                <a:gd name="T9" fmla="*/ 0 h 373"/>
                <a:gd name="T10" fmla="*/ 0 w 537"/>
                <a:gd name="T11" fmla="*/ 11 h 373"/>
                <a:gd name="T12" fmla="*/ 0 w 537"/>
                <a:gd name="T13" fmla="*/ 362 h 373"/>
                <a:gd name="T14" fmla="*/ 11 w 537"/>
                <a:gd name="T15" fmla="*/ 373 h 373"/>
                <a:gd name="T16" fmla="*/ 527 w 537"/>
                <a:gd name="T17" fmla="*/ 373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7" h="373">
                  <a:moveTo>
                    <a:pt x="527" y="373"/>
                  </a:moveTo>
                  <a:cubicBezTo>
                    <a:pt x="532" y="373"/>
                    <a:pt x="537" y="368"/>
                    <a:pt x="537" y="362"/>
                  </a:cubicBezTo>
                  <a:cubicBezTo>
                    <a:pt x="537" y="11"/>
                    <a:pt x="537" y="11"/>
                    <a:pt x="537" y="11"/>
                  </a:cubicBezTo>
                  <a:cubicBezTo>
                    <a:pt x="537" y="5"/>
                    <a:pt x="532" y="0"/>
                    <a:pt x="527" y="0"/>
                  </a:cubicBezTo>
                  <a:cubicBezTo>
                    <a:pt x="11" y="0"/>
                    <a:pt x="11" y="0"/>
                    <a:pt x="11" y="0"/>
                  </a:cubicBezTo>
                  <a:cubicBezTo>
                    <a:pt x="5" y="0"/>
                    <a:pt x="0" y="5"/>
                    <a:pt x="0" y="11"/>
                  </a:cubicBezTo>
                  <a:cubicBezTo>
                    <a:pt x="0" y="362"/>
                    <a:pt x="0" y="362"/>
                    <a:pt x="0" y="362"/>
                  </a:cubicBezTo>
                  <a:cubicBezTo>
                    <a:pt x="0" y="368"/>
                    <a:pt x="5" y="373"/>
                    <a:pt x="11" y="373"/>
                  </a:cubicBezTo>
                  <a:lnTo>
                    <a:pt x="527" y="373"/>
                  </a:lnTo>
                  <a:close/>
                </a:path>
              </a:pathLst>
            </a:custGeom>
            <a:solidFill>
              <a:schemeClr val="tx1"/>
            </a:solidFill>
            <a:ln w="19050">
              <a:solidFill>
                <a:schemeClr val="tx1">
                  <a:lumMod val="50000"/>
                </a:schemeClr>
              </a:solidFill>
              <a:round/>
              <a:headEnd/>
              <a:tailEnd/>
            </a:ln>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81" name="Rectangle 9"/>
            <p:cNvSpPr>
              <a:spLocks noChangeArrowheads="1"/>
            </p:cNvSpPr>
            <p:nvPr/>
          </p:nvSpPr>
          <p:spPr bwMode="auto">
            <a:xfrm>
              <a:off x="690992" y="1830942"/>
              <a:ext cx="1225623" cy="712803"/>
            </a:xfrm>
            <a:prstGeom prst="rect">
              <a:avLst/>
            </a:prstGeom>
            <a:solidFill>
              <a:schemeClr val="accent3"/>
            </a:solidFill>
            <a:ln>
              <a:noFill/>
            </a:ln>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82" name="Rectangle 10"/>
            <p:cNvSpPr>
              <a:spLocks noChangeArrowheads="1"/>
            </p:cNvSpPr>
            <p:nvPr/>
          </p:nvSpPr>
          <p:spPr bwMode="auto">
            <a:xfrm>
              <a:off x="503237" y="2911759"/>
              <a:ext cx="1620257" cy="62527"/>
            </a:xfrm>
            <a:prstGeom prst="rect">
              <a:avLst/>
            </a:prstGeom>
            <a:solidFill>
              <a:schemeClr val="tx1"/>
            </a:solidFill>
            <a:ln w="19050">
              <a:solidFill>
                <a:schemeClr val="tx1">
                  <a:lumMod val="50000"/>
                </a:schemeClr>
              </a:solidFill>
              <a:miter lim="800000"/>
              <a:headEnd/>
              <a:tailEnd/>
            </a:ln>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83" name="Freeform 11"/>
            <p:cNvSpPr>
              <a:spLocks/>
            </p:cNvSpPr>
            <p:nvPr/>
          </p:nvSpPr>
          <p:spPr bwMode="auto">
            <a:xfrm>
              <a:off x="503237" y="2836727"/>
              <a:ext cx="1620257" cy="75032"/>
            </a:xfrm>
            <a:custGeom>
              <a:avLst/>
              <a:gdLst>
                <a:gd name="T0" fmla="*/ 932 w 932"/>
                <a:gd name="T1" fmla="*/ 42 h 42"/>
                <a:gd name="T2" fmla="*/ 0 w 932"/>
                <a:gd name="T3" fmla="*/ 42 h 42"/>
                <a:gd name="T4" fmla="*/ 59 w 932"/>
                <a:gd name="T5" fmla="*/ 0 h 42"/>
                <a:gd name="T6" fmla="*/ 874 w 932"/>
                <a:gd name="T7" fmla="*/ 0 h 42"/>
                <a:gd name="T8" fmla="*/ 932 w 932"/>
                <a:gd name="T9" fmla="*/ 42 h 42"/>
              </a:gdLst>
              <a:ahLst/>
              <a:cxnLst>
                <a:cxn ang="0">
                  <a:pos x="T0" y="T1"/>
                </a:cxn>
                <a:cxn ang="0">
                  <a:pos x="T2" y="T3"/>
                </a:cxn>
                <a:cxn ang="0">
                  <a:pos x="T4" y="T5"/>
                </a:cxn>
                <a:cxn ang="0">
                  <a:pos x="T6" y="T7"/>
                </a:cxn>
                <a:cxn ang="0">
                  <a:pos x="T8" y="T9"/>
                </a:cxn>
              </a:cxnLst>
              <a:rect l="0" t="0" r="r" b="b"/>
              <a:pathLst>
                <a:path w="932" h="42">
                  <a:moveTo>
                    <a:pt x="932" y="42"/>
                  </a:moveTo>
                  <a:lnTo>
                    <a:pt x="0" y="42"/>
                  </a:lnTo>
                  <a:lnTo>
                    <a:pt x="59" y="0"/>
                  </a:lnTo>
                  <a:lnTo>
                    <a:pt x="874" y="0"/>
                  </a:lnTo>
                  <a:lnTo>
                    <a:pt x="932" y="42"/>
                  </a:lnTo>
                  <a:close/>
                </a:path>
              </a:pathLst>
            </a:custGeom>
            <a:solidFill>
              <a:schemeClr val="tx1">
                <a:lumMod val="85000"/>
              </a:schemeClr>
            </a:solidFill>
            <a:ln w="19050">
              <a:solidFill>
                <a:schemeClr val="tx1">
                  <a:lumMod val="50000"/>
                </a:schemeClr>
              </a:solidFill>
              <a:round/>
              <a:headEnd/>
              <a:tailEnd/>
            </a:ln>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pic>
        <p:nvPicPr>
          <p:cNvPr id="430" name="Picture 42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978264" y="2424499"/>
            <a:ext cx="944573" cy="519157"/>
          </a:xfrm>
          <a:prstGeom prst="rect">
            <a:avLst/>
          </a:prstGeom>
        </p:spPr>
      </p:pic>
      <p:sp>
        <p:nvSpPr>
          <p:cNvPr id="109" name="Rounded Rectangle 108"/>
          <p:cNvSpPr/>
          <p:nvPr/>
        </p:nvSpPr>
        <p:spPr bwMode="auto">
          <a:xfrm>
            <a:off x="8032469" y="2600819"/>
            <a:ext cx="2409029" cy="4126948"/>
          </a:xfrm>
          <a:prstGeom prst="roundRect">
            <a:avLst/>
          </a:prstGeom>
          <a:solidFill>
            <a:schemeClr val="bg1">
              <a:lumMod val="95000"/>
              <a:alpha val="95000"/>
            </a:schemeClr>
          </a:solidFill>
          <a:ln w="38100">
            <a:solidFill>
              <a:schemeClr val="tx1"/>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0" rIns="182880" bIns="91440" numCol="1" spcCol="0" rtlCol="0" fromWordArt="0" anchor="t" anchorCtr="0" forceAA="0" compatLnSpc="1">
            <a:prstTxWarp prst="textNoShape">
              <a:avLst/>
            </a:prstTxWarp>
            <a:noAutofit/>
          </a:bodyPr>
          <a:lstStyle/>
          <a:p>
            <a:pPr algn="ctr">
              <a:lnSpc>
                <a:spcPct val="90000"/>
              </a:lnSpc>
              <a:spcAft>
                <a:spcPts val="600"/>
              </a:spcAft>
            </a:pPr>
            <a:r>
              <a:rPr lang="en-US" sz="2000" b="1" dirty="0" err="1" smtClean="0">
                <a:solidFill>
                  <a:schemeClr val="tx1"/>
                </a:solidFill>
              </a:rPr>
              <a:t>Repositório</a:t>
            </a:r>
            <a:r>
              <a:rPr lang="en-US" sz="2000" b="1" dirty="0" smtClean="0">
                <a:solidFill>
                  <a:schemeClr val="tx1"/>
                </a:solidFill>
              </a:rPr>
              <a:t/>
            </a:r>
            <a:br>
              <a:rPr lang="en-US" sz="2000" b="1" dirty="0" smtClean="0">
                <a:solidFill>
                  <a:schemeClr val="tx1"/>
                </a:solidFill>
              </a:rPr>
            </a:br>
            <a:r>
              <a:rPr lang="en-US" sz="2000" b="1" dirty="0" smtClean="0">
                <a:solidFill>
                  <a:schemeClr val="tx1"/>
                </a:solidFill>
              </a:rPr>
              <a:t>Central</a:t>
            </a:r>
            <a:endParaRPr lang="en-US" sz="2000" b="1" dirty="0">
              <a:solidFill>
                <a:schemeClr val="tx1"/>
              </a:solidFill>
            </a:endParaRPr>
          </a:p>
        </p:txBody>
      </p:sp>
      <p:grpSp>
        <p:nvGrpSpPr>
          <p:cNvPr id="110" name="Group 109"/>
          <p:cNvGrpSpPr/>
          <p:nvPr/>
        </p:nvGrpSpPr>
        <p:grpSpPr>
          <a:xfrm>
            <a:off x="8300747" y="4442351"/>
            <a:ext cx="1882150" cy="951832"/>
            <a:chOff x="4962561" y="2484878"/>
            <a:chExt cx="2522622" cy="1409700"/>
          </a:xfrm>
        </p:grpSpPr>
        <p:grpSp>
          <p:nvGrpSpPr>
            <p:cNvPr id="111" name="Group 110"/>
            <p:cNvGrpSpPr/>
            <p:nvPr/>
          </p:nvGrpSpPr>
          <p:grpSpPr>
            <a:xfrm>
              <a:off x="4962561" y="2484878"/>
              <a:ext cx="2522622" cy="1409700"/>
              <a:chOff x="3703637" y="1744662"/>
              <a:chExt cx="5181600" cy="2895600"/>
            </a:xfrm>
          </p:grpSpPr>
          <p:sp>
            <p:nvSpPr>
              <p:cNvPr id="121" name="Rectangle 120"/>
              <p:cNvSpPr/>
              <p:nvPr/>
            </p:nvSpPr>
            <p:spPr bwMode="auto">
              <a:xfrm>
                <a:off x="3789873" y="1829243"/>
                <a:ext cx="5013282" cy="2725204"/>
              </a:xfrm>
              <a:prstGeom prst="rect">
                <a:avLst/>
              </a:prstGeom>
              <a:solidFill>
                <a:schemeClr val="accent1"/>
              </a:solidFill>
              <a:ln w="76200">
                <a:solidFill>
                  <a:schemeClr val="bg1">
                    <a:lumMod val="95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22" name="Right Bracket 121"/>
              <p:cNvSpPr/>
              <p:nvPr/>
            </p:nvSpPr>
            <p:spPr>
              <a:xfrm>
                <a:off x="8512014" y="1744662"/>
                <a:ext cx="373223" cy="2895600"/>
              </a:xfrm>
              <a:prstGeom prst="rightBracket">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FFFFFF"/>
                  </a:solidFill>
                </a:endParaRPr>
              </a:p>
            </p:txBody>
          </p:sp>
          <p:sp>
            <p:nvSpPr>
              <p:cNvPr id="123" name="Left Bracket 122"/>
              <p:cNvSpPr/>
              <p:nvPr/>
            </p:nvSpPr>
            <p:spPr>
              <a:xfrm>
                <a:off x="3703637" y="1744662"/>
                <a:ext cx="373223" cy="2895600"/>
              </a:xfrm>
              <a:prstGeom prst="leftBracket">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FFFF"/>
                  </a:solidFill>
                </a:endParaRPr>
              </a:p>
            </p:txBody>
          </p:sp>
        </p:grpSp>
        <p:cxnSp>
          <p:nvCxnSpPr>
            <p:cNvPr id="112" name="Straight Connector 111"/>
            <p:cNvCxnSpPr/>
            <p:nvPr/>
          </p:nvCxnSpPr>
          <p:spPr>
            <a:xfrm>
              <a:off x="7288402"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a:off x="7166837"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p:nvCxnSpPr>
          <p:spPr>
            <a:xfrm>
              <a:off x="7045273"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p:nvCxnSpPr>
          <p:spPr>
            <a:xfrm>
              <a:off x="6923709"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16" name="Group 115"/>
            <p:cNvGrpSpPr/>
            <p:nvPr/>
          </p:nvGrpSpPr>
          <p:grpSpPr>
            <a:xfrm>
              <a:off x="5151321" y="2732528"/>
              <a:ext cx="364693" cy="914400"/>
              <a:chOff x="5528956" y="2849562"/>
              <a:chExt cx="729385" cy="1828800"/>
            </a:xfrm>
          </p:grpSpPr>
          <p:cxnSp>
            <p:nvCxnSpPr>
              <p:cNvPr id="117" name="Straight Connector 116"/>
              <p:cNvCxnSpPr/>
              <p:nvPr/>
            </p:nvCxnSpPr>
            <p:spPr>
              <a:xfrm>
                <a:off x="6258341"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6015212"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a:xfrm>
                <a:off x="5772084"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a:off x="5528956"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grpSp>
      </p:grpSp>
      <p:sp>
        <p:nvSpPr>
          <p:cNvPr id="124" name="Rectangle 123"/>
          <p:cNvSpPr/>
          <p:nvPr/>
        </p:nvSpPr>
        <p:spPr>
          <a:xfrm>
            <a:off x="8383133" y="4621783"/>
            <a:ext cx="1725836" cy="620304"/>
          </a:xfrm>
          <a:prstGeom prst="rect">
            <a:avLst/>
          </a:prstGeom>
        </p:spPr>
        <p:txBody>
          <a:bodyPr wrap="square">
            <a:spAutoFit/>
          </a:bodyPr>
          <a:lstStyle/>
          <a:p>
            <a:pPr algn="ctr">
              <a:lnSpc>
                <a:spcPct val="90000"/>
              </a:lnSpc>
            </a:pPr>
            <a:r>
              <a:rPr lang="en-US" sz="2000" b="1" dirty="0">
                <a:gradFill>
                  <a:gsLst>
                    <a:gs pos="2917">
                      <a:srgbClr val="FFFFFF"/>
                    </a:gs>
                    <a:gs pos="30000">
                      <a:srgbClr val="FFFFFF"/>
                    </a:gs>
                  </a:gsLst>
                  <a:lin ang="5400000" scaled="0"/>
                </a:gradFill>
                <a:latin typeface="Segoe UI Light"/>
              </a:rPr>
              <a:t>Application</a:t>
            </a:r>
          </a:p>
          <a:p>
            <a:pPr algn="ctr">
              <a:lnSpc>
                <a:spcPct val="90000"/>
              </a:lnSpc>
            </a:pPr>
            <a:r>
              <a:rPr lang="en-US" sz="2000" b="1" dirty="0">
                <a:gradFill>
                  <a:gsLst>
                    <a:gs pos="2917">
                      <a:srgbClr val="FFFFFF"/>
                    </a:gs>
                    <a:gs pos="30000">
                      <a:srgbClr val="FFFFFF"/>
                    </a:gs>
                  </a:gsLst>
                  <a:lin ang="5400000" scaled="0"/>
                </a:gradFill>
                <a:latin typeface="Segoe UI Light"/>
              </a:rPr>
              <a:t>Framework</a:t>
            </a:r>
          </a:p>
        </p:txBody>
      </p:sp>
      <p:grpSp>
        <p:nvGrpSpPr>
          <p:cNvPr id="125" name="Group 124"/>
          <p:cNvGrpSpPr/>
          <p:nvPr/>
        </p:nvGrpSpPr>
        <p:grpSpPr>
          <a:xfrm>
            <a:off x="8296160" y="5533699"/>
            <a:ext cx="1882150" cy="951832"/>
            <a:chOff x="4962561" y="2484878"/>
            <a:chExt cx="2522622" cy="1409700"/>
          </a:xfrm>
        </p:grpSpPr>
        <p:grpSp>
          <p:nvGrpSpPr>
            <p:cNvPr id="126" name="Group 125"/>
            <p:cNvGrpSpPr/>
            <p:nvPr/>
          </p:nvGrpSpPr>
          <p:grpSpPr>
            <a:xfrm>
              <a:off x="4962561" y="2484878"/>
              <a:ext cx="2522622" cy="1409700"/>
              <a:chOff x="3703637" y="1744662"/>
              <a:chExt cx="5181600" cy="2895600"/>
            </a:xfrm>
          </p:grpSpPr>
          <p:sp>
            <p:nvSpPr>
              <p:cNvPr id="136" name="Rectangle 135"/>
              <p:cNvSpPr/>
              <p:nvPr/>
            </p:nvSpPr>
            <p:spPr bwMode="auto">
              <a:xfrm>
                <a:off x="3789873" y="1829243"/>
                <a:ext cx="5013282" cy="2725204"/>
              </a:xfrm>
              <a:prstGeom prst="rect">
                <a:avLst/>
              </a:prstGeom>
              <a:solidFill>
                <a:schemeClr val="accent1"/>
              </a:solidFill>
              <a:ln w="76200">
                <a:solidFill>
                  <a:schemeClr val="bg1">
                    <a:lumMod val="95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37" name="Right Bracket 136"/>
              <p:cNvSpPr/>
              <p:nvPr/>
            </p:nvSpPr>
            <p:spPr>
              <a:xfrm>
                <a:off x="8512014" y="1744662"/>
                <a:ext cx="373223" cy="2895600"/>
              </a:xfrm>
              <a:prstGeom prst="rightBracket">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FFFFFF"/>
                  </a:solidFill>
                </a:endParaRPr>
              </a:p>
            </p:txBody>
          </p:sp>
          <p:sp>
            <p:nvSpPr>
              <p:cNvPr id="138" name="Left Bracket 137"/>
              <p:cNvSpPr/>
              <p:nvPr/>
            </p:nvSpPr>
            <p:spPr>
              <a:xfrm>
                <a:off x="3703637" y="1744662"/>
                <a:ext cx="373223" cy="2895600"/>
              </a:xfrm>
              <a:prstGeom prst="leftBracket">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FFFF"/>
                  </a:solidFill>
                </a:endParaRPr>
              </a:p>
            </p:txBody>
          </p:sp>
        </p:grpSp>
        <p:cxnSp>
          <p:nvCxnSpPr>
            <p:cNvPr id="127" name="Straight Connector 126"/>
            <p:cNvCxnSpPr/>
            <p:nvPr/>
          </p:nvCxnSpPr>
          <p:spPr>
            <a:xfrm>
              <a:off x="7288402"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a:xfrm>
              <a:off x="7166837"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a:off x="7045273"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a:off x="6923709"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31" name="Group 130"/>
            <p:cNvGrpSpPr/>
            <p:nvPr/>
          </p:nvGrpSpPr>
          <p:grpSpPr>
            <a:xfrm>
              <a:off x="5151321" y="2732528"/>
              <a:ext cx="364693" cy="914400"/>
              <a:chOff x="5528956" y="2849562"/>
              <a:chExt cx="729385" cy="1828800"/>
            </a:xfrm>
          </p:grpSpPr>
          <p:cxnSp>
            <p:nvCxnSpPr>
              <p:cNvPr id="132" name="Straight Connector 131"/>
              <p:cNvCxnSpPr/>
              <p:nvPr/>
            </p:nvCxnSpPr>
            <p:spPr>
              <a:xfrm>
                <a:off x="6258341"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a:off x="6015212"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5772084"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5528956"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grpSp>
      </p:grpSp>
      <p:pic>
        <p:nvPicPr>
          <p:cNvPr id="139" name="Picture 13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3134" y="5859324"/>
            <a:ext cx="1773510" cy="407795"/>
          </a:xfrm>
          <a:prstGeom prst="rect">
            <a:avLst/>
          </a:prstGeom>
        </p:spPr>
      </p:pic>
      <p:cxnSp>
        <p:nvCxnSpPr>
          <p:cNvPr id="572" name="Straight Arrow Connector 571"/>
          <p:cNvCxnSpPr>
            <a:endCxn id="646" idx="20"/>
          </p:cNvCxnSpPr>
          <p:nvPr/>
        </p:nvCxnSpPr>
        <p:spPr>
          <a:xfrm flipH="1" flipV="1">
            <a:off x="6579264" y="2837830"/>
            <a:ext cx="1719223" cy="974480"/>
          </a:xfrm>
          <a:prstGeom prst="straightConnector1">
            <a:avLst/>
          </a:prstGeom>
          <a:solidFill>
            <a:schemeClr val="tx1"/>
          </a:solidFill>
          <a:ln w="28575">
            <a:solidFill>
              <a:schemeClr val="accent4"/>
            </a:solidFill>
            <a:headEnd type="none"/>
            <a:tailEnd type="triangle" w="lg" len="lg"/>
          </a:ln>
        </p:spPr>
        <p:style>
          <a:lnRef idx="1">
            <a:schemeClr val="accent1"/>
          </a:lnRef>
          <a:fillRef idx="0">
            <a:schemeClr val="accent1"/>
          </a:fillRef>
          <a:effectRef idx="0">
            <a:schemeClr val="accent1"/>
          </a:effectRef>
          <a:fontRef idx="minor">
            <a:schemeClr val="tx1"/>
          </a:fontRef>
        </p:style>
      </p:cxnSp>
      <p:grpSp>
        <p:nvGrpSpPr>
          <p:cNvPr id="140" name="Group 139"/>
          <p:cNvGrpSpPr/>
          <p:nvPr/>
        </p:nvGrpSpPr>
        <p:grpSpPr>
          <a:xfrm>
            <a:off x="8298487" y="3336393"/>
            <a:ext cx="1882150" cy="951832"/>
            <a:chOff x="4962561" y="2484878"/>
            <a:chExt cx="2522622" cy="1409700"/>
          </a:xfrm>
        </p:grpSpPr>
        <p:grpSp>
          <p:nvGrpSpPr>
            <p:cNvPr id="141" name="Group 140"/>
            <p:cNvGrpSpPr/>
            <p:nvPr/>
          </p:nvGrpSpPr>
          <p:grpSpPr>
            <a:xfrm>
              <a:off x="4962561" y="2484878"/>
              <a:ext cx="2522622" cy="1409700"/>
              <a:chOff x="3703637" y="1744662"/>
              <a:chExt cx="5181600" cy="2895600"/>
            </a:xfrm>
          </p:grpSpPr>
          <p:sp>
            <p:nvSpPr>
              <p:cNvPr id="151" name="Rectangle 150"/>
              <p:cNvSpPr/>
              <p:nvPr/>
            </p:nvSpPr>
            <p:spPr bwMode="auto">
              <a:xfrm>
                <a:off x="3789873" y="1829243"/>
                <a:ext cx="5013282" cy="2725204"/>
              </a:xfrm>
              <a:prstGeom prst="rect">
                <a:avLst/>
              </a:prstGeom>
              <a:solidFill>
                <a:schemeClr val="accent1"/>
              </a:solidFill>
              <a:ln w="76200">
                <a:solidFill>
                  <a:schemeClr val="bg1">
                    <a:lumMod val="95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52" name="Right Bracket 151"/>
              <p:cNvSpPr/>
              <p:nvPr/>
            </p:nvSpPr>
            <p:spPr>
              <a:xfrm>
                <a:off x="8512014" y="1744662"/>
                <a:ext cx="373223" cy="2895600"/>
              </a:xfrm>
              <a:prstGeom prst="rightBracket">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FFFFFF"/>
                  </a:solidFill>
                </a:endParaRPr>
              </a:p>
            </p:txBody>
          </p:sp>
          <p:sp>
            <p:nvSpPr>
              <p:cNvPr id="153" name="Left Bracket 152"/>
              <p:cNvSpPr/>
              <p:nvPr/>
            </p:nvSpPr>
            <p:spPr>
              <a:xfrm>
                <a:off x="3703637" y="1744662"/>
                <a:ext cx="373223" cy="2895600"/>
              </a:xfrm>
              <a:prstGeom prst="leftBracket">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FFFF"/>
                  </a:solidFill>
                </a:endParaRPr>
              </a:p>
            </p:txBody>
          </p:sp>
        </p:grpSp>
        <p:cxnSp>
          <p:nvCxnSpPr>
            <p:cNvPr id="142" name="Straight Connector 141"/>
            <p:cNvCxnSpPr/>
            <p:nvPr/>
          </p:nvCxnSpPr>
          <p:spPr>
            <a:xfrm>
              <a:off x="7288402"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a:xfrm>
              <a:off x="7166837"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a:xfrm>
              <a:off x="7045273"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a:xfrm>
              <a:off x="6923709"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46" name="Group 145"/>
            <p:cNvGrpSpPr/>
            <p:nvPr/>
          </p:nvGrpSpPr>
          <p:grpSpPr>
            <a:xfrm>
              <a:off x="5151321" y="2732528"/>
              <a:ext cx="364693" cy="914400"/>
              <a:chOff x="5528956" y="2849562"/>
              <a:chExt cx="729385" cy="1828800"/>
            </a:xfrm>
          </p:grpSpPr>
          <p:cxnSp>
            <p:nvCxnSpPr>
              <p:cNvPr id="147" name="Straight Connector 146"/>
              <p:cNvCxnSpPr/>
              <p:nvPr/>
            </p:nvCxnSpPr>
            <p:spPr>
              <a:xfrm>
                <a:off x="6258341"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p:nvCxnSpPr>
            <p:spPr>
              <a:xfrm>
                <a:off x="6015212"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p:nvCxnSpPr>
            <p:spPr>
              <a:xfrm>
                <a:off x="5772084"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p:nvCxnSpPr>
            <p:spPr>
              <a:xfrm>
                <a:off x="5528956"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154" name="Group 153"/>
          <p:cNvGrpSpPr/>
          <p:nvPr/>
        </p:nvGrpSpPr>
        <p:grpSpPr>
          <a:xfrm>
            <a:off x="8903345" y="3460601"/>
            <a:ext cx="693047" cy="711773"/>
            <a:chOff x="1141449" y="3277093"/>
            <a:chExt cx="693047" cy="711773"/>
          </a:xfrm>
        </p:grpSpPr>
        <p:pic>
          <p:nvPicPr>
            <p:cNvPr id="155" name="Picture 15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147279" y="3277093"/>
              <a:ext cx="667577" cy="711773"/>
            </a:xfrm>
            <a:prstGeom prst="rect">
              <a:avLst/>
            </a:prstGeom>
          </p:spPr>
        </p:pic>
        <p:pic>
          <p:nvPicPr>
            <p:cNvPr id="156" name="Picture 155" descr="\\MAGNUM\Projects\Microsoft\Cloud Power FY12\Design\ICONS_PNG\Application.png"/>
            <p:cNvPicPr>
              <a:picLocks noChangeAspect="1" noChangeArrowheads="1"/>
            </p:cNvPicPr>
            <p:nvPr/>
          </p:nvPicPr>
          <p:blipFill>
            <a:blip r:embed="rId9" cstate="print">
              <a:duotone>
                <a:schemeClr val="accent3">
                  <a:shade val="45000"/>
                  <a:satMod val="135000"/>
                </a:schemeClr>
                <a:prstClr val="white"/>
              </a:duotone>
              <a:extLst>
                <a:ext uri="{BEBA8EAE-BF5A-486C-A8C5-ECC9F3942E4B}">
                  <a14:imgProps xmlns:a14="http://schemas.microsoft.com/office/drawing/2010/main">
                    <a14:imgLayer r:embed="rId10">
                      <a14:imgEffect>
                        <a14:brightnessContrast bright="-100000" contrast="100000"/>
                      </a14:imgEffect>
                    </a14:imgLayer>
                  </a14:imgProps>
                </a:ext>
              </a:extLst>
            </a:blip>
            <a:srcRect/>
            <a:stretch>
              <a:fillRect/>
            </a:stretch>
          </p:blipFill>
          <p:spPr bwMode="auto">
            <a:xfrm>
              <a:off x="1141449" y="3564986"/>
              <a:ext cx="327875" cy="327875"/>
            </a:xfrm>
            <a:prstGeom prst="rect">
              <a:avLst/>
            </a:prstGeom>
            <a:noFill/>
          </p:spPr>
        </p:pic>
        <p:pic>
          <p:nvPicPr>
            <p:cNvPr id="157" name="Picture 156" descr="\\MAGNUM\Projects\Microsoft\Cloud Power FY12\Design\ICONS_PNG\Application.png"/>
            <p:cNvPicPr>
              <a:picLocks noChangeAspect="1" noChangeArrowheads="1"/>
            </p:cNvPicPr>
            <p:nvPr/>
          </p:nvPicPr>
          <p:blipFill>
            <a:blip r:embed="rId9" cstate="print">
              <a:duotone>
                <a:schemeClr val="accent3">
                  <a:shade val="45000"/>
                  <a:satMod val="135000"/>
                </a:schemeClr>
                <a:prstClr val="white"/>
              </a:duotone>
              <a:extLst>
                <a:ext uri="{BEBA8EAE-BF5A-486C-A8C5-ECC9F3942E4B}">
                  <a14:imgProps xmlns:a14="http://schemas.microsoft.com/office/drawing/2010/main">
                    <a14:imgLayer r:embed="rId10">
                      <a14:imgEffect>
                        <a14:brightnessContrast bright="-100000" contrast="100000"/>
                      </a14:imgEffect>
                    </a14:imgLayer>
                  </a14:imgProps>
                </a:ext>
              </a:extLst>
            </a:blip>
            <a:srcRect/>
            <a:stretch>
              <a:fillRect/>
            </a:stretch>
          </p:blipFill>
          <p:spPr bwMode="auto">
            <a:xfrm>
              <a:off x="1506621" y="3564986"/>
              <a:ext cx="327875" cy="327875"/>
            </a:xfrm>
            <a:prstGeom prst="rect">
              <a:avLst/>
            </a:prstGeom>
            <a:noFill/>
          </p:spPr>
        </p:pic>
        <p:pic>
          <p:nvPicPr>
            <p:cNvPr id="158" name="Picture 157" descr="\\MAGNUM\Projects\Microsoft\Cloud Power FY12\Design\ICONS_PNG\Application.png"/>
            <p:cNvPicPr>
              <a:picLocks noChangeAspect="1" noChangeArrowheads="1"/>
            </p:cNvPicPr>
            <p:nvPr/>
          </p:nvPicPr>
          <p:blipFill>
            <a:blip r:embed="rId9" cstate="print">
              <a:duotone>
                <a:schemeClr val="accent3">
                  <a:shade val="45000"/>
                  <a:satMod val="135000"/>
                </a:schemeClr>
                <a:prstClr val="white"/>
              </a:duotone>
              <a:extLst>
                <a:ext uri="{BEBA8EAE-BF5A-486C-A8C5-ECC9F3942E4B}">
                  <a14:imgProps xmlns:a14="http://schemas.microsoft.com/office/drawing/2010/main">
                    <a14:imgLayer r:embed="rId10">
                      <a14:imgEffect>
                        <a14:brightnessContrast bright="-100000" contrast="100000"/>
                      </a14:imgEffect>
                    </a14:imgLayer>
                  </a14:imgProps>
                </a:ext>
              </a:extLst>
            </a:blip>
            <a:srcRect/>
            <a:stretch>
              <a:fillRect/>
            </a:stretch>
          </p:blipFill>
          <p:spPr bwMode="auto">
            <a:xfrm>
              <a:off x="1320132" y="3296095"/>
              <a:ext cx="327875" cy="327875"/>
            </a:xfrm>
            <a:prstGeom prst="rect">
              <a:avLst/>
            </a:prstGeom>
            <a:noFill/>
          </p:spPr>
        </p:pic>
      </p:grpSp>
    </p:spTree>
    <p:extLst>
      <p:ext uri="{BB962C8B-B14F-4D97-AF65-F5344CB8AC3E}">
        <p14:creationId xmlns:p14="http://schemas.microsoft.com/office/powerpoint/2010/main" val="4073438356"/>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320" y="312664"/>
            <a:ext cx="12057380" cy="898600"/>
          </a:xfrm>
        </p:spPr>
        <p:txBody>
          <a:bodyPr/>
          <a:lstStyle/>
          <a:p>
            <a:r>
              <a:rPr lang="en-US" spc="0" dirty="0" smtClean="0"/>
              <a:t>Containers</a:t>
            </a:r>
            <a:br>
              <a:rPr lang="en-US" spc="0" dirty="0" smtClean="0"/>
            </a:br>
            <a:r>
              <a:rPr lang="en-US" sz="3200" spc="0" dirty="0" smtClean="0">
                <a:gradFill>
                  <a:gsLst>
                    <a:gs pos="7619">
                      <a:srgbClr val="00188F"/>
                    </a:gs>
                    <a:gs pos="35000">
                      <a:srgbClr val="00188F"/>
                    </a:gs>
                  </a:gsLst>
                  <a:lin ang="5400000" scaled="0"/>
                </a:gradFill>
              </a:rPr>
              <a:t>Uma nova forma de </a:t>
            </a:r>
            <a:r>
              <a:rPr lang="en-US" sz="3200" spc="0" dirty="0" err="1" smtClean="0">
                <a:gradFill>
                  <a:gsLst>
                    <a:gs pos="7619">
                      <a:srgbClr val="00188F"/>
                    </a:gs>
                    <a:gs pos="35000">
                      <a:srgbClr val="00188F"/>
                    </a:gs>
                  </a:gsLst>
                  <a:lin ang="5400000" scaled="0"/>
                </a:gradFill>
              </a:rPr>
              <a:t>construir</a:t>
            </a:r>
            <a:r>
              <a:rPr lang="en-US" sz="3200" spc="0" dirty="0" smtClean="0">
                <a:gradFill>
                  <a:gsLst>
                    <a:gs pos="7619">
                      <a:srgbClr val="00188F"/>
                    </a:gs>
                    <a:gs pos="35000">
                      <a:srgbClr val="00188F"/>
                    </a:gs>
                  </a:gsLst>
                  <a:lin ang="5400000" scaled="0"/>
                </a:gradFill>
              </a:rPr>
              <a:t>, </a:t>
            </a:r>
            <a:r>
              <a:rPr lang="en-US" sz="3200" spc="0" dirty="0" err="1" smtClean="0">
                <a:gradFill>
                  <a:gsLst>
                    <a:gs pos="7619">
                      <a:srgbClr val="00188F"/>
                    </a:gs>
                    <a:gs pos="35000">
                      <a:srgbClr val="00188F"/>
                    </a:gs>
                  </a:gsLst>
                  <a:lin ang="5400000" scaled="0"/>
                </a:gradFill>
              </a:rPr>
              <a:t>distribuir</a:t>
            </a:r>
            <a:r>
              <a:rPr lang="en-US" sz="3200" spc="0" dirty="0" smtClean="0">
                <a:gradFill>
                  <a:gsLst>
                    <a:gs pos="7619">
                      <a:srgbClr val="00188F"/>
                    </a:gs>
                    <a:gs pos="35000">
                      <a:srgbClr val="00188F"/>
                    </a:gs>
                  </a:gsLst>
                  <a:lin ang="5400000" scaled="0"/>
                </a:gradFill>
              </a:rPr>
              <a:t>, </a:t>
            </a:r>
            <a:r>
              <a:rPr lang="en-US" sz="3200" spc="0" dirty="0" err="1" smtClean="0">
                <a:gradFill>
                  <a:gsLst>
                    <a:gs pos="7619">
                      <a:srgbClr val="00188F"/>
                    </a:gs>
                    <a:gs pos="35000">
                      <a:srgbClr val="00188F"/>
                    </a:gs>
                  </a:gsLst>
                  <a:lin ang="5400000" scaled="0"/>
                </a:gradFill>
              </a:rPr>
              <a:t>implantar</a:t>
            </a:r>
            <a:r>
              <a:rPr lang="en-US" sz="3200" spc="0" dirty="0" smtClean="0">
                <a:gradFill>
                  <a:gsLst>
                    <a:gs pos="7619">
                      <a:srgbClr val="00188F"/>
                    </a:gs>
                    <a:gs pos="35000">
                      <a:srgbClr val="00188F"/>
                    </a:gs>
                  </a:gsLst>
                  <a:lin ang="5400000" scaled="0"/>
                </a:gradFill>
              </a:rPr>
              <a:t> para </a:t>
            </a:r>
            <a:r>
              <a:rPr lang="en-US" sz="3200" spc="0" dirty="0" err="1" smtClean="0">
                <a:gradFill>
                  <a:gsLst>
                    <a:gs pos="7619">
                      <a:srgbClr val="00188F"/>
                    </a:gs>
                    <a:gs pos="35000">
                      <a:srgbClr val="00188F"/>
                    </a:gs>
                  </a:gsLst>
                  <a:lin ang="5400000" scaled="0"/>
                </a:gradFill>
              </a:rPr>
              <a:t>instâncias</a:t>
            </a:r>
            <a:r>
              <a:rPr lang="en-US" sz="3200" spc="0" dirty="0" smtClean="0">
                <a:gradFill>
                  <a:gsLst>
                    <a:gs pos="7619">
                      <a:srgbClr val="00188F"/>
                    </a:gs>
                    <a:gs pos="35000">
                      <a:srgbClr val="00188F"/>
                    </a:gs>
                  </a:gsLst>
                  <a:lin ang="5400000" scaled="0"/>
                </a:gradFill>
              </a:rPr>
              <a:t> de </a:t>
            </a:r>
            <a:r>
              <a:rPr lang="en-US" sz="3200" spc="0" dirty="0" err="1" smtClean="0">
                <a:gradFill>
                  <a:gsLst>
                    <a:gs pos="7619">
                      <a:srgbClr val="00188F"/>
                    </a:gs>
                    <a:gs pos="35000">
                      <a:srgbClr val="00188F"/>
                    </a:gs>
                  </a:gsLst>
                  <a:lin ang="5400000" scaled="0"/>
                </a:gradFill>
              </a:rPr>
              <a:t>aplicações</a:t>
            </a:r>
            <a:endParaRPr lang="en-US" spc="0" dirty="0">
              <a:gradFill>
                <a:gsLst>
                  <a:gs pos="7619">
                    <a:srgbClr val="00188F"/>
                  </a:gs>
                  <a:gs pos="35000">
                    <a:srgbClr val="00188F"/>
                  </a:gs>
                </a:gsLst>
                <a:lin ang="5400000" scaled="0"/>
              </a:gradFill>
            </a:endParaRPr>
          </a:p>
        </p:txBody>
      </p:sp>
      <p:sp>
        <p:nvSpPr>
          <p:cNvPr id="24" name="Rectangle 23"/>
          <p:cNvSpPr/>
          <p:nvPr/>
        </p:nvSpPr>
        <p:spPr bwMode="auto">
          <a:xfrm>
            <a:off x="4310706" y="2337861"/>
            <a:ext cx="519927" cy="35341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53" name="Group 52"/>
          <p:cNvGrpSpPr/>
          <p:nvPr/>
        </p:nvGrpSpPr>
        <p:grpSpPr>
          <a:xfrm>
            <a:off x="814429" y="2150085"/>
            <a:ext cx="1190282" cy="919291"/>
            <a:chOff x="1607293" y="2529497"/>
            <a:chExt cx="1422577" cy="1098699"/>
          </a:xfrm>
        </p:grpSpPr>
        <p:sp>
          <p:nvSpPr>
            <p:cNvPr id="48" name="Freeform 5"/>
            <p:cNvSpPr>
              <a:spLocks noChangeAspect="1" noEditPoints="1"/>
            </p:cNvSpPr>
            <p:nvPr/>
          </p:nvSpPr>
          <p:spPr bwMode="auto">
            <a:xfrm>
              <a:off x="1607293" y="2529497"/>
              <a:ext cx="1422577" cy="1098699"/>
            </a:xfrm>
            <a:custGeom>
              <a:avLst/>
              <a:gdLst>
                <a:gd name="T0" fmla="*/ 1 w 187"/>
                <a:gd name="T1" fmla="*/ 102 h 143"/>
                <a:gd name="T2" fmla="*/ 6 w 187"/>
                <a:gd name="T3" fmla="*/ 84 h 143"/>
                <a:gd name="T4" fmla="*/ 21 w 187"/>
                <a:gd name="T5" fmla="*/ 32 h 143"/>
                <a:gd name="T6" fmla="*/ 29 w 187"/>
                <a:gd name="T7" fmla="*/ 1 h 143"/>
                <a:gd name="T8" fmla="*/ 31 w 187"/>
                <a:gd name="T9" fmla="*/ 0 h 143"/>
                <a:gd name="T10" fmla="*/ 36 w 187"/>
                <a:gd name="T11" fmla="*/ 0 h 143"/>
                <a:gd name="T12" fmla="*/ 86 w 187"/>
                <a:gd name="T13" fmla="*/ 0 h 143"/>
                <a:gd name="T14" fmla="*/ 114 w 187"/>
                <a:gd name="T15" fmla="*/ 0 h 143"/>
                <a:gd name="T16" fmla="*/ 156 w 187"/>
                <a:gd name="T17" fmla="*/ 0 h 143"/>
                <a:gd name="T18" fmla="*/ 157 w 187"/>
                <a:gd name="T19" fmla="*/ 0 h 143"/>
                <a:gd name="T20" fmla="*/ 158 w 187"/>
                <a:gd name="T21" fmla="*/ 1 h 143"/>
                <a:gd name="T22" fmla="*/ 163 w 187"/>
                <a:gd name="T23" fmla="*/ 20 h 143"/>
                <a:gd name="T24" fmla="*/ 178 w 187"/>
                <a:gd name="T25" fmla="*/ 72 h 143"/>
                <a:gd name="T26" fmla="*/ 186 w 187"/>
                <a:gd name="T27" fmla="*/ 102 h 143"/>
                <a:gd name="T28" fmla="*/ 184 w 187"/>
                <a:gd name="T29" fmla="*/ 105 h 143"/>
                <a:gd name="T30" fmla="*/ 163 w 187"/>
                <a:gd name="T31" fmla="*/ 105 h 143"/>
                <a:gd name="T32" fmla="*/ 109 w 187"/>
                <a:gd name="T33" fmla="*/ 105 h 143"/>
                <a:gd name="T34" fmla="*/ 88 w 187"/>
                <a:gd name="T35" fmla="*/ 105 h 143"/>
                <a:gd name="T36" fmla="*/ 38 w 187"/>
                <a:gd name="T37" fmla="*/ 105 h 143"/>
                <a:gd name="T38" fmla="*/ 3 w 187"/>
                <a:gd name="T39" fmla="*/ 105 h 143"/>
                <a:gd name="T40" fmla="*/ 1 w 187"/>
                <a:gd name="T41" fmla="*/ 102 h 143"/>
                <a:gd name="T42" fmla="*/ 186 w 187"/>
                <a:gd name="T43" fmla="*/ 112 h 143"/>
                <a:gd name="T44" fmla="*/ 186 w 187"/>
                <a:gd name="T45" fmla="*/ 141 h 143"/>
                <a:gd name="T46" fmla="*/ 186 w 187"/>
                <a:gd name="T47" fmla="*/ 142 h 143"/>
                <a:gd name="T48" fmla="*/ 184 w 187"/>
                <a:gd name="T49" fmla="*/ 143 h 143"/>
                <a:gd name="T50" fmla="*/ 172 w 187"/>
                <a:gd name="T51" fmla="*/ 143 h 143"/>
                <a:gd name="T52" fmla="*/ 128 w 187"/>
                <a:gd name="T53" fmla="*/ 143 h 143"/>
                <a:gd name="T54" fmla="*/ 72 w 187"/>
                <a:gd name="T55" fmla="*/ 143 h 143"/>
                <a:gd name="T56" fmla="*/ 24 w 187"/>
                <a:gd name="T57" fmla="*/ 143 h 143"/>
                <a:gd name="T58" fmla="*/ 3 w 187"/>
                <a:gd name="T59" fmla="*/ 143 h 143"/>
                <a:gd name="T60" fmla="*/ 1 w 187"/>
                <a:gd name="T61" fmla="*/ 141 h 143"/>
                <a:gd name="T62" fmla="*/ 1 w 187"/>
                <a:gd name="T63" fmla="*/ 112 h 143"/>
                <a:gd name="T64" fmla="*/ 3 w 187"/>
                <a:gd name="T65" fmla="*/ 110 h 143"/>
                <a:gd name="T66" fmla="*/ 15 w 187"/>
                <a:gd name="T67" fmla="*/ 110 h 143"/>
                <a:gd name="T68" fmla="*/ 59 w 187"/>
                <a:gd name="T69" fmla="*/ 110 h 143"/>
                <a:gd name="T70" fmla="*/ 115 w 187"/>
                <a:gd name="T71" fmla="*/ 110 h 143"/>
                <a:gd name="T72" fmla="*/ 164 w 187"/>
                <a:gd name="T73" fmla="*/ 110 h 143"/>
                <a:gd name="T74" fmla="*/ 184 w 187"/>
                <a:gd name="T75" fmla="*/ 110 h 143"/>
                <a:gd name="T76" fmla="*/ 186 w 187"/>
                <a:gd name="T77" fmla="*/ 112 h 143"/>
                <a:gd name="T78" fmla="*/ 25 w 187"/>
                <a:gd name="T79" fmla="*/ 126 h 143"/>
                <a:gd name="T80" fmla="*/ 19 w 187"/>
                <a:gd name="T81" fmla="*/ 120 h 143"/>
                <a:gd name="T82" fmla="*/ 13 w 187"/>
                <a:gd name="T83" fmla="*/ 126 h 143"/>
                <a:gd name="T84" fmla="*/ 19 w 187"/>
                <a:gd name="T85" fmla="*/ 132 h 143"/>
                <a:gd name="T86" fmla="*/ 25 w 187"/>
                <a:gd name="T87" fmla="*/ 126 h 143"/>
                <a:gd name="T88" fmla="*/ 152 w 187"/>
                <a:gd name="T89" fmla="*/ 126 h 143"/>
                <a:gd name="T90" fmla="*/ 149 w 187"/>
                <a:gd name="T91" fmla="*/ 123 h 143"/>
                <a:gd name="T92" fmla="*/ 38 w 187"/>
                <a:gd name="T93" fmla="*/ 123 h 143"/>
                <a:gd name="T94" fmla="*/ 35 w 187"/>
                <a:gd name="T95" fmla="*/ 126 h 143"/>
                <a:gd name="T96" fmla="*/ 38 w 187"/>
                <a:gd name="T97" fmla="*/ 129 h 143"/>
                <a:gd name="T98" fmla="*/ 149 w 187"/>
                <a:gd name="T99" fmla="*/ 129 h 143"/>
                <a:gd name="T100" fmla="*/ 152 w 187"/>
                <a:gd name="T101" fmla="*/ 126 h 143"/>
                <a:gd name="T102" fmla="*/ 174 w 187"/>
                <a:gd name="T103" fmla="*/ 126 h 143"/>
                <a:gd name="T104" fmla="*/ 168 w 187"/>
                <a:gd name="T105" fmla="*/ 120 h 143"/>
                <a:gd name="T106" fmla="*/ 162 w 187"/>
                <a:gd name="T107" fmla="*/ 126 h 143"/>
                <a:gd name="T108" fmla="*/ 168 w 187"/>
                <a:gd name="T109" fmla="*/ 132 h 143"/>
                <a:gd name="T110" fmla="*/ 174 w 187"/>
                <a:gd name="T111" fmla="*/ 126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87" h="143">
                  <a:moveTo>
                    <a:pt x="1" y="102"/>
                  </a:moveTo>
                  <a:cubicBezTo>
                    <a:pt x="3" y="96"/>
                    <a:pt x="5" y="90"/>
                    <a:pt x="6" y="84"/>
                  </a:cubicBezTo>
                  <a:cubicBezTo>
                    <a:pt x="11" y="66"/>
                    <a:pt x="16" y="49"/>
                    <a:pt x="21" y="32"/>
                  </a:cubicBezTo>
                  <a:cubicBezTo>
                    <a:pt x="24" y="22"/>
                    <a:pt x="26" y="12"/>
                    <a:pt x="29" y="1"/>
                  </a:cubicBezTo>
                  <a:cubicBezTo>
                    <a:pt x="30" y="0"/>
                    <a:pt x="31" y="0"/>
                    <a:pt x="31" y="0"/>
                  </a:cubicBezTo>
                  <a:cubicBezTo>
                    <a:pt x="33" y="0"/>
                    <a:pt x="34" y="0"/>
                    <a:pt x="36" y="0"/>
                  </a:cubicBezTo>
                  <a:cubicBezTo>
                    <a:pt x="53" y="0"/>
                    <a:pt x="70" y="0"/>
                    <a:pt x="86" y="0"/>
                  </a:cubicBezTo>
                  <a:cubicBezTo>
                    <a:pt x="95" y="0"/>
                    <a:pt x="105" y="0"/>
                    <a:pt x="114" y="0"/>
                  </a:cubicBezTo>
                  <a:cubicBezTo>
                    <a:pt x="128" y="0"/>
                    <a:pt x="142" y="0"/>
                    <a:pt x="156" y="0"/>
                  </a:cubicBezTo>
                  <a:cubicBezTo>
                    <a:pt x="157" y="0"/>
                    <a:pt x="157" y="0"/>
                    <a:pt x="157" y="0"/>
                  </a:cubicBezTo>
                  <a:cubicBezTo>
                    <a:pt x="158" y="0"/>
                    <a:pt x="158" y="1"/>
                    <a:pt x="158" y="1"/>
                  </a:cubicBezTo>
                  <a:cubicBezTo>
                    <a:pt x="159" y="8"/>
                    <a:pt x="161" y="14"/>
                    <a:pt x="163" y="20"/>
                  </a:cubicBezTo>
                  <a:cubicBezTo>
                    <a:pt x="168" y="38"/>
                    <a:pt x="173" y="55"/>
                    <a:pt x="178" y="72"/>
                  </a:cubicBezTo>
                  <a:cubicBezTo>
                    <a:pt x="181" y="83"/>
                    <a:pt x="183" y="92"/>
                    <a:pt x="186" y="102"/>
                  </a:cubicBezTo>
                  <a:cubicBezTo>
                    <a:pt x="187" y="104"/>
                    <a:pt x="185" y="105"/>
                    <a:pt x="184" y="105"/>
                  </a:cubicBezTo>
                  <a:cubicBezTo>
                    <a:pt x="177" y="105"/>
                    <a:pt x="170" y="105"/>
                    <a:pt x="163" y="105"/>
                  </a:cubicBezTo>
                  <a:cubicBezTo>
                    <a:pt x="145" y="105"/>
                    <a:pt x="126" y="105"/>
                    <a:pt x="109" y="105"/>
                  </a:cubicBezTo>
                  <a:cubicBezTo>
                    <a:pt x="101" y="105"/>
                    <a:pt x="95" y="105"/>
                    <a:pt x="88" y="105"/>
                  </a:cubicBezTo>
                  <a:cubicBezTo>
                    <a:pt x="71" y="105"/>
                    <a:pt x="54" y="105"/>
                    <a:pt x="38" y="105"/>
                  </a:cubicBezTo>
                  <a:cubicBezTo>
                    <a:pt x="26" y="105"/>
                    <a:pt x="14" y="105"/>
                    <a:pt x="3" y="105"/>
                  </a:cubicBezTo>
                  <a:cubicBezTo>
                    <a:pt x="2" y="105"/>
                    <a:pt x="0" y="104"/>
                    <a:pt x="1" y="102"/>
                  </a:cubicBezTo>
                  <a:close/>
                  <a:moveTo>
                    <a:pt x="186" y="112"/>
                  </a:moveTo>
                  <a:cubicBezTo>
                    <a:pt x="186" y="122"/>
                    <a:pt x="186" y="131"/>
                    <a:pt x="186" y="141"/>
                  </a:cubicBezTo>
                  <a:cubicBezTo>
                    <a:pt x="186" y="141"/>
                    <a:pt x="186" y="142"/>
                    <a:pt x="186" y="142"/>
                  </a:cubicBezTo>
                  <a:cubicBezTo>
                    <a:pt x="185" y="143"/>
                    <a:pt x="185" y="143"/>
                    <a:pt x="184" y="143"/>
                  </a:cubicBezTo>
                  <a:cubicBezTo>
                    <a:pt x="180" y="143"/>
                    <a:pt x="176" y="143"/>
                    <a:pt x="172" y="143"/>
                  </a:cubicBezTo>
                  <a:cubicBezTo>
                    <a:pt x="158" y="143"/>
                    <a:pt x="143" y="143"/>
                    <a:pt x="128" y="143"/>
                  </a:cubicBezTo>
                  <a:cubicBezTo>
                    <a:pt x="109" y="143"/>
                    <a:pt x="91" y="143"/>
                    <a:pt x="72" y="143"/>
                  </a:cubicBezTo>
                  <a:cubicBezTo>
                    <a:pt x="56" y="143"/>
                    <a:pt x="40" y="143"/>
                    <a:pt x="24" y="143"/>
                  </a:cubicBezTo>
                  <a:cubicBezTo>
                    <a:pt x="17" y="143"/>
                    <a:pt x="10" y="143"/>
                    <a:pt x="3" y="143"/>
                  </a:cubicBezTo>
                  <a:cubicBezTo>
                    <a:pt x="2" y="143"/>
                    <a:pt x="1" y="142"/>
                    <a:pt x="1" y="141"/>
                  </a:cubicBezTo>
                  <a:cubicBezTo>
                    <a:pt x="1" y="131"/>
                    <a:pt x="1" y="122"/>
                    <a:pt x="1" y="112"/>
                  </a:cubicBezTo>
                  <a:cubicBezTo>
                    <a:pt x="1" y="110"/>
                    <a:pt x="2" y="110"/>
                    <a:pt x="3" y="110"/>
                  </a:cubicBezTo>
                  <a:cubicBezTo>
                    <a:pt x="7" y="110"/>
                    <a:pt x="11" y="110"/>
                    <a:pt x="15" y="110"/>
                  </a:cubicBezTo>
                  <a:cubicBezTo>
                    <a:pt x="30" y="110"/>
                    <a:pt x="44" y="110"/>
                    <a:pt x="59" y="110"/>
                  </a:cubicBezTo>
                  <a:cubicBezTo>
                    <a:pt x="78" y="110"/>
                    <a:pt x="96" y="110"/>
                    <a:pt x="115" y="110"/>
                  </a:cubicBezTo>
                  <a:cubicBezTo>
                    <a:pt x="131" y="110"/>
                    <a:pt x="147" y="110"/>
                    <a:pt x="164" y="110"/>
                  </a:cubicBezTo>
                  <a:cubicBezTo>
                    <a:pt x="170" y="110"/>
                    <a:pt x="177" y="110"/>
                    <a:pt x="184" y="110"/>
                  </a:cubicBezTo>
                  <a:cubicBezTo>
                    <a:pt x="185" y="110"/>
                    <a:pt x="186" y="110"/>
                    <a:pt x="186" y="112"/>
                  </a:cubicBezTo>
                  <a:close/>
                  <a:moveTo>
                    <a:pt x="25" y="126"/>
                  </a:moveTo>
                  <a:cubicBezTo>
                    <a:pt x="25" y="123"/>
                    <a:pt x="22" y="120"/>
                    <a:pt x="19" y="120"/>
                  </a:cubicBezTo>
                  <a:cubicBezTo>
                    <a:pt x="16" y="120"/>
                    <a:pt x="13" y="123"/>
                    <a:pt x="13" y="126"/>
                  </a:cubicBezTo>
                  <a:cubicBezTo>
                    <a:pt x="13" y="130"/>
                    <a:pt x="16" y="132"/>
                    <a:pt x="19" y="132"/>
                  </a:cubicBezTo>
                  <a:cubicBezTo>
                    <a:pt x="22" y="132"/>
                    <a:pt x="25" y="130"/>
                    <a:pt x="25" y="126"/>
                  </a:cubicBezTo>
                  <a:close/>
                  <a:moveTo>
                    <a:pt x="152" y="126"/>
                  </a:moveTo>
                  <a:cubicBezTo>
                    <a:pt x="152" y="125"/>
                    <a:pt x="151" y="123"/>
                    <a:pt x="149" y="123"/>
                  </a:cubicBezTo>
                  <a:cubicBezTo>
                    <a:pt x="38" y="123"/>
                    <a:pt x="38" y="123"/>
                    <a:pt x="38" y="123"/>
                  </a:cubicBezTo>
                  <a:cubicBezTo>
                    <a:pt x="37" y="123"/>
                    <a:pt x="35" y="125"/>
                    <a:pt x="35" y="126"/>
                  </a:cubicBezTo>
                  <a:cubicBezTo>
                    <a:pt x="35" y="128"/>
                    <a:pt x="37" y="129"/>
                    <a:pt x="38" y="129"/>
                  </a:cubicBezTo>
                  <a:cubicBezTo>
                    <a:pt x="149" y="129"/>
                    <a:pt x="149" y="129"/>
                    <a:pt x="149" y="129"/>
                  </a:cubicBezTo>
                  <a:cubicBezTo>
                    <a:pt x="151" y="129"/>
                    <a:pt x="152" y="128"/>
                    <a:pt x="152" y="126"/>
                  </a:cubicBezTo>
                  <a:close/>
                  <a:moveTo>
                    <a:pt x="174" y="126"/>
                  </a:moveTo>
                  <a:cubicBezTo>
                    <a:pt x="174" y="123"/>
                    <a:pt x="172" y="120"/>
                    <a:pt x="168" y="120"/>
                  </a:cubicBezTo>
                  <a:cubicBezTo>
                    <a:pt x="165" y="120"/>
                    <a:pt x="162" y="123"/>
                    <a:pt x="162" y="126"/>
                  </a:cubicBezTo>
                  <a:cubicBezTo>
                    <a:pt x="162" y="130"/>
                    <a:pt x="165" y="132"/>
                    <a:pt x="168" y="132"/>
                  </a:cubicBezTo>
                  <a:cubicBezTo>
                    <a:pt x="172" y="132"/>
                    <a:pt x="174" y="130"/>
                    <a:pt x="174" y="126"/>
                  </a:cubicBezTo>
                  <a:close/>
                </a:path>
              </a:pathLst>
            </a:custGeom>
            <a:solidFill>
              <a:srgbClr val="505050"/>
            </a:solidFill>
            <a:ln>
              <a:noFill/>
            </a:ln>
            <a:extLst/>
          </p:spPr>
          <p:txBody>
            <a:bodyPr vert="horz" wrap="square" lIns="91440" tIns="45720" rIns="91440" bIns="45720" numCol="1" anchor="t" anchorCtr="0" compatLnSpc="1">
              <a:prstTxWarp prst="textNoShape">
                <a:avLst/>
              </a:prstTxWarp>
            </a:bodyPr>
            <a:lstStyle/>
            <a:p>
              <a:endParaRPr lang="en-US" dirty="0">
                <a:solidFill>
                  <a:srgbClr val="505050"/>
                </a:solidFill>
              </a:endParaRPr>
            </a:p>
          </p:txBody>
        </p:sp>
        <p:grpSp>
          <p:nvGrpSpPr>
            <p:cNvPr id="52" name="Group 51"/>
            <p:cNvGrpSpPr/>
            <p:nvPr/>
          </p:nvGrpSpPr>
          <p:grpSpPr>
            <a:xfrm>
              <a:off x="2061884" y="2634924"/>
              <a:ext cx="513394" cy="576136"/>
              <a:chOff x="2304394" y="2806764"/>
              <a:chExt cx="203894" cy="228812"/>
            </a:xfrm>
            <a:solidFill>
              <a:schemeClr val="bg1"/>
            </a:solidFill>
          </p:grpSpPr>
          <p:sp>
            <p:nvSpPr>
              <p:cNvPr id="49" name="Freeform 6"/>
              <p:cNvSpPr>
                <a:spLocks/>
              </p:cNvSpPr>
              <p:nvPr/>
            </p:nvSpPr>
            <p:spPr bwMode="auto">
              <a:xfrm>
                <a:off x="2313456" y="2806764"/>
                <a:ext cx="185769" cy="106478"/>
              </a:xfrm>
              <a:custGeom>
                <a:avLst/>
                <a:gdLst>
                  <a:gd name="T0" fmla="*/ 82 w 82"/>
                  <a:gd name="T1" fmla="*/ 23 h 47"/>
                  <a:gd name="T2" fmla="*/ 41 w 82"/>
                  <a:gd name="T3" fmla="*/ 0 h 47"/>
                  <a:gd name="T4" fmla="*/ 0 w 82"/>
                  <a:gd name="T5" fmla="*/ 23 h 47"/>
                  <a:gd name="T6" fmla="*/ 0 w 82"/>
                  <a:gd name="T7" fmla="*/ 24 h 47"/>
                  <a:gd name="T8" fmla="*/ 41 w 82"/>
                  <a:gd name="T9" fmla="*/ 47 h 47"/>
                  <a:gd name="T10" fmla="*/ 82 w 82"/>
                  <a:gd name="T11" fmla="*/ 24 h 47"/>
                  <a:gd name="T12" fmla="*/ 82 w 82"/>
                  <a:gd name="T13" fmla="*/ 23 h 47"/>
                </a:gdLst>
                <a:ahLst/>
                <a:cxnLst>
                  <a:cxn ang="0">
                    <a:pos x="T0" y="T1"/>
                  </a:cxn>
                  <a:cxn ang="0">
                    <a:pos x="T2" y="T3"/>
                  </a:cxn>
                  <a:cxn ang="0">
                    <a:pos x="T4" y="T5"/>
                  </a:cxn>
                  <a:cxn ang="0">
                    <a:pos x="T6" y="T7"/>
                  </a:cxn>
                  <a:cxn ang="0">
                    <a:pos x="T8" y="T9"/>
                  </a:cxn>
                  <a:cxn ang="0">
                    <a:pos x="T10" y="T11"/>
                  </a:cxn>
                  <a:cxn ang="0">
                    <a:pos x="T12" y="T13"/>
                  </a:cxn>
                </a:cxnLst>
                <a:rect l="0" t="0" r="r" b="b"/>
                <a:pathLst>
                  <a:path w="82" h="47">
                    <a:moveTo>
                      <a:pt x="82" y="23"/>
                    </a:moveTo>
                    <a:lnTo>
                      <a:pt x="41" y="0"/>
                    </a:lnTo>
                    <a:lnTo>
                      <a:pt x="0" y="23"/>
                    </a:lnTo>
                    <a:lnTo>
                      <a:pt x="0" y="24"/>
                    </a:lnTo>
                    <a:lnTo>
                      <a:pt x="41" y="47"/>
                    </a:lnTo>
                    <a:lnTo>
                      <a:pt x="82" y="24"/>
                    </a:lnTo>
                    <a:lnTo>
                      <a:pt x="82"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05050"/>
                  </a:solidFill>
                </a:endParaRPr>
              </a:p>
            </p:txBody>
          </p:sp>
          <p:sp>
            <p:nvSpPr>
              <p:cNvPr id="50" name="Freeform 7"/>
              <p:cNvSpPr>
                <a:spLocks/>
              </p:cNvSpPr>
              <p:nvPr/>
            </p:nvSpPr>
            <p:spPr bwMode="auto">
              <a:xfrm>
                <a:off x="2415403" y="2876993"/>
                <a:ext cx="92885" cy="158583"/>
              </a:xfrm>
              <a:custGeom>
                <a:avLst/>
                <a:gdLst>
                  <a:gd name="T0" fmla="*/ 0 w 41"/>
                  <a:gd name="T1" fmla="*/ 23 h 70"/>
                  <a:gd name="T2" fmla="*/ 0 w 41"/>
                  <a:gd name="T3" fmla="*/ 70 h 70"/>
                  <a:gd name="T4" fmla="*/ 41 w 41"/>
                  <a:gd name="T5" fmla="*/ 47 h 70"/>
                  <a:gd name="T6" fmla="*/ 41 w 41"/>
                  <a:gd name="T7" fmla="*/ 0 h 70"/>
                  <a:gd name="T8" fmla="*/ 0 w 41"/>
                  <a:gd name="T9" fmla="*/ 23 h 70"/>
                </a:gdLst>
                <a:ahLst/>
                <a:cxnLst>
                  <a:cxn ang="0">
                    <a:pos x="T0" y="T1"/>
                  </a:cxn>
                  <a:cxn ang="0">
                    <a:pos x="T2" y="T3"/>
                  </a:cxn>
                  <a:cxn ang="0">
                    <a:pos x="T4" y="T5"/>
                  </a:cxn>
                  <a:cxn ang="0">
                    <a:pos x="T6" y="T7"/>
                  </a:cxn>
                  <a:cxn ang="0">
                    <a:pos x="T8" y="T9"/>
                  </a:cxn>
                </a:cxnLst>
                <a:rect l="0" t="0" r="r" b="b"/>
                <a:pathLst>
                  <a:path w="41" h="70">
                    <a:moveTo>
                      <a:pt x="0" y="23"/>
                    </a:moveTo>
                    <a:lnTo>
                      <a:pt x="0" y="70"/>
                    </a:lnTo>
                    <a:lnTo>
                      <a:pt x="41" y="47"/>
                    </a:lnTo>
                    <a:lnTo>
                      <a:pt x="41" y="0"/>
                    </a:lnTo>
                    <a:lnTo>
                      <a:pt x="0"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05050"/>
                  </a:solidFill>
                </a:endParaRPr>
              </a:p>
            </p:txBody>
          </p:sp>
          <p:sp>
            <p:nvSpPr>
              <p:cNvPr id="51" name="Freeform 8"/>
              <p:cNvSpPr>
                <a:spLocks/>
              </p:cNvSpPr>
              <p:nvPr/>
            </p:nvSpPr>
            <p:spPr bwMode="auto">
              <a:xfrm>
                <a:off x="2304394" y="2876993"/>
                <a:ext cx="92885" cy="158583"/>
              </a:xfrm>
              <a:custGeom>
                <a:avLst/>
                <a:gdLst>
                  <a:gd name="T0" fmla="*/ 41 w 41"/>
                  <a:gd name="T1" fmla="*/ 23 h 70"/>
                  <a:gd name="T2" fmla="*/ 0 w 41"/>
                  <a:gd name="T3" fmla="*/ 0 h 70"/>
                  <a:gd name="T4" fmla="*/ 0 w 41"/>
                  <a:gd name="T5" fmla="*/ 47 h 70"/>
                  <a:gd name="T6" fmla="*/ 41 w 41"/>
                  <a:gd name="T7" fmla="*/ 70 h 70"/>
                  <a:gd name="T8" fmla="*/ 41 w 41"/>
                  <a:gd name="T9" fmla="*/ 23 h 70"/>
                </a:gdLst>
                <a:ahLst/>
                <a:cxnLst>
                  <a:cxn ang="0">
                    <a:pos x="T0" y="T1"/>
                  </a:cxn>
                  <a:cxn ang="0">
                    <a:pos x="T2" y="T3"/>
                  </a:cxn>
                  <a:cxn ang="0">
                    <a:pos x="T4" y="T5"/>
                  </a:cxn>
                  <a:cxn ang="0">
                    <a:pos x="T6" y="T7"/>
                  </a:cxn>
                  <a:cxn ang="0">
                    <a:pos x="T8" y="T9"/>
                  </a:cxn>
                </a:cxnLst>
                <a:rect l="0" t="0" r="r" b="b"/>
                <a:pathLst>
                  <a:path w="41" h="70">
                    <a:moveTo>
                      <a:pt x="41" y="23"/>
                    </a:moveTo>
                    <a:lnTo>
                      <a:pt x="0" y="0"/>
                    </a:lnTo>
                    <a:lnTo>
                      <a:pt x="0" y="47"/>
                    </a:lnTo>
                    <a:lnTo>
                      <a:pt x="41" y="70"/>
                    </a:lnTo>
                    <a:lnTo>
                      <a:pt x="41"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05050"/>
                  </a:solidFill>
                </a:endParaRPr>
              </a:p>
            </p:txBody>
          </p:sp>
        </p:grpSp>
      </p:grpSp>
      <p:sp>
        <p:nvSpPr>
          <p:cNvPr id="55" name="TextBox 54"/>
          <p:cNvSpPr txBox="1"/>
          <p:nvPr/>
        </p:nvSpPr>
        <p:spPr>
          <a:xfrm>
            <a:off x="798997" y="3009848"/>
            <a:ext cx="1175643" cy="627864"/>
          </a:xfrm>
          <a:prstGeom prst="rect">
            <a:avLst/>
          </a:prstGeom>
          <a:noFill/>
        </p:spPr>
        <p:txBody>
          <a:bodyPr wrap="none" lIns="182880" tIns="146304" rIns="182880" bIns="146304" rtlCol="0">
            <a:spAutoFit/>
          </a:bodyPr>
          <a:lstStyle/>
          <a:p>
            <a:pPr>
              <a:lnSpc>
                <a:spcPct val="90000"/>
              </a:lnSpc>
              <a:spcAft>
                <a:spcPts val="600"/>
              </a:spcAft>
            </a:pPr>
            <a:r>
              <a:rPr lang="en-US" sz="2400" b="1" dirty="0" err="1" smtClean="0">
                <a:gradFill>
                  <a:gsLst>
                    <a:gs pos="2917">
                      <a:schemeClr val="tx2"/>
                    </a:gs>
                    <a:gs pos="30000">
                      <a:schemeClr val="tx2"/>
                    </a:gs>
                  </a:gsLst>
                  <a:lin ang="5400000" scaled="0"/>
                </a:gradFill>
              </a:rPr>
              <a:t>Físico</a:t>
            </a:r>
            <a:endParaRPr lang="en-US" sz="2400" b="1" dirty="0" smtClean="0">
              <a:gradFill>
                <a:gsLst>
                  <a:gs pos="2917">
                    <a:schemeClr val="tx2"/>
                  </a:gs>
                  <a:gs pos="30000">
                    <a:schemeClr val="tx2"/>
                  </a:gs>
                </a:gsLst>
                <a:lin ang="5400000" scaled="0"/>
              </a:gradFill>
            </a:endParaRPr>
          </a:p>
        </p:txBody>
      </p:sp>
      <p:grpSp>
        <p:nvGrpSpPr>
          <p:cNvPr id="54" name="Group 53"/>
          <p:cNvGrpSpPr/>
          <p:nvPr/>
        </p:nvGrpSpPr>
        <p:grpSpPr>
          <a:xfrm>
            <a:off x="804913" y="3967742"/>
            <a:ext cx="1188720" cy="1908467"/>
            <a:chOff x="5119137" y="1711739"/>
            <a:chExt cx="1420738" cy="2335832"/>
          </a:xfrm>
        </p:grpSpPr>
        <p:sp>
          <p:nvSpPr>
            <p:cNvPr id="4" name="Freeform 5"/>
            <p:cNvSpPr>
              <a:spLocks noChangeAspect="1" noEditPoints="1"/>
            </p:cNvSpPr>
            <p:nvPr/>
          </p:nvSpPr>
          <p:spPr bwMode="auto">
            <a:xfrm>
              <a:off x="5119137" y="2950290"/>
              <a:ext cx="1420738" cy="1097281"/>
            </a:xfrm>
            <a:custGeom>
              <a:avLst/>
              <a:gdLst>
                <a:gd name="T0" fmla="*/ 1 w 187"/>
                <a:gd name="T1" fmla="*/ 102 h 143"/>
                <a:gd name="T2" fmla="*/ 6 w 187"/>
                <a:gd name="T3" fmla="*/ 84 h 143"/>
                <a:gd name="T4" fmla="*/ 21 w 187"/>
                <a:gd name="T5" fmla="*/ 32 h 143"/>
                <a:gd name="T6" fmla="*/ 29 w 187"/>
                <a:gd name="T7" fmla="*/ 1 h 143"/>
                <a:gd name="T8" fmla="*/ 31 w 187"/>
                <a:gd name="T9" fmla="*/ 0 h 143"/>
                <a:gd name="T10" fmla="*/ 36 w 187"/>
                <a:gd name="T11" fmla="*/ 0 h 143"/>
                <a:gd name="T12" fmla="*/ 86 w 187"/>
                <a:gd name="T13" fmla="*/ 0 h 143"/>
                <a:gd name="T14" fmla="*/ 114 w 187"/>
                <a:gd name="T15" fmla="*/ 0 h 143"/>
                <a:gd name="T16" fmla="*/ 156 w 187"/>
                <a:gd name="T17" fmla="*/ 0 h 143"/>
                <a:gd name="T18" fmla="*/ 157 w 187"/>
                <a:gd name="T19" fmla="*/ 0 h 143"/>
                <a:gd name="T20" fmla="*/ 158 w 187"/>
                <a:gd name="T21" fmla="*/ 1 h 143"/>
                <a:gd name="T22" fmla="*/ 163 w 187"/>
                <a:gd name="T23" fmla="*/ 20 h 143"/>
                <a:gd name="T24" fmla="*/ 178 w 187"/>
                <a:gd name="T25" fmla="*/ 72 h 143"/>
                <a:gd name="T26" fmla="*/ 186 w 187"/>
                <a:gd name="T27" fmla="*/ 102 h 143"/>
                <a:gd name="T28" fmla="*/ 184 w 187"/>
                <a:gd name="T29" fmla="*/ 105 h 143"/>
                <a:gd name="T30" fmla="*/ 163 w 187"/>
                <a:gd name="T31" fmla="*/ 105 h 143"/>
                <a:gd name="T32" fmla="*/ 109 w 187"/>
                <a:gd name="T33" fmla="*/ 105 h 143"/>
                <a:gd name="T34" fmla="*/ 88 w 187"/>
                <a:gd name="T35" fmla="*/ 105 h 143"/>
                <a:gd name="T36" fmla="*/ 38 w 187"/>
                <a:gd name="T37" fmla="*/ 105 h 143"/>
                <a:gd name="T38" fmla="*/ 3 w 187"/>
                <a:gd name="T39" fmla="*/ 105 h 143"/>
                <a:gd name="T40" fmla="*/ 1 w 187"/>
                <a:gd name="T41" fmla="*/ 102 h 143"/>
                <a:gd name="T42" fmla="*/ 186 w 187"/>
                <a:gd name="T43" fmla="*/ 112 h 143"/>
                <a:gd name="T44" fmla="*/ 186 w 187"/>
                <a:gd name="T45" fmla="*/ 141 h 143"/>
                <a:gd name="T46" fmla="*/ 186 w 187"/>
                <a:gd name="T47" fmla="*/ 142 h 143"/>
                <a:gd name="T48" fmla="*/ 184 w 187"/>
                <a:gd name="T49" fmla="*/ 143 h 143"/>
                <a:gd name="T50" fmla="*/ 172 w 187"/>
                <a:gd name="T51" fmla="*/ 143 h 143"/>
                <a:gd name="T52" fmla="*/ 128 w 187"/>
                <a:gd name="T53" fmla="*/ 143 h 143"/>
                <a:gd name="T54" fmla="*/ 72 w 187"/>
                <a:gd name="T55" fmla="*/ 143 h 143"/>
                <a:gd name="T56" fmla="*/ 24 w 187"/>
                <a:gd name="T57" fmla="*/ 143 h 143"/>
                <a:gd name="T58" fmla="*/ 3 w 187"/>
                <a:gd name="T59" fmla="*/ 143 h 143"/>
                <a:gd name="T60" fmla="*/ 1 w 187"/>
                <a:gd name="T61" fmla="*/ 141 h 143"/>
                <a:gd name="T62" fmla="*/ 1 w 187"/>
                <a:gd name="T63" fmla="*/ 112 h 143"/>
                <a:gd name="T64" fmla="*/ 3 w 187"/>
                <a:gd name="T65" fmla="*/ 110 h 143"/>
                <a:gd name="T66" fmla="*/ 15 w 187"/>
                <a:gd name="T67" fmla="*/ 110 h 143"/>
                <a:gd name="T68" fmla="*/ 59 w 187"/>
                <a:gd name="T69" fmla="*/ 110 h 143"/>
                <a:gd name="T70" fmla="*/ 115 w 187"/>
                <a:gd name="T71" fmla="*/ 110 h 143"/>
                <a:gd name="T72" fmla="*/ 164 w 187"/>
                <a:gd name="T73" fmla="*/ 110 h 143"/>
                <a:gd name="T74" fmla="*/ 184 w 187"/>
                <a:gd name="T75" fmla="*/ 110 h 143"/>
                <a:gd name="T76" fmla="*/ 186 w 187"/>
                <a:gd name="T77" fmla="*/ 112 h 143"/>
                <a:gd name="T78" fmla="*/ 25 w 187"/>
                <a:gd name="T79" fmla="*/ 126 h 143"/>
                <a:gd name="T80" fmla="*/ 19 w 187"/>
                <a:gd name="T81" fmla="*/ 120 h 143"/>
                <a:gd name="T82" fmla="*/ 13 w 187"/>
                <a:gd name="T83" fmla="*/ 126 h 143"/>
                <a:gd name="T84" fmla="*/ 19 w 187"/>
                <a:gd name="T85" fmla="*/ 132 h 143"/>
                <a:gd name="T86" fmla="*/ 25 w 187"/>
                <a:gd name="T87" fmla="*/ 126 h 143"/>
                <a:gd name="T88" fmla="*/ 152 w 187"/>
                <a:gd name="T89" fmla="*/ 126 h 143"/>
                <a:gd name="T90" fmla="*/ 149 w 187"/>
                <a:gd name="T91" fmla="*/ 123 h 143"/>
                <a:gd name="T92" fmla="*/ 38 w 187"/>
                <a:gd name="T93" fmla="*/ 123 h 143"/>
                <a:gd name="T94" fmla="*/ 35 w 187"/>
                <a:gd name="T95" fmla="*/ 126 h 143"/>
                <a:gd name="T96" fmla="*/ 38 w 187"/>
                <a:gd name="T97" fmla="*/ 129 h 143"/>
                <a:gd name="T98" fmla="*/ 149 w 187"/>
                <a:gd name="T99" fmla="*/ 129 h 143"/>
                <a:gd name="T100" fmla="*/ 152 w 187"/>
                <a:gd name="T101" fmla="*/ 126 h 143"/>
                <a:gd name="T102" fmla="*/ 174 w 187"/>
                <a:gd name="T103" fmla="*/ 126 h 143"/>
                <a:gd name="T104" fmla="*/ 168 w 187"/>
                <a:gd name="T105" fmla="*/ 120 h 143"/>
                <a:gd name="T106" fmla="*/ 162 w 187"/>
                <a:gd name="T107" fmla="*/ 126 h 143"/>
                <a:gd name="T108" fmla="*/ 168 w 187"/>
                <a:gd name="T109" fmla="*/ 132 h 143"/>
                <a:gd name="T110" fmla="*/ 174 w 187"/>
                <a:gd name="T111" fmla="*/ 126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87" h="143">
                  <a:moveTo>
                    <a:pt x="1" y="102"/>
                  </a:moveTo>
                  <a:cubicBezTo>
                    <a:pt x="3" y="96"/>
                    <a:pt x="5" y="90"/>
                    <a:pt x="6" y="84"/>
                  </a:cubicBezTo>
                  <a:cubicBezTo>
                    <a:pt x="11" y="66"/>
                    <a:pt x="16" y="49"/>
                    <a:pt x="21" y="32"/>
                  </a:cubicBezTo>
                  <a:cubicBezTo>
                    <a:pt x="24" y="22"/>
                    <a:pt x="26" y="12"/>
                    <a:pt x="29" y="1"/>
                  </a:cubicBezTo>
                  <a:cubicBezTo>
                    <a:pt x="30" y="0"/>
                    <a:pt x="31" y="0"/>
                    <a:pt x="31" y="0"/>
                  </a:cubicBezTo>
                  <a:cubicBezTo>
                    <a:pt x="33" y="0"/>
                    <a:pt x="34" y="0"/>
                    <a:pt x="36" y="0"/>
                  </a:cubicBezTo>
                  <a:cubicBezTo>
                    <a:pt x="53" y="0"/>
                    <a:pt x="70" y="0"/>
                    <a:pt x="86" y="0"/>
                  </a:cubicBezTo>
                  <a:cubicBezTo>
                    <a:pt x="95" y="0"/>
                    <a:pt x="105" y="0"/>
                    <a:pt x="114" y="0"/>
                  </a:cubicBezTo>
                  <a:cubicBezTo>
                    <a:pt x="128" y="0"/>
                    <a:pt x="142" y="0"/>
                    <a:pt x="156" y="0"/>
                  </a:cubicBezTo>
                  <a:cubicBezTo>
                    <a:pt x="157" y="0"/>
                    <a:pt x="157" y="0"/>
                    <a:pt x="157" y="0"/>
                  </a:cubicBezTo>
                  <a:cubicBezTo>
                    <a:pt x="158" y="0"/>
                    <a:pt x="158" y="1"/>
                    <a:pt x="158" y="1"/>
                  </a:cubicBezTo>
                  <a:cubicBezTo>
                    <a:pt x="159" y="8"/>
                    <a:pt x="161" y="14"/>
                    <a:pt x="163" y="20"/>
                  </a:cubicBezTo>
                  <a:cubicBezTo>
                    <a:pt x="168" y="38"/>
                    <a:pt x="173" y="55"/>
                    <a:pt x="178" y="72"/>
                  </a:cubicBezTo>
                  <a:cubicBezTo>
                    <a:pt x="181" y="83"/>
                    <a:pt x="183" y="92"/>
                    <a:pt x="186" y="102"/>
                  </a:cubicBezTo>
                  <a:cubicBezTo>
                    <a:pt x="187" y="104"/>
                    <a:pt x="185" y="105"/>
                    <a:pt x="184" y="105"/>
                  </a:cubicBezTo>
                  <a:cubicBezTo>
                    <a:pt x="177" y="105"/>
                    <a:pt x="170" y="105"/>
                    <a:pt x="163" y="105"/>
                  </a:cubicBezTo>
                  <a:cubicBezTo>
                    <a:pt x="145" y="105"/>
                    <a:pt x="126" y="105"/>
                    <a:pt x="109" y="105"/>
                  </a:cubicBezTo>
                  <a:cubicBezTo>
                    <a:pt x="101" y="105"/>
                    <a:pt x="95" y="105"/>
                    <a:pt x="88" y="105"/>
                  </a:cubicBezTo>
                  <a:cubicBezTo>
                    <a:pt x="71" y="105"/>
                    <a:pt x="54" y="105"/>
                    <a:pt x="38" y="105"/>
                  </a:cubicBezTo>
                  <a:cubicBezTo>
                    <a:pt x="26" y="105"/>
                    <a:pt x="14" y="105"/>
                    <a:pt x="3" y="105"/>
                  </a:cubicBezTo>
                  <a:cubicBezTo>
                    <a:pt x="2" y="105"/>
                    <a:pt x="0" y="104"/>
                    <a:pt x="1" y="102"/>
                  </a:cubicBezTo>
                  <a:close/>
                  <a:moveTo>
                    <a:pt x="186" y="112"/>
                  </a:moveTo>
                  <a:cubicBezTo>
                    <a:pt x="186" y="122"/>
                    <a:pt x="186" y="131"/>
                    <a:pt x="186" y="141"/>
                  </a:cubicBezTo>
                  <a:cubicBezTo>
                    <a:pt x="186" y="141"/>
                    <a:pt x="186" y="142"/>
                    <a:pt x="186" y="142"/>
                  </a:cubicBezTo>
                  <a:cubicBezTo>
                    <a:pt x="185" y="143"/>
                    <a:pt x="185" y="143"/>
                    <a:pt x="184" y="143"/>
                  </a:cubicBezTo>
                  <a:cubicBezTo>
                    <a:pt x="180" y="143"/>
                    <a:pt x="176" y="143"/>
                    <a:pt x="172" y="143"/>
                  </a:cubicBezTo>
                  <a:cubicBezTo>
                    <a:pt x="158" y="143"/>
                    <a:pt x="143" y="143"/>
                    <a:pt x="128" y="143"/>
                  </a:cubicBezTo>
                  <a:cubicBezTo>
                    <a:pt x="109" y="143"/>
                    <a:pt x="91" y="143"/>
                    <a:pt x="72" y="143"/>
                  </a:cubicBezTo>
                  <a:cubicBezTo>
                    <a:pt x="56" y="143"/>
                    <a:pt x="40" y="143"/>
                    <a:pt x="24" y="143"/>
                  </a:cubicBezTo>
                  <a:cubicBezTo>
                    <a:pt x="17" y="143"/>
                    <a:pt x="10" y="143"/>
                    <a:pt x="3" y="143"/>
                  </a:cubicBezTo>
                  <a:cubicBezTo>
                    <a:pt x="2" y="143"/>
                    <a:pt x="1" y="142"/>
                    <a:pt x="1" y="141"/>
                  </a:cubicBezTo>
                  <a:cubicBezTo>
                    <a:pt x="1" y="131"/>
                    <a:pt x="1" y="122"/>
                    <a:pt x="1" y="112"/>
                  </a:cubicBezTo>
                  <a:cubicBezTo>
                    <a:pt x="1" y="110"/>
                    <a:pt x="2" y="110"/>
                    <a:pt x="3" y="110"/>
                  </a:cubicBezTo>
                  <a:cubicBezTo>
                    <a:pt x="7" y="110"/>
                    <a:pt x="11" y="110"/>
                    <a:pt x="15" y="110"/>
                  </a:cubicBezTo>
                  <a:cubicBezTo>
                    <a:pt x="30" y="110"/>
                    <a:pt x="44" y="110"/>
                    <a:pt x="59" y="110"/>
                  </a:cubicBezTo>
                  <a:cubicBezTo>
                    <a:pt x="78" y="110"/>
                    <a:pt x="96" y="110"/>
                    <a:pt x="115" y="110"/>
                  </a:cubicBezTo>
                  <a:cubicBezTo>
                    <a:pt x="131" y="110"/>
                    <a:pt x="147" y="110"/>
                    <a:pt x="164" y="110"/>
                  </a:cubicBezTo>
                  <a:cubicBezTo>
                    <a:pt x="170" y="110"/>
                    <a:pt x="177" y="110"/>
                    <a:pt x="184" y="110"/>
                  </a:cubicBezTo>
                  <a:cubicBezTo>
                    <a:pt x="185" y="110"/>
                    <a:pt x="186" y="110"/>
                    <a:pt x="186" y="112"/>
                  </a:cubicBezTo>
                  <a:close/>
                  <a:moveTo>
                    <a:pt x="25" y="126"/>
                  </a:moveTo>
                  <a:cubicBezTo>
                    <a:pt x="25" y="123"/>
                    <a:pt x="22" y="120"/>
                    <a:pt x="19" y="120"/>
                  </a:cubicBezTo>
                  <a:cubicBezTo>
                    <a:pt x="16" y="120"/>
                    <a:pt x="13" y="123"/>
                    <a:pt x="13" y="126"/>
                  </a:cubicBezTo>
                  <a:cubicBezTo>
                    <a:pt x="13" y="130"/>
                    <a:pt x="16" y="132"/>
                    <a:pt x="19" y="132"/>
                  </a:cubicBezTo>
                  <a:cubicBezTo>
                    <a:pt x="22" y="132"/>
                    <a:pt x="25" y="130"/>
                    <a:pt x="25" y="126"/>
                  </a:cubicBezTo>
                  <a:close/>
                  <a:moveTo>
                    <a:pt x="152" y="126"/>
                  </a:moveTo>
                  <a:cubicBezTo>
                    <a:pt x="152" y="125"/>
                    <a:pt x="151" y="123"/>
                    <a:pt x="149" y="123"/>
                  </a:cubicBezTo>
                  <a:cubicBezTo>
                    <a:pt x="38" y="123"/>
                    <a:pt x="38" y="123"/>
                    <a:pt x="38" y="123"/>
                  </a:cubicBezTo>
                  <a:cubicBezTo>
                    <a:pt x="37" y="123"/>
                    <a:pt x="35" y="125"/>
                    <a:pt x="35" y="126"/>
                  </a:cubicBezTo>
                  <a:cubicBezTo>
                    <a:pt x="35" y="128"/>
                    <a:pt x="37" y="129"/>
                    <a:pt x="38" y="129"/>
                  </a:cubicBezTo>
                  <a:cubicBezTo>
                    <a:pt x="149" y="129"/>
                    <a:pt x="149" y="129"/>
                    <a:pt x="149" y="129"/>
                  </a:cubicBezTo>
                  <a:cubicBezTo>
                    <a:pt x="151" y="129"/>
                    <a:pt x="152" y="128"/>
                    <a:pt x="152" y="126"/>
                  </a:cubicBezTo>
                  <a:close/>
                  <a:moveTo>
                    <a:pt x="174" y="126"/>
                  </a:moveTo>
                  <a:cubicBezTo>
                    <a:pt x="174" y="123"/>
                    <a:pt x="172" y="120"/>
                    <a:pt x="168" y="120"/>
                  </a:cubicBezTo>
                  <a:cubicBezTo>
                    <a:pt x="165" y="120"/>
                    <a:pt x="162" y="123"/>
                    <a:pt x="162" y="126"/>
                  </a:cubicBezTo>
                  <a:cubicBezTo>
                    <a:pt x="162" y="130"/>
                    <a:pt x="165" y="132"/>
                    <a:pt x="168" y="132"/>
                  </a:cubicBezTo>
                  <a:cubicBezTo>
                    <a:pt x="172" y="132"/>
                    <a:pt x="174" y="130"/>
                    <a:pt x="174" y="126"/>
                  </a:cubicBezTo>
                  <a:close/>
                </a:path>
              </a:pathLst>
            </a:custGeom>
            <a:solidFill>
              <a:srgbClr val="505050"/>
            </a:solidFill>
            <a:ln>
              <a:noFill/>
            </a:ln>
            <a:extLst/>
          </p:spPr>
          <p:txBody>
            <a:bodyPr vert="horz" wrap="square" lIns="91440" tIns="45720" rIns="91440" bIns="45720" numCol="1" anchor="t" anchorCtr="0" compatLnSpc="1">
              <a:prstTxWarp prst="textNoShape">
                <a:avLst/>
              </a:prstTxWarp>
            </a:bodyPr>
            <a:lstStyle/>
            <a:p>
              <a:endParaRPr lang="en-US" dirty="0">
                <a:solidFill>
                  <a:srgbClr val="505050"/>
                </a:solidFill>
              </a:endParaRPr>
            </a:p>
          </p:txBody>
        </p:sp>
        <p:grpSp>
          <p:nvGrpSpPr>
            <p:cNvPr id="7" name="Group 6"/>
            <p:cNvGrpSpPr/>
            <p:nvPr/>
          </p:nvGrpSpPr>
          <p:grpSpPr>
            <a:xfrm>
              <a:off x="5215615" y="2330646"/>
              <a:ext cx="600352" cy="548244"/>
              <a:chOff x="7225183" y="4826255"/>
              <a:chExt cx="420688" cy="384175"/>
            </a:xfrm>
          </p:grpSpPr>
          <p:sp>
            <p:nvSpPr>
              <p:cNvPr id="36" name="Rectangle 35"/>
              <p:cNvSpPr/>
              <p:nvPr/>
            </p:nvSpPr>
            <p:spPr bwMode="auto">
              <a:xfrm>
                <a:off x="7255669" y="4857750"/>
                <a:ext cx="364331" cy="24765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37" name="Group 36"/>
              <p:cNvGrpSpPr/>
              <p:nvPr/>
            </p:nvGrpSpPr>
            <p:grpSpPr>
              <a:xfrm>
                <a:off x="7225183" y="4826255"/>
                <a:ext cx="420688" cy="384175"/>
                <a:chOff x="7225183" y="4826255"/>
                <a:chExt cx="420688" cy="384175"/>
              </a:xfrm>
              <a:solidFill>
                <a:schemeClr val="accent4"/>
              </a:solidFill>
            </p:grpSpPr>
            <p:sp>
              <p:nvSpPr>
                <p:cNvPr id="38" name="Freeform 5"/>
                <p:cNvSpPr>
                  <a:spLocks noEditPoints="1"/>
                </p:cNvSpPr>
                <p:nvPr/>
              </p:nvSpPr>
              <p:spPr bwMode="auto">
                <a:xfrm>
                  <a:off x="7225183" y="4826255"/>
                  <a:ext cx="420688" cy="384175"/>
                </a:xfrm>
                <a:custGeom>
                  <a:avLst/>
                  <a:gdLst>
                    <a:gd name="T0" fmla="*/ 563 w 599"/>
                    <a:gd name="T1" fmla="*/ 0 h 553"/>
                    <a:gd name="T2" fmla="*/ 33 w 599"/>
                    <a:gd name="T3" fmla="*/ 0 h 553"/>
                    <a:gd name="T4" fmla="*/ 0 w 599"/>
                    <a:gd name="T5" fmla="*/ 34 h 553"/>
                    <a:gd name="T6" fmla="*/ 0 w 599"/>
                    <a:gd name="T7" fmla="*/ 404 h 553"/>
                    <a:gd name="T8" fmla="*/ 33 w 599"/>
                    <a:gd name="T9" fmla="*/ 438 h 553"/>
                    <a:gd name="T10" fmla="*/ 214 w 599"/>
                    <a:gd name="T11" fmla="*/ 438 h 553"/>
                    <a:gd name="T12" fmla="*/ 93 w 599"/>
                    <a:gd name="T13" fmla="*/ 517 h 553"/>
                    <a:gd name="T14" fmla="*/ 93 w 599"/>
                    <a:gd name="T15" fmla="*/ 553 h 553"/>
                    <a:gd name="T16" fmla="*/ 484 w 599"/>
                    <a:gd name="T17" fmla="*/ 553 h 553"/>
                    <a:gd name="T18" fmla="*/ 484 w 599"/>
                    <a:gd name="T19" fmla="*/ 517 h 553"/>
                    <a:gd name="T20" fmla="*/ 377 w 599"/>
                    <a:gd name="T21" fmla="*/ 438 h 553"/>
                    <a:gd name="T22" fmla="*/ 563 w 599"/>
                    <a:gd name="T23" fmla="*/ 438 h 553"/>
                    <a:gd name="T24" fmla="*/ 599 w 599"/>
                    <a:gd name="T25" fmla="*/ 404 h 553"/>
                    <a:gd name="T26" fmla="*/ 599 w 599"/>
                    <a:gd name="T27" fmla="*/ 34 h 553"/>
                    <a:gd name="T28" fmla="*/ 563 w 599"/>
                    <a:gd name="T29" fmla="*/ 0 h 553"/>
                    <a:gd name="T30" fmla="*/ 553 w 599"/>
                    <a:gd name="T31" fmla="*/ 47 h 553"/>
                    <a:gd name="T32" fmla="*/ 553 w 599"/>
                    <a:gd name="T33" fmla="*/ 392 h 553"/>
                    <a:gd name="T34" fmla="*/ 47 w 599"/>
                    <a:gd name="T35" fmla="*/ 392 h 553"/>
                    <a:gd name="T36" fmla="*/ 47 w 599"/>
                    <a:gd name="T37" fmla="*/ 47 h 553"/>
                    <a:gd name="T38" fmla="*/ 554 w 599"/>
                    <a:gd name="T39" fmla="*/ 46 h 553"/>
                    <a:gd name="T40" fmla="*/ 553 w 599"/>
                    <a:gd name="T41" fmla="*/ 47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99" h="553">
                      <a:moveTo>
                        <a:pt x="563" y="0"/>
                      </a:moveTo>
                      <a:lnTo>
                        <a:pt x="33" y="0"/>
                      </a:lnTo>
                      <a:cubicBezTo>
                        <a:pt x="15" y="0"/>
                        <a:pt x="0" y="17"/>
                        <a:pt x="0" y="34"/>
                      </a:cubicBezTo>
                      <a:lnTo>
                        <a:pt x="0" y="404"/>
                      </a:lnTo>
                      <a:cubicBezTo>
                        <a:pt x="0" y="422"/>
                        <a:pt x="15" y="438"/>
                        <a:pt x="33" y="438"/>
                      </a:cubicBezTo>
                      <a:lnTo>
                        <a:pt x="214" y="438"/>
                      </a:lnTo>
                      <a:cubicBezTo>
                        <a:pt x="234" y="507"/>
                        <a:pt x="208" y="517"/>
                        <a:pt x="93" y="517"/>
                      </a:cubicBezTo>
                      <a:lnTo>
                        <a:pt x="93" y="553"/>
                      </a:lnTo>
                      <a:lnTo>
                        <a:pt x="484" y="553"/>
                      </a:lnTo>
                      <a:lnTo>
                        <a:pt x="484" y="517"/>
                      </a:lnTo>
                      <a:cubicBezTo>
                        <a:pt x="369" y="517"/>
                        <a:pt x="357" y="507"/>
                        <a:pt x="377" y="438"/>
                      </a:cubicBezTo>
                      <a:lnTo>
                        <a:pt x="563" y="438"/>
                      </a:lnTo>
                      <a:cubicBezTo>
                        <a:pt x="581" y="438"/>
                        <a:pt x="599" y="422"/>
                        <a:pt x="599" y="404"/>
                      </a:cubicBezTo>
                      <a:lnTo>
                        <a:pt x="599" y="34"/>
                      </a:lnTo>
                      <a:cubicBezTo>
                        <a:pt x="599" y="17"/>
                        <a:pt x="581" y="0"/>
                        <a:pt x="563" y="0"/>
                      </a:cubicBezTo>
                      <a:close/>
                      <a:moveTo>
                        <a:pt x="553" y="47"/>
                      </a:moveTo>
                      <a:lnTo>
                        <a:pt x="553" y="392"/>
                      </a:lnTo>
                      <a:lnTo>
                        <a:pt x="47" y="392"/>
                      </a:lnTo>
                      <a:lnTo>
                        <a:pt x="47" y="47"/>
                      </a:lnTo>
                      <a:lnTo>
                        <a:pt x="554" y="46"/>
                      </a:lnTo>
                      <a:lnTo>
                        <a:pt x="553" y="47"/>
                      </a:lnTo>
                      <a:close/>
                    </a:path>
                  </a:pathLst>
                </a:custGeom>
                <a:solidFill>
                  <a:srgbClr val="00188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srgbClr val="505050"/>
                    </a:solidFill>
                  </a:endParaRPr>
                </a:p>
              </p:txBody>
            </p:sp>
            <p:sp>
              <p:nvSpPr>
                <p:cNvPr id="39" name="Freeform 6"/>
                <p:cNvSpPr>
                  <a:spLocks/>
                </p:cNvSpPr>
                <p:nvPr/>
              </p:nvSpPr>
              <p:spPr bwMode="auto">
                <a:xfrm>
                  <a:off x="7366470" y="4896105"/>
                  <a:ext cx="130175" cy="74613"/>
                </a:xfrm>
                <a:custGeom>
                  <a:avLst/>
                  <a:gdLst>
                    <a:gd name="T0" fmla="*/ 82 w 82"/>
                    <a:gd name="T1" fmla="*/ 23 h 47"/>
                    <a:gd name="T2" fmla="*/ 41 w 82"/>
                    <a:gd name="T3" fmla="*/ 0 h 47"/>
                    <a:gd name="T4" fmla="*/ 0 w 82"/>
                    <a:gd name="T5" fmla="*/ 23 h 47"/>
                    <a:gd name="T6" fmla="*/ 0 w 82"/>
                    <a:gd name="T7" fmla="*/ 24 h 47"/>
                    <a:gd name="T8" fmla="*/ 41 w 82"/>
                    <a:gd name="T9" fmla="*/ 47 h 47"/>
                    <a:gd name="T10" fmla="*/ 82 w 82"/>
                    <a:gd name="T11" fmla="*/ 24 h 47"/>
                    <a:gd name="T12" fmla="*/ 82 w 82"/>
                    <a:gd name="T13" fmla="*/ 23 h 47"/>
                  </a:gdLst>
                  <a:ahLst/>
                  <a:cxnLst>
                    <a:cxn ang="0">
                      <a:pos x="T0" y="T1"/>
                    </a:cxn>
                    <a:cxn ang="0">
                      <a:pos x="T2" y="T3"/>
                    </a:cxn>
                    <a:cxn ang="0">
                      <a:pos x="T4" y="T5"/>
                    </a:cxn>
                    <a:cxn ang="0">
                      <a:pos x="T6" y="T7"/>
                    </a:cxn>
                    <a:cxn ang="0">
                      <a:pos x="T8" y="T9"/>
                    </a:cxn>
                    <a:cxn ang="0">
                      <a:pos x="T10" y="T11"/>
                    </a:cxn>
                    <a:cxn ang="0">
                      <a:pos x="T12" y="T13"/>
                    </a:cxn>
                  </a:cxnLst>
                  <a:rect l="0" t="0" r="r" b="b"/>
                  <a:pathLst>
                    <a:path w="82" h="47">
                      <a:moveTo>
                        <a:pt x="82" y="23"/>
                      </a:moveTo>
                      <a:lnTo>
                        <a:pt x="41" y="0"/>
                      </a:lnTo>
                      <a:lnTo>
                        <a:pt x="0" y="23"/>
                      </a:lnTo>
                      <a:lnTo>
                        <a:pt x="0" y="24"/>
                      </a:lnTo>
                      <a:lnTo>
                        <a:pt x="41" y="47"/>
                      </a:lnTo>
                      <a:lnTo>
                        <a:pt x="82" y="24"/>
                      </a:lnTo>
                      <a:lnTo>
                        <a:pt x="82" y="23"/>
                      </a:ln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05050"/>
                    </a:solidFill>
                  </a:endParaRPr>
                </a:p>
              </p:txBody>
            </p:sp>
            <p:sp>
              <p:nvSpPr>
                <p:cNvPr id="40" name="Freeform 7"/>
                <p:cNvSpPr>
                  <a:spLocks/>
                </p:cNvSpPr>
                <p:nvPr/>
              </p:nvSpPr>
              <p:spPr bwMode="auto">
                <a:xfrm>
                  <a:off x="7437908" y="4945317"/>
                  <a:ext cx="65088" cy="111125"/>
                </a:xfrm>
                <a:custGeom>
                  <a:avLst/>
                  <a:gdLst>
                    <a:gd name="T0" fmla="*/ 0 w 41"/>
                    <a:gd name="T1" fmla="*/ 23 h 70"/>
                    <a:gd name="T2" fmla="*/ 0 w 41"/>
                    <a:gd name="T3" fmla="*/ 70 h 70"/>
                    <a:gd name="T4" fmla="*/ 41 w 41"/>
                    <a:gd name="T5" fmla="*/ 47 h 70"/>
                    <a:gd name="T6" fmla="*/ 41 w 41"/>
                    <a:gd name="T7" fmla="*/ 0 h 70"/>
                    <a:gd name="T8" fmla="*/ 0 w 41"/>
                    <a:gd name="T9" fmla="*/ 23 h 70"/>
                  </a:gdLst>
                  <a:ahLst/>
                  <a:cxnLst>
                    <a:cxn ang="0">
                      <a:pos x="T0" y="T1"/>
                    </a:cxn>
                    <a:cxn ang="0">
                      <a:pos x="T2" y="T3"/>
                    </a:cxn>
                    <a:cxn ang="0">
                      <a:pos x="T4" y="T5"/>
                    </a:cxn>
                    <a:cxn ang="0">
                      <a:pos x="T6" y="T7"/>
                    </a:cxn>
                    <a:cxn ang="0">
                      <a:pos x="T8" y="T9"/>
                    </a:cxn>
                  </a:cxnLst>
                  <a:rect l="0" t="0" r="r" b="b"/>
                  <a:pathLst>
                    <a:path w="41" h="70">
                      <a:moveTo>
                        <a:pt x="0" y="23"/>
                      </a:moveTo>
                      <a:lnTo>
                        <a:pt x="0" y="70"/>
                      </a:lnTo>
                      <a:lnTo>
                        <a:pt x="41" y="47"/>
                      </a:lnTo>
                      <a:lnTo>
                        <a:pt x="41" y="0"/>
                      </a:lnTo>
                      <a:lnTo>
                        <a:pt x="0" y="23"/>
                      </a:ln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05050"/>
                    </a:solidFill>
                  </a:endParaRPr>
                </a:p>
              </p:txBody>
            </p:sp>
            <p:sp>
              <p:nvSpPr>
                <p:cNvPr id="41" name="Freeform 8"/>
                <p:cNvSpPr>
                  <a:spLocks/>
                </p:cNvSpPr>
                <p:nvPr/>
              </p:nvSpPr>
              <p:spPr bwMode="auto">
                <a:xfrm>
                  <a:off x="7360120" y="4945317"/>
                  <a:ext cx="65088" cy="111125"/>
                </a:xfrm>
                <a:custGeom>
                  <a:avLst/>
                  <a:gdLst>
                    <a:gd name="T0" fmla="*/ 41 w 41"/>
                    <a:gd name="T1" fmla="*/ 23 h 70"/>
                    <a:gd name="T2" fmla="*/ 0 w 41"/>
                    <a:gd name="T3" fmla="*/ 0 h 70"/>
                    <a:gd name="T4" fmla="*/ 0 w 41"/>
                    <a:gd name="T5" fmla="*/ 47 h 70"/>
                    <a:gd name="T6" fmla="*/ 41 w 41"/>
                    <a:gd name="T7" fmla="*/ 70 h 70"/>
                    <a:gd name="T8" fmla="*/ 41 w 41"/>
                    <a:gd name="T9" fmla="*/ 23 h 70"/>
                  </a:gdLst>
                  <a:ahLst/>
                  <a:cxnLst>
                    <a:cxn ang="0">
                      <a:pos x="T0" y="T1"/>
                    </a:cxn>
                    <a:cxn ang="0">
                      <a:pos x="T2" y="T3"/>
                    </a:cxn>
                    <a:cxn ang="0">
                      <a:pos x="T4" y="T5"/>
                    </a:cxn>
                    <a:cxn ang="0">
                      <a:pos x="T6" y="T7"/>
                    </a:cxn>
                    <a:cxn ang="0">
                      <a:pos x="T8" y="T9"/>
                    </a:cxn>
                  </a:cxnLst>
                  <a:rect l="0" t="0" r="r" b="b"/>
                  <a:pathLst>
                    <a:path w="41" h="70">
                      <a:moveTo>
                        <a:pt x="41" y="23"/>
                      </a:moveTo>
                      <a:lnTo>
                        <a:pt x="0" y="0"/>
                      </a:lnTo>
                      <a:lnTo>
                        <a:pt x="0" y="47"/>
                      </a:lnTo>
                      <a:lnTo>
                        <a:pt x="41" y="70"/>
                      </a:lnTo>
                      <a:lnTo>
                        <a:pt x="41" y="23"/>
                      </a:ln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05050"/>
                    </a:solidFill>
                  </a:endParaRPr>
                </a:p>
              </p:txBody>
            </p:sp>
          </p:grpSp>
        </p:grpSp>
        <p:grpSp>
          <p:nvGrpSpPr>
            <p:cNvPr id="8" name="Group 7"/>
            <p:cNvGrpSpPr/>
            <p:nvPr/>
          </p:nvGrpSpPr>
          <p:grpSpPr>
            <a:xfrm>
              <a:off x="5841813" y="2330646"/>
              <a:ext cx="600352" cy="548244"/>
              <a:chOff x="7225183" y="4826255"/>
              <a:chExt cx="420688" cy="384175"/>
            </a:xfrm>
          </p:grpSpPr>
          <p:sp>
            <p:nvSpPr>
              <p:cNvPr id="30" name="Rectangle 29"/>
              <p:cNvSpPr/>
              <p:nvPr/>
            </p:nvSpPr>
            <p:spPr bwMode="auto">
              <a:xfrm>
                <a:off x="7255669" y="4857750"/>
                <a:ext cx="364331" cy="24765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31" name="Group 30"/>
              <p:cNvGrpSpPr/>
              <p:nvPr/>
            </p:nvGrpSpPr>
            <p:grpSpPr>
              <a:xfrm>
                <a:off x="7225183" y="4826255"/>
                <a:ext cx="420688" cy="384175"/>
                <a:chOff x="7225183" y="4826255"/>
                <a:chExt cx="420688" cy="384175"/>
              </a:xfrm>
              <a:solidFill>
                <a:schemeClr val="accent4"/>
              </a:solidFill>
            </p:grpSpPr>
            <p:sp>
              <p:nvSpPr>
                <p:cNvPr id="32" name="Freeform 5"/>
                <p:cNvSpPr>
                  <a:spLocks noEditPoints="1"/>
                </p:cNvSpPr>
                <p:nvPr/>
              </p:nvSpPr>
              <p:spPr bwMode="auto">
                <a:xfrm>
                  <a:off x="7225183" y="4826255"/>
                  <a:ext cx="420688" cy="384175"/>
                </a:xfrm>
                <a:custGeom>
                  <a:avLst/>
                  <a:gdLst>
                    <a:gd name="T0" fmla="*/ 563 w 599"/>
                    <a:gd name="T1" fmla="*/ 0 h 553"/>
                    <a:gd name="T2" fmla="*/ 33 w 599"/>
                    <a:gd name="T3" fmla="*/ 0 h 553"/>
                    <a:gd name="T4" fmla="*/ 0 w 599"/>
                    <a:gd name="T5" fmla="*/ 34 h 553"/>
                    <a:gd name="T6" fmla="*/ 0 w 599"/>
                    <a:gd name="T7" fmla="*/ 404 h 553"/>
                    <a:gd name="T8" fmla="*/ 33 w 599"/>
                    <a:gd name="T9" fmla="*/ 438 h 553"/>
                    <a:gd name="T10" fmla="*/ 214 w 599"/>
                    <a:gd name="T11" fmla="*/ 438 h 553"/>
                    <a:gd name="T12" fmla="*/ 93 w 599"/>
                    <a:gd name="T13" fmla="*/ 517 h 553"/>
                    <a:gd name="T14" fmla="*/ 93 w 599"/>
                    <a:gd name="T15" fmla="*/ 553 h 553"/>
                    <a:gd name="T16" fmla="*/ 484 w 599"/>
                    <a:gd name="T17" fmla="*/ 553 h 553"/>
                    <a:gd name="T18" fmla="*/ 484 w 599"/>
                    <a:gd name="T19" fmla="*/ 517 h 553"/>
                    <a:gd name="T20" fmla="*/ 377 w 599"/>
                    <a:gd name="T21" fmla="*/ 438 h 553"/>
                    <a:gd name="T22" fmla="*/ 563 w 599"/>
                    <a:gd name="T23" fmla="*/ 438 h 553"/>
                    <a:gd name="T24" fmla="*/ 599 w 599"/>
                    <a:gd name="T25" fmla="*/ 404 h 553"/>
                    <a:gd name="T26" fmla="*/ 599 w 599"/>
                    <a:gd name="T27" fmla="*/ 34 h 553"/>
                    <a:gd name="T28" fmla="*/ 563 w 599"/>
                    <a:gd name="T29" fmla="*/ 0 h 553"/>
                    <a:gd name="T30" fmla="*/ 553 w 599"/>
                    <a:gd name="T31" fmla="*/ 47 h 553"/>
                    <a:gd name="T32" fmla="*/ 553 w 599"/>
                    <a:gd name="T33" fmla="*/ 392 h 553"/>
                    <a:gd name="T34" fmla="*/ 47 w 599"/>
                    <a:gd name="T35" fmla="*/ 392 h 553"/>
                    <a:gd name="T36" fmla="*/ 47 w 599"/>
                    <a:gd name="T37" fmla="*/ 47 h 553"/>
                    <a:gd name="T38" fmla="*/ 554 w 599"/>
                    <a:gd name="T39" fmla="*/ 46 h 553"/>
                    <a:gd name="T40" fmla="*/ 553 w 599"/>
                    <a:gd name="T41" fmla="*/ 47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99" h="553">
                      <a:moveTo>
                        <a:pt x="563" y="0"/>
                      </a:moveTo>
                      <a:lnTo>
                        <a:pt x="33" y="0"/>
                      </a:lnTo>
                      <a:cubicBezTo>
                        <a:pt x="15" y="0"/>
                        <a:pt x="0" y="17"/>
                        <a:pt x="0" y="34"/>
                      </a:cubicBezTo>
                      <a:lnTo>
                        <a:pt x="0" y="404"/>
                      </a:lnTo>
                      <a:cubicBezTo>
                        <a:pt x="0" y="422"/>
                        <a:pt x="15" y="438"/>
                        <a:pt x="33" y="438"/>
                      </a:cubicBezTo>
                      <a:lnTo>
                        <a:pt x="214" y="438"/>
                      </a:lnTo>
                      <a:cubicBezTo>
                        <a:pt x="234" y="507"/>
                        <a:pt x="208" y="517"/>
                        <a:pt x="93" y="517"/>
                      </a:cubicBezTo>
                      <a:lnTo>
                        <a:pt x="93" y="553"/>
                      </a:lnTo>
                      <a:lnTo>
                        <a:pt x="484" y="553"/>
                      </a:lnTo>
                      <a:lnTo>
                        <a:pt x="484" y="517"/>
                      </a:lnTo>
                      <a:cubicBezTo>
                        <a:pt x="369" y="517"/>
                        <a:pt x="357" y="507"/>
                        <a:pt x="377" y="438"/>
                      </a:cubicBezTo>
                      <a:lnTo>
                        <a:pt x="563" y="438"/>
                      </a:lnTo>
                      <a:cubicBezTo>
                        <a:pt x="581" y="438"/>
                        <a:pt x="599" y="422"/>
                        <a:pt x="599" y="404"/>
                      </a:cubicBezTo>
                      <a:lnTo>
                        <a:pt x="599" y="34"/>
                      </a:lnTo>
                      <a:cubicBezTo>
                        <a:pt x="599" y="17"/>
                        <a:pt x="581" y="0"/>
                        <a:pt x="563" y="0"/>
                      </a:cubicBezTo>
                      <a:close/>
                      <a:moveTo>
                        <a:pt x="553" y="47"/>
                      </a:moveTo>
                      <a:lnTo>
                        <a:pt x="553" y="392"/>
                      </a:lnTo>
                      <a:lnTo>
                        <a:pt x="47" y="392"/>
                      </a:lnTo>
                      <a:lnTo>
                        <a:pt x="47" y="47"/>
                      </a:lnTo>
                      <a:lnTo>
                        <a:pt x="554" y="46"/>
                      </a:lnTo>
                      <a:lnTo>
                        <a:pt x="553" y="47"/>
                      </a:lnTo>
                      <a:close/>
                    </a:path>
                  </a:pathLst>
                </a:custGeom>
                <a:solidFill>
                  <a:srgbClr val="00188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srgbClr val="505050"/>
                    </a:solidFill>
                  </a:endParaRPr>
                </a:p>
              </p:txBody>
            </p:sp>
            <p:sp>
              <p:nvSpPr>
                <p:cNvPr id="33" name="Freeform 6"/>
                <p:cNvSpPr>
                  <a:spLocks/>
                </p:cNvSpPr>
                <p:nvPr/>
              </p:nvSpPr>
              <p:spPr bwMode="auto">
                <a:xfrm>
                  <a:off x="7366470" y="4896105"/>
                  <a:ext cx="130175" cy="74613"/>
                </a:xfrm>
                <a:custGeom>
                  <a:avLst/>
                  <a:gdLst>
                    <a:gd name="T0" fmla="*/ 82 w 82"/>
                    <a:gd name="T1" fmla="*/ 23 h 47"/>
                    <a:gd name="T2" fmla="*/ 41 w 82"/>
                    <a:gd name="T3" fmla="*/ 0 h 47"/>
                    <a:gd name="T4" fmla="*/ 0 w 82"/>
                    <a:gd name="T5" fmla="*/ 23 h 47"/>
                    <a:gd name="T6" fmla="*/ 0 w 82"/>
                    <a:gd name="T7" fmla="*/ 24 h 47"/>
                    <a:gd name="T8" fmla="*/ 41 w 82"/>
                    <a:gd name="T9" fmla="*/ 47 h 47"/>
                    <a:gd name="T10" fmla="*/ 82 w 82"/>
                    <a:gd name="T11" fmla="*/ 24 h 47"/>
                    <a:gd name="T12" fmla="*/ 82 w 82"/>
                    <a:gd name="T13" fmla="*/ 23 h 47"/>
                  </a:gdLst>
                  <a:ahLst/>
                  <a:cxnLst>
                    <a:cxn ang="0">
                      <a:pos x="T0" y="T1"/>
                    </a:cxn>
                    <a:cxn ang="0">
                      <a:pos x="T2" y="T3"/>
                    </a:cxn>
                    <a:cxn ang="0">
                      <a:pos x="T4" y="T5"/>
                    </a:cxn>
                    <a:cxn ang="0">
                      <a:pos x="T6" y="T7"/>
                    </a:cxn>
                    <a:cxn ang="0">
                      <a:pos x="T8" y="T9"/>
                    </a:cxn>
                    <a:cxn ang="0">
                      <a:pos x="T10" y="T11"/>
                    </a:cxn>
                    <a:cxn ang="0">
                      <a:pos x="T12" y="T13"/>
                    </a:cxn>
                  </a:cxnLst>
                  <a:rect l="0" t="0" r="r" b="b"/>
                  <a:pathLst>
                    <a:path w="82" h="47">
                      <a:moveTo>
                        <a:pt x="82" y="23"/>
                      </a:moveTo>
                      <a:lnTo>
                        <a:pt x="41" y="0"/>
                      </a:lnTo>
                      <a:lnTo>
                        <a:pt x="0" y="23"/>
                      </a:lnTo>
                      <a:lnTo>
                        <a:pt x="0" y="24"/>
                      </a:lnTo>
                      <a:lnTo>
                        <a:pt x="41" y="47"/>
                      </a:lnTo>
                      <a:lnTo>
                        <a:pt x="82" y="24"/>
                      </a:lnTo>
                      <a:lnTo>
                        <a:pt x="82" y="23"/>
                      </a:ln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05050"/>
                    </a:solidFill>
                  </a:endParaRPr>
                </a:p>
              </p:txBody>
            </p:sp>
            <p:sp>
              <p:nvSpPr>
                <p:cNvPr id="34" name="Freeform 7"/>
                <p:cNvSpPr>
                  <a:spLocks/>
                </p:cNvSpPr>
                <p:nvPr/>
              </p:nvSpPr>
              <p:spPr bwMode="auto">
                <a:xfrm>
                  <a:off x="7437908" y="4945317"/>
                  <a:ext cx="65088" cy="111125"/>
                </a:xfrm>
                <a:custGeom>
                  <a:avLst/>
                  <a:gdLst>
                    <a:gd name="T0" fmla="*/ 0 w 41"/>
                    <a:gd name="T1" fmla="*/ 23 h 70"/>
                    <a:gd name="T2" fmla="*/ 0 w 41"/>
                    <a:gd name="T3" fmla="*/ 70 h 70"/>
                    <a:gd name="T4" fmla="*/ 41 w 41"/>
                    <a:gd name="T5" fmla="*/ 47 h 70"/>
                    <a:gd name="T6" fmla="*/ 41 w 41"/>
                    <a:gd name="T7" fmla="*/ 0 h 70"/>
                    <a:gd name="T8" fmla="*/ 0 w 41"/>
                    <a:gd name="T9" fmla="*/ 23 h 70"/>
                  </a:gdLst>
                  <a:ahLst/>
                  <a:cxnLst>
                    <a:cxn ang="0">
                      <a:pos x="T0" y="T1"/>
                    </a:cxn>
                    <a:cxn ang="0">
                      <a:pos x="T2" y="T3"/>
                    </a:cxn>
                    <a:cxn ang="0">
                      <a:pos x="T4" y="T5"/>
                    </a:cxn>
                    <a:cxn ang="0">
                      <a:pos x="T6" y="T7"/>
                    </a:cxn>
                    <a:cxn ang="0">
                      <a:pos x="T8" y="T9"/>
                    </a:cxn>
                  </a:cxnLst>
                  <a:rect l="0" t="0" r="r" b="b"/>
                  <a:pathLst>
                    <a:path w="41" h="70">
                      <a:moveTo>
                        <a:pt x="0" y="23"/>
                      </a:moveTo>
                      <a:lnTo>
                        <a:pt x="0" y="70"/>
                      </a:lnTo>
                      <a:lnTo>
                        <a:pt x="41" y="47"/>
                      </a:lnTo>
                      <a:lnTo>
                        <a:pt x="41" y="0"/>
                      </a:lnTo>
                      <a:lnTo>
                        <a:pt x="0" y="23"/>
                      </a:ln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05050"/>
                    </a:solidFill>
                  </a:endParaRPr>
                </a:p>
              </p:txBody>
            </p:sp>
            <p:sp>
              <p:nvSpPr>
                <p:cNvPr id="35" name="Freeform 8"/>
                <p:cNvSpPr>
                  <a:spLocks/>
                </p:cNvSpPr>
                <p:nvPr/>
              </p:nvSpPr>
              <p:spPr bwMode="auto">
                <a:xfrm>
                  <a:off x="7360120" y="4945317"/>
                  <a:ext cx="65088" cy="111125"/>
                </a:xfrm>
                <a:custGeom>
                  <a:avLst/>
                  <a:gdLst>
                    <a:gd name="T0" fmla="*/ 41 w 41"/>
                    <a:gd name="T1" fmla="*/ 23 h 70"/>
                    <a:gd name="T2" fmla="*/ 0 w 41"/>
                    <a:gd name="T3" fmla="*/ 0 h 70"/>
                    <a:gd name="T4" fmla="*/ 0 w 41"/>
                    <a:gd name="T5" fmla="*/ 47 h 70"/>
                    <a:gd name="T6" fmla="*/ 41 w 41"/>
                    <a:gd name="T7" fmla="*/ 70 h 70"/>
                    <a:gd name="T8" fmla="*/ 41 w 41"/>
                    <a:gd name="T9" fmla="*/ 23 h 70"/>
                  </a:gdLst>
                  <a:ahLst/>
                  <a:cxnLst>
                    <a:cxn ang="0">
                      <a:pos x="T0" y="T1"/>
                    </a:cxn>
                    <a:cxn ang="0">
                      <a:pos x="T2" y="T3"/>
                    </a:cxn>
                    <a:cxn ang="0">
                      <a:pos x="T4" y="T5"/>
                    </a:cxn>
                    <a:cxn ang="0">
                      <a:pos x="T6" y="T7"/>
                    </a:cxn>
                    <a:cxn ang="0">
                      <a:pos x="T8" y="T9"/>
                    </a:cxn>
                  </a:cxnLst>
                  <a:rect l="0" t="0" r="r" b="b"/>
                  <a:pathLst>
                    <a:path w="41" h="70">
                      <a:moveTo>
                        <a:pt x="41" y="23"/>
                      </a:moveTo>
                      <a:lnTo>
                        <a:pt x="0" y="0"/>
                      </a:lnTo>
                      <a:lnTo>
                        <a:pt x="0" y="47"/>
                      </a:lnTo>
                      <a:lnTo>
                        <a:pt x="41" y="70"/>
                      </a:lnTo>
                      <a:lnTo>
                        <a:pt x="41" y="23"/>
                      </a:ln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05050"/>
                    </a:solidFill>
                  </a:endParaRPr>
                </a:p>
              </p:txBody>
            </p:sp>
          </p:grpSp>
        </p:grpSp>
        <p:grpSp>
          <p:nvGrpSpPr>
            <p:cNvPr id="10" name="Group 9"/>
            <p:cNvGrpSpPr/>
            <p:nvPr/>
          </p:nvGrpSpPr>
          <p:grpSpPr>
            <a:xfrm>
              <a:off x="5215615" y="1711739"/>
              <a:ext cx="600352" cy="548244"/>
              <a:chOff x="7225183" y="4826255"/>
              <a:chExt cx="420688" cy="384175"/>
            </a:xfrm>
          </p:grpSpPr>
          <p:sp>
            <p:nvSpPr>
              <p:cNvPr id="18" name="Rectangle 17"/>
              <p:cNvSpPr/>
              <p:nvPr/>
            </p:nvSpPr>
            <p:spPr bwMode="auto">
              <a:xfrm>
                <a:off x="7255669" y="4857750"/>
                <a:ext cx="364331" cy="24765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19" name="Group 18"/>
              <p:cNvGrpSpPr/>
              <p:nvPr/>
            </p:nvGrpSpPr>
            <p:grpSpPr>
              <a:xfrm>
                <a:off x="7225183" y="4826255"/>
                <a:ext cx="420688" cy="384175"/>
                <a:chOff x="7225183" y="4826255"/>
                <a:chExt cx="420688" cy="384175"/>
              </a:xfrm>
              <a:solidFill>
                <a:schemeClr val="accent4"/>
              </a:solidFill>
            </p:grpSpPr>
            <p:sp>
              <p:nvSpPr>
                <p:cNvPr id="20" name="Freeform 5"/>
                <p:cNvSpPr>
                  <a:spLocks noEditPoints="1"/>
                </p:cNvSpPr>
                <p:nvPr/>
              </p:nvSpPr>
              <p:spPr bwMode="auto">
                <a:xfrm>
                  <a:off x="7225183" y="4826255"/>
                  <a:ext cx="420688" cy="384175"/>
                </a:xfrm>
                <a:custGeom>
                  <a:avLst/>
                  <a:gdLst>
                    <a:gd name="T0" fmla="*/ 563 w 599"/>
                    <a:gd name="T1" fmla="*/ 0 h 553"/>
                    <a:gd name="T2" fmla="*/ 33 w 599"/>
                    <a:gd name="T3" fmla="*/ 0 h 553"/>
                    <a:gd name="T4" fmla="*/ 0 w 599"/>
                    <a:gd name="T5" fmla="*/ 34 h 553"/>
                    <a:gd name="T6" fmla="*/ 0 w 599"/>
                    <a:gd name="T7" fmla="*/ 404 h 553"/>
                    <a:gd name="T8" fmla="*/ 33 w 599"/>
                    <a:gd name="T9" fmla="*/ 438 h 553"/>
                    <a:gd name="T10" fmla="*/ 214 w 599"/>
                    <a:gd name="T11" fmla="*/ 438 h 553"/>
                    <a:gd name="T12" fmla="*/ 93 w 599"/>
                    <a:gd name="T13" fmla="*/ 517 h 553"/>
                    <a:gd name="T14" fmla="*/ 93 w 599"/>
                    <a:gd name="T15" fmla="*/ 553 h 553"/>
                    <a:gd name="T16" fmla="*/ 484 w 599"/>
                    <a:gd name="T17" fmla="*/ 553 h 553"/>
                    <a:gd name="T18" fmla="*/ 484 w 599"/>
                    <a:gd name="T19" fmla="*/ 517 h 553"/>
                    <a:gd name="T20" fmla="*/ 377 w 599"/>
                    <a:gd name="T21" fmla="*/ 438 h 553"/>
                    <a:gd name="T22" fmla="*/ 563 w 599"/>
                    <a:gd name="T23" fmla="*/ 438 h 553"/>
                    <a:gd name="T24" fmla="*/ 599 w 599"/>
                    <a:gd name="T25" fmla="*/ 404 h 553"/>
                    <a:gd name="T26" fmla="*/ 599 w 599"/>
                    <a:gd name="T27" fmla="*/ 34 h 553"/>
                    <a:gd name="T28" fmla="*/ 563 w 599"/>
                    <a:gd name="T29" fmla="*/ 0 h 553"/>
                    <a:gd name="T30" fmla="*/ 553 w 599"/>
                    <a:gd name="T31" fmla="*/ 47 h 553"/>
                    <a:gd name="T32" fmla="*/ 553 w 599"/>
                    <a:gd name="T33" fmla="*/ 392 h 553"/>
                    <a:gd name="T34" fmla="*/ 47 w 599"/>
                    <a:gd name="T35" fmla="*/ 392 h 553"/>
                    <a:gd name="T36" fmla="*/ 47 w 599"/>
                    <a:gd name="T37" fmla="*/ 47 h 553"/>
                    <a:gd name="T38" fmla="*/ 554 w 599"/>
                    <a:gd name="T39" fmla="*/ 46 h 553"/>
                    <a:gd name="T40" fmla="*/ 553 w 599"/>
                    <a:gd name="T41" fmla="*/ 47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99" h="553">
                      <a:moveTo>
                        <a:pt x="563" y="0"/>
                      </a:moveTo>
                      <a:lnTo>
                        <a:pt x="33" y="0"/>
                      </a:lnTo>
                      <a:cubicBezTo>
                        <a:pt x="15" y="0"/>
                        <a:pt x="0" y="17"/>
                        <a:pt x="0" y="34"/>
                      </a:cubicBezTo>
                      <a:lnTo>
                        <a:pt x="0" y="404"/>
                      </a:lnTo>
                      <a:cubicBezTo>
                        <a:pt x="0" y="422"/>
                        <a:pt x="15" y="438"/>
                        <a:pt x="33" y="438"/>
                      </a:cubicBezTo>
                      <a:lnTo>
                        <a:pt x="214" y="438"/>
                      </a:lnTo>
                      <a:cubicBezTo>
                        <a:pt x="234" y="507"/>
                        <a:pt x="208" y="517"/>
                        <a:pt x="93" y="517"/>
                      </a:cubicBezTo>
                      <a:lnTo>
                        <a:pt x="93" y="553"/>
                      </a:lnTo>
                      <a:lnTo>
                        <a:pt x="484" y="553"/>
                      </a:lnTo>
                      <a:lnTo>
                        <a:pt x="484" y="517"/>
                      </a:lnTo>
                      <a:cubicBezTo>
                        <a:pt x="369" y="517"/>
                        <a:pt x="357" y="507"/>
                        <a:pt x="377" y="438"/>
                      </a:cubicBezTo>
                      <a:lnTo>
                        <a:pt x="563" y="438"/>
                      </a:lnTo>
                      <a:cubicBezTo>
                        <a:pt x="581" y="438"/>
                        <a:pt x="599" y="422"/>
                        <a:pt x="599" y="404"/>
                      </a:cubicBezTo>
                      <a:lnTo>
                        <a:pt x="599" y="34"/>
                      </a:lnTo>
                      <a:cubicBezTo>
                        <a:pt x="599" y="17"/>
                        <a:pt x="581" y="0"/>
                        <a:pt x="563" y="0"/>
                      </a:cubicBezTo>
                      <a:close/>
                      <a:moveTo>
                        <a:pt x="553" y="47"/>
                      </a:moveTo>
                      <a:lnTo>
                        <a:pt x="553" y="392"/>
                      </a:lnTo>
                      <a:lnTo>
                        <a:pt x="47" y="392"/>
                      </a:lnTo>
                      <a:lnTo>
                        <a:pt x="47" y="47"/>
                      </a:lnTo>
                      <a:lnTo>
                        <a:pt x="554" y="46"/>
                      </a:lnTo>
                      <a:lnTo>
                        <a:pt x="553" y="47"/>
                      </a:lnTo>
                      <a:close/>
                    </a:path>
                  </a:pathLst>
                </a:custGeom>
                <a:solidFill>
                  <a:srgbClr val="00188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srgbClr val="505050"/>
                    </a:solidFill>
                  </a:endParaRPr>
                </a:p>
              </p:txBody>
            </p:sp>
            <p:sp>
              <p:nvSpPr>
                <p:cNvPr id="21" name="Freeform 6"/>
                <p:cNvSpPr>
                  <a:spLocks/>
                </p:cNvSpPr>
                <p:nvPr/>
              </p:nvSpPr>
              <p:spPr bwMode="auto">
                <a:xfrm>
                  <a:off x="7366470" y="4896105"/>
                  <a:ext cx="130175" cy="74613"/>
                </a:xfrm>
                <a:custGeom>
                  <a:avLst/>
                  <a:gdLst>
                    <a:gd name="T0" fmla="*/ 82 w 82"/>
                    <a:gd name="T1" fmla="*/ 23 h 47"/>
                    <a:gd name="T2" fmla="*/ 41 w 82"/>
                    <a:gd name="T3" fmla="*/ 0 h 47"/>
                    <a:gd name="T4" fmla="*/ 0 w 82"/>
                    <a:gd name="T5" fmla="*/ 23 h 47"/>
                    <a:gd name="T6" fmla="*/ 0 w 82"/>
                    <a:gd name="T7" fmla="*/ 24 h 47"/>
                    <a:gd name="T8" fmla="*/ 41 w 82"/>
                    <a:gd name="T9" fmla="*/ 47 h 47"/>
                    <a:gd name="T10" fmla="*/ 82 w 82"/>
                    <a:gd name="T11" fmla="*/ 24 h 47"/>
                    <a:gd name="T12" fmla="*/ 82 w 82"/>
                    <a:gd name="T13" fmla="*/ 23 h 47"/>
                  </a:gdLst>
                  <a:ahLst/>
                  <a:cxnLst>
                    <a:cxn ang="0">
                      <a:pos x="T0" y="T1"/>
                    </a:cxn>
                    <a:cxn ang="0">
                      <a:pos x="T2" y="T3"/>
                    </a:cxn>
                    <a:cxn ang="0">
                      <a:pos x="T4" y="T5"/>
                    </a:cxn>
                    <a:cxn ang="0">
                      <a:pos x="T6" y="T7"/>
                    </a:cxn>
                    <a:cxn ang="0">
                      <a:pos x="T8" y="T9"/>
                    </a:cxn>
                    <a:cxn ang="0">
                      <a:pos x="T10" y="T11"/>
                    </a:cxn>
                    <a:cxn ang="0">
                      <a:pos x="T12" y="T13"/>
                    </a:cxn>
                  </a:cxnLst>
                  <a:rect l="0" t="0" r="r" b="b"/>
                  <a:pathLst>
                    <a:path w="82" h="47">
                      <a:moveTo>
                        <a:pt x="82" y="23"/>
                      </a:moveTo>
                      <a:lnTo>
                        <a:pt x="41" y="0"/>
                      </a:lnTo>
                      <a:lnTo>
                        <a:pt x="0" y="23"/>
                      </a:lnTo>
                      <a:lnTo>
                        <a:pt x="0" y="24"/>
                      </a:lnTo>
                      <a:lnTo>
                        <a:pt x="41" y="47"/>
                      </a:lnTo>
                      <a:lnTo>
                        <a:pt x="82" y="24"/>
                      </a:lnTo>
                      <a:lnTo>
                        <a:pt x="82" y="23"/>
                      </a:ln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05050"/>
                    </a:solidFill>
                  </a:endParaRPr>
                </a:p>
              </p:txBody>
            </p:sp>
            <p:sp>
              <p:nvSpPr>
                <p:cNvPr id="22" name="Freeform 7"/>
                <p:cNvSpPr>
                  <a:spLocks/>
                </p:cNvSpPr>
                <p:nvPr/>
              </p:nvSpPr>
              <p:spPr bwMode="auto">
                <a:xfrm>
                  <a:off x="7437908" y="4945317"/>
                  <a:ext cx="65088" cy="111125"/>
                </a:xfrm>
                <a:custGeom>
                  <a:avLst/>
                  <a:gdLst>
                    <a:gd name="T0" fmla="*/ 0 w 41"/>
                    <a:gd name="T1" fmla="*/ 23 h 70"/>
                    <a:gd name="T2" fmla="*/ 0 w 41"/>
                    <a:gd name="T3" fmla="*/ 70 h 70"/>
                    <a:gd name="T4" fmla="*/ 41 w 41"/>
                    <a:gd name="T5" fmla="*/ 47 h 70"/>
                    <a:gd name="T6" fmla="*/ 41 w 41"/>
                    <a:gd name="T7" fmla="*/ 0 h 70"/>
                    <a:gd name="T8" fmla="*/ 0 w 41"/>
                    <a:gd name="T9" fmla="*/ 23 h 70"/>
                  </a:gdLst>
                  <a:ahLst/>
                  <a:cxnLst>
                    <a:cxn ang="0">
                      <a:pos x="T0" y="T1"/>
                    </a:cxn>
                    <a:cxn ang="0">
                      <a:pos x="T2" y="T3"/>
                    </a:cxn>
                    <a:cxn ang="0">
                      <a:pos x="T4" y="T5"/>
                    </a:cxn>
                    <a:cxn ang="0">
                      <a:pos x="T6" y="T7"/>
                    </a:cxn>
                    <a:cxn ang="0">
                      <a:pos x="T8" y="T9"/>
                    </a:cxn>
                  </a:cxnLst>
                  <a:rect l="0" t="0" r="r" b="b"/>
                  <a:pathLst>
                    <a:path w="41" h="70">
                      <a:moveTo>
                        <a:pt x="0" y="23"/>
                      </a:moveTo>
                      <a:lnTo>
                        <a:pt x="0" y="70"/>
                      </a:lnTo>
                      <a:lnTo>
                        <a:pt x="41" y="47"/>
                      </a:lnTo>
                      <a:lnTo>
                        <a:pt x="41" y="0"/>
                      </a:lnTo>
                      <a:lnTo>
                        <a:pt x="0" y="23"/>
                      </a:ln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05050"/>
                    </a:solidFill>
                  </a:endParaRPr>
                </a:p>
              </p:txBody>
            </p:sp>
            <p:sp>
              <p:nvSpPr>
                <p:cNvPr id="23" name="Freeform 8"/>
                <p:cNvSpPr>
                  <a:spLocks/>
                </p:cNvSpPr>
                <p:nvPr/>
              </p:nvSpPr>
              <p:spPr bwMode="auto">
                <a:xfrm>
                  <a:off x="7360120" y="4945317"/>
                  <a:ext cx="65088" cy="111125"/>
                </a:xfrm>
                <a:custGeom>
                  <a:avLst/>
                  <a:gdLst>
                    <a:gd name="T0" fmla="*/ 41 w 41"/>
                    <a:gd name="T1" fmla="*/ 23 h 70"/>
                    <a:gd name="T2" fmla="*/ 0 w 41"/>
                    <a:gd name="T3" fmla="*/ 0 h 70"/>
                    <a:gd name="T4" fmla="*/ 0 w 41"/>
                    <a:gd name="T5" fmla="*/ 47 h 70"/>
                    <a:gd name="T6" fmla="*/ 41 w 41"/>
                    <a:gd name="T7" fmla="*/ 70 h 70"/>
                    <a:gd name="T8" fmla="*/ 41 w 41"/>
                    <a:gd name="T9" fmla="*/ 23 h 70"/>
                  </a:gdLst>
                  <a:ahLst/>
                  <a:cxnLst>
                    <a:cxn ang="0">
                      <a:pos x="T0" y="T1"/>
                    </a:cxn>
                    <a:cxn ang="0">
                      <a:pos x="T2" y="T3"/>
                    </a:cxn>
                    <a:cxn ang="0">
                      <a:pos x="T4" y="T5"/>
                    </a:cxn>
                    <a:cxn ang="0">
                      <a:pos x="T6" y="T7"/>
                    </a:cxn>
                    <a:cxn ang="0">
                      <a:pos x="T8" y="T9"/>
                    </a:cxn>
                  </a:cxnLst>
                  <a:rect l="0" t="0" r="r" b="b"/>
                  <a:pathLst>
                    <a:path w="41" h="70">
                      <a:moveTo>
                        <a:pt x="41" y="23"/>
                      </a:moveTo>
                      <a:lnTo>
                        <a:pt x="0" y="0"/>
                      </a:lnTo>
                      <a:lnTo>
                        <a:pt x="0" y="47"/>
                      </a:lnTo>
                      <a:lnTo>
                        <a:pt x="41" y="70"/>
                      </a:lnTo>
                      <a:lnTo>
                        <a:pt x="41" y="23"/>
                      </a:ln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05050"/>
                    </a:solidFill>
                  </a:endParaRPr>
                </a:p>
              </p:txBody>
            </p:sp>
          </p:grpSp>
        </p:grpSp>
        <p:grpSp>
          <p:nvGrpSpPr>
            <p:cNvPr id="11" name="Group 10"/>
            <p:cNvGrpSpPr/>
            <p:nvPr/>
          </p:nvGrpSpPr>
          <p:grpSpPr>
            <a:xfrm>
              <a:off x="5841813" y="1711739"/>
              <a:ext cx="600352" cy="548244"/>
              <a:chOff x="7225183" y="4826255"/>
              <a:chExt cx="420688" cy="384175"/>
            </a:xfrm>
          </p:grpSpPr>
          <p:sp>
            <p:nvSpPr>
              <p:cNvPr id="12" name="Rectangle 11"/>
              <p:cNvSpPr/>
              <p:nvPr/>
            </p:nvSpPr>
            <p:spPr bwMode="auto">
              <a:xfrm>
                <a:off x="7255669" y="4857750"/>
                <a:ext cx="364331" cy="24765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13" name="Group 12"/>
              <p:cNvGrpSpPr/>
              <p:nvPr/>
            </p:nvGrpSpPr>
            <p:grpSpPr>
              <a:xfrm>
                <a:off x="7225183" y="4826255"/>
                <a:ext cx="420688" cy="384175"/>
                <a:chOff x="7225183" y="4826255"/>
                <a:chExt cx="420688" cy="384175"/>
              </a:xfrm>
              <a:solidFill>
                <a:schemeClr val="accent4"/>
              </a:solidFill>
            </p:grpSpPr>
            <p:sp>
              <p:nvSpPr>
                <p:cNvPr id="14" name="Freeform 5"/>
                <p:cNvSpPr>
                  <a:spLocks noEditPoints="1"/>
                </p:cNvSpPr>
                <p:nvPr/>
              </p:nvSpPr>
              <p:spPr bwMode="auto">
                <a:xfrm>
                  <a:off x="7225183" y="4826255"/>
                  <a:ext cx="420688" cy="384175"/>
                </a:xfrm>
                <a:custGeom>
                  <a:avLst/>
                  <a:gdLst>
                    <a:gd name="T0" fmla="*/ 563 w 599"/>
                    <a:gd name="T1" fmla="*/ 0 h 553"/>
                    <a:gd name="T2" fmla="*/ 33 w 599"/>
                    <a:gd name="T3" fmla="*/ 0 h 553"/>
                    <a:gd name="T4" fmla="*/ 0 w 599"/>
                    <a:gd name="T5" fmla="*/ 34 h 553"/>
                    <a:gd name="T6" fmla="*/ 0 w 599"/>
                    <a:gd name="T7" fmla="*/ 404 h 553"/>
                    <a:gd name="T8" fmla="*/ 33 w 599"/>
                    <a:gd name="T9" fmla="*/ 438 h 553"/>
                    <a:gd name="T10" fmla="*/ 214 w 599"/>
                    <a:gd name="T11" fmla="*/ 438 h 553"/>
                    <a:gd name="T12" fmla="*/ 93 w 599"/>
                    <a:gd name="T13" fmla="*/ 517 h 553"/>
                    <a:gd name="T14" fmla="*/ 93 w 599"/>
                    <a:gd name="T15" fmla="*/ 553 h 553"/>
                    <a:gd name="T16" fmla="*/ 484 w 599"/>
                    <a:gd name="T17" fmla="*/ 553 h 553"/>
                    <a:gd name="T18" fmla="*/ 484 w 599"/>
                    <a:gd name="T19" fmla="*/ 517 h 553"/>
                    <a:gd name="T20" fmla="*/ 377 w 599"/>
                    <a:gd name="T21" fmla="*/ 438 h 553"/>
                    <a:gd name="T22" fmla="*/ 563 w 599"/>
                    <a:gd name="T23" fmla="*/ 438 h 553"/>
                    <a:gd name="T24" fmla="*/ 599 w 599"/>
                    <a:gd name="T25" fmla="*/ 404 h 553"/>
                    <a:gd name="T26" fmla="*/ 599 w 599"/>
                    <a:gd name="T27" fmla="*/ 34 h 553"/>
                    <a:gd name="T28" fmla="*/ 563 w 599"/>
                    <a:gd name="T29" fmla="*/ 0 h 553"/>
                    <a:gd name="T30" fmla="*/ 553 w 599"/>
                    <a:gd name="T31" fmla="*/ 47 h 553"/>
                    <a:gd name="T32" fmla="*/ 553 w 599"/>
                    <a:gd name="T33" fmla="*/ 392 h 553"/>
                    <a:gd name="T34" fmla="*/ 47 w 599"/>
                    <a:gd name="T35" fmla="*/ 392 h 553"/>
                    <a:gd name="T36" fmla="*/ 47 w 599"/>
                    <a:gd name="T37" fmla="*/ 47 h 553"/>
                    <a:gd name="T38" fmla="*/ 554 w 599"/>
                    <a:gd name="T39" fmla="*/ 46 h 553"/>
                    <a:gd name="T40" fmla="*/ 553 w 599"/>
                    <a:gd name="T41" fmla="*/ 47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99" h="553">
                      <a:moveTo>
                        <a:pt x="563" y="0"/>
                      </a:moveTo>
                      <a:lnTo>
                        <a:pt x="33" y="0"/>
                      </a:lnTo>
                      <a:cubicBezTo>
                        <a:pt x="15" y="0"/>
                        <a:pt x="0" y="17"/>
                        <a:pt x="0" y="34"/>
                      </a:cubicBezTo>
                      <a:lnTo>
                        <a:pt x="0" y="404"/>
                      </a:lnTo>
                      <a:cubicBezTo>
                        <a:pt x="0" y="422"/>
                        <a:pt x="15" y="438"/>
                        <a:pt x="33" y="438"/>
                      </a:cubicBezTo>
                      <a:lnTo>
                        <a:pt x="214" y="438"/>
                      </a:lnTo>
                      <a:cubicBezTo>
                        <a:pt x="234" y="507"/>
                        <a:pt x="208" y="517"/>
                        <a:pt x="93" y="517"/>
                      </a:cubicBezTo>
                      <a:lnTo>
                        <a:pt x="93" y="553"/>
                      </a:lnTo>
                      <a:lnTo>
                        <a:pt x="484" y="553"/>
                      </a:lnTo>
                      <a:lnTo>
                        <a:pt x="484" y="517"/>
                      </a:lnTo>
                      <a:cubicBezTo>
                        <a:pt x="369" y="517"/>
                        <a:pt x="357" y="507"/>
                        <a:pt x="377" y="438"/>
                      </a:cubicBezTo>
                      <a:lnTo>
                        <a:pt x="563" y="438"/>
                      </a:lnTo>
                      <a:cubicBezTo>
                        <a:pt x="581" y="438"/>
                        <a:pt x="599" y="422"/>
                        <a:pt x="599" y="404"/>
                      </a:cubicBezTo>
                      <a:lnTo>
                        <a:pt x="599" y="34"/>
                      </a:lnTo>
                      <a:cubicBezTo>
                        <a:pt x="599" y="17"/>
                        <a:pt x="581" y="0"/>
                        <a:pt x="563" y="0"/>
                      </a:cubicBezTo>
                      <a:close/>
                      <a:moveTo>
                        <a:pt x="553" y="47"/>
                      </a:moveTo>
                      <a:lnTo>
                        <a:pt x="553" y="392"/>
                      </a:lnTo>
                      <a:lnTo>
                        <a:pt x="47" y="392"/>
                      </a:lnTo>
                      <a:lnTo>
                        <a:pt x="47" y="47"/>
                      </a:lnTo>
                      <a:lnTo>
                        <a:pt x="554" y="46"/>
                      </a:lnTo>
                      <a:lnTo>
                        <a:pt x="553" y="47"/>
                      </a:lnTo>
                      <a:close/>
                    </a:path>
                  </a:pathLst>
                </a:custGeom>
                <a:solidFill>
                  <a:srgbClr val="00188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srgbClr val="505050"/>
                    </a:solidFill>
                  </a:endParaRPr>
                </a:p>
              </p:txBody>
            </p:sp>
            <p:sp>
              <p:nvSpPr>
                <p:cNvPr id="15" name="Freeform 6"/>
                <p:cNvSpPr>
                  <a:spLocks/>
                </p:cNvSpPr>
                <p:nvPr/>
              </p:nvSpPr>
              <p:spPr bwMode="auto">
                <a:xfrm>
                  <a:off x="7366470" y="4896105"/>
                  <a:ext cx="130175" cy="74613"/>
                </a:xfrm>
                <a:custGeom>
                  <a:avLst/>
                  <a:gdLst>
                    <a:gd name="T0" fmla="*/ 82 w 82"/>
                    <a:gd name="T1" fmla="*/ 23 h 47"/>
                    <a:gd name="T2" fmla="*/ 41 w 82"/>
                    <a:gd name="T3" fmla="*/ 0 h 47"/>
                    <a:gd name="T4" fmla="*/ 0 w 82"/>
                    <a:gd name="T5" fmla="*/ 23 h 47"/>
                    <a:gd name="T6" fmla="*/ 0 w 82"/>
                    <a:gd name="T7" fmla="*/ 24 h 47"/>
                    <a:gd name="T8" fmla="*/ 41 w 82"/>
                    <a:gd name="T9" fmla="*/ 47 h 47"/>
                    <a:gd name="T10" fmla="*/ 82 w 82"/>
                    <a:gd name="T11" fmla="*/ 24 h 47"/>
                    <a:gd name="T12" fmla="*/ 82 w 82"/>
                    <a:gd name="T13" fmla="*/ 23 h 47"/>
                  </a:gdLst>
                  <a:ahLst/>
                  <a:cxnLst>
                    <a:cxn ang="0">
                      <a:pos x="T0" y="T1"/>
                    </a:cxn>
                    <a:cxn ang="0">
                      <a:pos x="T2" y="T3"/>
                    </a:cxn>
                    <a:cxn ang="0">
                      <a:pos x="T4" y="T5"/>
                    </a:cxn>
                    <a:cxn ang="0">
                      <a:pos x="T6" y="T7"/>
                    </a:cxn>
                    <a:cxn ang="0">
                      <a:pos x="T8" y="T9"/>
                    </a:cxn>
                    <a:cxn ang="0">
                      <a:pos x="T10" y="T11"/>
                    </a:cxn>
                    <a:cxn ang="0">
                      <a:pos x="T12" y="T13"/>
                    </a:cxn>
                  </a:cxnLst>
                  <a:rect l="0" t="0" r="r" b="b"/>
                  <a:pathLst>
                    <a:path w="82" h="47">
                      <a:moveTo>
                        <a:pt x="82" y="23"/>
                      </a:moveTo>
                      <a:lnTo>
                        <a:pt x="41" y="0"/>
                      </a:lnTo>
                      <a:lnTo>
                        <a:pt x="0" y="23"/>
                      </a:lnTo>
                      <a:lnTo>
                        <a:pt x="0" y="24"/>
                      </a:lnTo>
                      <a:lnTo>
                        <a:pt x="41" y="47"/>
                      </a:lnTo>
                      <a:lnTo>
                        <a:pt x="82" y="24"/>
                      </a:lnTo>
                      <a:lnTo>
                        <a:pt x="82" y="23"/>
                      </a:ln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05050"/>
                    </a:solidFill>
                  </a:endParaRPr>
                </a:p>
              </p:txBody>
            </p:sp>
            <p:sp>
              <p:nvSpPr>
                <p:cNvPr id="16" name="Freeform 7"/>
                <p:cNvSpPr>
                  <a:spLocks/>
                </p:cNvSpPr>
                <p:nvPr/>
              </p:nvSpPr>
              <p:spPr bwMode="auto">
                <a:xfrm>
                  <a:off x="7437908" y="4945317"/>
                  <a:ext cx="65088" cy="111125"/>
                </a:xfrm>
                <a:custGeom>
                  <a:avLst/>
                  <a:gdLst>
                    <a:gd name="T0" fmla="*/ 0 w 41"/>
                    <a:gd name="T1" fmla="*/ 23 h 70"/>
                    <a:gd name="T2" fmla="*/ 0 w 41"/>
                    <a:gd name="T3" fmla="*/ 70 h 70"/>
                    <a:gd name="T4" fmla="*/ 41 w 41"/>
                    <a:gd name="T5" fmla="*/ 47 h 70"/>
                    <a:gd name="T6" fmla="*/ 41 w 41"/>
                    <a:gd name="T7" fmla="*/ 0 h 70"/>
                    <a:gd name="T8" fmla="*/ 0 w 41"/>
                    <a:gd name="T9" fmla="*/ 23 h 70"/>
                  </a:gdLst>
                  <a:ahLst/>
                  <a:cxnLst>
                    <a:cxn ang="0">
                      <a:pos x="T0" y="T1"/>
                    </a:cxn>
                    <a:cxn ang="0">
                      <a:pos x="T2" y="T3"/>
                    </a:cxn>
                    <a:cxn ang="0">
                      <a:pos x="T4" y="T5"/>
                    </a:cxn>
                    <a:cxn ang="0">
                      <a:pos x="T6" y="T7"/>
                    </a:cxn>
                    <a:cxn ang="0">
                      <a:pos x="T8" y="T9"/>
                    </a:cxn>
                  </a:cxnLst>
                  <a:rect l="0" t="0" r="r" b="b"/>
                  <a:pathLst>
                    <a:path w="41" h="70">
                      <a:moveTo>
                        <a:pt x="0" y="23"/>
                      </a:moveTo>
                      <a:lnTo>
                        <a:pt x="0" y="70"/>
                      </a:lnTo>
                      <a:lnTo>
                        <a:pt x="41" y="47"/>
                      </a:lnTo>
                      <a:lnTo>
                        <a:pt x="41" y="0"/>
                      </a:lnTo>
                      <a:lnTo>
                        <a:pt x="0" y="23"/>
                      </a:ln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05050"/>
                    </a:solidFill>
                  </a:endParaRPr>
                </a:p>
              </p:txBody>
            </p:sp>
            <p:sp>
              <p:nvSpPr>
                <p:cNvPr id="17" name="Freeform 8"/>
                <p:cNvSpPr>
                  <a:spLocks/>
                </p:cNvSpPr>
                <p:nvPr/>
              </p:nvSpPr>
              <p:spPr bwMode="auto">
                <a:xfrm>
                  <a:off x="7360120" y="4945317"/>
                  <a:ext cx="65088" cy="111125"/>
                </a:xfrm>
                <a:custGeom>
                  <a:avLst/>
                  <a:gdLst>
                    <a:gd name="T0" fmla="*/ 41 w 41"/>
                    <a:gd name="T1" fmla="*/ 23 h 70"/>
                    <a:gd name="T2" fmla="*/ 0 w 41"/>
                    <a:gd name="T3" fmla="*/ 0 h 70"/>
                    <a:gd name="T4" fmla="*/ 0 w 41"/>
                    <a:gd name="T5" fmla="*/ 47 h 70"/>
                    <a:gd name="T6" fmla="*/ 41 w 41"/>
                    <a:gd name="T7" fmla="*/ 70 h 70"/>
                    <a:gd name="T8" fmla="*/ 41 w 41"/>
                    <a:gd name="T9" fmla="*/ 23 h 70"/>
                  </a:gdLst>
                  <a:ahLst/>
                  <a:cxnLst>
                    <a:cxn ang="0">
                      <a:pos x="T0" y="T1"/>
                    </a:cxn>
                    <a:cxn ang="0">
                      <a:pos x="T2" y="T3"/>
                    </a:cxn>
                    <a:cxn ang="0">
                      <a:pos x="T4" y="T5"/>
                    </a:cxn>
                    <a:cxn ang="0">
                      <a:pos x="T6" y="T7"/>
                    </a:cxn>
                    <a:cxn ang="0">
                      <a:pos x="T8" y="T9"/>
                    </a:cxn>
                  </a:cxnLst>
                  <a:rect l="0" t="0" r="r" b="b"/>
                  <a:pathLst>
                    <a:path w="41" h="70">
                      <a:moveTo>
                        <a:pt x="41" y="23"/>
                      </a:moveTo>
                      <a:lnTo>
                        <a:pt x="0" y="0"/>
                      </a:lnTo>
                      <a:lnTo>
                        <a:pt x="0" y="47"/>
                      </a:lnTo>
                      <a:lnTo>
                        <a:pt x="41" y="70"/>
                      </a:lnTo>
                      <a:lnTo>
                        <a:pt x="41" y="23"/>
                      </a:ln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05050"/>
                    </a:solidFill>
                  </a:endParaRPr>
                </a:p>
              </p:txBody>
            </p:sp>
          </p:grpSp>
        </p:grpSp>
      </p:grpSp>
      <p:sp>
        <p:nvSpPr>
          <p:cNvPr id="56" name="TextBox 55"/>
          <p:cNvSpPr txBox="1"/>
          <p:nvPr/>
        </p:nvSpPr>
        <p:spPr>
          <a:xfrm>
            <a:off x="722870" y="5800926"/>
            <a:ext cx="1352806" cy="627864"/>
          </a:xfrm>
          <a:prstGeom prst="rect">
            <a:avLst/>
          </a:prstGeom>
          <a:noFill/>
        </p:spPr>
        <p:txBody>
          <a:bodyPr wrap="none" lIns="182880" tIns="146304" rIns="182880" bIns="146304" rtlCol="0">
            <a:spAutoFit/>
          </a:bodyPr>
          <a:lstStyle/>
          <a:p>
            <a:pPr>
              <a:lnSpc>
                <a:spcPct val="90000"/>
              </a:lnSpc>
              <a:spcAft>
                <a:spcPts val="600"/>
              </a:spcAft>
            </a:pPr>
            <a:r>
              <a:rPr lang="en-US" sz="2400" b="1" dirty="0" smtClean="0">
                <a:gradFill>
                  <a:gsLst>
                    <a:gs pos="7619">
                      <a:srgbClr val="00188F"/>
                    </a:gs>
                    <a:gs pos="35000">
                      <a:srgbClr val="00188F"/>
                    </a:gs>
                  </a:gsLst>
                  <a:lin ang="5400000" scaled="0"/>
                </a:gradFill>
              </a:rPr>
              <a:t>Virtual</a:t>
            </a:r>
          </a:p>
        </p:txBody>
      </p:sp>
      <p:sp>
        <p:nvSpPr>
          <p:cNvPr id="58" name="TextBox 57"/>
          <p:cNvSpPr txBox="1"/>
          <p:nvPr/>
        </p:nvSpPr>
        <p:spPr>
          <a:xfrm>
            <a:off x="1940057" y="1776250"/>
            <a:ext cx="814967" cy="1888209"/>
          </a:xfrm>
          <a:prstGeom prst="rect">
            <a:avLst/>
          </a:prstGeom>
          <a:noFill/>
        </p:spPr>
        <p:txBody>
          <a:bodyPr wrap="none" lIns="182880" tIns="146304" rIns="182880" bIns="146304" rtlCol="0">
            <a:spAutoFit/>
          </a:bodyPr>
          <a:lstStyle/>
          <a:p>
            <a:pPr>
              <a:lnSpc>
                <a:spcPct val="90000"/>
              </a:lnSpc>
              <a:spcAft>
                <a:spcPts val="600"/>
              </a:spcAft>
            </a:pPr>
            <a:r>
              <a:rPr lang="en-US" sz="11500" dirty="0" smtClean="0">
                <a:solidFill>
                  <a:schemeClr val="tx2"/>
                </a:solidFill>
              </a:rPr>
              <a:t>}</a:t>
            </a:r>
            <a:endParaRPr lang="en-US" sz="1600" dirty="0" smtClean="0">
              <a:solidFill>
                <a:schemeClr val="tx2"/>
              </a:solidFill>
            </a:endParaRPr>
          </a:p>
        </p:txBody>
      </p:sp>
      <p:sp>
        <p:nvSpPr>
          <p:cNvPr id="59" name="TextBox 58"/>
          <p:cNvSpPr txBox="1"/>
          <p:nvPr/>
        </p:nvSpPr>
        <p:spPr>
          <a:xfrm>
            <a:off x="1940057" y="3967742"/>
            <a:ext cx="814967" cy="1888209"/>
          </a:xfrm>
          <a:prstGeom prst="rect">
            <a:avLst/>
          </a:prstGeom>
          <a:noFill/>
        </p:spPr>
        <p:txBody>
          <a:bodyPr wrap="none" lIns="182880" tIns="146304" rIns="182880" bIns="146304" rtlCol="0">
            <a:spAutoFit/>
          </a:bodyPr>
          <a:lstStyle/>
          <a:p>
            <a:pPr>
              <a:lnSpc>
                <a:spcPct val="90000"/>
              </a:lnSpc>
              <a:spcAft>
                <a:spcPts val="600"/>
              </a:spcAft>
            </a:pPr>
            <a:r>
              <a:rPr lang="en-US" sz="11500" dirty="0" smtClean="0">
                <a:solidFill>
                  <a:srgbClr val="00188F"/>
                </a:solidFill>
              </a:rPr>
              <a:t>}</a:t>
            </a:r>
            <a:endParaRPr lang="en-US" sz="1600" dirty="0" smtClean="0">
              <a:solidFill>
                <a:srgbClr val="00188F"/>
              </a:solidFill>
            </a:endParaRPr>
          </a:p>
        </p:txBody>
      </p:sp>
      <p:sp>
        <p:nvSpPr>
          <p:cNvPr id="60" name="TextBox 59"/>
          <p:cNvSpPr txBox="1"/>
          <p:nvPr/>
        </p:nvSpPr>
        <p:spPr>
          <a:xfrm>
            <a:off x="2554290" y="1972584"/>
            <a:ext cx="3489459" cy="1702004"/>
          </a:xfrm>
          <a:prstGeom prst="rect">
            <a:avLst/>
          </a:prstGeom>
          <a:noFill/>
        </p:spPr>
        <p:txBody>
          <a:bodyPr wrap="square" lIns="182880" tIns="146304" rIns="182880" bIns="146304" rtlCol="0">
            <a:spAutoFit/>
          </a:bodyPr>
          <a:lstStyle/>
          <a:p>
            <a:pPr>
              <a:lnSpc>
                <a:spcPct val="90000"/>
              </a:lnSpc>
              <a:spcAft>
                <a:spcPts val="600"/>
              </a:spcAft>
            </a:pPr>
            <a:r>
              <a:rPr lang="en-US" sz="1600" dirty="0" err="1" smtClean="0">
                <a:gradFill>
                  <a:gsLst>
                    <a:gs pos="2917">
                      <a:schemeClr val="tx1"/>
                    </a:gs>
                    <a:gs pos="30000">
                      <a:schemeClr val="tx1"/>
                    </a:gs>
                  </a:gsLst>
                  <a:lin ang="5400000" scaled="0"/>
                </a:gradFill>
              </a:rPr>
              <a:t>Aplicações</a:t>
            </a:r>
            <a:r>
              <a:rPr lang="en-US" sz="1600" dirty="0" smtClean="0">
                <a:gradFill>
                  <a:gsLst>
                    <a:gs pos="2917">
                      <a:schemeClr val="tx1"/>
                    </a:gs>
                    <a:gs pos="30000">
                      <a:schemeClr val="tx1"/>
                    </a:gs>
                  </a:gsLst>
                  <a:lin ang="5400000" scaled="0"/>
                </a:gradFill>
              </a:rPr>
              <a:t> </a:t>
            </a:r>
            <a:r>
              <a:rPr lang="en-US" sz="1600" dirty="0" err="1" smtClean="0">
                <a:gradFill>
                  <a:gsLst>
                    <a:gs pos="2917">
                      <a:schemeClr val="tx1"/>
                    </a:gs>
                    <a:gs pos="30000">
                      <a:schemeClr val="tx1"/>
                    </a:gs>
                  </a:gsLst>
                  <a:lin ang="5400000" scaled="0"/>
                </a:gradFill>
              </a:rPr>
              <a:t>tradicionalmente</a:t>
            </a:r>
            <a:r>
              <a:rPr lang="en-US" sz="1600" dirty="0" smtClean="0">
                <a:gradFill>
                  <a:gsLst>
                    <a:gs pos="2917">
                      <a:schemeClr val="tx1"/>
                    </a:gs>
                    <a:gs pos="30000">
                      <a:schemeClr val="tx1"/>
                    </a:gs>
                  </a:gsLst>
                  <a:lin ang="5400000" scaled="0"/>
                </a:gradFill>
              </a:rPr>
              <a:t> </a:t>
            </a:r>
            <a:r>
              <a:rPr lang="en-US" sz="1600" dirty="0" err="1" smtClean="0">
                <a:gradFill>
                  <a:gsLst>
                    <a:gs pos="2917">
                      <a:schemeClr val="tx1"/>
                    </a:gs>
                    <a:gs pos="30000">
                      <a:schemeClr val="tx1"/>
                    </a:gs>
                  </a:gsLst>
                  <a:lin ang="5400000" scaled="0"/>
                </a:gradFill>
              </a:rPr>
              <a:t>construídas</a:t>
            </a:r>
            <a:r>
              <a:rPr lang="en-US" sz="1600" dirty="0" smtClean="0">
                <a:gradFill>
                  <a:gsLst>
                    <a:gs pos="2917">
                      <a:schemeClr val="tx1"/>
                    </a:gs>
                    <a:gs pos="30000">
                      <a:schemeClr val="tx1"/>
                    </a:gs>
                  </a:gsLst>
                  <a:lin ang="5400000" scaled="0"/>
                </a:gradFill>
              </a:rPr>
              <a:t> e </a:t>
            </a:r>
            <a:r>
              <a:rPr lang="en-US" sz="1600" dirty="0" err="1" smtClean="0">
                <a:gradFill>
                  <a:gsLst>
                    <a:gs pos="2917">
                      <a:schemeClr val="tx1"/>
                    </a:gs>
                    <a:gs pos="30000">
                      <a:schemeClr val="tx1"/>
                    </a:gs>
                  </a:gsLst>
                  <a:lin ang="5400000" scaled="0"/>
                </a:gradFill>
              </a:rPr>
              <a:t>implantadas</a:t>
            </a:r>
            <a:r>
              <a:rPr lang="en-US" sz="1600" dirty="0" smtClean="0">
                <a:gradFill>
                  <a:gsLst>
                    <a:gs pos="2917">
                      <a:schemeClr val="tx1"/>
                    </a:gs>
                    <a:gs pos="30000">
                      <a:schemeClr val="tx1"/>
                    </a:gs>
                  </a:gsLst>
                  <a:lin ang="5400000" scaled="0"/>
                </a:gradFill>
              </a:rPr>
              <a:t> em </a:t>
            </a:r>
            <a:r>
              <a:rPr lang="en-US" sz="1600" dirty="0" err="1" smtClean="0">
                <a:gradFill>
                  <a:gsLst>
                    <a:gs pos="2917">
                      <a:schemeClr val="tx1"/>
                    </a:gs>
                    <a:gs pos="30000">
                      <a:schemeClr val="tx1"/>
                    </a:gs>
                  </a:gsLst>
                  <a:lin ang="5400000" scaled="0"/>
                </a:gradFill>
              </a:rPr>
              <a:t>servidores</a:t>
            </a:r>
            <a:r>
              <a:rPr lang="en-US" sz="1600" dirty="0" smtClean="0">
                <a:gradFill>
                  <a:gsLst>
                    <a:gs pos="2917">
                      <a:schemeClr val="tx1"/>
                    </a:gs>
                    <a:gs pos="30000">
                      <a:schemeClr val="tx1"/>
                    </a:gs>
                  </a:gsLst>
                  <a:lin ang="5400000" scaled="0"/>
                </a:gradFill>
              </a:rPr>
              <a:t> </a:t>
            </a:r>
            <a:r>
              <a:rPr lang="en-US" sz="1600" dirty="0" err="1" smtClean="0">
                <a:gradFill>
                  <a:gsLst>
                    <a:gs pos="2917">
                      <a:schemeClr val="tx1"/>
                    </a:gs>
                    <a:gs pos="30000">
                      <a:schemeClr val="tx1"/>
                    </a:gs>
                  </a:gsLst>
                  <a:lin ang="5400000" scaled="0"/>
                </a:gradFill>
              </a:rPr>
              <a:t>físicos</a:t>
            </a:r>
            <a:r>
              <a:rPr lang="en-US" sz="1600" dirty="0" smtClean="0">
                <a:gradFill>
                  <a:gsLst>
                    <a:gs pos="2917">
                      <a:schemeClr val="tx1"/>
                    </a:gs>
                    <a:gs pos="30000">
                      <a:schemeClr val="tx1"/>
                    </a:gs>
                  </a:gsLst>
                  <a:lin ang="5400000" scaled="0"/>
                </a:gradFill>
              </a:rPr>
              <a:t> (</a:t>
            </a:r>
            <a:r>
              <a:rPr lang="en-US" sz="1600" dirty="0" err="1" smtClean="0">
                <a:gradFill>
                  <a:gsLst>
                    <a:gs pos="2917">
                      <a:schemeClr val="tx1"/>
                    </a:gs>
                    <a:gs pos="30000">
                      <a:schemeClr val="tx1"/>
                    </a:gs>
                  </a:gsLst>
                  <a:lin ang="5400000" scaled="0"/>
                </a:gradFill>
              </a:rPr>
              <a:t>relação</a:t>
            </a:r>
            <a:r>
              <a:rPr lang="en-US" sz="1600" dirty="0" smtClean="0">
                <a:gradFill>
                  <a:gsLst>
                    <a:gs pos="2917">
                      <a:schemeClr val="tx1"/>
                    </a:gs>
                    <a:gs pos="30000">
                      <a:schemeClr val="tx1"/>
                    </a:gs>
                  </a:gsLst>
                  <a:lin ang="5400000" scaled="0"/>
                </a:gradFill>
              </a:rPr>
              <a:t> 1:1)</a:t>
            </a:r>
          </a:p>
          <a:p>
            <a:pPr>
              <a:lnSpc>
                <a:spcPct val="90000"/>
              </a:lnSpc>
              <a:spcAft>
                <a:spcPts val="600"/>
              </a:spcAft>
            </a:pPr>
            <a:r>
              <a:rPr lang="en-US" sz="1600" dirty="0" err="1" smtClean="0">
                <a:gradFill>
                  <a:gsLst>
                    <a:gs pos="2917">
                      <a:schemeClr val="tx1"/>
                    </a:gs>
                    <a:gs pos="30000">
                      <a:schemeClr val="tx1"/>
                    </a:gs>
                  </a:gsLst>
                  <a:lin ang="5400000" scaled="0"/>
                </a:gradFill>
              </a:rPr>
              <a:t>Novas</a:t>
            </a:r>
            <a:r>
              <a:rPr lang="en-US" sz="1600" dirty="0" smtClean="0">
                <a:gradFill>
                  <a:gsLst>
                    <a:gs pos="2917">
                      <a:schemeClr val="tx1"/>
                    </a:gs>
                    <a:gs pos="30000">
                      <a:schemeClr val="tx1"/>
                    </a:gs>
                  </a:gsLst>
                  <a:lin ang="5400000" scaled="0"/>
                </a:gradFill>
              </a:rPr>
              <a:t> </a:t>
            </a:r>
            <a:r>
              <a:rPr lang="en-US" sz="1600" dirty="0" err="1" smtClean="0">
                <a:gradFill>
                  <a:gsLst>
                    <a:gs pos="2917">
                      <a:schemeClr val="tx1"/>
                    </a:gs>
                    <a:gs pos="30000">
                      <a:schemeClr val="tx1"/>
                    </a:gs>
                  </a:gsLst>
                  <a:lin ang="5400000" scaled="0"/>
                </a:gradFill>
              </a:rPr>
              <a:t>aplicações</a:t>
            </a:r>
            <a:r>
              <a:rPr lang="en-US" sz="1600" dirty="0" smtClean="0">
                <a:gradFill>
                  <a:gsLst>
                    <a:gs pos="2917">
                      <a:schemeClr val="tx1"/>
                    </a:gs>
                    <a:gs pos="30000">
                      <a:schemeClr val="tx1"/>
                    </a:gs>
                  </a:gsLst>
                  <a:lin ang="5400000" scaled="0"/>
                </a:gradFill>
              </a:rPr>
              <a:t> </a:t>
            </a:r>
            <a:r>
              <a:rPr lang="en-US" sz="1600" dirty="0" err="1" smtClean="0">
                <a:gradFill>
                  <a:gsLst>
                    <a:gs pos="2917">
                      <a:schemeClr val="tx1"/>
                    </a:gs>
                    <a:gs pos="30000">
                      <a:schemeClr val="tx1"/>
                    </a:gs>
                  </a:gsLst>
                  <a:lin ang="5400000" scaled="0"/>
                </a:gradFill>
              </a:rPr>
              <a:t>necessitam</a:t>
            </a:r>
            <a:r>
              <a:rPr lang="en-US" sz="1600" dirty="0" smtClean="0">
                <a:gradFill>
                  <a:gsLst>
                    <a:gs pos="2917">
                      <a:schemeClr val="tx1"/>
                    </a:gs>
                    <a:gs pos="30000">
                      <a:schemeClr val="tx1"/>
                    </a:gs>
                  </a:gsLst>
                  <a:lin ang="5400000" scaled="0"/>
                </a:gradFill>
              </a:rPr>
              <a:t> de </a:t>
            </a:r>
            <a:r>
              <a:rPr lang="en-US" sz="1600" dirty="0" err="1" smtClean="0">
                <a:gradFill>
                  <a:gsLst>
                    <a:gs pos="2917">
                      <a:schemeClr val="tx1"/>
                    </a:gs>
                    <a:gs pos="30000">
                      <a:schemeClr val="tx1"/>
                    </a:gs>
                  </a:gsLst>
                  <a:lin ang="5400000" scaled="0"/>
                </a:gradFill>
              </a:rPr>
              <a:t>sistemas</a:t>
            </a:r>
            <a:r>
              <a:rPr lang="en-US" sz="1600" dirty="0" smtClean="0">
                <a:gradFill>
                  <a:gsLst>
                    <a:gs pos="2917">
                      <a:schemeClr val="tx1"/>
                    </a:gs>
                    <a:gs pos="30000">
                      <a:schemeClr val="tx1"/>
                    </a:gs>
                  </a:gsLst>
                  <a:lin ang="5400000" scaled="0"/>
                </a:gradFill>
              </a:rPr>
              <a:t> </a:t>
            </a:r>
            <a:r>
              <a:rPr lang="en-US" sz="1600" dirty="0" err="1" smtClean="0">
                <a:gradFill>
                  <a:gsLst>
                    <a:gs pos="2917">
                      <a:schemeClr val="tx1"/>
                    </a:gs>
                    <a:gs pos="30000">
                      <a:schemeClr val="tx1"/>
                    </a:gs>
                  </a:gsLst>
                  <a:lin ang="5400000" scaled="0"/>
                </a:gradFill>
              </a:rPr>
              <a:t>físicos</a:t>
            </a:r>
            <a:r>
              <a:rPr lang="en-US" sz="1600" dirty="0" smtClean="0">
                <a:gradFill>
                  <a:gsLst>
                    <a:gs pos="2917">
                      <a:schemeClr val="tx1"/>
                    </a:gs>
                    <a:gs pos="30000">
                      <a:schemeClr val="tx1"/>
                    </a:gs>
                  </a:gsLst>
                  <a:lin ang="5400000" scaled="0"/>
                </a:gradFill>
              </a:rPr>
              <a:t> para </a:t>
            </a:r>
            <a:r>
              <a:rPr lang="en-US" sz="1600" dirty="0" err="1" smtClean="0">
                <a:gradFill>
                  <a:gsLst>
                    <a:gs pos="2917">
                      <a:schemeClr val="tx1"/>
                    </a:gs>
                    <a:gs pos="30000">
                      <a:schemeClr val="tx1"/>
                    </a:gs>
                  </a:gsLst>
                  <a:lin ang="5400000" scaled="0"/>
                </a:gradFill>
              </a:rPr>
              <a:t>isolamento</a:t>
            </a:r>
            <a:r>
              <a:rPr lang="en-US" sz="1600" dirty="0" smtClean="0">
                <a:gradFill>
                  <a:gsLst>
                    <a:gs pos="2917">
                      <a:schemeClr val="tx1"/>
                    </a:gs>
                    <a:gs pos="30000">
                      <a:schemeClr val="tx1"/>
                    </a:gs>
                  </a:gsLst>
                  <a:lin ang="5400000" scaled="0"/>
                </a:gradFill>
              </a:rPr>
              <a:t> de </a:t>
            </a:r>
            <a:r>
              <a:rPr lang="en-US" sz="1600" dirty="0" err="1" smtClean="0">
                <a:gradFill>
                  <a:gsLst>
                    <a:gs pos="2917">
                      <a:schemeClr val="tx1"/>
                    </a:gs>
                    <a:gs pos="30000">
                      <a:schemeClr val="tx1"/>
                    </a:gs>
                  </a:gsLst>
                  <a:lin ang="5400000" scaled="0"/>
                </a:gradFill>
              </a:rPr>
              <a:t>recursos</a:t>
            </a:r>
            <a:endParaRPr lang="en-US" sz="1600" dirty="0" smtClean="0">
              <a:gradFill>
                <a:gsLst>
                  <a:gs pos="2917">
                    <a:schemeClr val="tx1"/>
                  </a:gs>
                  <a:gs pos="30000">
                    <a:schemeClr val="tx1"/>
                  </a:gs>
                </a:gsLst>
                <a:lin ang="5400000" scaled="0"/>
              </a:gradFill>
            </a:endParaRPr>
          </a:p>
        </p:txBody>
      </p:sp>
      <p:sp>
        <p:nvSpPr>
          <p:cNvPr id="61" name="TextBox 60"/>
          <p:cNvSpPr txBox="1"/>
          <p:nvPr/>
        </p:nvSpPr>
        <p:spPr>
          <a:xfrm>
            <a:off x="2523089" y="4109166"/>
            <a:ext cx="3489459" cy="2742289"/>
          </a:xfrm>
          <a:prstGeom prst="rect">
            <a:avLst/>
          </a:prstGeom>
          <a:noFill/>
        </p:spPr>
        <p:txBody>
          <a:bodyPr wrap="square" lIns="182880" tIns="146304" rIns="182880" bIns="146304" rtlCol="0">
            <a:spAutoFit/>
          </a:bodyPr>
          <a:lstStyle/>
          <a:p>
            <a:pPr>
              <a:lnSpc>
                <a:spcPct val="90000"/>
              </a:lnSpc>
              <a:spcAft>
                <a:spcPts val="600"/>
              </a:spcAft>
            </a:pPr>
            <a:r>
              <a:rPr lang="en-US" sz="1600" dirty="0" err="1" smtClean="0">
                <a:gradFill>
                  <a:gsLst>
                    <a:gs pos="2917">
                      <a:schemeClr val="tx1"/>
                    </a:gs>
                    <a:gs pos="30000">
                      <a:schemeClr val="tx1"/>
                    </a:gs>
                  </a:gsLst>
                  <a:lin ang="5400000" scaled="0"/>
                </a:gradFill>
              </a:rPr>
              <a:t>Altas</a:t>
            </a:r>
            <a:r>
              <a:rPr lang="en-US" sz="1600" dirty="0" smtClean="0">
                <a:gradFill>
                  <a:gsLst>
                    <a:gs pos="2917">
                      <a:schemeClr val="tx1"/>
                    </a:gs>
                    <a:gs pos="30000">
                      <a:schemeClr val="tx1"/>
                    </a:gs>
                  </a:gsLst>
                  <a:lin ang="5400000" scaled="0"/>
                </a:gradFill>
              </a:rPr>
              <a:t> </a:t>
            </a:r>
            <a:r>
              <a:rPr lang="en-US" sz="1600" dirty="0" err="1" smtClean="0">
                <a:gradFill>
                  <a:gsLst>
                    <a:gs pos="2917">
                      <a:schemeClr val="tx1"/>
                    </a:gs>
                    <a:gs pos="30000">
                      <a:schemeClr val="tx1"/>
                    </a:gs>
                  </a:gsLst>
                  <a:lin ang="5400000" scaled="0"/>
                </a:gradFill>
              </a:rPr>
              <a:t>taxas</a:t>
            </a:r>
            <a:r>
              <a:rPr lang="en-US" sz="1600" dirty="0" smtClean="0">
                <a:gradFill>
                  <a:gsLst>
                    <a:gs pos="2917">
                      <a:schemeClr val="tx1"/>
                    </a:gs>
                    <a:gs pos="30000">
                      <a:schemeClr val="tx1"/>
                    </a:gs>
                  </a:gsLst>
                  <a:lin ang="5400000" scaled="0"/>
                </a:gradFill>
              </a:rPr>
              <a:t> de </a:t>
            </a:r>
            <a:r>
              <a:rPr lang="en-US" sz="1600" dirty="0" err="1" smtClean="0">
                <a:gradFill>
                  <a:gsLst>
                    <a:gs pos="2917">
                      <a:schemeClr val="tx1"/>
                    </a:gs>
                    <a:gs pos="30000">
                      <a:schemeClr val="tx1"/>
                    </a:gs>
                  </a:gsLst>
                  <a:lin ang="5400000" scaled="0"/>
                </a:gradFill>
              </a:rPr>
              <a:t>consolidação</a:t>
            </a:r>
            <a:r>
              <a:rPr lang="en-US" sz="1600" dirty="0" smtClean="0">
                <a:gradFill>
                  <a:gsLst>
                    <a:gs pos="2917">
                      <a:schemeClr val="tx1"/>
                    </a:gs>
                    <a:gs pos="30000">
                      <a:schemeClr val="tx1"/>
                    </a:gs>
                  </a:gsLst>
                  <a:lin ang="5400000" scaled="0"/>
                </a:gradFill>
              </a:rPr>
              <a:t> e </a:t>
            </a:r>
            <a:r>
              <a:rPr lang="en-US" sz="1600" dirty="0" err="1" smtClean="0">
                <a:gradFill>
                  <a:gsLst>
                    <a:gs pos="2917">
                      <a:schemeClr val="tx1"/>
                    </a:gs>
                    <a:gs pos="30000">
                      <a:schemeClr val="tx1"/>
                    </a:gs>
                  </a:gsLst>
                  <a:lin ang="5400000" scaled="0"/>
                </a:gradFill>
              </a:rPr>
              <a:t>melhor</a:t>
            </a:r>
            <a:r>
              <a:rPr lang="en-US" sz="1600" dirty="0" smtClean="0">
                <a:gradFill>
                  <a:gsLst>
                    <a:gs pos="2917">
                      <a:schemeClr val="tx1"/>
                    </a:gs>
                    <a:gs pos="30000">
                      <a:schemeClr val="tx1"/>
                    </a:gs>
                  </a:gsLst>
                  <a:lin ang="5400000" scaled="0"/>
                </a:gradFill>
              </a:rPr>
              <a:t> </a:t>
            </a:r>
            <a:r>
              <a:rPr lang="en-US" sz="1600" dirty="0" err="1" smtClean="0">
                <a:gradFill>
                  <a:gsLst>
                    <a:gs pos="2917">
                      <a:schemeClr val="tx1"/>
                    </a:gs>
                    <a:gs pos="30000">
                      <a:schemeClr val="tx1"/>
                    </a:gs>
                  </a:gsLst>
                  <a:lin ang="5400000" scaled="0"/>
                </a:gradFill>
              </a:rPr>
              <a:t>utilização</a:t>
            </a:r>
            <a:endParaRPr lang="en-US" sz="1600" dirty="0" smtClean="0">
              <a:gradFill>
                <a:gsLst>
                  <a:gs pos="2917">
                    <a:schemeClr val="tx1"/>
                  </a:gs>
                  <a:gs pos="30000">
                    <a:schemeClr val="tx1"/>
                  </a:gs>
                </a:gsLst>
                <a:lin ang="5400000" scaled="0"/>
              </a:gradFill>
            </a:endParaRPr>
          </a:p>
          <a:p>
            <a:pPr>
              <a:lnSpc>
                <a:spcPct val="90000"/>
              </a:lnSpc>
              <a:spcAft>
                <a:spcPts val="600"/>
              </a:spcAft>
            </a:pPr>
            <a:r>
              <a:rPr lang="en-US" sz="1600" dirty="0" err="1" smtClean="0">
                <a:gradFill>
                  <a:gsLst>
                    <a:gs pos="2917">
                      <a:schemeClr val="tx1"/>
                    </a:gs>
                    <a:gs pos="30000">
                      <a:schemeClr val="tx1"/>
                    </a:gs>
                  </a:gsLst>
                  <a:lin ang="5400000" scaled="0"/>
                </a:gradFill>
              </a:rPr>
              <a:t>Implantação</a:t>
            </a:r>
            <a:r>
              <a:rPr lang="en-US" sz="1600" dirty="0" smtClean="0">
                <a:gradFill>
                  <a:gsLst>
                    <a:gs pos="2917">
                      <a:schemeClr val="tx1"/>
                    </a:gs>
                    <a:gs pos="30000">
                      <a:schemeClr val="tx1"/>
                    </a:gs>
                  </a:gsLst>
                  <a:lin ang="5400000" scaled="0"/>
                </a:gradFill>
              </a:rPr>
              <a:t> </a:t>
            </a:r>
            <a:r>
              <a:rPr lang="en-US" sz="1600" dirty="0" err="1" smtClean="0">
                <a:gradFill>
                  <a:gsLst>
                    <a:gs pos="2917">
                      <a:schemeClr val="tx1"/>
                    </a:gs>
                    <a:gs pos="30000">
                      <a:schemeClr val="tx1"/>
                    </a:gs>
                  </a:gsLst>
                  <a:lin ang="5400000" scaled="0"/>
                </a:gradFill>
              </a:rPr>
              <a:t>rápida</a:t>
            </a:r>
            <a:r>
              <a:rPr lang="en-US" sz="1600" dirty="0" smtClean="0">
                <a:gradFill>
                  <a:gsLst>
                    <a:gs pos="2917">
                      <a:schemeClr val="tx1"/>
                    </a:gs>
                    <a:gs pos="30000">
                      <a:schemeClr val="tx1"/>
                    </a:gs>
                  </a:gsLst>
                  <a:lin ang="5400000" scaled="0"/>
                </a:gradFill>
              </a:rPr>
              <a:t> de </a:t>
            </a:r>
            <a:r>
              <a:rPr lang="en-US" sz="1600" dirty="0" err="1" smtClean="0">
                <a:gradFill>
                  <a:gsLst>
                    <a:gs pos="2917">
                      <a:schemeClr val="tx1"/>
                    </a:gs>
                    <a:gs pos="30000">
                      <a:schemeClr val="tx1"/>
                    </a:gs>
                  </a:gsLst>
                  <a:lin ang="5400000" scaled="0"/>
                </a:gradFill>
              </a:rPr>
              <a:t>aplicativos</a:t>
            </a:r>
            <a:r>
              <a:rPr lang="en-US" sz="1600" dirty="0" smtClean="0">
                <a:gradFill>
                  <a:gsLst>
                    <a:gs pos="2917">
                      <a:schemeClr val="tx1"/>
                    </a:gs>
                    <a:gs pos="30000">
                      <a:schemeClr val="tx1"/>
                    </a:gs>
                  </a:gsLst>
                  <a:lin ang="5400000" scaled="0"/>
                </a:gradFill>
              </a:rPr>
              <a:t> em </a:t>
            </a:r>
            <a:r>
              <a:rPr lang="en-US" sz="1600" dirty="0" err="1" smtClean="0">
                <a:gradFill>
                  <a:gsLst>
                    <a:gs pos="2917">
                      <a:schemeClr val="tx1"/>
                    </a:gs>
                    <a:gs pos="30000">
                      <a:schemeClr val="tx1"/>
                    </a:gs>
                  </a:gsLst>
                  <a:lin ang="5400000" scaled="0"/>
                </a:gradFill>
              </a:rPr>
              <a:t>relação</a:t>
            </a:r>
            <a:r>
              <a:rPr lang="en-US" sz="1600" dirty="0" smtClean="0">
                <a:gradFill>
                  <a:gsLst>
                    <a:gs pos="2917">
                      <a:schemeClr val="tx1"/>
                    </a:gs>
                    <a:gs pos="30000">
                      <a:schemeClr val="tx1"/>
                    </a:gs>
                  </a:gsLst>
                  <a:lin ang="5400000" scaled="0"/>
                </a:gradFill>
              </a:rPr>
              <a:t> </a:t>
            </a:r>
            <a:r>
              <a:rPr lang="en-US" sz="1600" dirty="0" err="1" smtClean="0">
                <a:gradFill>
                  <a:gsLst>
                    <a:gs pos="2917">
                      <a:schemeClr val="tx1"/>
                    </a:gs>
                    <a:gs pos="30000">
                      <a:schemeClr val="tx1"/>
                    </a:gs>
                  </a:gsLst>
                  <a:lin ang="5400000" scaled="0"/>
                </a:gradFill>
              </a:rPr>
              <a:t>ao</a:t>
            </a:r>
            <a:r>
              <a:rPr lang="en-US" sz="1600" dirty="0" smtClean="0">
                <a:gradFill>
                  <a:gsLst>
                    <a:gs pos="2917">
                      <a:schemeClr val="tx1"/>
                    </a:gs>
                    <a:gs pos="30000">
                      <a:schemeClr val="tx1"/>
                    </a:gs>
                  </a:gsLst>
                  <a:lin ang="5400000" scaled="0"/>
                </a:gradFill>
              </a:rPr>
              <a:t> </a:t>
            </a:r>
            <a:r>
              <a:rPr lang="en-US" sz="1600" dirty="0" err="1" smtClean="0">
                <a:gradFill>
                  <a:gsLst>
                    <a:gs pos="2917">
                      <a:schemeClr val="tx1"/>
                    </a:gs>
                    <a:gs pos="30000">
                      <a:schemeClr val="tx1"/>
                    </a:gs>
                  </a:gsLst>
                  <a:lin ang="5400000" scaled="0"/>
                </a:gradFill>
              </a:rPr>
              <a:t>método</a:t>
            </a:r>
            <a:r>
              <a:rPr lang="en-US" sz="1600" dirty="0" smtClean="0">
                <a:gradFill>
                  <a:gsLst>
                    <a:gs pos="2917">
                      <a:schemeClr val="tx1"/>
                    </a:gs>
                    <a:gs pos="30000">
                      <a:schemeClr val="tx1"/>
                    </a:gs>
                  </a:gsLst>
                  <a:lin ang="5400000" scaled="0"/>
                </a:gradFill>
              </a:rPr>
              <a:t> </a:t>
            </a:r>
            <a:r>
              <a:rPr lang="en-US" sz="1600" dirty="0" err="1" smtClean="0">
                <a:gradFill>
                  <a:gsLst>
                    <a:gs pos="2917">
                      <a:schemeClr val="tx1"/>
                    </a:gs>
                    <a:gs pos="30000">
                      <a:schemeClr val="tx1"/>
                    </a:gs>
                  </a:gsLst>
                  <a:lin ang="5400000" scaled="0"/>
                </a:gradFill>
              </a:rPr>
              <a:t>tradicional</a:t>
            </a:r>
            <a:r>
              <a:rPr lang="en-US" sz="1600" dirty="0" smtClean="0">
                <a:gradFill>
                  <a:gsLst>
                    <a:gs pos="2917">
                      <a:schemeClr val="tx1"/>
                    </a:gs>
                    <a:gs pos="30000">
                      <a:schemeClr val="tx1"/>
                    </a:gs>
                  </a:gsLst>
                  <a:lin ang="5400000" scaled="0"/>
                </a:gradFill>
              </a:rPr>
              <a:t> (</a:t>
            </a:r>
            <a:r>
              <a:rPr lang="en-US" sz="1600" dirty="0" err="1" smtClean="0">
                <a:gradFill>
                  <a:gsLst>
                    <a:gs pos="2917">
                      <a:schemeClr val="tx1"/>
                    </a:gs>
                    <a:gs pos="30000">
                      <a:schemeClr val="tx1"/>
                    </a:gs>
                  </a:gsLst>
                  <a:lin ang="5400000" scaled="0"/>
                </a:gradFill>
              </a:rPr>
              <a:t>servidores</a:t>
            </a:r>
            <a:r>
              <a:rPr lang="en-US" sz="1600" dirty="0" smtClean="0">
                <a:gradFill>
                  <a:gsLst>
                    <a:gs pos="2917">
                      <a:schemeClr val="tx1"/>
                    </a:gs>
                    <a:gs pos="30000">
                      <a:schemeClr val="tx1"/>
                    </a:gs>
                  </a:gsLst>
                  <a:lin ang="5400000" scaled="0"/>
                </a:gradFill>
              </a:rPr>
              <a:t> </a:t>
            </a:r>
            <a:r>
              <a:rPr lang="en-US" sz="1600" dirty="0" err="1" smtClean="0">
                <a:gradFill>
                  <a:gsLst>
                    <a:gs pos="2917">
                      <a:schemeClr val="tx1"/>
                    </a:gs>
                    <a:gs pos="30000">
                      <a:schemeClr val="tx1"/>
                    </a:gs>
                  </a:gsLst>
                  <a:lin ang="5400000" scaled="0"/>
                </a:gradFill>
              </a:rPr>
              <a:t>físicos</a:t>
            </a:r>
            <a:r>
              <a:rPr lang="en-US" sz="1600" dirty="0" smtClean="0">
                <a:gradFill>
                  <a:gsLst>
                    <a:gs pos="2917">
                      <a:schemeClr val="tx1"/>
                    </a:gs>
                    <a:gs pos="30000">
                      <a:schemeClr val="tx1"/>
                    </a:gs>
                  </a:gsLst>
                  <a:lin ang="5400000" scaled="0"/>
                </a:gradFill>
              </a:rPr>
              <a:t>)</a:t>
            </a:r>
          </a:p>
          <a:p>
            <a:pPr>
              <a:lnSpc>
                <a:spcPct val="90000"/>
              </a:lnSpc>
              <a:spcAft>
                <a:spcPts val="600"/>
              </a:spcAft>
            </a:pPr>
            <a:r>
              <a:rPr lang="en-US" sz="1600" dirty="0" err="1" smtClean="0">
                <a:gradFill>
                  <a:gsLst>
                    <a:gs pos="2917">
                      <a:schemeClr val="tx1"/>
                    </a:gs>
                    <a:gs pos="30000">
                      <a:schemeClr val="tx1"/>
                    </a:gs>
                  </a:gsLst>
                  <a:lin ang="5400000" scaled="0"/>
                </a:gradFill>
              </a:rPr>
              <a:t>Aplicativos</a:t>
            </a:r>
            <a:r>
              <a:rPr lang="en-US" sz="1600" dirty="0" smtClean="0">
                <a:gradFill>
                  <a:gsLst>
                    <a:gs pos="2917">
                      <a:schemeClr val="tx1"/>
                    </a:gs>
                    <a:gs pos="30000">
                      <a:schemeClr val="tx1"/>
                    </a:gs>
                  </a:gsLst>
                  <a:lin ang="5400000" scaled="0"/>
                </a:gradFill>
              </a:rPr>
              <a:t> </a:t>
            </a:r>
            <a:r>
              <a:rPr lang="en-US" sz="1600" dirty="0" err="1" smtClean="0">
                <a:gradFill>
                  <a:gsLst>
                    <a:gs pos="2917">
                      <a:schemeClr val="tx1"/>
                    </a:gs>
                    <a:gs pos="30000">
                      <a:schemeClr val="tx1"/>
                    </a:gs>
                  </a:gsLst>
                  <a:lin ang="5400000" scaled="0"/>
                </a:gradFill>
              </a:rPr>
              <a:t>implantados</a:t>
            </a:r>
            <a:r>
              <a:rPr lang="en-US" sz="1600" dirty="0" smtClean="0">
                <a:gradFill>
                  <a:gsLst>
                    <a:gs pos="2917">
                      <a:schemeClr val="tx1"/>
                    </a:gs>
                    <a:gs pos="30000">
                      <a:schemeClr val="tx1"/>
                    </a:gs>
                  </a:gsLst>
                  <a:lin ang="5400000" scaled="0"/>
                </a:gradFill>
              </a:rPr>
              <a:t> em VMs com </a:t>
            </a:r>
            <a:r>
              <a:rPr lang="en-US" sz="1600" dirty="0" err="1" smtClean="0">
                <a:gradFill>
                  <a:gsLst>
                    <a:gs pos="2917">
                      <a:schemeClr val="tx1"/>
                    </a:gs>
                    <a:gs pos="30000">
                      <a:schemeClr val="tx1"/>
                    </a:gs>
                  </a:gsLst>
                  <a:lin ang="5400000" scaled="0"/>
                </a:gradFill>
              </a:rPr>
              <a:t>alta</a:t>
            </a:r>
            <a:r>
              <a:rPr lang="en-US" sz="1600" dirty="0" smtClean="0">
                <a:gradFill>
                  <a:gsLst>
                    <a:gs pos="2917">
                      <a:schemeClr val="tx1"/>
                    </a:gs>
                    <a:gs pos="30000">
                      <a:schemeClr val="tx1"/>
                    </a:gs>
                  </a:gsLst>
                  <a:lin ang="5400000" scaled="0"/>
                </a:gradFill>
              </a:rPr>
              <a:t> taxa de </a:t>
            </a:r>
            <a:r>
              <a:rPr lang="en-US" sz="1600" dirty="0" err="1" smtClean="0">
                <a:gradFill>
                  <a:gsLst>
                    <a:gs pos="2917">
                      <a:schemeClr val="tx1"/>
                    </a:gs>
                    <a:gs pos="30000">
                      <a:schemeClr val="tx1"/>
                    </a:gs>
                  </a:gsLst>
                  <a:lin ang="5400000" scaled="0"/>
                </a:gradFill>
              </a:rPr>
              <a:t>sucesso</a:t>
            </a:r>
            <a:r>
              <a:rPr lang="en-US" sz="1600" dirty="0" smtClean="0">
                <a:gradFill>
                  <a:gsLst>
                    <a:gs pos="2917">
                      <a:schemeClr val="tx1"/>
                    </a:gs>
                    <a:gs pos="30000">
                      <a:schemeClr val="tx1"/>
                    </a:gs>
                  </a:gsLst>
                  <a:lin ang="5400000" scaled="0"/>
                </a:gradFill>
              </a:rPr>
              <a:t> de </a:t>
            </a:r>
            <a:r>
              <a:rPr lang="en-US" sz="1600" dirty="0" err="1" smtClean="0">
                <a:gradFill>
                  <a:gsLst>
                    <a:gs pos="2917">
                      <a:schemeClr val="tx1"/>
                    </a:gs>
                    <a:gs pos="30000">
                      <a:schemeClr val="tx1"/>
                    </a:gs>
                  </a:gsLst>
                  <a:lin ang="5400000" scaled="0"/>
                </a:gradFill>
              </a:rPr>
              <a:t>compatibilidade</a:t>
            </a:r>
            <a:endParaRPr lang="en-US" sz="1600" dirty="0" smtClean="0">
              <a:gradFill>
                <a:gsLst>
                  <a:gs pos="2917">
                    <a:schemeClr val="tx1"/>
                  </a:gs>
                  <a:gs pos="30000">
                    <a:schemeClr val="tx1"/>
                  </a:gs>
                </a:gsLst>
                <a:lin ang="5400000" scaled="0"/>
              </a:gradFill>
            </a:endParaRPr>
          </a:p>
          <a:p>
            <a:pPr>
              <a:lnSpc>
                <a:spcPct val="90000"/>
              </a:lnSpc>
              <a:spcAft>
                <a:spcPts val="600"/>
              </a:spcAft>
            </a:pPr>
            <a:r>
              <a:rPr lang="en-US" sz="1600" dirty="0" smtClean="0">
                <a:gradFill>
                  <a:gsLst>
                    <a:gs pos="2917">
                      <a:schemeClr val="tx1"/>
                    </a:gs>
                    <a:gs pos="30000">
                      <a:schemeClr val="tx1"/>
                    </a:gs>
                  </a:gsLst>
                  <a:lin ang="5400000" scaled="0"/>
                </a:gradFill>
              </a:rPr>
              <a:t>Apps </a:t>
            </a:r>
            <a:r>
              <a:rPr lang="en-US" sz="1600" dirty="0" err="1" smtClean="0">
                <a:gradFill>
                  <a:gsLst>
                    <a:gs pos="2917">
                      <a:schemeClr val="tx1"/>
                    </a:gs>
                    <a:gs pos="30000">
                      <a:schemeClr val="tx1"/>
                    </a:gs>
                  </a:gsLst>
                  <a:lin ang="5400000" scaled="0"/>
                </a:gradFill>
              </a:rPr>
              <a:t>beneficiadas</a:t>
            </a:r>
            <a:r>
              <a:rPr lang="en-US" sz="1600" dirty="0">
                <a:gradFill>
                  <a:gsLst>
                    <a:gs pos="2917">
                      <a:schemeClr val="tx1"/>
                    </a:gs>
                    <a:gs pos="30000">
                      <a:schemeClr val="tx1"/>
                    </a:gs>
                  </a:gsLst>
                  <a:lin ang="5400000" scaled="0"/>
                </a:gradFill>
              </a:rPr>
              <a:t> </a:t>
            </a:r>
            <a:r>
              <a:rPr lang="en-US" sz="1600" dirty="0" smtClean="0">
                <a:gradFill>
                  <a:gsLst>
                    <a:gs pos="2917">
                      <a:schemeClr val="tx1"/>
                    </a:gs>
                    <a:gs pos="30000">
                      <a:schemeClr val="tx1"/>
                    </a:gs>
                  </a:gsLst>
                  <a:lin ang="5400000" scaled="0"/>
                </a:gradFill>
              </a:rPr>
              <a:t>com Recursos de VM (ex: Live migration, HA)</a:t>
            </a:r>
          </a:p>
        </p:txBody>
      </p:sp>
      <p:cxnSp>
        <p:nvCxnSpPr>
          <p:cNvPr id="63" name="Straight Connector 62"/>
          <p:cNvCxnSpPr/>
          <p:nvPr/>
        </p:nvCxnSpPr>
        <p:spPr>
          <a:xfrm>
            <a:off x="6416584" y="2067491"/>
            <a:ext cx="0" cy="4162697"/>
          </a:xfrm>
          <a:prstGeom prst="line">
            <a:avLst/>
          </a:prstGeom>
          <a:ln w="38100">
            <a:solidFill>
              <a:schemeClr val="tx1">
                <a:lumMod val="40000"/>
                <a:lumOff val="6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41" name="Group 140"/>
          <p:cNvGrpSpPr/>
          <p:nvPr/>
        </p:nvGrpSpPr>
        <p:grpSpPr>
          <a:xfrm>
            <a:off x="7178389" y="2084931"/>
            <a:ext cx="2512217" cy="2406222"/>
            <a:chOff x="7178389" y="2084931"/>
            <a:chExt cx="2512217" cy="2406222"/>
          </a:xfrm>
        </p:grpSpPr>
        <p:sp>
          <p:nvSpPr>
            <p:cNvPr id="65" name="Freeform 5"/>
            <p:cNvSpPr>
              <a:spLocks noChangeAspect="1" noEditPoints="1"/>
            </p:cNvSpPr>
            <p:nvPr/>
          </p:nvSpPr>
          <p:spPr bwMode="auto">
            <a:xfrm>
              <a:off x="7178389" y="2084931"/>
              <a:ext cx="2395133" cy="1849834"/>
            </a:xfrm>
            <a:custGeom>
              <a:avLst/>
              <a:gdLst>
                <a:gd name="T0" fmla="*/ 1 w 187"/>
                <a:gd name="T1" fmla="*/ 102 h 143"/>
                <a:gd name="T2" fmla="*/ 6 w 187"/>
                <a:gd name="T3" fmla="*/ 84 h 143"/>
                <a:gd name="T4" fmla="*/ 21 w 187"/>
                <a:gd name="T5" fmla="*/ 32 h 143"/>
                <a:gd name="T6" fmla="*/ 29 w 187"/>
                <a:gd name="T7" fmla="*/ 1 h 143"/>
                <a:gd name="T8" fmla="*/ 31 w 187"/>
                <a:gd name="T9" fmla="*/ 0 h 143"/>
                <a:gd name="T10" fmla="*/ 36 w 187"/>
                <a:gd name="T11" fmla="*/ 0 h 143"/>
                <a:gd name="T12" fmla="*/ 86 w 187"/>
                <a:gd name="T13" fmla="*/ 0 h 143"/>
                <a:gd name="T14" fmla="*/ 114 w 187"/>
                <a:gd name="T15" fmla="*/ 0 h 143"/>
                <a:gd name="T16" fmla="*/ 156 w 187"/>
                <a:gd name="T17" fmla="*/ 0 h 143"/>
                <a:gd name="T18" fmla="*/ 157 w 187"/>
                <a:gd name="T19" fmla="*/ 0 h 143"/>
                <a:gd name="T20" fmla="*/ 158 w 187"/>
                <a:gd name="T21" fmla="*/ 1 h 143"/>
                <a:gd name="T22" fmla="*/ 163 w 187"/>
                <a:gd name="T23" fmla="*/ 20 h 143"/>
                <a:gd name="T24" fmla="*/ 178 w 187"/>
                <a:gd name="T25" fmla="*/ 72 h 143"/>
                <a:gd name="T26" fmla="*/ 186 w 187"/>
                <a:gd name="T27" fmla="*/ 102 h 143"/>
                <a:gd name="T28" fmla="*/ 184 w 187"/>
                <a:gd name="T29" fmla="*/ 105 h 143"/>
                <a:gd name="T30" fmla="*/ 163 w 187"/>
                <a:gd name="T31" fmla="*/ 105 h 143"/>
                <a:gd name="T32" fmla="*/ 109 w 187"/>
                <a:gd name="T33" fmla="*/ 105 h 143"/>
                <a:gd name="T34" fmla="*/ 88 w 187"/>
                <a:gd name="T35" fmla="*/ 105 h 143"/>
                <a:gd name="T36" fmla="*/ 38 w 187"/>
                <a:gd name="T37" fmla="*/ 105 h 143"/>
                <a:gd name="T38" fmla="*/ 3 w 187"/>
                <a:gd name="T39" fmla="*/ 105 h 143"/>
                <a:gd name="T40" fmla="*/ 1 w 187"/>
                <a:gd name="T41" fmla="*/ 102 h 143"/>
                <a:gd name="T42" fmla="*/ 186 w 187"/>
                <a:gd name="T43" fmla="*/ 112 h 143"/>
                <a:gd name="T44" fmla="*/ 186 w 187"/>
                <a:gd name="T45" fmla="*/ 141 h 143"/>
                <a:gd name="T46" fmla="*/ 186 w 187"/>
                <a:gd name="T47" fmla="*/ 142 h 143"/>
                <a:gd name="T48" fmla="*/ 184 w 187"/>
                <a:gd name="T49" fmla="*/ 143 h 143"/>
                <a:gd name="T50" fmla="*/ 172 w 187"/>
                <a:gd name="T51" fmla="*/ 143 h 143"/>
                <a:gd name="T52" fmla="*/ 128 w 187"/>
                <a:gd name="T53" fmla="*/ 143 h 143"/>
                <a:gd name="T54" fmla="*/ 72 w 187"/>
                <a:gd name="T55" fmla="*/ 143 h 143"/>
                <a:gd name="T56" fmla="*/ 24 w 187"/>
                <a:gd name="T57" fmla="*/ 143 h 143"/>
                <a:gd name="T58" fmla="*/ 3 w 187"/>
                <a:gd name="T59" fmla="*/ 143 h 143"/>
                <a:gd name="T60" fmla="*/ 1 w 187"/>
                <a:gd name="T61" fmla="*/ 141 h 143"/>
                <a:gd name="T62" fmla="*/ 1 w 187"/>
                <a:gd name="T63" fmla="*/ 112 h 143"/>
                <a:gd name="T64" fmla="*/ 3 w 187"/>
                <a:gd name="T65" fmla="*/ 110 h 143"/>
                <a:gd name="T66" fmla="*/ 15 w 187"/>
                <a:gd name="T67" fmla="*/ 110 h 143"/>
                <a:gd name="T68" fmla="*/ 59 w 187"/>
                <a:gd name="T69" fmla="*/ 110 h 143"/>
                <a:gd name="T70" fmla="*/ 115 w 187"/>
                <a:gd name="T71" fmla="*/ 110 h 143"/>
                <a:gd name="T72" fmla="*/ 164 w 187"/>
                <a:gd name="T73" fmla="*/ 110 h 143"/>
                <a:gd name="T74" fmla="*/ 184 w 187"/>
                <a:gd name="T75" fmla="*/ 110 h 143"/>
                <a:gd name="T76" fmla="*/ 186 w 187"/>
                <a:gd name="T77" fmla="*/ 112 h 143"/>
                <a:gd name="T78" fmla="*/ 25 w 187"/>
                <a:gd name="T79" fmla="*/ 126 h 143"/>
                <a:gd name="T80" fmla="*/ 19 w 187"/>
                <a:gd name="T81" fmla="*/ 120 h 143"/>
                <a:gd name="T82" fmla="*/ 13 w 187"/>
                <a:gd name="T83" fmla="*/ 126 h 143"/>
                <a:gd name="T84" fmla="*/ 19 w 187"/>
                <a:gd name="T85" fmla="*/ 132 h 143"/>
                <a:gd name="T86" fmla="*/ 25 w 187"/>
                <a:gd name="T87" fmla="*/ 126 h 143"/>
                <a:gd name="T88" fmla="*/ 152 w 187"/>
                <a:gd name="T89" fmla="*/ 126 h 143"/>
                <a:gd name="T90" fmla="*/ 149 w 187"/>
                <a:gd name="T91" fmla="*/ 123 h 143"/>
                <a:gd name="T92" fmla="*/ 38 w 187"/>
                <a:gd name="T93" fmla="*/ 123 h 143"/>
                <a:gd name="T94" fmla="*/ 35 w 187"/>
                <a:gd name="T95" fmla="*/ 126 h 143"/>
                <a:gd name="T96" fmla="*/ 38 w 187"/>
                <a:gd name="T97" fmla="*/ 129 h 143"/>
                <a:gd name="T98" fmla="*/ 149 w 187"/>
                <a:gd name="T99" fmla="*/ 129 h 143"/>
                <a:gd name="T100" fmla="*/ 152 w 187"/>
                <a:gd name="T101" fmla="*/ 126 h 143"/>
                <a:gd name="T102" fmla="*/ 174 w 187"/>
                <a:gd name="T103" fmla="*/ 126 h 143"/>
                <a:gd name="T104" fmla="*/ 168 w 187"/>
                <a:gd name="T105" fmla="*/ 120 h 143"/>
                <a:gd name="T106" fmla="*/ 162 w 187"/>
                <a:gd name="T107" fmla="*/ 126 h 143"/>
                <a:gd name="T108" fmla="*/ 168 w 187"/>
                <a:gd name="T109" fmla="*/ 132 h 143"/>
                <a:gd name="T110" fmla="*/ 174 w 187"/>
                <a:gd name="T111" fmla="*/ 126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87" h="143">
                  <a:moveTo>
                    <a:pt x="1" y="102"/>
                  </a:moveTo>
                  <a:cubicBezTo>
                    <a:pt x="3" y="96"/>
                    <a:pt x="5" y="90"/>
                    <a:pt x="6" y="84"/>
                  </a:cubicBezTo>
                  <a:cubicBezTo>
                    <a:pt x="11" y="66"/>
                    <a:pt x="16" y="49"/>
                    <a:pt x="21" y="32"/>
                  </a:cubicBezTo>
                  <a:cubicBezTo>
                    <a:pt x="24" y="22"/>
                    <a:pt x="26" y="12"/>
                    <a:pt x="29" y="1"/>
                  </a:cubicBezTo>
                  <a:cubicBezTo>
                    <a:pt x="30" y="0"/>
                    <a:pt x="31" y="0"/>
                    <a:pt x="31" y="0"/>
                  </a:cubicBezTo>
                  <a:cubicBezTo>
                    <a:pt x="33" y="0"/>
                    <a:pt x="34" y="0"/>
                    <a:pt x="36" y="0"/>
                  </a:cubicBezTo>
                  <a:cubicBezTo>
                    <a:pt x="53" y="0"/>
                    <a:pt x="70" y="0"/>
                    <a:pt x="86" y="0"/>
                  </a:cubicBezTo>
                  <a:cubicBezTo>
                    <a:pt x="95" y="0"/>
                    <a:pt x="105" y="0"/>
                    <a:pt x="114" y="0"/>
                  </a:cubicBezTo>
                  <a:cubicBezTo>
                    <a:pt x="128" y="0"/>
                    <a:pt x="142" y="0"/>
                    <a:pt x="156" y="0"/>
                  </a:cubicBezTo>
                  <a:cubicBezTo>
                    <a:pt x="157" y="0"/>
                    <a:pt x="157" y="0"/>
                    <a:pt x="157" y="0"/>
                  </a:cubicBezTo>
                  <a:cubicBezTo>
                    <a:pt x="158" y="0"/>
                    <a:pt x="158" y="1"/>
                    <a:pt x="158" y="1"/>
                  </a:cubicBezTo>
                  <a:cubicBezTo>
                    <a:pt x="159" y="8"/>
                    <a:pt x="161" y="14"/>
                    <a:pt x="163" y="20"/>
                  </a:cubicBezTo>
                  <a:cubicBezTo>
                    <a:pt x="168" y="38"/>
                    <a:pt x="173" y="55"/>
                    <a:pt x="178" y="72"/>
                  </a:cubicBezTo>
                  <a:cubicBezTo>
                    <a:pt x="181" y="83"/>
                    <a:pt x="183" y="92"/>
                    <a:pt x="186" y="102"/>
                  </a:cubicBezTo>
                  <a:cubicBezTo>
                    <a:pt x="187" y="104"/>
                    <a:pt x="185" y="105"/>
                    <a:pt x="184" y="105"/>
                  </a:cubicBezTo>
                  <a:cubicBezTo>
                    <a:pt x="177" y="105"/>
                    <a:pt x="170" y="105"/>
                    <a:pt x="163" y="105"/>
                  </a:cubicBezTo>
                  <a:cubicBezTo>
                    <a:pt x="145" y="105"/>
                    <a:pt x="126" y="105"/>
                    <a:pt x="109" y="105"/>
                  </a:cubicBezTo>
                  <a:cubicBezTo>
                    <a:pt x="101" y="105"/>
                    <a:pt x="95" y="105"/>
                    <a:pt x="88" y="105"/>
                  </a:cubicBezTo>
                  <a:cubicBezTo>
                    <a:pt x="71" y="105"/>
                    <a:pt x="54" y="105"/>
                    <a:pt x="38" y="105"/>
                  </a:cubicBezTo>
                  <a:cubicBezTo>
                    <a:pt x="26" y="105"/>
                    <a:pt x="14" y="105"/>
                    <a:pt x="3" y="105"/>
                  </a:cubicBezTo>
                  <a:cubicBezTo>
                    <a:pt x="2" y="105"/>
                    <a:pt x="0" y="104"/>
                    <a:pt x="1" y="102"/>
                  </a:cubicBezTo>
                  <a:close/>
                  <a:moveTo>
                    <a:pt x="186" y="112"/>
                  </a:moveTo>
                  <a:cubicBezTo>
                    <a:pt x="186" y="122"/>
                    <a:pt x="186" y="131"/>
                    <a:pt x="186" y="141"/>
                  </a:cubicBezTo>
                  <a:cubicBezTo>
                    <a:pt x="186" y="141"/>
                    <a:pt x="186" y="142"/>
                    <a:pt x="186" y="142"/>
                  </a:cubicBezTo>
                  <a:cubicBezTo>
                    <a:pt x="185" y="143"/>
                    <a:pt x="185" y="143"/>
                    <a:pt x="184" y="143"/>
                  </a:cubicBezTo>
                  <a:cubicBezTo>
                    <a:pt x="180" y="143"/>
                    <a:pt x="176" y="143"/>
                    <a:pt x="172" y="143"/>
                  </a:cubicBezTo>
                  <a:cubicBezTo>
                    <a:pt x="158" y="143"/>
                    <a:pt x="143" y="143"/>
                    <a:pt x="128" y="143"/>
                  </a:cubicBezTo>
                  <a:cubicBezTo>
                    <a:pt x="109" y="143"/>
                    <a:pt x="91" y="143"/>
                    <a:pt x="72" y="143"/>
                  </a:cubicBezTo>
                  <a:cubicBezTo>
                    <a:pt x="56" y="143"/>
                    <a:pt x="40" y="143"/>
                    <a:pt x="24" y="143"/>
                  </a:cubicBezTo>
                  <a:cubicBezTo>
                    <a:pt x="17" y="143"/>
                    <a:pt x="10" y="143"/>
                    <a:pt x="3" y="143"/>
                  </a:cubicBezTo>
                  <a:cubicBezTo>
                    <a:pt x="2" y="143"/>
                    <a:pt x="1" y="142"/>
                    <a:pt x="1" y="141"/>
                  </a:cubicBezTo>
                  <a:cubicBezTo>
                    <a:pt x="1" y="131"/>
                    <a:pt x="1" y="122"/>
                    <a:pt x="1" y="112"/>
                  </a:cubicBezTo>
                  <a:cubicBezTo>
                    <a:pt x="1" y="110"/>
                    <a:pt x="2" y="110"/>
                    <a:pt x="3" y="110"/>
                  </a:cubicBezTo>
                  <a:cubicBezTo>
                    <a:pt x="7" y="110"/>
                    <a:pt x="11" y="110"/>
                    <a:pt x="15" y="110"/>
                  </a:cubicBezTo>
                  <a:cubicBezTo>
                    <a:pt x="30" y="110"/>
                    <a:pt x="44" y="110"/>
                    <a:pt x="59" y="110"/>
                  </a:cubicBezTo>
                  <a:cubicBezTo>
                    <a:pt x="78" y="110"/>
                    <a:pt x="96" y="110"/>
                    <a:pt x="115" y="110"/>
                  </a:cubicBezTo>
                  <a:cubicBezTo>
                    <a:pt x="131" y="110"/>
                    <a:pt x="147" y="110"/>
                    <a:pt x="164" y="110"/>
                  </a:cubicBezTo>
                  <a:cubicBezTo>
                    <a:pt x="170" y="110"/>
                    <a:pt x="177" y="110"/>
                    <a:pt x="184" y="110"/>
                  </a:cubicBezTo>
                  <a:cubicBezTo>
                    <a:pt x="185" y="110"/>
                    <a:pt x="186" y="110"/>
                    <a:pt x="186" y="112"/>
                  </a:cubicBezTo>
                  <a:close/>
                  <a:moveTo>
                    <a:pt x="25" y="126"/>
                  </a:moveTo>
                  <a:cubicBezTo>
                    <a:pt x="25" y="123"/>
                    <a:pt x="22" y="120"/>
                    <a:pt x="19" y="120"/>
                  </a:cubicBezTo>
                  <a:cubicBezTo>
                    <a:pt x="16" y="120"/>
                    <a:pt x="13" y="123"/>
                    <a:pt x="13" y="126"/>
                  </a:cubicBezTo>
                  <a:cubicBezTo>
                    <a:pt x="13" y="130"/>
                    <a:pt x="16" y="132"/>
                    <a:pt x="19" y="132"/>
                  </a:cubicBezTo>
                  <a:cubicBezTo>
                    <a:pt x="22" y="132"/>
                    <a:pt x="25" y="130"/>
                    <a:pt x="25" y="126"/>
                  </a:cubicBezTo>
                  <a:close/>
                  <a:moveTo>
                    <a:pt x="152" y="126"/>
                  </a:moveTo>
                  <a:cubicBezTo>
                    <a:pt x="152" y="125"/>
                    <a:pt x="151" y="123"/>
                    <a:pt x="149" y="123"/>
                  </a:cubicBezTo>
                  <a:cubicBezTo>
                    <a:pt x="38" y="123"/>
                    <a:pt x="38" y="123"/>
                    <a:pt x="38" y="123"/>
                  </a:cubicBezTo>
                  <a:cubicBezTo>
                    <a:pt x="37" y="123"/>
                    <a:pt x="35" y="125"/>
                    <a:pt x="35" y="126"/>
                  </a:cubicBezTo>
                  <a:cubicBezTo>
                    <a:pt x="35" y="128"/>
                    <a:pt x="37" y="129"/>
                    <a:pt x="38" y="129"/>
                  </a:cubicBezTo>
                  <a:cubicBezTo>
                    <a:pt x="149" y="129"/>
                    <a:pt x="149" y="129"/>
                    <a:pt x="149" y="129"/>
                  </a:cubicBezTo>
                  <a:cubicBezTo>
                    <a:pt x="151" y="129"/>
                    <a:pt x="152" y="128"/>
                    <a:pt x="152" y="126"/>
                  </a:cubicBezTo>
                  <a:close/>
                  <a:moveTo>
                    <a:pt x="174" y="126"/>
                  </a:moveTo>
                  <a:cubicBezTo>
                    <a:pt x="174" y="123"/>
                    <a:pt x="172" y="120"/>
                    <a:pt x="168" y="120"/>
                  </a:cubicBezTo>
                  <a:cubicBezTo>
                    <a:pt x="165" y="120"/>
                    <a:pt x="162" y="123"/>
                    <a:pt x="162" y="126"/>
                  </a:cubicBezTo>
                  <a:cubicBezTo>
                    <a:pt x="162" y="130"/>
                    <a:pt x="165" y="132"/>
                    <a:pt x="168" y="132"/>
                  </a:cubicBezTo>
                  <a:cubicBezTo>
                    <a:pt x="172" y="132"/>
                    <a:pt x="174" y="130"/>
                    <a:pt x="174" y="126"/>
                  </a:cubicBezTo>
                  <a:close/>
                </a:path>
              </a:pathLst>
            </a:custGeom>
            <a:solidFill>
              <a:srgbClr val="505050"/>
            </a:solidFill>
            <a:ln>
              <a:noFill/>
            </a:ln>
            <a:extLst/>
          </p:spPr>
          <p:txBody>
            <a:bodyPr vert="horz" wrap="square" lIns="91440" tIns="45720" rIns="91440" bIns="45720" numCol="1" anchor="t" anchorCtr="0" compatLnSpc="1">
              <a:prstTxWarp prst="textNoShape">
                <a:avLst/>
              </a:prstTxWarp>
            </a:bodyPr>
            <a:lstStyle/>
            <a:p>
              <a:endParaRPr lang="en-US" dirty="0">
                <a:solidFill>
                  <a:srgbClr val="505050"/>
                </a:solidFill>
              </a:endParaRPr>
            </a:p>
          </p:txBody>
        </p:sp>
        <p:grpSp>
          <p:nvGrpSpPr>
            <p:cNvPr id="84" name="Group 83"/>
            <p:cNvGrpSpPr/>
            <p:nvPr/>
          </p:nvGrpSpPr>
          <p:grpSpPr>
            <a:xfrm>
              <a:off x="7388615" y="2895644"/>
              <a:ext cx="457478" cy="447088"/>
              <a:chOff x="9109131" y="2427363"/>
              <a:chExt cx="620854" cy="606753"/>
            </a:xfrm>
          </p:grpSpPr>
          <p:grpSp>
            <p:nvGrpSpPr>
              <p:cNvPr id="85" name="Group 84"/>
              <p:cNvGrpSpPr/>
              <p:nvPr/>
            </p:nvGrpSpPr>
            <p:grpSpPr>
              <a:xfrm>
                <a:off x="9204778" y="2479325"/>
                <a:ext cx="429561" cy="482058"/>
                <a:chOff x="2304394" y="2806764"/>
                <a:chExt cx="203894" cy="228812"/>
              </a:xfrm>
              <a:solidFill>
                <a:schemeClr val="bg1"/>
              </a:solidFill>
            </p:grpSpPr>
            <p:sp>
              <p:nvSpPr>
                <p:cNvPr id="87" name="Freeform 6"/>
                <p:cNvSpPr>
                  <a:spLocks/>
                </p:cNvSpPr>
                <p:nvPr/>
              </p:nvSpPr>
              <p:spPr bwMode="auto">
                <a:xfrm>
                  <a:off x="2313456" y="2806764"/>
                  <a:ext cx="185769" cy="106478"/>
                </a:xfrm>
                <a:custGeom>
                  <a:avLst/>
                  <a:gdLst>
                    <a:gd name="T0" fmla="*/ 82 w 82"/>
                    <a:gd name="T1" fmla="*/ 23 h 47"/>
                    <a:gd name="T2" fmla="*/ 41 w 82"/>
                    <a:gd name="T3" fmla="*/ 0 h 47"/>
                    <a:gd name="T4" fmla="*/ 0 w 82"/>
                    <a:gd name="T5" fmla="*/ 23 h 47"/>
                    <a:gd name="T6" fmla="*/ 0 w 82"/>
                    <a:gd name="T7" fmla="*/ 24 h 47"/>
                    <a:gd name="T8" fmla="*/ 41 w 82"/>
                    <a:gd name="T9" fmla="*/ 47 h 47"/>
                    <a:gd name="T10" fmla="*/ 82 w 82"/>
                    <a:gd name="T11" fmla="*/ 24 h 47"/>
                    <a:gd name="T12" fmla="*/ 82 w 82"/>
                    <a:gd name="T13" fmla="*/ 23 h 47"/>
                  </a:gdLst>
                  <a:ahLst/>
                  <a:cxnLst>
                    <a:cxn ang="0">
                      <a:pos x="T0" y="T1"/>
                    </a:cxn>
                    <a:cxn ang="0">
                      <a:pos x="T2" y="T3"/>
                    </a:cxn>
                    <a:cxn ang="0">
                      <a:pos x="T4" y="T5"/>
                    </a:cxn>
                    <a:cxn ang="0">
                      <a:pos x="T6" y="T7"/>
                    </a:cxn>
                    <a:cxn ang="0">
                      <a:pos x="T8" y="T9"/>
                    </a:cxn>
                    <a:cxn ang="0">
                      <a:pos x="T10" y="T11"/>
                    </a:cxn>
                    <a:cxn ang="0">
                      <a:pos x="T12" y="T13"/>
                    </a:cxn>
                  </a:cxnLst>
                  <a:rect l="0" t="0" r="r" b="b"/>
                  <a:pathLst>
                    <a:path w="82" h="47">
                      <a:moveTo>
                        <a:pt x="82" y="23"/>
                      </a:moveTo>
                      <a:lnTo>
                        <a:pt x="41" y="0"/>
                      </a:lnTo>
                      <a:lnTo>
                        <a:pt x="0" y="23"/>
                      </a:lnTo>
                      <a:lnTo>
                        <a:pt x="0" y="24"/>
                      </a:lnTo>
                      <a:lnTo>
                        <a:pt x="41" y="47"/>
                      </a:lnTo>
                      <a:lnTo>
                        <a:pt x="82" y="24"/>
                      </a:lnTo>
                      <a:lnTo>
                        <a:pt x="82"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05050"/>
                    </a:solidFill>
                  </a:endParaRPr>
                </a:p>
              </p:txBody>
            </p:sp>
            <p:sp>
              <p:nvSpPr>
                <p:cNvPr id="88" name="Freeform 7"/>
                <p:cNvSpPr>
                  <a:spLocks/>
                </p:cNvSpPr>
                <p:nvPr/>
              </p:nvSpPr>
              <p:spPr bwMode="auto">
                <a:xfrm>
                  <a:off x="2415403" y="2876993"/>
                  <a:ext cx="92885" cy="158583"/>
                </a:xfrm>
                <a:custGeom>
                  <a:avLst/>
                  <a:gdLst>
                    <a:gd name="T0" fmla="*/ 0 w 41"/>
                    <a:gd name="T1" fmla="*/ 23 h 70"/>
                    <a:gd name="T2" fmla="*/ 0 w 41"/>
                    <a:gd name="T3" fmla="*/ 70 h 70"/>
                    <a:gd name="T4" fmla="*/ 41 w 41"/>
                    <a:gd name="T5" fmla="*/ 47 h 70"/>
                    <a:gd name="T6" fmla="*/ 41 w 41"/>
                    <a:gd name="T7" fmla="*/ 0 h 70"/>
                    <a:gd name="T8" fmla="*/ 0 w 41"/>
                    <a:gd name="T9" fmla="*/ 23 h 70"/>
                  </a:gdLst>
                  <a:ahLst/>
                  <a:cxnLst>
                    <a:cxn ang="0">
                      <a:pos x="T0" y="T1"/>
                    </a:cxn>
                    <a:cxn ang="0">
                      <a:pos x="T2" y="T3"/>
                    </a:cxn>
                    <a:cxn ang="0">
                      <a:pos x="T4" y="T5"/>
                    </a:cxn>
                    <a:cxn ang="0">
                      <a:pos x="T6" y="T7"/>
                    </a:cxn>
                    <a:cxn ang="0">
                      <a:pos x="T8" y="T9"/>
                    </a:cxn>
                  </a:cxnLst>
                  <a:rect l="0" t="0" r="r" b="b"/>
                  <a:pathLst>
                    <a:path w="41" h="70">
                      <a:moveTo>
                        <a:pt x="0" y="23"/>
                      </a:moveTo>
                      <a:lnTo>
                        <a:pt x="0" y="70"/>
                      </a:lnTo>
                      <a:lnTo>
                        <a:pt x="41" y="47"/>
                      </a:lnTo>
                      <a:lnTo>
                        <a:pt x="41" y="0"/>
                      </a:lnTo>
                      <a:lnTo>
                        <a:pt x="0"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05050"/>
                    </a:solidFill>
                  </a:endParaRPr>
                </a:p>
              </p:txBody>
            </p:sp>
            <p:sp>
              <p:nvSpPr>
                <p:cNvPr id="89" name="Freeform 8"/>
                <p:cNvSpPr>
                  <a:spLocks/>
                </p:cNvSpPr>
                <p:nvPr/>
              </p:nvSpPr>
              <p:spPr bwMode="auto">
                <a:xfrm>
                  <a:off x="2304394" y="2876993"/>
                  <a:ext cx="92885" cy="158583"/>
                </a:xfrm>
                <a:custGeom>
                  <a:avLst/>
                  <a:gdLst>
                    <a:gd name="T0" fmla="*/ 41 w 41"/>
                    <a:gd name="T1" fmla="*/ 23 h 70"/>
                    <a:gd name="T2" fmla="*/ 0 w 41"/>
                    <a:gd name="T3" fmla="*/ 0 h 70"/>
                    <a:gd name="T4" fmla="*/ 0 w 41"/>
                    <a:gd name="T5" fmla="*/ 47 h 70"/>
                    <a:gd name="T6" fmla="*/ 41 w 41"/>
                    <a:gd name="T7" fmla="*/ 70 h 70"/>
                    <a:gd name="T8" fmla="*/ 41 w 41"/>
                    <a:gd name="T9" fmla="*/ 23 h 70"/>
                  </a:gdLst>
                  <a:ahLst/>
                  <a:cxnLst>
                    <a:cxn ang="0">
                      <a:pos x="T0" y="T1"/>
                    </a:cxn>
                    <a:cxn ang="0">
                      <a:pos x="T2" y="T3"/>
                    </a:cxn>
                    <a:cxn ang="0">
                      <a:pos x="T4" y="T5"/>
                    </a:cxn>
                    <a:cxn ang="0">
                      <a:pos x="T6" y="T7"/>
                    </a:cxn>
                    <a:cxn ang="0">
                      <a:pos x="T8" y="T9"/>
                    </a:cxn>
                  </a:cxnLst>
                  <a:rect l="0" t="0" r="r" b="b"/>
                  <a:pathLst>
                    <a:path w="41" h="70">
                      <a:moveTo>
                        <a:pt x="41" y="23"/>
                      </a:moveTo>
                      <a:lnTo>
                        <a:pt x="0" y="0"/>
                      </a:lnTo>
                      <a:lnTo>
                        <a:pt x="0" y="47"/>
                      </a:lnTo>
                      <a:lnTo>
                        <a:pt x="41" y="70"/>
                      </a:lnTo>
                      <a:lnTo>
                        <a:pt x="41"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05050"/>
                    </a:solidFill>
                  </a:endParaRPr>
                </a:p>
              </p:txBody>
            </p:sp>
          </p:grpSp>
          <p:sp>
            <p:nvSpPr>
              <p:cNvPr id="86" name="Rounded Rectangle 85"/>
              <p:cNvSpPr/>
              <p:nvPr/>
            </p:nvSpPr>
            <p:spPr bwMode="auto">
              <a:xfrm>
                <a:off x="9109131" y="2427363"/>
                <a:ext cx="620854" cy="606753"/>
              </a:xfrm>
              <a:prstGeom prst="roundRect">
                <a:avLst/>
              </a:prstGeom>
              <a:noFill/>
              <a:ln w="28575">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grpSp>
        <p:grpSp>
          <p:nvGrpSpPr>
            <p:cNvPr id="90" name="Group 89"/>
            <p:cNvGrpSpPr/>
            <p:nvPr/>
          </p:nvGrpSpPr>
          <p:grpSpPr>
            <a:xfrm>
              <a:off x="7904180" y="2895644"/>
              <a:ext cx="457478" cy="447088"/>
              <a:chOff x="9109131" y="2427363"/>
              <a:chExt cx="620854" cy="606753"/>
            </a:xfrm>
          </p:grpSpPr>
          <p:grpSp>
            <p:nvGrpSpPr>
              <p:cNvPr id="91" name="Group 90"/>
              <p:cNvGrpSpPr/>
              <p:nvPr/>
            </p:nvGrpSpPr>
            <p:grpSpPr>
              <a:xfrm>
                <a:off x="9204778" y="2479325"/>
                <a:ext cx="429561" cy="482058"/>
                <a:chOff x="2304394" y="2806764"/>
                <a:chExt cx="203894" cy="228812"/>
              </a:xfrm>
              <a:solidFill>
                <a:schemeClr val="bg1"/>
              </a:solidFill>
            </p:grpSpPr>
            <p:sp>
              <p:nvSpPr>
                <p:cNvPr id="93" name="Freeform 6"/>
                <p:cNvSpPr>
                  <a:spLocks/>
                </p:cNvSpPr>
                <p:nvPr/>
              </p:nvSpPr>
              <p:spPr bwMode="auto">
                <a:xfrm>
                  <a:off x="2313456" y="2806764"/>
                  <a:ext cx="185769" cy="106478"/>
                </a:xfrm>
                <a:custGeom>
                  <a:avLst/>
                  <a:gdLst>
                    <a:gd name="T0" fmla="*/ 82 w 82"/>
                    <a:gd name="T1" fmla="*/ 23 h 47"/>
                    <a:gd name="T2" fmla="*/ 41 w 82"/>
                    <a:gd name="T3" fmla="*/ 0 h 47"/>
                    <a:gd name="T4" fmla="*/ 0 w 82"/>
                    <a:gd name="T5" fmla="*/ 23 h 47"/>
                    <a:gd name="T6" fmla="*/ 0 w 82"/>
                    <a:gd name="T7" fmla="*/ 24 h 47"/>
                    <a:gd name="T8" fmla="*/ 41 w 82"/>
                    <a:gd name="T9" fmla="*/ 47 h 47"/>
                    <a:gd name="T10" fmla="*/ 82 w 82"/>
                    <a:gd name="T11" fmla="*/ 24 h 47"/>
                    <a:gd name="T12" fmla="*/ 82 w 82"/>
                    <a:gd name="T13" fmla="*/ 23 h 47"/>
                  </a:gdLst>
                  <a:ahLst/>
                  <a:cxnLst>
                    <a:cxn ang="0">
                      <a:pos x="T0" y="T1"/>
                    </a:cxn>
                    <a:cxn ang="0">
                      <a:pos x="T2" y="T3"/>
                    </a:cxn>
                    <a:cxn ang="0">
                      <a:pos x="T4" y="T5"/>
                    </a:cxn>
                    <a:cxn ang="0">
                      <a:pos x="T6" y="T7"/>
                    </a:cxn>
                    <a:cxn ang="0">
                      <a:pos x="T8" y="T9"/>
                    </a:cxn>
                    <a:cxn ang="0">
                      <a:pos x="T10" y="T11"/>
                    </a:cxn>
                    <a:cxn ang="0">
                      <a:pos x="T12" y="T13"/>
                    </a:cxn>
                  </a:cxnLst>
                  <a:rect l="0" t="0" r="r" b="b"/>
                  <a:pathLst>
                    <a:path w="82" h="47">
                      <a:moveTo>
                        <a:pt x="82" y="23"/>
                      </a:moveTo>
                      <a:lnTo>
                        <a:pt x="41" y="0"/>
                      </a:lnTo>
                      <a:lnTo>
                        <a:pt x="0" y="23"/>
                      </a:lnTo>
                      <a:lnTo>
                        <a:pt x="0" y="24"/>
                      </a:lnTo>
                      <a:lnTo>
                        <a:pt x="41" y="47"/>
                      </a:lnTo>
                      <a:lnTo>
                        <a:pt x="82" y="24"/>
                      </a:lnTo>
                      <a:lnTo>
                        <a:pt x="82"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05050"/>
                    </a:solidFill>
                  </a:endParaRPr>
                </a:p>
              </p:txBody>
            </p:sp>
            <p:sp>
              <p:nvSpPr>
                <p:cNvPr id="94" name="Freeform 7"/>
                <p:cNvSpPr>
                  <a:spLocks/>
                </p:cNvSpPr>
                <p:nvPr/>
              </p:nvSpPr>
              <p:spPr bwMode="auto">
                <a:xfrm>
                  <a:off x="2415403" y="2876993"/>
                  <a:ext cx="92885" cy="158583"/>
                </a:xfrm>
                <a:custGeom>
                  <a:avLst/>
                  <a:gdLst>
                    <a:gd name="T0" fmla="*/ 0 w 41"/>
                    <a:gd name="T1" fmla="*/ 23 h 70"/>
                    <a:gd name="T2" fmla="*/ 0 w 41"/>
                    <a:gd name="T3" fmla="*/ 70 h 70"/>
                    <a:gd name="T4" fmla="*/ 41 w 41"/>
                    <a:gd name="T5" fmla="*/ 47 h 70"/>
                    <a:gd name="T6" fmla="*/ 41 w 41"/>
                    <a:gd name="T7" fmla="*/ 0 h 70"/>
                    <a:gd name="T8" fmla="*/ 0 w 41"/>
                    <a:gd name="T9" fmla="*/ 23 h 70"/>
                  </a:gdLst>
                  <a:ahLst/>
                  <a:cxnLst>
                    <a:cxn ang="0">
                      <a:pos x="T0" y="T1"/>
                    </a:cxn>
                    <a:cxn ang="0">
                      <a:pos x="T2" y="T3"/>
                    </a:cxn>
                    <a:cxn ang="0">
                      <a:pos x="T4" y="T5"/>
                    </a:cxn>
                    <a:cxn ang="0">
                      <a:pos x="T6" y="T7"/>
                    </a:cxn>
                    <a:cxn ang="0">
                      <a:pos x="T8" y="T9"/>
                    </a:cxn>
                  </a:cxnLst>
                  <a:rect l="0" t="0" r="r" b="b"/>
                  <a:pathLst>
                    <a:path w="41" h="70">
                      <a:moveTo>
                        <a:pt x="0" y="23"/>
                      </a:moveTo>
                      <a:lnTo>
                        <a:pt x="0" y="70"/>
                      </a:lnTo>
                      <a:lnTo>
                        <a:pt x="41" y="47"/>
                      </a:lnTo>
                      <a:lnTo>
                        <a:pt x="41" y="0"/>
                      </a:lnTo>
                      <a:lnTo>
                        <a:pt x="0"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05050"/>
                    </a:solidFill>
                  </a:endParaRPr>
                </a:p>
              </p:txBody>
            </p:sp>
            <p:sp>
              <p:nvSpPr>
                <p:cNvPr id="95" name="Freeform 8"/>
                <p:cNvSpPr>
                  <a:spLocks/>
                </p:cNvSpPr>
                <p:nvPr/>
              </p:nvSpPr>
              <p:spPr bwMode="auto">
                <a:xfrm>
                  <a:off x="2304394" y="2876993"/>
                  <a:ext cx="92885" cy="158583"/>
                </a:xfrm>
                <a:custGeom>
                  <a:avLst/>
                  <a:gdLst>
                    <a:gd name="T0" fmla="*/ 41 w 41"/>
                    <a:gd name="T1" fmla="*/ 23 h 70"/>
                    <a:gd name="T2" fmla="*/ 0 w 41"/>
                    <a:gd name="T3" fmla="*/ 0 h 70"/>
                    <a:gd name="T4" fmla="*/ 0 w 41"/>
                    <a:gd name="T5" fmla="*/ 47 h 70"/>
                    <a:gd name="T6" fmla="*/ 41 w 41"/>
                    <a:gd name="T7" fmla="*/ 70 h 70"/>
                    <a:gd name="T8" fmla="*/ 41 w 41"/>
                    <a:gd name="T9" fmla="*/ 23 h 70"/>
                  </a:gdLst>
                  <a:ahLst/>
                  <a:cxnLst>
                    <a:cxn ang="0">
                      <a:pos x="T0" y="T1"/>
                    </a:cxn>
                    <a:cxn ang="0">
                      <a:pos x="T2" y="T3"/>
                    </a:cxn>
                    <a:cxn ang="0">
                      <a:pos x="T4" y="T5"/>
                    </a:cxn>
                    <a:cxn ang="0">
                      <a:pos x="T6" y="T7"/>
                    </a:cxn>
                    <a:cxn ang="0">
                      <a:pos x="T8" y="T9"/>
                    </a:cxn>
                  </a:cxnLst>
                  <a:rect l="0" t="0" r="r" b="b"/>
                  <a:pathLst>
                    <a:path w="41" h="70">
                      <a:moveTo>
                        <a:pt x="41" y="23"/>
                      </a:moveTo>
                      <a:lnTo>
                        <a:pt x="0" y="0"/>
                      </a:lnTo>
                      <a:lnTo>
                        <a:pt x="0" y="47"/>
                      </a:lnTo>
                      <a:lnTo>
                        <a:pt x="41" y="70"/>
                      </a:lnTo>
                      <a:lnTo>
                        <a:pt x="41"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05050"/>
                    </a:solidFill>
                  </a:endParaRPr>
                </a:p>
              </p:txBody>
            </p:sp>
          </p:grpSp>
          <p:sp>
            <p:nvSpPr>
              <p:cNvPr id="92" name="Rounded Rectangle 91"/>
              <p:cNvSpPr/>
              <p:nvPr/>
            </p:nvSpPr>
            <p:spPr bwMode="auto">
              <a:xfrm>
                <a:off x="9109131" y="2427363"/>
                <a:ext cx="620854" cy="606753"/>
              </a:xfrm>
              <a:prstGeom prst="roundRect">
                <a:avLst/>
              </a:prstGeom>
              <a:noFill/>
              <a:ln w="28575">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grpSp>
        <p:grpSp>
          <p:nvGrpSpPr>
            <p:cNvPr id="96" name="Group 95"/>
            <p:cNvGrpSpPr/>
            <p:nvPr/>
          </p:nvGrpSpPr>
          <p:grpSpPr>
            <a:xfrm>
              <a:off x="8411036" y="2895644"/>
              <a:ext cx="457478" cy="447088"/>
              <a:chOff x="9109131" y="2427363"/>
              <a:chExt cx="620854" cy="606753"/>
            </a:xfrm>
          </p:grpSpPr>
          <p:grpSp>
            <p:nvGrpSpPr>
              <p:cNvPr id="97" name="Group 96"/>
              <p:cNvGrpSpPr/>
              <p:nvPr/>
            </p:nvGrpSpPr>
            <p:grpSpPr>
              <a:xfrm>
                <a:off x="9204778" y="2479325"/>
                <a:ext cx="429561" cy="482058"/>
                <a:chOff x="2304394" y="2806764"/>
                <a:chExt cx="203894" cy="228812"/>
              </a:xfrm>
              <a:solidFill>
                <a:schemeClr val="bg1"/>
              </a:solidFill>
            </p:grpSpPr>
            <p:sp>
              <p:nvSpPr>
                <p:cNvPr id="99" name="Freeform 6"/>
                <p:cNvSpPr>
                  <a:spLocks/>
                </p:cNvSpPr>
                <p:nvPr/>
              </p:nvSpPr>
              <p:spPr bwMode="auto">
                <a:xfrm>
                  <a:off x="2313456" y="2806764"/>
                  <a:ext cx="185769" cy="106478"/>
                </a:xfrm>
                <a:custGeom>
                  <a:avLst/>
                  <a:gdLst>
                    <a:gd name="T0" fmla="*/ 82 w 82"/>
                    <a:gd name="T1" fmla="*/ 23 h 47"/>
                    <a:gd name="T2" fmla="*/ 41 w 82"/>
                    <a:gd name="T3" fmla="*/ 0 h 47"/>
                    <a:gd name="T4" fmla="*/ 0 w 82"/>
                    <a:gd name="T5" fmla="*/ 23 h 47"/>
                    <a:gd name="T6" fmla="*/ 0 w 82"/>
                    <a:gd name="T7" fmla="*/ 24 h 47"/>
                    <a:gd name="T8" fmla="*/ 41 w 82"/>
                    <a:gd name="T9" fmla="*/ 47 h 47"/>
                    <a:gd name="T10" fmla="*/ 82 w 82"/>
                    <a:gd name="T11" fmla="*/ 24 h 47"/>
                    <a:gd name="T12" fmla="*/ 82 w 82"/>
                    <a:gd name="T13" fmla="*/ 23 h 47"/>
                  </a:gdLst>
                  <a:ahLst/>
                  <a:cxnLst>
                    <a:cxn ang="0">
                      <a:pos x="T0" y="T1"/>
                    </a:cxn>
                    <a:cxn ang="0">
                      <a:pos x="T2" y="T3"/>
                    </a:cxn>
                    <a:cxn ang="0">
                      <a:pos x="T4" y="T5"/>
                    </a:cxn>
                    <a:cxn ang="0">
                      <a:pos x="T6" y="T7"/>
                    </a:cxn>
                    <a:cxn ang="0">
                      <a:pos x="T8" y="T9"/>
                    </a:cxn>
                    <a:cxn ang="0">
                      <a:pos x="T10" y="T11"/>
                    </a:cxn>
                    <a:cxn ang="0">
                      <a:pos x="T12" y="T13"/>
                    </a:cxn>
                  </a:cxnLst>
                  <a:rect l="0" t="0" r="r" b="b"/>
                  <a:pathLst>
                    <a:path w="82" h="47">
                      <a:moveTo>
                        <a:pt x="82" y="23"/>
                      </a:moveTo>
                      <a:lnTo>
                        <a:pt x="41" y="0"/>
                      </a:lnTo>
                      <a:lnTo>
                        <a:pt x="0" y="23"/>
                      </a:lnTo>
                      <a:lnTo>
                        <a:pt x="0" y="24"/>
                      </a:lnTo>
                      <a:lnTo>
                        <a:pt x="41" y="47"/>
                      </a:lnTo>
                      <a:lnTo>
                        <a:pt x="82" y="24"/>
                      </a:lnTo>
                      <a:lnTo>
                        <a:pt x="82"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05050"/>
                    </a:solidFill>
                  </a:endParaRPr>
                </a:p>
              </p:txBody>
            </p:sp>
            <p:sp>
              <p:nvSpPr>
                <p:cNvPr id="100" name="Freeform 7"/>
                <p:cNvSpPr>
                  <a:spLocks/>
                </p:cNvSpPr>
                <p:nvPr/>
              </p:nvSpPr>
              <p:spPr bwMode="auto">
                <a:xfrm>
                  <a:off x="2415403" y="2876993"/>
                  <a:ext cx="92885" cy="158583"/>
                </a:xfrm>
                <a:custGeom>
                  <a:avLst/>
                  <a:gdLst>
                    <a:gd name="T0" fmla="*/ 0 w 41"/>
                    <a:gd name="T1" fmla="*/ 23 h 70"/>
                    <a:gd name="T2" fmla="*/ 0 w 41"/>
                    <a:gd name="T3" fmla="*/ 70 h 70"/>
                    <a:gd name="T4" fmla="*/ 41 w 41"/>
                    <a:gd name="T5" fmla="*/ 47 h 70"/>
                    <a:gd name="T6" fmla="*/ 41 w 41"/>
                    <a:gd name="T7" fmla="*/ 0 h 70"/>
                    <a:gd name="T8" fmla="*/ 0 w 41"/>
                    <a:gd name="T9" fmla="*/ 23 h 70"/>
                  </a:gdLst>
                  <a:ahLst/>
                  <a:cxnLst>
                    <a:cxn ang="0">
                      <a:pos x="T0" y="T1"/>
                    </a:cxn>
                    <a:cxn ang="0">
                      <a:pos x="T2" y="T3"/>
                    </a:cxn>
                    <a:cxn ang="0">
                      <a:pos x="T4" y="T5"/>
                    </a:cxn>
                    <a:cxn ang="0">
                      <a:pos x="T6" y="T7"/>
                    </a:cxn>
                    <a:cxn ang="0">
                      <a:pos x="T8" y="T9"/>
                    </a:cxn>
                  </a:cxnLst>
                  <a:rect l="0" t="0" r="r" b="b"/>
                  <a:pathLst>
                    <a:path w="41" h="70">
                      <a:moveTo>
                        <a:pt x="0" y="23"/>
                      </a:moveTo>
                      <a:lnTo>
                        <a:pt x="0" y="70"/>
                      </a:lnTo>
                      <a:lnTo>
                        <a:pt x="41" y="47"/>
                      </a:lnTo>
                      <a:lnTo>
                        <a:pt x="41" y="0"/>
                      </a:lnTo>
                      <a:lnTo>
                        <a:pt x="0"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05050"/>
                    </a:solidFill>
                  </a:endParaRPr>
                </a:p>
              </p:txBody>
            </p:sp>
            <p:sp>
              <p:nvSpPr>
                <p:cNvPr id="101" name="Freeform 8"/>
                <p:cNvSpPr>
                  <a:spLocks/>
                </p:cNvSpPr>
                <p:nvPr/>
              </p:nvSpPr>
              <p:spPr bwMode="auto">
                <a:xfrm>
                  <a:off x="2304394" y="2876993"/>
                  <a:ext cx="92885" cy="158583"/>
                </a:xfrm>
                <a:custGeom>
                  <a:avLst/>
                  <a:gdLst>
                    <a:gd name="T0" fmla="*/ 41 w 41"/>
                    <a:gd name="T1" fmla="*/ 23 h 70"/>
                    <a:gd name="T2" fmla="*/ 0 w 41"/>
                    <a:gd name="T3" fmla="*/ 0 h 70"/>
                    <a:gd name="T4" fmla="*/ 0 w 41"/>
                    <a:gd name="T5" fmla="*/ 47 h 70"/>
                    <a:gd name="T6" fmla="*/ 41 w 41"/>
                    <a:gd name="T7" fmla="*/ 70 h 70"/>
                    <a:gd name="T8" fmla="*/ 41 w 41"/>
                    <a:gd name="T9" fmla="*/ 23 h 70"/>
                  </a:gdLst>
                  <a:ahLst/>
                  <a:cxnLst>
                    <a:cxn ang="0">
                      <a:pos x="T0" y="T1"/>
                    </a:cxn>
                    <a:cxn ang="0">
                      <a:pos x="T2" y="T3"/>
                    </a:cxn>
                    <a:cxn ang="0">
                      <a:pos x="T4" y="T5"/>
                    </a:cxn>
                    <a:cxn ang="0">
                      <a:pos x="T6" y="T7"/>
                    </a:cxn>
                    <a:cxn ang="0">
                      <a:pos x="T8" y="T9"/>
                    </a:cxn>
                  </a:cxnLst>
                  <a:rect l="0" t="0" r="r" b="b"/>
                  <a:pathLst>
                    <a:path w="41" h="70">
                      <a:moveTo>
                        <a:pt x="41" y="23"/>
                      </a:moveTo>
                      <a:lnTo>
                        <a:pt x="0" y="0"/>
                      </a:lnTo>
                      <a:lnTo>
                        <a:pt x="0" y="47"/>
                      </a:lnTo>
                      <a:lnTo>
                        <a:pt x="41" y="70"/>
                      </a:lnTo>
                      <a:lnTo>
                        <a:pt x="41"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05050"/>
                    </a:solidFill>
                  </a:endParaRPr>
                </a:p>
              </p:txBody>
            </p:sp>
          </p:grpSp>
          <p:sp>
            <p:nvSpPr>
              <p:cNvPr id="98" name="Rounded Rectangle 97"/>
              <p:cNvSpPr/>
              <p:nvPr/>
            </p:nvSpPr>
            <p:spPr bwMode="auto">
              <a:xfrm>
                <a:off x="9109131" y="2427363"/>
                <a:ext cx="620854" cy="606753"/>
              </a:xfrm>
              <a:prstGeom prst="roundRect">
                <a:avLst/>
              </a:prstGeom>
              <a:noFill/>
              <a:ln w="28575">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grpSp>
        <p:grpSp>
          <p:nvGrpSpPr>
            <p:cNvPr id="102" name="Group 101"/>
            <p:cNvGrpSpPr/>
            <p:nvPr/>
          </p:nvGrpSpPr>
          <p:grpSpPr>
            <a:xfrm>
              <a:off x="8914412" y="2895644"/>
              <a:ext cx="457478" cy="447088"/>
              <a:chOff x="9109131" y="2427363"/>
              <a:chExt cx="620854" cy="606753"/>
            </a:xfrm>
          </p:grpSpPr>
          <p:grpSp>
            <p:nvGrpSpPr>
              <p:cNvPr id="103" name="Group 102"/>
              <p:cNvGrpSpPr/>
              <p:nvPr/>
            </p:nvGrpSpPr>
            <p:grpSpPr>
              <a:xfrm>
                <a:off x="9204778" y="2479325"/>
                <a:ext cx="429561" cy="482058"/>
                <a:chOff x="2304394" y="2806764"/>
                <a:chExt cx="203894" cy="228812"/>
              </a:xfrm>
              <a:solidFill>
                <a:schemeClr val="bg1"/>
              </a:solidFill>
            </p:grpSpPr>
            <p:sp>
              <p:nvSpPr>
                <p:cNvPr id="105" name="Freeform 6"/>
                <p:cNvSpPr>
                  <a:spLocks/>
                </p:cNvSpPr>
                <p:nvPr/>
              </p:nvSpPr>
              <p:spPr bwMode="auto">
                <a:xfrm>
                  <a:off x="2313456" y="2806764"/>
                  <a:ext cx="185769" cy="106478"/>
                </a:xfrm>
                <a:custGeom>
                  <a:avLst/>
                  <a:gdLst>
                    <a:gd name="T0" fmla="*/ 82 w 82"/>
                    <a:gd name="T1" fmla="*/ 23 h 47"/>
                    <a:gd name="T2" fmla="*/ 41 w 82"/>
                    <a:gd name="T3" fmla="*/ 0 h 47"/>
                    <a:gd name="T4" fmla="*/ 0 w 82"/>
                    <a:gd name="T5" fmla="*/ 23 h 47"/>
                    <a:gd name="T6" fmla="*/ 0 w 82"/>
                    <a:gd name="T7" fmla="*/ 24 h 47"/>
                    <a:gd name="T8" fmla="*/ 41 w 82"/>
                    <a:gd name="T9" fmla="*/ 47 h 47"/>
                    <a:gd name="T10" fmla="*/ 82 w 82"/>
                    <a:gd name="T11" fmla="*/ 24 h 47"/>
                    <a:gd name="T12" fmla="*/ 82 w 82"/>
                    <a:gd name="T13" fmla="*/ 23 h 47"/>
                  </a:gdLst>
                  <a:ahLst/>
                  <a:cxnLst>
                    <a:cxn ang="0">
                      <a:pos x="T0" y="T1"/>
                    </a:cxn>
                    <a:cxn ang="0">
                      <a:pos x="T2" y="T3"/>
                    </a:cxn>
                    <a:cxn ang="0">
                      <a:pos x="T4" y="T5"/>
                    </a:cxn>
                    <a:cxn ang="0">
                      <a:pos x="T6" y="T7"/>
                    </a:cxn>
                    <a:cxn ang="0">
                      <a:pos x="T8" y="T9"/>
                    </a:cxn>
                    <a:cxn ang="0">
                      <a:pos x="T10" y="T11"/>
                    </a:cxn>
                    <a:cxn ang="0">
                      <a:pos x="T12" y="T13"/>
                    </a:cxn>
                  </a:cxnLst>
                  <a:rect l="0" t="0" r="r" b="b"/>
                  <a:pathLst>
                    <a:path w="82" h="47">
                      <a:moveTo>
                        <a:pt x="82" y="23"/>
                      </a:moveTo>
                      <a:lnTo>
                        <a:pt x="41" y="0"/>
                      </a:lnTo>
                      <a:lnTo>
                        <a:pt x="0" y="23"/>
                      </a:lnTo>
                      <a:lnTo>
                        <a:pt x="0" y="24"/>
                      </a:lnTo>
                      <a:lnTo>
                        <a:pt x="41" y="47"/>
                      </a:lnTo>
                      <a:lnTo>
                        <a:pt x="82" y="24"/>
                      </a:lnTo>
                      <a:lnTo>
                        <a:pt x="82"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05050"/>
                    </a:solidFill>
                  </a:endParaRPr>
                </a:p>
              </p:txBody>
            </p:sp>
            <p:sp>
              <p:nvSpPr>
                <p:cNvPr id="106" name="Freeform 7"/>
                <p:cNvSpPr>
                  <a:spLocks/>
                </p:cNvSpPr>
                <p:nvPr/>
              </p:nvSpPr>
              <p:spPr bwMode="auto">
                <a:xfrm>
                  <a:off x="2415403" y="2876993"/>
                  <a:ext cx="92885" cy="158583"/>
                </a:xfrm>
                <a:custGeom>
                  <a:avLst/>
                  <a:gdLst>
                    <a:gd name="T0" fmla="*/ 0 w 41"/>
                    <a:gd name="T1" fmla="*/ 23 h 70"/>
                    <a:gd name="T2" fmla="*/ 0 w 41"/>
                    <a:gd name="T3" fmla="*/ 70 h 70"/>
                    <a:gd name="T4" fmla="*/ 41 w 41"/>
                    <a:gd name="T5" fmla="*/ 47 h 70"/>
                    <a:gd name="T6" fmla="*/ 41 w 41"/>
                    <a:gd name="T7" fmla="*/ 0 h 70"/>
                    <a:gd name="T8" fmla="*/ 0 w 41"/>
                    <a:gd name="T9" fmla="*/ 23 h 70"/>
                  </a:gdLst>
                  <a:ahLst/>
                  <a:cxnLst>
                    <a:cxn ang="0">
                      <a:pos x="T0" y="T1"/>
                    </a:cxn>
                    <a:cxn ang="0">
                      <a:pos x="T2" y="T3"/>
                    </a:cxn>
                    <a:cxn ang="0">
                      <a:pos x="T4" y="T5"/>
                    </a:cxn>
                    <a:cxn ang="0">
                      <a:pos x="T6" y="T7"/>
                    </a:cxn>
                    <a:cxn ang="0">
                      <a:pos x="T8" y="T9"/>
                    </a:cxn>
                  </a:cxnLst>
                  <a:rect l="0" t="0" r="r" b="b"/>
                  <a:pathLst>
                    <a:path w="41" h="70">
                      <a:moveTo>
                        <a:pt x="0" y="23"/>
                      </a:moveTo>
                      <a:lnTo>
                        <a:pt x="0" y="70"/>
                      </a:lnTo>
                      <a:lnTo>
                        <a:pt x="41" y="47"/>
                      </a:lnTo>
                      <a:lnTo>
                        <a:pt x="41" y="0"/>
                      </a:lnTo>
                      <a:lnTo>
                        <a:pt x="0"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05050"/>
                    </a:solidFill>
                  </a:endParaRPr>
                </a:p>
              </p:txBody>
            </p:sp>
            <p:sp>
              <p:nvSpPr>
                <p:cNvPr id="107" name="Freeform 8"/>
                <p:cNvSpPr>
                  <a:spLocks/>
                </p:cNvSpPr>
                <p:nvPr/>
              </p:nvSpPr>
              <p:spPr bwMode="auto">
                <a:xfrm>
                  <a:off x="2304394" y="2876993"/>
                  <a:ext cx="92885" cy="158583"/>
                </a:xfrm>
                <a:custGeom>
                  <a:avLst/>
                  <a:gdLst>
                    <a:gd name="T0" fmla="*/ 41 w 41"/>
                    <a:gd name="T1" fmla="*/ 23 h 70"/>
                    <a:gd name="T2" fmla="*/ 0 w 41"/>
                    <a:gd name="T3" fmla="*/ 0 h 70"/>
                    <a:gd name="T4" fmla="*/ 0 w 41"/>
                    <a:gd name="T5" fmla="*/ 47 h 70"/>
                    <a:gd name="T6" fmla="*/ 41 w 41"/>
                    <a:gd name="T7" fmla="*/ 70 h 70"/>
                    <a:gd name="T8" fmla="*/ 41 w 41"/>
                    <a:gd name="T9" fmla="*/ 23 h 70"/>
                  </a:gdLst>
                  <a:ahLst/>
                  <a:cxnLst>
                    <a:cxn ang="0">
                      <a:pos x="T0" y="T1"/>
                    </a:cxn>
                    <a:cxn ang="0">
                      <a:pos x="T2" y="T3"/>
                    </a:cxn>
                    <a:cxn ang="0">
                      <a:pos x="T4" y="T5"/>
                    </a:cxn>
                    <a:cxn ang="0">
                      <a:pos x="T6" y="T7"/>
                    </a:cxn>
                    <a:cxn ang="0">
                      <a:pos x="T8" y="T9"/>
                    </a:cxn>
                  </a:cxnLst>
                  <a:rect l="0" t="0" r="r" b="b"/>
                  <a:pathLst>
                    <a:path w="41" h="70">
                      <a:moveTo>
                        <a:pt x="41" y="23"/>
                      </a:moveTo>
                      <a:lnTo>
                        <a:pt x="0" y="0"/>
                      </a:lnTo>
                      <a:lnTo>
                        <a:pt x="0" y="47"/>
                      </a:lnTo>
                      <a:lnTo>
                        <a:pt x="41" y="70"/>
                      </a:lnTo>
                      <a:lnTo>
                        <a:pt x="41"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05050"/>
                    </a:solidFill>
                  </a:endParaRPr>
                </a:p>
              </p:txBody>
            </p:sp>
          </p:grpSp>
          <p:sp>
            <p:nvSpPr>
              <p:cNvPr id="104" name="Rounded Rectangle 103"/>
              <p:cNvSpPr/>
              <p:nvPr/>
            </p:nvSpPr>
            <p:spPr bwMode="auto">
              <a:xfrm>
                <a:off x="9109131" y="2427363"/>
                <a:ext cx="620854" cy="606753"/>
              </a:xfrm>
              <a:prstGeom prst="roundRect">
                <a:avLst/>
              </a:prstGeom>
              <a:noFill/>
              <a:ln w="28575">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grpSp>
        <p:grpSp>
          <p:nvGrpSpPr>
            <p:cNvPr id="108" name="Group 107"/>
            <p:cNvGrpSpPr/>
            <p:nvPr/>
          </p:nvGrpSpPr>
          <p:grpSpPr>
            <a:xfrm>
              <a:off x="7636201" y="2374901"/>
              <a:ext cx="457478" cy="447088"/>
              <a:chOff x="9109131" y="2427363"/>
              <a:chExt cx="620854" cy="606753"/>
            </a:xfrm>
          </p:grpSpPr>
          <p:grpSp>
            <p:nvGrpSpPr>
              <p:cNvPr id="109" name="Group 108"/>
              <p:cNvGrpSpPr/>
              <p:nvPr/>
            </p:nvGrpSpPr>
            <p:grpSpPr>
              <a:xfrm>
                <a:off x="9204778" y="2479325"/>
                <a:ext cx="429561" cy="482058"/>
                <a:chOff x="2304394" y="2806764"/>
                <a:chExt cx="203894" cy="228812"/>
              </a:xfrm>
              <a:solidFill>
                <a:schemeClr val="bg1"/>
              </a:solidFill>
            </p:grpSpPr>
            <p:sp>
              <p:nvSpPr>
                <p:cNvPr id="111" name="Freeform 6"/>
                <p:cNvSpPr>
                  <a:spLocks/>
                </p:cNvSpPr>
                <p:nvPr/>
              </p:nvSpPr>
              <p:spPr bwMode="auto">
                <a:xfrm>
                  <a:off x="2313456" y="2806764"/>
                  <a:ext cx="185769" cy="106478"/>
                </a:xfrm>
                <a:custGeom>
                  <a:avLst/>
                  <a:gdLst>
                    <a:gd name="T0" fmla="*/ 82 w 82"/>
                    <a:gd name="T1" fmla="*/ 23 h 47"/>
                    <a:gd name="T2" fmla="*/ 41 w 82"/>
                    <a:gd name="T3" fmla="*/ 0 h 47"/>
                    <a:gd name="T4" fmla="*/ 0 w 82"/>
                    <a:gd name="T5" fmla="*/ 23 h 47"/>
                    <a:gd name="T6" fmla="*/ 0 w 82"/>
                    <a:gd name="T7" fmla="*/ 24 h 47"/>
                    <a:gd name="T8" fmla="*/ 41 w 82"/>
                    <a:gd name="T9" fmla="*/ 47 h 47"/>
                    <a:gd name="T10" fmla="*/ 82 w 82"/>
                    <a:gd name="T11" fmla="*/ 24 h 47"/>
                    <a:gd name="T12" fmla="*/ 82 w 82"/>
                    <a:gd name="T13" fmla="*/ 23 h 47"/>
                  </a:gdLst>
                  <a:ahLst/>
                  <a:cxnLst>
                    <a:cxn ang="0">
                      <a:pos x="T0" y="T1"/>
                    </a:cxn>
                    <a:cxn ang="0">
                      <a:pos x="T2" y="T3"/>
                    </a:cxn>
                    <a:cxn ang="0">
                      <a:pos x="T4" y="T5"/>
                    </a:cxn>
                    <a:cxn ang="0">
                      <a:pos x="T6" y="T7"/>
                    </a:cxn>
                    <a:cxn ang="0">
                      <a:pos x="T8" y="T9"/>
                    </a:cxn>
                    <a:cxn ang="0">
                      <a:pos x="T10" y="T11"/>
                    </a:cxn>
                    <a:cxn ang="0">
                      <a:pos x="T12" y="T13"/>
                    </a:cxn>
                  </a:cxnLst>
                  <a:rect l="0" t="0" r="r" b="b"/>
                  <a:pathLst>
                    <a:path w="82" h="47">
                      <a:moveTo>
                        <a:pt x="82" y="23"/>
                      </a:moveTo>
                      <a:lnTo>
                        <a:pt x="41" y="0"/>
                      </a:lnTo>
                      <a:lnTo>
                        <a:pt x="0" y="23"/>
                      </a:lnTo>
                      <a:lnTo>
                        <a:pt x="0" y="24"/>
                      </a:lnTo>
                      <a:lnTo>
                        <a:pt x="41" y="47"/>
                      </a:lnTo>
                      <a:lnTo>
                        <a:pt x="82" y="24"/>
                      </a:lnTo>
                      <a:lnTo>
                        <a:pt x="82"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05050"/>
                    </a:solidFill>
                  </a:endParaRPr>
                </a:p>
              </p:txBody>
            </p:sp>
            <p:sp>
              <p:nvSpPr>
                <p:cNvPr id="112" name="Freeform 7"/>
                <p:cNvSpPr>
                  <a:spLocks/>
                </p:cNvSpPr>
                <p:nvPr/>
              </p:nvSpPr>
              <p:spPr bwMode="auto">
                <a:xfrm>
                  <a:off x="2415403" y="2876993"/>
                  <a:ext cx="92885" cy="158583"/>
                </a:xfrm>
                <a:custGeom>
                  <a:avLst/>
                  <a:gdLst>
                    <a:gd name="T0" fmla="*/ 0 w 41"/>
                    <a:gd name="T1" fmla="*/ 23 h 70"/>
                    <a:gd name="T2" fmla="*/ 0 w 41"/>
                    <a:gd name="T3" fmla="*/ 70 h 70"/>
                    <a:gd name="T4" fmla="*/ 41 w 41"/>
                    <a:gd name="T5" fmla="*/ 47 h 70"/>
                    <a:gd name="T6" fmla="*/ 41 w 41"/>
                    <a:gd name="T7" fmla="*/ 0 h 70"/>
                    <a:gd name="T8" fmla="*/ 0 w 41"/>
                    <a:gd name="T9" fmla="*/ 23 h 70"/>
                  </a:gdLst>
                  <a:ahLst/>
                  <a:cxnLst>
                    <a:cxn ang="0">
                      <a:pos x="T0" y="T1"/>
                    </a:cxn>
                    <a:cxn ang="0">
                      <a:pos x="T2" y="T3"/>
                    </a:cxn>
                    <a:cxn ang="0">
                      <a:pos x="T4" y="T5"/>
                    </a:cxn>
                    <a:cxn ang="0">
                      <a:pos x="T6" y="T7"/>
                    </a:cxn>
                    <a:cxn ang="0">
                      <a:pos x="T8" y="T9"/>
                    </a:cxn>
                  </a:cxnLst>
                  <a:rect l="0" t="0" r="r" b="b"/>
                  <a:pathLst>
                    <a:path w="41" h="70">
                      <a:moveTo>
                        <a:pt x="0" y="23"/>
                      </a:moveTo>
                      <a:lnTo>
                        <a:pt x="0" y="70"/>
                      </a:lnTo>
                      <a:lnTo>
                        <a:pt x="41" y="47"/>
                      </a:lnTo>
                      <a:lnTo>
                        <a:pt x="41" y="0"/>
                      </a:lnTo>
                      <a:lnTo>
                        <a:pt x="0"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05050"/>
                    </a:solidFill>
                  </a:endParaRPr>
                </a:p>
              </p:txBody>
            </p:sp>
            <p:sp>
              <p:nvSpPr>
                <p:cNvPr id="113" name="Freeform 8"/>
                <p:cNvSpPr>
                  <a:spLocks/>
                </p:cNvSpPr>
                <p:nvPr/>
              </p:nvSpPr>
              <p:spPr bwMode="auto">
                <a:xfrm>
                  <a:off x="2304394" y="2876993"/>
                  <a:ext cx="92885" cy="158583"/>
                </a:xfrm>
                <a:custGeom>
                  <a:avLst/>
                  <a:gdLst>
                    <a:gd name="T0" fmla="*/ 41 w 41"/>
                    <a:gd name="T1" fmla="*/ 23 h 70"/>
                    <a:gd name="T2" fmla="*/ 0 w 41"/>
                    <a:gd name="T3" fmla="*/ 0 h 70"/>
                    <a:gd name="T4" fmla="*/ 0 w 41"/>
                    <a:gd name="T5" fmla="*/ 47 h 70"/>
                    <a:gd name="T6" fmla="*/ 41 w 41"/>
                    <a:gd name="T7" fmla="*/ 70 h 70"/>
                    <a:gd name="T8" fmla="*/ 41 w 41"/>
                    <a:gd name="T9" fmla="*/ 23 h 70"/>
                  </a:gdLst>
                  <a:ahLst/>
                  <a:cxnLst>
                    <a:cxn ang="0">
                      <a:pos x="T0" y="T1"/>
                    </a:cxn>
                    <a:cxn ang="0">
                      <a:pos x="T2" y="T3"/>
                    </a:cxn>
                    <a:cxn ang="0">
                      <a:pos x="T4" y="T5"/>
                    </a:cxn>
                    <a:cxn ang="0">
                      <a:pos x="T6" y="T7"/>
                    </a:cxn>
                    <a:cxn ang="0">
                      <a:pos x="T8" y="T9"/>
                    </a:cxn>
                  </a:cxnLst>
                  <a:rect l="0" t="0" r="r" b="b"/>
                  <a:pathLst>
                    <a:path w="41" h="70">
                      <a:moveTo>
                        <a:pt x="41" y="23"/>
                      </a:moveTo>
                      <a:lnTo>
                        <a:pt x="0" y="0"/>
                      </a:lnTo>
                      <a:lnTo>
                        <a:pt x="0" y="47"/>
                      </a:lnTo>
                      <a:lnTo>
                        <a:pt x="41" y="70"/>
                      </a:lnTo>
                      <a:lnTo>
                        <a:pt x="41"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05050"/>
                    </a:solidFill>
                  </a:endParaRPr>
                </a:p>
              </p:txBody>
            </p:sp>
          </p:grpSp>
          <p:sp>
            <p:nvSpPr>
              <p:cNvPr id="110" name="Rounded Rectangle 109"/>
              <p:cNvSpPr/>
              <p:nvPr/>
            </p:nvSpPr>
            <p:spPr bwMode="auto">
              <a:xfrm>
                <a:off x="9109131" y="2427363"/>
                <a:ext cx="620854" cy="606753"/>
              </a:xfrm>
              <a:prstGeom prst="roundRect">
                <a:avLst/>
              </a:prstGeom>
              <a:noFill/>
              <a:ln w="28575">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grpSp>
        <p:grpSp>
          <p:nvGrpSpPr>
            <p:cNvPr id="114" name="Group 113"/>
            <p:cNvGrpSpPr/>
            <p:nvPr/>
          </p:nvGrpSpPr>
          <p:grpSpPr>
            <a:xfrm>
              <a:off x="8143057" y="2374901"/>
              <a:ext cx="457478" cy="447088"/>
              <a:chOff x="9109131" y="2427363"/>
              <a:chExt cx="620854" cy="606753"/>
            </a:xfrm>
          </p:grpSpPr>
          <p:grpSp>
            <p:nvGrpSpPr>
              <p:cNvPr id="115" name="Group 114"/>
              <p:cNvGrpSpPr/>
              <p:nvPr/>
            </p:nvGrpSpPr>
            <p:grpSpPr>
              <a:xfrm>
                <a:off x="9204778" y="2479325"/>
                <a:ext cx="429561" cy="482058"/>
                <a:chOff x="2304394" y="2806764"/>
                <a:chExt cx="203894" cy="228812"/>
              </a:xfrm>
              <a:solidFill>
                <a:schemeClr val="bg1"/>
              </a:solidFill>
            </p:grpSpPr>
            <p:sp>
              <p:nvSpPr>
                <p:cNvPr id="117" name="Freeform 6"/>
                <p:cNvSpPr>
                  <a:spLocks/>
                </p:cNvSpPr>
                <p:nvPr/>
              </p:nvSpPr>
              <p:spPr bwMode="auto">
                <a:xfrm>
                  <a:off x="2313456" y="2806764"/>
                  <a:ext cx="185769" cy="106478"/>
                </a:xfrm>
                <a:custGeom>
                  <a:avLst/>
                  <a:gdLst>
                    <a:gd name="T0" fmla="*/ 82 w 82"/>
                    <a:gd name="T1" fmla="*/ 23 h 47"/>
                    <a:gd name="T2" fmla="*/ 41 w 82"/>
                    <a:gd name="T3" fmla="*/ 0 h 47"/>
                    <a:gd name="T4" fmla="*/ 0 w 82"/>
                    <a:gd name="T5" fmla="*/ 23 h 47"/>
                    <a:gd name="T6" fmla="*/ 0 w 82"/>
                    <a:gd name="T7" fmla="*/ 24 h 47"/>
                    <a:gd name="T8" fmla="*/ 41 w 82"/>
                    <a:gd name="T9" fmla="*/ 47 h 47"/>
                    <a:gd name="T10" fmla="*/ 82 w 82"/>
                    <a:gd name="T11" fmla="*/ 24 h 47"/>
                    <a:gd name="T12" fmla="*/ 82 w 82"/>
                    <a:gd name="T13" fmla="*/ 23 h 47"/>
                  </a:gdLst>
                  <a:ahLst/>
                  <a:cxnLst>
                    <a:cxn ang="0">
                      <a:pos x="T0" y="T1"/>
                    </a:cxn>
                    <a:cxn ang="0">
                      <a:pos x="T2" y="T3"/>
                    </a:cxn>
                    <a:cxn ang="0">
                      <a:pos x="T4" y="T5"/>
                    </a:cxn>
                    <a:cxn ang="0">
                      <a:pos x="T6" y="T7"/>
                    </a:cxn>
                    <a:cxn ang="0">
                      <a:pos x="T8" y="T9"/>
                    </a:cxn>
                    <a:cxn ang="0">
                      <a:pos x="T10" y="T11"/>
                    </a:cxn>
                    <a:cxn ang="0">
                      <a:pos x="T12" y="T13"/>
                    </a:cxn>
                  </a:cxnLst>
                  <a:rect l="0" t="0" r="r" b="b"/>
                  <a:pathLst>
                    <a:path w="82" h="47">
                      <a:moveTo>
                        <a:pt x="82" y="23"/>
                      </a:moveTo>
                      <a:lnTo>
                        <a:pt x="41" y="0"/>
                      </a:lnTo>
                      <a:lnTo>
                        <a:pt x="0" y="23"/>
                      </a:lnTo>
                      <a:lnTo>
                        <a:pt x="0" y="24"/>
                      </a:lnTo>
                      <a:lnTo>
                        <a:pt x="41" y="47"/>
                      </a:lnTo>
                      <a:lnTo>
                        <a:pt x="82" y="24"/>
                      </a:lnTo>
                      <a:lnTo>
                        <a:pt x="82"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05050"/>
                    </a:solidFill>
                  </a:endParaRPr>
                </a:p>
              </p:txBody>
            </p:sp>
            <p:sp>
              <p:nvSpPr>
                <p:cNvPr id="118" name="Freeform 7"/>
                <p:cNvSpPr>
                  <a:spLocks/>
                </p:cNvSpPr>
                <p:nvPr/>
              </p:nvSpPr>
              <p:spPr bwMode="auto">
                <a:xfrm>
                  <a:off x="2415403" y="2876993"/>
                  <a:ext cx="92885" cy="158583"/>
                </a:xfrm>
                <a:custGeom>
                  <a:avLst/>
                  <a:gdLst>
                    <a:gd name="T0" fmla="*/ 0 w 41"/>
                    <a:gd name="T1" fmla="*/ 23 h 70"/>
                    <a:gd name="T2" fmla="*/ 0 w 41"/>
                    <a:gd name="T3" fmla="*/ 70 h 70"/>
                    <a:gd name="T4" fmla="*/ 41 w 41"/>
                    <a:gd name="T5" fmla="*/ 47 h 70"/>
                    <a:gd name="T6" fmla="*/ 41 w 41"/>
                    <a:gd name="T7" fmla="*/ 0 h 70"/>
                    <a:gd name="T8" fmla="*/ 0 w 41"/>
                    <a:gd name="T9" fmla="*/ 23 h 70"/>
                  </a:gdLst>
                  <a:ahLst/>
                  <a:cxnLst>
                    <a:cxn ang="0">
                      <a:pos x="T0" y="T1"/>
                    </a:cxn>
                    <a:cxn ang="0">
                      <a:pos x="T2" y="T3"/>
                    </a:cxn>
                    <a:cxn ang="0">
                      <a:pos x="T4" y="T5"/>
                    </a:cxn>
                    <a:cxn ang="0">
                      <a:pos x="T6" y="T7"/>
                    </a:cxn>
                    <a:cxn ang="0">
                      <a:pos x="T8" y="T9"/>
                    </a:cxn>
                  </a:cxnLst>
                  <a:rect l="0" t="0" r="r" b="b"/>
                  <a:pathLst>
                    <a:path w="41" h="70">
                      <a:moveTo>
                        <a:pt x="0" y="23"/>
                      </a:moveTo>
                      <a:lnTo>
                        <a:pt x="0" y="70"/>
                      </a:lnTo>
                      <a:lnTo>
                        <a:pt x="41" y="47"/>
                      </a:lnTo>
                      <a:lnTo>
                        <a:pt x="41" y="0"/>
                      </a:lnTo>
                      <a:lnTo>
                        <a:pt x="0"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05050"/>
                    </a:solidFill>
                  </a:endParaRPr>
                </a:p>
              </p:txBody>
            </p:sp>
            <p:sp>
              <p:nvSpPr>
                <p:cNvPr id="119" name="Freeform 8"/>
                <p:cNvSpPr>
                  <a:spLocks/>
                </p:cNvSpPr>
                <p:nvPr/>
              </p:nvSpPr>
              <p:spPr bwMode="auto">
                <a:xfrm>
                  <a:off x="2304394" y="2876993"/>
                  <a:ext cx="92885" cy="158583"/>
                </a:xfrm>
                <a:custGeom>
                  <a:avLst/>
                  <a:gdLst>
                    <a:gd name="T0" fmla="*/ 41 w 41"/>
                    <a:gd name="T1" fmla="*/ 23 h 70"/>
                    <a:gd name="T2" fmla="*/ 0 w 41"/>
                    <a:gd name="T3" fmla="*/ 0 h 70"/>
                    <a:gd name="T4" fmla="*/ 0 w 41"/>
                    <a:gd name="T5" fmla="*/ 47 h 70"/>
                    <a:gd name="T6" fmla="*/ 41 w 41"/>
                    <a:gd name="T7" fmla="*/ 70 h 70"/>
                    <a:gd name="T8" fmla="*/ 41 w 41"/>
                    <a:gd name="T9" fmla="*/ 23 h 70"/>
                  </a:gdLst>
                  <a:ahLst/>
                  <a:cxnLst>
                    <a:cxn ang="0">
                      <a:pos x="T0" y="T1"/>
                    </a:cxn>
                    <a:cxn ang="0">
                      <a:pos x="T2" y="T3"/>
                    </a:cxn>
                    <a:cxn ang="0">
                      <a:pos x="T4" y="T5"/>
                    </a:cxn>
                    <a:cxn ang="0">
                      <a:pos x="T6" y="T7"/>
                    </a:cxn>
                    <a:cxn ang="0">
                      <a:pos x="T8" y="T9"/>
                    </a:cxn>
                  </a:cxnLst>
                  <a:rect l="0" t="0" r="r" b="b"/>
                  <a:pathLst>
                    <a:path w="41" h="70">
                      <a:moveTo>
                        <a:pt x="41" y="23"/>
                      </a:moveTo>
                      <a:lnTo>
                        <a:pt x="0" y="0"/>
                      </a:lnTo>
                      <a:lnTo>
                        <a:pt x="0" y="47"/>
                      </a:lnTo>
                      <a:lnTo>
                        <a:pt x="41" y="70"/>
                      </a:lnTo>
                      <a:lnTo>
                        <a:pt x="41"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05050"/>
                    </a:solidFill>
                  </a:endParaRPr>
                </a:p>
              </p:txBody>
            </p:sp>
          </p:grpSp>
          <p:sp>
            <p:nvSpPr>
              <p:cNvPr id="116" name="Rounded Rectangle 115"/>
              <p:cNvSpPr/>
              <p:nvPr/>
            </p:nvSpPr>
            <p:spPr bwMode="auto">
              <a:xfrm>
                <a:off x="9109131" y="2427363"/>
                <a:ext cx="620854" cy="606753"/>
              </a:xfrm>
              <a:prstGeom prst="roundRect">
                <a:avLst/>
              </a:prstGeom>
              <a:noFill/>
              <a:ln w="28575">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grpSp>
        <p:grpSp>
          <p:nvGrpSpPr>
            <p:cNvPr id="120" name="Group 119"/>
            <p:cNvGrpSpPr/>
            <p:nvPr/>
          </p:nvGrpSpPr>
          <p:grpSpPr>
            <a:xfrm>
              <a:off x="8646433" y="2374901"/>
              <a:ext cx="457478" cy="447088"/>
              <a:chOff x="9109131" y="2427363"/>
              <a:chExt cx="620854" cy="606753"/>
            </a:xfrm>
          </p:grpSpPr>
          <p:grpSp>
            <p:nvGrpSpPr>
              <p:cNvPr id="121" name="Group 120"/>
              <p:cNvGrpSpPr/>
              <p:nvPr/>
            </p:nvGrpSpPr>
            <p:grpSpPr>
              <a:xfrm>
                <a:off x="9204778" y="2479325"/>
                <a:ext cx="429561" cy="482058"/>
                <a:chOff x="2304394" y="2806764"/>
                <a:chExt cx="203894" cy="228812"/>
              </a:xfrm>
              <a:solidFill>
                <a:schemeClr val="bg1"/>
              </a:solidFill>
            </p:grpSpPr>
            <p:sp>
              <p:nvSpPr>
                <p:cNvPr id="123" name="Freeform 6"/>
                <p:cNvSpPr>
                  <a:spLocks/>
                </p:cNvSpPr>
                <p:nvPr/>
              </p:nvSpPr>
              <p:spPr bwMode="auto">
                <a:xfrm>
                  <a:off x="2313456" y="2806764"/>
                  <a:ext cx="185769" cy="106478"/>
                </a:xfrm>
                <a:custGeom>
                  <a:avLst/>
                  <a:gdLst>
                    <a:gd name="T0" fmla="*/ 82 w 82"/>
                    <a:gd name="T1" fmla="*/ 23 h 47"/>
                    <a:gd name="T2" fmla="*/ 41 w 82"/>
                    <a:gd name="T3" fmla="*/ 0 h 47"/>
                    <a:gd name="T4" fmla="*/ 0 w 82"/>
                    <a:gd name="T5" fmla="*/ 23 h 47"/>
                    <a:gd name="T6" fmla="*/ 0 w 82"/>
                    <a:gd name="T7" fmla="*/ 24 h 47"/>
                    <a:gd name="T8" fmla="*/ 41 w 82"/>
                    <a:gd name="T9" fmla="*/ 47 h 47"/>
                    <a:gd name="T10" fmla="*/ 82 w 82"/>
                    <a:gd name="T11" fmla="*/ 24 h 47"/>
                    <a:gd name="T12" fmla="*/ 82 w 82"/>
                    <a:gd name="T13" fmla="*/ 23 h 47"/>
                  </a:gdLst>
                  <a:ahLst/>
                  <a:cxnLst>
                    <a:cxn ang="0">
                      <a:pos x="T0" y="T1"/>
                    </a:cxn>
                    <a:cxn ang="0">
                      <a:pos x="T2" y="T3"/>
                    </a:cxn>
                    <a:cxn ang="0">
                      <a:pos x="T4" y="T5"/>
                    </a:cxn>
                    <a:cxn ang="0">
                      <a:pos x="T6" y="T7"/>
                    </a:cxn>
                    <a:cxn ang="0">
                      <a:pos x="T8" y="T9"/>
                    </a:cxn>
                    <a:cxn ang="0">
                      <a:pos x="T10" y="T11"/>
                    </a:cxn>
                    <a:cxn ang="0">
                      <a:pos x="T12" y="T13"/>
                    </a:cxn>
                  </a:cxnLst>
                  <a:rect l="0" t="0" r="r" b="b"/>
                  <a:pathLst>
                    <a:path w="82" h="47">
                      <a:moveTo>
                        <a:pt x="82" y="23"/>
                      </a:moveTo>
                      <a:lnTo>
                        <a:pt x="41" y="0"/>
                      </a:lnTo>
                      <a:lnTo>
                        <a:pt x="0" y="23"/>
                      </a:lnTo>
                      <a:lnTo>
                        <a:pt x="0" y="24"/>
                      </a:lnTo>
                      <a:lnTo>
                        <a:pt x="41" y="47"/>
                      </a:lnTo>
                      <a:lnTo>
                        <a:pt x="82" y="24"/>
                      </a:lnTo>
                      <a:lnTo>
                        <a:pt x="82"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05050"/>
                    </a:solidFill>
                  </a:endParaRPr>
                </a:p>
              </p:txBody>
            </p:sp>
            <p:sp>
              <p:nvSpPr>
                <p:cNvPr id="124" name="Freeform 7"/>
                <p:cNvSpPr>
                  <a:spLocks/>
                </p:cNvSpPr>
                <p:nvPr/>
              </p:nvSpPr>
              <p:spPr bwMode="auto">
                <a:xfrm>
                  <a:off x="2415403" y="2876993"/>
                  <a:ext cx="92885" cy="158583"/>
                </a:xfrm>
                <a:custGeom>
                  <a:avLst/>
                  <a:gdLst>
                    <a:gd name="T0" fmla="*/ 0 w 41"/>
                    <a:gd name="T1" fmla="*/ 23 h 70"/>
                    <a:gd name="T2" fmla="*/ 0 w 41"/>
                    <a:gd name="T3" fmla="*/ 70 h 70"/>
                    <a:gd name="T4" fmla="*/ 41 w 41"/>
                    <a:gd name="T5" fmla="*/ 47 h 70"/>
                    <a:gd name="T6" fmla="*/ 41 w 41"/>
                    <a:gd name="T7" fmla="*/ 0 h 70"/>
                    <a:gd name="T8" fmla="*/ 0 w 41"/>
                    <a:gd name="T9" fmla="*/ 23 h 70"/>
                  </a:gdLst>
                  <a:ahLst/>
                  <a:cxnLst>
                    <a:cxn ang="0">
                      <a:pos x="T0" y="T1"/>
                    </a:cxn>
                    <a:cxn ang="0">
                      <a:pos x="T2" y="T3"/>
                    </a:cxn>
                    <a:cxn ang="0">
                      <a:pos x="T4" y="T5"/>
                    </a:cxn>
                    <a:cxn ang="0">
                      <a:pos x="T6" y="T7"/>
                    </a:cxn>
                    <a:cxn ang="0">
                      <a:pos x="T8" y="T9"/>
                    </a:cxn>
                  </a:cxnLst>
                  <a:rect l="0" t="0" r="r" b="b"/>
                  <a:pathLst>
                    <a:path w="41" h="70">
                      <a:moveTo>
                        <a:pt x="0" y="23"/>
                      </a:moveTo>
                      <a:lnTo>
                        <a:pt x="0" y="70"/>
                      </a:lnTo>
                      <a:lnTo>
                        <a:pt x="41" y="47"/>
                      </a:lnTo>
                      <a:lnTo>
                        <a:pt x="41" y="0"/>
                      </a:lnTo>
                      <a:lnTo>
                        <a:pt x="0"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05050"/>
                    </a:solidFill>
                  </a:endParaRPr>
                </a:p>
              </p:txBody>
            </p:sp>
            <p:sp>
              <p:nvSpPr>
                <p:cNvPr id="125" name="Freeform 8"/>
                <p:cNvSpPr>
                  <a:spLocks/>
                </p:cNvSpPr>
                <p:nvPr/>
              </p:nvSpPr>
              <p:spPr bwMode="auto">
                <a:xfrm>
                  <a:off x="2304394" y="2876993"/>
                  <a:ext cx="92885" cy="158583"/>
                </a:xfrm>
                <a:custGeom>
                  <a:avLst/>
                  <a:gdLst>
                    <a:gd name="T0" fmla="*/ 41 w 41"/>
                    <a:gd name="T1" fmla="*/ 23 h 70"/>
                    <a:gd name="T2" fmla="*/ 0 w 41"/>
                    <a:gd name="T3" fmla="*/ 0 h 70"/>
                    <a:gd name="T4" fmla="*/ 0 w 41"/>
                    <a:gd name="T5" fmla="*/ 47 h 70"/>
                    <a:gd name="T6" fmla="*/ 41 w 41"/>
                    <a:gd name="T7" fmla="*/ 70 h 70"/>
                    <a:gd name="T8" fmla="*/ 41 w 41"/>
                    <a:gd name="T9" fmla="*/ 23 h 70"/>
                  </a:gdLst>
                  <a:ahLst/>
                  <a:cxnLst>
                    <a:cxn ang="0">
                      <a:pos x="T0" y="T1"/>
                    </a:cxn>
                    <a:cxn ang="0">
                      <a:pos x="T2" y="T3"/>
                    </a:cxn>
                    <a:cxn ang="0">
                      <a:pos x="T4" y="T5"/>
                    </a:cxn>
                    <a:cxn ang="0">
                      <a:pos x="T6" y="T7"/>
                    </a:cxn>
                    <a:cxn ang="0">
                      <a:pos x="T8" y="T9"/>
                    </a:cxn>
                  </a:cxnLst>
                  <a:rect l="0" t="0" r="r" b="b"/>
                  <a:pathLst>
                    <a:path w="41" h="70">
                      <a:moveTo>
                        <a:pt x="41" y="23"/>
                      </a:moveTo>
                      <a:lnTo>
                        <a:pt x="0" y="0"/>
                      </a:lnTo>
                      <a:lnTo>
                        <a:pt x="0" y="47"/>
                      </a:lnTo>
                      <a:lnTo>
                        <a:pt x="41" y="70"/>
                      </a:lnTo>
                      <a:lnTo>
                        <a:pt x="41"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05050"/>
                    </a:solidFill>
                  </a:endParaRPr>
                </a:p>
              </p:txBody>
            </p:sp>
          </p:grpSp>
          <p:sp>
            <p:nvSpPr>
              <p:cNvPr id="122" name="Rounded Rectangle 121"/>
              <p:cNvSpPr/>
              <p:nvPr/>
            </p:nvSpPr>
            <p:spPr bwMode="auto">
              <a:xfrm>
                <a:off x="9109131" y="2427363"/>
                <a:ext cx="620854" cy="606753"/>
              </a:xfrm>
              <a:prstGeom prst="roundRect">
                <a:avLst/>
              </a:prstGeom>
              <a:noFill/>
              <a:ln w="28575">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grpSp>
        <p:sp>
          <p:nvSpPr>
            <p:cNvPr id="126" name="TextBox 125"/>
            <p:cNvSpPr txBox="1"/>
            <p:nvPr/>
          </p:nvSpPr>
          <p:spPr>
            <a:xfrm>
              <a:off x="7225316" y="3863289"/>
              <a:ext cx="2465290" cy="627864"/>
            </a:xfrm>
            <a:prstGeom prst="rect">
              <a:avLst/>
            </a:prstGeom>
            <a:noFill/>
          </p:spPr>
          <p:txBody>
            <a:bodyPr wrap="none" lIns="182880" tIns="146304" rIns="182880" bIns="146304" rtlCol="0">
              <a:spAutoFit/>
            </a:bodyPr>
            <a:lstStyle/>
            <a:p>
              <a:pPr>
                <a:lnSpc>
                  <a:spcPct val="90000"/>
                </a:lnSpc>
                <a:spcAft>
                  <a:spcPts val="600"/>
                </a:spcAft>
              </a:pPr>
              <a:r>
                <a:rPr lang="en-US" sz="2400" b="1" dirty="0" err="1" smtClean="0">
                  <a:gradFill>
                    <a:gsLst>
                      <a:gs pos="2917">
                        <a:schemeClr val="accent4"/>
                      </a:gs>
                      <a:gs pos="30000">
                        <a:schemeClr val="accent4"/>
                      </a:gs>
                    </a:gsLst>
                  </a:gradFill>
                </a:rPr>
                <a:t>Físico</a:t>
              </a:r>
              <a:r>
                <a:rPr lang="en-US" sz="2400" b="1" dirty="0" smtClean="0">
                  <a:gradFill>
                    <a:gsLst>
                      <a:gs pos="2917">
                        <a:schemeClr val="accent4"/>
                      </a:gs>
                      <a:gs pos="30000">
                        <a:schemeClr val="accent4"/>
                      </a:gs>
                    </a:gsLst>
                  </a:gradFill>
                </a:rPr>
                <a:t> / Virtual</a:t>
              </a:r>
            </a:p>
          </p:txBody>
        </p:sp>
      </p:grpSp>
      <p:sp>
        <p:nvSpPr>
          <p:cNvPr id="127" name="TextBox 126"/>
          <p:cNvSpPr txBox="1"/>
          <p:nvPr/>
        </p:nvSpPr>
        <p:spPr>
          <a:xfrm>
            <a:off x="9440125" y="2030352"/>
            <a:ext cx="741229" cy="1625060"/>
          </a:xfrm>
          <a:prstGeom prst="rect">
            <a:avLst/>
          </a:prstGeom>
          <a:noFill/>
        </p:spPr>
        <p:txBody>
          <a:bodyPr wrap="none" lIns="182880" tIns="146304" rIns="182880" bIns="146304" rtlCol="0">
            <a:spAutoFit/>
          </a:bodyPr>
          <a:lstStyle/>
          <a:p>
            <a:pPr>
              <a:lnSpc>
                <a:spcPct val="90000"/>
              </a:lnSpc>
              <a:spcAft>
                <a:spcPts val="600"/>
              </a:spcAft>
            </a:pPr>
            <a:r>
              <a:rPr lang="en-US" sz="9600" dirty="0" smtClean="0">
                <a:solidFill>
                  <a:schemeClr val="accent4"/>
                </a:solidFill>
              </a:rPr>
              <a:t>}</a:t>
            </a:r>
            <a:endParaRPr lang="en-US" sz="1400" dirty="0" smtClean="0">
              <a:solidFill>
                <a:schemeClr val="accent4"/>
              </a:solidFill>
            </a:endParaRPr>
          </a:p>
        </p:txBody>
      </p:sp>
      <p:sp>
        <p:nvSpPr>
          <p:cNvPr id="129" name="TextBox 128"/>
          <p:cNvSpPr txBox="1"/>
          <p:nvPr/>
        </p:nvSpPr>
        <p:spPr>
          <a:xfrm>
            <a:off x="7059443" y="4423057"/>
            <a:ext cx="4799059" cy="2009781"/>
          </a:xfrm>
          <a:prstGeom prst="rect">
            <a:avLst/>
          </a:prstGeom>
          <a:noFill/>
        </p:spPr>
        <p:txBody>
          <a:bodyPr wrap="square" lIns="182880" tIns="146304" rIns="182880" bIns="146304" rtlCol="0">
            <a:spAutoFit/>
          </a:bodyPr>
          <a:lstStyle/>
          <a:p>
            <a:pPr>
              <a:lnSpc>
                <a:spcPct val="90000"/>
              </a:lnSpc>
              <a:spcAft>
                <a:spcPts val="600"/>
              </a:spcAft>
            </a:pPr>
            <a:r>
              <a:rPr lang="en-US" sz="1600" b="1" dirty="0" err="1" smtClean="0">
                <a:gradFill>
                  <a:gsLst>
                    <a:gs pos="2917">
                      <a:schemeClr val="accent4"/>
                    </a:gs>
                    <a:gs pos="30000">
                      <a:schemeClr val="accent4"/>
                    </a:gs>
                  </a:gsLst>
                  <a:lin ang="5400000" scaled="0"/>
                </a:gradFill>
              </a:rPr>
              <a:t>Principais</a:t>
            </a:r>
            <a:r>
              <a:rPr lang="en-US" sz="1600" b="1" dirty="0" smtClean="0">
                <a:gradFill>
                  <a:gsLst>
                    <a:gs pos="2917">
                      <a:schemeClr val="accent4"/>
                    </a:gs>
                    <a:gs pos="30000">
                      <a:schemeClr val="accent4"/>
                    </a:gs>
                  </a:gsLst>
                  <a:lin ang="5400000" scaled="0"/>
                </a:gradFill>
              </a:rPr>
              <a:t> </a:t>
            </a:r>
            <a:r>
              <a:rPr lang="en-US" sz="1600" b="1" dirty="0" err="1" smtClean="0">
                <a:gradFill>
                  <a:gsLst>
                    <a:gs pos="2917">
                      <a:schemeClr val="accent4"/>
                    </a:gs>
                    <a:gs pos="30000">
                      <a:schemeClr val="accent4"/>
                    </a:gs>
                  </a:gsLst>
                  <a:lin ang="5400000" scaled="0"/>
                </a:gradFill>
              </a:rPr>
              <a:t>benefícios</a:t>
            </a:r>
            <a:endParaRPr lang="en-US" sz="1600" dirty="0" smtClean="0">
              <a:gradFill>
                <a:gsLst>
                  <a:gs pos="2917">
                    <a:schemeClr val="accent4"/>
                  </a:gs>
                  <a:gs pos="30000">
                    <a:schemeClr val="accent4"/>
                  </a:gs>
                </a:gsLst>
                <a:lin ang="5400000" scaled="0"/>
              </a:gradFill>
            </a:endParaRPr>
          </a:p>
          <a:p>
            <a:pPr>
              <a:lnSpc>
                <a:spcPct val="90000"/>
              </a:lnSpc>
              <a:spcAft>
                <a:spcPts val="600"/>
              </a:spcAft>
            </a:pPr>
            <a:r>
              <a:rPr lang="en-US" sz="1600" dirty="0" err="1" smtClean="0">
                <a:gradFill>
                  <a:gsLst>
                    <a:gs pos="2917">
                      <a:schemeClr val="tx1"/>
                    </a:gs>
                    <a:gs pos="30000">
                      <a:schemeClr val="tx1"/>
                    </a:gs>
                  </a:gsLst>
                  <a:lin ang="5400000" scaled="0"/>
                </a:gradFill>
              </a:rPr>
              <a:t>Raída</a:t>
            </a:r>
            <a:r>
              <a:rPr lang="en-US" sz="1600" dirty="0" smtClean="0">
                <a:gradFill>
                  <a:gsLst>
                    <a:gs pos="2917">
                      <a:schemeClr val="tx1"/>
                    </a:gs>
                    <a:gs pos="30000">
                      <a:schemeClr val="tx1"/>
                    </a:gs>
                  </a:gsLst>
                  <a:lin ang="5400000" scaled="0"/>
                </a:gradFill>
              </a:rPr>
              <a:t> </a:t>
            </a:r>
            <a:r>
              <a:rPr lang="en-US" sz="1600" dirty="0" err="1" smtClean="0">
                <a:gradFill>
                  <a:gsLst>
                    <a:gs pos="2917">
                      <a:schemeClr val="tx1"/>
                    </a:gs>
                    <a:gs pos="30000">
                      <a:schemeClr val="tx1"/>
                    </a:gs>
                  </a:gsLst>
                  <a:lin ang="5400000" scaled="0"/>
                </a:gradFill>
              </a:rPr>
              <a:t>aceleração</a:t>
            </a:r>
            <a:r>
              <a:rPr lang="en-US" sz="1600" dirty="0" smtClean="0">
                <a:gradFill>
                  <a:gsLst>
                    <a:gs pos="2917">
                      <a:schemeClr val="tx1"/>
                    </a:gs>
                    <a:gs pos="30000">
                      <a:schemeClr val="tx1"/>
                    </a:gs>
                  </a:gsLst>
                  <a:lin ang="5400000" scaled="0"/>
                </a:gradFill>
              </a:rPr>
              <a:t> de </a:t>
            </a:r>
            <a:r>
              <a:rPr lang="en-US" sz="1600" dirty="0" err="1" smtClean="0">
                <a:gradFill>
                  <a:gsLst>
                    <a:gs pos="2917">
                      <a:schemeClr val="tx1"/>
                    </a:gs>
                    <a:gs pos="30000">
                      <a:schemeClr val="tx1"/>
                    </a:gs>
                  </a:gsLst>
                  <a:lin ang="5400000" scaled="0"/>
                </a:gradFill>
              </a:rPr>
              <a:t>implantação</a:t>
            </a:r>
            <a:r>
              <a:rPr lang="en-US" sz="1600" dirty="0" smtClean="0">
                <a:gradFill>
                  <a:gsLst>
                    <a:gs pos="2917">
                      <a:schemeClr val="tx1"/>
                    </a:gs>
                    <a:gs pos="30000">
                      <a:schemeClr val="tx1"/>
                    </a:gs>
                  </a:gsLst>
                  <a:lin ang="5400000" scaled="0"/>
                </a:gradFill>
              </a:rPr>
              <a:t> de Apps</a:t>
            </a:r>
          </a:p>
          <a:p>
            <a:pPr>
              <a:lnSpc>
                <a:spcPct val="90000"/>
              </a:lnSpc>
              <a:spcAft>
                <a:spcPts val="600"/>
              </a:spcAft>
            </a:pPr>
            <a:r>
              <a:rPr lang="en-US" sz="1600" dirty="0" err="1" smtClean="0">
                <a:gradFill>
                  <a:gsLst>
                    <a:gs pos="2917">
                      <a:schemeClr val="tx1"/>
                    </a:gs>
                    <a:gs pos="30000">
                      <a:schemeClr val="tx1"/>
                    </a:gs>
                  </a:gsLst>
                  <a:lin ang="5400000" scaled="0"/>
                </a:gradFill>
              </a:rPr>
              <a:t>Esforço</a:t>
            </a:r>
            <a:r>
              <a:rPr lang="en-US" sz="1600" dirty="0" smtClean="0">
                <a:gradFill>
                  <a:gsLst>
                    <a:gs pos="2917">
                      <a:schemeClr val="tx1"/>
                    </a:gs>
                    <a:gs pos="30000">
                      <a:schemeClr val="tx1"/>
                    </a:gs>
                  </a:gsLst>
                  <a:lin ang="5400000" scaled="0"/>
                </a:gradFill>
              </a:rPr>
              <a:t> </a:t>
            </a:r>
            <a:r>
              <a:rPr lang="en-US" sz="1600" dirty="0" err="1" smtClean="0">
                <a:gradFill>
                  <a:gsLst>
                    <a:gs pos="2917">
                      <a:schemeClr val="tx1"/>
                    </a:gs>
                    <a:gs pos="30000">
                      <a:schemeClr val="tx1"/>
                    </a:gs>
                  </a:gsLst>
                  <a:lin ang="5400000" scaled="0"/>
                </a:gradFill>
              </a:rPr>
              <a:t>reduzido</a:t>
            </a:r>
            <a:r>
              <a:rPr lang="en-US" sz="1600" dirty="0" smtClean="0">
                <a:gradFill>
                  <a:gsLst>
                    <a:gs pos="2917">
                      <a:schemeClr val="tx1"/>
                    </a:gs>
                    <a:gs pos="30000">
                      <a:schemeClr val="tx1"/>
                    </a:gs>
                  </a:gsLst>
                  <a:lin ang="5400000" scaled="0"/>
                </a:gradFill>
              </a:rPr>
              <a:t> para </a:t>
            </a:r>
            <a:r>
              <a:rPr lang="en-US" sz="1600" dirty="0" err="1" smtClean="0">
                <a:gradFill>
                  <a:gsLst>
                    <a:gs pos="2917">
                      <a:schemeClr val="tx1"/>
                    </a:gs>
                    <a:gs pos="30000">
                      <a:schemeClr val="tx1"/>
                    </a:gs>
                  </a:gsLst>
                  <a:lin ang="5400000" scaled="0"/>
                </a:gradFill>
              </a:rPr>
              <a:t>implantar</a:t>
            </a:r>
            <a:r>
              <a:rPr lang="en-US" sz="1600" dirty="0" smtClean="0">
                <a:gradFill>
                  <a:gsLst>
                    <a:gs pos="2917">
                      <a:schemeClr val="tx1"/>
                    </a:gs>
                    <a:gs pos="30000">
                      <a:schemeClr val="tx1"/>
                    </a:gs>
                  </a:gsLst>
                  <a:lin ang="5400000" scaled="0"/>
                </a:gradFill>
              </a:rPr>
              <a:t> Apps</a:t>
            </a:r>
          </a:p>
          <a:p>
            <a:pPr>
              <a:lnSpc>
                <a:spcPct val="90000"/>
              </a:lnSpc>
              <a:spcAft>
                <a:spcPts val="600"/>
              </a:spcAft>
            </a:pPr>
            <a:r>
              <a:rPr lang="en-US" sz="1600" dirty="0" err="1" smtClean="0">
                <a:gradFill>
                  <a:gsLst>
                    <a:gs pos="2917">
                      <a:schemeClr val="tx1"/>
                    </a:gs>
                    <a:gs pos="30000">
                      <a:schemeClr val="tx1"/>
                    </a:gs>
                  </a:gsLst>
                  <a:lin ang="5400000" scaled="0"/>
                </a:gradFill>
              </a:rPr>
              <a:t>Amplo</a:t>
            </a:r>
            <a:r>
              <a:rPr lang="en-US" sz="1600" dirty="0" smtClean="0">
                <a:gradFill>
                  <a:gsLst>
                    <a:gs pos="2917">
                      <a:schemeClr val="tx1"/>
                    </a:gs>
                    <a:gs pos="30000">
                      <a:schemeClr val="tx1"/>
                    </a:gs>
                  </a:gsLst>
                  <a:lin ang="5400000" scaled="0"/>
                </a:gradFill>
              </a:rPr>
              <a:t> Desenvolvimento e testes</a:t>
            </a:r>
          </a:p>
          <a:p>
            <a:pPr>
              <a:lnSpc>
                <a:spcPct val="90000"/>
              </a:lnSpc>
              <a:spcAft>
                <a:spcPts val="600"/>
              </a:spcAft>
            </a:pPr>
            <a:r>
              <a:rPr lang="en-US" sz="1600" dirty="0" err="1" smtClean="0">
                <a:gradFill>
                  <a:gsLst>
                    <a:gs pos="2917">
                      <a:schemeClr val="tx1"/>
                    </a:gs>
                    <a:gs pos="30000">
                      <a:schemeClr val="tx1"/>
                    </a:gs>
                  </a:gsLst>
                  <a:lin ang="5400000" scaled="0"/>
                </a:gradFill>
              </a:rPr>
              <a:t>Baixo</a:t>
            </a:r>
            <a:r>
              <a:rPr lang="en-US" sz="1600" dirty="0" smtClean="0">
                <a:gradFill>
                  <a:gsLst>
                    <a:gs pos="2917">
                      <a:schemeClr val="tx1"/>
                    </a:gs>
                    <a:gs pos="30000">
                      <a:schemeClr val="tx1"/>
                    </a:gs>
                  </a:gsLst>
                  <a:lin ang="5400000" scaled="0"/>
                </a:gradFill>
              </a:rPr>
              <a:t> </a:t>
            </a:r>
            <a:r>
              <a:rPr lang="en-US" sz="1600" dirty="0" err="1" smtClean="0">
                <a:gradFill>
                  <a:gsLst>
                    <a:gs pos="2917">
                      <a:schemeClr val="tx1"/>
                    </a:gs>
                    <a:gs pos="30000">
                      <a:schemeClr val="tx1"/>
                    </a:gs>
                  </a:gsLst>
                  <a:lin ang="5400000" scaled="0"/>
                </a:gradFill>
              </a:rPr>
              <a:t>custo</a:t>
            </a:r>
            <a:r>
              <a:rPr lang="en-US" sz="1600" dirty="0" smtClean="0">
                <a:gradFill>
                  <a:gsLst>
                    <a:gs pos="2917">
                      <a:schemeClr val="tx1"/>
                    </a:gs>
                    <a:gs pos="30000">
                      <a:schemeClr val="tx1"/>
                    </a:gs>
                  </a:gsLst>
                  <a:lin ang="5400000" scaled="0"/>
                </a:gradFill>
              </a:rPr>
              <a:t> </a:t>
            </a:r>
            <a:r>
              <a:rPr lang="en-US" sz="1600" dirty="0" err="1" smtClean="0">
                <a:gradFill>
                  <a:gsLst>
                    <a:gs pos="2917">
                      <a:schemeClr val="tx1"/>
                    </a:gs>
                    <a:gs pos="30000">
                      <a:schemeClr val="tx1"/>
                    </a:gs>
                  </a:gsLst>
                  <a:lin ang="5400000" scaled="0"/>
                </a:gradFill>
              </a:rPr>
              <a:t>associado</a:t>
            </a:r>
            <a:r>
              <a:rPr lang="en-US" sz="1600" dirty="0" smtClean="0">
                <a:gradFill>
                  <a:gsLst>
                    <a:gs pos="2917">
                      <a:schemeClr val="tx1"/>
                    </a:gs>
                    <a:gs pos="30000">
                      <a:schemeClr val="tx1"/>
                    </a:gs>
                  </a:gsLst>
                  <a:lin ang="5400000" scaled="0"/>
                </a:gradFill>
              </a:rPr>
              <a:t> com </a:t>
            </a:r>
            <a:r>
              <a:rPr lang="en-US" sz="1600" dirty="0" err="1" smtClean="0">
                <a:gradFill>
                  <a:gsLst>
                    <a:gs pos="2917">
                      <a:schemeClr val="tx1"/>
                    </a:gs>
                    <a:gs pos="30000">
                      <a:schemeClr val="tx1"/>
                    </a:gs>
                  </a:gsLst>
                  <a:lin ang="5400000" scaled="0"/>
                </a:gradFill>
              </a:rPr>
              <a:t>implantação</a:t>
            </a:r>
            <a:r>
              <a:rPr lang="en-US" sz="1600" dirty="0" smtClean="0">
                <a:gradFill>
                  <a:gsLst>
                    <a:gs pos="2917">
                      <a:schemeClr val="tx1"/>
                    </a:gs>
                    <a:gs pos="30000">
                      <a:schemeClr val="tx1"/>
                    </a:gs>
                  </a:gsLst>
                  <a:lin ang="5400000" scaled="0"/>
                </a:gradFill>
              </a:rPr>
              <a:t> de apps</a:t>
            </a:r>
          </a:p>
          <a:p>
            <a:pPr>
              <a:lnSpc>
                <a:spcPct val="90000"/>
              </a:lnSpc>
              <a:spcAft>
                <a:spcPts val="600"/>
              </a:spcAft>
            </a:pPr>
            <a:r>
              <a:rPr lang="en-US" sz="1600" dirty="0" smtClean="0">
                <a:gradFill>
                  <a:gsLst>
                    <a:gs pos="2917">
                      <a:schemeClr val="tx1"/>
                    </a:gs>
                    <a:gs pos="30000">
                      <a:schemeClr val="tx1"/>
                    </a:gs>
                  </a:gsLst>
                  <a:lin ang="5400000" scaled="0"/>
                </a:gradFill>
              </a:rPr>
              <a:t>Alta taxa de </a:t>
            </a:r>
            <a:r>
              <a:rPr lang="en-US" sz="1600" dirty="0" err="1" smtClean="0">
                <a:gradFill>
                  <a:gsLst>
                    <a:gs pos="2917">
                      <a:schemeClr val="tx1"/>
                    </a:gs>
                    <a:gs pos="30000">
                      <a:schemeClr val="tx1"/>
                    </a:gs>
                  </a:gsLst>
                  <a:lin ang="5400000" scaled="0"/>
                </a:gradFill>
              </a:rPr>
              <a:t>consolidação</a:t>
            </a:r>
            <a:endParaRPr lang="en-US" sz="1600" dirty="0" smtClean="0">
              <a:gradFill>
                <a:gsLst>
                  <a:gs pos="2917">
                    <a:schemeClr val="tx1"/>
                  </a:gs>
                  <a:gs pos="30000">
                    <a:schemeClr val="tx1"/>
                  </a:gs>
                </a:gsLst>
                <a:lin ang="5400000" scaled="0"/>
              </a:gradFill>
            </a:endParaRPr>
          </a:p>
        </p:txBody>
      </p:sp>
      <p:grpSp>
        <p:nvGrpSpPr>
          <p:cNvPr id="142" name="Group 141"/>
          <p:cNvGrpSpPr/>
          <p:nvPr/>
        </p:nvGrpSpPr>
        <p:grpSpPr>
          <a:xfrm>
            <a:off x="9849236" y="2397306"/>
            <a:ext cx="2147674" cy="1074686"/>
            <a:chOff x="9867795" y="2133904"/>
            <a:chExt cx="2147674" cy="1074686"/>
          </a:xfrm>
        </p:grpSpPr>
        <p:sp>
          <p:nvSpPr>
            <p:cNvPr id="128" name="TextBox 127"/>
            <p:cNvSpPr txBox="1"/>
            <p:nvPr/>
          </p:nvSpPr>
          <p:spPr>
            <a:xfrm>
              <a:off x="9867795" y="2580726"/>
              <a:ext cx="1919628" cy="627864"/>
            </a:xfrm>
            <a:prstGeom prst="rect">
              <a:avLst/>
            </a:prstGeom>
            <a:noFill/>
          </p:spPr>
          <p:txBody>
            <a:bodyPr wrap="none" lIns="182880" tIns="146304" rIns="182880" bIns="146304" rtlCol="0">
              <a:spAutoFit/>
            </a:bodyPr>
            <a:lstStyle/>
            <a:p>
              <a:pPr>
                <a:lnSpc>
                  <a:spcPct val="90000"/>
                </a:lnSpc>
                <a:spcAft>
                  <a:spcPts val="600"/>
                </a:spcAft>
              </a:pPr>
              <a:r>
                <a:rPr lang="en-US" sz="2400" b="1" dirty="0" smtClean="0">
                  <a:gradFill>
                    <a:gsLst>
                      <a:gs pos="2917">
                        <a:schemeClr val="accent4"/>
                      </a:gs>
                      <a:gs pos="30000">
                        <a:schemeClr val="accent4"/>
                      </a:gs>
                    </a:gsLst>
                  </a:gradFill>
                </a:rPr>
                <a:t>Containers</a:t>
              </a:r>
            </a:p>
          </p:txBody>
        </p:sp>
        <p:sp>
          <p:nvSpPr>
            <p:cNvPr id="140" name="Rectangle 139"/>
            <p:cNvSpPr/>
            <p:nvPr/>
          </p:nvSpPr>
          <p:spPr>
            <a:xfrm>
              <a:off x="9953502" y="2133904"/>
              <a:ext cx="2061967" cy="646331"/>
            </a:xfrm>
            <a:prstGeom prst="rect">
              <a:avLst/>
            </a:prstGeom>
          </p:spPr>
          <p:txBody>
            <a:bodyPr wrap="square">
              <a:spAutoFit/>
            </a:bodyPr>
            <a:lstStyle/>
            <a:p>
              <a:r>
                <a:rPr lang="en-US" dirty="0" err="1" smtClean="0">
                  <a:gradFill>
                    <a:gsLst>
                      <a:gs pos="2917">
                        <a:schemeClr val="tx1"/>
                      </a:gs>
                      <a:gs pos="30000">
                        <a:schemeClr val="tx1"/>
                      </a:gs>
                    </a:gsLst>
                    <a:lin ang="5400000" scaled="0"/>
                  </a:gradFill>
                </a:rPr>
                <a:t>Pacotes</a:t>
              </a:r>
              <a:r>
                <a:rPr lang="en-US" dirty="0" smtClean="0">
                  <a:gradFill>
                    <a:gsLst>
                      <a:gs pos="2917">
                        <a:schemeClr val="tx1"/>
                      </a:gs>
                      <a:gs pos="30000">
                        <a:schemeClr val="tx1"/>
                      </a:gs>
                    </a:gsLst>
                    <a:lin ang="5400000" scaled="0"/>
                  </a:gradFill>
                </a:rPr>
                <a:t> e apps em </a:t>
              </a:r>
              <a:r>
                <a:rPr lang="en-US" dirty="0" err="1" smtClean="0">
                  <a:gradFill>
                    <a:gsLst>
                      <a:gs pos="2917">
                        <a:schemeClr val="tx1"/>
                      </a:gs>
                      <a:gs pos="30000">
                        <a:schemeClr val="tx1"/>
                      </a:gs>
                    </a:gsLst>
                    <a:lin ang="5400000" scaled="0"/>
                  </a:gradFill>
                </a:rPr>
                <a:t>execução</a:t>
              </a:r>
              <a:r>
                <a:rPr lang="en-US" dirty="0" smtClean="0">
                  <a:gradFill>
                    <a:gsLst>
                      <a:gs pos="2917">
                        <a:schemeClr val="tx1"/>
                      </a:gs>
                      <a:gs pos="30000">
                        <a:schemeClr val="tx1"/>
                      </a:gs>
                    </a:gsLst>
                    <a:lin ang="5400000" scaled="0"/>
                  </a:gradFill>
                </a:rPr>
                <a:t> com</a:t>
              </a:r>
              <a:endParaRPr lang="en-US" dirty="0"/>
            </a:p>
          </p:txBody>
        </p:sp>
      </p:grpSp>
    </p:spTree>
    <p:extLst>
      <p:ext uri="{BB962C8B-B14F-4D97-AF65-F5344CB8AC3E}">
        <p14:creationId xmlns:p14="http://schemas.microsoft.com/office/powerpoint/2010/main" val="231668155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fade">
                                      <p:cBhvr>
                                        <p:cTn id="7" dur="500"/>
                                        <p:tgtEl>
                                          <p:spTgt spid="5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5"/>
                                        </p:tgtEl>
                                        <p:attrNameLst>
                                          <p:attrName>style.visibility</p:attrName>
                                        </p:attrNameLst>
                                      </p:cBhvr>
                                      <p:to>
                                        <p:strVal val="visible"/>
                                      </p:to>
                                    </p:set>
                                    <p:animEffect transition="in" filter="fade">
                                      <p:cBhvr>
                                        <p:cTn id="10" dur="500"/>
                                        <p:tgtEl>
                                          <p:spTgt spid="55"/>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58"/>
                                        </p:tgtEl>
                                        <p:attrNameLst>
                                          <p:attrName>style.visibility</p:attrName>
                                        </p:attrNameLst>
                                      </p:cBhvr>
                                      <p:to>
                                        <p:strVal val="visible"/>
                                      </p:to>
                                    </p:set>
                                    <p:animEffect transition="in" filter="wipe(left)">
                                      <p:cBhvr>
                                        <p:cTn id="14" dur="500"/>
                                        <p:tgtEl>
                                          <p:spTgt spid="58"/>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60">
                                            <p:txEl>
                                              <p:pRg st="0" end="0"/>
                                            </p:txEl>
                                          </p:spTgt>
                                        </p:tgtEl>
                                        <p:attrNameLst>
                                          <p:attrName>style.visibility</p:attrName>
                                        </p:attrNameLst>
                                      </p:cBhvr>
                                      <p:to>
                                        <p:strVal val="visible"/>
                                      </p:to>
                                    </p:set>
                                    <p:animEffect transition="in" filter="fade">
                                      <p:cBhvr>
                                        <p:cTn id="18" dur="500"/>
                                        <p:tgtEl>
                                          <p:spTgt spid="60">
                                            <p:txEl>
                                              <p:pRg st="0" end="0"/>
                                            </p:txEl>
                                          </p:spTgt>
                                        </p:tgtEl>
                                      </p:cBhvr>
                                    </p:animEffect>
                                  </p:childTnLst>
                                </p:cTn>
                              </p:par>
                            </p:childTnLst>
                          </p:cTn>
                        </p:par>
                        <p:par>
                          <p:cTn id="19" fill="hold">
                            <p:stCondLst>
                              <p:cond delay="1500"/>
                            </p:stCondLst>
                            <p:childTnLst>
                              <p:par>
                                <p:cTn id="20" presetID="10" presetClass="entr" presetSubtype="0" fill="hold" grpId="0" nodeType="afterEffect">
                                  <p:stCondLst>
                                    <p:cond delay="0"/>
                                  </p:stCondLst>
                                  <p:childTnLst>
                                    <p:set>
                                      <p:cBhvr>
                                        <p:cTn id="21" dur="1" fill="hold">
                                          <p:stCondLst>
                                            <p:cond delay="0"/>
                                          </p:stCondLst>
                                        </p:cTn>
                                        <p:tgtEl>
                                          <p:spTgt spid="60">
                                            <p:txEl>
                                              <p:pRg st="1" end="1"/>
                                            </p:txEl>
                                          </p:spTgt>
                                        </p:tgtEl>
                                        <p:attrNameLst>
                                          <p:attrName>style.visibility</p:attrName>
                                        </p:attrNameLst>
                                      </p:cBhvr>
                                      <p:to>
                                        <p:strVal val="visible"/>
                                      </p:to>
                                    </p:set>
                                    <p:animEffect transition="in" filter="fade">
                                      <p:cBhvr>
                                        <p:cTn id="22" dur="500"/>
                                        <p:tgtEl>
                                          <p:spTgt spid="60">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4"/>
                                        </p:tgtEl>
                                        <p:attrNameLst>
                                          <p:attrName>style.visibility</p:attrName>
                                        </p:attrNameLst>
                                      </p:cBhvr>
                                      <p:to>
                                        <p:strVal val="visible"/>
                                      </p:to>
                                    </p:set>
                                    <p:animEffect transition="in" filter="fade">
                                      <p:cBhvr>
                                        <p:cTn id="27" dur="500"/>
                                        <p:tgtEl>
                                          <p:spTgt spid="54"/>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56"/>
                                        </p:tgtEl>
                                        <p:attrNameLst>
                                          <p:attrName>style.visibility</p:attrName>
                                        </p:attrNameLst>
                                      </p:cBhvr>
                                      <p:to>
                                        <p:strVal val="visible"/>
                                      </p:to>
                                    </p:set>
                                    <p:animEffect transition="in" filter="fade">
                                      <p:cBhvr>
                                        <p:cTn id="30" dur="500"/>
                                        <p:tgtEl>
                                          <p:spTgt spid="56"/>
                                        </p:tgtEl>
                                      </p:cBhvr>
                                    </p:animEffect>
                                  </p:childTnLst>
                                </p:cTn>
                              </p:par>
                            </p:childTnLst>
                          </p:cTn>
                        </p:par>
                        <p:par>
                          <p:cTn id="31" fill="hold">
                            <p:stCondLst>
                              <p:cond delay="500"/>
                            </p:stCondLst>
                            <p:childTnLst>
                              <p:par>
                                <p:cTn id="32" presetID="22" presetClass="entr" presetSubtype="8" fill="hold" grpId="0" nodeType="afterEffect">
                                  <p:stCondLst>
                                    <p:cond delay="0"/>
                                  </p:stCondLst>
                                  <p:childTnLst>
                                    <p:set>
                                      <p:cBhvr>
                                        <p:cTn id="33" dur="1" fill="hold">
                                          <p:stCondLst>
                                            <p:cond delay="0"/>
                                          </p:stCondLst>
                                        </p:cTn>
                                        <p:tgtEl>
                                          <p:spTgt spid="59"/>
                                        </p:tgtEl>
                                        <p:attrNameLst>
                                          <p:attrName>style.visibility</p:attrName>
                                        </p:attrNameLst>
                                      </p:cBhvr>
                                      <p:to>
                                        <p:strVal val="visible"/>
                                      </p:to>
                                    </p:set>
                                    <p:animEffect transition="in" filter="wipe(left)">
                                      <p:cBhvr>
                                        <p:cTn id="34" dur="500"/>
                                        <p:tgtEl>
                                          <p:spTgt spid="59"/>
                                        </p:tgtEl>
                                      </p:cBhvr>
                                    </p:animEffect>
                                  </p:childTnLst>
                                </p:cTn>
                              </p:par>
                            </p:childTnLst>
                          </p:cTn>
                        </p:par>
                        <p:par>
                          <p:cTn id="35" fill="hold">
                            <p:stCondLst>
                              <p:cond delay="1000"/>
                            </p:stCondLst>
                            <p:childTnLst>
                              <p:par>
                                <p:cTn id="36" presetID="10" presetClass="entr" presetSubtype="0" fill="hold" grpId="0" nodeType="afterEffect">
                                  <p:stCondLst>
                                    <p:cond delay="0"/>
                                  </p:stCondLst>
                                  <p:childTnLst>
                                    <p:set>
                                      <p:cBhvr>
                                        <p:cTn id="37" dur="1" fill="hold">
                                          <p:stCondLst>
                                            <p:cond delay="0"/>
                                          </p:stCondLst>
                                        </p:cTn>
                                        <p:tgtEl>
                                          <p:spTgt spid="61">
                                            <p:txEl>
                                              <p:pRg st="0" end="0"/>
                                            </p:txEl>
                                          </p:spTgt>
                                        </p:tgtEl>
                                        <p:attrNameLst>
                                          <p:attrName>style.visibility</p:attrName>
                                        </p:attrNameLst>
                                      </p:cBhvr>
                                      <p:to>
                                        <p:strVal val="visible"/>
                                      </p:to>
                                    </p:set>
                                    <p:animEffect transition="in" filter="fade">
                                      <p:cBhvr>
                                        <p:cTn id="38" dur="500"/>
                                        <p:tgtEl>
                                          <p:spTgt spid="61">
                                            <p:txEl>
                                              <p:pRg st="0" end="0"/>
                                            </p:txEl>
                                          </p:spTgt>
                                        </p:tgtEl>
                                      </p:cBhvr>
                                    </p:animEffect>
                                  </p:childTnLst>
                                </p:cTn>
                              </p:par>
                            </p:childTnLst>
                          </p:cTn>
                        </p:par>
                        <p:par>
                          <p:cTn id="39" fill="hold">
                            <p:stCondLst>
                              <p:cond delay="1500"/>
                            </p:stCondLst>
                            <p:childTnLst>
                              <p:par>
                                <p:cTn id="40" presetID="10" presetClass="entr" presetSubtype="0" fill="hold" grpId="0" nodeType="afterEffect">
                                  <p:stCondLst>
                                    <p:cond delay="0"/>
                                  </p:stCondLst>
                                  <p:childTnLst>
                                    <p:set>
                                      <p:cBhvr>
                                        <p:cTn id="41" dur="1" fill="hold">
                                          <p:stCondLst>
                                            <p:cond delay="0"/>
                                          </p:stCondLst>
                                        </p:cTn>
                                        <p:tgtEl>
                                          <p:spTgt spid="61">
                                            <p:txEl>
                                              <p:pRg st="1" end="1"/>
                                            </p:txEl>
                                          </p:spTgt>
                                        </p:tgtEl>
                                        <p:attrNameLst>
                                          <p:attrName>style.visibility</p:attrName>
                                        </p:attrNameLst>
                                      </p:cBhvr>
                                      <p:to>
                                        <p:strVal val="visible"/>
                                      </p:to>
                                    </p:set>
                                    <p:animEffect transition="in" filter="fade">
                                      <p:cBhvr>
                                        <p:cTn id="42" dur="500"/>
                                        <p:tgtEl>
                                          <p:spTgt spid="61">
                                            <p:txEl>
                                              <p:pRg st="1" end="1"/>
                                            </p:txEl>
                                          </p:spTgt>
                                        </p:tgtEl>
                                      </p:cBhvr>
                                    </p:animEffect>
                                  </p:childTnLst>
                                </p:cTn>
                              </p:par>
                            </p:childTnLst>
                          </p:cTn>
                        </p:par>
                        <p:par>
                          <p:cTn id="43" fill="hold">
                            <p:stCondLst>
                              <p:cond delay="2000"/>
                            </p:stCondLst>
                            <p:childTnLst>
                              <p:par>
                                <p:cTn id="44" presetID="10" presetClass="entr" presetSubtype="0" fill="hold" grpId="0" nodeType="afterEffect">
                                  <p:stCondLst>
                                    <p:cond delay="0"/>
                                  </p:stCondLst>
                                  <p:childTnLst>
                                    <p:set>
                                      <p:cBhvr>
                                        <p:cTn id="45" dur="1" fill="hold">
                                          <p:stCondLst>
                                            <p:cond delay="0"/>
                                          </p:stCondLst>
                                        </p:cTn>
                                        <p:tgtEl>
                                          <p:spTgt spid="61">
                                            <p:txEl>
                                              <p:pRg st="2" end="2"/>
                                            </p:txEl>
                                          </p:spTgt>
                                        </p:tgtEl>
                                        <p:attrNameLst>
                                          <p:attrName>style.visibility</p:attrName>
                                        </p:attrNameLst>
                                      </p:cBhvr>
                                      <p:to>
                                        <p:strVal val="visible"/>
                                      </p:to>
                                    </p:set>
                                    <p:animEffect transition="in" filter="fade">
                                      <p:cBhvr>
                                        <p:cTn id="46" dur="500"/>
                                        <p:tgtEl>
                                          <p:spTgt spid="61">
                                            <p:txEl>
                                              <p:pRg st="2" end="2"/>
                                            </p:txEl>
                                          </p:spTgt>
                                        </p:tgtEl>
                                      </p:cBhvr>
                                    </p:animEffect>
                                  </p:childTnLst>
                                </p:cTn>
                              </p:par>
                            </p:childTnLst>
                          </p:cTn>
                        </p:par>
                        <p:par>
                          <p:cTn id="47" fill="hold">
                            <p:stCondLst>
                              <p:cond delay="2500"/>
                            </p:stCondLst>
                            <p:childTnLst>
                              <p:par>
                                <p:cTn id="48" presetID="10" presetClass="entr" presetSubtype="0" fill="hold" grpId="0" nodeType="afterEffect">
                                  <p:stCondLst>
                                    <p:cond delay="0"/>
                                  </p:stCondLst>
                                  <p:childTnLst>
                                    <p:set>
                                      <p:cBhvr>
                                        <p:cTn id="49" dur="1" fill="hold">
                                          <p:stCondLst>
                                            <p:cond delay="0"/>
                                          </p:stCondLst>
                                        </p:cTn>
                                        <p:tgtEl>
                                          <p:spTgt spid="61">
                                            <p:txEl>
                                              <p:pRg st="3" end="3"/>
                                            </p:txEl>
                                          </p:spTgt>
                                        </p:tgtEl>
                                        <p:attrNameLst>
                                          <p:attrName>style.visibility</p:attrName>
                                        </p:attrNameLst>
                                      </p:cBhvr>
                                      <p:to>
                                        <p:strVal val="visible"/>
                                      </p:to>
                                    </p:set>
                                    <p:animEffect transition="in" filter="fade">
                                      <p:cBhvr>
                                        <p:cTn id="50" dur="500"/>
                                        <p:tgtEl>
                                          <p:spTgt spid="61">
                                            <p:txEl>
                                              <p:pRg st="3" end="3"/>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1" fill="hold" nodeType="clickEffect">
                                  <p:stCondLst>
                                    <p:cond delay="0"/>
                                  </p:stCondLst>
                                  <p:childTnLst>
                                    <p:set>
                                      <p:cBhvr>
                                        <p:cTn id="54" dur="1" fill="hold">
                                          <p:stCondLst>
                                            <p:cond delay="0"/>
                                          </p:stCondLst>
                                        </p:cTn>
                                        <p:tgtEl>
                                          <p:spTgt spid="63"/>
                                        </p:tgtEl>
                                        <p:attrNameLst>
                                          <p:attrName>style.visibility</p:attrName>
                                        </p:attrNameLst>
                                      </p:cBhvr>
                                      <p:to>
                                        <p:strVal val="visible"/>
                                      </p:to>
                                    </p:set>
                                    <p:animEffect transition="in" filter="wipe(up)">
                                      <p:cBhvr>
                                        <p:cTn id="55" dur="500"/>
                                        <p:tgtEl>
                                          <p:spTgt spid="63"/>
                                        </p:tgtEl>
                                      </p:cBhvr>
                                    </p:animEffect>
                                  </p:childTnLst>
                                </p:cTn>
                              </p:par>
                            </p:childTnLst>
                          </p:cTn>
                        </p:par>
                        <p:par>
                          <p:cTn id="56" fill="hold">
                            <p:stCondLst>
                              <p:cond delay="500"/>
                            </p:stCondLst>
                            <p:childTnLst>
                              <p:par>
                                <p:cTn id="57" presetID="10" presetClass="entr" presetSubtype="0" fill="hold" nodeType="afterEffect">
                                  <p:stCondLst>
                                    <p:cond delay="0"/>
                                  </p:stCondLst>
                                  <p:childTnLst>
                                    <p:set>
                                      <p:cBhvr>
                                        <p:cTn id="58" dur="1" fill="hold">
                                          <p:stCondLst>
                                            <p:cond delay="0"/>
                                          </p:stCondLst>
                                        </p:cTn>
                                        <p:tgtEl>
                                          <p:spTgt spid="141"/>
                                        </p:tgtEl>
                                        <p:attrNameLst>
                                          <p:attrName>style.visibility</p:attrName>
                                        </p:attrNameLst>
                                      </p:cBhvr>
                                      <p:to>
                                        <p:strVal val="visible"/>
                                      </p:to>
                                    </p:set>
                                    <p:animEffect transition="in" filter="fade">
                                      <p:cBhvr>
                                        <p:cTn id="59" dur="500"/>
                                        <p:tgtEl>
                                          <p:spTgt spid="141"/>
                                        </p:tgtEl>
                                      </p:cBhvr>
                                    </p:animEffect>
                                  </p:childTnLst>
                                </p:cTn>
                              </p:par>
                            </p:childTnLst>
                          </p:cTn>
                        </p:par>
                        <p:par>
                          <p:cTn id="60" fill="hold">
                            <p:stCondLst>
                              <p:cond delay="1000"/>
                            </p:stCondLst>
                            <p:childTnLst>
                              <p:par>
                                <p:cTn id="61" presetID="22" presetClass="entr" presetSubtype="8" fill="hold" grpId="0" nodeType="afterEffect">
                                  <p:stCondLst>
                                    <p:cond delay="0"/>
                                  </p:stCondLst>
                                  <p:childTnLst>
                                    <p:set>
                                      <p:cBhvr>
                                        <p:cTn id="62" dur="1" fill="hold">
                                          <p:stCondLst>
                                            <p:cond delay="0"/>
                                          </p:stCondLst>
                                        </p:cTn>
                                        <p:tgtEl>
                                          <p:spTgt spid="127"/>
                                        </p:tgtEl>
                                        <p:attrNameLst>
                                          <p:attrName>style.visibility</p:attrName>
                                        </p:attrNameLst>
                                      </p:cBhvr>
                                      <p:to>
                                        <p:strVal val="visible"/>
                                      </p:to>
                                    </p:set>
                                    <p:animEffect transition="in" filter="wipe(left)">
                                      <p:cBhvr>
                                        <p:cTn id="63" dur="500"/>
                                        <p:tgtEl>
                                          <p:spTgt spid="127"/>
                                        </p:tgtEl>
                                      </p:cBhvr>
                                    </p:animEffect>
                                  </p:childTnLst>
                                </p:cTn>
                              </p:par>
                            </p:childTnLst>
                          </p:cTn>
                        </p:par>
                        <p:par>
                          <p:cTn id="64" fill="hold">
                            <p:stCondLst>
                              <p:cond delay="1500"/>
                            </p:stCondLst>
                            <p:childTnLst>
                              <p:par>
                                <p:cTn id="65" presetID="22" presetClass="entr" presetSubtype="8" fill="hold" nodeType="afterEffect">
                                  <p:stCondLst>
                                    <p:cond delay="0"/>
                                  </p:stCondLst>
                                  <p:childTnLst>
                                    <p:set>
                                      <p:cBhvr>
                                        <p:cTn id="66" dur="1" fill="hold">
                                          <p:stCondLst>
                                            <p:cond delay="0"/>
                                          </p:stCondLst>
                                        </p:cTn>
                                        <p:tgtEl>
                                          <p:spTgt spid="142"/>
                                        </p:tgtEl>
                                        <p:attrNameLst>
                                          <p:attrName>style.visibility</p:attrName>
                                        </p:attrNameLst>
                                      </p:cBhvr>
                                      <p:to>
                                        <p:strVal val="visible"/>
                                      </p:to>
                                    </p:set>
                                    <p:animEffect transition="in" filter="wipe(left)">
                                      <p:cBhvr>
                                        <p:cTn id="67" dur="500"/>
                                        <p:tgtEl>
                                          <p:spTgt spid="142"/>
                                        </p:tgtEl>
                                      </p:cBhvr>
                                    </p:animEffect>
                                  </p:childTnLst>
                                </p:cTn>
                              </p:par>
                            </p:childTnLst>
                          </p:cTn>
                        </p:par>
                        <p:par>
                          <p:cTn id="68" fill="hold">
                            <p:stCondLst>
                              <p:cond delay="2000"/>
                            </p:stCondLst>
                            <p:childTnLst>
                              <p:par>
                                <p:cTn id="69" presetID="22" presetClass="entr" presetSubtype="1" fill="hold" grpId="0" nodeType="afterEffect">
                                  <p:stCondLst>
                                    <p:cond delay="0"/>
                                  </p:stCondLst>
                                  <p:childTnLst>
                                    <p:set>
                                      <p:cBhvr>
                                        <p:cTn id="70" dur="1" fill="hold">
                                          <p:stCondLst>
                                            <p:cond delay="0"/>
                                          </p:stCondLst>
                                        </p:cTn>
                                        <p:tgtEl>
                                          <p:spTgt spid="129"/>
                                        </p:tgtEl>
                                        <p:attrNameLst>
                                          <p:attrName>style.visibility</p:attrName>
                                        </p:attrNameLst>
                                      </p:cBhvr>
                                      <p:to>
                                        <p:strVal val="visible"/>
                                      </p:to>
                                    </p:set>
                                    <p:animEffect transition="in" filter="wipe(up)">
                                      <p:cBhvr>
                                        <p:cTn id="71" dur="500"/>
                                        <p:tgtEl>
                                          <p:spTgt spid="1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56" grpId="0"/>
      <p:bldP spid="58" grpId="0"/>
      <p:bldP spid="59" grpId="0"/>
      <p:bldP spid="60" grpId="0" uiExpand="1" build="p"/>
      <p:bldP spid="61" grpId="0" uiExpand="1" build="p"/>
      <p:bldP spid="127" grpId="0"/>
      <p:bldP spid="129"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err="1"/>
              <a:t>Processo</a:t>
            </a:r>
            <a:r>
              <a:rPr lang="en-US" sz="4400" dirty="0"/>
              <a:t> de Desenvolvimento </a:t>
            </a:r>
            <a:r>
              <a:rPr lang="en-US" sz="4400" dirty="0" err="1"/>
              <a:t>usando</a:t>
            </a:r>
            <a:r>
              <a:rPr lang="en-US" sz="4400" dirty="0"/>
              <a:t> Containers</a:t>
            </a:r>
          </a:p>
        </p:txBody>
      </p:sp>
      <p:sp>
        <p:nvSpPr>
          <p:cNvPr id="251" name="Rounded Rectangle 250" hidden="1"/>
          <p:cNvSpPr/>
          <p:nvPr/>
        </p:nvSpPr>
        <p:spPr bwMode="auto">
          <a:xfrm>
            <a:off x="8076408" y="2813465"/>
            <a:ext cx="2409029" cy="4126948"/>
          </a:xfrm>
          <a:prstGeom prst="roundRect">
            <a:avLst/>
          </a:prstGeom>
          <a:solidFill>
            <a:schemeClr val="lt1">
              <a:alpha val="95000"/>
            </a:schemeClr>
          </a:solidFill>
          <a:ln w="38100">
            <a:solidFill>
              <a:schemeClr val="accent2"/>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91440" numCol="1" spcCol="0" rtlCol="0" fromWordArt="0" anchor="t" anchorCtr="0" forceAA="0" compatLnSpc="1">
            <a:prstTxWarp prst="textNoShape">
              <a:avLst/>
            </a:prstTxWarp>
            <a:noAutofit/>
          </a:bodyPr>
          <a:lstStyle/>
          <a:p>
            <a:pPr algn="ctr">
              <a:lnSpc>
                <a:spcPct val="90000"/>
              </a:lnSpc>
              <a:spcAft>
                <a:spcPts val="600"/>
              </a:spcAft>
            </a:pPr>
            <a:r>
              <a:rPr lang="en-US" sz="2000" b="1" dirty="0" smtClean="0">
                <a:solidFill>
                  <a:srgbClr val="5C2D91"/>
                </a:solidFill>
              </a:rPr>
              <a:t>Central Repository</a:t>
            </a:r>
            <a:endParaRPr lang="en-US" sz="2000" b="1" dirty="0">
              <a:solidFill>
                <a:srgbClr val="5C2D91"/>
              </a:solidFill>
            </a:endParaRPr>
          </a:p>
        </p:txBody>
      </p:sp>
      <p:grpSp>
        <p:nvGrpSpPr>
          <p:cNvPr id="443" name="Group 442" hidden="1"/>
          <p:cNvGrpSpPr/>
          <p:nvPr/>
        </p:nvGrpSpPr>
        <p:grpSpPr>
          <a:xfrm>
            <a:off x="8382771" y="4794388"/>
            <a:ext cx="1796303" cy="932688"/>
            <a:chOff x="4675714" y="5593833"/>
            <a:chExt cx="1796303" cy="932688"/>
          </a:xfrm>
        </p:grpSpPr>
        <p:sp>
          <p:nvSpPr>
            <p:cNvPr id="444" name="Left Bracket 443"/>
            <p:cNvSpPr/>
            <p:nvPr/>
          </p:nvSpPr>
          <p:spPr>
            <a:xfrm>
              <a:off x="4675714" y="5593833"/>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FFFF"/>
                </a:solidFill>
              </a:endParaRPr>
            </a:p>
          </p:txBody>
        </p:sp>
        <p:sp>
          <p:nvSpPr>
            <p:cNvPr id="445" name="Rectangle 444"/>
            <p:cNvSpPr/>
            <p:nvPr/>
          </p:nvSpPr>
          <p:spPr bwMode="auto">
            <a:xfrm>
              <a:off x="4733820" y="5648697"/>
              <a:ext cx="1680092" cy="822960"/>
            </a:xfrm>
            <a:prstGeom prst="rect">
              <a:avLst/>
            </a:prstGeom>
            <a:solidFill>
              <a:schemeClr val="accent2"/>
            </a:solidFill>
            <a:ln>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a:lnSpc>
                  <a:spcPct val="90000"/>
                </a:lnSpc>
              </a:pPr>
              <a:r>
                <a:rPr lang="en-US" sz="2000" b="1" dirty="0">
                  <a:gradFill>
                    <a:gsLst>
                      <a:gs pos="2917">
                        <a:srgbClr val="FFFFFF"/>
                      </a:gs>
                      <a:gs pos="30000">
                        <a:srgbClr val="FFFFFF"/>
                      </a:gs>
                    </a:gsLst>
                    <a:lin ang="5400000" scaled="0"/>
                  </a:gradFill>
                  <a:latin typeface="Segoe UI Light"/>
                </a:rPr>
                <a:t>Application</a:t>
              </a:r>
            </a:p>
            <a:p>
              <a:pPr algn="ctr">
                <a:lnSpc>
                  <a:spcPct val="90000"/>
                </a:lnSpc>
              </a:pPr>
              <a:r>
                <a:rPr lang="en-US" sz="2000" b="1" dirty="0">
                  <a:gradFill>
                    <a:gsLst>
                      <a:gs pos="2917">
                        <a:srgbClr val="FFFFFF"/>
                      </a:gs>
                      <a:gs pos="30000">
                        <a:srgbClr val="FFFFFF"/>
                      </a:gs>
                    </a:gsLst>
                    <a:lin ang="5400000" scaled="0"/>
                  </a:gradFill>
                  <a:latin typeface="Segoe UI Light"/>
                </a:rPr>
                <a:t>Framework</a:t>
              </a:r>
            </a:p>
          </p:txBody>
        </p:sp>
        <p:sp>
          <p:nvSpPr>
            <p:cNvPr id="446" name="Left Bracket 445"/>
            <p:cNvSpPr/>
            <p:nvPr/>
          </p:nvSpPr>
          <p:spPr>
            <a:xfrm rot="10800000">
              <a:off x="6337610" y="5593833"/>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FFFF"/>
                </a:solidFill>
              </a:endParaRPr>
            </a:p>
          </p:txBody>
        </p:sp>
      </p:grpSp>
      <p:grpSp>
        <p:nvGrpSpPr>
          <p:cNvPr id="447" name="Group 446" hidden="1"/>
          <p:cNvGrpSpPr/>
          <p:nvPr/>
        </p:nvGrpSpPr>
        <p:grpSpPr>
          <a:xfrm>
            <a:off x="8382771" y="5837955"/>
            <a:ext cx="1796303" cy="932688"/>
            <a:chOff x="5679787" y="5641266"/>
            <a:chExt cx="1796303" cy="932688"/>
          </a:xfrm>
        </p:grpSpPr>
        <p:sp>
          <p:nvSpPr>
            <p:cNvPr id="448" name="Left Bracket 447"/>
            <p:cNvSpPr/>
            <p:nvPr/>
          </p:nvSpPr>
          <p:spPr>
            <a:xfrm>
              <a:off x="5679787" y="5641266"/>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FFFF"/>
                </a:solidFill>
              </a:endParaRPr>
            </a:p>
          </p:txBody>
        </p:sp>
        <p:sp>
          <p:nvSpPr>
            <p:cNvPr id="449" name="Rectangle 448"/>
            <p:cNvSpPr/>
            <p:nvPr/>
          </p:nvSpPr>
          <p:spPr bwMode="auto">
            <a:xfrm>
              <a:off x="5739646" y="5696130"/>
              <a:ext cx="1680092" cy="822960"/>
            </a:xfrm>
            <a:prstGeom prst="rect">
              <a:avLst/>
            </a:prstGeom>
            <a:solidFill>
              <a:schemeClr val="accent2"/>
            </a:solidFill>
            <a:ln>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a:lnSpc>
                  <a:spcPct val="90000"/>
                </a:lnSpc>
              </a:pPr>
              <a:endParaRPr lang="en-US" sz="2000" b="1" dirty="0">
                <a:gradFill>
                  <a:gsLst>
                    <a:gs pos="2917">
                      <a:srgbClr val="FFFFFF"/>
                    </a:gs>
                    <a:gs pos="30000">
                      <a:srgbClr val="FFFFFF"/>
                    </a:gs>
                  </a:gsLst>
                  <a:lin ang="5400000" scaled="0"/>
                </a:gradFill>
                <a:latin typeface="Segoe UI Light"/>
              </a:endParaRPr>
            </a:p>
          </p:txBody>
        </p:sp>
        <p:sp>
          <p:nvSpPr>
            <p:cNvPr id="450" name="Left Bracket 449"/>
            <p:cNvSpPr/>
            <p:nvPr/>
          </p:nvSpPr>
          <p:spPr>
            <a:xfrm rot="10800000">
              <a:off x="7341683" y="5641266"/>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FFFF"/>
                </a:solidFill>
              </a:endParaRPr>
            </a:p>
          </p:txBody>
        </p:sp>
        <p:pic>
          <p:nvPicPr>
            <p:cNvPr id="451" name="Picture 45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39425" y="5909900"/>
              <a:ext cx="1680535" cy="395420"/>
            </a:xfrm>
            <a:prstGeom prst="rect">
              <a:avLst/>
            </a:prstGeom>
          </p:spPr>
        </p:pic>
      </p:grpSp>
      <p:grpSp>
        <p:nvGrpSpPr>
          <p:cNvPr id="452" name="Group 451" hidden="1"/>
          <p:cNvGrpSpPr/>
          <p:nvPr/>
        </p:nvGrpSpPr>
        <p:grpSpPr>
          <a:xfrm>
            <a:off x="8382771" y="3761370"/>
            <a:ext cx="1796303" cy="932688"/>
            <a:chOff x="4111219" y="5379294"/>
            <a:chExt cx="1796303" cy="932688"/>
          </a:xfrm>
        </p:grpSpPr>
        <p:sp>
          <p:nvSpPr>
            <p:cNvPr id="453" name="Left Bracket 452"/>
            <p:cNvSpPr/>
            <p:nvPr/>
          </p:nvSpPr>
          <p:spPr>
            <a:xfrm>
              <a:off x="4111219" y="5379294"/>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FFFF"/>
                </a:solidFill>
              </a:endParaRPr>
            </a:p>
          </p:txBody>
        </p:sp>
        <p:sp>
          <p:nvSpPr>
            <p:cNvPr id="454" name="Rectangle 453"/>
            <p:cNvSpPr/>
            <p:nvPr/>
          </p:nvSpPr>
          <p:spPr bwMode="auto">
            <a:xfrm>
              <a:off x="4169325" y="5434158"/>
              <a:ext cx="1680092" cy="822960"/>
            </a:xfrm>
            <a:prstGeom prst="rect">
              <a:avLst/>
            </a:prstGeom>
            <a:solidFill>
              <a:schemeClr val="tx1"/>
            </a:solidFill>
            <a:ln w="19050">
              <a:solidFill>
                <a:schemeClr val="accent2"/>
              </a:solid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a:lnSpc>
                  <a:spcPct val="90000"/>
                </a:lnSpc>
              </a:pPr>
              <a:r>
                <a:rPr lang="en-US" sz="2000" b="1" dirty="0">
                  <a:gradFill>
                    <a:gsLst>
                      <a:gs pos="2917">
                        <a:srgbClr val="FFFFFF"/>
                      </a:gs>
                      <a:gs pos="30000">
                        <a:srgbClr val="FFFFFF"/>
                      </a:gs>
                    </a:gsLst>
                    <a:lin ang="5400000" scaled="0"/>
                  </a:gradFill>
                  <a:latin typeface="Segoe UI Light"/>
                </a:rPr>
                <a:t>Application</a:t>
              </a:r>
            </a:p>
            <a:p>
              <a:pPr algn="ctr">
                <a:lnSpc>
                  <a:spcPct val="90000"/>
                </a:lnSpc>
              </a:pPr>
              <a:r>
                <a:rPr lang="en-US" sz="2000" b="1" dirty="0">
                  <a:gradFill>
                    <a:gsLst>
                      <a:gs pos="2917">
                        <a:srgbClr val="FFFFFF"/>
                      </a:gs>
                      <a:gs pos="30000">
                        <a:srgbClr val="FFFFFF"/>
                      </a:gs>
                    </a:gsLst>
                    <a:lin ang="5400000" scaled="0"/>
                  </a:gradFill>
                  <a:latin typeface="Segoe UI Light"/>
                </a:rPr>
                <a:t>Framework</a:t>
              </a:r>
            </a:p>
          </p:txBody>
        </p:sp>
        <p:sp>
          <p:nvSpPr>
            <p:cNvPr id="455" name="Left Bracket 454"/>
            <p:cNvSpPr/>
            <p:nvPr/>
          </p:nvSpPr>
          <p:spPr>
            <a:xfrm rot="10800000">
              <a:off x="5773115" y="5379294"/>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FFFF"/>
                </a:solidFill>
              </a:endParaRPr>
            </a:p>
          </p:txBody>
        </p:sp>
      </p:grpSp>
      <p:grpSp>
        <p:nvGrpSpPr>
          <p:cNvPr id="456" name="Group 455" hidden="1"/>
          <p:cNvGrpSpPr/>
          <p:nvPr/>
        </p:nvGrpSpPr>
        <p:grpSpPr>
          <a:xfrm>
            <a:off x="8997656" y="3925035"/>
            <a:ext cx="566533" cy="605357"/>
            <a:chOff x="10439613" y="2462392"/>
            <a:chExt cx="616170" cy="658395"/>
          </a:xfrm>
        </p:grpSpPr>
        <p:pic>
          <p:nvPicPr>
            <p:cNvPr id="457" name="Picture 456"/>
            <p:cNvPicPr>
              <a:picLocks noChangeAspect="1"/>
            </p:cNvPicPr>
            <p:nvPr/>
          </p:nvPicPr>
          <p:blipFill>
            <a:blip r:embed="rId4">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10439613" y="2462392"/>
              <a:ext cx="616170" cy="658395"/>
            </a:xfrm>
            <a:prstGeom prst="rect">
              <a:avLst/>
            </a:prstGeom>
          </p:spPr>
        </p:pic>
        <p:pic>
          <p:nvPicPr>
            <p:cNvPr id="458" name="Picture 457" descr="\\MAGNUM\Projects\Microsoft\Cloud Power FY12\Design\ICONS_PNG\Application.png"/>
            <p:cNvPicPr>
              <a:picLocks noChangeAspect="1" noChangeArrowheads="1"/>
            </p:cNvPicPr>
            <p:nvPr/>
          </p:nvPicPr>
          <p:blipFill>
            <a:blip r:embed="rId5" cstate="print">
              <a:biLevel thresh="50000"/>
            </a:blip>
            <a:srcRect/>
            <a:stretch>
              <a:fillRect/>
            </a:stretch>
          </p:blipFill>
          <p:spPr bwMode="auto">
            <a:xfrm>
              <a:off x="10452536" y="2756014"/>
              <a:ext cx="247374" cy="247374"/>
            </a:xfrm>
            <a:prstGeom prst="rect">
              <a:avLst/>
            </a:prstGeom>
            <a:noFill/>
          </p:spPr>
        </p:pic>
        <p:pic>
          <p:nvPicPr>
            <p:cNvPr id="459" name="Picture 458" descr="\\MAGNUM\Projects\Microsoft\Cloud Power FY12\Design\ICONS_PNG\Application.png"/>
            <p:cNvPicPr>
              <a:picLocks noChangeAspect="1" noChangeArrowheads="1"/>
            </p:cNvPicPr>
            <p:nvPr/>
          </p:nvPicPr>
          <p:blipFill>
            <a:blip r:embed="rId5" cstate="print">
              <a:biLevel thresh="25000"/>
            </a:blip>
            <a:srcRect/>
            <a:stretch>
              <a:fillRect/>
            </a:stretch>
          </p:blipFill>
          <p:spPr bwMode="auto">
            <a:xfrm>
              <a:off x="10771692" y="2770074"/>
              <a:ext cx="247374" cy="247374"/>
            </a:xfrm>
            <a:prstGeom prst="rect">
              <a:avLst/>
            </a:prstGeom>
            <a:noFill/>
          </p:spPr>
        </p:pic>
        <p:pic>
          <p:nvPicPr>
            <p:cNvPr id="460" name="Picture 459" descr="\\MAGNUM\Projects\Microsoft\Cloud Power FY12\Design\ICONS_PNG\Application.png"/>
            <p:cNvPicPr>
              <a:picLocks noChangeAspect="1" noChangeArrowheads="1"/>
            </p:cNvPicPr>
            <p:nvPr/>
          </p:nvPicPr>
          <p:blipFill>
            <a:blip r:embed="rId5" cstate="print">
              <a:biLevel thresh="25000"/>
            </a:blip>
            <a:srcRect/>
            <a:stretch>
              <a:fillRect/>
            </a:stretch>
          </p:blipFill>
          <p:spPr bwMode="auto">
            <a:xfrm>
              <a:off x="10624011" y="2497498"/>
              <a:ext cx="247374" cy="247374"/>
            </a:xfrm>
            <a:prstGeom prst="rect">
              <a:avLst/>
            </a:prstGeom>
            <a:noFill/>
          </p:spPr>
        </p:pic>
      </p:grpSp>
      <p:pic>
        <p:nvPicPr>
          <p:cNvPr id="573" name="Picture 572"/>
          <p:cNvPicPr>
            <a:picLocks noChangeAspect="1"/>
          </p:cNvPicPr>
          <p:nvPr/>
        </p:nvPicPr>
        <p:blipFill>
          <a:blip r:embed="rId6"/>
          <a:stretch>
            <a:fillRect/>
          </a:stretch>
        </p:blipFill>
        <p:spPr>
          <a:xfrm>
            <a:off x="8769634" y="1927291"/>
            <a:ext cx="3657917" cy="4822354"/>
          </a:xfrm>
          <a:prstGeom prst="rect">
            <a:avLst/>
          </a:prstGeom>
        </p:spPr>
      </p:pic>
      <p:grpSp>
        <p:nvGrpSpPr>
          <p:cNvPr id="645" name="Group 644"/>
          <p:cNvGrpSpPr/>
          <p:nvPr/>
        </p:nvGrpSpPr>
        <p:grpSpPr>
          <a:xfrm>
            <a:off x="3375601" y="1416139"/>
            <a:ext cx="3203663" cy="2299796"/>
            <a:chOff x="503237" y="1297243"/>
            <a:chExt cx="2338643" cy="1678829"/>
          </a:xfrm>
        </p:grpSpPr>
        <p:sp>
          <p:nvSpPr>
            <p:cNvPr id="646" name="Freeform 645"/>
            <p:cNvSpPr>
              <a:spLocks noChangeAspect="1" noEditPoints="1"/>
            </p:cNvSpPr>
            <p:nvPr/>
          </p:nvSpPr>
          <p:spPr bwMode="auto">
            <a:xfrm>
              <a:off x="868139" y="1297243"/>
              <a:ext cx="1973741" cy="1678828"/>
            </a:xfrm>
            <a:custGeom>
              <a:avLst/>
              <a:gdLst>
                <a:gd name="T0" fmla="*/ 363 w 400"/>
                <a:gd name="T1" fmla="*/ 109 h 330"/>
                <a:gd name="T2" fmla="*/ 340 w 400"/>
                <a:gd name="T3" fmla="*/ 131 h 330"/>
                <a:gd name="T4" fmla="*/ 363 w 400"/>
                <a:gd name="T5" fmla="*/ 154 h 330"/>
                <a:gd name="T6" fmla="*/ 385 w 400"/>
                <a:gd name="T7" fmla="*/ 131 h 330"/>
                <a:gd name="T8" fmla="*/ 363 w 400"/>
                <a:gd name="T9" fmla="*/ 109 h 330"/>
                <a:gd name="T10" fmla="*/ 37 w 400"/>
                <a:gd name="T11" fmla="*/ 109 h 330"/>
                <a:gd name="T12" fmla="*/ 15 w 400"/>
                <a:gd name="T13" fmla="*/ 131 h 330"/>
                <a:gd name="T14" fmla="*/ 37 w 400"/>
                <a:gd name="T15" fmla="*/ 154 h 330"/>
                <a:gd name="T16" fmla="*/ 60 w 400"/>
                <a:gd name="T17" fmla="*/ 131 h 330"/>
                <a:gd name="T18" fmla="*/ 37 w 400"/>
                <a:gd name="T19" fmla="*/ 109 h 330"/>
                <a:gd name="T20" fmla="*/ 295 w 400"/>
                <a:gd name="T21" fmla="*/ 67 h 330"/>
                <a:gd name="T22" fmla="*/ 262 w 400"/>
                <a:gd name="T23" fmla="*/ 101 h 330"/>
                <a:gd name="T24" fmla="*/ 295 w 400"/>
                <a:gd name="T25" fmla="*/ 135 h 330"/>
                <a:gd name="T26" fmla="*/ 329 w 400"/>
                <a:gd name="T27" fmla="*/ 101 h 330"/>
                <a:gd name="T28" fmla="*/ 295 w 400"/>
                <a:gd name="T29" fmla="*/ 67 h 330"/>
                <a:gd name="T30" fmla="*/ 400 w 400"/>
                <a:gd name="T31" fmla="*/ 272 h 330"/>
                <a:gd name="T32" fmla="*/ 362 w 400"/>
                <a:gd name="T33" fmla="*/ 272 h 330"/>
                <a:gd name="T34" fmla="*/ 362 w 400"/>
                <a:gd name="T35" fmla="*/ 202 h 330"/>
                <a:gd name="T36" fmla="*/ 352 w 400"/>
                <a:gd name="T37" fmla="*/ 169 h 330"/>
                <a:gd name="T38" fmla="*/ 363 w 400"/>
                <a:gd name="T39" fmla="*/ 167 h 330"/>
                <a:gd name="T40" fmla="*/ 400 w 400"/>
                <a:gd name="T41" fmla="*/ 204 h 330"/>
                <a:gd name="T42" fmla="*/ 400 w 400"/>
                <a:gd name="T43" fmla="*/ 272 h 330"/>
                <a:gd name="T44" fmla="*/ 105 w 400"/>
                <a:gd name="T45" fmla="*/ 67 h 330"/>
                <a:gd name="T46" fmla="*/ 71 w 400"/>
                <a:gd name="T47" fmla="*/ 101 h 330"/>
                <a:gd name="T48" fmla="*/ 105 w 400"/>
                <a:gd name="T49" fmla="*/ 135 h 330"/>
                <a:gd name="T50" fmla="*/ 138 w 400"/>
                <a:gd name="T51" fmla="*/ 101 h 330"/>
                <a:gd name="T52" fmla="*/ 105 w 400"/>
                <a:gd name="T53" fmla="*/ 67 h 330"/>
                <a:gd name="T54" fmla="*/ 37 w 400"/>
                <a:gd name="T55" fmla="*/ 167 h 330"/>
                <a:gd name="T56" fmla="*/ 48 w 400"/>
                <a:gd name="T57" fmla="*/ 169 h 330"/>
                <a:gd name="T58" fmla="*/ 38 w 400"/>
                <a:gd name="T59" fmla="*/ 202 h 330"/>
                <a:gd name="T60" fmla="*/ 38 w 400"/>
                <a:gd name="T61" fmla="*/ 272 h 330"/>
                <a:gd name="T62" fmla="*/ 0 w 400"/>
                <a:gd name="T63" fmla="*/ 272 h 330"/>
                <a:gd name="T64" fmla="*/ 0 w 400"/>
                <a:gd name="T65" fmla="*/ 204 h 330"/>
                <a:gd name="T66" fmla="*/ 37 w 400"/>
                <a:gd name="T67" fmla="*/ 167 h 330"/>
                <a:gd name="T68" fmla="*/ 200 w 400"/>
                <a:gd name="T69" fmla="*/ 0 h 330"/>
                <a:gd name="T70" fmla="*/ 150 w 400"/>
                <a:gd name="T71" fmla="*/ 50 h 330"/>
                <a:gd name="T72" fmla="*/ 200 w 400"/>
                <a:gd name="T73" fmla="*/ 100 h 330"/>
                <a:gd name="T74" fmla="*/ 250 w 400"/>
                <a:gd name="T75" fmla="*/ 50 h 330"/>
                <a:gd name="T76" fmla="*/ 200 w 400"/>
                <a:gd name="T77" fmla="*/ 0 h 330"/>
                <a:gd name="T78" fmla="*/ 349 w 400"/>
                <a:gd name="T79" fmla="*/ 299 h 330"/>
                <a:gd name="T80" fmla="*/ 290 w 400"/>
                <a:gd name="T81" fmla="*/ 299 h 330"/>
                <a:gd name="T82" fmla="*/ 290 w 400"/>
                <a:gd name="T83" fmla="*/ 191 h 330"/>
                <a:gd name="T84" fmla="*/ 280 w 400"/>
                <a:gd name="T85" fmla="*/ 150 h 330"/>
                <a:gd name="T86" fmla="*/ 295 w 400"/>
                <a:gd name="T87" fmla="*/ 148 h 330"/>
                <a:gd name="T88" fmla="*/ 349 w 400"/>
                <a:gd name="T89" fmla="*/ 202 h 330"/>
                <a:gd name="T90" fmla="*/ 349 w 400"/>
                <a:gd name="T91" fmla="*/ 299 h 330"/>
                <a:gd name="T92" fmla="*/ 110 w 400"/>
                <a:gd name="T93" fmla="*/ 191 h 330"/>
                <a:gd name="T94" fmla="*/ 110 w 400"/>
                <a:gd name="T95" fmla="*/ 299 h 330"/>
                <a:gd name="T96" fmla="*/ 51 w 400"/>
                <a:gd name="T97" fmla="*/ 299 h 330"/>
                <a:gd name="T98" fmla="*/ 51 w 400"/>
                <a:gd name="T99" fmla="*/ 202 h 330"/>
                <a:gd name="T100" fmla="*/ 105 w 400"/>
                <a:gd name="T101" fmla="*/ 148 h 330"/>
                <a:gd name="T102" fmla="*/ 120 w 400"/>
                <a:gd name="T103" fmla="*/ 150 h 330"/>
                <a:gd name="T104" fmla="*/ 110 w 400"/>
                <a:gd name="T105" fmla="*/ 191 h 330"/>
                <a:gd name="T106" fmla="*/ 122 w 400"/>
                <a:gd name="T107" fmla="*/ 330 h 330"/>
                <a:gd name="T108" fmla="*/ 278 w 400"/>
                <a:gd name="T109" fmla="*/ 330 h 330"/>
                <a:gd name="T110" fmla="*/ 278 w 400"/>
                <a:gd name="T111" fmla="*/ 191 h 330"/>
                <a:gd name="T112" fmla="*/ 200 w 400"/>
                <a:gd name="T113" fmla="*/ 113 h 330"/>
                <a:gd name="T114" fmla="*/ 122 w 400"/>
                <a:gd name="T115" fmla="*/ 191 h 330"/>
                <a:gd name="T116" fmla="*/ 122 w 400"/>
                <a:gd name="T117" fmla="*/ 33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00" h="330">
                  <a:moveTo>
                    <a:pt x="363" y="109"/>
                  </a:moveTo>
                  <a:cubicBezTo>
                    <a:pt x="350" y="109"/>
                    <a:pt x="340" y="119"/>
                    <a:pt x="340" y="131"/>
                  </a:cubicBezTo>
                  <a:cubicBezTo>
                    <a:pt x="340" y="144"/>
                    <a:pt x="350" y="154"/>
                    <a:pt x="363" y="154"/>
                  </a:cubicBezTo>
                  <a:cubicBezTo>
                    <a:pt x="375" y="154"/>
                    <a:pt x="385" y="144"/>
                    <a:pt x="385" y="131"/>
                  </a:cubicBezTo>
                  <a:cubicBezTo>
                    <a:pt x="385" y="119"/>
                    <a:pt x="375" y="109"/>
                    <a:pt x="363" y="109"/>
                  </a:cubicBezTo>
                  <a:close/>
                  <a:moveTo>
                    <a:pt x="37" y="109"/>
                  </a:moveTo>
                  <a:cubicBezTo>
                    <a:pt x="25" y="109"/>
                    <a:pt x="15" y="119"/>
                    <a:pt x="15" y="131"/>
                  </a:cubicBezTo>
                  <a:cubicBezTo>
                    <a:pt x="15" y="144"/>
                    <a:pt x="25" y="154"/>
                    <a:pt x="37" y="154"/>
                  </a:cubicBezTo>
                  <a:cubicBezTo>
                    <a:pt x="50" y="154"/>
                    <a:pt x="60" y="144"/>
                    <a:pt x="60" y="131"/>
                  </a:cubicBezTo>
                  <a:cubicBezTo>
                    <a:pt x="60" y="119"/>
                    <a:pt x="50" y="109"/>
                    <a:pt x="37" y="109"/>
                  </a:cubicBezTo>
                  <a:close/>
                  <a:moveTo>
                    <a:pt x="295" y="67"/>
                  </a:moveTo>
                  <a:cubicBezTo>
                    <a:pt x="277" y="67"/>
                    <a:pt x="262" y="83"/>
                    <a:pt x="262" y="101"/>
                  </a:cubicBezTo>
                  <a:cubicBezTo>
                    <a:pt x="262" y="120"/>
                    <a:pt x="277" y="135"/>
                    <a:pt x="295" y="135"/>
                  </a:cubicBezTo>
                  <a:cubicBezTo>
                    <a:pt x="314" y="135"/>
                    <a:pt x="329" y="120"/>
                    <a:pt x="329" y="101"/>
                  </a:cubicBezTo>
                  <a:cubicBezTo>
                    <a:pt x="329" y="83"/>
                    <a:pt x="314" y="67"/>
                    <a:pt x="295" y="67"/>
                  </a:cubicBezTo>
                  <a:close/>
                  <a:moveTo>
                    <a:pt x="400" y="272"/>
                  </a:moveTo>
                  <a:cubicBezTo>
                    <a:pt x="362" y="272"/>
                    <a:pt x="362" y="272"/>
                    <a:pt x="362" y="272"/>
                  </a:cubicBezTo>
                  <a:cubicBezTo>
                    <a:pt x="362" y="202"/>
                    <a:pt x="362" y="202"/>
                    <a:pt x="362" y="202"/>
                  </a:cubicBezTo>
                  <a:cubicBezTo>
                    <a:pt x="362" y="190"/>
                    <a:pt x="358" y="178"/>
                    <a:pt x="352" y="169"/>
                  </a:cubicBezTo>
                  <a:cubicBezTo>
                    <a:pt x="356" y="168"/>
                    <a:pt x="359" y="167"/>
                    <a:pt x="363" y="167"/>
                  </a:cubicBezTo>
                  <a:cubicBezTo>
                    <a:pt x="383" y="167"/>
                    <a:pt x="400" y="184"/>
                    <a:pt x="400" y="204"/>
                  </a:cubicBezTo>
                  <a:lnTo>
                    <a:pt x="400" y="272"/>
                  </a:lnTo>
                  <a:close/>
                  <a:moveTo>
                    <a:pt x="105" y="67"/>
                  </a:moveTo>
                  <a:cubicBezTo>
                    <a:pt x="86" y="67"/>
                    <a:pt x="71" y="83"/>
                    <a:pt x="71" y="101"/>
                  </a:cubicBezTo>
                  <a:cubicBezTo>
                    <a:pt x="71" y="120"/>
                    <a:pt x="86" y="135"/>
                    <a:pt x="105" y="135"/>
                  </a:cubicBezTo>
                  <a:cubicBezTo>
                    <a:pt x="123" y="135"/>
                    <a:pt x="138" y="120"/>
                    <a:pt x="138" y="101"/>
                  </a:cubicBezTo>
                  <a:cubicBezTo>
                    <a:pt x="138" y="83"/>
                    <a:pt x="123" y="67"/>
                    <a:pt x="105" y="67"/>
                  </a:cubicBezTo>
                  <a:close/>
                  <a:moveTo>
                    <a:pt x="37" y="167"/>
                  </a:moveTo>
                  <a:cubicBezTo>
                    <a:pt x="41" y="167"/>
                    <a:pt x="44" y="168"/>
                    <a:pt x="48" y="169"/>
                  </a:cubicBezTo>
                  <a:cubicBezTo>
                    <a:pt x="42" y="178"/>
                    <a:pt x="38" y="190"/>
                    <a:pt x="38" y="202"/>
                  </a:cubicBezTo>
                  <a:cubicBezTo>
                    <a:pt x="38" y="272"/>
                    <a:pt x="38" y="272"/>
                    <a:pt x="38" y="272"/>
                  </a:cubicBezTo>
                  <a:cubicBezTo>
                    <a:pt x="0" y="272"/>
                    <a:pt x="0" y="272"/>
                    <a:pt x="0" y="272"/>
                  </a:cubicBezTo>
                  <a:cubicBezTo>
                    <a:pt x="0" y="204"/>
                    <a:pt x="0" y="204"/>
                    <a:pt x="0" y="204"/>
                  </a:cubicBezTo>
                  <a:cubicBezTo>
                    <a:pt x="0" y="184"/>
                    <a:pt x="17" y="167"/>
                    <a:pt x="37" y="167"/>
                  </a:cubicBezTo>
                  <a:close/>
                  <a:moveTo>
                    <a:pt x="200" y="0"/>
                  </a:moveTo>
                  <a:cubicBezTo>
                    <a:pt x="173" y="0"/>
                    <a:pt x="150" y="22"/>
                    <a:pt x="150" y="50"/>
                  </a:cubicBezTo>
                  <a:cubicBezTo>
                    <a:pt x="150" y="77"/>
                    <a:pt x="173" y="100"/>
                    <a:pt x="200" y="100"/>
                  </a:cubicBezTo>
                  <a:cubicBezTo>
                    <a:pt x="227" y="100"/>
                    <a:pt x="250" y="77"/>
                    <a:pt x="250" y="50"/>
                  </a:cubicBezTo>
                  <a:cubicBezTo>
                    <a:pt x="250" y="22"/>
                    <a:pt x="227" y="0"/>
                    <a:pt x="200" y="0"/>
                  </a:cubicBezTo>
                  <a:close/>
                  <a:moveTo>
                    <a:pt x="349" y="299"/>
                  </a:moveTo>
                  <a:cubicBezTo>
                    <a:pt x="290" y="299"/>
                    <a:pt x="290" y="299"/>
                    <a:pt x="290" y="299"/>
                  </a:cubicBezTo>
                  <a:cubicBezTo>
                    <a:pt x="290" y="191"/>
                    <a:pt x="290" y="191"/>
                    <a:pt x="290" y="191"/>
                  </a:cubicBezTo>
                  <a:cubicBezTo>
                    <a:pt x="290" y="176"/>
                    <a:pt x="287" y="163"/>
                    <a:pt x="280" y="150"/>
                  </a:cubicBezTo>
                  <a:cubicBezTo>
                    <a:pt x="285" y="149"/>
                    <a:pt x="290" y="148"/>
                    <a:pt x="295" y="148"/>
                  </a:cubicBezTo>
                  <a:cubicBezTo>
                    <a:pt x="325" y="148"/>
                    <a:pt x="349" y="172"/>
                    <a:pt x="349" y="202"/>
                  </a:cubicBezTo>
                  <a:lnTo>
                    <a:pt x="349" y="299"/>
                  </a:lnTo>
                  <a:close/>
                  <a:moveTo>
                    <a:pt x="110" y="191"/>
                  </a:moveTo>
                  <a:cubicBezTo>
                    <a:pt x="110" y="299"/>
                    <a:pt x="110" y="299"/>
                    <a:pt x="110" y="299"/>
                  </a:cubicBezTo>
                  <a:cubicBezTo>
                    <a:pt x="51" y="299"/>
                    <a:pt x="51" y="299"/>
                    <a:pt x="51" y="299"/>
                  </a:cubicBezTo>
                  <a:cubicBezTo>
                    <a:pt x="51" y="202"/>
                    <a:pt x="51" y="202"/>
                    <a:pt x="51" y="202"/>
                  </a:cubicBezTo>
                  <a:cubicBezTo>
                    <a:pt x="51" y="172"/>
                    <a:pt x="75" y="148"/>
                    <a:pt x="105" y="148"/>
                  </a:cubicBezTo>
                  <a:cubicBezTo>
                    <a:pt x="110" y="148"/>
                    <a:pt x="115" y="149"/>
                    <a:pt x="120" y="150"/>
                  </a:cubicBezTo>
                  <a:cubicBezTo>
                    <a:pt x="113" y="163"/>
                    <a:pt x="110" y="176"/>
                    <a:pt x="110" y="191"/>
                  </a:cubicBezTo>
                  <a:close/>
                  <a:moveTo>
                    <a:pt x="122" y="330"/>
                  </a:moveTo>
                  <a:cubicBezTo>
                    <a:pt x="278" y="330"/>
                    <a:pt x="278" y="330"/>
                    <a:pt x="278" y="330"/>
                  </a:cubicBezTo>
                  <a:cubicBezTo>
                    <a:pt x="278" y="191"/>
                    <a:pt x="278" y="191"/>
                    <a:pt x="278" y="191"/>
                  </a:cubicBezTo>
                  <a:cubicBezTo>
                    <a:pt x="278" y="148"/>
                    <a:pt x="243" y="113"/>
                    <a:pt x="200" y="113"/>
                  </a:cubicBezTo>
                  <a:cubicBezTo>
                    <a:pt x="157" y="113"/>
                    <a:pt x="122" y="148"/>
                    <a:pt x="122" y="191"/>
                  </a:cubicBezTo>
                  <a:lnTo>
                    <a:pt x="122" y="330"/>
                  </a:lnTo>
                  <a:close/>
                </a:path>
              </a:pathLst>
            </a:custGeom>
            <a:solidFill>
              <a:schemeClr val="accent4"/>
            </a:solidFill>
            <a:ln>
              <a:noFill/>
            </a:ln>
            <a:extLst/>
          </p:spPr>
          <p:txBody>
            <a:bodyPr vert="horz" wrap="square" lIns="91440" tIns="45720" rIns="91440" bIns="45720" numCol="1" anchor="t" anchorCtr="0" compatLnSpc="1">
              <a:prstTxWarp prst="textNoShape">
                <a:avLst/>
              </a:prstTxWarp>
            </a:bodyPr>
            <a:lstStyle/>
            <a:p>
              <a:pPr>
                <a:defRPr/>
              </a:pPr>
              <a:endParaRPr lang="en-US" kern="0" smtClean="0">
                <a:solidFill>
                  <a:srgbClr val="505050"/>
                </a:solidFill>
              </a:endParaRPr>
            </a:p>
          </p:txBody>
        </p:sp>
        <p:sp>
          <p:nvSpPr>
            <p:cNvPr id="647" name="Freeform 5"/>
            <p:cNvSpPr>
              <a:spLocks/>
            </p:cNvSpPr>
            <p:nvPr/>
          </p:nvSpPr>
          <p:spPr bwMode="auto">
            <a:xfrm>
              <a:off x="2366880" y="2854592"/>
              <a:ext cx="243386" cy="121480"/>
            </a:xfrm>
            <a:custGeom>
              <a:avLst/>
              <a:gdLst>
                <a:gd name="T0" fmla="*/ 51 w 100"/>
                <a:gd name="T1" fmla="*/ 1 h 49"/>
                <a:gd name="T2" fmla="*/ 0 w 100"/>
                <a:gd name="T3" fmla="*/ 49 h 49"/>
                <a:gd name="T4" fmla="*/ 99 w 100"/>
                <a:gd name="T5" fmla="*/ 49 h 49"/>
                <a:gd name="T6" fmla="*/ 51 w 100"/>
                <a:gd name="T7" fmla="*/ 1 h 49"/>
              </a:gdLst>
              <a:ahLst/>
              <a:cxnLst>
                <a:cxn ang="0">
                  <a:pos x="T0" y="T1"/>
                </a:cxn>
                <a:cxn ang="0">
                  <a:pos x="T2" y="T3"/>
                </a:cxn>
                <a:cxn ang="0">
                  <a:pos x="T4" y="T5"/>
                </a:cxn>
                <a:cxn ang="0">
                  <a:pos x="T6" y="T7"/>
                </a:cxn>
              </a:cxnLst>
              <a:rect l="0" t="0" r="r" b="b"/>
              <a:pathLst>
                <a:path w="100" h="49">
                  <a:moveTo>
                    <a:pt x="51" y="1"/>
                  </a:moveTo>
                  <a:cubicBezTo>
                    <a:pt x="24" y="0"/>
                    <a:pt x="1" y="21"/>
                    <a:pt x="0" y="49"/>
                  </a:cubicBezTo>
                  <a:cubicBezTo>
                    <a:pt x="99" y="49"/>
                    <a:pt x="99" y="49"/>
                    <a:pt x="99" y="49"/>
                  </a:cubicBezTo>
                  <a:cubicBezTo>
                    <a:pt x="100" y="21"/>
                    <a:pt x="79" y="2"/>
                    <a:pt x="51" y="1"/>
                  </a:cubicBezTo>
                  <a:close/>
                </a:path>
              </a:pathLst>
            </a:custGeom>
            <a:solidFill>
              <a:schemeClr val="tx1"/>
            </a:solidFill>
            <a:ln w="19050">
              <a:solidFill>
                <a:schemeClr val="tx1">
                  <a:lumMod val="50000"/>
                </a:schemeClr>
              </a:solidFill>
              <a:round/>
              <a:headEnd/>
              <a:tailEnd/>
            </a:ln>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48" name="Freeform 6"/>
            <p:cNvSpPr>
              <a:spLocks/>
            </p:cNvSpPr>
            <p:nvPr/>
          </p:nvSpPr>
          <p:spPr bwMode="auto">
            <a:xfrm>
              <a:off x="1918354" y="2856378"/>
              <a:ext cx="518065" cy="67886"/>
            </a:xfrm>
            <a:custGeom>
              <a:avLst/>
              <a:gdLst>
                <a:gd name="T0" fmla="*/ 210 w 213"/>
                <a:gd name="T1" fmla="*/ 27 h 27"/>
                <a:gd name="T2" fmla="*/ 188 w 213"/>
                <a:gd name="T3" fmla="*/ 17 h 27"/>
                <a:gd name="T4" fmla="*/ 142 w 213"/>
                <a:gd name="T5" fmla="*/ 8 h 27"/>
                <a:gd name="T6" fmla="*/ 0 w 213"/>
                <a:gd name="T7" fmla="*/ 8 h 27"/>
                <a:gd name="T8" fmla="*/ 0 w 213"/>
                <a:gd name="T9" fmla="*/ 0 h 27"/>
                <a:gd name="T10" fmla="*/ 142 w 213"/>
                <a:gd name="T11" fmla="*/ 0 h 27"/>
                <a:gd name="T12" fmla="*/ 191 w 213"/>
                <a:gd name="T13" fmla="*/ 10 h 27"/>
                <a:gd name="T14" fmla="*/ 213 w 213"/>
                <a:gd name="T15" fmla="*/ 20 h 27"/>
                <a:gd name="T16" fmla="*/ 210 w 213"/>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27">
                  <a:moveTo>
                    <a:pt x="210" y="27"/>
                  </a:moveTo>
                  <a:cubicBezTo>
                    <a:pt x="188" y="17"/>
                    <a:pt x="188" y="17"/>
                    <a:pt x="188" y="17"/>
                  </a:cubicBezTo>
                  <a:cubicBezTo>
                    <a:pt x="177" y="12"/>
                    <a:pt x="155" y="8"/>
                    <a:pt x="142" y="8"/>
                  </a:cubicBezTo>
                  <a:cubicBezTo>
                    <a:pt x="0" y="8"/>
                    <a:pt x="0" y="8"/>
                    <a:pt x="0" y="8"/>
                  </a:cubicBezTo>
                  <a:cubicBezTo>
                    <a:pt x="0" y="0"/>
                    <a:pt x="0" y="0"/>
                    <a:pt x="0" y="0"/>
                  </a:cubicBezTo>
                  <a:cubicBezTo>
                    <a:pt x="142" y="0"/>
                    <a:pt x="142" y="0"/>
                    <a:pt x="142" y="0"/>
                  </a:cubicBezTo>
                  <a:cubicBezTo>
                    <a:pt x="157" y="0"/>
                    <a:pt x="179" y="5"/>
                    <a:pt x="191" y="10"/>
                  </a:cubicBezTo>
                  <a:cubicBezTo>
                    <a:pt x="213" y="20"/>
                    <a:pt x="213" y="20"/>
                    <a:pt x="213" y="20"/>
                  </a:cubicBezTo>
                  <a:lnTo>
                    <a:pt x="210" y="27"/>
                  </a:lnTo>
                  <a:close/>
                </a:path>
              </a:pathLst>
            </a:custGeom>
            <a:solidFill>
              <a:schemeClr val="bg2">
                <a:lumMod val="20000"/>
                <a:lumOff val="80000"/>
              </a:schemeClr>
            </a:solid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79" name="Oval 7"/>
            <p:cNvSpPr>
              <a:spLocks noChangeArrowheads="1"/>
            </p:cNvSpPr>
            <p:nvPr/>
          </p:nvSpPr>
          <p:spPr bwMode="auto">
            <a:xfrm>
              <a:off x="1043902" y="2661653"/>
              <a:ext cx="540665" cy="117907"/>
            </a:xfrm>
            <a:prstGeom prst="ellipse">
              <a:avLst/>
            </a:prstGeom>
            <a:solidFill>
              <a:schemeClr val="tx1">
                <a:lumMod val="85000"/>
              </a:schemeClr>
            </a:solidFill>
            <a:ln w="19050">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80" name="Freeform 8"/>
            <p:cNvSpPr>
              <a:spLocks/>
            </p:cNvSpPr>
            <p:nvPr/>
          </p:nvSpPr>
          <p:spPr bwMode="auto">
            <a:xfrm>
              <a:off x="649269" y="1788067"/>
              <a:ext cx="1307332" cy="932539"/>
            </a:xfrm>
            <a:custGeom>
              <a:avLst/>
              <a:gdLst>
                <a:gd name="T0" fmla="*/ 527 w 537"/>
                <a:gd name="T1" fmla="*/ 373 h 373"/>
                <a:gd name="T2" fmla="*/ 537 w 537"/>
                <a:gd name="T3" fmla="*/ 362 h 373"/>
                <a:gd name="T4" fmla="*/ 537 w 537"/>
                <a:gd name="T5" fmla="*/ 11 h 373"/>
                <a:gd name="T6" fmla="*/ 527 w 537"/>
                <a:gd name="T7" fmla="*/ 0 h 373"/>
                <a:gd name="T8" fmla="*/ 11 w 537"/>
                <a:gd name="T9" fmla="*/ 0 h 373"/>
                <a:gd name="T10" fmla="*/ 0 w 537"/>
                <a:gd name="T11" fmla="*/ 11 h 373"/>
                <a:gd name="T12" fmla="*/ 0 w 537"/>
                <a:gd name="T13" fmla="*/ 362 h 373"/>
                <a:gd name="T14" fmla="*/ 11 w 537"/>
                <a:gd name="T15" fmla="*/ 373 h 373"/>
                <a:gd name="T16" fmla="*/ 527 w 537"/>
                <a:gd name="T17" fmla="*/ 373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7" h="373">
                  <a:moveTo>
                    <a:pt x="527" y="373"/>
                  </a:moveTo>
                  <a:cubicBezTo>
                    <a:pt x="532" y="373"/>
                    <a:pt x="537" y="368"/>
                    <a:pt x="537" y="362"/>
                  </a:cubicBezTo>
                  <a:cubicBezTo>
                    <a:pt x="537" y="11"/>
                    <a:pt x="537" y="11"/>
                    <a:pt x="537" y="11"/>
                  </a:cubicBezTo>
                  <a:cubicBezTo>
                    <a:pt x="537" y="5"/>
                    <a:pt x="532" y="0"/>
                    <a:pt x="527" y="0"/>
                  </a:cubicBezTo>
                  <a:cubicBezTo>
                    <a:pt x="11" y="0"/>
                    <a:pt x="11" y="0"/>
                    <a:pt x="11" y="0"/>
                  </a:cubicBezTo>
                  <a:cubicBezTo>
                    <a:pt x="5" y="0"/>
                    <a:pt x="0" y="5"/>
                    <a:pt x="0" y="11"/>
                  </a:cubicBezTo>
                  <a:cubicBezTo>
                    <a:pt x="0" y="362"/>
                    <a:pt x="0" y="362"/>
                    <a:pt x="0" y="362"/>
                  </a:cubicBezTo>
                  <a:cubicBezTo>
                    <a:pt x="0" y="368"/>
                    <a:pt x="5" y="373"/>
                    <a:pt x="11" y="373"/>
                  </a:cubicBezTo>
                  <a:lnTo>
                    <a:pt x="527" y="373"/>
                  </a:lnTo>
                  <a:close/>
                </a:path>
              </a:pathLst>
            </a:custGeom>
            <a:solidFill>
              <a:schemeClr val="tx1"/>
            </a:solidFill>
            <a:ln w="19050">
              <a:solidFill>
                <a:schemeClr val="tx1">
                  <a:lumMod val="50000"/>
                </a:schemeClr>
              </a:solidFill>
              <a:round/>
              <a:headEnd/>
              <a:tailEnd/>
            </a:ln>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81" name="Rectangle 9"/>
            <p:cNvSpPr>
              <a:spLocks noChangeArrowheads="1"/>
            </p:cNvSpPr>
            <p:nvPr/>
          </p:nvSpPr>
          <p:spPr bwMode="auto">
            <a:xfrm>
              <a:off x="690992" y="1830942"/>
              <a:ext cx="1225623" cy="712803"/>
            </a:xfrm>
            <a:prstGeom prst="rect">
              <a:avLst/>
            </a:prstGeom>
            <a:solidFill>
              <a:schemeClr val="accent3"/>
            </a:solidFill>
            <a:ln>
              <a:noFill/>
            </a:ln>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82" name="Rectangle 10"/>
            <p:cNvSpPr>
              <a:spLocks noChangeArrowheads="1"/>
            </p:cNvSpPr>
            <p:nvPr/>
          </p:nvSpPr>
          <p:spPr bwMode="auto">
            <a:xfrm>
              <a:off x="503237" y="2911759"/>
              <a:ext cx="1620257" cy="62527"/>
            </a:xfrm>
            <a:prstGeom prst="rect">
              <a:avLst/>
            </a:prstGeom>
            <a:solidFill>
              <a:schemeClr val="tx1"/>
            </a:solidFill>
            <a:ln w="19050">
              <a:solidFill>
                <a:schemeClr val="tx1">
                  <a:lumMod val="50000"/>
                </a:schemeClr>
              </a:solidFill>
              <a:miter lim="800000"/>
              <a:headEnd/>
              <a:tailEnd/>
            </a:ln>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83" name="Freeform 11"/>
            <p:cNvSpPr>
              <a:spLocks/>
            </p:cNvSpPr>
            <p:nvPr/>
          </p:nvSpPr>
          <p:spPr bwMode="auto">
            <a:xfrm>
              <a:off x="503237" y="2836727"/>
              <a:ext cx="1620257" cy="75032"/>
            </a:xfrm>
            <a:custGeom>
              <a:avLst/>
              <a:gdLst>
                <a:gd name="T0" fmla="*/ 932 w 932"/>
                <a:gd name="T1" fmla="*/ 42 h 42"/>
                <a:gd name="T2" fmla="*/ 0 w 932"/>
                <a:gd name="T3" fmla="*/ 42 h 42"/>
                <a:gd name="T4" fmla="*/ 59 w 932"/>
                <a:gd name="T5" fmla="*/ 0 h 42"/>
                <a:gd name="T6" fmla="*/ 874 w 932"/>
                <a:gd name="T7" fmla="*/ 0 h 42"/>
                <a:gd name="T8" fmla="*/ 932 w 932"/>
                <a:gd name="T9" fmla="*/ 42 h 42"/>
              </a:gdLst>
              <a:ahLst/>
              <a:cxnLst>
                <a:cxn ang="0">
                  <a:pos x="T0" y="T1"/>
                </a:cxn>
                <a:cxn ang="0">
                  <a:pos x="T2" y="T3"/>
                </a:cxn>
                <a:cxn ang="0">
                  <a:pos x="T4" y="T5"/>
                </a:cxn>
                <a:cxn ang="0">
                  <a:pos x="T6" y="T7"/>
                </a:cxn>
                <a:cxn ang="0">
                  <a:pos x="T8" y="T9"/>
                </a:cxn>
              </a:cxnLst>
              <a:rect l="0" t="0" r="r" b="b"/>
              <a:pathLst>
                <a:path w="932" h="42">
                  <a:moveTo>
                    <a:pt x="932" y="42"/>
                  </a:moveTo>
                  <a:lnTo>
                    <a:pt x="0" y="42"/>
                  </a:lnTo>
                  <a:lnTo>
                    <a:pt x="59" y="0"/>
                  </a:lnTo>
                  <a:lnTo>
                    <a:pt x="874" y="0"/>
                  </a:lnTo>
                  <a:lnTo>
                    <a:pt x="932" y="42"/>
                  </a:lnTo>
                  <a:close/>
                </a:path>
              </a:pathLst>
            </a:custGeom>
            <a:solidFill>
              <a:schemeClr val="tx1">
                <a:lumMod val="85000"/>
              </a:schemeClr>
            </a:solidFill>
            <a:ln w="19050">
              <a:solidFill>
                <a:schemeClr val="tx1">
                  <a:lumMod val="50000"/>
                </a:schemeClr>
              </a:solidFill>
              <a:round/>
              <a:headEnd/>
              <a:tailEnd/>
            </a:ln>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pic>
        <p:nvPicPr>
          <p:cNvPr id="430" name="Picture 42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978264" y="2424499"/>
            <a:ext cx="944573" cy="519157"/>
          </a:xfrm>
          <a:prstGeom prst="rect">
            <a:avLst/>
          </a:prstGeom>
        </p:spPr>
      </p:pic>
      <p:sp>
        <p:nvSpPr>
          <p:cNvPr id="109" name="Rounded Rectangle 108"/>
          <p:cNvSpPr/>
          <p:nvPr/>
        </p:nvSpPr>
        <p:spPr bwMode="auto">
          <a:xfrm>
            <a:off x="8032469" y="2600819"/>
            <a:ext cx="2409029" cy="4126948"/>
          </a:xfrm>
          <a:prstGeom prst="roundRect">
            <a:avLst/>
          </a:prstGeom>
          <a:solidFill>
            <a:schemeClr val="bg1">
              <a:lumMod val="95000"/>
              <a:alpha val="95000"/>
            </a:schemeClr>
          </a:solidFill>
          <a:ln w="38100">
            <a:solidFill>
              <a:schemeClr val="tx1"/>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0" rIns="182880" bIns="91440" numCol="1" spcCol="0" rtlCol="0" fromWordArt="0" anchor="t" anchorCtr="0" forceAA="0" compatLnSpc="1">
            <a:prstTxWarp prst="textNoShape">
              <a:avLst/>
            </a:prstTxWarp>
            <a:noAutofit/>
          </a:bodyPr>
          <a:lstStyle/>
          <a:p>
            <a:pPr algn="ctr">
              <a:lnSpc>
                <a:spcPct val="90000"/>
              </a:lnSpc>
              <a:spcAft>
                <a:spcPts val="600"/>
              </a:spcAft>
            </a:pPr>
            <a:r>
              <a:rPr lang="en-US" sz="2000" b="1" dirty="0" err="1" smtClean="0">
                <a:solidFill>
                  <a:schemeClr val="tx1"/>
                </a:solidFill>
              </a:rPr>
              <a:t>Repositório</a:t>
            </a:r>
            <a:r>
              <a:rPr lang="en-US" sz="2000" b="1" dirty="0" smtClean="0">
                <a:solidFill>
                  <a:schemeClr val="tx1"/>
                </a:solidFill>
              </a:rPr>
              <a:t/>
            </a:r>
            <a:br>
              <a:rPr lang="en-US" sz="2000" b="1" dirty="0" smtClean="0">
                <a:solidFill>
                  <a:schemeClr val="tx1"/>
                </a:solidFill>
              </a:rPr>
            </a:br>
            <a:r>
              <a:rPr lang="en-US" sz="2000" b="1" dirty="0" smtClean="0">
                <a:solidFill>
                  <a:schemeClr val="tx1"/>
                </a:solidFill>
              </a:rPr>
              <a:t>Central</a:t>
            </a:r>
            <a:endParaRPr lang="en-US" sz="2000" b="1" dirty="0">
              <a:solidFill>
                <a:schemeClr val="tx1"/>
              </a:solidFill>
            </a:endParaRPr>
          </a:p>
        </p:txBody>
      </p:sp>
      <p:grpSp>
        <p:nvGrpSpPr>
          <p:cNvPr id="110" name="Group 109"/>
          <p:cNvGrpSpPr/>
          <p:nvPr/>
        </p:nvGrpSpPr>
        <p:grpSpPr>
          <a:xfrm>
            <a:off x="8300747" y="4442351"/>
            <a:ext cx="1882150" cy="951832"/>
            <a:chOff x="4962561" y="2484878"/>
            <a:chExt cx="2522622" cy="1409700"/>
          </a:xfrm>
        </p:grpSpPr>
        <p:grpSp>
          <p:nvGrpSpPr>
            <p:cNvPr id="111" name="Group 110"/>
            <p:cNvGrpSpPr/>
            <p:nvPr/>
          </p:nvGrpSpPr>
          <p:grpSpPr>
            <a:xfrm>
              <a:off x="4962561" y="2484878"/>
              <a:ext cx="2522622" cy="1409700"/>
              <a:chOff x="3703637" y="1744662"/>
              <a:chExt cx="5181600" cy="2895600"/>
            </a:xfrm>
          </p:grpSpPr>
          <p:sp>
            <p:nvSpPr>
              <p:cNvPr id="121" name="Rectangle 120"/>
              <p:cNvSpPr/>
              <p:nvPr/>
            </p:nvSpPr>
            <p:spPr bwMode="auto">
              <a:xfrm>
                <a:off x="3789873" y="1829243"/>
                <a:ext cx="5013282" cy="2725204"/>
              </a:xfrm>
              <a:prstGeom prst="rect">
                <a:avLst/>
              </a:prstGeom>
              <a:solidFill>
                <a:schemeClr val="accent1"/>
              </a:solidFill>
              <a:ln w="76200">
                <a:solidFill>
                  <a:schemeClr val="bg1">
                    <a:lumMod val="95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22" name="Right Bracket 121"/>
              <p:cNvSpPr/>
              <p:nvPr/>
            </p:nvSpPr>
            <p:spPr>
              <a:xfrm>
                <a:off x="8512014" y="1744662"/>
                <a:ext cx="373223" cy="2895600"/>
              </a:xfrm>
              <a:prstGeom prst="rightBracket">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FFFFFF"/>
                  </a:solidFill>
                </a:endParaRPr>
              </a:p>
            </p:txBody>
          </p:sp>
          <p:sp>
            <p:nvSpPr>
              <p:cNvPr id="123" name="Left Bracket 122"/>
              <p:cNvSpPr/>
              <p:nvPr/>
            </p:nvSpPr>
            <p:spPr>
              <a:xfrm>
                <a:off x="3703637" y="1744662"/>
                <a:ext cx="373223" cy="2895600"/>
              </a:xfrm>
              <a:prstGeom prst="leftBracket">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FFFF"/>
                  </a:solidFill>
                </a:endParaRPr>
              </a:p>
            </p:txBody>
          </p:sp>
        </p:grpSp>
        <p:cxnSp>
          <p:nvCxnSpPr>
            <p:cNvPr id="112" name="Straight Connector 111"/>
            <p:cNvCxnSpPr/>
            <p:nvPr/>
          </p:nvCxnSpPr>
          <p:spPr>
            <a:xfrm>
              <a:off x="7288402"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a:off x="7166837"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p:nvCxnSpPr>
          <p:spPr>
            <a:xfrm>
              <a:off x="7045273"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p:nvCxnSpPr>
          <p:spPr>
            <a:xfrm>
              <a:off x="6923709"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16" name="Group 115"/>
            <p:cNvGrpSpPr/>
            <p:nvPr/>
          </p:nvGrpSpPr>
          <p:grpSpPr>
            <a:xfrm>
              <a:off x="5151321" y="2732528"/>
              <a:ext cx="364693" cy="914400"/>
              <a:chOff x="5528956" y="2849562"/>
              <a:chExt cx="729385" cy="1828800"/>
            </a:xfrm>
          </p:grpSpPr>
          <p:cxnSp>
            <p:nvCxnSpPr>
              <p:cNvPr id="117" name="Straight Connector 116"/>
              <p:cNvCxnSpPr/>
              <p:nvPr/>
            </p:nvCxnSpPr>
            <p:spPr>
              <a:xfrm>
                <a:off x="6258341"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6015212"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a:xfrm>
                <a:off x="5772084"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a:off x="5528956"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grpSp>
      </p:grpSp>
      <p:sp>
        <p:nvSpPr>
          <p:cNvPr id="124" name="Rectangle 123"/>
          <p:cNvSpPr/>
          <p:nvPr/>
        </p:nvSpPr>
        <p:spPr>
          <a:xfrm>
            <a:off x="8383133" y="4621783"/>
            <a:ext cx="1725836" cy="620304"/>
          </a:xfrm>
          <a:prstGeom prst="rect">
            <a:avLst/>
          </a:prstGeom>
        </p:spPr>
        <p:txBody>
          <a:bodyPr wrap="square">
            <a:spAutoFit/>
          </a:bodyPr>
          <a:lstStyle/>
          <a:p>
            <a:pPr algn="ctr">
              <a:lnSpc>
                <a:spcPct val="90000"/>
              </a:lnSpc>
            </a:pPr>
            <a:r>
              <a:rPr lang="en-US" sz="2000" b="1" dirty="0">
                <a:gradFill>
                  <a:gsLst>
                    <a:gs pos="2917">
                      <a:srgbClr val="FFFFFF"/>
                    </a:gs>
                    <a:gs pos="30000">
                      <a:srgbClr val="FFFFFF"/>
                    </a:gs>
                  </a:gsLst>
                  <a:lin ang="5400000" scaled="0"/>
                </a:gradFill>
                <a:latin typeface="Segoe UI Light"/>
              </a:rPr>
              <a:t>Application</a:t>
            </a:r>
          </a:p>
          <a:p>
            <a:pPr algn="ctr">
              <a:lnSpc>
                <a:spcPct val="90000"/>
              </a:lnSpc>
            </a:pPr>
            <a:r>
              <a:rPr lang="en-US" sz="2000" b="1" dirty="0">
                <a:gradFill>
                  <a:gsLst>
                    <a:gs pos="2917">
                      <a:srgbClr val="FFFFFF"/>
                    </a:gs>
                    <a:gs pos="30000">
                      <a:srgbClr val="FFFFFF"/>
                    </a:gs>
                  </a:gsLst>
                  <a:lin ang="5400000" scaled="0"/>
                </a:gradFill>
                <a:latin typeface="Segoe UI Light"/>
              </a:rPr>
              <a:t>Framework</a:t>
            </a:r>
          </a:p>
        </p:txBody>
      </p:sp>
      <p:grpSp>
        <p:nvGrpSpPr>
          <p:cNvPr id="125" name="Group 124"/>
          <p:cNvGrpSpPr/>
          <p:nvPr/>
        </p:nvGrpSpPr>
        <p:grpSpPr>
          <a:xfrm>
            <a:off x="8296160" y="5533699"/>
            <a:ext cx="1882150" cy="951832"/>
            <a:chOff x="4962561" y="2484878"/>
            <a:chExt cx="2522622" cy="1409700"/>
          </a:xfrm>
        </p:grpSpPr>
        <p:grpSp>
          <p:nvGrpSpPr>
            <p:cNvPr id="126" name="Group 125"/>
            <p:cNvGrpSpPr/>
            <p:nvPr/>
          </p:nvGrpSpPr>
          <p:grpSpPr>
            <a:xfrm>
              <a:off x="4962561" y="2484878"/>
              <a:ext cx="2522622" cy="1409700"/>
              <a:chOff x="3703637" y="1744662"/>
              <a:chExt cx="5181600" cy="2895600"/>
            </a:xfrm>
          </p:grpSpPr>
          <p:sp>
            <p:nvSpPr>
              <p:cNvPr id="136" name="Rectangle 135"/>
              <p:cNvSpPr/>
              <p:nvPr/>
            </p:nvSpPr>
            <p:spPr bwMode="auto">
              <a:xfrm>
                <a:off x="3789873" y="1829243"/>
                <a:ext cx="5013282" cy="2725204"/>
              </a:xfrm>
              <a:prstGeom prst="rect">
                <a:avLst/>
              </a:prstGeom>
              <a:solidFill>
                <a:schemeClr val="accent1"/>
              </a:solidFill>
              <a:ln w="76200">
                <a:solidFill>
                  <a:schemeClr val="bg1">
                    <a:lumMod val="95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37" name="Right Bracket 136"/>
              <p:cNvSpPr/>
              <p:nvPr/>
            </p:nvSpPr>
            <p:spPr>
              <a:xfrm>
                <a:off x="8512014" y="1744662"/>
                <a:ext cx="373223" cy="2895600"/>
              </a:xfrm>
              <a:prstGeom prst="rightBracket">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FFFFFF"/>
                  </a:solidFill>
                </a:endParaRPr>
              </a:p>
            </p:txBody>
          </p:sp>
          <p:sp>
            <p:nvSpPr>
              <p:cNvPr id="138" name="Left Bracket 137"/>
              <p:cNvSpPr/>
              <p:nvPr/>
            </p:nvSpPr>
            <p:spPr>
              <a:xfrm>
                <a:off x="3703637" y="1744662"/>
                <a:ext cx="373223" cy="2895600"/>
              </a:xfrm>
              <a:prstGeom prst="leftBracket">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FFFF"/>
                  </a:solidFill>
                </a:endParaRPr>
              </a:p>
            </p:txBody>
          </p:sp>
        </p:grpSp>
        <p:cxnSp>
          <p:nvCxnSpPr>
            <p:cNvPr id="127" name="Straight Connector 126"/>
            <p:cNvCxnSpPr/>
            <p:nvPr/>
          </p:nvCxnSpPr>
          <p:spPr>
            <a:xfrm>
              <a:off x="7288402"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a:xfrm>
              <a:off x="7166837"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a:off x="7045273"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a:off x="6923709"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31" name="Group 130"/>
            <p:cNvGrpSpPr/>
            <p:nvPr/>
          </p:nvGrpSpPr>
          <p:grpSpPr>
            <a:xfrm>
              <a:off x="5151321" y="2732528"/>
              <a:ext cx="364693" cy="914400"/>
              <a:chOff x="5528956" y="2849562"/>
              <a:chExt cx="729385" cy="1828800"/>
            </a:xfrm>
          </p:grpSpPr>
          <p:cxnSp>
            <p:nvCxnSpPr>
              <p:cNvPr id="132" name="Straight Connector 131"/>
              <p:cNvCxnSpPr/>
              <p:nvPr/>
            </p:nvCxnSpPr>
            <p:spPr>
              <a:xfrm>
                <a:off x="6258341"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a:off x="6015212"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5772084"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5528956"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grpSp>
      </p:grpSp>
      <p:pic>
        <p:nvPicPr>
          <p:cNvPr id="139" name="Picture 13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3134" y="5859324"/>
            <a:ext cx="1773510" cy="407795"/>
          </a:xfrm>
          <a:prstGeom prst="rect">
            <a:avLst/>
          </a:prstGeom>
        </p:spPr>
      </p:pic>
      <p:cxnSp>
        <p:nvCxnSpPr>
          <p:cNvPr id="572" name="Straight Arrow Connector 571"/>
          <p:cNvCxnSpPr>
            <a:endCxn id="646" idx="20"/>
          </p:cNvCxnSpPr>
          <p:nvPr/>
        </p:nvCxnSpPr>
        <p:spPr>
          <a:xfrm flipH="1" flipV="1">
            <a:off x="6579264" y="2837830"/>
            <a:ext cx="1719223" cy="974480"/>
          </a:xfrm>
          <a:prstGeom prst="straightConnector1">
            <a:avLst/>
          </a:prstGeom>
          <a:solidFill>
            <a:schemeClr val="tx1"/>
          </a:solidFill>
          <a:ln w="28575">
            <a:solidFill>
              <a:schemeClr val="accent4"/>
            </a:solidFill>
            <a:headEnd type="none"/>
            <a:tailEnd type="triangle" w="lg" len="lg"/>
          </a:ln>
        </p:spPr>
        <p:style>
          <a:lnRef idx="1">
            <a:schemeClr val="accent1"/>
          </a:lnRef>
          <a:fillRef idx="0">
            <a:schemeClr val="accent1"/>
          </a:fillRef>
          <a:effectRef idx="0">
            <a:schemeClr val="accent1"/>
          </a:effectRef>
          <a:fontRef idx="minor">
            <a:schemeClr val="tx1"/>
          </a:fontRef>
        </p:style>
      </p:cxnSp>
      <p:pic>
        <p:nvPicPr>
          <p:cNvPr id="86" name="Picture 85"/>
          <p:cNvPicPr>
            <a:picLocks noChangeAspect="1"/>
          </p:cNvPicPr>
          <p:nvPr/>
        </p:nvPicPr>
        <p:blipFill>
          <a:blip r:embed="rId8">
            <a:duotone>
              <a:prstClr val="black"/>
              <a:schemeClr val="tx1">
                <a:lumMod val="50000"/>
                <a:tint val="45000"/>
                <a:satMod val="400000"/>
              </a:schemeClr>
            </a:duotone>
            <a:extLst>
              <a:ext uri="{BEBA8EAE-BF5A-486C-A8C5-ECC9F3942E4B}">
                <a14:imgProps xmlns:a14="http://schemas.microsoft.com/office/drawing/2010/main">
                  <a14:imgLayer r:embed="rId9">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3406638" y="4494007"/>
            <a:ext cx="2972028" cy="1084217"/>
          </a:xfrm>
          <a:prstGeom prst="rect">
            <a:avLst/>
          </a:prstGeom>
        </p:spPr>
      </p:pic>
      <p:sp>
        <p:nvSpPr>
          <p:cNvPr id="87" name="TextBox 86"/>
          <p:cNvSpPr txBox="1"/>
          <p:nvPr/>
        </p:nvSpPr>
        <p:spPr>
          <a:xfrm>
            <a:off x="535958" y="4576186"/>
            <a:ext cx="2795061" cy="960263"/>
          </a:xfrm>
          <a:prstGeom prst="rect">
            <a:avLst/>
          </a:prstGeom>
          <a:noFill/>
        </p:spPr>
        <p:txBody>
          <a:bodyPr wrap="square" lIns="182880" tIns="146304" rIns="182880" bIns="146304" rtlCol="0">
            <a:spAutoFit/>
          </a:bodyPr>
          <a:lstStyle/>
          <a:p>
            <a:pPr algn="r">
              <a:lnSpc>
                <a:spcPct val="90000"/>
              </a:lnSpc>
              <a:spcAft>
                <a:spcPts val="600"/>
              </a:spcAft>
            </a:pPr>
            <a:r>
              <a:rPr lang="en-US" sz="2400" dirty="0" smtClean="0"/>
              <a:t>Em </a:t>
            </a:r>
            <a:r>
              <a:rPr lang="en-US" sz="2400" dirty="0" err="1" smtClean="0"/>
              <a:t>estágio</a:t>
            </a:r>
            <a:r>
              <a:rPr lang="en-US" sz="2400" dirty="0" smtClean="0"/>
              <a:t> para </a:t>
            </a:r>
            <a:r>
              <a:rPr lang="en-US" sz="2400" dirty="0" err="1" smtClean="0"/>
              <a:t>integração</a:t>
            </a:r>
            <a:r>
              <a:rPr lang="en-US" sz="2400" dirty="0" smtClean="0"/>
              <a:t> </a:t>
            </a:r>
            <a:r>
              <a:rPr lang="en-US" sz="2400" dirty="0" err="1" smtClean="0"/>
              <a:t>ou</a:t>
            </a:r>
            <a:r>
              <a:rPr lang="en-US" sz="2400" dirty="0" smtClean="0"/>
              <a:t> QA</a:t>
            </a:r>
            <a:endParaRPr lang="en-US" sz="2400" dirty="0"/>
          </a:p>
        </p:txBody>
      </p:sp>
      <p:cxnSp>
        <p:nvCxnSpPr>
          <p:cNvPr id="88" name="Straight Arrow Connector 87"/>
          <p:cNvCxnSpPr/>
          <p:nvPr/>
        </p:nvCxnSpPr>
        <p:spPr>
          <a:xfrm flipH="1">
            <a:off x="6579264" y="3812309"/>
            <a:ext cx="1696373" cy="1087066"/>
          </a:xfrm>
          <a:prstGeom prst="straightConnector1">
            <a:avLst/>
          </a:prstGeom>
          <a:solidFill>
            <a:schemeClr val="tx1"/>
          </a:solidFill>
          <a:ln w="28575">
            <a:solidFill>
              <a:schemeClr val="accent4"/>
            </a:solidFill>
            <a:headEnd type="none"/>
            <a:tailEnd type="triangle" w="lg" len="lg"/>
          </a:ln>
        </p:spPr>
        <p:style>
          <a:lnRef idx="1">
            <a:schemeClr val="accent1"/>
          </a:lnRef>
          <a:fillRef idx="0">
            <a:schemeClr val="accent1"/>
          </a:fillRef>
          <a:effectRef idx="0">
            <a:schemeClr val="accent1"/>
          </a:effectRef>
          <a:fontRef idx="minor">
            <a:schemeClr val="tx1"/>
          </a:fontRef>
        </p:style>
      </p:cxnSp>
      <p:grpSp>
        <p:nvGrpSpPr>
          <p:cNvPr id="140" name="Group 139"/>
          <p:cNvGrpSpPr/>
          <p:nvPr/>
        </p:nvGrpSpPr>
        <p:grpSpPr>
          <a:xfrm>
            <a:off x="8298487" y="3336393"/>
            <a:ext cx="1882150" cy="951832"/>
            <a:chOff x="4962561" y="2484878"/>
            <a:chExt cx="2522622" cy="1409700"/>
          </a:xfrm>
        </p:grpSpPr>
        <p:grpSp>
          <p:nvGrpSpPr>
            <p:cNvPr id="141" name="Group 140"/>
            <p:cNvGrpSpPr/>
            <p:nvPr/>
          </p:nvGrpSpPr>
          <p:grpSpPr>
            <a:xfrm>
              <a:off x="4962561" y="2484878"/>
              <a:ext cx="2522622" cy="1409700"/>
              <a:chOff x="3703637" y="1744662"/>
              <a:chExt cx="5181600" cy="2895600"/>
            </a:xfrm>
          </p:grpSpPr>
          <p:sp>
            <p:nvSpPr>
              <p:cNvPr id="151" name="Rectangle 150"/>
              <p:cNvSpPr/>
              <p:nvPr/>
            </p:nvSpPr>
            <p:spPr bwMode="auto">
              <a:xfrm>
                <a:off x="3789873" y="1829243"/>
                <a:ext cx="5013282" cy="2725204"/>
              </a:xfrm>
              <a:prstGeom prst="rect">
                <a:avLst/>
              </a:prstGeom>
              <a:solidFill>
                <a:schemeClr val="accent1"/>
              </a:solidFill>
              <a:ln w="76200">
                <a:solidFill>
                  <a:schemeClr val="bg1">
                    <a:lumMod val="95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52" name="Right Bracket 151"/>
              <p:cNvSpPr/>
              <p:nvPr/>
            </p:nvSpPr>
            <p:spPr>
              <a:xfrm>
                <a:off x="8512014" y="1744662"/>
                <a:ext cx="373223" cy="2895600"/>
              </a:xfrm>
              <a:prstGeom prst="rightBracket">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FFFFFF"/>
                  </a:solidFill>
                </a:endParaRPr>
              </a:p>
            </p:txBody>
          </p:sp>
          <p:sp>
            <p:nvSpPr>
              <p:cNvPr id="153" name="Left Bracket 152"/>
              <p:cNvSpPr/>
              <p:nvPr/>
            </p:nvSpPr>
            <p:spPr>
              <a:xfrm>
                <a:off x="3703637" y="1744662"/>
                <a:ext cx="373223" cy="2895600"/>
              </a:xfrm>
              <a:prstGeom prst="leftBracket">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FFFF"/>
                  </a:solidFill>
                </a:endParaRPr>
              </a:p>
            </p:txBody>
          </p:sp>
        </p:grpSp>
        <p:cxnSp>
          <p:nvCxnSpPr>
            <p:cNvPr id="142" name="Straight Connector 141"/>
            <p:cNvCxnSpPr/>
            <p:nvPr/>
          </p:nvCxnSpPr>
          <p:spPr>
            <a:xfrm>
              <a:off x="7288402"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a:xfrm>
              <a:off x="7166837"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a:xfrm>
              <a:off x="7045273"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a:xfrm>
              <a:off x="6923709"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46" name="Group 145"/>
            <p:cNvGrpSpPr/>
            <p:nvPr/>
          </p:nvGrpSpPr>
          <p:grpSpPr>
            <a:xfrm>
              <a:off x="5151321" y="2732528"/>
              <a:ext cx="364693" cy="914400"/>
              <a:chOff x="5528956" y="2849562"/>
              <a:chExt cx="729385" cy="1828800"/>
            </a:xfrm>
          </p:grpSpPr>
          <p:cxnSp>
            <p:nvCxnSpPr>
              <p:cNvPr id="147" name="Straight Connector 146"/>
              <p:cNvCxnSpPr/>
              <p:nvPr/>
            </p:nvCxnSpPr>
            <p:spPr>
              <a:xfrm>
                <a:off x="6258341"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p:nvCxnSpPr>
            <p:spPr>
              <a:xfrm>
                <a:off x="6015212"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p:nvCxnSpPr>
            <p:spPr>
              <a:xfrm>
                <a:off x="5772084"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p:nvCxnSpPr>
            <p:spPr>
              <a:xfrm>
                <a:off x="5528956"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154" name="Group 153"/>
          <p:cNvGrpSpPr/>
          <p:nvPr/>
        </p:nvGrpSpPr>
        <p:grpSpPr>
          <a:xfrm>
            <a:off x="8903345" y="3460601"/>
            <a:ext cx="693047" cy="711773"/>
            <a:chOff x="1141449" y="3277093"/>
            <a:chExt cx="693047" cy="711773"/>
          </a:xfrm>
        </p:grpSpPr>
        <p:pic>
          <p:nvPicPr>
            <p:cNvPr id="155" name="Picture 154"/>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147279" y="3277093"/>
              <a:ext cx="667577" cy="711773"/>
            </a:xfrm>
            <a:prstGeom prst="rect">
              <a:avLst/>
            </a:prstGeom>
          </p:spPr>
        </p:pic>
        <p:pic>
          <p:nvPicPr>
            <p:cNvPr id="156" name="Picture 155" descr="\\MAGNUM\Projects\Microsoft\Cloud Power FY12\Design\ICONS_PNG\Application.png"/>
            <p:cNvPicPr>
              <a:picLocks noChangeAspect="1" noChangeArrowheads="1"/>
            </p:cNvPicPr>
            <p:nvPr/>
          </p:nvPicPr>
          <p:blipFill>
            <a:blip r:embed="rId11" cstate="print">
              <a:duotone>
                <a:schemeClr val="accent3">
                  <a:shade val="45000"/>
                  <a:satMod val="135000"/>
                </a:schemeClr>
                <a:prstClr val="white"/>
              </a:duotone>
              <a:extLst>
                <a:ext uri="{BEBA8EAE-BF5A-486C-A8C5-ECC9F3942E4B}">
                  <a14:imgProps xmlns:a14="http://schemas.microsoft.com/office/drawing/2010/main">
                    <a14:imgLayer r:embed="rId12">
                      <a14:imgEffect>
                        <a14:brightnessContrast bright="-100000" contrast="100000"/>
                      </a14:imgEffect>
                    </a14:imgLayer>
                  </a14:imgProps>
                </a:ext>
              </a:extLst>
            </a:blip>
            <a:srcRect/>
            <a:stretch>
              <a:fillRect/>
            </a:stretch>
          </p:blipFill>
          <p:spPr bwMode="auto">
            <a:xfrm>
              <a:off x="1141449" y="3564986"/>
              <a:ext cx="327875" cy="327875"/>
            </a:xfrm>
            <a:prstGeom prst="rect">
              <a:avLst/>
            </a:prstGeom>
            <a:noFill/>
          </p:spPr>
        </p:pic>
        <p:pic>
          <p:nvPicPr>
            <p:cNvPr id="157" name="Picture 156" descr="\\MAGNUM\Projects\Microsoft\Cloud Power FY12\Design\ICONS_PNG\Application.png"/>
            <p:cNvPicPr>
              <a:picLocks noChangeAspect="1" noChangeArrowheads="1"/>
            </p:cNvPicPr>
            <p:nvPr/>
          </p:nvPicPr>
          <p:blipFill>
            <a:blip r:embed="rId11" cstate="print">
              <a:duotone>
                <a:schemeClr val="accent3">
                  <a:shade val="45000"/>
                  <a:satMod val="135000"/>
                </a:schemeClr>
                <a:prstClr val="white"/>
              </a:duotone>
              <a:extLst>
                <a:ext uri="{BEBA8EAE-BF5A-486C-A8C5-ECC9F3942E4B}">
                  <a14:imgProps xmlns:a14="http://schemas.microsoft.com/office/drawing/2010/main">
                    <a14:imgLayer r:embed="rId12">
                      <a14:imgEffect>
                        <a14:brightnessContrast bright="-100000" contrast="100000"/>
                      </a14:imgEffect>
                    </a14:imgLayer>
                  </a14:imgProps>
                </a:ext>
              </a:extLst>
            </a:blip>
            <a:srcRect/>
            <a:stretch>
              <a:fillRect/>
            </a:stretch>
          </p:blipFill>
          <p:spPr bwMode="auto">
            <a:xfrm>
              <a:off x="1506621" y="3564986"/>
              <a:ext cx="327875" cy="327875"/>
            </a:xfrm>
            <a:prstGeom prst="rect">
              <a:avLst/>
            </a:prstGeom>
            <a:noFill/>
          </p:spPr>
        </p:pic>
        <p:pic>
          <p:nvPicPr>
            <p:cNvPr id="158" name="Picture 157" descr="\\MAGNUM\Projects\Microsoft\Cloud Power FY12\Design\ICONS_PNG\Application.png"/>
            <p:cNvPicPr>
              <a:picLocks noChangeAspect="1" noChangeArrowheads="1"/>
            </p:cNvPicPr>
            <p:nvPr/>
          </p:nvPicPr>
          <p:blipFill>
            <a:blip r:embed="rId11" cstate="print">
              <a:duotone>
                <a:schemeClr val="accent3">
                  <a:shade val="45000"/>
                  <a:satMod val="135000"/>
                </a:schemeClr>
                <a:prstClr val="white"/>
              </a:duotone>
              <a:extLst>
                <a:ext uri="{BEBA8EAE-BF5A-486C-A8C5-ECC9F3942E4B}">
                  <a14:imgProps xmlns:a14="http://schemas.microsoft.com/office/drawing/2010/main">
                    <a14:imgLayer r:embed="rId12">
                      <a14:imgEffect>
                        <a14:brightnessContrast bright="-100000" contrast="100000"/>
                      </a14:imgEffect>
                    </a14:imgLayer>
                  </a14:imgProps>
                </a:ext>
              </a:extLst>
            </a:blip>
            <a:srcRect/>
            <a:stretch>
              <a:fillRect/>
            </a:stretch>
          </p:blipFill>
          <p:spPr bwMode="auto">
            <a:xfrm>
              <a:off x="1320132" y="3296095"/>
              <a:ext cx="327875" cy="327875"/>
            </a:xfrm>
            <a:prstGeom prst="rect">
              <a:avLst/>
            </a:prstGeom>
            <a:noFill/>
          </p:spPr>
        </p:pic>
      </p:grpSp>
      <p:sp>
        <p:nvSpPr>
          <p:cNvPr id="89" name="TextBox 88"/>
          <p:cNvSpPr txBox="1"/>
          <p:nvPr/>
        </p:nvSpPr>
        <p:spPr>
          <a:xfrm>
            <a:off x="63537" y="2673102"/>
            <a:ext cx="3251527" cy="1292662"/>
          </a:xfrm>
          <a:prstGeom prst="rect">
            <a:avLst/>
          </a:prstGeom>
          <a:noFill/>
        </p:spPr>
        <p:txBody>
          <a:bodyPr wrap="square" lIns="182880" tIns="146304" rIns="182880" bIns="146304" rtlCol="0">
            <a:spAutoFit/>
          </a:bodyPr>
          <a:lstStyle/>
          <a:p>
            <a:pPr algn="r">
              <a:lnSpc>
                <a:spcPct val="90000"/>
              </a:lnSpc>
              <a:spcAft>
                <a:spcPts val="600"/>
              </a:spcAft>
            </a:pPr>
            <a:r>
              <a:rPr lang="en-US" sz="2400" dirty="0" err="1" smtClean="0"/>
              <a:t>Compartilhado</a:t>
            </a:r>
            <a:r>
              <a:rPr lang="en-US" sz="2400" dirty="0" smtClean="0"/>
              <a:t> com outros </a:t>
            </a:r>
            <a:r>
              <a:rPr lang="en-US" sz="2400" dirty="0" err="1" smtClean="0"/>
              <a:t>desenvolvedores</a:t>
            </a:r>
            <a:endParaRPr lang="en-US" sz="2400" dirty="0" smtClean="0"/>
          </a:p>
        </p:txBody>
      </p:sp>
      <p:sp>
        <p:nvSpPr>
          <p:cNvPr id="90" name="TextBox 2"/>
          <p:cNvSpPr txBox="1"/>
          <p:nvPr/>
        </p:nvSpPr>
        <p:spPr>
          <a:xfrm>
            <a:off x="59339" y="1987487"/>
            <a:ext cx="3251527" cy="960263"/>
          </a:xfrm>
          <a:prstGeom prst="rect">
            <a:avLst/>
          </a:prstGeom>
          <a:noFill/>
        </p:spPr>
        <p:txBody>
          <a:bodyPr wrap="square" lIns="182880" tIns="146304" rIns="182880" bIns="146304" rtlCol="0">
            <a:spAutoFit/>
          </a:bodyPr>
          <a:lstStyle/>
          <a:p>
            <a:pPr algn="r">
              <a:lnSpc>
                <a:spcPct val="90000"/>
              </a:lnSpc>
              <a:spcAft>
                <a:spcPts val="600"/>
              </a:spcAft>
            </a:pPr>
            <a:r>
              <a:rPr lang="en-US" sz="2400" dirty="0" err="1" smtClean="0"/>
              <a:t>Utilizado</a:t>
            </a:r>
            <a:r>
              <a:rPr lang="en-US" sz="2400" dirty="0" smtClean="0"/>
              <a:t> </a:t>
            </a:r>
            <a:r>
              <a:rPr lang="en-US" sz="2400" dirty="0" err="1" smtClean="0"/>
              <a:t>parateste</a:t>
            </a:r>
            <a:r>
              <a:rPr lang="en-US" sz="2400" dirty="0" smtClean="0"/>
              <a:t> </a:t>
            </a:r>
            <a:r>
              <a:rPr lang="en-US" sz="2400" dirty="0" err="1" smtClean="0"/>
              <a:t>unitário</a:t>
            </a:r>
            <a:endParaRPr lang="en-US" sz="2400" dirty="0" smtClean="0"/>
          </a:p>
        </p:txBody>
      </p:sp>
    </p:spTree>
    <p:extLst>
      <p:ext uri="{BB962C8B-B14F-4D97-AF65-F5344CB8AC3E}">
        <p14:creationId xmlns:p14="http://schemas.microsoft.com/office/powerpoint/2010/main" val="3047710219"/>
      </p:ext>
    </p:extLst>
  </p:cSld>
  <p:clrMapOvr>
    <a:masterClrMapping/>
  </p:clrMapOvr>
  <p:transition>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9" name="Picture 138"/>
          <p:cNvPicPr>
            <a:picLocks noChangeAspect="1"/>
          </p:cNvPicPr>
          <p:nvPr/>
        </p:nvPicPr>
        <p:blipFill>
          <a:blip r:embed="rId3"/>
          <a:stretch>
            <a:fillRect/>
          </a:stretch>
        </p:blipFill>
        <p:spPr>
          <a:xfrm>
            <a:off x="5553108" y="4257737"/>
            <a:ext cx="1865792" cy="2459736"/>
          </a:xfrm>
          <a:prstGeom prst="rect">
            <a:avLst/>
          </a:prstGeom>
        </p:spPr>
      </p:pic>
      <p:sp>
        <p:nvSpPr>
          <p:cNvPr id="20" name="Freeform 19"/>
          <p:cNvSpPr>
            <a:spLocks noChangeAspect="1" noEditPoints="1"/>
          </p:cNvSpPr>
          <p:nvPr/>
        </p:nvSpPr>
        <p:spPr bwMode="auto">
          <a:xfrm>
            <a:off x="1383719" y="2354703"/>
            <a:ext cx="2212984" cy="1831747"/>
          </a:xfrm>
          <a:custGeom>
            <a:avLst/>
            <a:gdLst>
              <a:gd name="T0" fmla="*/ 363 w 400"/>
              <a:gd name="T1" fmla="*/ 109 h 330"/>
              <a:gd name="T2" fmla="*/ 340 w 400"/>
              <a:gd name="T3" fmla="*/ 131 h 330"/>
              <a:gd name="T4" fmla="*/ 363 w 400"/>
              <a:gd name="T5" fmla="*/ 154 h 330"/>
              <a:gd name="T6" fmla="*/ 385 w 400"/>
              <a:gd name="T7" fmla="*/ 131 h 330"/>
              <a:gd name="T8" fmla="*/ 363 w 400"/>
              <a:gd name="T9" fmla="*/ 109 h 330"/>
              <a:gd name="T10" fmla="*/ 37 w 400"/>
              <a:gd name="T11" fmla="*/ 109 h 330"/>
              <a:gd name="T12" fmla="*/ 15 w 400"/>
              <a:gd name="T13" fmla="*/ 131 h 330"/>
              <a:gd name="T14" fmla="*/ 37 w 400"/>
              <a:gd name="T15" fmla="*/ 154 h 330"/>
              <a:gd name="T16" fmla="*/ 60 w 400"/>
              <a:gd name="T17" fmla="*/ 131 h 330"/>
              <a:gd name="T18" fmla="*/ 37 w 400"/>
              <a:gd name="T19" fmla="*/ 109 h 330"/>
              <a:gd name="T20" fmla="*/ 295 w 400"/>
              <a:gd name="T21" fmla="*/ 67 h 330"/>
              <a:gd name="T22" fmla="*/ 262 w 400"/>
              <a:gd name="T23" fmla="*/ 101 h 330"/>
              <a:gd name="T24" fmla="*/ 295 w 400"/>
              <a:gd name="T25" fmla="*/ 135 h 330"/>
              <a:gd name="T26" fmla="*/ 329 w 400"/>
              <a:gd name="T27" fmla="*/ 101 h 330"/>
              <a:gd name="T28" fmla="*/ 295 w 400"/>
              <a:gd name="T29" fmla="*/ 67 h 330"/>
              <a:gd name="T30" fmla="*/ 400 w 400"/>
              <a:gd name="T31" fmla="*/ 272 h 330"/>
              <a:gd name="T32" fmla="*/ 362 w 400"/>
              <a:gd name="T33" fmla="*/ 272 h 330"/>
              <a:gd name="T34" fmla="*/ 362 w 400"/>
              <a:gd name="T35" fmla="*/ 202 h 330"/>
              <a:gd name="T36" fmla="*/ 352 w 400"/>
              <a:gd name="T37" fmla="*/ 169 h 330"/>
              <a:gd name="T38" fmla="*/ 363 w 400"/>
              <a:gd name="T39" fmla="*/ 167 h 330"/>
              <a:gd name="T40" fmla="*/ 400 w 400"/>
              <a:gd name="T41" fmla="*/ 204 h 330"/>
              <a:gd name="T42" fmla="*/ 400 w 400"/>
              <a:gd name="T43" fmla="*/ 272 h 330"/>
              <a:gd name="T44" fmla="*/ 105 w 400"/>
              <a:gd name="T45" fmla="*/ 67 h 330"/>
              <a:gd name="T46" fmla="*/ 71 w 400"/>
              <a:gd name="T47" fmla="*/ 101 h 330"/>
              <a:gd name="T48" fmla="*/ 105 w 400"/>
              <a:gd name="T49" fmla="*/ 135 h 330"/>
              <a:gd name="T50" fmla="*/ 138 w 400"/>
              <a:gd name="T51" fmla="*/ 101 h 330"/>
              <a:gd name="T52" fmla="*/ 105 w 400"/>
              <a:gd name="T53" fmla="*/ 67 h 330"/>
              <a:gd name="T54" fmla="*/ 37 w 400"/>
              <a:gd name="T55" fmla="*/ 167 h 330"/>
              <a:gd name="T56" fmla="*/ 48 w 400"/>
              <a:gd name="T57" fmla="*/ 169 h 330"/>
              <a:gd name="T58" fmla="*/ 38 w 400"/>
              <a:gd name="T59" fmla="*/ 202 h 330"/>
              <a:gd name="T60" fmla="*/ 38 w 400"/>
              <a:gd name="T61" fmla="*/ 272 h 330"/>
              <a:gd name="T62" fmla="*/ 0 w 400"/>
              <a:gd name="T63" fmla="*/ 272 h 330"/>
              <a:gd name="T64" fmla="*/ 0 w 400"/>
              <a:gd name="T65" fmla="*/ 204 h 330"/>
              <a:gd name="T66" fmla="*/ 37 w 400"/>
              <a:gd name="T67" fmla="*/ 167 h 330"/>
              <a:gd name="T68" fmla="*/ 200 w 400"/>
              <a:gd name="T69" fmla="*/ 0 h 330"/>
              <a:gd name="T70" fmla="*/ 150 w 400"/>
              <a:gd name="T71" fmla="*/ 50 h 330"/>
              <a:gd name="T72" fmla="*/ 200 w 400"/>
              <a:gd name="T73" fmla="*/ 100 h 330"/>
              <a:gd name="T74" fmla="*/ 250 w 400"/>
              <a:gd name="T75" fmla="*/ 50 h 330"/>
              <a:gd name="T76" fmla="*/ 200 w 400"/>
              <a:gd name="T77" fmla="*/ 0 h 330"/>
              <a:gd name="T78" fmla="*/ 349 w 400"/>
              <a:gd name="T79" fmla="*/ 299 h 330"/>
              <a:gd name="T80" fmla="*/ 290 w 400"/>
              <a:gd name="T81" fmla="*/ 299 h 330"/>
              <a:gd name="T82" fmla="*/ 290 w 400"/>
              <a:gd name="T83" fmla="*/ 191 h 330"/>
              <a:gd name="T84" fmla="*/ 280 w 400"/>
              <a:gd name="T85" fmla="*/ 150 h 330"/>
              <a:gd name="T86" fmla="*/ 295 w 400"/>
              <a:gd name="T87" fmla="*/ 148 h 330"/>
              <a:gd name="T88" fmla="*/ 349 w 400"/>
              <a:gd name="T89" fmla="*/ 202 h 330"/>
              <a:gd name="T90" fmla="*/ 349 w 400"/>
              <a:gd name="T91" fmla="*/ 299 h 330"/>
              <a:gd name="T92" fmla="*/ 110 w 400"/>
              <a:gd name="T93" fmla="*/ 191 h 330"/>
              <a:gd name="T94" fmla="*/ 110 w 400"/>
              <a:gd name="T95" fmla="*/ 299 h 330"/>
              <a:gd name="T96" fmla="*/ 51 w 400"/>
              <a:gd name="T97" fmla="*/ 299 h 330"/>
              <a:gd name="T98" fmla="*/ 51 w 400"/>
              <a:gd name="T99" fmla="*/ 202 h 330"/>
              <a:gd name="T100" fmla="*/ 105 w 400"/>
              <a:gd name="T101" fmla="*/ 148 h 330"/>
              <a:gd name="T102" fmla="*/ 120 w 400"/>
              <a:gd name="T103" fmla="*/ 150 h 330"/>
              <a:gd name="T104" fmla="*/ 110 w 400"/>
              <a:gd name="T105" fmla="*/ 191 h 330"/>
              <a:gd name="T106" fmla="*/ 122 w 400"/>
              <a:gd name="T107" fmla="*/ 330 h 330"/>
              <a:gd name="T108" fmla="*/ 278 w 400"/>
              <a:gd name="T109" fmla="*/ 330 h 330"/>
              <a:gd name="T110" fmla="*/ 278 w 400"/>
              <a:gd name="T111" fmla="*/ 191 h 330"/>
              <a:gd name="T112" fmla="*/ 200 w 400"/>
              <a:gd name="T113" fmla="*/ 113 h 330"/>
              <a:gd name="T114" fmla="*/ 122 w 400"/>
              <a:gd name="T115" fmla="*/ 191 h 330"/>
              <a:gd name="T116" fmla="*/ 122 w 400"/>
              <a:gd name="T117" fmla="*/ 33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00" h="330">
                <a:moveTo>
                  <a:pt x="363" y="109"/>
                </a:moveTo>
                <a:cubicBezTo>
                  <a:pt x="350" y="109"/>
                  <a:pt x="340" y="119"/>
                  <a:pt x="340" y="131"/>
                </a:cubicBezTo>
                <a:cubicBezTo>
                  <a:pt x="340" y="144"/>
                  <a:pt x="350" y="154"/>
                  <a:pt x="363" y="154"/>
                </a:cubicBezTo>
                <a:cubicBezTo>
                  <a:pt x="375" y="154"/>
                  <a:pt x="385" y="144"/>
                  <a:pt x="385" y="131"/>
                </a:cubicBezTo>
                <a:cubicBezTo>
                  <a:pt x="385" y="119"/>
                  <a:pt x="375" y="109"/>
                  <a:pt x="363" y="109"/>
                </a:cubicBezTo>
                <a:close/>
                <a:moveTo>
                  <a:pt x="37" y="109"/>
                </a:moveTo>
                <a:cubicBezTo>
                  <a:pt x="25" y="109"/>
                  <a:pt x="15" y="119"/>
                  <a:pt x="15" y="131"/>
                </a:cubicBezTo>
                <a:cubicBezTo>
                  <a:pt x="15" y="144"/>
                  <a:pt x="25" y="154"/>
                  <a:pt x="37" y="154"/>
                </a:cubicBezTo>
                <a:cubicBezTo>
                  <a:pt x="50" y="154"/>
                  <a:pt x="60" y="144"/>
                  <a:pt x="60" y="131"/>
                </a:cubicBezTo>
                <a:cubicBezTo>
                  <a:pt x="60" y="119"/>
                  <a:pt x="50" y="109"/>
                  <a:pt x="37" y="109"/>
                </a:cubicBezTo>
                <a:close/>
                <a:moveTo>
                  <a:pt x="295" y="67"/>
                </a:moveTo>
                <a:cubicBezTo>
                  <a:pt x="277" y="67"/>
                  <a:pt x="262" y="83"/>
                  <a:pt x="262" y="101"/>
                </a:cubicBezTo>
                <a:cubicBezTo>
                  <a:pt x="262" y="120"/>
                  <a:pt x="277" y="135"/>
                  <a:pt x="295" y="135"/>
                </a:cubicBezTo>
                <a:cubicBezTo>
                  <a:pt x="314" y="135"/>
                  <a:pt x="329" y="120"/>
                  <a:pt x="329" y="101"/>
                </a:cubicBezTo>
                <a:cubicBezTo>
                  <a:pt x="329" y="83"/>
                  <a:pt x="314" y="67"/>
                  <a:pt x="295" y="67"/>
                </a:cubicBezTo>
                <a:close/>
                <a:moveTo>
                  <a:pt x="400" y="272"/>
                </a:moveTo>
                <a:cubicBezTo>
                  <a:pt x="362" y="272"/>
                  <a:pt x="362" y="272"/>
                  <a:pt x="362" y="272"/>
                </a:cubicBezTo>
                <a:cubicBezTo>
                  <a:pt x="362" y="202"/>
                  <a:pt x="362" y="202"/>
                  <a:pt x="362" y="202"/>
                </a:cubicBezTo>
                <a:cubicBezTo>
                  <a:pt x="362" y="190"/>
                  <a:pt x="358" y="178"/>
                  <a:pt x="352" y="169"/>
                </a:cubicBezTo>
                <a:cubicBezTo>
                  <a:pt x="356" y="168"/>
                  <a:pt x="359" y="167"/>
                  <a:pt x="363" y="167"/>
                </a:cubicBezTo>
                <a:cubicBezTo>
                  <a:pt x="383" y="167"/>
                  <a:pt x="400" y="184"/>
                  <a:pt x="400" y="204"/>
                </a:cubicBezTo>
                <a:lnTo>
                  <a:pt x="400" y="272"/>
                </a:lnTo>
                <a:close/>
                <a:moveTo>
                  <a:pt x="105" y="67"/>
                </a:moveTo>
                <a:cubicBezTo>
                  <a:pt x="86" y="67"/>
                  <a:pt x="71" y="83"/>
                  <a:pt x="71" y="101"/>
                </a:cubicBezTo>
                <a:cubicBezTo>
                  <a:pt x="71" y="120"/>
                  <a:pt x="86" y="135"/>
                  <a:pt x="105" y="135"/>
                </a:cubicBezTo>
                <a:cubicBezTo>
                  <a:pt x="123" y="135"/>
                  <a:pt x="138" y="120"/>
                  <a:pt x="138" y="101"/>
                </a:cubicBezTo>
                <a:cubicBezTo>
                  <a:pt x="138" y="83"/>
                  <a:pt x="123" y="67"/>
                  <a:pt x="105" y="67"/>
                </a:cubicBezTo>
                <a:close/>
                <a:moveTo>
                  <a:pt x="37" y="167"/>
                </a:moveTo>
                <a:cubicBezTo>
                  <a:pt x="41" y="167"/>
                  <a:pt x="44" y="168"/>
                  <a:pt x="48" y="169"/>
                </a:cubicBezTo>
                <a:cubicBezTo>
                  <a:pt x="42" y="178"/>
                  <a:pt x="38" y="190"/>
                  <a:pt x="38" y="202"/>
                </a:cubicBezTo>
                <a:cubicBezTo>
                  <a:pt x="38" y="272"/>
                  <a:pt x="38" y="272"/>
                  <a:pt x="38" y="272"/>
                </a:cubicBezTo>
                <a:cubicBezTo>
                  <a:pt x="0" y="272"/>
                  <a:pt x="0" y="272"/>
                  <a:pt x="0" y="272"/>
                </a:cubicBezTo>
                <a:cubicBezTo>
                  <a:pt x="0" y="204"/>
                  <a:pt x="0" y="204"/>
                  <a:pt x="0" y="204"/>
                </a:cubicBezTo>
                <a:cubicBezTo>
                  <a:pt x="0" y="184"/>
                  <a:pt x="17" y="167"/>
                  <a:pt x="37" y="167"/>
                </a:cubicBezTo>
                <a:close/>
                <a:moveTo>
                  <a:pt x="200" y="0"/>
                </a:moveTo>
                <a:cubicBezTo>
                  <a:pt x="173" y="0"/>
                  <a:pt x="150" y="22"/>
                  <a:pt x="150" y="50"/>
                </a:cubicBezTo>
                <a:cubicBezTo>
                  <a:pt x="150" y="77"/>
                  <a:pt x="173" y="100"/>
                  <a:pt x="200" y="100"/>
                </a:cubicBezTo>
                <a:cubicBezTo>
                  <a:pt x="227" y="100"/>
                  <a:pt x="250" y="77"/>
                  <a:pt x="250" y="50"/>
                </a:cubicBezTo>
                <a:cubicBezTo>
                  <a:pt x="250" y="22"/>
                  <a:pt x="227" y="0"/>
                  <a:pt x="200" y="0"/>
                </a:cubicBezTo>
                <a:close/>
                <a:moveTo>
                  <a:pt x="349" y="299"/>
                </a:moveTo>
                <a:cubicBezTo>
                  <a:pt x="290" y="299"/>
                  <a:pt x="290" y="299"/>
                  <a:pt x="290" y="299"/>
                </a:cubicBezTo>
                <a:cubicBezTo>
                  <a:pt x="290" y="191"/>
                  <a:pt x="290" y="191"/>
                  <a:pt x="290" y="191"/>
                </a:cubicBezTo>
                <a:cubicBezTo>
                  <a:pt x="290" y="176"/>
                  <a:pt x="287" y="163"/>
                  <a:pt x="280" y="150"/>
                </a:cubicBezTo>
                <a:cubicBezTo>
                  <a:pt x="285" y="149"/>
                  <a:pt x="290" y="148"/>
                  <a:pt x="295" y="148"/>
                </a:cubicBezTo>
                <a:cubicBezTo>
                  <a:pt x="325" y="148"/>
                  <a:pt x="349" y="172"/>
                  <a:pt x="349" y="202"/>
                </a:cubicBezTo>
                <a:lnTo>
                  <a:pt x="349" y="299"/>
                </a:lnTo>
                <a:close/>
                <a:moveTo>
                  <a:pt x="110" y="191"/>
                </a:moveTo>
                <a:cubicBezTo>
                  <a:pt x="110" y="299"/>
                  <a:pt x="110" y="299"/>
                  <a:pt x="110" y="299"/>
                </a:cubicBezTo>
                <a:cubicBezTo>
                  <a:pt x="51" y="299"/>
                  <a:pt x="51" y="299"/>
                  <a:pt x="51" y="299"/>
                </a:cubicBezTo>
                <a:cubicBezTo>
                  <a:pt x="51" y="202"/>
                  <a:pt x="51" y="202"/>
                  <a:pt x="51" y="202"/>
                </a:cubicBezTo>
                <a:cubicBezTo>
                  <a:pt x="51" y="172"/>
                  <a:pt x="75" y="148"/>
                  <a:pt x="105" y="148"/>
                </a:cubicBezTo>
                <a:cubicBezTo>
                  <a:pt x="110" y="148"/>
                  <a:pt x="115" y="149"/>
                  <a:pt x="120" y="150"/>
                </a:cubicBezTo>
                <a:cubicBezTo>
                  <a:pt x="113" y="163"/>
                  <a:pt x="110" y="176"/>
                  <a:pt x="110" y="191"/>
                </a:cubicBezTo>
                <a:close/>
                <a:moveTo>
                  <a:pt x="122" y="330"/>
                </a:moveTo>
                <a:cubicBezTo>
                  <a:pt x="278" y="330"/>
                  <a:pt x="278" y="330"/>
                  <a:pt x="278" y="330"/>
                </a:cubicBezTo>
                <a:cubicBezTo>
                  <a:pt x="278" y="191"/>
                  <a:pt x="278" y="191"/>
                  <a:pt x="278" y="191"/>
                </a:cubicBezTo>
                <a:cubicBezTo>
                  <a:pt x="278" y="148"/>
                  <a:pt x="243" y="113"/>
                  <a:pt x="200" y="113"/>
                </a:cubicBezTo>
                <a:cubicBezTo>
                  <a:pt x="157" y="113"/>
                  <a:pt x="122" y="148"/>
                  <a:pt x="122" y="191"/>
                </a:cubicBezTo>
                <a:lnTo>
                  <a:pt x="122" y="330"/>
                </a:lnTo>
                <a:close/>
              </a:path>
            </a:pathLst>
          </a:custGeom>
          <a:solidFill>
            <a:schemeClr val="accent4"/>
          </a:solidFill>
          <a:ln>
            <a:noFill/>
          </a:ln>
          <a:extLst/>
        </p:spPr>
        <p:txBody>
          <a:bodyPr vert="horz" wrap="square" lIns="91440" tIns="45720" rIns="91440" bIns="45720" numCol="1" anchor="t" anchorCtr="0" compatLnSpc="1">
            <a:prstTxWarp prst="textNoShape">
              <a:avLst/>
            </a:prstTxWarp>
          </a:bodyPr>
          <a:lstStyle/>
          <a:p>
            <a:pPr>
              <a:defRPr/>
            </a:pPr>
            <a:endParaRPr lang="en-US" kern="0" smtClean="0">
              <a:solidFill>
                <a:srgbClr val="505050"/>
              </a:solidFill>
            </a:endParaRPr>
          </a:p>
        </p:txBody>
      </p:sp>
      <p:sp>
        <p:nvSpPr>
          <p:cNvPr id="2" name="Title 1"/>
          <p:cNvSpPr>
            <a:spLocks noGrp="1"/>
          </p:cNvSpPr>
          <p:nvPr>
            <p:ph type="title"/>
          </p:nvPr>
        </p:nvSpPr>
        <p:spPr>
          <a:xfrm>
            <a:off x="274320" y="312664"/>
            <a:ext cx="12057380" cy="898600"/>
          </a:xfrm>
        </p:spPr>
        <p:txBody>
          <a:bodyPr/>
          <a:lstStyle/>
          <a:p>
            <a:r>
              <a:rPr lang="en-US" spc="0" dirty="0" err="1" smtClean="0">
                <a:solidFill>
                  <a:schemeClr val="tx1"/>
                </a:solidFill>
              </a:rPr>
              <a:t>Processos</a:t>
            </a:r>
            <a:r>
              <a:rPr lang="en-US" spc="0" dirty="0" smtClean="0">
                <a:solidFill>
                  <a:schemeClr val="tx1"/>
                </a:solidFill>
              </a:rPr>
              <a:t> de DevOps com Containers</a:t>
            </a:r>
            <a:endParaRPr lang="en-US" spc="0" dirty="0">
              <a:solidFill>
                <a:schemeClr val="tx1"/>
              </a:solidFill>
            </a:endParaRPr>
          </a:p>
        </p:txBody>
      </p:sp>
      <p:sp>
        <p:nvSpPr>
          <p:cNvPr id="5" name="Freeform 5"/>
          <p:cNvSpPr>
            <a:spLocks/>
          </p:cNvSpPr>
          <p:nvPr/>
        </p:nvSpPr>
        <p:spPr bwMode="auto">
          <a:xfrm>
            <a:off x="3047121" y="4053906"/>
            <a:ext cx="272888" cy="132545"/>
          </a:xfrm>
          <a:custGeom>
            <a:avLst/>
            <a:gdLst>
              <a:gd name="T0" fmla="*/ 51 w 100"/>
              <a:gd name="T1" fmla="*/ 1 h 49"/>
              <a:gd name="T2" fmla="*/ 0 w 100"/>
              <a:gd name="T3" fmla="*/ 49 h 49"/>
              <a:gd name="T4" fmla="*/ 99 w 100"/>
              <a:gd name="T5" fmla="*/ 49 h 49"/>
              <a:gd name="T6" fmla="*/ 51 w 100"/>
              <a:gd name="T7" fmla="*/ 1 h 49"/>
            </a:gdLst>
            <a:ahLst/>
            <a:cxnLst>
              <a:cxn ang="0">
                <a:pos x="T0" y="T1"/>
              </a:cxn>
              <a:cxn ang="0">
                <a:pos x="T2" y="T3"/>
              </a:cxn>
              <a:cxn ang="0">
                <a:pos x="T4" y="T5"/>
              </a:cxn>
              <a:cxn ang="0">
                <a:pos x="T6" y="T7"/>
              </a:cxn>
            </a:cxnLst>
            <a:rect l="0" t="0" r="r" b="b"/>
            <a:pathLst>
              <a:path w="100" h="49">
                <a:moveTo>
                  <a:pt x="51" y="1"/>
                </a:moveTo>
                <a:cubicBezTo>
                  <a:pt x="24" y="0"/>
                  <a:pt x="1" y="21"/>
                  <a:pt x="0" y="49"/>
                </a:cubicBezTo>
                <a:cubicBezTo>
                  <a:pt x="99" y="49"/>
                  <a:pt x="99" y="49"/>
                  <a:pt x="99" y="49"/>
                </a:cubicBezTo>
                <a:cubicBezTo>
                  <a:pt x="100" y="21"/>
                  <a:pt x="79" y="2"/>
                  <a:pt x="51" y="1"/>
                </a:cubicBezTo>
                <a:close/>
              </a:path>
            </a:pathLst>
          </a:custGeom>
          <a:solidFill>
            <a:schemeClr val="tx1">
              <a:lumMod val="85000"/>
            </a:schemeClr>
          </a:solidFill>
          <a:ln w="19050">
            <a:solidFill>
              <a:schemeClr val="tx1">
                <a:lumMod val="50000"/>
              </a:schemeClr>
            </a:solidFill>
            <a:round/>
            <a:headEnd/>
            <a:tailEnd/>
          </a:ln>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 name="Freeform 6"/>
          <p:cNvSpPr>
            <a:spLocks/>
          </p:cNvSpPr>
          <p:nvPr/>
        </p:nvSpPr>
        <p:spPr bwMode="auto">
          <a:xfrm>
            <a:off x="2544228" y="4055855"/>
            <a:ext cx="580861" cy="74069"/>
          </a:xfrm>
          <a:custGeom>
            <a:avLst/>
            <a:gdLst>
              <a:gd name="T0" fmla="*/ 210 w 213"/>
              <a:gd name="T1" fmla="*/ 27 h 27"/>
              <a:gd name="T2" fmla="*/ 188 w 213"/>
              <a:gd name="T3" fmla="*/ 17 h 27"/>
              <a:gd name="T4" fmla="*/ 142 w 213"/>
              <a:gd name="T5" fmla="*/ 8 h 27"/>
              <a:gd name="T6" fmla="*/ 0 w 213"/>
              <a:gd name="T7" fmla="*/ 8 h 27"/>
              <a:gd name="T8" fmla="*/ 0 w 213"/>
              <a:gd name="T9" fmla="*/ 0 h 27"/>
              <a:gd name="T10" fmla="*/ 142 w 213"/>
              <a:gd name="T11" fmla="*/ 0 h 27"/>
              <a:gd name="T12" fmla="*/ 191 w 213"/>
              <a:gd name="T13" fmla="*/ 10 h 27"/>
              <a:gd name="T14" fmla="*/ 213 w 213"/>
              <a:gd name="T15" fmla="*/ 20 h 27"/>
              <a:gd name="T16" fmla="*/ 210 w 213"/>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27">
                <a:moveTo>
                  <a:pt x="210" y="27"/>
                </a:moveTo>
                <a:cubicBezTo>
                  <a:pt x="188" y="17"/>
                  <a:pt x="188" y="17"/>
                  <a:pt x="188" y="17"/>
                </a:cubicBezTo>
                <a:cubicBezTo>
                  <a:pt x="177" y="12"/>
                  <a:pt x="155" y="8"/>
                  <a:pt x="142" y="8"/>
                </a:cubicBezTo>
                <a:cubicBezTo>
                  <a:pt x="0" y="8"/>
                  <a:pt x="0" y="8"/>
                  <a:pt x="0" y="8"/>
                </a:cubicBezTo>
                <a:cubicBezTo>
                  <a:pt x="0" y="0"/>
                  <a:pt x="0" y="0"/>
                  <a:pt x="0" y="0"/>
                </a:cubicBezTo>
                <a:cubicBezTo>
                  <a:pt x="142" y="0"/>
                  <a:pt x="142" y="0"/>
                  <a:pt x="142" y="0"/>
                </a:cubicBezTo>
                <a:cubicBezTo>
                  <a:pt x="157" y="0"/>
                  <a:pt x="179" y="5"/>
                  <a:pt x="191" y="10"/>
                </a:cubicBezTo>
                <a:cubicBezTo>
                  <a:pt x="213" y="20"/>
                  <a:pt x="213" y="20"/>
                  <a:pt x="213" y="20"/>
                </a:cubicBezTo>
                <a:lnTo>
                  <a:pt x="210" y="27"/>
                </a:lnTo>
                <a:close/>
              </a:path>
            </a:pathLst>
          </a:custGeom>
          <a:solidFill>
            <a:schemeClr val="bg2">
              <a:lumMod val="20000"/>
              <a:lumOff val="80000"/>
            </a:schemeClr>
          </a:solid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 name="Oval 7"/>
          <p:cNvSpPr>
            <a:spLocks noChangeArrowheads="1"/>
          </p:cNvSpPr>
          <p:nvPr/>
        </p:nvSpPr>
        <p:spPr bwMode="auto">
          <a:xfrm>
            <a:off x="1563782" y="3843392"/>
            <a:ext cx="606201" cy="128647"/>
          </a:xfrm>
          <a:prstGeom prst="ellipse">
            <a:avLst/>
          </a:prstGeom>
          <a:solidFill>
            <a:schemeClr val="tx1">
              <a:lumMod val="85000"/>
            </a:schemeClr>
          </a:solidFill>
          <a:ln w="19050">
            <a:solidFill>
              <a:schemeClr val="tx1">
                <a:lumMod val="50000"/>
              </a:schemeClr>
            </a:solidFill>
            <a:round/>
            <a:headEnd/>
            <a:tailEnd/>
          </a:ln>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 name="Freeform 8"/>
          <p:cNvSpPr>
            <a:spLocks/>
          </p:cNvSpPr>
          <p:nvPr/>
        </p:nvSpPr>
        <p:spPr bwMode="auto">
          <a:xfrm>
            <a:off x="1121314" y="2890235"/>
            <a:ext cx="1465797" cy="1017481"/>
          </a:xfrm>
          <a:custGeom>
            <a:avLst/>
            <a:gdLst>
              <a:gd name="T0" fmla="*/ 527 w 537"/>
              <a:gd name="T1" fmla="*/ 373 h 373"/>
              <a:gd name="T2" fmla="*/ 537 w 537"/>
              <a:gd name="T3" fmla="*/ 362 h 373"/>
              <a:gd name="T4" fmla="*/ 537 w 537"/>
              <a:gd name="T5" fmla="*/ 11 h 373"/>
              <a:gd name="T6" fmla="*/ 527 w 537"/>
              <a:gd name="T7" fmla="*/ 0 h 373"/>
              <a:gd name="T8" fmla="*/ 11 w 537"/>
              <a:gd name="T9" fmla="*/ 0 h 373"/>
              <a:gd name="T10" fmla="*/ 0 w 537"/>
              <a:gd name="T11" fmla="*/ 11 h 373"/>
              <a:gd name="T12" fmla="*/ 0 w 537"/>
              <a:gd name="T13" fmla="*/ 362 h 373"/>
              <a:gd name="T14" fmla="*/ 11 w 537"/>
              <a:gd name="T15" fmla="*/ 373 h 373"/>
              <a:gd name="T16" fmla="*/ 527 w 537"/>
              <a:gd name="T17" fmla="*/ 373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7" h="373">
                <a:moveTo>
                  <a:pt x="527" y="373"/>
                </a:moveTo>
                <a:cubicBezTo>
                  <a:pt x="532" y="373"/>
                  <a:pt x="537" y="368"/>
                  <a:pt x="537" y="362"/>
                </a:cubicBezTo>
                <a:cubicBezTo>
                  <a:pt x="537" y="11"/>
                  <a:pt x="537" y="11"/>
                  <a:pt x="537" y="11"/>
                </a:cubicBezTo>
                <a:cubicBezTo>
                  <a:pt x="537" y="5"/>
                  <a:pt x="532" y="0"/>
                  <a:pt x="527" y="0"/>
                </a:cubicBezTo>
                <a:cubicBezTo>
                  <a:pt x="11" y="0"/>
                  <a:pt x="11" y="0"/>
                  <a:pt x="11" y="0"/>
                </a:cubicBezTo>
                <a:cubicBezTo>
                  <a:pt x="5" y="0"/>
                  <a:pt x="0" y="5"/>
                  <a:pt x="0" y="11"/>
                </a:cubicBezTo>
                <a:cubicBezTo>
                  <a:pt x="0" y="362"/>
                  <a:pt x="0" y="362"/>
                  <a:pt x="0" y="362"/>
                </a:cubicBezTo>
                <a:cubicBezTo>
                  <a:pt x="0" y="368"/>
                  <a:pt x="5" y="373"/>
                  <a:pt x="11" y="373"/>
                </a:cubicBezTo>
                <a:lnTo>
                  <a:pt x="527" y="373"/>
                </a:lnTo>
                <a:close/>
              </a:path>
            </a:pathLst>
          </a:custGeom>
          <a:solidFill>
            <a:schemeClr val="tx1"/>
          </a:solidFill>
          <a:ln w="19050">
            <a:solidFill>
              <a:schemeClr val="tx1">
                <a:lumMod val="50000"/>
              </a:schemeClr>
            </a:solidFill>
            <a:round/>
            <a:headEnd/>
            <a:tailEnd/>
          </a:ln>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2" name="Rectangle 9"/>
          <p:cNvSpPr>
            <a:spLocks noChangeArrowheads="1"/>
          </p:cNvSpPr>
          <p:nvPr/>
        </p:nvSpPr>
        <p:spPr bwMode="auto">
          <a:xfrm>
            <a:off x="1168094" y="2937016"/>
            <a:ext cx="1374185" cy="77773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3" name="Rectangle 10"/>
          <p:cNvSpPr>
            <a:spLocks noChangeArrowheads="1"/>
          </p:cNvSpPr>
          <p:nvPr/>
        </p:nvSpPr>
        <p:spPr bwMode="auto">
          <a:xfrm>
            <a:off x="957581" y="4116280"/>
            <a:ext cx="1816653" cy="68222"/>
          </a:xfrm>
          <a:prstGeom prst="rect">
            <a:avLst/>
          </a:prstGeom>
          <a:solidFill>
            <a:schemeClr val="tx1"/>
          </a:solidFill>
          <a:ln w="19050">
            <a:solidFill>
              <a:schemeClr val="tx1">
                <a:lumMod val="50000"/>
              </a:schemeClr>
            </a:solidFill>
            <a:miter lim="800000"/>
            <a:headEnd/>
            <a:tailEnd/>
          </a:ln>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6" name="Freeform 11"/>
          <p:cNvSpPr>
            <a:spLocks/>
          </p:cNvSpPr>
          <p:nvPr/>
        </p:nvSpPr>
        <p:spPr bwMode="auto">
          <a:xfrm>
            <a:off x="957581" y="4034414"/>
            <a:ext cx="1816653" cy="81866"/>
          </a:xfrm>
          <a:custGeom>
            <a:avLst/>
            <a:gdLst>
              <a:gd name="T0" fmla="*/ 932 w 932"/>
              <a:gd name="T1" fmla="*/ 42 h 42"/>
              <a:gd name="T2" fmla="*/ 0 w 932"/>
              <a:gd name="T3" fmla="*/ 42 h 42"/>
              <a:gd name="T4" fmla="*/ 59 w 932"/>
              <a:gd name="T5" fmla="*/ 0 h 42"/>
              <a:gd name="T6" fmla="*/ 874 w 932"/>
              <a:gd name="T7" fmla="*/ 0 h 42"/>
              <a:gd name="T8" fmla="*/ 932 w 932"/>
              <a:gd name="T9" fmla="*/ 42 h 42"/>
            </a:gdLst>
            <a:ahLst/>
            <a:cxnLst>
              <a:cxn ang="0">
                <a:pos x="T0" y="T1"/>
              </a:cxn>
              <a:cxn ang="0">
                <a:pos x="T2" y="T3"/>
              </a:cxn>
              <a:cxn ang="0">
                <a:pos x="T4" y="T5"/>
              </a:cxn>
              <a:cxn ang="0">
                <a:pos x="T6" y="T7"/>
              </a:cxn>
              <a:cxn ang="0">
                <a:pos x="T8" y="T9"/>
              </a:cxn>
            </a:cxnLst>
            <a:rect l="0" t="0" r="r" b="b"/>
            <a:pathLst>
              <a:path w="932" h="42">
                <a:moveTo>
                  <a:pt x="932" y="42"/>
                </a:moveTo>
                <a:lnTo>
                  <a:pt x="0" y="42"/>
                </a:lnTo>
                <a:lnTo>
                  <a:pt x="59" y="0"/>
                </a:lnTo>
                <a:lnTo>
                  <a:pt x="874" y="0"/>
                </a:lnTo>
                <a:lnTo>
                  <a:pt x="932" y="42"/>
                </a:lnTo>
                <a:close/>
              </a:path>
            </a:pathLst>
          </a:custGeom>
          <a:solidFill>
            <a:schemeClr val="tx1">
              <a:lumMod val="85000"/>
            </a:schemeClr>
          </a:solidFill>
          <a:ln w="19050">
            <a:solidFill>
              <a:schemeClr val="tx1">
                <a:lumMod val="50000"/>
              </a:schemeClr>
            </a:solidFill>
            <a:round/>
            <a:headEnd/>
            <a:tailEnd/>
          </a:ln>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26" name="TextBox 825"/>
          <p:cNvSpPr txBox="1"/>
          <p:nvPr/>
        </p:nvSpPr>
        <p:spPr>
          <a:xfrm>
            <a:off x="940539" y="4188389"/>
            <a:ext cx="2846115" cy="1625060"/>
          </a:xfrm>
          <a:prstGeom prst="rect">
            <a:avLst/>
          </a:prstGeom>
          <a:noFill/>
        </p:spPr>
        <p:txBody>
          <a:bodyPr wrap="square" lIns="182880" tIns="146304" rIns="182880" bIns="146304" rtlCol="0">
            <a:spAutoFit/>
          </a:bodyPr>
          <a:lstStyle/>
          <a:p>
            <a:pPr algn="ctr">
              <a:lnSpc>
                <a:spcPct val="90000"/>
              </a:lnSpc>
              <a:spcAft>
                <a:spcPts val="600"/>
              </a:spcAft>
            </a:pPr>
            <a:r>
              <a:rPr lang="en-US" sz="1600" b="1" dirty="0" err="1" smtClean="0"/>
              <a:t>Desenvolvedores</a:t>
            </a:r>
            <a:r>
              <a:rPr lang="en-US" sz="1600" dirty="0" smtClean="0"/>
              <a:t> </a:t>
            </a:r>
            <a:r>
              <a:rPr lang="en-US" sz="1600" dirty="0" err="1" smtClean="0"/>
              <a:t>controem</a:t>
            </a:r>
            <a:r>
              <a:rPr lang="en-US" sz="1600" dirty="0" smtClean="0"/>
              <a:t> e </a:t>
            </a:r>
            <a:r>
              <a:rPr lang="en-US" sz="1600" dirty="0" err="1" smtClean="0"/>
              <a:t>testam</a:t>
            </a:r>
            <a:r>
              <a:rPr lang="en-US" sz="1600" dirty="0" smtClean="0"/>
              <a:t>  apps em containers, </a:t>
            </a:r>
            <a:r>
              <a:rPr lang="en-US" sz="1600" dirty="0" err="1" smtClean="0"/>
              <a:t>usando</a:t>
            </a:r>
            <a:r>
              <a:rPr lang="en-US" sz="1600" dirty="0" smtClean="0"/>
              <a:t> </a:t>
            </a:r>
            <a:r>
              <a:rPr lang="en-US" sz="1600" dirty="0" err="1" smtClean="0"/>
              <a:t>ambiente</a:t>
            </a:r>
            <a:r>
              <a:rPr lang="en-US" sz="1600" dirty="0" smtClean="0"/>
              <a:t> de Desenvolvimento (ex: Visual Studio)</a:t>
            </a:r>
          </a:p>
        </p:txBody>
      </p:sp>
      <p:sp>
        <p:nvSpPr>
          <p:cNvPr id="565" name="Rectangle 564"/>
          <p:cNvSpPr/>
          <p:nvPr/>
        </p:nvSpPr>
        <p:spPr>
          <a:xfrm>
            <a:off x="9105904" y="4593467"/>
            <a:ext cx="2468373" cy="978729"/>
          </a:xfrm>
          <a:prstGeom prst="rect">
            <a:avLst/>
          </a:prstGeom>
        </p:spPr>
        <p:txBody>
          <a:bodyPr wrap="square">
            <a:spAutoFit/>
          </a:bodyPr>
          <a:lstStyle/>
          <a:p>
            <a:pPr algn="ctr">
              <a:lnSpc>
                <a:spcPct val="90000"/>
              </a:lnSpc>
              <a:spcAft>
                <a:spcPts val="600"/>
              </a:spcAft>
            </a:pPr>
            <a:r>
              <a:rPr lang="en-US" sz="1600" b="1" dirty="0" err="1" smtClean="0"/>
              <a:t>Operações</a:t>
            </a:r>
            <a:r>
              <a:rPr lang="en-US" sz="1600" dirty="0" smtClean="0"/>
              <a:t> </a:t>
            </a:r>
            <a:r>
              <a:rPr lang="en-US" sz="1600" dirty="0" err="1" smtClean="0"/>
              <a:t>automatizam</a:t>
            </a:r>
            <a:r>
              <a:rPr lang="en-US" sz="1600" dirty="0" smtClean="0"/>
              <a:t> </a:t>
            </a:r>
            <a:r>
              <a:rPr lang="en-US" sz="1600" dirty="0" err="1" smtClean="0"/>
              <a:t>implantação</a:t>
            </a:r>
            <a:r>
              <a:rPr lang="en-US" sz="1600" dirty="0" smtClean="0"/>
              <a:t> e </a:t>
            </a:r>
            <a:r>
              <a:rPr lang="en-US" sz="1600" dirty="0" err="1" smtClean="0"/>
              <a:t>monitoram</a:t>
            </a:r>
            <a:r>
              <a:rPr lang="en-US" sz="1600" dirty="0" smtClean="0"/>
              <a:t> apps do </a:t>
            </a:r>
            <a:r>
              <a:rPr lang="en-US" sz="1600" dirty="0" err="1" smtClean="0"/>
              <a:t>repositório</a:t>
            </a:r>
            <a:r>
              <a:rPr lang="en-US" sz="1600" dirty="0" smtClean="0"/>
              <a:t> central</a:t>
            </a:r>
            <a:endParaRPr lang="en-US" sz="1600" dirty="0"/>
          </a:p>
        </p:txBody>
      </p:sp>
      <p:grpSp>
        <p:nvGrpSpPr>
          <p:cNvPr id="27" name="Group 26"/>
          <p:cNvGrpSpPr/>
          <p:nvPr/>
        </p:nvGrpSpPr>
        <p:grpSpPr>
          <a:xfrm>
            <a:off x="3786654" y="4731281"/>
            <a:ext cx="1309254" cy="481808"/>
            <a:chOff x="3613583" y="4961406"/>
            <a:chExt cx="1841662" cy="481808"/>
          </a:xfrm>
          <a:solidFill>
            <a:schemeClr val="tx1"/>
          </a:solidFill>
        </p:grpSpPr>
        <p:cxnSp>
          <p:nvCxnSpPr>
            <p:cNvPr id="415" name="Straight Arrow Connector 414"/>
            <p:cNvCxnSpPr/>
            <p:nvPr/>
          </p:nvCxnSpPr>
          <p:spPr>
            <a:xfrm>
              <a:off x="3613583" y="4961406"/>
              <a:ext cx="1841662" cy="481808"/>
            </a:xfrm>
            <a:prstGeom prst="straightConnector1">
              <a:avLst/>
            </a:prstGeom>
            <a:grpFill/>
            <a:ln w="28575">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416" name="Oval 68"/>
            <p:cNvSpPr>
              <a:spLocks noChangeArrowheads="1"/>
            </p:cNvSpPr>
            <p:nvPr/>
          </p:nvSpPr>
          <p:spPr bwMode="auto">
            <a:xfrm>
              <a:off x="4423417" y="5091580"/>
              <a:ext cx="221242" cy="221153"/>
            </a:xfrm>
            <a:prstGeom prst="rect">
              <a:avLst/>
            </a:prstGeom>
            <a:grpFill/>
            <a:ln w="9525">
              <a:solidFill>
                <a:schemeClr val="tx1"/>
              </a:solidFill>
              <a:round/>
              <a:headEnd/>
              <a:tailEnd/>
            </a:ln>
          </p:spPr>
          <p:txBody>
            <a:bodyPr wrap="none" lIns="93241" tIns="46620" rIns="93241" bIns="46620" anchor="ctr"/>
            <a:lstStyle/>
            <a:p>
              <a:pPr algn="ctr"/>
              <a:r>
                <a:rPr lang="en-US" sz="1399" b="1" dirty="0">
                  <a:solidFill>
                    <a:schemeClr val="bg1"/>
                  </a:solidFill>
                </a:rPr>
                <a:t>1</a:t>
              </a:r>
            </a:p>
          </p:txBody>
        </p:sp>
      </p:grpSp>
      <p:grpSp>
        <p:nvGrpSpPr>
          <p:cNvPr id="29" name="Group 28"/>
          <p:cNvGrpSpPr/>
          <p:nvPr/>
        </p:nvGrpSpPr>
        <p:grpSpPr>
          <a:xfrm>
            <a:off x="7460175" y="4680859"/>
            <a:ext cx="1576026" cy="572602"/>
            <a:chOff x="6945550" y="4910984"/>
            <a:chExt cx="1917580" cy="572602"/>
          </a:xfrm>
          <a:solidFill>
            <a:schemeClr val="tx1"/>
          </a:solidFill>
        </p:grpSpPr>
        <p:cxnSp>
          <p:nvCxnSpPr>
            <p:cNvPr id="417" name="Straight Arrow Connector 416"/>
            <p:cNvCxnSpPr/>
            <p:nvPr/>
          </p:nvCxnSpPr>
          <p:spPr>
            <a:xfrm flipH="1">
              <a:off x="6945550" y="4910984"/>
              <a:ext cx="1917580" cy="572602"/>
            </a:xfrm>
            <a:prstGeom prst="straightConnector1">
              <a:avLst/>
            </a:prstGeom>
            <a:grpFill/>
            <a:ln w="28575">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418" name="Oval 68"/>
            <p:cNvSpPr>
              <a:spLocks noChangeArrowheads="1"/>
            </p:cNvSpPr>
            <p:nvPr/>
          </p:nvSpPr>
          <p:spPr bwMode="auto">
            <a:xfrm>
              <a:off x="7848663" y="5056352"/>
              <a:ext cx="221242" cy="221153"/>
            </a:xfrm>
            <a:prstGeom prst="rect">
              <a:avLst/>
            </a:prstGeom>
            <a:grpFill/>
            <a:ln w="9525">
              <a:solidFill>
                <a:schemeClr val="tx1"/>
              </a:solidFill>
              <a:round/>
              <a:headEnd/>
              <a:tailEnd/>
            </a:ln>
          </p:spPr>
          <p:txBody>
            <a:bodyPr wrap="none" lIns="93241" tIns="46620" rIns="93241" bIns="46620" anchor="ctr"/>
            <a:lstStyle/>
            <a:p>
              <a:pPr algn="ctr"/>
              <a:r>
                <a:rPr lang="en-US" sz="1399" b="1" dirty="0">
                  <a:solidFill>
                    <a:schemeClr val="bg1"/>
                  </a:solidFill>
                </a:rPr>
                <a:t>2</a:t>
              </a:r>
            </a:p>
          </p:txBody>
        </p:sp>
      </p:grpSp>
      <p:grpSp>
        <p:nvGrpSpPr>
          <p:cNvPr id="31" name="Group 30"/>
          <p:cNvGrpSpPr/>
          <p:nvPr/>
        </p:nvGrpSpPr>
        <p:grpSpPr>
          <a:xfrm>
            <a:off x="7689109" y="2416311"/>
            <a:ext cx="1160026" cy="287129"/>
            <a:chOff x="7516038" y="2646436"/>
            <a:chExt cx="1160026" cy="287129"/>
          </a:xfrm>
          <a:solidFill>
            <a:schemeClr val="tx1"/>
          </a:solidFill>
        </p:grpSpPr>
        <p:cxnSp>
          <p:nvCxnSpPr>
            <p:cNvPr id="422" name="Straight Arrow Connector 421"/>
            <p:cNvCxnSpPr/>
            <p:nvPr/>
          </p:nvCxnSpPr>
          <p:spPr>
            <a:xfrm flipH="1" flipV="1">
              <a:off x="7516038" y="2646436"/>
              <a:ext cx="1160026" cy="287129"/>
            </a:xfrm>
            <a:prstGeom prst="straightConnector1">
              <a:avLst/>
            </a:prstGeom>
            <a:grpFill/>
            <a:ln w="28575">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421" name="Oval 68"/>
            <p:cNvSpPr>
              <a:spLocks noChangeArrowheads="1"/>
            </p:cNvSpPr>
            <p:nvPr/>
          </p:nvSpPr>
          <p:spPr bwMode="auto">
            <a:xfrm>
              <a:off x="7987061" y="2700308"/>
              <a:ext cx="221242" cy="221153"/>
            </a:xfrm>
            <a:prstGeom prst="rect">
              <a:avLst/>
            </a:prstGeom>
            <a:grpFill/>
            <a:ln w="9525">
              <a:solidFill>
                <a:schemeClr val="tx1"/>
              </a:solidFill>
              <a:round/>
              <a:headEnd/>
              <a:tailEnd/>
            </a:ln>
          </p:spPr>
          <p:txBody>
            <a:bodyPr wrap="none" lIns="93241" tIns="46620" rIns="93241" bIns="46620" anchor="ctr"/>
            <a:lstStyle/>
            <a:p>
              <a:pPr algn="ctr"/>
              <a:r>
                <a:rPr lang="en-US" sz="1399" b="1" dirty="0">
                  <a:solidFill>
                    <a:schemeClr val="bg1"/>
                  </a:solidFill>
                </a:rPr>
                <a:t>2</a:t>
              </a:r>
            </a:p>
          </p:txBody>
        </p:sp>
      </p:grpSp>
      <p:grpSp>
        <p:nvGrpSpPr>
          <p:cNvPr id="492" name="Group 491"/>
          <p:cNvGrpSpPr/>
          <p:nvPr/>
        </p:nvGrpSpPr>
        <p:grpSpPr>
          <a:xfrm>
            <a:off x="3791986" y="3280852"/>
            <a:ext cx="4942855" cy="221153"/>
            <a:chOff x="6969700" y="5010124"/>
            <a:chExt cx="4942855" cy="221153"/>
          </a:xfrm>
          <a:solidFill>
            <a:schemeClr val="tx1"/>
          </a:solidFill>
        </p:grpSpPr>
        <p:cxnSp>
          <p:nvCxnSpPr>
            <p:cNvPr id="493" name="Straight Arrow Connector 492"/>
            <p:cNvCxnSpPr/>
            <p:nvPr/>
          </p:nvCxnSpPr>
          <p:spPr>
            <a:xfrm flipH="1">
              <a:off x="6969700" y="5127220"/>
              <a:ext cx="4942855" cy="3933"/>
            </a:xfrm>
            <a:prstGeom prst="straightConnector1">
              <a:avLst/>
            </a:prstGeom>
            <a:grpFill/>
            <a:ln w="28575">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494" name="Oval 68"/>
            <p:cNvSpPr>
              <a:spLocks noChangeArrowheads="1"/>
            </p:cNvSpPr>
            <p:nvPr/>
          </p:nvSpPr>
          <p:spPr bwMode="auto">
            <a:xfrm>
              <a:off x="9476907" y="5010124"/>
              <a:ext cx="221242" cy="221153"/>
            </a:xfrm>
            <a:prstGeom prst="rect">
              <a:avLst/>
            </a:prstGeom>
            <a:grpFill/>
            <a:ln w="9525">
              <a:solidFill>
                <a:schemeClr val="tx1"/>
              </a:solidFill>
              <a:round/>
              <a:headEnd/>
              <a:tailEnd/>
            </a:ln>
          </p:spPr>
          <p:txBody>
            <a:bodyPr wrap="none" lIns="93241" tIns="46620" rIns="93241" bIns="46620" anchor="ctr"/>
            <a:lstStyle/>
            <a:p>
              <a:pPr algn="ctr"/>
              <a:r>
                <a:rPr lang="en-US" sz="1399" b="1" dirty="0" smtClean="0">
                  <a:solidFill>
                    <a:schemeClr val="bg1"/>
                  </a:solidFill>
                </a:rPr>
                <a:t>3</a:t>
              </a:r>
              <a:endParaRPr lang="en-US" sz="1399" b="1" dirty="0">
                <a:solidFill>
                  <a:schemeClr val="bg1"/>
                </a:solidFill>
              </a:endParaRPr>
            </a:p>
          </p:txBody>
        </p:sp>
      </p:grpSp>
      <p:sp>
        <p:nvSpPr>
          <p:cNvPr id="496" name="Rectangle 495"/>
          <p:cNvSpPr/>
          <p:nvPr/>
        </p:nvSpPr>
        <p:spPr>
          <a:xfrm>
            <a:off x="4427409" y="3538654"/>
            <a:ext cx="4019957" cy="757130"/>
          </a:xfrm>
          <a:prstGeom prst="rect">
            <a:avLst/>
          </a:prstGeom>
        </p:spPr>
        <p:txBody>
          <a:bodyPr wrap="square">
            <a:spAutoFit/>
          </a:bodyPr>
          <a:lstStyle/>
          <a:p>
            <a:pPr>
              <a:lnSpc>
                <a:spcPct val="90000"/>
              </a:lnSpc>
              <a:spcAft>
                <a:spcPts val="600"/>
              </a:spcAft>
            </a:pPr>
            <a:r>
              <a:rPr lang="en-US" sz="1600" b="1" dirty="0" err="1" smtClean="0"/>
              <a:t>Operações</a:t>
            </a:r>
            <a:r>
              <a:rPr lang="en-US" sz="1600" dirty="0" smtClean="0"/>
              <a:t> </a:t>
            </a:r>
            <a:r>
              <a:rPr lang="en-US" sz="1600" dirty="0" err="1" smtClean="0"/>
              <a:t>colaboram</a:t>
            </a:r>
            <a:r>
              <a:rPr lang="en-US" sz="1600" dirty="0" smtClean="0"/>
              <a:t> com </a:t>
            </a:r>
            <a:r>
              <a:rPr lang="en-US" sz="1600" b="1" dirty="0" err="1" smtClean="0"/>
              <a:t>desenvolvedores</a:t>
            </a:r>
            <a:r>
              <a:rPr lang="en-US" sz="1600" dirty="0" smtClean="0"/>
              <a:t> para </a:t>
            </a:r>
            <a:r>
              <a:rPr lang="en-US" sz="1600" dirty="0" err="1" smtClean="0"/>
              <a:t>provêr</a:t>
            </a:r>
            <a:r>
              <a:rPr lang="en-US" sz="1600" dirty="0" smtClean="0"/>
              <a:t> </a:t>
            </a:r>
            <a:r>
              <a:rPr lang="en-US" sz="1600" dirty="0" err="1" smtClean="0"/>
              <a:t>métricas</a:t>
            </a:r>
            <a:r>
              <a:rPr lang="en-US" sz="1600" dirty="0" smtClean="0"/>
              <a:t> de Apps e Insights</a:t>
            </a:r>
            <a:endParaRPr lang="en-US" sz="1600" dirty="0"/>
          </a:p>
        </p:txBody>
      </p:sp>
      <p:grpSp>
        <p:nvGrpSpPr>
          <p:cNvPr id="497" name="Group 496"/>
          <p:cNvGrpSpPr/>
          <p:nvPr/>
        </p:nvGrpSpPr>
        <p:grpSpPr>
          <a:xfrm rot="17911915">
            <a:off x="781666" y="2639635"/>
            <a:ext cx="818766" cy="613570"/>
            <a:chOff x="5690188" y="2800883"/>
            <a:chExt cx="799207" cy="731153"/>
          </a:xfrm>
          <a:solidFill>
            <a:schemeClr val="tx1"/>
          </a:solidFill>
        </p:grpSpPr>
        <p:sp>
          <p:nvSpPr>
            <p:cNvPr id="498" name="Block Arc 497"/>
            <p:cNvSpPr/>
            <p:nvPr/>
          </p:nvSpPr>
          <p:spPr bwMode="auto">
            <a:xfrm rot="7725774">
              <a:off x="5747914" y="2790556"/>
              <a:ext cx="731153" cy="751808"/>
            </a:xfrm>
            <a:prstGeom prst="blockArc">
              <a:avLst>
                <a:gd name="adj1" fmla="val 4105831"/>
                <a:gd name="adj2" fmla="val 16706539"/>
                <a:gd name="adj3" fmla="val 1167"/>
              </a:avLst>
            </a:prstGeom>
            <a:grpFill/>
            <a:ln w="28575">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06" tIns="146246" rIns="182806" bIns="146246" numCol="1" spcCol="0" rtlCol="0" fromWordArt="0" anchor="t" anchorCtr="0" forceAA="0" compatLnSpc="1">
              <a:prstTxWarp prst="textNoShape">
                <a:avLst/>
              </a:prstTxWarp>
              <a:noAutofit/>
            </a:bodyPr>
            <a:lstStyle/>
            <a:p>
              <a:pPr algn="ctr" defTabSz="913737" fontAlgn="base">
                <a:lnSpc>
                  <a:spcPct val="90000"/>
                </a:lnSpc>
                <a:spcBef>
                  <a:spcPct val="0"/>
                </a:spcBef>
                <a:spcAft>
                  <a:spcPct val="0"/>
                </a:spcAft>
              </a:pPr>
              <a:endParaRPr lang="en-US" sz="1999" spc="-50" dirty="0">
                <a:gradFill>
                  <a:gsLst>
                    <a:gs pos="1250">
                      <a:srgbClr val="000000"/>
                    </a:gs>
                    <a:gs pos="10417">
                      <a:srgbClr val="000000"/>
                    </a:gs>
                  </a:gsLst>
                  <a:lin ang="5400000" scaled="0"/>
                </a:gradFill>
              </a:endParaRPr>
            </a:p>
          </p:txBody>
        </p:sp>
        <p:sp>
          <p:nvSpPr>
            <p:cNvPr id="499" name="Isosceles Triangle 498"/>
            <p:cNvSpPr/>
            <p:nvPr/>
          </p:nvSpPr>
          <p:spPr bwMode="auto">
            <a:xfrm rot="700520" flipV="1">
              <a:off x="5690188" y="3003791"/>
              <a:ext cx="149095" cy="136402"/>
            </a:xfrm>
            <a:prstGeom prst="triangle">
              <a:avLst/>
            </a:prstGeom>
            <a:grpFill/>
            <a:ln w="28575">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06" tIns="146246" rIns="182806" bIns="146246" numCol="1" spcCol="0" rtlCol="0" fromWordArt="0" anchor="t" anchorCtr="0" forceAA="0" compatLnSpc="1">
              <a:prstTxWarp prst="textNoShape">
                <a:avLst/>
              </a:prstTxWarp>
              <a:noAutofit/>
            </a:bodyPr>
            <a:lstStyle/>
            <a:p>
              <a:pPr algn="ctr" defTabSz="913737" fontAlgn="base">
                <a:lnSpc>
                  <a:spcPct val="90000"/>
                </a:lnSpc>
                <a:spcBef>
                  <a:spcPct val="0"/>
                </a:spcBef>
                <a:spcAft>
                  <a:spcPct val="0"/>
                </a:spcAft>
              </a:pPr>
              <a:endParaRPr lang="en-US" sz="1999" spc="-50" dirty="0">
                <a:gradFill>
                  <a:gsLst>
                    <a:gs pos="1250">
                      <a:srgbClr val="000000"/>
                    </a:gs>
                    <a:gs pos="10417">
                      <a:srgbClr val="000000"/>
                    </a:gs>
                  </a:gsLst>
                  <a:lin ang="5400000" scaled="0"/>
                </a:gradFill>
              </a:endParaRPr>
            </a:p>
          </p:txBody>
        </p:sp>
      </p:grpSp>
      <p:sp>
        <p:nvSpPr>
          <p:cNvPr id="500" name="Rectangle 499"/>
          <p:cNvSpPr/>
          <p:nvPr/>
        </p:nvSpPr>
        <p:spPr>
          <a:xfrm>
            <a:off x="694753" y="1575978"/>
            <a:ext cx="2983212" cy="757130"/>
          </a:xfrm>
          <a:prstGeom prst="rect">
            <a:avLst/>
          </a:prstGeom>
        </p:spPr>
        <p:txBody>
          <a:bodyPr wrap="square">
            <a:spAutoFit/>
          </a:bodyPr>
          <a:lstStyle/>
          <a:p>
            <a:pPr>
              <a:lnSpc>
                <a:spcPct val="90000"/>
              </a:lnSpc>
              <a:spcAft>
                <a:spcPts val="600"/>
              </a:spcAft>
            </a:pPr>
            <a:r>
              <a:rPr lang="en-US" sz="1600" b="1" dirty="0" err="1" smtClean="0"/>
              <a:t>Desenvolvedores</a:t>
            </a:r>
            <a:r>
              <a:rPr lang="en-US" sz="1600" b="1" dirty="0" smtClean="0"/>
              <a:t> </a:t>
            </a:r>
            <a:r>
              <a:rPr lang="en-US" sz="1600" dirty="0" err="1" smtClean="0"/>
              <a:t>atualizam</a:t>
            </a:r>
            <a:r>
              <a:rPr lang="en-US" sz="1600" dirty="0" smtClean="0"/>
              <a:t>, </a:t>
            </a:r>
            <a:r>
              <a:rPr lang="en-US" sz="1600" dirty="0" err="1" smtClean="0"/>
              <a:t>interagem</a:t>
            </a:r>
            <a:r>
              <a:rPr lang="en-US" sz="1600" dirty="0" smtClean="0"/>
              <a:t> e </a:t>
            </a:r>
            <a:r>
              <a:rPr lang="en-US" sz="1600" dirty="0" err="1" smtClean="0"/>
              <a:t>implantam</a:t>
            </a:r>
            <a:r>
              <a:rPr lang="en-US" sz="1600" dirty="0" smtClean="0"/>
              <a:t> containers </a:t>
            </a:r>
            <a:r>
              <a:rPr lang="en-US" sz="1600" dirty="0" err="1" smtClean="0"/>
              <a:t>atualizados</a:t>
            </a:r>
            <a:endParaRPr lang="en-US" sz="1600" dirty="0"/>
          </a:p>
        </p:txBody>
      </p:sp>
      <p:pic>
        <p:nvPicPr>
          <p:cNvPr id="62" name="Picture 61"/>
          <p:cNvPicPr>
            <a:picLocks noChangeAspect="1"/>
          </p:cNvPicPr>
          <p:nvPr/>
        </p:nvPicPr>
        <p:blipFill>
          <a:blip r:embed="rId4">
            <a:duotone>
              <a:prstClr val="black"/>
              <a:schemeClr val="bg2">
                <a:tint val="45000"/>
                <a:satMod val="400000"/>
              </a:schemeClr>
            </a:duotone>
            <a:extLst>
              <a:ext uri="{28A0092B-C50C-407E-A947-70E740481C1C}">
                <a14:useLocalDpi xmlns:a14="http://schemas.microsoft.com/office/drawing/2010/main" val="0"/>
              </a:ext>
            </a:extLst>
          </a:blip>
          <a:stretch>
            <a:fillRect/>
          </a:stretch>
        </p:blipFill>
        <p:spPr>
          <a:xfrm>
            <a:off x="4039883" y="1211264"/>
            <a:ext cx="3818424" cy="2033542"/>
          </a:xfrm>
          <a:prstGeom prst="rect">
            <a:avLst/>
          </a:prstGeom>
        </p:spPr>
      </p:pic>
      <p:pic>
        <p:nvPicPr>
          <p:cNvPr id="73" name="Picture 72"/>
          <p:cNvPicPr>
            <a:picLocks noChangeAspect="1"/>
          </p:cNvPicPr>
          <p:nvPr/>
        </p:nvPicPr>
        <p:blipFill>
          <a:blip r:embed="rId5"/>
          <a:stretch>
            <a:fillRect/>
          </a:stretch>
        </p:blipFill>
        <p:spPr>
          <a:xfrm>
            <a:off x="1204257" y="2942430"/>
            <a:ext cx="656082" cy="374904"/>
          </a:xfrm>
          <a:prstGeom prst="rect">
            <a:avLst/>
          </a:prstGeom>
        </p:spPr>
      </p:pic>
      <p:pic>
        <p:nvPicPr>
          <p:cNvPr id="77" name="Picture 76"/>
          <p:cNvPicPr>
            <a:picLocks noChangeAspect="1"/>
          </p:cNvPicPr>
          <p:nvPr/>
        </p:nvPicPr>
        <p:blipFill>
          <a:blip r:embed="rId5"/>
          <a:stretch>
            <a:fillRect/>
          </a:stretch>
        </p:blipFill>
        <p:spPr>
          <a:xfrm>
            <a:off x="5186033" y="2291098"/>
            <a:ext cx="656082" cy="374904"/>
          </a:xfrm>
          <a:prstGeom prst="rect">
            <a:avLst/>
          </a:prstGeom>
        </p:spPr>
      </p:pic>
      <p:pic>
        <p:nvPicPr>
          <p:cNvPr id="76" name="Picture 75"/>
          <p:cNvPicPr>
            <a:picLocks noChangeAspect="1"/>
          </p:cNvPicPr>
          <p:nvPr/>
        </p:nvPicPr>
        <p:blipFill>
          <a:blip r:embed="rId5"/>
          <a:stretch>
            <a:fillRect/>
          </a:stretch>
        </p:blipFill>
        <p:spPr>
          <a:xfrm>
            <a:off x="6008104" y="2284287"/>
            <a:ext cx="656082" cy="374904"/>
          </a:xfrm>
          <a:prstGeom prst="rect">
            <a:avLst/>
          </a:prstGeom>
        </p:spPr>
      </p:pic>
      <p:pic>
        <p:nvPicPr>
          <p:cNvPr id="75" name="Picture 74"/>
          <p:cNvPicPr>
            <a:picLocks noChangeAspect="1"/>
          </p:cNvPicPr>
          <p:nvPr/>
        </p:nvPicPr>
        <p:blipFill>
          <a:blip r:embed="rId5"/>
          <a:stretch>
            <a:fillRect/>
          </a:stretch>
        </p:blipFill>
        <p:spPr>
          <a:xfrm>
            <a:off x="6795131" y="2288670"/>
            <a:ext cx="656082" cy="374904"/>
          </a:xfrm>
          <a:prstGeom prst="rect">
            <a:avLst/>
          </a:prstGeom>
        </p:spPr>
      </p:pic>
      <p:pic>
        <p:nvPicPr>
          <p:cNvPr id="15" name="Picture 14"/>
          <p:cNvPicPr>
            <a:picLocks noChangeAspect="1"/>
          </p:cNvPicPr>
          <p:nvPr/>
        </p:nvPicPr>
        <p:blipFill>
          <a:blip r:embed="rId6"/>
          <a:stretch>
            <a:fillRect/>
          </a:stretch>
        </p:blipFill>
        <p:spPr>
          <a:xfrm>
            <a:off x="1204257" y="2942430"/>
            <a:ext cx="656082" cy="374904"/>
          </a:xfrm>
          <a:prstGeom prst="rect">
            <a:avLst/>
          </a:prstGeom>
        </p:spPr>
      </p:pic>
      <p:pic>
        <p:nvPicPr>
          <p:cNvPr id="61" name="Picture 60"/>
          <p:cNvPicPr>
            <a:picLocks noChangeAspect="1"/>
          </p:cNvPicPr>
          <p:nvPr/>
        </p:nvPicPr>
        <p:blipFill>
          <a:blip r:embed="rId7">
            <a:extLst>
              <a:ext uri="{BEBA8EAE-BF5A-486C-A8C5-ECC9F3942E4B}">
                <a14:imgProps xmlns:a14="http://schemas.microsoft.com/office/drawing/2010/main">
                  <a14:imgLayer r:embed="rId8">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479553" y="2794979"/>
            <a:ext cx="1721074" cy="1487349"/>
          </a:xfrm>
          <a:prstGeom prst="rect">
            <a:avLst/>
          </a:prstGeom>
        </p:spPr>
      </p:pic>
      <p:pic>
        <p:nvPicPr>
          <p:cNvPr id="14" name="Picture 13"/>
          <p:cNvPicPr>
            <a:picLocks noChangeAspect="1"/>
          </p:cNvPicPr>
          <p:nvPr/>
        </p:nvPicPr>
        <p:blipFill>
          <a:blip r:embed="rId9"/>
          <a:stretch>
            <a:fillRect/>
          </a:stretch>
        </p:blipFill>
        <p:spPr>
          <a:xfrm>
            <a:off x="1853076" y="3304585"/>
            <a:ext cx="656082" cy="374904"/>
          </a:xfrm>
          <a:prstGeom prst="rect">
            <a:avLst/>
          </a:prstGeom>
        </p:spPr>
      </p:pic>
      <p:pic>
        <p:nvPicPr>
          <p:cNvPr id="80" name="Picture 79"/>
          <p:cNvPicPr>
            <a:picLocks noChangeAspect="1"/>
          </p:cNvPicPr>
          <p:nvPr/>
        </p:nvPicPr>
        <p:blipFill>
          <a:blip r:embed="rId9"/>
          <a:stretch>
            <a:fillRect/>
          </a:stretch>
        </p:blipFill>
        <p:spPr>
          <a:xfrm>
            <a:off x="6804093" y="2737637"/>
            <a:ext cx="656082" cy="374904"/>
          </a:xfrm>
          <a:prstGeom prst="rect">
            <a:avLst/>
          </a:prstGeom>
        </p:spPr>
      </p:pic>
      <p:pic>
        <p:nvPicPr>
          <p:cNvPr id="81" name="Picture 80"/>
          <p:cNvPicPr>
            <a:picLocks noChangeAspect="1"/>
          </p:cNvPicPr>
          <p:nvPr/>
        </p:nvPicPr>
        <p:blipFill>
          <a:blip r:embed="rId9"/>
          <a:stretch>
            <a:fillRect/>
          </a:stretch>
        </p:blipFill>
        <p:spPr>
          <a:xfrm>
            <a:off x="6001550" y="2739656"/>
            <a:ext cx="656082" cy="374904"/>
          </a:xfrm>
          <a:prstGeom prst="rect">
            <a:avLst/>
          </a:prstGeom>
        </p:spPr>
      </p:pic>
      <p:pic>
        <p:nvPicPr>
          <p:cNvPr id="82" name="Picture 81"/>
          <p:cNvPicPr>
            <a:picLocks noChangeAspect="1"/>
          </p:cNvPicPr>
          <p:nvPr/>
        </p:nvPicPr>
        <p:blipFill>
          <a:blip r:embed="rId9"/>
          <a:stretch>
            <a:fillRect/>
          </a:stretch>
        </p:blipFill>
        <p:spPr>
          <a:xfrm>
            <a:off x="5181883" y="2751598"/>
            <a:ext cx="656082" cy="374904"/>
          </a:xfrm>
          <a:prstGeom prst="rect">
            <a:avLst/>
          </a:prstGeom>
        </p:spPr>
      </p:pic>
      <p:pic>
        <p:nvPicPr>
          <p:cNvPr id="72" name="Picture 71"/>
          <p:cNvPicPr>
            <a:picLocks noChangeAspect="1"/>
          </p:cNvPicPr>
          <p:nvPr/>
        </p:nvPicPr>
        <p:blipFill>
          <a:blip r:embed="rId6"/>
          <a:stretch>
            <a:fillRect/>
          </a:stretch>
        </p:blipFill>
        <p:spPr>
          <a:xfrm>
            <a:off x="5186033" y="2291098"/>
            <a:ext cx="656082" cy="374904"/>
          </a:xfrm>
          <a:prstGeom prst="rect">
            <a:avLst/>
          </a:prstGeom>
        </p:spPr>
      </p:pic>
      <p:pic>
        <p:nvPicPr>
          <p:cNvPr id="71" name="Picture 70"/>
          <p:cNvPicPr>
            <a:picLocks noChangeAspect="1"/>
          </p:cNvPicPr>
          <p:nvPr/>
        </p:nvPicPr>
        <p:blipFill>
          <a:blip r:embed="rId6"/>
          <a:stretch>
            <a:fillRect/>
          </a:stretch>
        </p:blipFill>
        <p:spPr>
          <a:xfrm>
            <a:off x="6008104" y="2284287"/>
            <a:ext cx="656082" cy="374904"/>
          </a:xfrm>
          <a:prstGeom prst="rect">
            <a:avLst/>
          </a:prstGeom>
        </p:spPr>
      </p:pic>
      <p:pic>
        <p:nvPicPr>
          <p:cNvPr id="70" name="Picture 69"/>
          <p:cNvPicPr>
            <a:picLocks noChangeAspect="1"/>
          </p:cNvPicPr>
          <p:nvPr/>
        </p:nvPicPr>
        <p:blipFill>
          <a:blip r:embed="rId6"/>
          <a:stretch>
            <a:fillRect/>
          </a:stretch>
        </p:blipFill>
        <p:spPr>
          <a:xfrm>
            <a:off x="6795131" y="2288670"/>
            <a:ext cx="656082" cy="374904"/>
          </a:xfrm>
          <a:prstGeom prst="rect">
            <a:avLst/>
          </a:prstGeom>
        </p:spPr>
      </p:pic>
      <p:grpSp>
        <p:nvGrpSpPr>
          <p:cNvPr id="121" name="Group 120"/>
          <p:cNvGrpSpPr/>
          <p:nvPr/>
        </p:nvGrpSpPr>
        <p:grpSpPr bwMode="black">
          <a:xfrm>
            <a:off x="5365133" y="2340191"/>
            <a:ext cx="282961" cy="289406"/>
            <a:chOff x="307975" y="1987550"/>
            <a:chExt cx="1377950" cy="1409701"/>
          </a:xfrm>
          <a:solidFill>
            <a:srgbClr val="FFFFFF"/>
          </a:solidFill>
        </p:grpSpPr>
        <p:sp>
          <p:nvSpPr>
            <p:cNvPr id="122" name="Freeform 118"/>
            <p:cNvSpPr>
              <a:spLocks/>
            </p:cNvSpPr>
            <p:nvPr/>
          </p:nvSpPr>
          <p:spPr bwMode="black">
            <a:xfrm>
              <a:off x="538163" y="2516188"/>
              <a:ext cx="917575" cy="881063"/>
            </a:xfrm>
            <a:custGeom>
              <a:avLst/>
              <a:gdLst>
                <a:gd name="T0" fmla="*/ 237 w 245"/>
                <a:gd name="T1" fmla="*/ 0 h 235"/>
                <a:gd name="T2" fmla="*/ 218 w 245"/>
                <a:gd name="T3" fmla="*/ 10 h 235"/>
                <a:gd name="T4" fmla="*/ 131 w 245"/>
                <a:gd name="T5" fmla="*/ 30 h 235"/>
                <a:gd name="T6" fmla="*/ 131 w 245"/>
                <a:gd name="T7" fmla="*/ 201 h 235"/>
                <a:gd name="T8" fmla="*/ 115 w 245"/>
                <a:gd name="T9" fmla="*/ 201 h 235"/>
                <a:gd name="T10" fmla="*/ 115 w 245"/>
                <a:gd name="T11" fmla="*/ 30 h 235"/>
                <a:gd name="T12" fmla="*/ 27 w 245"/>
                <a:gd name="T13" fmla="*/ 10 h 235"/>
                <a:gd name="T14" fmla="*/ 9 w 245"/>
                <a:gd name="T15" fmla="*/ 0 h 235"/>
                <a:gd name="T16" fmla="*/ 0 w 245"/>
                <a:gd name="T17" fmla="*/ 67 h 235"/>
                <a:gd name="T18" fmla="*/ 123 w 245"/>
                <a:gd name="T19" fmla="*/ 235 h 235"/>
                <a:gd name="T20" fmla="*/ 245 w 245"/>
                <a:gd name="T21" fmla="*/ 67 h 235"/>
                <a:gd name="T22" fmla="*/ 237 w 24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5" h="235">
                  <a:moveTo>
                    <a:pt x="237" y="0"/>
                  </a:moveTo>
                  <a:cubicBezTo>
                    <a:pt x="232" y="3"/>
                    <a:pt x="226" y="7"/>
                    <a:pt x="218" y="10"/>
                  </a:cubicBezTo>
                  <a:cubicBezTo>
                    <a:pt x="198" y="20"/>
                    <a:pt x="169" y="29"/>
                    <a:pt x="131" y="30"/>
                  </a:cubicBezTo>
                  <a:cubicBezTo>
                    <a:pt x="131" y="201"/>
                    <a:pt x="131" y="201"/>
                    <a:pt x="131" y="201"/>
                  </a:cubicBezTo>
                  <a:cubicBezTo>
                    <a:pt x="115" y="201"/>
                    <a:pt x="115" y="201"/>
                    <a:pt x="115" y="201"/>
                  </a:cubicBezTo>
                  <a:cubicBezTo>
                    <a:pt x="115" y="30"/>
                    <a:pt x="115" y="30"/>
                    <a:pt x="115" y="30"/>
                  </a:cubicBezTo>
                  <a:cubicBezTo>
                    <a:pt x="76" y="29"/>
                    <a:pt x="47" y="20"/>
                    <a:pt x="27" y="10"/>
                  </a:cubicBezTo>
                  <a:cubicBezTo>
                    <a:pt x="19" y="7"/>
                    <a:pt x="13" y="3"/>
                    <a:pt x="9" y="0"/>
                  </a:cubicBezTo>
                  <a:cubicBezTo>
                    <a:pt x="3" y="20"/>
                    <a:pt x="0" y="43"/>
                    <a:pt x="0" y="67"/>
                  </a:cubicBezTo>
                  <a:cubicBezTo>
                    <a:pt x="0" y="149"/>
                    <a:pt x="61" y="235"/>
                    <a:pt x="123" y="235"/>
                  </a:cubicBezTo>
                  <a:cubicBezTo>
                    <a:pt x="184" y="235"/>
                    <a:pt x="245" y="149"/>
                    <a:pt x="245" y="67"/>
                  </a:cubicBezTo>
                  <a:cubicBezTo>
                    <a:pt x="245" y="43"/>
                    <a:pt x="242" y="20"/>
                    <a:pt x="23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solidFill>
                  <a:srgbClr val="FFFFFF"/>
                </a:solidFill>
              </a:endParaRPr>
            </a:p>
          </p:txBody>
        </p:sp>
        <p:sp>
          <p:nvSpPr>
            <p:cNvPr id="123" name="Freeform 119"/>
            <p:cNvSpPr>
              <a:spLocks/>
            </p:cNvSpPr>
            <p:nvPr/>
          </p:nvSpPr>
          <p:spPr bwMode="black">
            <a:xfrm>
              <a:off x="579438" y="2478088"/>
              <a:ext cx="3175" cy="7938"/>
            </a:xfrm>
            <a:custGeom>
              <a:avLst/>
              <a:gdLst>
                <a:gd name="T0" fmla="*/ 1 w 1"/>
                <a:gd name="T1" fmla="*/ 0 h 2"/>
                <a:gd name="T2" fmla="*/ 0 w 1"/>
                <a:gd name="T3" fmla="*/ 2 h 2"/>
                <a:gd name="T4" fmla="*/ 1 w 1"/>
                <a:gd name="T5" fmla="*/ 0 h 2"/>
              </a:gdLst>
              <a:ahLst/>
              <a:cxnLst>
                <a:cxn ang="0">
                  <a:pos x="T0" y="T1"/>
                </a:cxn>
                <a:cxn ang="0">
                  <a:pos x="T2" y="T3"/>
                </a:cxn>
                <a:cxn ang="0">
                  <a:pos x="T4" y="T5"/>
                </a:cxn>
              </a:cxnLst>
              <a:rect l="0" t="0" r="r" b="b"/>
              <a:pathLst>
                <a:path w="1" h="2">
                  <a:moveTo>
                    <a:pt x="1" y="0"/>
                  </a:moveTo>
                  <a:cubicBezTo>
                    <a:pt x="1" y="1"/>
                    <a:pt x="0" y="1"/>
                    <a:pt x="0" y="2"/>
                  </a:cubicBezTo>
                  <a:cubicBezTo>
                    <a:pt x="0" y="1"/>
                    <a:pt x="1" y="1"/>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solidFill>
                  <a:srgbClr val="FFFFFF"/>
                </a:solidFill>
              </a:endParaRPr>
            </a:p>
          </p:txBody>
        </p:sp>
        <p:sp>
          <p:nvSpPr>
            <p:cNvPr id="124" name="Freeform 120"/>
            <p:cNvSpPr>
              <a:spLocks/>
            </p:cNvSpPr>
            <p:nvPr/>
          </p:nvSpPr>
          <p:spPr bwMode="black">
            <a:xfrm>
              <a:off x="571500" y="2486025"/>
              <a:ext cx="7938" cy="30163"/>
            </a:xfrm>
            <a:custGeom>
              <a:avLst/>
              <a:gdLst>
                <a:gd name="T0" fmla="*/ 2 w 2"/>
                <a:gd name="T1" fmla="*/ 0 h 8"/>
                <a:gd name="T2" fmla="*/ 0 w 2"/>
                <a:gd name="T3" fmla="*/ 8 h 8"/>
                <a:gd name="T4" fmla="*/ 2 w 2"/>
                <a:gd name="T5" fmla="*/ 0 h 8"/>
              </a:gdLst>
              <a:ahLst/>
              <a:cxnLst>
                <a:cxn ang="0">
                  <a:pos x="T0" y="T1"/>
                </a:cxn>
                <a:cxn ang="0">
                  <a:pos x="T2" y="T3"/>
                </a:cxn>
                <a:cxn ang="0">
                  <a:pos x="T4" y="T5"/>
                </a:cxn>
              </a:cxnLst>
              <a:rect l="0" t="0" r="r" b="b"/>
              <a:pathLst>
                <a:path w="2" h="8">
                  <a:moveTo>
                    <a:pt x="2" y="0"/>
                  </a:moveTo>
                  <a:cubicBezTo>
                    <a:pt x="1" y="3"/>
                    <a:pt x="0" y="5"/>
                    <a:pt x="0" y="8"/>
                  </a:cubicBezTo>
                  <a:cubicBezTo>
                    <a:pt x="0" y="5"/>
                    <a:pt x="1" y="3"/>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solidFill>
                  <a:srgbClr val="FFFFFF"/>
                </a:solidFill>
              </a:endParaRPr>
            </a:p>
          </p:txBody>
        </p:sp>
        <p:sp>
          <p:nvSpPr>
            <p:cNvPr id="125" name="Freeform 121"/>
            <p:cNvSpPr>
              <a:spLocks/>
            </p:cNvSpPr>
            <p:nvPr/>
          </p:nvSpPr>
          <p:spPr bwMode="black">
            <a:xfrm>
              <a:off x="1414463" y="2486025"/>
              <a:ext cx="12700" cy="30163"/>
            </a:xfrm>
            <a:custGeom>
              <a:avLst/>
              <a:gdLst>
                <a:gd name="T0" fmla="*/ 0 w 3"/>
                <a:gd name="T1" fmla="*/ 0 h 8"/>
                <a:gd name="T2" fmla="*/ 3 w 3"/>
                <a:gd name="T3" fmla="*/ 8 h 8"/>
                <a:gd name="T4" fmla="*/ 0 w 3"/>
                <a:gd name="T5" fmla="*/ 0 h 8"/>
              </a:gdLst>
              <a:ahLst/>
              <a:cxnLst>
                <a:cxn ang="0">
                  <a:pos x="T0" y="T1"/>
                </a:cxn>
                <a:cxn ang="0">
                  <a:pos x="T2" y="T3"/>
                </a:cxn>
                <a:cxn ang="0">
                  <a:pos x="T4" y="T5"/>
                </a:cxn>
              </a:cxnLst>
              <a:rect l="0" t="0" r="r" b="b"/>
              <a:pathLst>
                <a:path w="3" h="8">
                  <a:moveTo>
                    <a:pt x="0" y="0"/>
                  </a:moveTo>
                  <a:cubicBezTo>
                    <a:pt x="1" y="3"/>
                    <a:pt x="2" y="5"/>
                    <a:pt x="3" y="8"/>
                  </a:cubicBezTo>
                  <a:cubicBezTo>
                    <a:pt x="2" y="5"/>
                    <a:pt x="1" y="3"/>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solidFill>
                  <a:srgbClr val="FFFFFF"/>
                </a:solidFill>
              </a:endParaRPr>
            </a:p>
          </p:txBody>
        </p:sp>
        <p:sp>
          <p:nvSpPr>
            <p:cNvPr id="126" name="Freeform 122"/>
            <p:cNvSpPr>
              <a:spLocks/>
            </p:cNvSpPr>
            <p:nvPr/>
          </p:nvSpPr>
          <p:spPr bwMode="black">
            <a:xfrm>
              <a:off x="582613" y="2459038"/>
              <a:ext cx="7938" cy="19050"/>
            </a:xfrm>
            <a:custGeom>
              <a:avLst/>
              <a:gdLst>
                <a:gd name="T0" fmla="*/ 0 w 2"/>
                <a:gd name="T1" fmla="*/ 5 h 5"/>
                <a:gd name="T2" fmla="*/ 2 w 2"/>
                <a:gd name="T3" fmla="*/ 0 h 5"/>
                <a:gd name="T4" fmla="*/ 2 w 2"/>
                <a:gd name="T5" fmla="*/ 0 h 5"/>
                <a:gd name="T6" fmla="*/ 0 w 2"/>
                <a:gd name="T7" fmla="*/ 5 h 5"/>
              </a:gdLst>
              <a:ahLst/>
              <a:cxnLst>
                <a:cxn ang="0">
                  <a:pos x="T0" y="T1"/>
                </a:cxn>
                <a:cxn ang="0">
                  <a:pos x="T2" y="T3"/>
                </a:cxn>
                <a:cxn ang="0">
                  <a:pos x="T4" y="T5"/>
                </a:cxn>
                <a:cxn ang="0">
                  <a:pos x="T6" y="T7"/>
                </a:cxn>
              </a:cxnLst>
              <a:rect l="0" t="0" r="r" b="b"/>
              <a:pathLst>
                <a:path w="2" h="5">
                  <a:moveTo>
                    <a:pt x="0" y="5"/>
                  </a:moveTo>
                  <a:cubicBezTo>
                    <a:pt x="1" y="4"/>
                    <a:pt x="1" y="2"/>
                    <a:pt x="2" y="0"/>
                  </a:cubicBezTo>
                  <a:cubicBezTo>
                    <a:pt x="2" y="0"/>
                    <a:pt x="2" y="0"/>
                    <a:pt x="2" y="0"/>
                  </a:cubicBezTo>
                  <a:cubicBezTo>
                    <a:pt x="1" y="2"/>
                    <a:pt x="1" y="4"/>
                    <a:pt x="0"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solidFill>
                  <a:srgbClr val="FFFFFF"/>
                </a:solidFill>
              </a:endParaRPr>
            </a:p>
          </p:txBody>
        </p:sp>
        <p:sp>
          <p:nvSpPr>
            <p:cNvPr id="127" name="Freeform 123"/>
            <p:cNvSpPr>
              <a:spLocks/>
            </p:cNvSpPr>
            <p:nvPr/>
          </p:nvSpPr>
          <p:spPr bwMode="black">
            <a:xfrm>
              <a:off x="1411288" y="2478088"/>
              <a:ext cx="3175" cy="7938"/>
            </a:xfrm>
            <a:custGeom>
              <a:avLst/>
              <a:gdLst>
                <a:gd name="T0" fmla="*/ 0 w 1"/>
                <a:gd name="T1" fmla="*/ 0 h 2"/>
                <a:gd name="T2" fmla="*/ 1 w 1"/>
                <a:gd name="T3" fmla="*/ 2 h 2"/>
                <a:gd name="T4" fmla="*/ 0 w 1"/>
                <a:gd name="T5" fmla="*/ 0 h 2"/>
              </a:gdLst>
              <a:ahLst/>
              <a:cxnLst>
                <a:cxn ang="0">
                  <a:pos x="T0" y="T1"/>
                </a:cxn>
                <a:cxn ang="0">
                  <a:pos x="T2" y="T3"/>
                </a:cxn>
                <a:cxn ang="0">
                  <a:pos x="T4" y="T5"/>
                </a:cxn>
              </a:cxnLst>
              <a:rect l="0" t="0" r="r" b="b"/>
              <a:pathLst>
                <a:path w="1" h="2">
                  <a:moveTo>
                    <a:pt x="0" y="0"/>
                  </a:moveTo>
                  <a:cubicBezTo>
                    <a:pt x="0" y="1"/>
                    <a:pt x="1" y="1"/>
                    <a:pt x="1" y="2"/>
                  </a:cubicBezTo>
                  <a:cubicBezTo>
                    <a:pt x="1" y="1"/>
                    <a:pt x="0" y="1"/>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solidFill>
                  <a:srgbClr val="FFFFFF"/>
                </a:solidFill>
              </a:endParaRPr>
            </a:p>
          </p:txBody>
        </p:sp>
        <p:sp>
          <p:nvSpPr>
            <p:cNvPr id="128" name="Freeform 124"/>
            <p:cNvSpPr>
              <a:spLocks noEditPoints="1"/>
            </p:cNvSpPr>
            <p:nvPr/>
          </p:nvSpPr>
          <p:spPr bwMode="black">
            <a:xfrm>
              <a:off x="590550" y="2224088"/>
              <a:ext cx="812800" cy="344488"/>
            </a:xfrm>
            <a:custGeom>
              <a:avLst/>
              <a:gdLst>
                <a:gd name="T0" fmla="*/ 109 w 217"/>
                <a:gd name="T1" fmla="*/ 0 h 92"/>
                <a:gd name="T2" fmla="*/ 0 w 217"/>
                <a:gd name="T3" fmla="*/ 63 h 92"/>
                <a:gd name="T4" fmla="*/ 19 w 217"/>
                <a:gd name="T5" fmla="*/ 74 h 92"/>
                <a:gd name="T6" fmla="*/ 109 w 217"/>
                <a:gd name="T7" fmla="*/ 92 h 92"/>
                <a:gd name="T8" fmla="*/ 196 w 217"/>
                <a:gd name="T9" fmla="*/ 74 h 92"/>
                <a:gd name="T10" fmla="*/ 217 w 217"/>
                <a:gd name="T11" fmla="*/ 63 h 92"/>
                <a:gd name="T12" fmla="*/ 109 w 217"/>
                <a:gd name="T13" fmla="*/ 0 h 92"/>
                <a:gd name="T14" fmla="*/ 45 w 217"/>
                <a:gd name="T15" fmla="*/ 47 h 92"/>
                <a:gd name="T16" fmla="*/ 31 w 217"/>
                <a:gd name="T17" fmla="*/ 33 h 92"/>
                <a:gd name="T18" fmla="*/ 45 w 217"/>
                <a:gd name="T19" fmla="*/ 20 h 92"/>
                <a:gd name="T20" fmla="*/ 59 w 217"/>
                <a:gd name="T21" fmla="*/ 33 h 92"/>
                <a:gd name="T22" fmla="*/ 45 w 217"/>
                <a:gd name="T23" fmla="*/ 47 h 92"/>
                <a:gd name="T24" fmla="*/ 172 w 217"/>
                <a:gd name="T25" fmla="*/ 47 h 92"/>
                <a:gd name="T26" fmla="*/ 158 w 217"/>
                <a:gd name="T27" fmla="*/ 33 h 92"/>
                <a:gd name="T28" fmla="*/ 172 w 217"/>
                <a:gd name="T29" fmla="*/ 20 h 92"/>
                <a:gd name="T30" fmla="*/ 186 w 217"/>
                <a:gd name="T31" fmla="*/ 33 h 92"/>
                <a:gd name="T32" fmla="*/ 172 w 217"/>
                <a:gd name="T33" fmla="*/ 47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7" h="92">
                  <a:moveTo>
                    <a:pt x="109" y="0"/>
                  </a:moveTo>
                  <a:cubicBezTo>
                    <a:pt x="49" y="0"/>
                    <a:pt x="16" y="25"/>
                    <a:pt x="0" y="63"/>
                  </a:cubicBezTo>
                  <a:cubicBezTo>
                    <a:pt x="5" y="66"/>
                    <a:pt x="11" y="70"/>
                    <a:pt x="19" y="74"/>
                  </a:cubicBezTo>
                  <a:cubicBezTo>
                    <a:pt x="39" y="83"/>
                    <a:pt x="68" y="92"/>
                    <a:pt x="109" y="92"/>
                  </a:cubicBezTo>
                  <a:cubicBezTo>
                    <a:pt x="148" y="92"/>
                    <a:pt x="177" y="83"/>
                    <a:pt x="196" y="74"/>
                  </a:cubicBezTo>
                  <a:cubicBezTo>
                    <a:pt x="205" y="70"/>
                    <a:pt x="212" y="66"/>
                    <a:pt x="217" y="63"/>
                  </a:cubicBezTo>
                  <a:cubicBezTo>
                    <a:pt x="201" y="25"/>
                    <a:pt x="168" y="0"/>
                    <a:pt x="109" y="0"/>
                  </a:cubicBezTo>
                  <a:close/>
                  <a:moveTo>
                    <a:pt x="45" y="47"/>
                  </a:moveTo>
                  <a:cubicBezTo>
                    <a:pt x="37" y="47"/>
                    <a:pt x="31" y="41"/>
                    <a:pt x="31" y="33"/>
                  </a:cubicBezTo>
                  <a:cubicBezTo>
                    <a:pt x="31" y="26"/>
                    <a:pt x="37" y="20"/>
                    <a:pt x="45" y="20"/>
                  </a:cubicBezTo>
                  <a:cubicBezTo>
                    <a:pt x="53" y="20"/>
                    <a:pt x="59" y="26"/>
                    <a:pt x="59" y="33"/>
                  </a:cubicBezTo>
                  <a:cubicBezTo>
                    <a:pt x="59" y="41"/>
                    <a:pt x="53" y="47"/>
                    <a:pt x="45" y="47"/>
                  </a:cubicBezTo>
                  <a:close/>
                  <a:moveTo>
                    <a:pt x="172" y="47"/>
                  </a:moveTo>
                  <a:cubicBezTo>
                    <a:pt x="164" y="47"/>
                    <a:pt x="158" y="41"/>
                    <a:pt x="158" y="33"/>
                  </a:cubicBezTo>
                  <a:cubicBezTo>
                    <a:pt x="158" y="26"/>
                    <a:pt x="164" y="20"/>
                    <a:pt x="172" y="20"/>
                  </a:cubicBezTo>
                  <a:cubicBezTo>
                    <a:pt x="180" y="20"/>
                    <a:pt x="186" y="26"/>
                    <a:pt x="186" y="33"/>
                  </a:cubicBezTo>
                  <a:cubicBezTo>
                    <a:pt x="186" y="41"/>
                    <a:pt x="180" y="47"/>
                    <a:pt x="172" y="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solidFill>
                  <a:srgbClr val="FFFFFF"/>
                </a:solidFill>
              </a:endParaRPr>
            </a:p>
          </p:txBody>
        </p:sp>
        <p:sp>
          <p:nvSpPr>
            <p:cNvPr id="129" name="Freeform 125"/>
            <p:cNvSpPr>
              <a:spLocks/>
            </p:cNvSpPr>
            <p:nvPr/>
          </p:nvSpPr>
          <p:spPr bwMode="black">
            <a:xfrm>
              <a:off x="1403350" y="2459038"/>
              <a:ext cx="7938" cy="19050"/>
            </a:xfrm>
            <a:custGeom>
              <a:avLst/>
              <a:gdLst>
                <a:gd name="T0" fmla="*/ 0 w 2"/>
                <a:gd name="T1" fmla="*/ 0 h 5"/>
                <a:gd name="T2" fmla="*/ 0 w 2"/>
                <a:gd name="T3" fmla="*/ 0 h 5"/>
                <a:gd name="T4" fmla="*/ 2 w 2"/>
                <a:gd name="T5" fmla="*/ 5 h 5"/>
                <a:gd name="T6" fmla="*/ 0 w 2"/>
                <a:gd name="T7" fmla="*/ 0 h 5"/>
              </a:gdLst>
              <a:ahLst/>
              <a:cxnLst>
                <a:cxn ang="0">
                  <a:pos x="T0" y="T1"/>
                </a:cxn>
                <a:cxn ang="0">
                  <a:pos x="T2" y="T3"/>
                </a:cxn>
                <a:cxn ang="0">
                  <a:pos x="T4" y="T5"/>
                </a:cxn>
                <a:cxn ang="0">
                  <a:pos x="T6" y="T7"/>
                </a:cxn>
              </a:cxnLst>
              <a:rect l="0" t="0" r="r" b="b"/>
              <a:pathLst>
                <a:path w="2" h="5">
                  <a:moveTo>
                    <a:pt x="0" y="0"/>
                  </a:moveTo>
                  <a:cubicBezTo>
                    <a:pt x="0" y="0"/>
                    <a:pt x="0" y="0"/>
                    <a:pt x="0" y="0"/>
                  </a:cubicBezTo>
                  <a:cubicBezTo>
                    <a:pt x="1" y="2"/>
                    <a:pt x="1" y="3"/>
                    <a:pt x="2" y="5"/>
                  </a:cubicBezTo>
                  <a:cubicBezTo>
                    <a:pt x="2" y="3"/>
                    <a:pt x="1" y="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solidFill>
                  <a:srgbClr val="FFFFFF"/>
                </a:solidFill>
              </a:endParaRPr>
            </a:p>
          </p:txBody>
        </p:sp>
        <p:sp>
          <p:nvSpPr>
            <p:cNvPr id="130" name="Freeform 126"/>
            <p:cNvSpPr>
              <a:spLocks/>
            </p:cNvSpPr>
            <p:nvPr/>
          </p:nvSpPr>
          <p:spPr bwMode="black">
            <a:xfrm>
              <a:off x="750888" y="2006600"/>
              <a:ext cx="492125" cy="269875"/>
            </a:xfrm>
            <a:custGeom>
              <a:avLst/>
              <a:gdLst>
                <a:gd name="T0" fmla="*/ 2 w 131"/>
                <a:gd name="T1" fmla="*/ 11 h 72"/>
                <a:gd name="T2" fmla="*/ 61 w 131"/>
                <a:gd name="T3" fmla="*/ 70 h 72"/>
                <a:gd name="T4" fmla="*/ 66 w 131"/>
                <a:gd name="T5" fmla="*/ 72 h 72"/>
                <a:gd name="T6" fmla="*/ 70 w 131"/>
                <a:gd name="T7" fmla="*/ 70 h 72"/>
                <a:gd name="T8" fmla="*/ 129 w 131"/>
                <a:gd name="T9" fmla="*/ 11 h 72"/>
                <a:gd name="T10" fmla="*/ 129 w 131"/>
                <a:gd name="T11" fmla="*/ 2 h 72"/>
                <a:gd name="T12" fmla="*/ 121 w 131"/>
                <a:gd name="T13" fmla="*/ 2 h 72"/>
                <a:gd name="T14" fmla="*/ 66 w 131"/>
                <a:gd name="T15" fmla="*/ 57 h 72"/>
                <a:gd name="T16" fmla="*/ 10 w 131"/>
                <a:gd name="T17" fmla="*/ 2 h 72"/>
                <a:gd name="T18" fmla="*/ 2 w 131"/>
                <a:gd name="T19" fmla="*/ 2 h 72"/>
                <a:gd name="T20" fmla="*/ 2 w 131"/>
                <a:gd name="T21" fmla="*/ 11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1" h="72">
                  <a:moveTo>
                    <a:pt x="2" y="11"/>
                  </a:moveTo>
                  <a:cubicBezTo>
                    <a:pt x="61" y="70"/>
                    <a:pt x="61" y="70"/>
                    <a:pt x="61" y="70"/>
                  </a:cubicBezTo>
                  <a:cubicBezTo>
                    <a:pt x="62" y="71"/>
                    <a:pt x="64" y="72"/>
                    <a:pt x="66" y="72"/>
                  </a:cubicBezTo>
                  <a:cubicBezTo>
                    <a:pt x="67" y="72"/>
                    <a:pt x="69" y="71"/>
                    <a:pt x="70" y="70"/>
                  </a:cubicBezTo>
                  <a:cubicBezTo>
                    <a:pt x="129" y="11"/>
                    <a:pt x="129" y="11"/>
                    <a:pt x="129" y="11"/>
                  </a:cubicBezTo>
                  <a:cubicBezTo>
                    <a:pt x="131" y="8"/>
                    <a:pt x="131" y="5"/>
                    <a:pt x="129" y="2"/>
                  </a:cubicBezTo>
                  <a:cubicBezTo>
                    <a:pt x="127" y="0"/>
                    <a:pt x="123" y="0"/>
                    <a:pt x="121" y="2"/>
                  </a:cubicBezTo>
                  <a:cubicBezTo>
                    <a:pt x="66" y="57"/>
                    <a:pt x="66" y="57"/>
                    <a:pt x="66" y="57"/>
                  </a:cubicBezTo>
                  <a:cubicBezTo>
                    <a:pt x="10" y="2"/>
                    <a:pt x="10" y="2"/>
                    <a:pt x="10" y="2"/>
                  </a:cubicBezTo>
                  <a:cubicBezTo>
                    <a:pt x="8" y="0"/>
                    <a:pt x="4" y="0"/>
                    <a:pt x="2" y="2"/>
                  </a:cubicBezTo>
                  <a:cubicBezTo>
                    <a:pt x="0" y="5"/>
                    <a:pt x="0" y="8"/>
                    <a:pt x="2"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solidFill>
                  <a:srgbClr val="FFFFFF"/>
                </a:solidFill>
              </a:endParaRPr>
            </a:p>
          </p:txBody>
        </p:sp>
        <p:sp>
          <p:nvSpPr>
            <p:cNvPr id="131" name="Oval 127"/>
            <p:cNvSpPr>
              <a:spLocks noChangeArrowheads="1"/>
            </p:cNvSpPr>
            <p:nvPr/>
          </p:nvSpPr>
          <p:spPr bwMode="black">
            <a:xfrm>
              <a:off x="731838" y="1987550"/>
              <a:ext cx="87313" cy="857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solidFill>
                  <a:srgbClr val="FFFFFF"/>
                </a:solidFill>
              </a:endParaRPr>
            </a:p>
          </p:txBody>
        </p:sp>
        <p:sp>
          <p:nvSpPr>
            <p:cNvPr id="132" name="Oval 128"/>
            <p:cNvSpPr>
              <a:spLocks noChangeArrowheads="1"/>
            </p:cNvSpPr>
            <p:nvPr/>
          </p:nvSpPr>
          <p:spPr bwMode="black">
            <a:xfrm>
              <a:off x="1174750" y="1987550"/>
              <a:ext cx="87313" cy="857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solidFill>
                  <a:srgbClr val="FFFFFF"/>
                </a:solidFill>
              </a:endParaRPr>
            </a:p>
          </p:txBody>
        </p:sp>
        <p:sp>
          <p:nvSpPr>
            <p:cNvPr id="133" name="Freeform 129"/>
            <p:cNvSpPr>
              <a:spLocks/>
            </p:cNvSpPr>
            <p:nvPr/>
          </p:nvSpPr>
          <p:spPr bwMode="black">
            <a:xfrm>
              <a:off x="342900" y="2549525"/>
              <a:ext cx="404813" cy="206375"/>
            </a:xfrm>
            <a:custGeom>
              <a:avLst/>
              <a:gdLst>
                <a:gd name="T0" fmla="*/ 101 w 108"/>
                <a:gd name="T1" fmla="*/ 34 h 55"/>
                <a:gd name="T2" fmla="*/ 14 w 108"/>
                <a:gd name="T3" fmla="*/ 2 h 55"/>
                <a:gd name="T4" fmla="*/ 1 w 108"/>
                <a:gd name="T5" fmla="*/ 8 h 55"/>
                <a:gd name="T6" fmla="*/ 7 w 108"/>
                <a:gd name="T7" fmla="*/ 21 h 55"/>
                <a:gd name="T8" fmla="*/ 94 w 108"/>
                <a:gd name="T9" fmla="*/ 53 h 55"/>
                <a:gd name="T10" fmla="*/ 107 w 108"/>
                <a:gd name="T11" fmla="*/ 47 h 55"/>
                <a:gd name="T12" fmla="*/ 101 w 108"/>
                <a:gd name="T13" fmla="*/ 34 h 55"/>
              </a:gdLst>
              <a:ahLst/>
              <a:cxnLst>
                <a:cxn ang="0">
                  <a:pos x="T0" y="T1"/>
                </a:cxn>
                <a:cxn ang="0">
                  <a:pos x="T2" y="T3"/>
                </a:cxn>
                <a:cxn ang="0">
                  <a:pos x="T4" y="T5"/>
                </a:cxn>
                <a:cxn ang="0">
                  <a:pos x="T6" y="T7"/>
                </a:cxn>
                <a:cxn ang="0">
                  <a:pos x="T8" y="T9"/>
                </a:cxn>
                <a:cxn ang="0">
                  <a:pos x="T10" y="T11"/>
                </a:cxn>
                <a:cxn ang="0">
                  <a:pos x="T12" y="T13"/>
                </a:cxn>
              </a:cxnLst>
              <a:rect l="0" t="0" r="r" b="b"/>
              <a:pathLst>
                <a:path w="108" h="55">
                  <a:moveTo>
                    <a:pt x="101" y="34"/>
                  </a:moveTo>
                  <a:cubicBezTo>
                    <a:pt x="14" y="2"/>
                    <a:pt x="14" y="2"/>
                    <a:pt x="14" y="2"/>
                  </a:cubicBezTo>
                  <a:cubicBezTo>
                    <a:pt x="9" y="0"/>
                    <a:pt x="3" y="3"/>
                    <a:pt x="1" y="8"/>
                  </a:cubicBezTo>
                  <a:cubicBezTo>
                    <a:pt x="0" y="13"/>
                    <a:pt x="2" y="19"/>
                    <a:pt x="7" y="21"/>
                  </a:cubicBezTo>
                  <a:cubicBezTo>
                    <a:pt x="94" y="53"/>
                    <a:pt x="94" y="53"/>
                    <a:pt x="94" y="53"/>
                  </a:cubicBezTo>
                  <a:cubicBezTo>
                    <a:pt x="99" y="55"/>
                    <a:pt x="105" y="52"/>
                    <a:pt x="107" y="47"/>
                  </a:cubicBezTo>
                  <a:cubicBezTo>
                    <a:pt x="108" y="42"/>
                    <a:pt x="106" y="36"/>
                    <a:pt x="101"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solidFill>
                  <a:srgbClr val="FFFFFF"/>
                </a:solidFill>
              </a:endParaRPr>
            </a:p>
          </p:txBody>
        </p:sp>
        <p:sp>
          <p:nvSpPr>
            <p:cNvPr id="134" name="Freeform 130"/>
            <p:cNvSpPr>
              <a:spLocks/>
            </p:cNvSpPr>
            <p:nvPr/>
          </p:nvSpPr>
          <p:spPr bwMode="black">
            <a:xfrm>
              <a:off x="390525" y="3063875"/>
              <a:ext cx="409575" cy="201613"/>
            </a:xfrm>
            <a:custGeom>
              <a:avLst/>
              <a:gdLst>
                <a:gd name="T0" fmla="*/ 95 w 109"/>
                <a:gd name="T1" fmla="*/ 2 h 54"/>
                <a:gd name="T2" fmla="*/ 8 w 109"/>
                <a:gd name="T3" fmla="*/ 34 h 54"/>
                <a:gd name="T4" fmla="*/ 2 w 109"/>
                <a:gd name="T5" fmla="*/ 47 h 54"/>
                <a:gd name="T6" fmla="*/ 15 w 109"/>
                <a:gd name="T7" fmla="*/ 53 h 54"/>
                <a:gd name="T8" fmla="*/ 102 w 109"/>
                <a:gd name="T9" fmla="*/ 20 h 54"/>
                <a:gd name="T10" fmla="*/ 107 w 109"/>
                <a:gd name="T11" fmla="*/ 8 h 54"/>
                <a:gd name="T12" fmla="*/ 95 w 109"/>
                <a:gd name="T13" fmla="*/ 2 h 54"/>
              </a:gdLst>
              <a:ahLst/>
              <a:cxnLst>
                <a:cxn ang="0">
                  <a:pos x="T0" y="T1"/>
                </a:cxn>
                <a:cxn ang="0">
                  <a:pos x="T2" y="T3"/>
                </a:cxn>
                <a:cxn ang="0">
                  <a:pos x="T4" y="T5"/>
                </a:cxn>
                <a:cxn ang="0">
                  <a:pos x="T6" y="T7"/>
                </a:cxn>
                <a:cxn ang="0">
                  <a:pos x="T8" y="T9"/>
                </a:cxn>
                <a:cxn ang="0">
                  <a:pos x="T10" y="T11"/>
                </a:cxn>
                <a:cxn ang="0">
                  <a:pos x="T12" y="T13"/>
                </a:cxn>
              </a:cxnLst>
              <a:rect l="0" t="0" r="r" b="b"/>
              <a:pathLst>
                <a:path w="109" h="54">
                  <a:moveTo>
                    <a:pt x="95" y="2"/>
                  </a:moveTo>
                  <a:cubicBezTo>
                    <a:pt x="8" y="34"/>
                    <a:pt x="8" y="34"/>
                    <a:pt x="8" y="34"/>
                  </a:cubicBezTo>
                  <a:cubicBezTo>
                    <a:pt x="3" y="36"/>
                    <a:pt x="0" y="41"/>
                    <a:pt x="2" y="47"/>
                  </a:cubicBezTo>
                  <a:cubicBezTo>
                    <a:pt x="4" y="52"/>
                    <a:pt x="10" y="54"/>
                    <a:pt x="15" y="53"/>
                  </a:cubicBezTo>
                  <a:cubicBezTo>
                    <a:pt x="102" y="20"/>
                    <a:pt x="102" y="20"/>
                    <a:pt x="102" y="20"/>
                  </a:cubicBezTo>
                  <a:cubicBezTo>
                    <a:pt x="107" y="19"/>
                    <a:pt x="109" y="13"/>
                    <a:pt x="107" y="8"/>
                  </a:cubicBezTo>
                  <a:cubicBezTo>
                    <a:pt x="106" y="2"/>
                    <a:pt x="100" y="0"/>
                    <a:pt x="95"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solidFill>
                  <a:srgbClr val="FFFFFF"/>
                </a:solidFill>
              </a:endParaRPr>
            </a:p>
          </p:txBody>
        </p:sp>
        <p:sp>
          <p:nvSpPr>
            <p:cNvPr id="135" name="Freeform 131"/>
            <p:cNvSpPr>
              <a:spLocks/>
            </p:cNvSpPr>
            <p:nvPr/>
          </p:nvSpPr>
          <p:spPr bwMode="black">
            <a:xfrm>
              <a:off x="307975" y="2882900"/>
              <a:ext cx="428625" cy="76200"/>
            </a:xfrm>
            <a:custGeom>
              <a:avLst/>
              <a:gdLst>
                <a:gd name="T0" fmla="*/ 104 w 114"/>
                <a:gd name="T1" fmla="*/ 0 h 20"/>
                <a:gd name="T2" fmla="*/ 10 w 114"/>
                <a:gd name="T3" fmla="*/ 0 h 20"/>
                <a:gd name="T4" fmla="*/ 0 w 114"/>
                <a:gd name="T5" fmla="*/ 10 h 20"/>
                <a:gd name="T6" fmla="*/ 10 w 114"/>
                <a:gd name="T7" fmla="*/ 20 h 20"/>
                <a:gd name="T8" fmla="*/ 104 w 114"/>
                <a:gd name="T9" fmla="*/ 20 h 20"/>
                <a:gd name="T10" fmla="*/ 114 w 114"/>
                <a:gd name="T11" fmla="*/ 10 h 20"/>
                <a:gd name="T12" fmla="*/ 104 w 114"/>
                <a:gd name="T13" fmla="*/ 0 h 20"/>
              </a:gdLst>
              <a:ahLst/>
              <a:cxnLst>
                <a:cxn ang="0">
                  <a:pos x="T0" y="T1"/>
                </a:cxn>
                <a:cxn ang="0">
                  <a:pos x="T2" y="T3"/>
                </a:cxn>
                <a:cxn ang="0">
                  <a:pos x="T4" y="T5"/>
                </a:cxn>
                <a:cxn ang="0">
                  <a:pos x="T6" y="T7"/>
                </a:cxn>
                <a:cxn ang="0">
                  <a:pos x="T8" y="T9"/>
                </a:cxn>
                <a:cxn ang="0">
                  <a:pos x="T10" y="T11"/>
                </a:cxn>
                <a:cxn ang="0">
                  <a:pos x="T12" y="T13"/>
                </a:cxn>
              </a:cxnLst>
              <a:rect l="0" t="0" r="r" b="b"/>
              <a:pathLst>
                <a:path w="114" h="20">
                  <a:moveTo>
                    <a:pt x="104" y="0"/>
                  </a:moveTo>
                  <a:cubicBezTo>
                    <a:pt x="10" y="0"/>
                    <a:pt x="10" y="0"/>
                    <a:pt x="10" y="0"/>
                  </a:cubicBezTo>
                  <a:cubicBezTo>
                    <a:pt x="5" y="0"/>
                    <a:pt x="0" y="4"/>
                    <a:pt x="0" y="10"/>
                  </a:cubicBezTo>
                  <a:cubicBezTo>
                    <a:pt x="0" y="15"/>
                    <a:pt x="5" y="20"/>
                    <a:pt x="10" y="20"/>
                  </a:cubicBezTo>
                  <a:cubicBezTo>
                    <a:pt x="104" y="20"/>
                    <a:pt x="104" y="20"/>
                    <a:pt x="104" y="20"/>
                  </a:cubicBezTo>
                  <a:cubicBezTo>
                    <a:pt x="110" y="20"/>
                    <a:pt x="114" y="15"/>
                    <a:pt x="114" y="10"/>
                  </a:cubicBezTo>
                  <a:cubicBezTo>
                    <a:pt x="114" y="4"/>
                    <a:pt x="110" y="0"/>
                    <a:pt x="10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solidFill>
                  <a:srgbClr val="FFFFFF"/>
                </a:solidFill>
              </a:endParaRPr>
            </a:p>
          </p:txBody>
        </p:sp>
        <p:sp>
          <p:nvSpPr>
            <p:cNvPr id="136" name="Freeform 132"/>
            <p:cNvSpPr>
              <a:spLocks/>
            </p:cNvSpPr>
            <p:nvPr/>
          </p:nvSpPr>
          <p:spPr bwMode="black">
            <a:xfrm>
              <a:off x="1246188" y="2549525"/>
              <a:ext cx="409575" cy="206375"/>
            </a:xfrm>
            <a:custGeom>
              <a:avLst/>
              <a:gdLst>
                <a:gd name="T0" fmla="*/ 14 w 109"/>
                <a:gd name="T1" fmla="*/ 53 h 55"/>
                <a:gd name="T2" fmla="*/ 101 w 109"/>
                <a:gd name="T3" fmla="*/ 21 h 55"/>
                <a:gd name="T4" fmla="*/ 107 w 109"/>
                <a:gd name="T5" fmla="*/ 8 h 55"/>
                <a:gd name="T6" fmla="*/ 94 w 109"/>
                <a:gd name="T7" fmla="*/ 2 h 55"/>
                <a:gd name="T8" fmla="*/ 7 w 109"/>
                <a:gd name="T9" fmla="*/ 34 h 55"/>
                <a:gd name="T10" fmla="*/ 2 w 109"/>
                <a:gd name="T11" fmla="*/ 47 h 55"/>
                <a:gd name="T12" fmla="*/ 14 w 109"/>
                <a:gd name="T13" fmla="*/ 53 h 55"/>
              </a:gdLst>
              <a:ahLst/>
              <a:cxnLst>
                <a:cxn ang="0">
                  <a:pos x="T0" y="T1"/>
                </a:cxn>
                <a:cxn ang="0">
                  <a:pos x="T2" y="T3"/>
                </a:cxn>
                <a:cxn ang="0">
                  <a:pos x="T4" y="T5"/>
                </a:cxn>
                <a:cxn ang="0">
                  <a:pos x="T6" y="T7"/>
                </a:cxn>
                <a:cxn ang="0">
                  <a:pos x="T8" y="T9"/>
                </a:cxn>
                <a:cxn ang="0">
                  <a:pos x="T10" y="T11"/>
                </a:cxn>
                <a:cxn ang="0">
                  <a:pos x="T12" y="T13"/>
                </a:cxn>
              </a:cxnLst>
              <a:rect l="0" t="0" r="r" b="b"/>
              <a:pathLst>
                <a:path w="109" h="55">
                  <a:moveTo>
                    <a:pt x="14" y="53"/>
                  </a:moveTo>
                  <a:cubicBezTo>
                    <a:pt x="101" y="21"/>
                    <a:pt x="101" y="21"/>
                    <a:pt x="101" y="21"/>
                  </a:cubicBezTo>
                  <a:cubicBezTo>
                    <a:pt x="106" y="19"/>
                    <a:pt x="109" y="13"/>
                    <a:pt x="107" y="8"/>
                  </a:cubicBezTo>
                  <a:cubicBezTo>
                    <a:pt x="105" y="3"/>
                    <a:pt x="99" y="0"/>
                    <a:pt x="94" y="2"/>
                  </a:cubicBezTo>
                  <a:cubicBezTo>
                    <a:pt x="7" y="34"/>
                    <a:pt x="7" y="34"/>
                    <a:pt x="7" y="34"/>
                  </a:cubicBezTo>
                  <a:cubicBezTo>
                    <a:pt x="2" y="36"/>
                    <a:pt x="0" y="42"/>
                    <a:pt x="2" y="47"/>
                  </a:cubicBezTo>
                  <a:cubicBezTo>
                    <a:pt x="3" y="52"/>
                    <a:pt x="9" y="55"/>
                    <a:pt x="14" y="5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solidFill>
                  <a:srgbClr val="FFFFFF"/>
                </a:solidFill>
              </a:endParaRPr>
            </a:p>
          </p:txBody>
        </p:sp>
        <p:sp>
          <p:nvSpPr>
            <p:cNvPr id="137" name="Freeform 133"/>
            <p:cNvSpPr>
              <a:spLocks/>
            </p:cNvSpPr>
            <p:nvPr/>
          </p:nvSpPr>
          <p:spPr bwMode="black">
            <a:xfrm>
              <a:off x="1193800" y="3063875"/>
              <a:ext cx="409575" cy="201613"/>
            </a:xfrm>
            <a:custGeom>
              <a:avLst/>
              <a:gdLst>
                <a:gd name="T0" fmla="*/ 8 w 109"/>
                <a:gd name="T1" fmla="*/ 20 h 54"/>
                <a:gd name="T2" fmla="*/ 94 w 109"/>
                <a:gd name="T3" fmla="*/ 53 h 54"/>
                <a:gd name="T4" fmla="*/ 107 w 109"/>
                <a:gd name="T5" fmla="*/ 47 h 54"/>
                <a:gd name="T6" fmla="*/ 101 w 109"/>
                <a:gd name="T7" fmla="*/ 34 h 54"/>
                <a:gd name="T8" fmla="*/ 14 w 109"/>
                <a:gd name="T9" fmla="*/ 2 h 54"/>
                <a:gd name="T10" fmla="*/ 2 w 109"/>
                <a:gd name="T11" fmla="*/ 8 h 54"/>
                <a:gd name="T12" fmla="*/ 8 w 109"/>
                <a:gd name="T13" fmla="*/ 20 h 54"/>
              </a:gdLst>
              <a:ahLst/>
              <a:cxnLst>
                <a:cxn ang="0">
                  <a:pos x="T0" y="T1"/>
                </a:cxn>
                <a:cxn ang="0">
                  <a:pos x="T2" y="T3"/>
                </a:cxn>
                <a:cxn ang="0">
                  <a:pos x="T4" y="T5"/>
                </a:cxn>
                <a:cxn ang="0">
                  <a:pos x="T6" y="T7"/>
                </a:cxn>
                <a:cxn ang="0">
                  <a:pos x="T8" y="T9"/>
                </a:cxn>
                <a:cxn ang="0">
                  <a:pos x="T10" y="T11"/>
                </a:cxn>
                <a:cxn ang="0">
                  <a:pos x="T12" y="T13"/>
                </a:cxn>
              </a:cxnLst>
              <a:rect l="0" t="0" r="r" b="b"/>
              <a:pathLst>
                <a:path w="109" h="54">
                  <a:moveTo>
                    <a:pt x="8" y="20"/>
                  </a:moveTo>
                  <a:cubicBezTo>
                    <a:pt x="94" y="53"/>
                    <a:pt x="94" y="53"/>
                    <a:pt x="94" y="53"/>
                  </a:cubicBezTo>
                  <a:cubicBezTo>
                    <a:pt x="99" y="54"/>
                    <a:pt x="105" y="52"/>
                    <a:pt x="107" y="47"/>
                  </a:cubicBezTo>
                  <a:cubicBezTo>
                    <a:pt x="109" y="41"/>
                    <a:pt x="106" y="36"/>
                    <a:pt x="101" y="34"/>
                  </a:cubicBezTo>
                  <a:cubicBezTo>
                    <a:pt x="14" y="2"/>
                    <a:pt x="14" y="2"/>
                    <a:pt x="14" y="2"/>
                  </a:cubicBezTo>
                  <a:cubicBezTo>
                    <a:pt x="9" y="0"/>
                    <a:pt x="4" y="2"/>
                    <a:pt x="2" y="8"/>
                  </a:cubicBezTo>
                  <a:cubicBezTo>
                    <a:pt x="0" y="13"/>
                    <a:pt x="2" y="19"/>
                    <a:pt x="8"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solidFill>
                  <a:srgbClr val="FFFFFF"/>
                </a:solidFill>
              </a:endParaRPr>
            </a:p>
          </p:txBody>
        </p:sp>
        <p:sp>
          <p:nvSpPr>
            <p:cNvPr id="138" name="Freeform 134"/>
            <p:cNvSpPr>
              <a:spLocks/>
            </p:cNvSpPr>
            <p:nvPr/>
          </p:nvSpPr>
          <p:spPr bwMode="black">
            <a:xfrm>
              <a:off x="1257300" y="2882900"/>
              <a:ext cx="428625" cy="76200"/>
            </a:xfrm>
            <a:custGeom>
              <a:avLst/>
              <a:gdLst>
                <a:gd name="T0" fmla="*/ 10 w 114"/>
                <a:gd name="T1" fmla="*/ 20 h 20"/>
                <a:gd name="T2" fmla="*/ 104 w 114"/>
                <a:gd name="T3" fmla="*/ 20 h 20"/>
                <a:gd name="T4" fmla="*/ 114 w 114"/>
                <a:gd name="T5" fmla="*/ 10 h 20"/>
                <a:gd name="T6" fmla="*/ 104 w 114"/>
                <a:gd name="T7" fmla="*/ 0 h 20"/>
                <a:gd name="T8" fmla="*/ 10 w 114"/>
                <a:gd name="T9" fmla="*/ 0 h 20"/>
                <a:gd name="T10" fmla="*/ 0 w 114"/>
                <a:gd name="T11" fmla="*/ 10 h 20"/>
                <a:gd name="T12" fmla="*/ 10 w 114"/>
                <a:gd name="T13" fmla="*/ 20 h 20"/>
              </a:gdLst>
              <a:ahLst/>
              <a:cxnLst>
                <a:cxn ang="0">
                  <a:pos x="T0" y="T1"/>
                </a:cxn>
                <a:cxn ang="0">
                  <a:pos x="T2" y="T3"/>
                </a:cxn>
                <a:cxn ang="0">
                  <a:pos x="T4" y="T5"/>
                </a:cxn>
                <a:cxn ang="0">
                  <a:pos x="T6" y="T7"/>
                </a:cxn>
                <a:cxn ang="0">
                  <a:pos x="T8" y="T9"/>
                </a:cxn>
                <a:cxn ang="0">
                  <a:pos x="T10" y="T11"/>
                </a:cxn>
                <a:cxn ang="0">
                  <a:pos x="T12" y="T13"/>
                </a:cxn>
              </a:cxnLst>
              <a:rect l="0" t="0" r="r" b="b"/>
              <a:pathLst>
                <a:path w="114" h="20">
                  <a:moveTo>
                    <a:pt x="10" y="20"/>
                  </a:moveTo>
                  <a:cubicBezTo>
                    <a:pt x="104" y="20"/>
                    <a:pt x="104" y="20"/>
                    <a:pt x="104" y="20"/>
                  </a:cubicBezTo>
                  <a:cubicBezTo>
                    <a:pt x="109" y="20"/>
                    <a:pt x="114" y="15"/>
                    <a:pt x="114" y="10"/>
                  </a:cubicBezTo>
                  <a:cubicBezTo>
                    <a:pt x="114" y="4"/>
                    <a:pt x="109" y="0"/>
                    <a:pt x="104" y="0"/>
                  </a:cubicBezTo>
                  <a:cubicBezTo>
                    <a:pt x="10" y="0"/>
                    <a:pt x="10" y="0"/>
                    <a:pt x="10" y="0"/>
                  </a:cubicBezTo>
                  <a:cubicBezTo>
                    <a:pt x="4" y="0"/>
                    <a:pt x="0" y="4"/>
                    <a:pt x="0" y="10"/>
                  </a:cubicBezTo>
                  <a:cubicBezTo>
                    <a:pt x="0" y="15"/>
                    <a:pt x="4" y="20"/>
                    <a:pt x="10"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solidFill>
                  <a:srgbClr val="FFFFFF"/>
                </a:solidFill>
              </a:endParaRPr>
            </a:p>
          </p:txBody>
        </p:sp>
      </p:grpSp>
      <p:grpSp>
        <p:nvGrpSpPr>
          <p:cNvPr id="103" name="Group 102"/>
          <p:cNvGrpSpPr/>
          <p:nvPr/>
        </p:nvGrpSpPr>
        <p:grpSpPr bwMode="black">
          <a:xfrm>
            <a:off x="6209794" y="2314256"/>
            <a:ext cx="282961" cy="289406"/>
            <a:chOff x="307975" y="1987550"/>
            <a:chExt cx="1377950" cy="1409701"/>
          </a:xfrm>
          <a:solidFill>
            <a:srgbClr val="FFFFFF"/>
          </a:solidFill>
        </p:grpSpPr>
        <p:sp>
          <p:nvSpPr>
            <p:cNvPr id="104" name="Freeform 118"/>
            <p:cNvSpPr>
              <a:spLocks/>
            </p:cNvSpPr>
            <p:nvPr/>
          </p:nvSpPr>
          <p:spPr bwMode="black">
            <a:xfrm>
              <a:off x="538163" y="2516188"/>
              <a:ext cx="917575" cy="881063"/>
            </a:xfrm>
            <a:custGeom>
              <a:avLst/>
              <a:gdLst>
                <a:gd name="T0" fmla="*/ 237 w 245"/>
                <a:gd name="T1" fmla="*/ 0 h 235"/>
                <a:gd name="T2" fmla="*/ 218 w 245"/>
                <a:gd name="T3" fmla="*/ 10 h 235"/>
                <a:gd name="T4" fmla="*/ 131 w 245"/>
                <a:gd name="T5" fmla="*/ 30 h 235"/>
                <a:gd name="T6" fmla="*/ 131 w 245"/>
                <a:gd name="T7" fmla="*/ 201 h 235"/>
                <a:gd name="T8" fmla="*/ 115 w 245"/>
                <a:gd name="T9" fmla="*/ 201 h 235"/>
                <a:gd name="T10" fmla="*/ 115 w 245"/>
                <a:gd name="T11" fmla="*/ 30 h 235"/>
                <a:gd name="T12" fmla="*/ 27 w 245"/>
                <a:gd name="T13" fmla="*/ 10 h 235"/>
                <a:gd name="T14" fmla="*/ 9 w 245"/>
                <a:gd name="T15" fmla="*/ 0 h 235"/>
                <a:gd name="T16" fmla="*/ 0 w 245"/>
                <a:gd name="T17" fmla="*/ 67 h 235"/>
                <a:gd name="T18" fmla="*/ 123 w 245"/>
                <a:gd name="T19" fmla="*/ 235 h 235"/>
                <a:gd name="T20" fmla="*/ 245 w 245"/>
                <a:gd name="T21" fmla="*/ 67 h 235"/>
                <a:gd name="T22" fmla="*/ 237 w 24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5" h="235">
                  <a:moveTo>
                    <a:pt x="237" y="0"/>
                  </a:moveTo>
                  <a:cubicBezTo>
                    <a:pt x="232" y="3"/>
                    <a:pt x="226" y="7"/>
                    <a:pt x="218" y="10"/>
                  </a:cubicBezTo>
                  <a:cubicBezTo>
                    <a:pt x="198" y="20"/>
                    <a:pt x="169" y="29"/>
                    <a:pt x="131" y="30"/>
                  </a:cubicBezTo>
                  <a:cubicBezTo>
                    <a:pt x="131" y="201"/>
                    <a:pt x="131" y="201"/>
                    <a:pt x="131" y="201"/>
                  </a:cubicBezTo>
                  <a:cubicBezTo>
                    <a:pt x="115" y="201"/>
                    <a:pt x="115" y="201"/>
                    <a:pt x="115" y="201"/>
                  </a:cubicBezTo>
                  <a:cubicBezTo>
                    <a:pt x="115" y="30"/>
                    <a:pt x="115" y="30"/>
                    <a:pt x="115" y="30"/>
                  </a:cubicBezTo>
                  <a:cubicBezTo>
                    <a:pt x="76" y="29"/>
                    <a:pt x="47" y="20"/>
                    <a:pt x="27" y="10"/>
                  </a:cubicBezTo>
                  <a:cubicBezTo>
                    <a:pt x="19" y="7"/>
                    <a:pt x="13" y="3"/>
                    <a:pt x="9" y="0"/>
                  </a:cubicBezTo>
                  <a:cubicBezTo>
                    <a:pt x="3" y="20"/>
                    <a:pt x="0" y="43"/>
                    <a:pt x="0" y="67"/>
                  </a:cubicBezTo>
                  <a:cubicBezTo>
                    <a:pt x="0" y="149"/>
                    <a:pt x="61" y="235"/>
                    <a:pt x="123" y="235"/>
                  </a:cubicBezTo>
                  <a:cubicBezTo>
                    <a:pt x="184" y="235"/>
                    <a:pt x="245" y="149"/>
                    <a:pt x="245" y="67"/>
                  </a:cubicBezTo>
                  <a:cubicBezTo>
                    <a:pt x="245" y="43"/>
                    <a:pt x="242" y="20"/>
                    <a:pt x="23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solidFill>
                  <a:srgbClr val="FFFFFF"/>
                </a:solidFill>
              </a:endParaRPr>
            </a:p>
          </p:txBody>
        </p:sp>
        <p:sp>
          <p:nvSpPr>
            <p:cNvPr id="105" name="Freeform 119"/>
            <p:cNvSpPr>
              <a:spLocks/>
            </p:cNvSpPr>
            <p:nvPr/>
          </p:nvSpPr>
          <p:spPr bwMode="black">
            <a:xfrm>
              <a:off x="579438" y="2478088"/>
              <a:ext cx="3175" cy="7938"/>
            </a:xfrm>
            <a:custGeom>
              <a:avLst/>
              <a:gdLst>
                <a:gd name="T0" fmla="*/ 1 w 1"/>
                <a:gd name="T1" fmla="*/ 0 h 2"/>
                <a:gd name="T2" fmla="*/ 0 w 1"/>
                <a:gd name="T3" fmla="*/ 2 h 2"/>
                <a:gd name="T4" fmla="*/ 1 w 1"/>
                <a:gd name="T5" fmla="*/ 0 h 2"/>
              </a:gdLst>
              <a:ahLst/>
              <a:cxnLst>
                <a:cxn ang="0">
                  <a:pos x="T0" y="T1"/>
                </a:cxn>
                <a:cxn ang="0">
                  <a:pos x="T2" y="T3"/>
                </a:cxn>
                <a:cxn ang="0">
                  <a:pos x="T4" y="T5"/>
                </a:cxn>
              </a:cxnLst>
              <a:rect l="0" t="0" r="r" b="b"/>
              <a:pathLst>
                <a:path w="1" h="2">
                  <a:moveTo>
                    <a:pt x="1" y="0"/>
                  </a:moveTo>
                  <a:cubicBezTo>
                    <a:pt x="1" y="1"/>
                    <a:pt x="0" y="1"/>
                    <a:pt x="0" y="2"/>
                  </a:cubicBezTo>
                  <a:cubicBezTo>
                    <a:pt x="0" y="1"/>
                    <a:pt x="1" y="1"/>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solidFill>
                  <a:srgbClr val="FFFFFF"/>
                </a:solidFill>
              </a:endParaRPr>
            </a:p>
          </p:txBody>
        </p:sp>
        <p:sp>
          <p:nvSpPr>
            <p:cNvPr id="106" name="Freeform 120"/>
            <p:cNvSpPr>
              <a:spLocks/>
            </p:cNvSpPr>
            <p:nvPr/>
          </p:nvSpPr>
          <p:spPr bwMode="black">
            <a:xfrm>
              <a:off x="571500" y="2486025"/>
              <a:ext cx="7938" cy="30163"/>
            </a:xfrm>
            <a:custGeom>
              <a:avLst/>
              <a:gdLst>
                <a:gd name="T0" fmla="*/ 2 w 2"/>
                <a:gd name="T1" fmla="*/ 0 h 8"/>
                <a:gd name="T2" fmla="*/ 0 w 2"/>
                <a:gd name="T3" fmla="*/ 8 h 8"/>
                <a:gd name="T4" fmla="*/ 2 w 2"/>
                <a:gd name="T5" fmla="*/ 0 h 8"/>
              </a:gdLst>
              <a:ahLst/>
              <a:cxnLst>
                <a:cxn ang="0">
                  <a:pos x="T0" y="T1"/>
                </a:cxn>
                <a:cxn ang="0">
                  <a:pos x="T2" y="T3"/>
                </a:cxn>
                <a:cxn ang="0">
                  <a:pos x="T4" y="T5"/>
                </a:cxn>
              </a:cxnLst>
              <a:rect l="0" t="0" r="r" b="b"/>
              <a:pathLst>
                <a:path w="2" h="8">
                  <a:moveTo>
                    <a:pt x="2" y="0"/>
                  </a:moveTo>
                  <a:cubicBezTo>
                    <a:pt x="1" y="3"/>
                    <a:pt x="0" y="5"/>
                    <a:pt x="0" y="8"/>
                  </a:cubicBezTo>
                  <a:cubicBezTo>
                    <a:pt x="0" y="5"/>
                    <a:pt x="1" y="3"/>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solidFill>
                  <a:srgbClr val="FFFFFF"/>
                </a:solidFill>
              </a:endParaRPr>
            </a:p>
          </p:txBody>
        </p:sp>
        <p:sp>
          <p:nvSpPr>
            <p:cNvPr id="107" name="Freeform 121"/>
            <p:cNvSpPr>
              <a:spLocks/>
            </p:cNvSpPr>
            <p:nvPr/>
          </p:nvSpPr>
          <p:spPr bwMode="black">
            <a:xfrm>
              <a:off x="1414463" y="2486025"/>
              <a:ext cx="12700" cy="30163"/>
            </a:xfrm>
            <a:custGeom>
              <a:avLst/>
              <a:gdLst>
                <a:gd name="T0" fmla="*/ 0 w 3"/>
                <a:gd name="T1" fmla="*/ 0 h 8"/>
                <a:gd name="T2" fmla="*/ 3 w 3"/>
                <a:gd name="T3" fmla="*/ 8 h 8"/>
                <a:gd name="T4" fmla="*/ 0 w 3"/>
                <a:gd name="T5" fmla="*/ 0 h 8"/>
              </a:gdLst>
              <a:ahLst/>
              <a:cxnLst>
                <a:cxn ang="0">
                  <a:pos x="T0" y="T1"/>
                </a:cxn>
                <a:cxn ang="0">
                  <a:pos x="T2" y="T3"/>
                </a:cxn>
                <a:cxn ang="0">
                  <a:pos x="T4" y="T5"/>
                </a:cxn>
              </a:cxnLst>
              <a:rect l="0" t="0" r="r" b="b"/>
              <a:pathLst>
                <a:path w="3" h="8">
                  <a:moveTo>
                    <a:pt x="0" y="0"/>
                  </a:moveTo>
                  <a:cubicBezTo>
                    <a:pt x="1" y="3"/>
                    <a:pt x="2" y="5"/>
                    <a:pt x="3" y="8"/>
                  </a:cubicBezTo>
                  <a:cubicBezTo>
                    <a:pt x="2" y="5"/>
                    <a:pt x="1" y="3"/>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solidFill>
                  <a:srgbClr val="FFFFFF"/>
                </a:solidFill>
              </a:endParaRPr>
            </a:p>
          </p:txBody>
        </p:sp>
        <p:sp>
          <p:nvSpPr>
            <p:cNvPr id="108" name="Freeform 122"/>
            <p:cNvSpPr>
              <a:spLocks/>
            </p:cNvSpPr>
            <p:nvPr/>
          </p:nvSpPr>
          <p:spPr bwMode="black">
            <a:xfrm>
              <a:off x="582613" y="2459038"/>
              <a:ext cx="7938" cy="19050"/>
            </a:xfrm>
            <a:custGeom>
              <a:avLst/>
              <a:gdLst>
                <a:gd name="T0" fmla="*/ 0 w 2"/>
                <a:gd name="T1" fmla="*/ 5 h 5"/>
                <a:gd name="T2" fmla="*/ 2 w 2"/>
                <a:gd name="T3" fmla="*/ 0 h 5"/>
                <a:gd name="T4" fmla="*/ 2 w 2"/>
                <a:gd name="T5" fmla="*/ 0 h 5"/>
                <a:gd name="T6" fmla="*/ 0 w 2"/>
                <a:gd name="T7" fmla="*/ 5 h 5"/>
              </a:gdLst>
              <a:ahLst/>
              <a:cxnLst>
                <a:cxn ang="0">
                  <a:pos x="T0" y="T1"/>
                </a:cxn>
                <a:cxn ang="0">
                  <a:pos x="T2" y="T3"/>
                </a:cxn>
                <a:cxn ang="0">
                  <a:pos x="T4" y="T5"/>
                </a:cxn>
                <a:cxn ang="0">
                  <a:pos x="T6" y="T7"/>
                </a:cxn>
              </a:cxnLst>
              <a:rect l="0" t="0" r="r" b="b"/>
              <a:pathLst>
                <a:path w="2" h="5">
                  <a:moveTo>
                    <a:pt x="0" y="5"/>
                  </a:moveTo>
                  <a:cubicBezTo>
                    <a:pt x="1" y="4"/>
                    <a:pt x="1" y="2"/>
                    <a:pt x="2" y="0"/>
                  </a:cubicBezTo>
                  <a:cubicBezTo>
                    <a:pt x="2" y="0"/>
                    <a:pt x="2" y="0"/>
                    <a:pt x="2" y="0"/>
                  </a:cubicBezTo>
                  <a:cubicBezTo>
                    <a:pt x="1" y="2"/>
                    <a:pt x="1" y="4"/>
                    <a:pt x="0"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solidFill>
                  <a:srgbClr val="FFFFFF"/>
                </a:solidFill>
              </a:endParaRPr>
            </a:p>
          </p:txBody>
        </p:sp>
        <p:sp>
          <p:nvSpPr>
            <p:cNvPr id="109" name="Freeform 123"/>
            <p:cNvSpPr>
              <a:spLocks/>
            </p:cNvSpPr>
            <p:nvPr/>
          </p:nvSpPr>
          <p:spPr bwMode="black">
            <a:xfrm>
              <a:off x="1411288" y="2478088"/>
              <a:ext cx="3175" cy="7938"/>
            </a:xfrm>
            <a:custGeom>
              <a:avLst/>
              <a:gdLst>
                <a:gd name="T0" fmla="*/ 0 w 1"/>
                <a:gd name="T1" fmla="*/ 0 h 2"/>
                <a:gd name="T2" fmla="*/ 1 w 1"/>
                <a:gd name="T3" fmla="*/ 2 h 2"/>
                <a:gd name="T4" fmla="*/ 0 w 1"/>
                <a:gd name="T5" fmla="*/ 0 h 2"/>
              </a:gdLst>
              <a:ahLst/>
              <a:cxnLst>
                <a:cxn ang="0">
                  <a:pos x="T0" y="T1"/>
                </a:cxn>
                <a:cxn ang="0">
                  <a:pos x="T2" y="T3"/>
                </a:cxn>
                <a:cxn ang="0">
                  <a:pos x="T4" y="T5"/>
                </a:cxn>
              </a:cxnLst>
              <a:rect l="0" t="0" r="r" b="b"/>
              <a:pathLst>
                <a:path w="1" h="2">
                  <a:moveTo>
                    <a:pt x="0" y="0"/>
                  </a:moveTo>
                  <a:cubicBezTo>
                    <a:pt x="0" y="1"/>
                    <a:pt x="1" y="1"/>
                    <a:pt x="1" y="2"/>
                  </a:cubicBezTo>
                  <a:cubicBezTo>
                    <a:pt x="1" y="1"/>
                    <a:pt x="0" y="1"/>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solidFill>
                  <a:srgbClr val="FFFFFF"/>
                </a:solidFill>
              </a:endParaRPr>
            </a:p>
          </p:txBody>
        </p:sp>
        <p:sp>
          <p:nvSpPr>
            <p:cNvPr id="110" name="Freeform 124"/>
            <p:cNvSpPr>
              <a:spLocks noEditPoints="1"/>
            </p:cNvSpPr>
            <p:nvPr/>
          </p:nvSpPr>
          <p:spPr bwMode="black">
            <a:xfrm>
              <a:off x="590550" y="2224088"/>
              <a:ext cx="812800" cy="344488"/>
            </a:xfrm>
            <a:custGeom>
              <a:avLst/>
              <a:gdLst>
                <a:gd name="T0" fmla="*/ 109 w 217"/>
                <a:gd name="T1" fmla="*/ 0 h 92"/>
                <a:gd name="T2" fmla="*/ 0 w 217"/>
                <a:gd name="T3" fmla="*/ 63 h 92"/>
                <a:gd name="T4" fmla="*/ 19 w 217"/>
                <a:gd name="T5" fmla="*/ 74 h 92"/>
                <a:gd name="T6" fmla="*/ 109 w 217"/>
                <a:gd name="T7" fmla="*/ 92 h 92"/>
                <a:gd name="T8" fmla="*/ 196 w 217"/>
                <a:gd name="T9" fmla="*/ 74 h 92"/>
                <a:gd name="T10" fmla="*/ 217 w 217"/>
                <a:gd name="T11" fmla="*/ 63 h 92"/>
                <a:gd name="T12" fmla="*/ 109 w 217"/>
                <a:gd name="T13" fmla="*/ 0 h 92"/>
                <a:gd name="T14" fmla="*/ 45 w 217"/>
                <a:gd name="T15" fmla="*/ 47 h 92"/>
                <a:gd name="T16" fmla="*/ 31 w 217"/>
                <a:gd name="T17" fmla="*/ 33 h 92"/>
                <a:gd name="T18" fmla="*/ 45 w 217"/>
                <a:gd name="T19" fmla="*/ 20 h 92"/>
                <a:gd name="T20" fmla="*/ 59 w 217"/>
                <a:gd name="T21" fmla="*/ 33 h 92"/>
                <a:gd name="T22" fmla="*/ 45 w 217"/>
                <a:gd name="T23" fmla="*/ 47 h 92"/>
                <a:gd name="T24" fmla="*/ 172 w 217"/>
                <a:gd name="T25" fmla="*/ 47 h 92"/>
                <a:gd name="T26" fmla="*/ 158 w 217"/>
                <a:gd name="T27" fmla="*/ 33 h 92"/>
                <a:gd name="T28" fmla="*/ 172 w 217"/>
                <a:gd name="T29" fmla="*/ 20 h 92"/>
                <a:gd name="T30" fmla="*/ 186 w 217"/>
                <a:gd name="T31" fmla="*/ 33 h 92"/>
                <a:gd name="T32" fmla="*/ 172 w 217"/>
                <a:gd name="T33" fmla="*/ 47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7" h="92">
                  <a:moveTo>
                    <a:pt x="109" y="0"/>
                  </a:moveTo>
                  <a:cubicBezTo>
                    <a:pt x="49" y="0"/>
                    <a:pt x="16" y="25"/>
                    <a:pt x="0" y="63"/>
                  </a:cubicBezTo>
                  <a:cubicBezTo>
                    <a:pt x="5" y="66"/>
                    <a:pt x="11" y="70"/>
                    <a:pt x="19" y="74"/>
                  </a:cubicBezTo>
                  <a:cubicBezTo>
                    <a:pt x="39" y="83"/>
                    <a:pt x="68" y="92"/>
                    <a:pt x="109" y="92"/>
                  </a:cubicBezTo>
                  <a:cubicBezTo>
                    <a:pt x="148" y="92"/>
                    <a:pt x="177" y="83"/>
                    <a:pt x="196" y="74"/>
                  </a:cubicBezTo>
                  <a:cubicBezTo>
                    <a:pt x="205" y="70"/>
                    <a:pt x="212" y="66"/>
                    <a:pt x="217" y="63"/>
                  </a:cubicBezTo>
                  <a:cubicBezTo>
                    <a:pt x="201" y="25"/>
                    <a:pt x="168" y="0"/>
                    <a:pt x="109" y="0"/>
                  </a:cubicBezTo>
                  <a:close/>
                  <a:moveTo>
                    <a:pt x="45" y="47"/>
                  </a:moveTo>
                  <a:cubicBezTo>
                    <a:pt x="37" y="47"/>
                    <a:pt x="31" y="41"/>
                    <a:pt x="31" y="33"/>
                  </a:cubicBezTo>
                  <a:cubicBezTo>
                    <a:pt x="31" y="26"/>
                    <a:pt x="37" y="20"/>
                    <a:pt x="45" y="20"/>
                  </a:cubicBezTo>
                  <a:cubicBezTo>
                    <a:pt x="53" y="20"/>
                    <a:pt x="59" y="26"/>
                    <a:pt x="59" y="33"/>
                  </a:cubicBezTo>
                  <a:cubicBezTo>
                    <a:pt x="59" y="41"/>
                    <a:pt x="53" y="47"/>
                    <a:pt x="45" y="47"/>
                  </a:cubicBezTo>
                  <a:close/>
                  <a:moveTo>
                    <a:pt x="172" y="47"/>
                  </a:moveTo>
                  <a:cubicBezTo>
                    <a:pt x="164" y="47"/>
                    <a:pt x="158" y="41"/>
                    <a:pt x="158" y="33"/>
                  </a:cubicBezTo>
                  <a:cubicBezTo>
                    <a:pt x="158" y="26"/>
                    <a:pt x="164" y="20"/>
                    <a:pt x="172" y="20"/>
                  </a:cubicBezTo>
                  <a:cubicBezTo>
                    <a:pt x="180" y="20"/>
                    <a:pt x="186" y="26"/>
                    <a:pt x="186" y="33"/>
                  </a:cubicBezTo>
                  <a:cubicBezTo>
                    <a:pt x="186" y="41"/>
                    <a:pt x="180" y="47"/>
                    <a:pt x="172" y="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solidFill>
                  <a:srgbClr val="FFFFFF"/>
                </a:solidFill>
              </a:endParaRPr>
            </a:p>
          </p:txBody>
        </p:sp>
        <p:sp>
          <p:nvSpPr>
            <p:cNvPr id="111" name="Freeform 125"/>
            <p:cNvSpPr>
              <a:spLocks/>
            </p:cNvSpPr>
            <p:nvPr/>
          </p:nvSpPr>
          <p:spPr bwMode="black">
            <a:xfrm>
              <a:off x="1403350" y="2459038"/>
              <a:ext cx="7938" cy="19050"/>
            </a:xfrm>
            <a:custGeom>
              <a:avLst/>
              <a:gdLst>
                <a:gd name="T0" fmla="*/ 0 w 2"/>
                <a:gd name="T1" fmla="*/ 0 h 5"/>
                <a:gd name="T2" fmla="*/ 0 w 2"/>
                <a:gd name="T3" fmla="*/ 0 h 5"/>
                <a:gd name="T4" fmla="*/ 2 w 2"/>
                <a:gd name="T5" fmla="*/ 5 h 5"/>
                <a:gd name="T6" fmla="*/ 0 w 2"/>
                <a:gd name="T7" fmla="*/ 0 h 5"/>
              </a:gdLst>
              <a:ahLst/>
              <a:cxnLst>
                <a:cxn ang="0">
                  <a:pos x="T0" y="T1"/>
                </a:cxn>
                <a:cxn ang="0">
                  <a:pos x="T2" y="T3"/>
                </a:cxn>
                <a:cxn ang="0">
                  <a:pos x="T4" y="T5"/>
                </a:cxn>
                <a:cxn ang="0">
                  <a:pos x="T6" y="T7"/>
                </a:cxn>
              </a:cxnLst>
              <a:rect l="0" t="0" r="r" b="b"/>
              <a:pathLst>
                <a:path w="2" h="5">
                  <a:moveTo>
                    <a:pt x="0" y="0"/>
                  </a:moveTo>
                  <a:cubicBezTo>
                    <a:pt x="0" y="0"/>
                    <a:pt x="0" y="0"/>
                    <a:pt x="0" y="0"/>
                  </a:cubicBezTo>
                  <a:cubicBezTo>
                    <a:pt x="1" y="2"/>
                    <a:pt x="1" y="3"/>
                    <a:pt x="2" y="5"/>
                  </a:cubicBezTo>
                  <a:cubicBezTo>
                    <a:pt x="2" y="3"/>
                    <a:pt x="1" y="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solidFill>
                  <a:srgbClr val="FFFFFF"/>
                </a:solidFill>
              </a:endParaRPr>
            </a:p>
          </p:txBody>
        </p:sp>
        <p:sp>
          <p:nvSpPr>
            <p:cNvPr id="112" name="Freeform 126"/>
            <p:cNvSpPr>
              <a:spLocks/>
            </p:cNvSpPr>
            <p:nvPr/>
          </p:nvSpPr>
          <p:spPr bwMode="black">
            <a:xfrm>
              <a:off x="750888" y="2006600"/>
              <a:ext cx="492125" cy="269875"/>
            </a:xfrm>
            <a:custGeom>
              <a:avLst/>
              <a:gdLst>
                <a:gd name="T0" fmla="*/ 2 w 131"/>
                <a:gd name="T1" fmla="*/ 11 h 72"/>
                <a:gd name="T2" fmla="*/ 61 w 131"/>
                <a:gd name="T3" fmla="*/ 70 h 72"/>
                <a:gd name="T4" fmla="*/ 66 w 131"/>
                <a:gd name="T5" fmla="*/ 72 h 72"/>
                <a:gd name="T6" fmla="*/ 70 w 131"/>
                <a:gd name="T7" fmla="*/ 70 h 72"/>
                <a:gd name="T8" fmla="*/ 129 w 131"/>
                <a:gd name="T9" fmla="*/ 11 h 72"/>
                <a:gd name="T10" fmla="*/ 129 w 131"/>
                <a:gd name="T11" fmla="*/ 2 h 72"/>
                <a:gd name="T12" fmla="*/ 121 w 131"/>
                <a:gd name="T13" fmla="*/ 2 h 72"/>
                <a:gd name="T14" fmla="*/ 66 w 131"/>
                <a:gd name="T15" fmla="*/ 57 h 72"/>
                <a:gd name="T16" fmla="*/ 10 w 131"/>
                <a:gd name="T17" fmla="*/ 2 h 72"/>
                <a:gd name="T18" fmla="*/ 2 w 131"/>
                <a:gd name="T19" fmla="*/ 2 h 72"/>
                <a:gd name="T20" fmla="*/ 2 w 131"/>
                <a:gd name="T21" fmla="*/ 11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1" h="72">
                  <a:moveTo>
                    <a:pt x="2" y="11"/>
                  </a:moveTo>
                  <a:cubicBezTo>
                    <a:pt x="61" y="70"/>
                    <a:pt x="61" y="70"/>
                    <a:pt x="61" y="70"/>
                  </a:cubicBezTo>
                  <a:cubicBezTo>
                    <a:pt x="62" y="71"/>
                    <a:pt x="64" y="72"/>
                    <a:pt x="66" y="72"/>
                  </a:cubicBezTo>
                  <a:cubicBezTo>
                    <a:pt x="67" y="72"/>
                    <a:pt x="69" y="71"/>
                    <a:pt x="70" y="70"/>
                  </a:cubicBezTo>
                  <a:cubicBezTo>
                    <a:pt x="129" y="11"/>
                    <a:pt x="129" y="11"/>
                    <a:pt x="129" y="11"/>
                  </a:cubicBezTo>
                  <a:cubicBezTo>
                    <a:pt x="131" y="8"/>
                    <a:pt x="131" y="5"/>
                    <a:pt x="129" y="2"/>
                  </a:cubicBezTo>
                  <a:cubicBezTo>
                    <a:pt x="127" y="0"/>
                    <a:pt x="123" y="0"/>
                    <a:pt x="121" y="2"/>
                  </a:cubicBezTo>
                  <a:cubicBezTo>
                    <a:pt x="66" y="57"/>
                    <a:pt x="66" y="57"/>
                    <a:pt x="66" y="57"/>
                  </a:cubicBezTo>
                  <a:cubicBezTo>
                    <a:pt x="10" y="2"/>
                    <a:pt x="10" y="2"/>
                    <a:pt x="10" y="2"/>
                  </a:cubicBezTo>
                  <a:cubicBezTo>
                    <a:pt x="8" y="0"/>
                    <a:pt x="4" y="0"/>
                    <a:pt x="2" y="2"/>
                  </a:cubicBezTo>
                  <a:cubicBezTo>
                    <a:pt x="0" y="5"/>
                    <a:pt x="0" y="8"/>
                    <a:pt x="2"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solidFill>
                  <a:srgbClr val="FFFFFF"/>
                </a:solidFill>
              </a:endParaRPr>
            </a:p>
          </p:txBody>
        </p:sp>
        <p:sp>
          <p:nvSpPr>
            <p:cNvPr id="113" name="Oval 127"/>
            <p:cNvSpPr>
              <a:spLocks noChangeArrowheads="1"/>
            </p:cNvSpPr>
            <p:nvPr/>
          </p:nvSpPr>
          <p:spPr bwMode="black">
            <a:xfrm>
              <a:off x="731838" y="1987550"/>
              <a:ext cx="87313" cy="857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solidFill>
                  <a:srgbClr val="FFFFFF"/>
                </a:solidFill>
              </a:endParaRPr>
            </a:p>
          </p:txBody>
        </p:sp>
        <p:sp>
          <p:nvSpPr>
            <p:cNvPr id="114" name="Oval 128"/>
            <p:cNvSpPr>
              <a:spLocks noChangeArrowheads="1"/>
            </p:cNvSpPr>
            <p:nvPr/>
          </p:nvSpPr>
          <p:spPr bwMode="black">
            <a:xfrm>
              <a:off x="1174750" y="1987550"/>
              <a:ext cx="87313" cy="857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solidFill>
                  <a:srgbClr val="FFFFFF"/>
                </a:solidFill>
              </a:endParaRPr>
            </a:p>
          </p:txBody>
        </p:sp>
        <p:sp>
          <p:nvSpPr>
            <p:cNvPr id="115" name="Freeform 129"/>
            <p:cNvSpPr>
              <a:spLocks/>
            </p:cNvSpPr>
            <p:nvPr/>
          </p:nvSpPr>
          <p:spPr bwMode="black">
            <a:xfrm>
              <a:off x="342900" y="2549525"/>
              <a:ext cx="404813" cy="206375"/>
            </a:xfrm>
            <a:custGeom>
              <a:avLst/>
              <a:gdLst>
                <a:gd name="T0" fmla="*/ 101 w 108"/>
                <a:gd name="T1" fmla="*/ 34 h 55"/>
                <a:gd name="T2" fmla="*/ 14 w 108"/>
                <a:gd name="T3" fmla="*/ 2 h 55"/>
                <a:gd name="T4" fmla="*/ 1 w 108"/>
                <a:gd name="T5" fmla="*/ 8 h 55"/>
                <a:gd name="T6" fmla="*/ 7 w 108"/>
                <a:gd name="T7" fmla="*/ 21 h 55"/>
                <a:gd name="T8" fmla="*/ 94 w 108"/>
                <a:gd name="T9" fmla="*/ 53 h 55"/>
                <a:gd name="T10" fmla="*/ 107 w 108"/>
                <a:gd name="T11" fmla="*/ 47 h 55"/>
                <a:gd name="T12" fmla="*/ 101 w 108"/>
                <a:gd name="T13" fmla="*/ 34 h 55"/>
              </a:gdLst>
              <a:ahLst/>
              <a:cxnLst>
                <a:cxn ang="0">
                  <a:pos x="T0" y="T1"/>
                </a:cxn>
                <a:cxn ang="0">
                  <a:pos x="T2" y="T3"/>
                </a:cxn>
                <a:cxn ang="0">
                  <a:pos x="T4" y="T5"/>
                </a:cxn>
                <a:cxn ang="0">
                  <a:pos x="T6" y="T7"/>
                </a:cxn>
                <a:cxn ang="0">
                  <a:pos x="T8" y="T9"/>
                </a:cxn>
                <a:cxn ang="0">
                  <a:pos x="T10" y="T11"/>
                </a:cxn>
                <a:cxn ang="0">
                  <a:pos x="T12" y="T13"/>
                </a:cxn>
              </a:cxnLst>
              <a:rect l="0" t="0" r="r" b="b"/>
              <a:pathLst>
                <a:path w="108" h="55">
                  <a:moveTo>
                    <a:pt x="101" y="34"/>
                  </a:moveTo>
                  <a:cubicBezTo>
                    <a:pt x="14" y="2"/>
                    <a:pt x="14" y="2"/>
                    <a:pt x="14" y="2"/>
                  </a:cubicBezTo>
                  <a:cubicBezTo>
                    <a:pt x="9" y="0"/>
                    <a:pt x="3" y="3"/>
                    <a:pt x="1" y="8"/>
                  </a:cubicBezTo>
                  <a:cubicBezTo>
                    <a:pt x="0" y="13"/>
                    <a:pt x="2" y="19"/>
                    <a:pt x="7" y="21"/>
                  </a:cubicBezTo>
                  <a:cubicBezTo>
                    <a:pt x="94" y="53"/>
                    <a:pt x="94" y="53"/>
                    <a:pt x="94" y="53"/>
                  </a:cubicBezTo>
                  <a:cubicBezTo>
                    <a:pt x="99" y="55"/>
                    <a:pt x="105" y="52"/>
                    <a:pt x="107" y="47"/>
                  </a:cubicBezTo>
                  <a:cubicBezTo>
                    <a:pt x="108" y="42"/>
                    <a:pt x="106" y="36"/>
                    <a:pt x="101"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solidFill>
                  <a:srgbClr val="FFFFFF"/>
                </a:solidFill>
              </a:endParaRPr>
            </a:p>
          </p:txBody>
        </p:sp>
        <p:sp>
          <p:nvSpPr>
            <p:cNvPr id="116" name="Freeform 130"/>
            <p:cNvSpPr>
              <a:spLocks/>
            </p:cNvSpPr>
            <p:nvPr/>
          </p:nvSpPr>
          <p:spPr bwMode="black">
            <a:xfrm>
              <a:off x="390525" y="3063875"/>
              <a:ext cx="409575" cy="201613"/>
            </a:xfrm>
            <a:custGeom>
              <a:avLst/>
              <a:gdLst>
                <a:gd name="T0" fmla="*/ 95 w 109"/>
                <a:gd name="T1" fmla="*/ 2 h 54"/>
                <a:gd name="T2" fmla="*/ 8 w 109"/>
                <a:gd name="T3" fmla="*/ 34 h 54"/>
                <a:gd name="T4" fmla="*/ 2 w 109"/>
                <a:gd name="T5" fmla="*/ 47 h 54"/>
                <a:gd name="T6" fmla="*/ 15 w 109"/>
                <a:gd name="T7" fmla="*/ 53 h 54"/>
                <a:gd name="T8" fmla="*/ 102 w 109"/>
                <a:gd name="T9" fmla="*/ 20 h 54"/>
                <a:gd name="T10" fmla="*/ 107 w 109"/>
                <a:gd name="T11" fmla="*/ 8 h 54"/>
                <a:gd name="T12" fmla="*/ 95 w 109"/>
                <a:gd name="T13" fmla="*/ 2 h 54"/>
              </a:gdLst>
              <a:ahLst/>
              <a:cxnLst>
                <a:cxn ang="0">
                  <a:pos x="T0" y="T1"/>
                </a:cxn>
                <a:cxn ang="0">
                  <a:pos x="T2" y="T3"/>
                </a:cxn>
                <a:cxn ang="0">
                  <a:pos x="T4" y="T5"/>
                </a:cxn>
                <a:cxn ang="0">
                  <a:pos x="T6" y="T7"/>
                </a:cxn>
                <a:cxn ang="0">
                  <a:pos x="T8" y="T9"/>
                </a:cxn>
                <a:cxn ang="0">
                  <a:pos x="T10" y="T11"/>
                </a:cxn>
                <a:cxn ang="0">
                  <a:pos x="T12" y="T13"/>
                </a:cxn>
              </a:cxnLst>
              <a:rect l="0" t="0" r="r" b="b"/>
              <a:pathLst>
                <a:path w="109" h="54">
                  <a:moveTo>
                    <a:pt x="95" y="2"/>
                  </a:moveTo>
                  <a:cubicBezTo>
                    <a:pt x="8" y="34"/>
                    <a:pt x="8" y="34"/>
                    <a:pt x="8" y="34"/>
                  </a:cubicBezTo>
                  <a:cubicBezTo>
                    <a:pt x="3" y="36"/>
                    <a:pt x="0" y="41"/>
                    <a:pt x="2" y="47"/>
                  </a:cubicBezTo>
                  <a:cubicBezTo>
                    <a:pt x="4" y="52"/>
                    <a:pt x="10" y="54"/>
                    <a:pt x="15" y="53"/>
                  </a:cubicBezTo>
                  <a:cubicBezTo>
                    <a:pt x="102" y="20"/>
                    <a:pt x="102" y="20"/>
                    <a:pt x="102" y="20"/>
                  </a:cubicBezTo>
                  <a:cubicBezTo>
                    <a:pt x="107" y="19"/>
                    <a:pt x="109" y="13"/>
                    <a:pt x="107" y="8"/>
                  </a:cubicBezTo>
                  <a:cubicBezTo>
                    <a:pt x="106" y="2"/>
                    <a:pt x="100" y="0"/>
                    <a:pt x="95"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solidFill>
                  <a:srgbClr val="FFFFFF"/>
                </a:solidFill>
              </a:endParaRPr>
            </a:p>
          </p:txBody>
        </p:sp>
        <p:sp>
          <p:nvSpPr>
            <p:cNvPr id="117" name="Freeform 131"/>
            <p:cNvSpPr>
              <a:spLocks/>
            </p:cNvSpPr>
            <p:nvPr/>
          </p:nvSpPr>
          <p:spPr bwMode="black">
            <a:xfrm>
              <a:off x="307975" y="2882900"/>
              <a:ext cx="428625" cy="76200"/>
            </a:xfrm>
            <a:custGeom>
              <a:avLst/>
              <a:gdLst>
                <a:gd name="T0" fmla="*/ 104 w 114"/>
                <a:gd name="T1" fmla="*/ 0 h 20"/>
                <a:gd name="T2" fmla="*/ 10 w 114"/>
                <a:gd name="T3" fmla="*/ 0 h 20"/>
                <a:gd name="T4" fmla="*/ 0 w 114"/>
                <a:gd name="T5" fmla="*/ 10 h 20"/>
                <a:gd name="T6" fmla="*/ 10 w 114"/>
                <a:gd name="T7" fmla="*/ 20 h 20"/>
                <a:gd name="T8" fmla="*/ 104 w 114"/>
                <a:gd name="T9" fmla="*/ 20 h 20"/>
                <a:gd name="T10" fmla="*/ 114 w 114"/>
                <a:gd name="T11" fmla="*/ 10 h 20"/>
                <a:gd name="T12" fmla="*/ 104 w 114"/>
                <a:gd name="T13" fmla="*/ 0 h 20"/>
              </a:gdLst>
              <a:ahLst/>
              <a:cxnLst>
                <a:cxn ang="0">
                  <a:pos x="T0" y="T1"/>
                </a:cxn>
                <a:cxn ang="0">
                  <a:pos x="T2" y="T3"/>
                </a:cxn>
                <a:cxn ang="0">
                  <a:pos x="T4" y="T5"/>
                </a:cxn>
                <a:cxn ang="0">
                  <a:pos x="T6" y="T7"/>
                </a:cxn>
                <a:cxn ang="0">
                  <a:pos x="T8" y="T9"/>
                </a:cxn>
                <a:cxn ang="0">
                  <a:pos x="T10" y="T11"/>
                </a:cxn>
                <a:cxn ang="0">
                  <a:pos x="T12" y="T13"/>
                </a:cxn>
              </a:cxnLst>
              <a:rect l="0" t="0" r="r" b="b"/>
              <a:pathLst>
                <a:path w="114" h="20">
                  <a:moveTo>
                    <a:pt x="104" y="0"/>
                  </a:moveTo>
                  <a:cubicBezTo>
                    <a:pt x="10" y="0"/>
                    <a:pt x="10" y="0"/>
                    <a:pt x="10" y="0"/>
                  </a:cubicBezTo>
                  <a:cubicBezTo>
                    <a:pt x="5" y="0"/>
                    <a:pt x="0" y="4"/>
                    <a:pt x="0" y="10"/>
                  </a:cubicBezTo>
                  <a:cubicBezTo>
                    <a:pt x="0" y="15"/>
                    <a:pt x="5" y="20"/>
                    <a:pt x="10" y="20"/>
                  </a:cubicBezTo>
                  <a:cubicBezTo>
                    <a:pt x="104" y="20"/>
                    <a:pt x="104" y="20"/>
                    <a:pt x="104" y="20"/>
                  </a:cubicBezTo>
                  <a:cubicBezTo>
                    <a:pt x="110" y="20"/>
                    <a:pt x="114" y="15"/>
                    <a:pt x="114" y="10"/>
                  </a:cubicBezTo>
                  <a:cubicBezTo>
                    <a:pt x="114" y="4"/>
                    <a:pt x="110" y="0"/>
                    <a:pt x="10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solidFill>
                  <a:srgbClr val="FFFFFF"/>
                </a:solidFill>
              </a:endParaRPr>
            </a:p>
          </p:txBody>
        </p:sp>
        <p:sp>
          <p:nvSpPr>
            <p:cNvPr id="118" name="Freeform 132"/>
            <p:cNvSpPr>
              <a:spLocks/>
            </p:cNvSpPr>
            <p:nvPr/>
          </p:nvSpPr>
          <p:spPr bwMode="black">
            <a:xfrm>
              <a:off x="1246188" y="2549525"/>
              <a:ext cx="409575" cy="206375"/>
            </a:xfrm>
            <a:custGeom>
              <a:avLst/>
              <a:gdLst>
                <a:gd name="T0" fmla="*/ 14 w 109"/>
                <a:gd name="T1" fmla="*/ 53 h 55"/>
                <a:gd name="T2" fmla="*/ 101 w 109"/>
                <a:gd name="T3" fmla="*/ 21 h 55"/>
                <a:gd name="T4" fmla="*/ 107 w 109"/>
                <a:gd name="T5" fmla="*/ 8 h 55"/>
                <a:gd name="T6" fmla="*/ 94 w 109"/>
                <a:gd name="T7" fmla="*/ 2 h 55"/>
                <a:gd name="T8" fmla="*/ 7 w 109"/>
                <a:gd name="T9" fmla="*/ 34 h 55"/>
                <a:gd name="T10" fmla="*/ 2 w 109"/>
                <a:gd name="T11" fmla="*/ 47 h 55"/>
                <a:gd name="T12" fmla="*/ 14 w 109"/>
                <a:gd name="T13" fmla="*/ 53 h 55"/>
              </a:gdLst>
              <a:ahLst/>
              <a:cxnLst>
                <a:cxn ang="0">
                  <a:pos x="T0" y="T1"/>
                </a:cxn>
                <a:cxn ang="0">
                  <a:pos x="T2" y="T3"/>
                </a:cxn>
                <a:cxn ang="0">
                  <a:pos x="T4" y="T5"/>
                </a:cxn>
                <a:cxn ang="0">
                  <a:pos x="T6" y="T7"/>
                </a:cxn>
                <a:cxn ang="0">
                  <a:pos x="T8" y="T9"/>
                </a:cxn>
                <a:cxn ang="0">
                  <a:pos x="T10" y="T11"/>
                </a:cxn>
                <a:cxn ang="0">
                  <a:pos x="T12" y="T13"/>
                </a:cxn>
              </a:cxnLst>
              <a:rect l="0" t="0" r="r" b="b"/>
              <a:pathLst>
                <a:path w="109" h="55">
                  <a:moveTo>
                    <a:pt x="14" y="53"/>
                  </a:moveTo>
                  <a:cubicBezTo>
                    <a:pt x="101" y="21"/>
                    <a:pt x="101" y="21"/>
                    <a:pt x="101" y="21"/>
                  </a:cubicBezTo>
                  <a:cubicBezTo>
                    <a:pt x="106" y="19"/>
                    <a:pt x="109" y="13"/>
                    <a:pt x="107" y="8"/>
                  </a:cubicBezTo>
                  <a:cubicBezTo>
                    <a:pt x="105" y="3"/>
                    <a:pt x="99" y="0"/>
                    <a:pt x="94" y="2"/>
                  </a:cubicBezTo>
                  <a:cubicBezTo>
                    <a:pt x="7" y="34"/>
                    <a:pt x="7" y="34"/>
                    <a:pt x="7" y="34"/>
                  </a:cubicBezTo>
                  <a:cubicBezTo>
                    <a:pt x="2" y="36"/>
                    <a:pt x="0" y="42"/>
                    <a:pt x="2" y="47"/>
                  </a:cubicBezTo>
                  <a:cubicBezTo>
                    <a:pt x="3" y="52"/>
                    <a:pt x="9" y="55"/>
                    <a:pt x="14" y="5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solidFill>
                  <a:srgbClr val="FFFFFF"/>
                </a:solidFill>
              </a:endParaRPr>
            </a:p>
          </p:txBody>
        </p:sp>
        <p:sp>
          <p:nvSpPr>
            <p:cNvPr id="119" name="Freeform 133"/>
            <p:cNvSpPr>
              <a:spLocks/>
            </p:cNvSpPr>
            <p:nvPr/>
          </p:nvSpPr>
          <p:spPr bwMode="black">
            <a:xfrm>
              <a:off x="1193800" y="3063875"/>
              <a:ext cx="409575" cy="201613"/>
            </a:xfrm>
            <a:custGeom>
              <a:avLst/>
              <a:gdLst>
                <a:gd name="T0" fmla="*/ 8 w 109"/>
                <a:gd name="T1" fmla="*/ 20 h 54"/>
                <a:gd name="T2" fmla="*/ 94 w 109"/>
                <a:gd name="T3" fmla="*/ 53 h 54"/>
                <a:gd name="T4" fmla="*/ 107 w 109"/>
                <a:gd name="T5" fmla="*/ 47 h 54"/>
                <a:gd name="T6" fmla="*/ 101 w 109"/>
                <a:gd name="T7" fmla="*/ 34 h 54"/>
                <a:gd name="T8" fmla="*/ 14 w 109"/>
                <a:gd name="T9" fmla="*/ 2 h 54"/>
                <a:gd name="T10" fmla="*/ 2 w 109"/>
                <a:gd name="T11" fmla="*/ 8 h 54"/>
                <a:gd name="T12" fmla="*/ 8 w 109"/>
                <a:gd name="T13" fmla="*/ 20 h 54"/>
              </a:gdLst>
              <a:ahLst/>
              <a:cxnLst>
                <a:cxn ang="0">
                  <a:pos x="T0" y="T1"/>
                </a:cxn>
                <a:cxn ang="0">
                  <a:pos x="T2" y="T3"/>
                </a:cxn>
                <a:cxn ang="0">
                  <a:pos x="T4" y="T5"/>
                </a:cxn>
                <a:cxn ang="0">
                  <a:pos x="T6" y="T7"/>
                </a:cxn>
                <a:cxn ang="0">
                  <a:pos x="T8" y="T9"/>
                </a:cxn>
                <a:cxn ang="0">
                  <a:pos x="T10" y="T11"/>
                </a:cxn>
                <a:cxn ang="0">
                  <a:pos x="T12" y="T13"/>
                </a:cxn>
              </a:cxnLst>
              <a:rect l="0" t="0" r="r" b="b"/>
              <a:pathLst>
                <a:path w="109" h="54">
                  <a:moveTo>
                    <a:pt x="8" y="20"/>
                  </a:moveTo>
                  <a:cubicBezTo>
                    <a:pt x="94" y="53"/>
                    <a:pt x="94" y="53"/>
                    <a:pt x="94" y="53"/>
                  </a:cubicBezTo>
                  <a:cubicBezTo>
                    <a:pt x="99" y="54"/>
                    <a:pt x="105" y="52"/>
                    <a:pt x="107" y="47"/>
                  </a:cubicBezTo>
                  <a:cubicBezTo>
                    <a:pt x="109" y="41"/>
                    <a:pt x="106" y="36"/>
                    <a:pt x="101" y="34"/>
                  </a:cubicBezTo>
                  <a:cubicBezTo>
                    <a:pt x="14" y="2"/>
                    <a:pt x="14" y="2"/>
                    <a:pt x="14" y="2"/>
                  </a:cubicBezTo>
                  <a:cubicBezTo>
                    <a:pt x="9" y="0"/>
                    <a:pt x="4" y="2"/>
                    <a:pt x="2" y="8"/>
                  </a:cubicBezTo>
                  <a:cubicBezTo>
                    <a:pt x="0" y="13"/>
                    <a:pt x="2" y="19"/>
                    <a:pt x="8"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solidFill>
                  <a:srgbClr val="FFFFFF"/>
                </a:solidFill>
              </a:endParaRPr>
            </a:p>
          </p:txBody>
        </p:sp>
        <p:sp>
          <p:nvSpPr>
            <p:cNvPr id="120" name="Freeform 134"/>
            <p:cNvSpPr>
              <a:spLocks/>
            </p:cNvSpPr>
            <p:nvPr/>
          </p:nvSpPr>
          <p:spPr bwMode="black">
            <a:xfrm>
              <a:off x="1257300" y="2882900"/>
              <a:ext cx="428625" cy="76200"/>
            </a:xfrm>
            <a:custGeom>
              <a:avLst/>
              <a:gdLst>
                <a:gd name="T0" fmla="*/ 10 w 114"/>
                <a:gd name="T1" fmla="*/ 20 h 20"/>
                <a:gd name="T2" fmla="*/ 104 w 114"/>
                <a:gd name="T3" fmla="*/ 20 h 20"/>
                <a:gd name="T4" fmla="*/ 114 w 114"/>
                <a:gd name="T5" fmla="*/ 10 h 20"/>
                <a:gd name="T6" fmla="*/ 104 w 114"/>
                <a:gd name="T7" fmla="*/ 0 h 20"/>
                <a:gd name="T8" fmla="*/ 10 w 114"/>
                <a:gd name="T9" fmla="*/ 0 h 20"/>
                <a:gd name="T10" fmla="*/ 0 w 114"/>
                <a:gd name="T11" fmla="*/ 10 h 20"/>
                <a:gd name="T12" fmla="*/ 10 w 114"/>
                <a:gd name="T13" fmla="*/ 20 h 20"/>
              </a:gdLst>
              <a:ahLst/>
              <a:cxnLst>
                <a:cxn ang="0">
                  <a:pos x="T0" y="T1"/>
                </a:cxn>
                <a:cxn ang="0">
                  <a:pos x="T2" y="T3"/>
                </a:cxn>
                <a:cxn ang="0">
                  <a:pos x="T4" y="T5"/>
                </a:cxn>
                <a:cxn ang="0">
                  <a:pos x="T6" y="T7"/>
                </a:cxn>
                <a:cxn ang="0">
                  <a:pos x="T8" y="T9"/>
                </a:cxn>
                <a:cxn ang="0">
                  <a:pos x="T10" y="T11"/>
                </a:cxn>
                <a:cxn ang="0">
                  <a:pos x="T12" y="T13"/>
                </a:cxn>
              </a:cxnLst>
              <a:rect l="0" t="0" r="r" b="b"/>
              <a:pathLst>
                <a:path w="114" h="20">
                  <a:moveTo>
                    <a:pt x="10" y="20"/>
                  </a:moveTo>
                  <a:cubicBezTo>
                    <a:pt x="104" y="20"/>
                    <a:pt x="104" y="20"/>
                    <a:pt x="104" y="20"/>
                  </a:cubicBezTo>
                  <a:cubicBezTo>
                    <a:pt x="109" y="20"/>
                    <a:pt x="114" y="15"/>
                    <a:pt x="114" y="10"/>
                  </a:cubicBezTo>
                  <a:cubicBezTo>
                    <a:pt x="114" y="4"/>
                    <a:pt x="109" y="0"/>
                    <a:pt x="104" y="0"/>
                  </a:cubicBezTo>
                  <a:cubicBezTo>
                    <a:pt x="10" y="0"/>
                    <a:pt x="10" y="0"/>
                    <a:pt x="10" y="0"/>
                  </a:cubicBezTo>
                  <a:cubicBezTo>
                    <a:pt x="4" y="0"/>
                    <a:pt x="0" y="4"/>
                    <a:pt x="0" y="10"/>
                  </a:cubicBezTo>
                  <a:cubicBezTo>
                    <a:pt x="0" y="15"/>
                    <a:pt x="4" y="20"/>
                    <a:pt x="10"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solidFill>
                  <a:srgbClr val="FFFFFF"/>
                </a:solidFill>
              </a:endParaRPr>
            </a:p>
          </p:txBody>
        </p:sp>
      </p:grpSp>
      <p:grpSp>
        <p:nvGrpSpPr>
          <p:cNvPr id="85" name="Group 84"/>
          <p:cNvGrpSpPr/>
          <p:nvPr/>
        </p:nvGrpSpPr>
        <p:grpSpPr bwMode="black">
          <a:xfrm>
            <a:off x="6988265" y="2325480"/>
            <a:ext cx="282961" cy="289406"/>
            <a:chOff x="307975" y="1987550"/>
            <a:chExt cx="1377950" cy="1409701"/>
          </a:xfrm>
          <a:solidFill>
            <a:srgbClr val="FFFFFF"/>
          </a:solidFill>
        </p:grpSpPr>
        <p:sp>
          <p:nvSpPr>
            <p:cNvPr id="86" name="Freeform 118"/>
            <p:cNvSpPr>
              <a:spLocks/>
            </p:cNvSpPr>
            <p:nvPr/>
          </p:nvSpPr>
          <p:spPr bwMode="black">
            <a:xfrm>
              <a:off x="538163" y="2516188"/>
              <a:ext cx="917575" cy="881063"/>
            </a:xfrm>
            <a:custGeom>
              <a:avLst/>
              <a:gdLst>
                <a:gd name="T0" fmla="*/ 237 w 245"/>
                <a:gd name="T1" fmla="*/ 0 h 235"/>
                <a:gd name="T2" fmla="*/ 218 w 245"/>
                <a:gd name="T3" fmla="*/ 10 h 235"/>
                <a:gd name="T4" fmla="*/ 131 w 245"/>
                <a:gd name="T5" fmla="*/ 30 h 235"/>
                <a:gd name="T6" fmla="*/ 131 w 245"/>
                <a:gd name="T7" fmla="*/ 201 h 235"/>
                <a:gd name="T8" fmla="*/ 115 w 245"/>
                <a:gd name="T9" fmla="*/ 201 h 235"/>
                <a:gd name="T10" fmla="*/ 115 w 245"/>
                <a:gd name="T11" fmla="*/ 30 h 235"/>
                <a:gd name="T12" fmla="*/ 27 w 245"/>
                <a:gd name="T13" fmla="*/ 10 h 235"/>
                <a:gd name="T14" fmla="*/ 9 w 245"/>
                <a:gd name="T15" fmla="*/ 0 h 235"/>
                <a:gd name="T16" fmla="*/ 0 w 245"/>
                <a:gd name="T17" fmla="*/ 67 h 235"/>
                <a:gd name="T18" fmla="*/ 123 w 245"/>
                <a:gd name="T19" fmla="*/ 235 h 235"/>
                <a:gd name="T20" fmla="*/ 245 w 245"/>
                <a:gd name="T21" fmla="*/ 67 h 235"/>
                <a:gd name="T22" fmla="*/ 237 w 24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5" h="235">
                  <a:moveTo>
                    <a:pt x="237" y="0"/>
                  </a:moveTo>
                  <a:cubicBezTo>
                    <a:pt x="232" y="3"/>
                    <a:pt x="226" y="7"/>
                    <a:pt x="218" y="10"/>
                  </a:cubicBezTo>
                  <a:cubicBezTo>
                    <a:pt x="198" y="20"/>
                    <a:pt x="169" y="29"/>
                    <a:pt x="131" y="30"/>
                  </a:cubicBezTo>
                  <a:cubicBezTo>
                    <a:pt x="131" y="201"/>
                    <a:pt x="131" y="201"/>
                    <a:pt x="131" y="201"/>
                  </a:cubicBezTo>
                  <a:cubicBezTo>
                    <a:pt x="115" y="201"/>
                    <a:pt x="115" y="201"/>
                    <a:pt x="115" y="201"/>
                  </a:cubicBezTo>
                  <a:cubicBezTo>
                    <a:pt x="115" y="30"/>
                    <a:pt x="115" y="30"/>
                    <a:pt x="115" y="30"/>
                  </a:cubicBezTo>
                  <a:cubicBezTo>
                    <a:pt x="76" y="29"/>
                    <a:pt x="47" y="20"/>
                    <a:pt x="27" y="10"/>
                  </a:cubicBezTo>
                  <a:cubicBezTo>
                    <a:pt x="19" y="7"/>
                    <a:pt x="13" y="3"/>
                    <a:pt x="9" y="0"/>
                  </a:cubicBezTo>
                  <a:cubicBezTo>
                    <a:pt x="3" y="20"/>
                    <a:pt x="0" y="43"/>
                    <a:pt x="0" y="67"/>
                  </a:cubicBezTo>
                  <a:cubicBezTo>
                    <a:pt x="0" y="149"/>
                    <a:pt x="61" y="235"/>
                    <a:pt x="123" y="235"/>
                  </a:cubicBezTo>
                  <a:cubicBezTo>
                    <a:pt x="184" y="235"/>
                    <a:pt x="245" y="149"/>
                    <a:pt x="245" y="67"/>
                  </a:cubicBezTo>
                  <a:cubicBezTo>
                    <a:pt x="245" y="43"/>
                    <a:pt x="242" y="20"/>
                    <a:pt x="23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solidFill>
                  <a:srgbClr val="FFFFFF"/>
                </a:solidFill>
              </a:endParaRPr>
            </a:p>
          </p:txBody>
        </p:sp>
        <p:sp>
          <p:nvSpPr>
            <p:cNvPr id="87" name="Freeform 119"/>
            <p:cNvSpPr>
              <a:spLocks/>
            </p:cNvSpPr>
            <p:nvPr/>
          </p:nvSpPr>
          <p:spPr bwMode="black">
            <a:xfrm>
              <a:off x="579438" y="2478088"/>
              <a:ext cx="3175" cy="7938"/>
            </a:xfrm>
            <a:custGeom>
              <a:avLst/>
              <a:gdLst>
                <a:gd name="T0" fmla="*/ 1 w 1"/>
                <a:gd name="T1" fmla="*/ 0 h 2"/>
                <a:gd name="T2" fmla="*/ 0 w 1"/>
                <a:gd name="T3" fmla="*/ 2 h 2"/>
                <a:gd name="T4" fmla="*/ 1 w 1"/>
                <a:gd name="T5" fmla="*/ 0 h 2"/>
              </a:gdLst>
              <a:ahLst/>
              <a:cxnLst>
                <a:cxn ang="0">
                  <a:pos x="T0" y="T1"/>
                </a:cxn>
                <a:cxn ang="0">
                  <a:pos x="T2" y="T3"/>
                </a:cxn>
                <a:cxn ang="0">
                  <a:pos x="T4" y="T5"/>
                </a:cxn>
              </a:cxnLst>
              <a:rect l="0" t="0" r="r" b="b"/>
              <a:pathLst>
                <a:path w="1" h="2">
                  <a:moveTo>
                    <a:pt x="1" y="0"/>
                  </a:moveTo>
                  <a:cubicBezTo>
                    <a:pt x="1" y="1"/>
                    <a:pt x="0" y="1"/>
                    <a:pt x="0" y="2"/>
                  </a:cubicBezTo>
                  <a:cubicBezTo>
                    <a:pt x="0" y="1"/>
                    <a:pt x="1" y="1"/>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solidFill>
                  <a:srgbClr val="FFFFFF"/>
                </a:solidFill>
              </a:endParaRPr>
            </a:p>
          </p:txBody>
        </p:sp>
        <p:sp>
          <p:nvSpPr>
            <p:cNvPr id="88" name="Freeform 120"/>
            <p:cNvSpPr>
              <a:spLocks/>
            </p:cNvSpPr>
            <p:nvPr/>
          </p:nvSpPr>
          <p:spPr bwMode="black">
            <a:xfrm>
              <a:off x="571500" y="2486025"/>
              <a:ext cx="7938" cy="30163"/>
            </a:xfrm>
            <a:custGeom>
              <a:avLst/>
              <a:gdLst>
                <a:gd name="T0" fmla="*/ 2 w 2"/>
                <a:gd name="T1" fmla="*/ 0 h 8"/>
                <a:gd name="T2" fmla="*/ 0 w 2"/>
                <a:gd name="T3" fmla="*/ 8 h 8"/>
                <a:gd name="T4" fmla="*/ 2 w 2"/>
                <a:gd name="T5" fmla="*/ 0 h 8"/>
              </a:gdLst>
              <a:ahLst/>
              <a:cxnLst>
                <a:cxn ang="0">
                  <a:pos x="T0" y="T1"/>
                </a:cxn>
                <a:cxn ang="0">
                  <a:pos x="T2" y="T3"/>
                </a:cxn>
                <a:cxn ang="0">
                  <a:pos x="T4" y="T5"/>
                </a:cxn>
              </a:cxnLst>
              <a:rect l="0" t="0" r="r" b="b"/>
              <a:pathLst>
                <a:path w="2" h="8">
                  <a:moveTo>
                    <a:pt x="2" y="0"/>
                  </a:moveTo>
                  <a:cubicBezTo>
                    <a:pt x="1" y="3"/>
                    <a:pt x="0" y="5"/>
                    <a:pt x="0" y="8"/>
                  </a:cubicBezTo>
                  <a:cubicBezTo>
                    <a:pt x="0" y="5"/>
                    <a:pt x="1" y="3"/>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solidFill>
                  <a:srgbClr val="FFFFFF"/>
                </a:solidFill>
              </a:endParaRPr>
            </a:p>
          </p:txBody>
        </p:sp>
        <p:sp>
          <p:nvSpPr>
            <p:cNvPr id="89" name="Freeform 121"/>
            <p:cNvSpPr>
              <a:spLocks/>
            </p:cNvSpPr>
            <p:nvPr/>
          </p:nvSpPr>
          <p:spPr bwMode="black">
            <a:xfrm>
              <a:off x="1414463" y="2486025"/>
              <a:ext cx="12700" cy="30163"/>
            </a:xfrm>
            <a:custGeom>
              <a:avLst/>
              <a:gdLst>
                <a:gd name="T0" fmla="*/ 0 w 3"/>
                <a:gd name="T1" fmla="*/ 0 h 8"/>
                <a:gd name="T2" fmla="*/ 3 w 3"/>
                <a:gd name="T3" fmla="*/ 8 h 8"/>
                <a:gd name="T4" fmla="*/ 0 w 3"/>
                <a:gd name="T5" fmla="*/ 0 h 8"/>
              </a:gdLst>
              <a:ahLst/>
              <a:cxnLst>
                <a:cxn ang="0">
                  <a:pos x="T0" y="T1"/>
                </a:cxn>
                <a:cxn ang="0">
                  <a:pos x="T2" y="T3"/>
                </a:cxn>
                <a:cxn ang="0">
                  <a:pos x="T4" y="T5"/>
                </a:cxn>
              </a:cxnLst>
              <a:rect l="0" t="0" r="r" b="b"/>
              <a:pathLst>
                <a:path w="3" h="8">
                  <a:moveTo>
                    <a:pt x="0" y="0"/>
                  </a:moveTo>
                  <a:cubicBezTo>
                    <a:pt x="1" y="3"/>
                    <a:pt x="2" y="5"/>
                    <a:pt x="3" y="8"/>
                  </a:cubicBezTo>
                  <a:cubicBezTo>
                    <a:pt x="2" y="5"/>
                    <a:pt x="1" y="3"/>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solidFill>
                  <a:srgbClr val="FFFFFF"/>
                </a:solidFill>
              </a:endParaRPr>
            </a:p>
          </p:txBody>
        </p:sp>
        <p:sp>
          <p:nvSpPr>
            <p:cNvPr id="90" name="Freeform 122"/>
            <p:cNvSpPr>
              <a:spLocks/>
            </p:cNvSpPr>
            <p:nvPr/>
          </p:nvSpPr>
          <p:spPr bwMode="black">
            <a:xfrm>
              <a:off x="582613" y="2459038"/>
              <a:ext cx="7938" cy="19050"/>
            </a:xfrm>
            <a:custGeom>
              <a:avLst/>
              <a:gdLst>
                <a:gd name="T0" fmla="*/ 0 w 2"/>
                <a:gd name="T1" fmla="*/ 5 h 5"/>
                <a:gd name="T2" fmla="*/ 2 w 2"/>
                <a:gd name="T3" fmla="*/ 0 h 5"/>
                <a:gd name="T4" fmla="*/ 2 w 2"/>
                <a:gd name="T5" fmla="*/ 0 h 5"/>
                <a:gd name="T6" fmla="*/ 0 w 2"/>
                <a:gd name="T7" fmla="*/ 5 h 5"/>
              </a:gdLst>
              <a:ahLst/>
              <a:cxnLst>
                <a:cxn ang="0">
                  <a:pos x="T0" y="T1"/>
                </a:cxn>
                <a:cxn ang="0">
                  <a:pos x="T2" y="T3"/>
                </a:cxn>
                <a:cxn ang="0">
                  <a:pos x="T4" y="T5"/>
                </a:cxn>
                <a:cxn ang="0">
                  <a:pos x="T6" y="T7"/>
                </a:cxn>
              </a:cxnLst>
              <a:rect l="0" t="0" r="r" b="b"/>
              <a:pathLst>
                <a:path w="2" h="5">
                  <a:moveTo>
                    <a:pt x="0" y="5"/>
                  </a:moveTo>
                  <a:cubicBezTo>
                    <a:pt x="1" y="4"/>
                    <a:pt x="1" y="2"/>
                    <a:pt x="2" y="0"/>
                  </a:cubicBezTo>
                  <a:cubicBezTo>
                    <a:pt x="2" y="0"/>
                    <a:pt x="2" y="0"/>
                    <a:pt x="2" y="0"/>
                  </a:cubicBezTo>
                  <a:cubicBezTo>
                    <a:pt x="1" y="2"/>
                    <a:pt x="1" y="4"/>
                    <a:pt x="0"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solidFill>
                  <a:srgbClr val="FFFFFF"/>
                </a:solidFill>
              </a:endParaRPr>
            </a:p>
          </p:txBody>
        </p:sp>
        <p:sp>
          <p:nvSpPr>
            <p:cNvPr id="91" name="Freeform 123"/>
            <p:cNvSpPr>
              <a:spLocks/>
            </p:cNvSpPr>
            <p:nvPr/>
          </p:nvSpPr>
          <p:spPr bwMode="black">
            <a:xfrm>
              <a:off x="1411288" y="2478088"/>
              <a:ext cx="3175" cy="7938"/>
            </a:xfrm>
            <a:custGeom>
              <a:avLst/>
              <a:gdLst>
                <a:gd name="T0" fmla="*/ 0 w 1"/>
                <a:gd name="T1" fmla="*/ 0 h 2"/>
                <a:gd name="T2" fmla="*/ 1 w 1"/>
                <a:gd name="T3" fmla="*/ 2 h 2"/>
                <a:gd name="T4" fmla="*/ 0 w 1"/>
                <a:gd name="T5" fmla="*/ 0 h 2"/>
              </a:gdLst>
              <a:ahLst/>
              <a:cxnLst>
                <a:cxn ang="0">
                  <a:pos x="T0" y="T1"/>
                </a:cxn>
                <a:cxn ang="0">
                  <a:pos x="T2" y="T3"/>
                </a:cxn>
                <a:cxn ang="0">
                  <a:pos x="T4" y="T5"/>
                </a:cxn>
              </a:cxnLst>
              <a:rect l="0" t="0" r="r" b="b"/>
              <a:pathLst>
                <a:path w="1" h="2">
                  <a:moveTo>
                    <a:pt x="0" y="0"/>
                  </a:moveTo>
                  <a:cubicBezTo>
                    <a:pt x="0" y="1"/>
                    <a:pt x="1" y="1"/>
                    <a:pt x="1" y="2"/>
                  </a:cubicBezTo>
                  <a:cubicBezTo>
                    <a:pt x="1" y="1"/>
                    <a:pt x="0" y="1"/>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solidFill>
                  <a:srgbClr val="FFFFFF"/>
                </a:solidFill>
              </a:endParaRPr>
            </a:p>
          </p:txBody>
        </p:sp>
        <p:sp>
          <p:nvSpPr>
            <p:cNvPr id="92" name="Freeform 124"/>
            <p:cNvSpPr>
              <a:spLocks noEditPoints="1"/>
            </p:cNvSpPr>
            <p:nvPr/>
          </p:nvSpPr>
          <p:spPr bwMode="black">
            <a:xfrm>
              <a:off x="590550" y="2224088"/>
              <a:ext cx="812800" cy="344488"/>
            </a:xfrm>
            <a:custGeom>
              <a:avLst/>
              <a:gdLst>
                <a:gd name="T0" fmla="*/ 109 w 217"/>
                <a:gd name="T1" fmla="*/ 0 h 92"/>
                <a:gd name="T2" fmla="*/ 0 w 217"/>
                <a:gd name="T3" fmla="*/ 63 h 92"/>
                <a:gd name="T4" fmla="*/ 19 w 217"/>
                <a:gd name="T5" fmla="*/ 74 h 92"/>
                <a:gd name="T6" fmla="*/ 109 w 217"/>
                <a:gd name="T7" fmla="*/ 92 h 92"/>
                <a:gd name="T8" fmla="*/ 196 w 217"/>
                <a:gd name="T9" fmla="*/ 74 h 92"/>
                <a:gd name="T10" fmla="*/ 217 w 217"/>
                <a:gd name="T11" fmla="*/ 63 h 92"/>
                <a:gd name="T12" fmla="*/ 109 w 217"/>
                <a:gd name="T13" fmla="*/ 0 h 92"/>
                <a:gd name="T14" fmla="*/ 45 w 217"/>
                <a:gd name="T15" fmla="*/ 47 h 92"/>
                <a:gd name="T16" fmla="*/ 31 w 217"/>
                <a:gd name="T17" fmla="*/ 33 h 92"/>
                <a:gd name="T18" fmla="*/ 45 w 217"/>
                <a:gd name="T19" fmla="*/ 20 h 92"/>
                <a:gd name="T20" fmla="*/ 59 w 217"/>
                <a:gd name="T21" fmla="*/ 33 h 92"/>
                <a:gd name="T22" fmla="*/ 45 w 217"/>
                <a:gd name="T23" fmla="*/ 47 h 92"/>
                <a:gd name="T24" fmla="*/ 172 w 217"/>
                <a:gd name="T25" fmla="*/ 47 h 92"/>
                <a:gd name="T26" fmla="*/ 158 w 217"/>
                <a:gd name="T27" fmla="*/ 33 h 92"/>
                <a:gd name="T28" fmla="*/ 172 w 217"/>
                <a:gd name="T29" fmla="*/ 20 h 92"/>
                <a:gd name="T30" fmla="*/ 186 w 217"/>
                <a:gd name="T31" fmla="*/ 33 h 92"/>
                <a:gd name="T32" fmla="*/ 172 w 217"/>
                <a:gd name="T33" fmla="*/ 47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7" h="92">
                  <a:moveTo>
                    <a:pt x="109" y="0"/>
                  </a:moveTo>
                  <a:cubicBezTo>
                    <a:pt x="49" y="0"/>
                    <a:pt x="16" y="25"/>
                    <a:pt x="0" y="63"/>
                  </a:cubicBezTo>
                  <a:cubicBezTo>
                    <a:pt x="5" y="66"/>
                    <a:pt x="11" y="70"/>
                    <a:pt x="19" y="74"/>
                  </a:cubicBezTo>
                  <a:cubicBezTo>
                    <a:pt x="39" y="83"/>
                    <a:pt x="68" y="92"/>
                    <a:pt x="109" y="92"/>
                  </a:cubicBezTo>
                  <a:cubicBezTo>
                    <a:pt x="148" y="92"/>
                    <a:pt x="177" y="83"/>
                    <a:pt x="196" y="74"/>
                  </a:cubicBezTo>
                  <a:cubicBezTo>
                    <a:pt x="205" y="70"/>
                    <a:pt x="212" y="66"/>
                    <a:pt x="217" y="63"/>
                  </a:cubicBezTo>
                  <a:cubicBezTo>
                    <a:pt x="201" y="25"/>
                    <a:pt x="168" y="0"/>
                    <a:pt x="109" y="0"/>
                  </a:cubicBezTo>
                  <a:close/>
                  <a:moveTo>
                    <a:pt x="45" y="47"/>
                  </a:moveTo>
                  <a:cubicBezTo>
                    <a:pt x="37" y="47"/>
                    <a:pt x="31" y="41"/>
                    <a:pt x="31" y="33"/>
                  </a:cubicBezTo>
                  <a:cubicBezTo>
                    <a:pt x="31" y="26"/>
                    <a:pt x="37" y="20"/>
                    <a:pt x="45" y="20"/>
                  </a:cubicBezTo>
                  <a:cubicBezTo>
                    <a:pt x="53" y="20"/>
                    <a:pt x="59" y="26"/>
                    <a:pt x="59" y="33"/>
                  </a:cubicBezTo>
                  <a:cubicBezTo>
                    <a:pt x="59" y="41"/>
                    <a:pt x="53" y="47"/>
                    <a:pt x="45" y="47"/>
                  </a:cubicBezTo>
                  <a:close/>
                  <a:moveTo>
                    <a:pt x="172" y="47"/>
                  </a:moveTo>
                  <a:cubicBezTo>
                    <a:pt x="164" y="47"/>
                    <a:pt x="158" y="41"/>
                    <a:pt x="158" y="33"/>
                  </a:cubicBezTo>
                  <a:cubicBezTo>
                    <a:pt x="158" y="26"/>
                    <a:pt x="164" y="20"/>
                    <a:pt x="172" y="20"/>
                  </a:cubicBezTo>
                  <a:cubicBezTo>
                    <a:pt x="180" y="20"/>
                    <a:pt x="186" y="26"/>
                    <a:pt x="186" y="33"/>
                  </a:cubicBezTo>
                  <a:cubicBezTo>
                    <a:pt x="186" y="41"/>
                    <a:pt x="180" y="47"/>
                    <a:pt x="172" y="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solidFill>
                  <a:srgbClr val="FFFFFF"/>
                </a:solidFill>
              </a:endParaRPr>
            </a:p>
          </p:txBody>
        </p:sp>
        <p:sp>
          <p:nvSpPr>
            <p:cNvPr id="93" name="Freeform 125"/>
            <p:cNvSpPr>
              <a:spLocks/>
            </p:cNvSpPr>
            <p:nvPr/>
          </p:nvSpPr>
          <p:spPr bwMode="black">
            <a:xfrm>
              <a:off x="1403350" y="2459038"/>
              <a:ext cx="7938" cy="19050"/>
            </a:xfrm>
            <a:custGeom>
              <a:avLst/>
              <a:gdLst>
                <a:gd name="T0" fmla="*/ 0 w 2"/>
                <a:gd name="T1" fmla="*/ 0 h 5"/>
                <a:gd name="T2" fmla="*/ 0 w 2"/>
                <a:gd name="T3" fmla="*/ 0 h 5"/>
                <a:gd name="T4" fmla="*/ 2 w 2"/>
                <a:gd name="T5" fmla="*/ 5 h 5"/>
                <a:gd name="T6" fmla="*/ 0 w 2"/>
                <a:gd name="T7" fmla="*/ 0 h 5"/>
              </a:gdLst>
              <a:ahLst/>
              <a:cxnLst>
                <a:cxn ang="0">
                  <a:pos x="T0" y="T1"/>
                </a:cxn>
                <a:cxn ang="0">
                  <a:pos x="T2" y="T3"/>
                </a:cxn>
                <a:cxn ang="0">
                  <a:pos x="T4" y="T5"/>
                </a:cxn>
                <a:cxn ang="0">
                  <a:pos x="T6" y="T7"/>
                </a:cxn>
              </a:cxnLst>
              <a:rect l="0" t="0" r="r" b="b"/>
              <a:pathLst>
                <a:path w="2" h="5">
                  <a:moveTo>
                    <a:pt x="0" y="0"/>
                  </a:moveTo>
                  <a:cubicBezTo>
                    <a:pt x="0" y="0"/>
                    <a:pt x="0" y="0"/>
                    <a:pt x="0" y="0"/>
                  </a:cubicBezTo>
                  <a:cubicBezTo>
                    <a:pt x="1" y="2"/>
                    <a:pt x="1" y="3"/>
                    <a:pt x="2" y="5"/>
                  </a:cubicBezTo>
                  <a:cubicBezTo>
                    <a:pt x="2" y="3"/>
                    <a:pt x="1" y="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solidFill>
                  <a:srgbClr val="FFFFFF"/>
                </a:solidFill>
              </a:endParaRPr>
            </a:p>
          </p:txBody>
        </p:sp>
        <p:sp>
          <p:nvSpPr>
            <p:cNvPr id="94" name="Freeform 126"/>
            <p:cNvSpPr>
              <a:spLocks/>
            </p:cNvSpPr>
            <p:nvPr/>
          </p:nvSpPr>
          <p:spPr bwMode="black">
            <a:xfrm>
              <a:off x="750888" y="2006600"/>
              <a:ext cx="492125" cy="269875"/>
            </a:xfrm>
            <a:custGeom>
              <a:avLst/>
              <a:gdLst>
                <a:gd name="T0" fmla="*/ 2 w 131"/>
                <a:gd name="T1" fmla="*/ 11 h 72"/>
                <a:gd name="T2" fmla="*/ 61 w 131"/>
                <a:gd name="T3" fmla="*/ 70 h 72"/>
                <a:gd name="T4" fmla="*/ 66 w 131"/>
                <a:gd name="T5" fmla="*/ 72 h 72"/>
                <a:gd name="T6" fmla="*/ 70 w 131"/>
                <a:gd name="T7" fmla="*/ 70 h 72"/>
                <a:gd name="T8" fmla="*/ 129 w 131"/>
                <a:gd name="T9" fmla="*/ 11 h 72"/>
                <a:gd name="T10" fmla="*/ 129 w 131"/>
                <a:gd name="T11" fmla="*/ 2 h 72"/>
                <a:gd name="T12" fmla="*/ 121 w 131"/>
                <a:gd name="T13" fmla="*/ 2 h 72"/>
                <a:gd name="T14" fmla="*/ 66 w 131"/>
                <a:gd name="T15" fmla="*/ 57 h 72"/>
                <a:gd name="T16" fmla="*/ 10 w 131"/>
                <a:gd name="T17" fmla="*/ 2 h 72"/>
                <a:gd name="T18" fmla="*/ 2 w 131"/>
                <a:gd name="T19" fmla="*/ 2 h 72"/>
                <a:gd name="T20" fmla="*/ 2 w 131"/>
                <a:gd name="T21" fmla="*/ 11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1" h="72">
                  <a:moveTo>
                    <a:pt x="2" y="11"/>
                  </a:moveTo>
                  <a:cubicBezTo>
                    <a:pt x="61" y="70"/>
                    <a:pt x="61" y="70"/>
                    <a:pt x="61" y="70"/>
                  </a:cubicBezTo>
                  <a:cubicBezTo>
                    <a:pt x="62" y="71"/>
                    <a:pt x="64" y="72"/>
                    <a:pt x="66" y="72"/>
                  </a:cubicBezTo>
                  <a:cubicBezTo>
                    <a:pt x="67" y="72"/>
                    <a:pt x="69" y="71"/>
                    <a:pt x="70" y="70"/>
                  </a:cubicBezTo>
                  <a:cubicBezTo>
                    <a:pt x="129" y="11"/>
                    <a:pt x="129" y="11"/>
                    <a:pt x="129" y="11"/>
                  </a:cubicBezTo>
                  <a:cubicBezTo>
                    <a:pt x="131" y="8"/>
                    <a:pt x="131" y="5"/>
                    <a:pt x="129" y="2"/>
                  </a:cubicBezTo>
                  <a:cubicBezTo>
                    <a:pt x="127" y="0"/>
                    <a:pt x="123" y="0"/>
                    <a:pt x="121" y="2"/>
                  </a:cubicBezTo>
                  <a:cubicBezTo>
                    <a:pt x="66" y="57"/>
                    <a:pt x="66" y="57"/>
                    <a:pt x="66" y="57"/>
                  </a:cubicBezTo>
                  <a:cubicBezTo>
                    <a:pt x="10" y="2"/>
                    <a:pt x="10" y="2"/>
                    <a:pt x="10" y="2"/>
                  </a:cubicBezTo>
                  <a:cubicBezTo>
                    <a:pt x="8" y="0"/>
                    <a:pt x="4" y="0"/>
                    <a:pt x="2" y="2"/>
                  </a:cubicBezTo>
                  <a:cubicBezTo>
                    <a:pt x="0" y="5"/>
                    <a:pt x="0" y="8"/>
                    <a:pt x="2"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solidFill>
                  <a:srgbClr val="FFFFFF"/>
                </a:solidFill>
              </a:endParaRPr>
            </a:p>
          </p:txBody>
        </p:sp>
        <p:sp>
          <p:nvSpPr>
            <p:cNvPr id="95" name="Oval 127"/>
            <p:cNvSpPr>
              <a:spLocks noChangeArrowheads="1"/>
            </p:cNvSpPr>
            <p:nvPr/>
          </p:nvSpPr>
          <p:spPr bwMode="black">
            <a:xfrm>
              <a:off x="731838" y="1987550"/>
              <a:ext cx="87313" cy="857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solidFill>
                  <a:srgbClr val="FFFFFF"/>
                </a:solidFill>
              </a:endParaRPr>
            </a:p>
          </p:txBody>
        </p:sp>
        <p:sp>
          <p:nvSpPr>
            <p:cNvPr id="96" name="Oval 128"/>
            <p:cNvSpPr>
              <a:spLocks noChangeArrowheads="1"/>
            </p:cNvSpPr>
            <p:nvPr/>
          </p:nvSpPr>
          <p:spPr bwMode="black">
            <a:xfrm>
              <a:off x="1174750" y="1987550"/>
              <a:ext cx="87313" cy="857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solidFill>
                  <a:srgbClr val="FFFFFF"/>
                </a:solidFill>
              </a:endParaRPr>
            </a:p>
          </p:txBody>
        </p:sp>
        <p:sp>
          <p:nvSpPr>
            <p:cNvPr id="97" name="Freeform 129"/>
            <p:cNvSpPr>
              <a:spLocks/>
            </p:cNvSpPr>
            <p:nvPr/>
          </p:nvSpPr>
          <p:spPr bwMode="black">
            <a:xfrm>
              <a:off x="342900" y="2549525"/>
              <a:ext cx="404813" cy="206375"/>
            </a:xfrm>
            <a:custGeom>
              <a:avLst/>
              <a:gdLst>
                <a:gd name="T0" fmla="*/ 101 w 108"/>
                <a:gd name="T1" fmla="*/ 34 h 55"/>
                <a:gd name="T2" fmla="*/ 14 w 108"/>
                <a:gd name="T3" fmla="*/ 2 h 55"/>
                <a:gd name="T4" fmla="*/ 1 w 108"/>
                <a:gd name="T5" fmla="*/ 8 h 55"/>
                <a:gd name="T6" fmla="*/ 7 w 108"/>
                <a:gd name="T7" fmla="*/ 21 h 55"/>
                <a:gd name="T8" fmla="*/ 94 w 108"/>
                <a:gd name="T9" fmla="*/ 53 h 55"/>
                <a:gd name="T10" fmla="*/ 107 w 108"/>
                <a:gd name="T11" fmla="*/ 47 h 55"/>
                <a:gd name="T12" fmla="*/ 101 w 108"/>
                <a:gd name="T13" fmla="*/ 34 h 55"/>
              </a:gdLst>
              <a:ahLst/>
              <a:cxnLst>
                <a:cxn ang="0">
                  <a:pos x="T0" y="T1"/>
                </a:cxn>
                <a:cxn ang="0">
                  <a:pos x="T2" y="T3"/>
                </a:cxn>
                <a:cxn ang="0">
                  <a:pos x="T4" y="T5"/>
                </a:cxn>
                <a:cxn ang="0">
                  <a:pos x="T6" y="T7"/>
                </a:cxn>
                <a:cxn ang="0">
                  <a:pos x="T8" y="T9"/>
                </a:cxn>
                <a:cxn ang="0">
                  <a:pos x="T10" y="T11"/>
                </a:cxn>
                <a:cxn ang="0">
                  <a:pos x="T12" y="T13"/>
                </a:cxn>
              </a:cxnLst>
              <a:rect l="0" t="0" r="r" b="b"/>
              <a:pathLst>
                <a:path w="108" h="55">
                  <a:moveTo>
                    <a:pt x="101" y="34"/>
                  </a:moveTo>
                  <a:cubicBezTo>
                    <a:pt x="14" y="2"/>
                    <a:pt x="14" y="2"/>
                    <a:pt x="14" y="2"/>
                  </a:cubicBezTo>
                  <a:cubicBezTo>
                    <a:pt x="9" y="0"/>
                    <a:pt x="3" y="3"/>
                    <a:pt x="1" y="8"/>
                  </a:cubicBezTo>
                  <a:cubicBezTo>
                    <a:pt x="0" y="13"/>
                    <a:pt x="2" y="19"/>
                    <a:pt x="7" y="21"/>
                  </a:cubicBezTo>
                  <a:cubicBezTo>
                    <a:pt x="94" y="53"/>
                    <a:pt x="94" y="53"/>
                    <a:pt x="94" y="53"/>
                  </a:cubicBezTo>
                  <a:cubicBezTo>
                    <a:pt x="99" y="55"/>
                    <a:pt x="105" y="52"/>
                    <a:pt x="107" y="47"/>
                  </a:cubicBezTo>
                  <a:cubicBezTo>
                    <a:pt x="108" y="42"/>
                    <a:pt x="106" y="36"/>
                    <a:pt x="101"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solidFill>
                  <a:srgbClr val="FFFFFF"/>
                </a:solidFill>
              </a:endParaRPr>
            </a:p>
          </p:txBody>
        </p:sp>
        <p:sp>
          <p:nvSpPr>
            <p:cNvPr id="98" name="Freeform 130"/>
            <p:cNvSpPr>
              <a:spLocks/>
            </p:cNvSpPr>
            <p:nvPr/>
          </p:nvSpPr>
          <p:spPr bwMode="black">
            <a:xfrm>
              <a:off x="390525" y="3063875"/>
              <a:ext cx="409575" cy="201613"/>
            </a:xfrm>
            <a:custGeom>
              <a:avLst/>
              <a:gdLst>
                <a:gd name="T0" fmla="*/ 95 w 109"/>
                <a:gd name="T1" fmla="*/ 2 h 54"/>
                <a:gd name="T2" fmla="*/ 8 w 109"/>
                <a:gd name="T3" fmla="*/ 34 h 54"/>
                <a:gd name="T4" fmla="*/ 2 w 109"/>
                <a:gd name="T5" fmla="*/ 47 h 54"/>
                <a:gd name="T6" fmla="*/ 15 w 109"/>
                <a:gd name="T7" fmla="*/ 53 h 54"/>
                <a:gd name="T8" fmla="*/ 102 w 109"/>
                <a:gd name="T9" fmla="*/ 20 h 54"/>
                <a:gd name="T10" fmla="*/ 107 w 109"/>
                <a:gd name="T11" fmla="*/ 8 h 54"/>
                <a:gd name="T12" fmla="*/ 95 w 109"/>
                <a:gd name="T13" fmla="*/ 2 h 54"/>
              </a:gdLst>
              <a:ahLst/>
              <a:cxnLst>
                <a:cxn ang="0">
                  <a:pos x="T0" y="T1"/>
                </a:cxn>
                <a:cxn ang="0">
                  <a:pos x="T2" y="T3"/>
                </a:cxn>
                <a:cxn ang="0">
                  <a:pos x="T4" y="T5"/>
                </a:cxn>
                <a:cxn ang="0">
                  <a:pos x="T6" y="T7"/>
                </a:cxn>
                <a:cxn ang="0">
                  <a:pos x="T8" y="T9"/>
                </a:cxn>
                <a:cxn ang="0">
                  <a:pos x="T10" y="T11"/>
                </a:cxn>
                <a:cxn ang="0">
                  <a:pos x="T12" y="T13"/>
                </a:cxn>
              </a:cxnLst>
              <a:rect l="0" t="0" r="r" b="b"/>
              <a:pathLst>
                <a:path w="109" h="54">
                  <a:moveTo>
                    <a:pt x="95" y="2"/>
                  </a:moveTo>
                  <a:cubicBezTo>
                    <a:pt x="8" y="34"/>
                    <a:pt x="8" y="34"/>
                    <a:pt x="8" y="34"/>
                  </a:cubicBezTo>
                  <a:cubicBezTo>
                    <a:pt x="3" y="36"/>
                    <a:pt x="0" y="41"/>
                    <a:pt x="2" y="47"/>
                  </a:cubicBezTo>
                  <a:cubicBezTo>
                    <a:pt x="4" y="52"/>
                    <a:pt x="10" y="54"/>
                    <a:pt x="15" y="53"/>
                  </a:cubicBezTo>
                  <a:cubicBezTo>
                    <a:pt x="102" y="20"/>
                    <a:pt x="102" y="20"/>
                    <a:pt x="102" y="20"/>
                  </a:cubicBezTo>
                  <a:cubicBezTo>
                    <a:pt x="107" y="19"/>
                    <a:pt x="109" y="13"/>
                    <a:pt x="107" y="8"/>
                  </a:cubicBezTo>
                  <a:cubicBezTo>
                    <a:pt x="106" y="2"/>
                    <a:pt x="100" y="0"/>
                    <a:pt x="95"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solidFill>
                  <a:srgbClr val="FFFFFF"/>
                </a:solidFill>
              </a:endParaRPr>
            </a:p>
          </p:txBody>
        </p:sp>
        <p:sp>
          <p:nvSpPr>
            <p:cNvPr id="99" name="Freeform 131"/>
            <p:cNvSpPr>
              <a:spLocks/>
            </p:cNvSpPr>
            <p:nvPr/>
          </p:nvSpPr>
          <p:spPr bwMode="black">
            <a:xfrm>
              <a:off x="307975" y="2882900"/>
              <a:ext cx="428625" cy="76200"/>
            </a:xfrm>
            <a:custGeom>
              <a:avLst/>
              <a:gdLst>
                <a:gd name="T0" fmla="*/ 104 w 114"/>
                <a:gd name="T1" fmla="*/ 0 h 20"/>
                <a:gd name="T2" fmla="*/ 10 w 114"/>
                <a:gd name="T3" fmla="*/ 0 h 20"/>
                <a:gd name="T4" fmla="*/ 0 w 114"/>
                <a:gd name="T5" fmla="*/ 10 h 20"/>
                <a:gd name="T6" fmla="*/ 10 w 114"/>
                <a:gd name="T7" fmla="*/ 20 h 20"/>
                <a:gd name="T8" fmla="*/ 104 w 114"/>
                <a:gd name="T9" fmla="*/ 20 h 20"/>
                <a:gd name="T10" fmla="*/ 114 w 114"/>
                <a:gd name="T11" fmla="*/ 10 h 20"/>
                <a:gd name="T12" fmla="*/ 104 w 114"/>
                <a:gd name="T13" fmla="*/ 0 h 20"/>
              </a:gdLst>
              <a:ahLst/>
              <a:cxnLst>
                <a:cxn ang="0">
                  <a:pos x="T0" y="T1"/>
                </a:cxn>
                <a:cxn ang="0">
                  <a:pos x="T2" y="T3"/>
                </a:cxn>
                <a:cxn ang="0">
                  <a:pos x="T4" y="T5"/>
                </a:cxn>
                <a:cxn ang="0">
                  <a:pos x="T6" y="T7"/>
                </a:cxn>
                <a:cxn ang="0">
                  <a:pos x="T8" y="T9"/>
                </a:cxn>
                <a:cxn ang="0">
                  <a:pos x="T10" y="T11"/>
                </a:cxn>
                <a:cxn ang="0">
                  <a:pos x="T12" y="T13"/>
                </a:cxn>
              </a:cxnLst>
              <a:rect l="0" t="0" r="r" b="b"/>
              <a:pathLst>
                <a:path w="114" h="20">
                  <a:moveTo>
                    <a:pt x="104" y="0"/>
                  </a:moveTo>
                  <a:cubicBezTo>
                    <a:pt x="10" y="0"/>
                    <a:pt x="10" y="0"/>
                    <a:pt x="10" y="0"/>
                  </a:cubicBezTo>
                  <a:cubicBezTo>
                    <a:pt x="5" y="0"/>
                    <a:pt x="0" y="4"/>
                    <a:pt x="0" y="10"/>
                  </a:cubicBezTo>
                  <a:cubicBezTo>
                    <a:pt x="0" y="15"/>
                    <a:pt x="5" y="20"/>
                    <a:pt x="10" y="20"/>
                  </a:cubicBezTo>
                  <a:cubicBezTo>
                    <a:pt x="104" y="20"/>
                    <a:pt x="104" y="20"/>
                    <a:pt x="104" y="20"/>
                  </a:cubicBezTo>
                  <a:cubicBezTo>
                    <a:pt x="110" y="20"/>
                    <a:pt x="114" y="15"/>
                    <a:pt x="114" y="10"/>
                  </a:cubicBezTo>
                  <a:cubicBezTo>
                    <a:pt x="114" y="4"/>
                    <a:pt x="110" y="0"/>
                    <a:pt x="10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solidFill>
                  <a:srgbClr val="FFFFFF"/>
                </a:solidFill>
              </a:endParaRPr>
            </a:p>
          </p:txBody>
        </p:sp>
        <p:sp>
          <p:nvSpPr>
            <p:cNvPr id="100" name="Freeform 132"/>
            <p:cNvSpPr>
              <a:spLocks/>
            </p:cNvSpPr>
            <p:nvPr/>
          </p:nvSpPr>
          <p:spPr bwMode="black">
            <a:xfrm>
              <a:off x="1246188" y="2549525"/>
              <a:ext cx="409575" cy="206375"/>
            </a:xfrm>
            <a:custGeom>
              <a:avLst/>
              <a:gdLst>
                <a:gd name="T0" fmla="*/ 14 w 109"/>
                <a:gd name="T1" fmla="*/ 53 h 55"/>
                <a:gd name="T2" fmla="*/ 101 w 109"/>
                <a:gd name="T3" fmla="*/ 21 h 55"/>
                <a:gd name="T4" fmla="*/ 107 w 109"/>
                <a:gd name="T5" fmla="*/ 8 h 55"/>
                <a:gd name="T6" fmla="*/ 94 w 109"/>
                <a:gd name="T7" fmla="*/ 2 h 55"/>
                <a:gd name="T8" fmla="*/ 7 w 109"/>
                <a:gd name="T9" fmla="*/ 34 h 55"/>
                <a:gd name="T10" fmla="*/ 2 w 109"/>
                <a:gd name="T11" fmla="*/ 47 h 55"/>
                <a:gd name="T12" fmla="*/ 14 w 109"/>
                <a:gd name="T13" fmla="*/ 53 h 55"/>
              </a:gdLst>
              <a:ahLst/>
              <a:cxnLst>
                <a:cxn ang="0">
                  <a:pos x="T0" y="T1"/>
                </a:cxn>
                <a:cxn ang="0">
                  <a:pos x="T2" y="T3"/>
                </a:cxn>
                <a:cxn ang="0">
                  <a:pos x="T4" y="T5"/>
                </a:cxn>
                <a:cxn ang="0">
                  <a:pos x="T6" y="T7"/>
                </a:cxn>
                <a:cxn ang="0">
                  <a:pos x="T8" y="T9"/>
                </a:cxn>
                <a:cxn ang="0">
                  <a:pos x="T10" y="T11"/>
                </a:cxn>
                <a:cxn ang="0">
                  <a:pos x="T12" y="T13"/>
                </a:cxn>
              </a:cxnLst>
              <a:rect l="0" t="0" r="r" b="b"/>
              <a:pathLst>
                <a:path w="109" h="55">
                  <a:moveTo>
                    <a:pt x="14" y="53"/>
                  </a:moveTo>
                  <a:cubicBezTo>
                    <a:pt x="101" y="21"/>
                    <a:pt x="101" y="21"/>
                    <a:pt x="101" y="21"/>
                  </a:cubicBezTo>
                  <a:cubicBezTo>
                    <a:pt x="106" y="19"/>
                    <a:pt x="109" y="13"/>
                    <a:pt x="107" y="8"/>
                  </a:cubicBezTo>
                  <a:cubicBezTo>
                    <a:pt x="105" y="3"/>
                    <a:pt x="99" y="0"/>
                    <a:pt x="94" y="2"/>
                  </a:cubicBezTo>
                  <a:cubicBezTo>
                    <a:pt x="7" y="34"/>
                    <a:pt x="7" y="34"/>
                    <a:pt x="7" y="34"/>
                  </a:cubicBezTo>
                  <a:cubicBezTo>
                    <a:pt x="2" y="36"/>
                    <a:pt x="0" y="42"/>
                    <a:pt x="2" y="47"/>
                  </a:cubicBezTo>
                  <a:cubicBezTo>
                    <a:pt x="3" y="52"/>
                    <a:pt x="9" y="55"/>
                    <a:pt x="14" y="5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solidFill>
                  <a:srgbClr val="FFFFFF"/>
                </a:solidFill>
              </a:endParaRPr>
            </a:p>
          </p:txBody>
        </p:sp>
        <p:sp>
          <p:nvSpPr>
            <p:cNvPr id="101" name="Freeform 133"/>
            <p:cNvSpPr>
              <a:spLocks/>
            </p:cNvSpPr>
            <p:nvPr/>
          </p:nvSpPr>
          <p:spPr bwMode="black">
            <a:xfrm>
              <a:off x="1193800" y="3063875"/>
              <a:ext cx="409575" cy="201613"/>
            </a:xfrm>
            <a:custGeom>
              <a:avLst/>
              <a:gdLst>
                <a:gd name="T0" fmla="*/ 8 w 109"/>
                <a:gd name="T1" fmla="*/ 20 h 54"/>
                <a:gd name="T2" fmla="*/ 94 w 109"/>
                <a:gd name="T3" fmla="*/ 53 h 54"/>
                <a:gd name="T4" fmla="*/ 107 w 109"/>
                <a:gd name="T5" fmla="*/ 47 h 54"/>
                <a:gd name="T6" fmla="*/ 101 w 109"/>
                <a:gd name="T7" fmla="*/ 34 h 54"/>
                <a:gd name="T8" fmla="*/ 14 w 109"/>
                <a:gd name="T9" fmla="*/ 2 h 54"/>
                <a:gd name="T10" fmla="*/ 2 w 109"/>
                <a:gd name="T11" fmla="*/ 8 h 54"/>
                <a:gd name="T12" fmla="*/ 8 w 109"/>
                <a:gd name="T13" fmla="*/ 20 h 54"/>
              </a:gdLst>
              <a:ahLst/>
              <a:cxnLst>
                <a:cxn ang="0">
                  <a:pos x="T0" y="T1"/>
                </a:cxn>
                <a:cxn ang="0">
                  <a:pos x="T2" y="T3"/>
                </a:cxn>
                <a:cxn ang="0">
                  <a:pos x="T4" y="T5"/>
                </a:cxn>
                <a:cxn ang="0">
                  <a:pos x="T6" y="T7"/>
                </a:cxn>
                <a:cxn ang="0">
                  <a:pos x="T8" y="T9"/>
                </a:cxn>
                <a:cxn ang="0">
                  <a:pos x="T10" y="T11"/>
                </a:cxn>
                <a:cxn ang="0">
                  <a:pos x="T12" y="T13"/>
                </a:cxn>
              </a:cxnLst>
              <a:rect l="0" t="0" r="r" b="b"/>
              <a:pathLst>
                <a:path w="109" h="54">
                  <a:moveTo>
                    <a:pt x="8" y="20"/>
                  </a:moveTo>
                  <a:cubicBezTo>
                    <a:pt x="94" y="53"/>
                    <a:pt x="94" y="53"/>
                    <a:pt x="94" y="53"/>
                  </a:cubicBezTo>
                  <a:cubicBezTo>
                    <a:pt x="99" y="54"/>
                    <a:pt x="105" y="52"/>
                    <a:pt x="107" y="47"/>
                  </a:cubicBezTo>
                  <a:cubicBezTo>
                    <a:pt x="109" y="41"/>
                    <a:pt x="106" y="36"/>
                    <a:pt x="101" y="34"/>
                  </a:cubicBezTo>
                  <a:cubicBezTo>
                    <a:pt x="14" y="2"/>
                    <a:pt x="14" y="2"/>
                    <a:pt x="14" y="2"/>
                  </a:cubicBezTo>
                  <a:cubicBezTo>
                    <a:pt x="9" y="0"/>
                    <a:pt x="4" y="2"/>
                    <a:pt x="2" y="8"/>
                  </a:cubicBezTo>
                  <a:cubicBezTo>
                    <a:pt x="0" y="13"/>
                    <a:pt x="2" y="19"/>
                    <a:pt x="8"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solidFill>
                  <a:srgbClr val="FFFFFF"/>
                </a:solidFill>
              </a:endParaRPr>
            </a:p>
          </p:txBody>
        </p:sp>
        <p:sp>
          <p:nvSpPr>
            <p:cNvPr id="102" name="Freeform 134"/>
            <p:cNvSpPr>
              <a:spLocks/>
            </p:cNvSpPr>
            <p:nvPr/>
          </p:nvSpPr>
          <p:spPr bwMode="black">
            <a:xfrm>
              <a:off x="1257300" y="2882900"/>
              <a:ext cx="428625" cy="76200"/>
            </a:xfrm>
            <a:custGeom>
              <a:avLst/>
              <a:gdLst>
                <a:gd name="T0" fmla="*/ 10 w 114"/>
                <a:gd name="T1" fmla="*/ 20 h 20"/>
                <a:gd name="T2" fmla="*/ 104 w 114"/>
                <a:gd name="T3" fmla="*/ 20 h 20"/>
                <a:gd name="T4" fmla="*/ 114 w 114"/>
                <a:gd name="T5" fmla="*/ 10 h 20"/>
                <a:gd name="T6" fmla="*/ 104 w 114"/>
                <a:gd name="T7" fmla="*/ 0 h 20"/>
                <a:gd name="T8" fmla="*/ 10 w 114"/>
                <a:gd name="T9" fmla="*/ 0 h 20"/>
                <a:gd name="T10" fmla="*/ 0 w 114"/>
                <a:gd name="T11" fmla="*/ 10 h 20"/>
                <a:gd name="T12" fmla="*/ 10 w 114"/>
                <a:gd name="T13" fmla="*/ 20 h 20"/>
              </a:gdLst>
              <a:ahLst/>
              <a:cxnLst>
                <a:cxn ang="0">
                  <a:pos x="T0" y="T1"/>
                </a:cxn>
                <a:cxn ang="0">
                  <a:pos x="T2" y="T3"/>
                </a:cxn>
                <a:cxn ang="0">
                  <a:pos x="T4" y="T5"/>
                </a:cxn>
                <a:cxn ang="0">
                  <a:pos x="T6" y="T7"/>
                </a:cxn>
                <a:cxn ang="0">
                  <a:pos x="T8" y="T9"/>
                </a:cxn>
                <a:cxn ang="0">
                  <a:pos x="T10" y="T11"/>
                </a:cxn>
                <a:cxn ang="0">
                  <a:pos x="T12" y="T13"/>
                </a:cxn>
              </a:cxnLst>
              <a:rect l="0" t="0" r="r" b="b"/>
              <a:pathLst>
                <a:path w="114" h="20">
                  <a:moveTo>
                    <a:pt x="10" y="20"/>
                  </a:moveTo>
                  <a:cubicBezTo>
                    <a:pt x="104" y="20"/>
                    <a:pt x="104" y="20"/>
                    <a:pt x="104" y="20"/>
                  </a:cubicBezTo>
                  <a:cubicBezTo>
                    <a:pt x="109" y="20"/>
                    <a:pt x="114" y="15"/>
                    <a:pt x="114" y="10"/>
                  </a:cubicBezTo>
                  <a:cubicBezTo>
                    <a:pt x="114" y="4"/>
                    <a:pt x="109" y="0"/>
                    <a:pt x="104" y="0"/>
                  </a:cubicBezTo>
                  <a:cubicBezTo>
                    <a:pt x="10" y="0"/>
                    <a:pt x="10" y="0"/>
                    <a:pt x="10" y="0"/>
                  </a:cubicBezTo>
                  <a:cubicBezTo>
                    <a:pt x="4" y="0"/>
                    <a:pt x="0" y="4"/>
                    <a:pt x="0" y="10"/>
                  </a:cubicBezTo>
                  <a:cubicBezTo>
                    <a:pt x="0" y="15"/>
                    <a:pt x="4" y="20"/>
                    <a:pt x="10"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solidFill>
                  <a:srgbClr val="FFFFFF"/>
                </a:solidFill>
              </a:endParaRPr>
            </a:p>
          </p:txBody>
        </p:sp>
      </p:grpSp>
      <p:pic>
        <p:nvPicPr>
          <p:cNvPr id="7" name="Picture 6"/>
          <p:cNvPicPr>
            <a:picLocks noChangeAspect="1"/>
          </p:cNvPicPr>
          <p:nvPr/>
        </p:nvPicPr>
        <p:blipFill>
          <a:blip r:embed="rId5"/>
          <a:stretch>
            <a:fillRect/>
          </a:stretch>
        </p:blipFill>
        <p:spPr>
          <a:xfrm>
            <a:off x="5186033" y="2291098"/>
            <a:ext cx="656082" cy="374904"/>
          </a:xfrm>
          <a:prstGeom prst="rect">
            <a:avLst/>
          </a:prstGeom>
        </p:spPr>
      </p:pic>
      <p:pic>
        <p:nvPicPr>
          <p:cNvPr id="83" name="Picture 82"/>
          <p:cNvPicPr>
            <a:picLocks noChangeAspect="1"/>
          </p:cNvPicPr>
          <p:nvPr/>
        </p:nvPicPr>
        <p:blipFill>
          <a:blip r:embed="rId5"/>
          <a:stretch>
            <a:fillRect/>
          </a:stretch>
        </p:blipFill>
        <p:spPr>
          <a:xfrm>
            <a:off x="6008104" y="2284287"/>
            <a:ext cx="656082" cy="374904"/>
          </a:xfrm>
          <a:prstGeom prst="rect">
            <a:avLst/>
          </a:prstGeom>
        </p:spPr>
      </p:pic>
      <p:pic>
        <p:nvPicPr>
          <p:cNvPr id="84" name="Picture 83"/>
          <p:cNvPicPr>
            <a:picLocks noChangeAspect="1"/>
          </p:cNvPicPr>
          <p:nvPr/>
        </p:nvPicPr>
        <p:blipFill>
          <a:blip r:embed="rId5"/>
          <a:stretch>
            <a:fillRect/>
          </a:stretch>
        </p:blipFill>
        <p:spPr>
          <a:xfrm>
            <a:off x="6795131" y="2288670"/>
            <a:ext cx="656082" cy="374904"/>
          </a:xfrm>
          <a:prstGeom prst="rect">
            <a:avLst/>
          </a:prstGeom>
        </p:spPr>
      </p:pic>
      <p:sp>
        <p:nvSpPr>
          <p:cNvPr id="471" name="Rounded Rectangle 470"/>
          <p:cNvSpPr/>
          <p:nvPr/>
        </p:nvSpPr>
        <p:spPr bwMode="auto">
          <a:xfrm>
            <a:off x="5095908" y="4791137"/>
            <a:ext cx="1172538" cy="1878934"/>
          </a:xfrm>
          <a:prstGeom prst="roundRect">
            <a:avLst/>
          </a:prstGeom>
          <a:solidFill>
            <a:schemeClr val="lt1">
              <a:alpha val="95000"/>
            </a:schemeClr>
          </a:solidFill>
          <a:ln w="38100">
            <a:solidFill>
              <a:schemeClr val="accent1"/>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0" rIns="182880" bIns="91440" numCol="1" spcCol="0" rtlCol="0" fromWordArt="0" anchor="t" anchorCtr="0" forceAA="0" compatLnSpc="1">
            <a:prstTxWarp prst="textNoShape">
              <a:avLst/>
            </a:prstTxWarp>
            <a:noAutofit/>
          </a:bodyPr>
          <a:lstStyle/>
          <a:p>
            <a:pPr algn="ctr">
              <a:lnSpc>
                <a:spcPct val="90000"/>
              </a:lnSpc>
              <a:spcAft>
                <a:spcPts val="600"/>
              </a:spcAft>
            </a:pPr>
            <a:r>
              <a:rPr lang="en-US" sz="1050" b="1" dirty="0" smtClean="0">
                <a:solidFill>
                  <a:srgbClr val="0078D7"/>
                </a:solidFill>
              </a:rPr>
              <a:t>Central Repository</a:t>
            </a:r>
            <a:endParaRPr lang="en-US" sz="1050" b="1" dirty="0">
              <a:solidFill>
                <a:srgbClr val="0078D7"/>
              </a:solidFill>
            </a:endParaRPr>
          </a:p>
        </p:txBody>
      </p:sp>
      <p:pic>
        <p:nvPicPr>
          <p:cNvPr id="74" name="Picture 73"/>
          <p:cNvPicPr>
            <a:picLocks noChangeAspect="1"/>
          </p:cNvPicPr>
          <p:nvPr/>
        </p:nvPicPr>
        <p:blipFill>
          <a:blip r:embed="rId5"/>
          <a:stretch>
            <a:fillRect/>
          </a:stretch>
        </p:blipFill>
        <p:spPr>
          <a:xfrm>
            <a:off x="5354136" y="6165236"/>
            <a:ext cx="656082" cy="374904"/>
          </a:xfrm>
          <a:prstGeom prst="rect">
            <a:avLst/>
          </a:prstGeom>
        </p:spPr>
      </p:pic>
      <p:pic>
        <p:nvPicPr>
          <p:cNvPr id="69" name="Picture 68"/>
          <p:cNvPicPr>
            <a:picLocks noChangeAspect="1"/>
          </p:cNvPicPr>
          <p:nvPr/>
        </p:nvPicPr>
        <p:blipFill>
          <a:blip r:embed="rId6"/>
          <a:stretch>
            <a:fillRect/>
          </a:stretch>
        </p:blipFill>
        <p:spPr>
          <a:xfrm>
            <a:off x="5354136" y="5216133"/>
            <a:ext cx="656082" cy="374904"/>
          </a:xfrm>
          <a:prstGeom prst="rect">
            <a:avLst/>
          </a:prstGeom>
        </p:spPr>
      </p:pic>
      <p:pic>
        <p:nvPicPr>
          <p:cNvPr id="79" name="Picture 78"/>
          <p:cNvPicPr>
            <a:picLocks noChangeAspect="1"/>
          </p:cNvPicPr>
          <p:nvPr/>
        </p:nvPicPr>
        <p:blipFill>
          <a:blip r:embed="rId9"/>
          <a:stretch>
            <a:fillRect/>
          </a:stretch>
        </p:blipFill>
        <p:spPr>
          <a:xfrm>
            <a:off x="5354136" y="5690685"/>
            <a:ext cx="656082" cy="374904"/>
          </a:xfrm>
          <a:prstGeom prst="rect">
            <a:avLst/>
          </a:prstGeom>
        </p:spPr>
      </p:pic>
      <p:sp>
        <p:nvSpPr>
          <p:cNvPr id="831" name="Rectangle 830"/>
          <p:cNvSpPr/>
          <p:nvPr/>
        </p:nvSpPr>
        <p:spPr>
          <a:xfrm>
            <a:off x="6351274" y="6042799"/>
            <a:ext cx="2333094" cy="75713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ctr">
              <a:lnSpc>
                <a:spcPct val="90000"/>
              </a:lnSpc>
              <a:spcAft>
                <a:spcPts val="600"/>
              </a:spcAft>
            </a:pPr>
            <a:r>
              <a:rPr lang="en-US" sz="1600" dirty="0" smtClean="0">
                <a:solidFill>
                  <a:srgbClr val="FFFFFF"/>
                </a:solidFill>
              </a:rPr>
              <a:t>Containers </a:t>
            </a:r>
            <a:r>
              <a:rPr lang="en-US" sz="1600" dirty="0" err="1" smtClean="0">
                <a:solidFill>
                  <a:srgbClr val="FFFFFF"/>
                </a:solidFill>
              </a:rPr>
              <a:t>enviados</a:t>
            </a:r>
            <a:r>
              <a:rPr lang="en-US" sz="1600" dirty="0" smtClean="0">
                <a:solidFill>
                  <a:srgbClr val="FFFFFF"/>
                </a:solidFill>
              </a:rPr>
              <a:t> para o </a:t>
            </a:r>
            <a:r>
              <a:rPr lang="en-US" sz="1600" dirty="0" err="1" smtClean="0">
                <a:solidFill>
                  <a:srgbClr val="FFFFFF"/>
                </a:solidFill>
              </a:rPr>
              <a:t>repositório</a:t>
            </a:r>
            <a:r>
              <a:rPr lang="en-US" sz="1600" dirty="0" smtClean="0">
                <a:solidFill>
                  <a:srgbClr val="FFFFFF"/>
                </a:solidFill>
              </a:rPr>
              <a:t> central</a:t>
            </a:r>
            <a:endParaRPr lang="en-US" sz="1600" dirty="0">
              <a:solidFill>
                <a:srgbClr val="FFFFFF"/>
              </a:solidFill>
            </a:endParaRPr>
          </a:p>
        </p:txBody>
      </p:sp>
    </p:spTree>
    <p:extLst>
      <p:ext uri="{BB962C8B-B14F-4D97-AF65-F5344CB8AC3E}">
        <p14:creationId xmlns:p14="http://schemas.microsoft.com/office/powerpoint/2010/main" val="235933457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500"/>
                                        <p:tgtEl>
                                          <p:spTgt spid="2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31"/>
                                        </p:tgtEl>
                                        <p:attrNameLst>
                                          <p:attrName>style.visibility</p:attrName>
                                        </p:attrNameLst>
                                      </p:cBhvr>
                                      <p:to>
                                        <p:strVal val="visible"/>
                                      </p:to>
                                    </p:set>
                                    <p:animEffect transition="in" filter="fade">
                                      <p:cBhvr>
                                        <p:cTn id="10" dur="1000"/>
                                        <p:tgtEl>
                                          <p:spTgt spid="831"/>
                                        </p:tgtEl>
                                      </p:cBhvr>
                                    </p:animEffect>
                                  </p:childTnLst>
                                </p:cTn>
                              </p:par>
                              <p:par>
                                <p:cTn id="11" presetID="10" presetClass="entr" presetSubtype="0" fill="hold" nodeType="withEffect">
                                  <p:stCondLst>
                                    <p:cond delay="250"/>
                                  </p:stCondLst>
                                  <p:childTnLst>
                                    <p:set>
                                      <p:cBhvr>
                                        <p:cTn id="12" dur="1" fill="hold">
                                          <p:stCondLst>
                                            <p:cond delay="0"/>
                                          </p:stCondLst>
                                        </p:cTn>
                                        <p:tgtEl>
                                          <p:spTgt spid="74"/>
                                        </p:tgtEl>
                                        <p:attrNameLst>
                                          <p:attrName>style.visibility</p:attrName>
                                        </p:attrNameLst>
                                      </p:cBhvr>
                                      <p:to>
                                        <p:strVal val="visible"/>
                                      </p:to>
                                    </p:set>
                                    <p:animEffect transition="in" filter="fade">
                                      <p:cBhvr>
                                        <p:cTn id="13" dur="1250"/>
                                        <p:tgtEl>
                                          <p:spTgt spid="74"/>
                                        </p:tgtEl>
                                      </p:cBhvr>
                                    </p:animEffect>
                                  </p:childTnLst>
                                </p:cTn>
                              </p:par>
                              <p:par>
                                <p:cTn id="14" presetID="10" presetClass="entr" presetSubtype="0" fill="hold" nodeType="withEffect">
                                  <p:stCondLst>
                                    <p:cond delay="500"/>
                                  </p:stCondLst>
                                  <p:childTnLst>
                                    <p:set>
                                      <p:cBhvr>
                                        <p:cTn id="15" dur="1" fill="hold">
                                          <p:stCondLst>
                                            <p:cond delay="0"/>
                                          </p:stCondLst>
                                        </p:cTn>
                                        <p:tgtEl>
                                          <p:spTgt spid="79"/>
                                        </p:tgtEl>
                                        <p:attrNameLst>
                                          <p:attrName>style.visibility</p:attrName>
                                        </p:attrNameLst>
                                      </p:cBhvr>
                                      <p:to>
                                        <p:strVal val="visible"/>
                                      </p:to>
                                    </p:set>
                                    <p:animEffect transition="in" filter="fade">
                                      <p:cBhvr>
                                        <p:cTn id="16" dur="1250"/>
                                        <p:tgtEl>
                                          <p:spTgt spid="79"/>
                                        </p:tgtEl>
                                      </p:cBhvr>
                                    </p:animEffect>
                                  </p:childTnLst>
                                </p:cTn>
                              </p:par>
                            </p:childTnLst>
                          </p:cTn>
                        </p:par>
                        <p:par>
                          <p:cTn id="17" fill="hold">
                            <p:stCondLst>
                              <p:cond delay="1750"/>
                            </p:stCondLst>
                            <p:childTnLst>
                              <p:par>
                                <p:cTn id="18" presetID="22" presetClass="entr" presetSubtype="2" fill="hold" nodeType="afterEffect">
                                  <p:stCondLst>
                                    <p:cond delay="0"/>
                                  </p:stCondLst>
                                  <p:childTnLst>
                                    <p:set>
                                      <p:cBhvr>
                                        <p:cTn id="19" dur="1" fill="hold">
                                          <p:stCondLst>
                                            <p:cond delay="0"/>
                                          </p:stCondLst>
                                        </p:cTn>
                                        <p:tgtEl>
                                          <p:spTgt spid="29"/>
                                        </p:tgtEl>
                                        <p:attrNameLst>
                                          <p:attrName>style.visibility</p:attrName>
                                        </p:attrNameLst>
                                      </p:cBhvr>
                                      <p:to>
                                        <p:strVal val="visible"/>
                                      </p:to>
                                    </p:set>
                                    <p:animEffect transition="in" filter="wipe(right)">
                                      <p:cBhvr>
                                        <p:cTn id="20" dur="500"/>
                                        <p:tgtEl>
                                          <p:spTgt spid="29"/>
                                        </p:tgtEl>
                                      </p:cBhvr>
                                    </p:animEffect>
                                  </p:childTnLst>
                                </p:cTn>
                              </p:par>
                              <p:par>
                                <p:cTn id="21" presetID="22" presetClass="entr" presetSubtype="2" fill="hold" nodeType="withEffect">
                                  <p:stCondLst>
                                    <p:cond delay="0"/>
                                  </p:stCondLst>
                                  <p:childTnLst>
                                    <p:set>
                                      <p:cBhvr>
                                        <p:cTn id="22" dur="1" fill="hold">
                                          <p:stCondLst>
                                            <p:cond delay="0"/>
                                          </p:stCondLst>
                                        </p:cTn>
                                        <p:tgtEl>
                                          <p:spTgt spid="31"/>
                                        </p:tgtEl>
                                        <p:attrNameLst>
                                          <p:attrName>style.visibility</p:attrName>
                                        </p:attrNameLst>
                                      </p:cBhvr>
                                      <p:to>
                                        <p:strVal val="visible"/>
                                      </p:to>
                                    </p:set>
                                    <p:animEffect transition="in" filter="wipe(right)">
                                      <p:cBhvr>
                                        <p:cTn id="23" dur="500"/>
                                        <p:tgtEl>
                                          <p:spTgt spid="31"/>
                                        </p:tgtEl>
                                      </p:cBhvr>
                                    </p:animEffect>
                                  </p:childTnLst>
                                </p:cTn>
                              </p:par>
                            </p:childTnLst>
                          </p:cTn>
                        </p:par>
                        <p:par>
                          <p:cTn id="24" fill="hold">
                            <p:stCondLst>
                              <p:cond delay="2250"/>
                            </p:stCondLst>
                            <p:childTnLst>
                              <p:par>
                                <p:cTn id="25" presetID="10" presetClass="entr" presetSubtype="0" fill="hold" nodeType="afterEffect">
                                  <p:stCondLst>
                                    <p:cond delay="0"/>
                                  </p:stCondLst>
                                  <p:childTnLst>
                                    <p:set>
                                      <p:cBhvr>
                                        <p:cTn id="26" dur="1" fill="hold">
                                          <p:stCondLst>
                                            <p:cond delay="0"/>
                                          </p:stCondLst>
                                        </p:cTn>
                                        <p:tgtEl>
                                          <p:spTgt spid="75"/>
                                        </p:tgtEl>
                                        <p:attrNameLst>
                                          <p:attrName>style.visibility</p:attrName>
                                        </p:attrNameLst>
                                      </p:cBhvr>
                                      <p:to>
                                        <p:strVal val="visible"/>
                                      </p:to>
                                    </p:set>
                                    <p:animEffect transition="in" filter="fade">
                                      <p:cBhvr>
                                        <p:cTn id="27" dur="750"/>
                                        <p:tgtEl>
                                          <p:spTgt spid="75"/>
                                        </p:tgtEl>
                                      </p:cBhvr>
                                    </p:animEffect>
                                  </p:childTnLst>
                                </p:cTn>
                              </p:par>
                              <p:par>
                                <p:cTn id="28" presetID="10" presetClass="entr" presetSubtype="0" fill="hold" nodeType="withEffect">
                                  <p:stCondLst>
                                    <p:cond delay="500"/>
                                  </p:stCondLst>
                                  <p:childTnLst>
                                    <p:set>
                                      <p:cBhvr>
                                        <p:cTn id="29" dur="1" fill="hold">
                                          <p:stCondLst>
                                            <p:cond delay="0"/>
                                          </p:stCondLst>
                                        </p:cTn>
                                        <p:tgtEl>
                                          <p:spTgt spid="76"/>
                                        </p:tgtEl>
                                        <p:attrNameLst>
                                          <p:attrName>style.visibility</p:attrName>
                                        </p:attrNameLst>
                                      </p:cBhvr>
                                      <p:to>
                                        <p:strVal val="visible"/>
                                      </p:to>
                                    </p:set>
                                    <p:animEffect transition="in" filter="fade">
                                      <p:cBhvr>
                                        <p:cTn id="30" dur="750"/>
                                        <p:tgtEl>
                                          <p:spTgt spid="76"/>
                                        </p:tgtEl>
                                      </p:cBhvr>
                                    </p:animEffect>
                                  </p:childTnLst>
                                </p:cTn>
                              </p:par>
                              <p:par>
                                <p:cTn id="31" presetID="10" presetClass="entr" presetSubtype="0" fill="hold" nodeType="withEffect">
                                  <p:stCondLst>
                                    <p:cond delay="1000"/>
                                  </p:stCondLst>
                                  <p:childTnLst>
                                    <p:set>
                                      <p:cBhvr>
                                        <p:cTn id="32" dur="1" fill="hold">
                                          <p:stCondLst>
                                            <p:cond delay="0"/>
                                          </p:stCondLst>
                                        </p:cTn>
                                        <p:tgtEl>
                                          <p:spTgt spid="77"/>
                                        </p:tgtEl>
                                        <p:attrNameLst>
                                          <p:attrName>style.visibility</p:attrName>
                                        </p:attrNameLst>
                                      </p:cBhvr>
                                      <p:to>
                                        <p:strVal val="visible"/>
                                      </p:to>
                                    </p:set>
                                    <p:animEffect transition="in" filter="fade">
                                      <p:cBhvr>
                                        <p:cTn id="33" dur="750"/>
                                        <p:tgtEl>
                                          <p:spTgt spid="77"/>
                                        </p:tgtEl>
                                      </p:cBhvr>
                                    </p:animEffect>
                                  </p:childTnLst>
                                </p:cTn>
                              </p:par>
                              <p:par>
                                <p:cTn id="34" presetID="10" presetClass="entr" presetSubtype="0" fill="hold" nodeType="withEffect">
                                  <p:stCondLst>
                                    <p:cond delay="0"/>
                                  </p:stCondLst>
                                  <p:childTnLst>
                                    <p:set>
                                      <p:cBhvr>
                                        <p:cTn id="35" dur="1" fill="hold">
                                          <p:stCondLst>
                                            <p:cond delay="0"/>
                                          </p:stCondLst>
                                        </p:cTn>
                                        <p:tgtEl>
                                          <p:spTgt spid="80"/>
                                        </p:tgtEl>
                                        <p:attrNameLst>
                                          <p:attrName>style.visibility</p:attrName>
                                        </p:attrNameLst>
                                      </p:cBhvr>
                                      <p:to>
                                        <p:strVal val="visible"/>
                                      </p:to>
                                    </p:set>
                                    <p:animEffect transition="in" filter="fade">
                                      <p:cBhvr>
                                        <p:cTn id="36" dur="750"/>
                                        <p:tgtEl>
                                          <p:spTgt spid="80"/>
                                        </p:tgtEl>
                                      </p:cBhvr>
                                    </p:animEffect>
                                  </p:childTnLst>
                                </p:cTn>
                              </p:par>
                              <p:par>
                                <p:cTn id="37" presetID="10" presetClass="entr" presetSubtype="0" fill="hold" nodeType="withEffect">
                                  <p:stCondLst>
                                    <p:cond delay="500"/>
                                  </p:stCondLst>
                                  <p:childTnLst>
                                    <p:set>
                                      <p:cBhvr>
                                        <p:cTn id="38" dur="1" fill="hold">
                                          <p:stCondLst>
                                            <p:cond delay="0"/>
                                          </p:stCondLst>
                                        </p:cTn>
                                        <p:tgtEl>
                                          <p:spTgt spid="81"/>
                                        </p:tgtEl>
                                        <p:attrNameLst>
                                          <p:attrName>style.visibility</p:attrName>
                                        </p:attrNameLst>
                                      </p:cBhvr>
                                      <p:to>
                                        <p:strVal val="visible"/>
                                      </p:to>
                                    </p:set>
                                    <p:animEffect transition="in" filter="fade">
                                      <p:cBhvr>
                                        <p:cTn id="39" dur="750"/>
                                        <p:tgtEl>
                                          <p:spTgt spid="81"/>
                                        </p:tgtEl>
                                      </p:cBhvr>
                                    </p:animEffect>
                                  </p:childTnLst>
                                </p:cTn>
                              </p:par>
                              <p:par>
                                <p:cTn id="40" presetID="10" presetClass="entr" presetSubtype="0" fill="hold" nodeType="withEffect">
                                  <p:stCondLst>
                                    <p:cond delay="1000"/>
                                  </p:stCondLst>
                                  <p:childTnLst>
                                    <p:set>
                                      <p:cBhvr>
                                        <p:cTn id="41" dur="1" fill="hold">
                                          <p:stCondLst>
                                            <p:cond delay="0"/>
                                          </p:stCondLst>
                                        </p:cTn>
                                        <p:tgtEl>
                                          <p:spTgt spid="82"/>
                                        </p:tgtEl>
                                        <p:attrNameLst>
                                          <p:attrName>style.visibility</p:attrName>
                                        </p:attrNameLst>
                                      </p:cBhvr>
                                      <p:to>
                                        <p:strVal val="visible"/>
                                      </p:to>
                                    </p:set>
                                    <p:animEffect transition="in" filter="fade">
                                      <p:cBhvr>
                                        <p:cTn id="42" dur="750"/>
                                        <p:tgtEl>
                                          <p:spTgt spid="82"/>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2" fill="hold" nodeType="clickEffect">
                                  <p:stCondLst>
                                    <p:cond delay="0"/>
                                  </p:stCondLst>
                                  <p:childTnLst>
                                    <p:set>
                                      <p:cBhvr>
                                        <p:cTn id="46" dur="1" fill="hold">
                                          <p:stCondLst>
                                            <p:cond delay="0"/>
                                          </p:stCondLst>
                                        </p:cTn>
                                        <p:tgtEl>
                                          <p:spTgt spid="492"/>
                                        </p:tgtEl>
                                        <p:attrNameLst>
                                          <p:attrName>style.visibility</p:attrName>
                                        </p:attrNameLst>
                                      </p:cBhvr>
                                      <p:to>
                                        <p:strVal val="visible"/>
                                      </p:to>
                                    </p:set>
                                    <p:animEffect transition="in" filter="wipe(right)">
                                      <p:cBhvr>
                                        <p:cTn id="47" dur="500"/>
                                        <p:tgtEl>
                                          <p:spTgt spid="492"/>
                                        </p:tgtEl>
                                      </p:cBhvr>
                                    </p:animEffect>
                                  </p:childTnLst>
                                </p:cTn>
                              </p:par>
                            </p:childTnLst>
                          </p:cTn>
                        </p:par>
                        <p:par>
                          <p:cTn id="48" fill="hold">
                            <p:stCondLst>
                              <p:cond delay="500"/>
                            </p:stCondLst>
                            <p:childTnLst>
                              <p:par>
                                <p:cTn id="49" presetID="10" presetClass="entr" presetSubtype="0" fill="hold" grpId="0" nodeType="afterEffect">
                                  <p:stCondLst>
                                    <p:cond delay="0"/>
                                  </p:stCondLst>
                                  <p:childTnLst>
                                    <p:set>
                                      <p:cBhvr>
                                        <p:cTn id="50" dur="1" fill="hold">
                                          <p:stCondLst>
                                            <p:cond delay="0"/>
                                          </p:stCondLst>
                                        </p:cTn>
                                        <p:tgtEl>
                                          <p:spTgt spid="496"/>
                                        </p:tgtEl>
                                        <p:attrNameLst>
                                          <p:attrName>style.visibility</p:attrName>
                                        </p:attrNameLst>
                                      </p:cBhvr>
                                      <p:to>
                                        <p:strVal val="visible"/>
                                      </p:to>
                                    </p:set>
                                    <p:animEffect transition="in" filter="fade">
                                      <p:cBhvr>
                                        <p:cTn id="51" dur="500"/>
                                        <p:tgtEl>
                                          <p:spTgt spid="496"/>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2" fill="hold" nodeType="clickEffect">
                                  <p:stCondLst>
                                    <p:cond delay="0"/>
                                  </p:stCondLst>
                                  <p:childTnLst>
                                    <p:set>
                                      <p:cBhvr>
                                        <p:cTn id="55" dur="1" fill="hold">
                                          <p:stCondLst>
                                            <p:cond delay="0"/>
                                          </p:stCondLst>
                                        </p:cTn>
                                        <p:tgtEl>
                                          <p:spTgt spid="497"/>
                                        </p:tgtEl>
                                        <p:attrNameLst>
                                          <p:attrName>style.visibility</p:attrName>
                                        </p:attrNameLst>
                                      </p:cBhvr>
                                      <p:to>
                                        <p:strVal val="visible"/>
                                      </p:to>
                                    </p:set>
                                    <p:animEffect transition="in" filter="wipe(right)">
                                      <p:cBhvr>
                                        <p:cTn id="56" dur="500"/>
                                        <p:tgtEl>
                                          <p:spTgt spid="497"/>
                                        </p:tgtEl>
                                      </p:cBhvr>
                                    </p:animEffect>
                                  </p:childTnLst>
                                </p:cTn>
                              </p:par>
                            </p:childTnLst>
                          </p:cTn>
                        </p:par>
                        <p:par>
                          <p:cTn id="57" fill="hold">
                            <p:stCondLst>
                              <p:cond delay="500"/>
                            </p:stCondLst>
                            <p:childTnLst>
                              <p:par>
                                <p:cTn id="58" presetID="10" presetClass="entr" presetSubtype="0" fill="hold" grpId="0" nodeType="afterEffect">
                                  <p:stCondLst>
                                    <p:cond delay="0"/>
                                  </p:stCondLst>
                                  <p:childTnLst>
                                    <p:set>
                                      <p:cBhvr>
                                        <p:cTn id="59" dur="1" fill="hold">
                                          <p:stCondLst>
                                            <p:cond delay="0"/>
                                          </p:stCondLst>
                                        </p:cTn>
                                        <p:tgtEl>
                                          <p:spTgt spid="500"/>
                                        </p:tgtEl>
                                        <p:attrNameLst>
                                          <p:attrName>style.visibility</p:attrName>
                                        </p:attrNameLst>
                                      </p:cBhvr>
                                      <p:to>
                                        <p:strVal val="visible"/>
                                      </p:to>
                                    </p:set>
                                    <p:animEffect transition="in" filter="fade">
                                      <p:cBhvr>
                                        <p:cTn id="60" dur="500"/>
                                        <p:tgtEl>
                                          <p:spTgt spid="500"/>
                                        </p:tgtEl>
                                      </p:cBhvr>
                                    </p:animEffect>
                                  </p:childTnLst>
                                </p:cTn>
                              </p:par>
                              <p:par>
                                <p:cTn id="61" presetID="10" presetClass="entr" presetSubtype="0" fill="hold" nodeType="withEffect">
                                  <p:stCondLst>
                                    <p:cond delay="0"/>
                                  </p:stCondLst>
                                  <p:childTnLst>
                                    <p:set>
                                      <p:cBhvr>
                                        <p:cTn id="62" dur="1" fill="hold">
                                          <p:stCondLst>
                                            <p:cond delay="0"/>
                                          </p:stCondLst>
                                        </p:cTn>
                                        <p:tgtEl>
                                          <p:spTgt spid="15"/>
                                        </p:tgtEl>
                                        <p:attrNameLst>
                                          <p:attrName>style.visibility</p:attrName>
                                        </p:attrNameLst>
                                      </p:cBhvr>
                                      <p:to>
                                        <p:strVal val="visible"/>
                                      </p:to>
                                    </p:set>
                                    <p:animEffect transition="in" filter="fade">
                                      <p:cBhvr>
                                        <p:cTn id="63" dur="1000"/>
                                        <p:tgtEl>
                                          <p:spTgt spid="15"/>
                                        </p:tgtEl>
                                      </p:cBhvr>
                                    </p:animEffect>
                                  </p:childTnLst>
                                </p:cTn>
                              </p:par>
                              <p:par>
                                <p:cTn id="64" presetID="10" presetClass="exit" presetSubtype="0" fill="hold" nodeType="withEffect">
                                  <p:stCondLst>
                                    <p:cond delay="0"/>
                                  </p:stCondLst>
                                  <p:childTnLst>
                                    <p:animEffect transition="out" filter="fade">
                                      <p:cBhvr>
                                        <p:cTn id="65" dur="750"/>
                                        <p:tgtEl>
                                          <p:spTgt spid="73"/>
                                        </p:tgtEl>
                                      </p:cBhvr>
                                    </p:animEffect>
                                    <p:set>
                                      <p:cBhvr>
                                        <p:cTn id="66" dur="1" fill="hold">
                                          <p:stCondLst>
                                            <p:cond delay="749"/>
                                          </p:stCondLst>
                                        </p:cTn>
                                        <p:tgtEl>
                                          <p:spTgt spid="73"/>
                                        </p:tgtEl>
                                        <p:attrNameLst>
                                          <p:attrName>style.visibility</p:attrName>
                                        </p:attrNameLst>
                                      </p:cBhvr>
                                      <p:to>
                                        <p:strVal val="hidden"/>
                                      </p:to>
                                    </p:set>
                                  </p:childTnLst>
                                </p:cTn>
                              </p:par>
                            </p:childTnLst>
                          </p:cTn>
                        </p:par>
                        <p:par>
                          <p:cTn id="67" fill="hold">
                            <p:stCondLst>
                              <p:cond delay="1500"/>
                            </p:stCondLst>
                            <p:childTnLst>
                              <p:par>
                                <p:cTn id="68" presetID="10" presetClass="entr" presetSubtype="0" fill="hold" nodeType="afterEffect">
                                  <p:stCondLst>
                                    <p:cond delay="0"/>
                                  </p:stCondLst>
                                  <p:childTnLst>
                                    <p:set>
                                      <p:cBhvr>
                                        <p:cTn id="69" dur="1" fill="hold">
                                          <p:stCondLst>
                                            <p:cond delay="0"/>
                                          </p:stCondLst>
                                        </p:cTn>
                                        <p:tgtEl>
                                          <p:spTgt spid="69"/>
                                        </p:tgtEl>
                                        <p:attrNameLst>
                                          <p:attrName>style.visibility</p:attrName>
                                        </p:attrNameLst>
                                      </p:cBhvr>
                                      <p:to>
                                        <p:strVal val="visible"/>
                                      </p:to>
                                    </p:set>
                                    <p:animEffect transition="in" filter="fade">
                                      <p:cBhvr>
                                        <p:cTn id="70" dur="1000"/>
                                        <p:tgtEl>
                                          <p:spTgt spid="69"/>
                                        </p:tgtEl>
                                      </p:cBhvr>
                                    </p:animEffect>
                                  </p:childTnLst>
                                </p:cTn>
                              </p:par>
                            </p:childTnLst>
                          </p:cTn>
                        </p:par>
                        <p:par>
                          <p:cTn id="71" fill="hold">
                            <p:stCondLst>
                              <p:cond delay="2500"/>
                            </p:stCondLst>
                            <p:childTnLst>
                              <p:par>
                                <p:cTn id="72" presetID="10" presetClass="entr" presetSubtype="0" fill="hold" nodeType="afterEffect">
                                  <p:stCondLst>
                                    <p:cond delay="0"/>
                                  </p:stCondLst>
                                  <p:childTnLst>
                                    <p:set>
                                      <p:cBhvr>
                                        <p:cTn id="73" dur="1" fill="hold">
                                          <p:stCondLst>
                                            <p:cond delay="0"/>
                                          </p:stCondLst>
                                        </p:cTn>
                                        <p:tgtEl>
                                          <p:spTgt spid="70"/>
                                        </p:tgtEl>
                                        <p:attrNameLst>
                                          <p:attrName>style.visibility</p:attrName>
                                        </p:attrNameLst>
                                      </p:cBhvr>
                                      <p:to>
                                        <p:strVal val="visible"/>
                                      </p:to>
                                    </p:set>
                                    <p:animEffect transition="in" filter="fade">
                                      <p:cBhvr>
                                        <p:cTn id="74" dur="750"/>
                                        <p:tgtEl>
                                          <p:spTgt spid="70"/>
                                        </p:tgtEl>
                                      </p:cBhvr>
                                    </p:animEffect>
                                  </p:childTnLst>
                                </p:cTn>
                              </p:par>
                              <p:par>
                                <p:cTn id="75" presetID="10" presetClass="exit" presetSubtype="0" fill="hold" nodeType="withEffect">
                                  <p:stCondLst>
                                    <p:cond delay="250"/>
                                  </p:stCondLst>
                                  <p:childTnLst>
                                    <p:animEffect transition="out" filter="fade">
                                      <p:cBhvr>
                                        <p:cTn id="76" dur="500"/>
                                        <p:tgtEl>
                                          <p:spTgt spid="75"/>
                                        </p:tgtEl>
                                      </p:cBhvr>
                                    </p:animEffect>
                                    <p:set>
                                      <p:cBhvr>
                                        <p:cTn id="77" dur="1" fill="hold">
                                          <p:stCondLst>
                                            <p:cond delay="499"/>
                                          </p:stCondLst>
                                        </p:cTn>
                                        <p:tgtEl>
                                          <p:spTgt spid="75"/>
                                        </p:tgtEl>
                                        <p:attrNameLst>
                                          <p:attrName>style.visibility</p:attrName>
                                        </p:attrNameLst>
                                      </p:cBhvr>
                                      <p:to>
                                        <p:strVal val="hidden"/>
                                      </p:to>
                                    </p:set>
                                  </p:childTnLst>
                                </p:cTn>
                              </p:par>
                            </p:childTnLst>
                          </p:cTn>
                        </p:par>
                        <p:par>
                          <p:cTn id="78" fill="hold">
                            <p:stCondLst>
                              <p:cond delay="3250"/>
                            </p:stCondLst>
                            <p:childTnLst>
                              <p:par>
                                <p:cTn id="79" presetID="10" presetClass="entr" presetSubtype="0" fill="hold" nodeType="afterEffect">
                                  <p:stCondLst>
                                    <p:cond delay="250"/>
                                  </p:stCondLst>
                                  <p:childTnLst>
                                    <p:set>
                                      <p:cBhvr>
                                        <p:cTn id="80" dur="1" fill="hold">
                                          <p:stCondLst>
                                            <p:cond delay="0"/>
                                          </p:stCondLst>
                                        </p:cTn>
                                        <p:tgtEl>
                                          <p:spTgt spid="71"/>
                                        </p:tgtEl>
                                        <p:attrNameLst>
                                          <p:attrName>style.visibility</p:attrName>
                                        </p:attrNameLst>
                                      </p:cBhvr>
                                      <p:to>
                                        <p:strVal val="visible"/>
                                      </p:to>
                                    </p:set>
                                    <p:animEffect transition="in" filter="fade">
                                      <p:cBhvr>
                                        <p:cTn id="81" dur="750"/>
                                        <p:tgtEl>
                                          <p:spTgt spid="71"/>
                                        </p:tgtEl>
                                      </p:cBhvr>
                                    </p:animEffect>
                                  </p:childTnLst>
                                </p:cTn>
                              </p:par>
                              <p:par>
                                <p:cTn id="82" presetID="10" presetClass="exit" presetSubtype="0" fill="hold" nodeType="withEffect">
                                  <p:stCondLst>
                                    <p:cond delay="250"/>
                                  </p:stCondLst>
                                  <p:childTnLst>
                                    <p:animEffect transition="out" filter="fade">
                                      <p:cBhvr>
                                        <p:cTn id="83" dur="500"/>
                                        <p:tgtEl>
                                          <p:spTgt spid="76"/>
                                        </p:tgtEl>
                                      </p:cBhvr>
                                    </p:animEffect>
                                    <p:set>
                                      <p:cBhvr>
                                        <p:cTn id="84" dur="1" fill="hold">
                                          <p:stCondLst>
                                            <p:cond delay="499"/>
                                          </p:stCondLst>
                                        </p:cTn>
                                        <p:tgtEl>
                                          <p:spTgt spid="76"/>
                                        </p:tgtEl>
                                        <p:attrNameLst>
                                          <p:attrName>style.visibility</p:attrName>
                                        </p:attrNameLst>
                                      </p:cBhvr>
                                      <p:to>
                                        <p:strVal val="hidden"/>
                                      </p:to>
                                    </p:set>
                                  </p:childTnLst>
                                </p:cTn>
                              </p:par>
                            </p:childTnLst>
                          </p:cTn>
                        </p:par>
                        <p:par>
                          <p:cTn id="85" fill="hold">
                            <p:stCondLst>
                              <p:cond delay="4250"/>
                            </p:stCondLst>
                            <p:childTnLst>
                              <p:par>
                                <p:cTn id="86" presetID="10" presetClass="entr" presetSubtype="0" fill="hold" nodeType="afterEffect">
                                  <p:stCondLst>
                                    <p:cond delay="0"/>
                                  </p:stCondLst>
                                  <p:childTnLst>
                                    <p:set>
                                      <p:cBhvr>
                                        <p:cTn id="87" dur="1" fill="hold">
                                          <p:stCondLst>
                                            <p:cond delay="0"/>
                                          </p:stCondLst>
                                        </p:cTn>
                                        <p:tgtEl>
                                          <p:spTgt spid="72"/>
                                        </p:tgtEl>
                                        <p:attrNameLst>
                                          <p:attrName>style.visibility</p:attrName>
                                        </p:attrNameLst>
                                      </p:cBhvr>
                                      <p:to>
                                        <p:strVal val="visible"/>
                                      </p:to>
                                    </p:set>
                                    <p:animEffect transition="in" filter="fade">
                                      <p:cBhvr>
                                        <p:cTn id="88" dur="750"/>
                                        <p:tgtEl>
                                          <p:spTgt spid="72"/>
                                        </p:tgtEl>
                                      </p:cBhvr>
                                    </p:animEffect>
                                  </p:childTnLst>
                                </p:cTn>
                              </p:par>
                              <p:par>
                                <p:cTn id="89" presetID="10" presetClass="exit" presetSubtype="0" fill="hold" nodeType="withEffect">
                                  <p:stCondLst>
                                    <p:cond delay="250"/>
                                  </p:stCondLst>
                                  <p:childTnLst>
                                    <p:animEffect transition="out" filter="fade">
                                      <p:cBhvr>
                                        <p:cTn id="90" dur="500"/>
                                        <p:tgtEl>
                                          <p:spTgt spid="77"/>
                                        </p:tgtEl>
                                      </p:cBhvr>
                                    </p:animEffect>
                                    <p:set>
                                      <p:cBhvr>
                                        <p:cTn id="91" dur="1" fill="hold">
                                          <p:stCondLst>
                                            <p:cond delay="499"/>
                                          </p:stCondLst>
                                        </p:cTn>
                                        <p:tgtEl>
                                          <p:spTgt spid="77"/>
                                        </p:tgtEl>
                                        <p:attrNameLst>
                                          <p:attrName>style.visibility</p:attrName>
                                        </p:attrNameLst>
                                      </p:cBhvr>
                                      <p:to>
                                        <p:strVal val="hidden"/>
                                      </p:to>
                                    </p:set>
                                  </p:childTnLst>
                                </p:cTn>
                              </p:par>
                            </p:childTnLst>
                          </p:cTn>
                        </p:par>
                      </p:childTnLst>
                    </p:cTn>
                  </p:par>
                  <p:par>
                    <p:cTn id="92" fill="hold">
                      <p:stCondLst>
                        <p:cond delay="indefinite"/>
                      </p:stCondLst>
                      <p:childTnLst>
                        <p:par>
                          <p:cTn id="93" fill="hold">
                            <p:stCondLst>
                              <p:cond delay="0"/>
                            </p:stCondLst>
                            <p:childTnLst>
                              <p:par>
                                <p:cTn id="94" presetID="10" presetClass="entr" presetSubtype="0" fill="hold" nodeType="clickEffect">
                                  <p:stCondLst>
                                    <p:cond delay="0"/>
                                  </p:stCondLst>
                                  <p:childTnLst>
                                    <p:set>
                                      <p:cBhvr>
                                        <p:cTn id="95" dur="1" fill="hold">
                                          <p:stCondLst>
                                            <p:cond delay="0"/>
                                          </p:stCondLst>
                                        </p:cTn>
                                        <p:tgtEl>
                                          <p:spTgt spid="85"/>
                                        </p:tgtEl>
                                        <p:attrNameLst>
                                          <p:attrName>style.visibility</p:attrName>
                                        </p:attrNameLst>
                                      </p:cBhvr>
                                      <p:to>
                                        <p:strVal val="visible"/>
                                      </p:to>
                                    </p:set>
                                    <p:animEffect transition="in" filter="fade">
                                      <p:cBhvr>
                                        <p:cTn id="96" dur="750"/>
                                        <p:tgtEl>
                                          <p:spTgt spid="85"/>
                                        </p:tgtEl>
                                      </p:cBhvr>
                                    </p:animEffect>
                                  </p:childTnLst>
                                </p:cTn>
                              </p:par>
                              <p:par>
                                <p:cTn id="97" presetID="10" presetClass="entr" presetSubtype="0" fill="hold" nodeType="withEffect">
                                  <p:stCondLst>
                                    <p:cond delay="250"/>
                                  </p:stCondLst>
                                  <p:childTnLst>
                                    <p:set>
                                      <p:cBhvr>
                                        <p:cTn id="98" dur="1" fill="hold">
                                          <p:stCondLst>
                                            <p:cond delay="0"/>
                                          </p:stCondLst>
                                        </p:cTn>
                                        <p:tgtEl>
                                          <p:spTgt spid="103"/>
                                        </p:tgtEl>
                                        <p:attrNameLst>
                                          <p:attrName>style.visibility</p:attrName>
                                        </p:attrNameLst>
                                      </p:cBhvr>
                                      <p:to>
                                        <p:strVal val="visible"/>
                                      </p:to>
                                    </p:set>
                                    <p:animEffect transition="in" filter="fade">
                                      <p:cBhvr>
                                        <p:cTn id="99" dur="750"/>
                                        <p:tgtEl>
                                          <p:spTgt spid="103"/>
                                        </p:tgtEl>
                                      </p:cBhvr>
                                    </p:animEffect>
                                  </p:childTnLst>
                                </p:cTn>
                              </p:par>
                              <p:par>
                                <p:cTn id="100" presetID="10" presetClass="entr" presetSubtype="0" fill="hold" nodeType="withEffect">
                                  <p:stCondLst>
                                    <p:cond delay="500"/>
                                  </p:stCondLst>
                                  <p:childTnLst>
                                    <p:set>
                                      <p:cBhvr>
                                        <p:cTn id="101" dur="1" fill="hold">
                                          <p:stCondLst>
                                            <p:cond delay="0"/>
                                          </p:stCondLst>
                                        </p:cTn>
                                        <p:tgtEl>
                                          <p:spTgt spid="121"/>
                                        </p:tgtEl>
                                        <p:attrNameLst>
                                          <p:attrName>style.visibility</p:attrName>
                                        </p:attrNameLst>
                                      </p:cBhvr>
                                      <p:to>
                                        <p:strVal val="visible"/>
                                      </p:to>
                                    </p:set>
                                    <p:animEffect transition="in" filter="fade">
                                      <p:cBhvr>
                                        <p:cTn id="102" dur="750"/>
                                        <p:tgtEl>
                                          <p:spTgt spid="121"/>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nodeType="clickEffect">
                                  <p:stCondLst>
                                    <p:cond delay="0"/>
                                  </p:stCondLst>
                                  <p:childTnLst>
                                    <p:set>
                                      <p:cBhvr>
                                        <p:cTn id="106" dur="1" fill="hold">
                                          <p:stCondLst>
                                            <p:cond delay="0"/>
                                          </p:stCondLst>
                                        </p:cTn>
                                        <p:tgtEl>
                                          <p:spTgt spid="84"/>
                                        </p:tgtEl>
                                        <p:attrNameLst>
                                          <p:attrName>style.visibility</p:attrName>
                                        </p:attrNameLst>
                                      </p:cBhvr>
                                      <p:to>
                                        <p:strVal val="visible"/>
                                      </p:to>
                                    </p:set>
                                    <p:animEffect transition="in" filter="fade">
                                      <p:cBhvr>
                                        <p:cTn id="107" dur="750"/>
                                        <p:tgtEl>
                                          <p:spTgt spid="84"/>
                                        </p:tgtEl>
                                      </p:cBhvr>
                                    </p:animEffect>
                                  </p:childTnLst>
                                </p:cTn>
                              </p:par>
                              <p:par>
                                <p:cTn id="108" presetID="10" presetClass="exit" presetSubtype="0" fill="hold" nodeType="withEffect">
                                  <p:stCondLst>
                                    <p:cond delay="500"/>
                                  </p:stCondLst>
                                  <p:childTnLst>
                                    <p:animEffect transition="out" filter="fade">
                                      <p:cBhvr>
                                        <p:cTn id="109" dur="500"/>
                                        <p:tgtEl>
                                          <p:spTgt spid="85"/>
                                        </p:tgtEl>
                                      </p:cBhvr>
                                    </p:animEffect>
                                    <p:set>
                                      <p:cBhvr>
                                        <p:cTn id="110" dur="1" fill="hold">
                                          <p:stCondLst>
                                            <p:cond delay="499"/>
                                          </p:stCondLst>
                                        </p:cTn>
                                        <p:tgtEl>
                                          <p:spTgt spid="85"/>
                                        </p:tgtEl>
                                        <p:attrNameLst>
                                          <p:attrName>style.visibility</p:attrName>
                                        </p:attrNameLst>
                                      </p:cBhvr>
                                      <p:to>
                                        <p:strVal val="hidden"/>
                                      </p:to>
                                    </p:set>
                                  </p:childTnLst>
                                </p:cTn>
                              </p:par>
                              <p:par>
                                <p:cTn id="111" presetID="10" presetClass="exit" presetSubtype="0" fill="hold" nodeType="withEffect">
                                  <p:stCondLst>
                                    <p:cond delay="500"/>
                                  </p:stCondLst>
                                  <p:childTnLst>
                                    <p:animEffect transition="out" filter="fade">
                                      <p:cBhvr>
                                        <p:cTn id="112" dur="500"/>
                                        <p:tgtEl>
                                          <p:spTgt spid="70"/>
                                        </p:tgtEl>
                                      </p:cBhvr>
                                    </p:animEffect>
                                    <p:set>
                                      <p:cBhvr>
                                        <p:cTn id="113" dur="1" fill="hold">
                                          <p:stCondLst>
                                            <p:cond delay="499"/>
                                          </p:stCondLst>
                                        </p:cTn>
                                        <p:tgtEl>
                                          <p:spTgt spid="70"/>
                                        </p:tgtEl>
                                        <p:attrNameLst>
                                          <p:attrName>style.visibility</p:attrName>
                                        </p:attrNameLst>
                                      </p:cBhvr>
                                      <p:to>
                                        <p:strVal val="hidden"/>
                                      </p:to>
                                    </p:set>
                                  </p:childTnLst>
                                </p:cTn>
                              </p:par>
                            </p:childTnLst>
                          </p:cTn>
                        </p:par>
                        <p:par>
                          <p:cTn id="114" fill="hold">
                            <p:stCondLst>
                              <p:cond delay="1000"/>
                            </p:stCondLst>
                            <p:childTnLst>
                              <p:par>
                                <p:cTn id="115" presetID="10" presetClass="entr" presetSubtype="0" fill="hold" nodeType="afterEffect">
                                  <p:stCondLst>
                                    <p:cond delay="0"/>
                                  </p:stCondLst>
                                  <p:childTnLst>
                                    <p:set>
                                      <p:cBhvr>
                                        <p:cTn id="116" dur="1" fill="hold">
                                          <p:stCondLst>
                                            <p:cond delay="0"/>
                                          </p:stCondLst>
                                        </p:cTn>
                                        <p:tgtEl>
                                          <p:spTgt spid="83"/>
                                        </p:tgtEl>
                                        <p:attrNameLst>
                                          <p:attrName>style.visibility</p:attrName>
                                        </p:attrNameLst>
                                      </p:cBhvr>
                                      <p:to>
                                        <p:strVal val="visible"/>
                                      </p:to>
                                    </p:set>
                                    <p:animEffect transition="in" filter="fade">
                                      <p:cBhvr>
                                        <p:cTn id="117" dur="750"/>
                                        <p:tgtEl>
                                          <p:spTgt spid="83"/>
                                        </p:tgtEl>
                                      </p:cBhvr>
                                    </p:animEffect>
                                  </p:childTnLst>
                                </p:cTn>
                              </p:par>
                            </p:childTnLst>
                          </p:cTn>
                        </p:par>
                        <p:par>
                          <p:cTn id="118" fill="hold">
                            <p:stCondLst>
                              <p:cond delay="1750"/>
                            </p:stCondLst>
                            <p:childTnLst>
                              <p:par>
                                <p:cTn id="119" presetID="10" presetClass="exit" presetSubtype="0" fill="hold" nodeType="afterEffect">
                                  <p:stCondLst>
                                    <p:cond delay="0"/>
                                  </p:stCondLst>
                                  <p:childTnLst>
                                    <p:animEffect transition="out" filter="fade">
                                      <p:cBhvr>
                                        <p:cTn id="120" dur="500"/>
                                        <p:tgtEl>
                                          <p:spTgt spid="71"/>
                                        </p:tgtEl>
                                      </p:cBhvr>
                                    </p:animEffect>
                                    <p:set>
                                      <p:cBhvr>
                                        <p:cTn id="121" dur="1" fill="hold">
                                          <p:stCondLst>
                                            <p:cond delay="499"/>
                                          </p:stCondLst>
                                        </p:cTn>
                                        <p:tgtEl>
                                          <p:spTgt spid="71"/>
                                        </p:tgtEl>
                                        <p:attrNameLst>
                                          <p:attrName>style.visibility</p:attrName>
                                        </p:attrNameLst>
                                      </p:cBhvr>
                                      <p:to>
                                        <p:strVal val="hidden"/>
                                      </p:to>
                                    </p:set>
                                  </p:childTnLst>
                                </p:cTn>
                              </p:par>
                              <p:par>
                                <p:cTn id="122" presetID="10" presetClass="exit" presetSubtype="0" fill="hold" nodeType="withEffect">
                                  <p:stCondLst>
                                    <p:cond delay="0"/>
                                  </p:stCondLst>
                                  <p:childTnLst>
                                    <p:animEffect transition="out" filter="fade">
                                      <p:cBhvr>
                                        <p:cTn id="123" dur="500"/>
                                        <p:tgtEl>
                                          <p:spTgt spid="103"/>
                                        </p:tgtEl>
                                      </p:cBhvr>
                                    </p:animEffect>
                                    <p:set>
                                      <p:cBhvr>
                                        <p:cTn id="124" dur="1" fill="hold">
                                          <p:stCondLst>
                                            <p:cond delay="499"/>
                                          </p:stCondLst>
                                        </p:cTn>
                                        <p:tgtEl>
                                          <p:spTgt spid="103"/>
                                        </p:tgtEl>
                                        <p:attrNameLst>
                                          <p:attrName>style.visibility</p:attrName>
                                        </p:attrNameLst>
                                      </p:cBhvr>
                                      <p:to>
                                        <p:strVal val="hidden"/>
                                      </p:to>
                                    </p:set>
                                  </p:childTnLst>
                                </p:cTn>
                              </p:par>
                            </p:childTnLst>
                          </p:cTn>
                        </p:par>
                        <p:par>
                          <p:cTn id="125" fill="hold">
                            <p:stCondLst>
                              <p:cond delay="2250"/>
                            </p:stCondLst>
                            <p:childTnLst>
                              <p:par>
                                <p:cTn id="126" presetID="10" presetClass="entr" presetSubtype="0" fill="hold" nodeType="afterEffect">
                                  <p:stCondLst>
                                    <p:cond delay="0"/>
                                  </p:stCondLst>
                                  <p:childTnLst>
                                    <p:set>
                                      <p:cBhvr>
                                        <p:cTn id="127" dur="1" fill="hold">
                                          <p:stCondLst>
                                            <p:cond delay="0"/>
                                          </p:stCondLst>
                                        </p:cTn>
                                        <p:tgtEl>
                                          <p:spTgt spid="7"/>
                                        </p:tgtEl>
                                        <p:attrNameLst>
                                          <p:attrName>style.visibility</p:attrName>
                                        </p:attrNameLst>
                                      </p:cBhvr>
                                      <p:to>
                                        <p:strVal val="visible"/>
                                      </p:to>
                                    </p:set>
                                    <p:animEffect transition="in" filter="fade">
                                      <p:cBhvr>
                                        <p:cTn id="128" dur="750"/>
                                        <p:tgtEl>
                                          <p:spTgt spid="7"/>
                                        </p:tgtEl>
                                      </p:cBhvr>
                                    </p:animEffect>
                                  </p:childTnLst>
                                </p:cTn>
                              </p:par>
                            </p:childTnLst>
                          </p:cTn>
                        </p:par>
                        <p:par>
                          <p:cTn id="129" fill="hold">
                            <p:stCondLst>
                              <p:cond delay="3000"/>
                            </p:stCondLst>
                            <p:childTnLst>
                              <p:par>
                                <p:cTn id="130" presetID="10" presetClass="exit" presetSubtype="0" fill="hold" nodeType="afterEffect">
                                  <p:stCondLst>
                                    <p:cond delay="0"/>
                                  </p:stCondLst>
                                  <p:childTnLst>
                                    <p:animEffect transition="out" filter="fade">
                                      <p:cBhvr>
                                        <p:cTn id="131" dur="500"/>
                                        <p:tgtEl>
                                          <p:spTgt spid="72"/>
                                        </p:tgtEl>
                                      </p:cBhvr>
                                    </p:animEffect>
                                    <p:set>
                                      <p:cBhvr>
                                        <p:cTn id="132" dur="1" fill="hold">
                                          <p:stCondLst>
                                            <p:cond delay="499"/>
                                          </p:stCondLst>
                                        </p:cTn>
                                        <p:tgtEl>
                                          <p:spTgt spid="72"/>
                                        </p:tgtEl>
                                        <p:attrNameLst>
                                          <p:attrName>style.visibility</p:attrName>
                                        </p:attrNameLst>
                                      </p:cBhvr>
                                      <p:to>
                                        <p:strVal val="hidden"/>
                                      </p:to>
                                    </p:set>
                                  </p:childTnLst>
                                </p:cTn>
                              </p:par>
                              <p:par>
                                <p:cTn id="133" presetID="10" presetClass="exit" presetSubtype="0" fill="hold" nodeType="withEffect">
                                  <p:stCondLst>
                                    <p:cond delay="0"/>
                                  </p:stCondLst>
                                  <p:childTnLst>
                                    <p:animEffect transition="out" filter="fade">
                                      <p:cBhvr>
                                        <p:cTn id="134" dur="500"/>
                                        <p:tgtEl>
                                          <p:spTgt spid="121"/>
                                        </p:tgtEl>
                                      </p:cBhvr>
                                    </p:animEffect>
                                    <p:set>
                                      <p:cBhvr>
                                        <p:cTn id="135" dur="1" fill="hold">
                                          <p:stCondLst>
                                            <p:cond delay="499"/>
                                          </p:stCondLst>
                                        </p:cTn>
                                        <p:tgtEl>
                                          <p:spTgt spid="12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6" grpId="0"/>
      <p:bldP spid="500" grpId="0"/>
      <p:bldP spid="831"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98580" y="2917177"/>
            <a:ext cx="11588620" cy="1831975"/>
          </a:xfrm>
        </p:spPr>
        <p:txBody>
          <a:bodyPr anchor="ctr"/>
          <a:lstStyle/>
          <a:p>
            <a:r>
              <a:rPr lang="da-DK" sz="7200" b="1" dirty="0" smtClean="0"/>
              <a:t>Casos de uso de Container</a:t>
            </a:r>
            <a:endParaRPr lang="da-DK" sz="7200" b="1" dirty="0"/>
          </a:p>
        </p:txBody>
      </p:sp>
    </p:spTree>
    <p:extLst>
      <p:ext uri="{BB962C8B-B14F-4D97-AF65-F5344CB8AC3E}">
        <p14:creationId xmlns:p14="http://schemas.microsoft.com/office/powerpoint/2010/main" val="1656999212"/>
      </p:ext>
    </p:extLst>
  </p:cSld>
  <p:clrMapOvr>
    <a:masterClrMapping/>
  </p:clrMapOvr>
  <p:transition>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74638" y="1212850"/>
            <a:ext cx="11887200" cy="5749266"/>
          </a:xfrm>
        </p:spPr>
        <p:txBody>
          <a:bodyPr/>
          <a:lstStyle/>
          <a:p>
            <a:r>
              <a:rPr lang="pt-BR" dirty="0" smtClean="0"/>
              <a:t>Características de workload</a:t>
            </a:r>
            <a:endParaRPr lang="en-US" dirty="0"/>
          </a:p>
          <a:p>
            <a:pPr lvl="1"/>
            <a:r>
              <a:rPr lang="en-US" dirty="0"/>
              <a:t>Scale out </a:t>
            </a:r>
          </a:p>
          <a:p>
            <a:pPr lvl="1"/>
            <a:r>
              <a:rPr lang="en-US" dirty="0" err="1" smtClean="0"/>
              <a:t>Distribuída</a:t>
            </a:r>
            <a:endParaRPr lang="en-US" dirty="0"/>
          </a:p>
          <a:p>
            <a:pPr lvl="1"/>
            <a:r>
              <a:rPr lang="en-US" dirty="0" smtClean="0"/>
              <a:t>Estado </a:t>
            </a:r>
            <a:r>
              <a:rPr lang="en-US" dirty="0" err="1" smtClean="0"/>
              <a:t>separado</a:t>
            </a:r>
            <a:endParaRPr lang="en-US" dirty="0"/>
          </a:p>
          <a:p>
            <a:pPr lvl="1"/>
            <a:r>
              <a:rPr lang="en-US" dirty="0" err="1" smtClean="0"/>
              <a:t>Rapido</a:t>
            </a:r>
            <a:r>
              <a:rPr lang="en-US" dirty="0" smtClean="0"/>
              <a:t> </a:t>
            </a:r>
            <a:r>
              <a:rPr lang="en-US" dirty="0"/>
              <a:t>(re)start</a:t>
            </a:r>
          </a:p>
          <a:p>
            <a:r>
              <a:rPr lang="en-US" dirty="0" err="1" smtClean="0"/>
              <a:t>Características</a:t>
            </a:r>
            <a:r>
              <a:rPr lang="en-US" dirty="0" smtClean="0"/>
              <a:t> de </a:t>
            </a:r>
            <a:r>
              <a:rPr lang="en-US" dirty="0" err="1" smtClean="0"/>
              <a:t>implantação</a:t>
            </a:r>
            <a:endParaRPr lang="en-US" dirty="0"/>
          </a:p>
          <a:p>
            <a:pPr lvl="1"/>
            <a:r>
              <a:rPr lang="en-US" dirty="0" smtClean="0"/>
              <a:t>Hosting </a:t>
            </a:r>
            <a:r>
              <a:rPr lang="en-US" dirty="0" err="1" smtClean="0"/>
              <a:t>eficiente</a:t>
            </a:r>
            <a:endParaRPr lang="en-US" dirty="0"/>
          </a:p>
          <a:p>
            <a:pPr lvl="1"/>
            <a:r>
              <a:rPr lang="en-US" dirty="0"/>
              <a:t>Multitenancy</a:t>
            </a:r>
          </a:p>
          <a:p>
            <a:pPr lvl="1"/>
            <a:r>
              <a:rPr lang="en-US" dirty="0" err="1" smtClean="0"/>
              <a:t>Implantação</a:t>
            </a:r>
            <a:r>
              <a:rPr lang="en-US" dirty="0" smtClean="0"/>
              <a:t> </a:t>
            </a:r>
            <a:r>
              <a:rPr lang="en-US" dirty="0" err="1" smtClean="0"/>
              <a:t>rápida</a:t>
            </a:r>
            <a:endParaRPr lang="en-US" dirty="0"/>
          </a:p>
          <a:p>
            <a:pPr lvl="1"/>
            <a:r>
              <a:rPr lang="en-US" dirty="0" err="1" smtClean="0"/>
              <a:t>Altamente</a:t>
            </a:r>
            <a:r>
              <a:rPr lang="en-US" dirty="0" smtClean="0"/>
              <a:t> </a:t>
            </a:r>
            <a:r>
              <a:rPr lang="en-US" dirty="0" err="1" smtClean="0"/>
              <a:t>automatizável</a:t>
            </a:r>
            <a:endParaRPr lang="en-US" dirty="0"/>
          </a:p>
          <a:p>
            <a:pPr lvl="1"/>
            <a:r>
              <a:rPr lang="en-US" dirty="0" err="1" smtClean="0"/>
              <a:t>Escalabilidade</a:t>
            </a:r>
            <a:r>
              <a:rPr lang="en-US" dirty="0" smtClean="0"/>
              <a:t> </a:t>
            </a:r>
            <a:r>
              <a:rPr lang="en-US" dirty="0" err="1" smtClean="0"/>
              <a:t>rápida</a:t>
            </a:r>
            <a:endParaRPr lang="en-US" dirty="0"/>
          </a:p>
          <a:p>
            <a:endParaRPr lang="en-US" dirty="0"/>
          </a:p>
        </p:txBody>
      </p:sp>
      <p:sp>
        <p:nvSpPr>
          <p:cNvPr id="2" name="Title 1"/>
          <p:cNvSpPr>
            <a:spLocks noGrp="1"/>
          </p:cNvSpPr>
          <p:nvPr>
            <p:ph type="title"/>
          </p:nvPr>
        </p:nvSpPr>
        <p:spPr/>
        <p:txBody>
          <a:bodyPr/>
          <a:lstStyle/>
          <a:p>
            <a:r>
              <a:rPr lang="en-US" dirty="0" err="1" smtClean="0"/>
              <a:t>Casos</a:t>
            </a:r>
            <a:r>
              <a:rPr lang="en-US" dirty="0" smtClean="0"/>
              <a:t> de </a:t>
            </a:r>
            <a:r>
              <a:rPr lang="en-US" dirty="0" err="1" smtClean="0"/>
              <a:t>Uso</a:t>
            </a:r>
            <a:endParaRPr lang="en-US" dirty="0"/>
          </a:p>
        </p:txBody>
      </p:sp>
      <p:grpSp>
        <p:nvGrpSpPr>
          <p:cNvPr id="4" name="Group 3"/>
          <p:cNvGrpSpPr/>
          <p:nvPr/>
        </p:nvGrpSpPr>
        <p:grpSpPr>
          <a:xfrm>
            <a:off x="6790638" y="1919558"/>
            <a:ext cx="1828800" cy="1828800"/>
            <a:chOff x="2103523" y="4870764"/>
            <a:chExt cx="1828800" cy="1828800"/>
          </a:xfrm>
          <a:noFill/>
        </p:grpSpPr>
        <p:sp>
          <p:nvSpPr>
            <p:cNvPr id="5" name="Rectangle 4"/>
            <p:cNvSpPr/>
            <p:nvPr/>
          </p:nvSpPr>
          <p:spPr bwMode="auto">
            <a:xfrm>
              <a:off x="2103523" y="4870764"/>
              <a:ext cx="1828800" cy="1828800"/>
            </a:xfrm>
            <a:prstGeom prst="rect">
              <a:avLst/>
            </a:prstGeom>
            <a:grpFill/>
            <a:ln>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algn="ctr" defTabSz="932472" fontAlgn="base">
                <a:lnSpc>
                  <a:spcPct val="90000"/>
                </a:lnSpc>
                <a:spcBef>
                  <a:spcPct val="0"/>
                </a:spcBef>
                <a:spcAft>
                  <a:spcPct val="0"/>
                </a:spcAft>
              </a:pPr>
              <a:r>
                <a:rPr lang="pt-BR" dirty="0" smtClean="0">
                  <a:solidFill>
                    <a:srgbClr val="442359"/>
                  </a:solidFill>
                </a:rPr>
                <a:t>Computação</a:t>
              </a:r>
              <a:br>
                <a:rPr lang="pt-BR" dirty="0" smtClean="0">
                  <a:solidFill>
                    <a:srgbClr val="442359"/>
                  </a:solidFill>
                </a:rPr>
              </a:br>
              <a:r>
                <a:rPr lang="pt-BR" dirty="0" smtClean="0">
                  <a:solidFill>
                    <a:srgbClr val="442359"/>
                  </a:solidFill>
                </a:rPr>
                <a:t>Distribuída</a:t>
              </a:r>
              <a:endParaRPr lang="en-US" dirty="0">
                <a:solidFill>
                  <a:srgbClr val="442359"/>
                </a:solidFill>
              </a:endParaRPr>
            </a:p>
          </p:txBody>
        </p:sp>
        <mc:AlternateContent xmlns:mc="http://schemas.openxmlformats.org/markup-compatibility/2006" xmlns:a14="http://schemas.microsoft.com/office/drawing/2010/main">
          <mc:Choice Requires="a14">
            <p:sp>
              <p:nvSpPr>
                <p:cNvPr id="6" name="TextBox 5"/>
                <p:cNvSpPr txBox="1"/>
                <p:nvPr/>
              </p:nvSpPr>
              <p:spPr>
                <a:xfrm>
                  <a:off x="2142683" y="4978500"/>
                  <a:ext cx="1750479" cy="1037207"/>
                </a:xfrm>
                <a:prstGeom prst="rect">
                  <a:avLst/>
                </a:prstGeom>
                <a:grpFill/>
              </p:spPr>
              <p:txBody>
                <a:bodyPr wrap="none" lIns="182880" tIns="146304" rIns="182880" bIns="146304" rtlCol="0">
                  <a:spAutoFit/>
                </a:bodyPr>
                <a:lstStyle/>
                <a:p>
                  <a:pPr>
                    <a:lnSpc>
                      <a:spcPct val="90000"/>
                    </a:lnSpc>
                    <a:spcAft>
                      <a:spcPts val="600"/>
                    </a:spcAft>
                  </a:pPr>
                  <a14:m>
                    <m:oMathPara xmlns:m="http://schemas.openxmlformats.org/officeDocument/2006/math">
                      <m:oMathParaPr>
                        <m:jc m:val="centerGroup"/>
                      </m:oMathParaPr>
                      <m:oMath xmlns:m="http://schemas.openxmlformats.org/officeDocument/2006/math">
                        <m:r>
                          <a:rPr lang="en-US" sz="4800" i="1" smtClean="0">
                            <a:ln w="0"/>
                            <a:solidFill>
                              <a:schemeClr val="accent1"/>
                            </a:solidFill>
                            <a:effectLst>
                              <a:outerShdw blurRad="38100" dist="25400" dir="5400000" algn="ctr" rotWithShape="0">
                                <a:srgbClr val="6E747A">
                                  <a:alpha val="43000"/>
                                </a:srgbClr>
                              </a:outerShdw>
                            </a:effectLst>
                            <a:latin typeface="Cambria Math" panose="02040503050406030204" pitchFamily="18" charset="0"/>
                            <a:ea typeface="Cambria Math" panose="02040503050406030204" pitchFamily="18" charset="0"/>
                          </a:rPr>
                          <m:t>𝑓</m:t>
                        </m:r>
                        <m:d>
                          <m:dPr>
                            <m:ctrlPr>
                              <a:rPr lang="en-US" sz="4800" i="1" smtClean="0">
                                <a:ln w="0"/>
                                <a:solidFill>
                                  <a:schemeClr val="accent1"/>
                                </a:solidFill>
                                <a:effectLst>
                                  <a:outerShdw blurRad="38100" dist="25400" dir="5400000" algn="ctr" rotWithShape="0">
                                    <a:srgbClr val="6E747A">
                                      <a:alpha val="43000"/>
                                    </a:srgbClr>
                                  </a:outerShdw>
                                </a:effectLst>
                                <a:latin typeface="Cambria Math" panose="02040503050406030204" pitchFamily="18" charset="0"/>
                                <a:ea typeface="Cambria Math" panose="02040503050406030204" pitchFamily="18" charset="0"/>
                              </a:rPr>
                            </m:ctrlPr>
                          </m:dPr>
                          <m:e>
                            <m:r>
                              <a:rPr lang="en-US" sz="4800" i="1" smtClean="0">
                                <a:ln w="0"/>
                                <a:solidFill>
                                  <a:schemeClr val="accent1"/>
                                </a:solidFill>
                                <a:effectLst>
                                  <a:outerShdw blurRad="38100" dist="25400" dir="5400000" algn="ctr" rotWithShape="0">
                                    <a:srgbClr val="6E747A">
                                      <a:alpha val="43000"/>
                                    </a:srgbClr>
                                  </a:outerShdw>
                                </a:effectLst>
                                <a:latin typeface="Cambria Math" panose="02040503050406030204" pitchFamily="18" charset="0"/>
                                <a:ea typeface="Cambria Math" panose="02040503050406030204" pitchFamily="18" charset="0"/>
                              </a:rPr>
                              <m:t>𝑥</m:t>
                            </m:r>
                          </m:e>
                        </m:d>
                      </m:oMath>
                    </m:oMathPara>
                  </a14:m>
                  <a:endParaRPr lang="en-US" sz="4800" dirty="0" err="1" smtClean="0">
                    <a:ln w="0"/>
                    <a:solidFill>
                      <a:srgbClr val="442359"/>
                    </a:solidFill>
                    <a:effectLst>
                      <a:outerShdw blurRad="38100" dist="25400" dir="5400000" algn="ctr" rotWithShape="0">
                        <a:srgbClr val="6E747A">
                          <a:alpha val="43000"/>
                        </a:srgbClr>
                      </a:outerShdw>
                    </a:effectLst>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2142683" y="4978500"/>
                  <a:ext cx="1750479" cy="1037207"/>
                </a:xfrm>
                <a:prstGeom prst="rect">
                  <a:avLst/>
                </a:prstGeom>
                <a:blipFill>
                  <a:blip r:embed="rId2"/>
                  <a:stretch>
                    <a:fillRect/>
                  </a:stretch>
                </a:blipFill>
              </p:spPr>
              <p:txBody>
                <a:bodyPr/>
                <a:lstStyle/>
                <a:p>
                  <a:r>
                    <a:rPr lang="en-US">
                      <a:noFill/>
                    </a:rPr>
                    <a:t> </a:t>
                  </a:r>
                </a:p>
              </p:txBody>
            </p:sp>
          </mc:Fallback>
        </mc:AlternateContent>
      </p:grpSp>
      <p:grpSp>
        <p:nvGrpSpPr>
          <p:cNvPr id="7" name="Group 6"/>
          <p:cNvGrpSpPr/>
          <p:nvPr/>
        </p:nvGrpSpPr>
        <p:grpSpPr>
          <a:xfrm>
            <a:off x="8745161" y="1919558"/>
            <a:ext cx="1828800" cy="1828800"/>
            <a:chOff x="4922837" y="4870764"/>
            <a:chExt cx="1828800" cy="1828800"/>
          </a:xfrm>
        </p:grpSpPr>
        <p:sp>
          <p:nvSpPr>
            <p:cNvPr id="8" name="Rectangle 7"/>
            <p:cNvSpPr/>
            <p:nvPr/>
          </p:nvSpPr>
          <p:spPr bwMode="auto">
            <a:xfrm>
              <a:off x="4922837" y="4870764"/>
              <a:ext cx="1828800" cy="1828800"/>
            </a:xfrm>
            <a:prstGeom prst="rect">
              <a:avLst/>
            </a:prstGeom>
            <a:noFill/>
            <a:ln>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algn="ctr" defTabSz="932472" fontAlgn="base">
                <a:lnSpc>
                  <a:spcPct val="90000"/>
                </a:lnSpc>
                <a:spcBef>
                  <a:spcPct val="0"/>
                </a:spcBef>
                <a:spcAft>
                  <a:spcPct val="0"/>
                </a:spcAft>
              </a:pPr>
              <a:r>
                <a:rPr lang="en-US" dirty="0" smtClean="0">
                  <a:solidFill>
                    <a:srgbClr val="442359"/>
                  </a:solidFill>
                </a:rPr>
                <a:t>Databases</a:t>
              </a:r>
              <a:endParaRPr lang="en-US" dirty="0">
                <a:solidFill>
                  <a:srgbClr val="442359"/>
                </a:solidFill>
              </a:endParaRPr>
            </a:p>
          </p:txBody>
        </p:sp>
        <p:sp>
          <p:nvSpPr>
            <p:cNvPr id="9" name="Freeform 8"/>
            <p:cNvSpPr>
              <a:spLocks noChangeAspect="1"/>
            </p:cNvSpPr>
            <p:nvPr/>
          </p:nvSpPr>
          <p:spPr bwMode="black">
            <a:xfrm>
              <a:off x="5127604" y="5021262"/>
              <a:ext cx="1419266" cy="990600"/>
            </a:xfrm>
            <a:custGeom>
              <a:avLst/>
              <a:gdLst>
                <a:gd name="connsiteX0" fmla="*/ 541228 w 979570"/>
                <a:gd name="connsiteY0" fmla="*/ 531962 h 887227"/>
                <a:gd name="connsiteX1" fmla="*/ 547155 w 979570"/>
                <a:gd name="connsiteY1" fmla="*/ 538150 h 887227"/>
                <a:gd name="connsiteX2" fmla="*/ 760399 w 979570"/>
                <a:gd name="connsiteY2" fmla="*/ 601984 h 887227"/>
                <a:gd name="connsiteX3" fmla="*/ 973643 w 979570"/>
                <a:gd name="connsiteY3" fmla="*/ 538150 h 887227"/>
                <a:gd name="connsiteX4" fmla="*/ 979570 w 979570"/>
                <a:gd name="connsiteY4" fmla="*/ 531962 h 887227"/>
                <a:gd name="connsiteX5" fmla="*/ 979570 w 979570"/>
                <a:gd name="connsiteY5" fmla="*/ 776991 h 887227"/>
                <a:gd name="connsiteX6" fmla="*/ 979570 w 979570"/>
                <a:gd name="connsiteY6" fmla="*/ 776993 h 887227"/>
                <a:gd name="connsiteX7" fmla="*/ 760399 w 979570"/>
                <a:gd name="connsiteY7" fmla="*/ 887227 h 887227"/>
                <a:gd name="connsiteX8" fmla="*/ 541228 w 979570"/>
                <a:gd name="connsiteY8" fmla="*/ 776993 h 887227"/>
                <a:gd name="connsiteX9" fmla="*/ 541228 w 979570"/>
                <a:gd name="connsiteY9" fmla="*/ 776993 h 887227"/>
                <a:gd name="connsiteX10" fmla="*/ 0 w 979570"/>
                <a:gd name="connsiteY10" fmla="*/ 531962 h 887227"/>
                <a:gd name="connsiteX11" fmla="*/ 5927 w 979570"/>
                <a:gd name="connsiteY11" fmla="*/ 538150 h 887227"/>
                <a:gd name="connsiteX12" fmla="*/ 219171 w 979570"/>
                <a:gd name="connsiteY12" fmla="*/ 601984 h 887227"/>
                <a:gd name="connsiteX13" fmla="*/ 432415 w 979570"/>
                <a:gd name="connsiteY13" fmla="*/ 538150 h 887227"/>
                <a:gd name="connsiteX14" fmla="*/ 438342 w 979570"/>
                <a:gd name="connsiteY14" fmla="*/ 531962 h 887227"/>
                <a:gd name="connsiteX15" fmla="*/ 438342 w 979570"/>
                <a:gd name="connsiteY15" fmla="*/ 776991 h 887227"/>
                <a:gd name="connsiteX16" fmla="*/ 438342 w 979570"/>
                <a:gd name="connsiteY16" fmla="*/ 776993 h 887227"/>
                <a:gd name="connsiteX17" fmla="*/ 219171 w 979570"/>
                <a:gd name="connsiteY17" fmla="*/ 887227 h 887227"/>
                <a:gd name="connsiteX18" fmla="*/ 0 w 979570"/>
                <a:gd name="connsiteY18" fmla="*/ 776993 h 887227"/>
                <a:gd name="connsiteX19" fmla="*/ 0 w 979570"/>
                <a:gd name="connsiteY19" fmla="*/ 776993 h 887227"/>
                <a:gd name="connsiteX20" fmla="*/ 760036 w 979570"/>
                <a:gd name="connsiteY20" fmla="*/ 322411 h 887227"/>
                <a:gd name="connsiteX21" fmla="*/ 978844 w 979570"/>
                <a:gd name="connsiteY21" fmla="*/ 444386 h 887227"/>
                <a:gd name="connsiteX22" fmla="*/ 760036 w 979570"/>
                <a:gd name="connsiteY22" fmla="*/ 566361 h 887227"/>
                <a:gd name="connsiteX23" fmla="*/ 541228 w 979570"/>
                <a:gd name="connsiteY23" fmla="*/ 444386 h 887227"/>
                <a:gd name="connsiteX24" fmla="*/ 760036 w 979570"/>
                <a:gd name="connsiteY24" fmla="*/ 322411 h 887227"/>
                <a:gd name="connsiteX25" fmla="*/ 0 w 979570"/>
                <a:gd name="connsiteY25" fmla="*/ 209552 h 887227"/>
                <a:gd name="connsiteX26" fmla="*/ 5927 w 979570"/>
                <a:gd name="connsiteY26" fmla="*/ 215739 h 887227"/>
                <a:gd name="connsiteX27" fmla="*/ 219171 w 979570"/>
                <a:gd name="connsiteY27" fmla="*/ 279574 h 887227"/>
                <a:gd name="connsiteX28" fmla="*/ 432415 w 979570"/>
                <a:gd name="connsiteY28" fmla="*/ 215739 h 887227"/>
                <a:gd name="connsiteX29" fmla="*/ 438342 w 979570"/>
                <a:gd name="connsiteY29" fmla="*/ 209552 h 887227"/>
                <a:gd name="connsiteX30" fmla="*/ 438342 w 979570"/>
                <a:gd name="connsiteY30" fmla="*/ 454580 h 887227"/>
                <a:gd name="connsiteX31" fmla="*/ 438342 w 979570"/>
                <a:gd name="connsiteY31" fmla="*/ 454583 h 887227"/>
                <a:gd name="connsiteX32" fmla="*/ 219171 w 979570"/>
                <a:gd name="connsiteY32" fmla="*/ 564817 h 887227"/>
                <a:gd name="connsiteX33" fmla="*/ 0 w 979570"/>
                <a:gd name="connsiteY33" fmla="*/ 454583 h 887227"/>
                <a:gd name="connsiteX34" fmla="*/ 0 w 979570"/>
                <a:gd name="connsiteY34" fmla="*/ 454582 h 887227"/>
                <a:gd name="connsiteX35" fmla="*/ 218808 w 979570"/>
                <a:gd name="connsiteY35" fmla="*/ 0 h 887227"/>
                <a:gd name="connsiteX36" fmla="*/ 437616 w 979570"/>
                <a:gd name="connsiteY36" fmla="*/ 121975 h 887227"/>
                <a:gd name="connsiteX37" fmla="*/ 218808 w 979570"/>
                <a:gd name="connsiteY37" fmla="*/ 243950 h 887227"/>
                <a:gd name="connsiteX38" fmla="*/ 0 w 979570"/>
                <a:gd name="connsiteY38" fmla="*/ 121975 h 887227"/>
                <a:gd name="connsiteX39" fmla="*/ 218808 w 979570"/>
                <a:gd name="connsiteY39" fmla="*/ 0 h 887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979570" h="887227">
                  <a:moveTo>
                    <a:pt x="541228" y="531962"/>
                  </a:moveTo>
                  <a:lnTo>
                    <a:pt x="547155" y="538150"/>
                  </a:lnTo>
                  <a:cubicBezTo>
                    <a:pt x="588222" y="576173"/>
                    <a:pt x="668317" y="601984"/>
                    <a:pt x="760399" y="601984"/>
                  </a:cubicBezTo>
                  <a:cubicBezTo>
                    <a:pt x="852481" y="601984"/>
                    <a:pt x="932576" y="576173"/>
                    <a:pt x="973643" y="538150"/>
                  </a:cubicBezTo>
                  <a:lnTo>
                    <a:pt x="979570" y="531962"/>
                  </a:lnTo>
                  <a:lnTo>
                    <a:pt x="979570" y="776991"/>
                  </a:lnTo>
                  <a:lnTo>
                    <a:pt x="979570" y="776993"/>
                  </a:lnTo>
                  <a:cubicBezTo>
                    <a:pt x="979570" y="837874"/>
                    <a:pt x="881444" y="887227"/>
                    <a:pt x="760399" y="887227"/>
                  </a:cubicBezTo>
                  <a:cubicBezTo>
                    <a:pt x="639354" y="887227"/>
                    <a:pt x="541228" y="837874"/>
                    <a:pt x="541228" y="776993"/>
                  </a:cubicBezTo>
                  <a:lnTo>
                    <a:pt x="541228" y="776993"/>
                  </a:lnTo>
                  <a:close/>
                  <a:moveTo>
                    <a:pt x="0" y="531962"/>
                  </a:moveTo>
                  <a:lnTo>
                    <a:pt x="5927" y="538150"/>
                  </a:lnTo>
                  <a:cubicBezTo>
                    <a:pt x="46994" y="576173"/>
                    <a:pt x="127089" y="601984"/>
                    <a:pt x="219171" y="601984"/>
                  </a:cubicBezTo>
                  <a:cubicBezTo>
                    <a:pt x="311253" y="601984"/>
                    <a:pt x="391348" y="576173"/>
                    <a:pt x="432415" y="538150"/>
                  </a:cubicBezTo>
                  <a:lnTo>
                    <a:pt x="438342" y="531962"/>
                  </a:lnTo>
                  <a:lnTo>
                    <a:pt x="438342" y="776991"/>
                  </a:lnTo>
                  <a:lnTo>
                    <a:pt x="438342" y="776993"/>
                  </a:lnTo>
                  <a:cubicBezTo>
                    <a:pt x="438342" y="837874"/>
                    <a:pt x="340216" y="887227"/>
                    <a:pt x="219171" y="887227"/>
                  </a:cubicBezTo>
                  <a:cubicBezTo>
                    <a:pt x="98126" y="887227"/>
                    <a:pt x="0" y="837874"/>
                    <a:pt x="0" y="776993"/>
                  </a:cubicBezTo>
                  <a:lnTo>
                    <a:pt x="0" y="776993"/>
                  </a:lnTo>
                  <a:close/>
                  <a:moveTo>
                    <a:pt x="760036" y="322411"/>
                  </a:moveTo>
                  <a:cubicBezTo>
                    <a:pt x="880880" y="322411"/>
                    <a:pt x="978844" y="377021"/>
                    <a:pt x="978844" y="444386"/>
                  </a:cubicBezTo>
                  <a:cubicBezTo>
                    <a:pt x="978844" y="511751"/>
                    <a:pt x="880880" y="566361"/>
                    <a:pt x="760036" y="566361"/>
                  </a:cubicBezTo>
                  <a:cubicBezTo>
                    <a:pt x="639192" y="566361"/>
                    <a:pt x="541228" y="511751"/>
                    <a:pt x="541228" y="444386"/>
                  </a:cubicBezTo>
                  <a:cubicBezTo>
                    <a:pt x="541228" y="377021"/>
                    <a:pt x="639192" y="322411"/>
                    <a:pt x="760036" y="322411"/>
                  </a:cubicBezTo>
                  <a:close/>
                  <a:moveTo>
                    <a:pt x="0" y="209552"/>
                  </a:moveTo>
                  <a:lnTo>
                    <a:pt x="5927" y="215739"/>
                  </a:lnTo>
                  <a:cubicBezTo>
                    <a:pt x="46994" y="253762"/>
                    <a:pt x="127089" y="279574"/>
                    <a:pt x="219171" y="279574"/>
                  </a:cubicBezTo>
                  <a:cubicBezTo>
                    <a:pt x="311253" y="279574"/>
                    <a:pt x="391348" y="253762"/>
                    <a:pt x="432415" y="215739"/>
                  </a:cubicBezTo>
                  <a:lnTo>
                    <a:pt x="438342" y="209552"/>
                  </a:lnTo>
                  <a:lnTo>
                    <a:pt x="438342" y="454580"/>
                  </a:lnTo>
                  <a:lnTo>
                    <a:pt x="438342" y="454583"/>
                  </a:lnTo>
                  <a:cubicBezTo>
                    <a:pt x="438342" y="515463"/>
                    <a:pt x="340216" y="564817"/>
                    <a:pt x="219171" y="564817"/>
                  </a:cubicBezTo>
                  <a:cubicBezTo>
                    <a:pt x="98126" y="564817"/>
                    <a:pt x="0" y="515463"/>
                    <a:pt x="0" y="454583"/>
                  </a:cubicBezTo>
                  <a:lnTo>
                    <a:pt x="0" y="454582"/>
                  </a:lnTo>
                  <a:close/>
                  <a:moveTo>
                    <a:pt x="218808" y="0"/>
                  </a:moveTo>
                  <a:cubicBezTo>
                    <a:pt x="339652" y="0"/>
                    <a:pt x="437616" y="54610"/>
                    <a:pt x="437616" y="121975"/>
                  </a:cubicBezTo>
                  <a:cubicBezTo>
                    <a:pt x="437616" y="189340"/>
                    <a:pt x="339652" y="243950"/>
                    <a:pt x="218808" y="243950"/>
                  </a:cubicBezTo>
                  <a:cubicBezTo>
                    <a:pt x="97964" y="243950"/>
                    <a:pt x="0" y="189340"/>
                    <a:pt x="0" y="121975"/>
                  </a:cubicBezTo>
                  <a:cubicBezTo>
                    <a:pt x="0" y="54610"/>
                    <a:pt x="97964" y="0"/>
                    <a:pt x="218808" y="0"/>
                  </a:cubicBez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solidFill>
                  <a:srgbClr val="442359"/>
                </a:solidFill>
                <a:ea typeface="Segoe UI" pitchFamily="34" charset="0"/>
                <a:cs typeface="Segoe UI" pitchFamily="34" charset="0"/>
              </a:endParaRPr>
            </a:p>
          </p:txBody>
        </p:sp>
      </p:grpSp>
      <p:grpSp>
        <p:nvGrpSpPr>
          <p:cNvPr id="10" name="Group 9"/>
          <p:cNvGrpSpPr/>
          <p:nvPr/>
        </p:nvGrpSpPr>
        <p:grpSpPr>
          <a:xfrm>
            <a:off x="10359496" y="1919558"/>
            <a:ext cx="1828800" cy="1828800"/>
            <a:chOff x="7165848" y="4895023"/>
            <a:chExt cx="1828800" cy="1828800"/>
          </a:xfrm>
        </p:grpSpPr>
        <p:sp>
          <p:nvSpPr>
            <p:cNvPr id="11" name="Rectangle 10"/>
            <p:cNvSpPr/>
            <p:nvPr/>
          </p:nvSpPr>
          <p:spPr bwMode="auto">
            <a:xfrm>
              <a:off x="7165848" y="4895023"/>
              <a:ext cx="1828800" cy="1828800"/>
            </a:xfrm>
            <a:prstGeom prst="rect">
              <a:avLst/>
            </a:prstGeom>
            <a:noFill/>
            <a:ln>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algn="ctr" defTabSz="932472" fontAlgn="base">
                <a:lnSpc>
                  <a:spcPct val="90000"/>
                </a:lnSpc>
                <a:spcBef>
                  <a:spcPct val="0"/>
                </a:spcBef>
                <a:spcAft>
                  <a:spcPct val="0"/>
                </a:spcAft>
              </a:pPr>
              <a:r>
                <a:rPr lang="en-US" dirty="0">
                  <a:solidFill>
                    <a:srgbClr val="442359"/>
                  </a:solidFill>
                </a:rPr>
                <a:t>Web</a:t>
              </a:r>
            </a:p>
          </p:txBody>
        </p:sp>
        <p:grpSp>
          <p:nvGrpSpPr>
            <p:cNvPr id="12" name="Group 11"/>
            <p:cNvGrpSpPr/>
            <p:nvPr/>
          </p:nvGrpSpPr>
          <p:grpSpPr>
            <a:xfrm>
              <a:off x="7577364" y="5021262"/>
              <a:ext cx="1005769" cy="920831"/>
              <a:chOff x="7589837" y="5094544"/>
              <a:chExt cx="1005769" cy="920831"/>
            </a:xfrm>
          </p:grpSpPr>
          <p:sp>
            <p:nvSpPr>
              <p:cNvPr id="13" name="Freeform 19"/>
              <p:cNvSpPr>
                <a:spLocks/>
              </p:cNvSpPr>
              <p:nvPr/>
            </p:nvSpPr>
            <p:spPr bwMode="auto">
              <a:xfrm>
                <a:off x="7589837" y="5094544"/>
                <a:ext cx="1005769" cy="920831"/>
              </a:xfrm>
              <a:custGeom>
                <a:avLst/>
                <a:gdLst>
                  <a:gd name="T0" fmla="*/ 180 w 234"/>
                  <a:gd name="T1" fmla="*/ 186 h 207"/>
                  <a:gd name="T2" fmla="*/ 117 w 234"/>
                  <a:gd name="T3" fmla="*/ 207 h 207"/>
                  <a:gd name="T4" fmla="*/ 35 w 234"/>
                  <a:gd name="T5" fmla="*/ 166 h 207"/>
                  <a:gd name="T6" fmla="*/ 54 w 234"/>
                  <a:gd name="T7" fmla="*/ 21 h 207"/>
                  <a:gd name="T8" fmla="*/ 117 w 234"/>
                  <a:gd name="T9" fmla="*/ 0 h 207"/>
                  <a:gd name="T10" fmla="*/ 199 w 234"/>
                  <a:gd name="T11" fmla="*/ 41 h 207"/>
                  <a:gd name="T12" fmla="*/ 180 w 234"/>
                  <a:gd name="T13" fmla="*/ 186 h 207"/>
                </a:gdLst>
                <a:ahLst/>
                <a:cxnLst>
                  <a:cxn ang="0">
                    <a:pos x="T0" y="T1"/>
                  </a:cxn>
                  <a:cxn ang="0">
                    <a:pos x="T2" y="T3"/>
                  </a:cxn>
                  <a:cxn ang="0">
                    <a:pos x="T4" y="T5"/>
                  </a:cxn>
                  <a:cxn ang="0">
                    <a:pos x="T6" y="T7"/>
                  </a:cxn>
                  <a:cxn ang="0">
                    <a:pos x="T8" y="T9"/>
                  </a:cxn>
                  <a:cxn ang="0">
                    <a:pos x="T10" y="T11"/>
                  </a:cxn>
                  <a:cxn ang="0">
                    <a:pos x="T12" y="T13"/>
                  </a:cxn>
                </a:cxnLst>
                <a:rect l="0" t="0" r="r" b="b"/>
                <a:pathLst>
                  <a:path w="234" h="207">
                    <a:moveTo>
                      <a:pt x="180" y="186"/>
                    </a:moveTo>
                    <a:cubicBezTo>
                      <a:pt x="161" y="200"/>
                      <a:pt x="139" y="207"/>
                      <a:pt x="117" y="207"/>
                    </a:cubicBezTo>
                    <a:cubicBezTo>
                      <a:pt x="86" y="207"/>
                      <a:pt x="55" y="193"/>
                      <a:pt x="35" y="166"/>
                    </a:cubicBezTo>
                    <a:cubicBezTo>
                      <a:pt x="0" y="121"/>
                      <a:pt x="9" y="56"/>
                      <a:pt x="54" y="21"/>
                    </a:cubicBezTo>
                    <a:cubicBezTo>
                      <a:pt x="73" y="7"/>
                      <a:pt x="95" y="0"/>
                      <a:pt x="117" y="0"/>
                    </a:cubicBezTo>
                    <a:cubicBezTo>
                      <a:pt x="148" y="0"/>
                      <a:pt x="179" y="14"/>
                      <a:pt x="199" y="41"/>
                    </a:cubicBezTo>
                    <a:cubicBezTo>
                      <a:pt x="234" y="86"/>
                      <a:pt x="225" y="151"/>
                      <a:pt x="180" y="186"/>
                    </a:cubicBezTo>
                    <a:close/>
                  </a:path>
                </a:pathLst>
              </a:custGeom>
              <a:solidFill>
                <a:srgbClr val="59B4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442359"/>
                  </a:solidFill>
                </a:endParaRPr>
              </a:p>
            </p:txBody>
          </p:sp>
          <p:sp>
            <p:nvSpPr>
              <p:cNvPr id="14" name="Freeform 20"/>
              <p:cNvSpPr>
                <a:spLocks/>
              </p:cNvSpPr>
              <p:nvPr/>
            </p:nvSpPr>
            <p:spPr bwMode="auto">
              <a:xfrm>
                <a:off x="7589837" y="5094544"/>
                <a:ext cx="1005769" cy="920831"/>
              </a:xfrm>
              <a:custGeom>
                <a:avLst/>
                <a:gdLst>
                  <a:gd name="T0" fmla="*/ 180 w 234"/>
                  <a:gd name="T1" fmla="*/ 186 h 207"/>
                  <a:gd name="T2" fmla="*/ 117 w 234"/>
                  <a:gd name="T3" fmla="*/ 207 h 207"/>
                  <a:gd name="T4" fmla="*/ 35 w 234"/>
                  <a:gd name="T5" fmla="*/ 166 h 207"/>
                  <a:gd name="T6" fmla="*/ 54 w 234"/>
                  <a:gd name="T7" fmla="*/ 21 h 207"/>
                  <a:gd name="T8" fmla="*/ 117 w 234"/>
                  <a:gd name="T9" fmla="*/ 0 h 207"/>
                  <a:gd name="T10" fmla="*/ 199 w 234"/>
                  <a:gd name="T11" fmla="*/ 41 h 207"/>
                  <a:gd name="T12" fmla="*/ 180 w 234"/>
                  <a:gd name="T13" fmla="*/ 186 h 207"/>
                </a:gdLst>
                <a:ahLst/>
                <a:cxnLst>
                  <a:cxn ang="0">
                    <a:pos x="T0" y="T1"/>
                  </a:cxn>
                  <a:cxn ang="0">
                    <a:pos x="T2" y="T3"/>
                  </a:cxn>
                  <a:cxn ang="0">
                    <a:pos x="T4" y="T5"/>
                  </a:cxn>
                  <a:cxn ang="0">
                    <a:pos x="T6" y="T7"/>
                  </a:cxn>
                  <a:cxn ang="0">
                    <a:pos x="T8" y="T9"/>
                  </a:cxn>
                  <a:cxn ang="0">
                    <a:pos x="T10" y="T11"/>
                  </a:cxn>
                  <a:cxn ang="0">
                    <a:pos x="T12" y="T13"/>
                  </a:cxn>
                </a:cxnLst>
                <a:rect l="0" t="0" r="r" b="b"/>
                <a:pathLst>
                  <a:path w="234" h="207">
                    <a:moveTo>
                      <a:pt x="180" y="186"/>
                    </a:moveTo>
                    <a:cubicBezTo>
                      <a:pt x="161" y="200"/>
                      <a:pt x="139" y="207"/>
                      <a:pt x="117" y="207"/>
                    </a:cubicBezTo>
                    <a:cubicBezTo>
                      <a:pt x="86" y="207"/>
                      <a:pt x="55" y="193"/>
                      <a:pt x="35" y="166"/>
                    </a:cubicBezTo>
                    <a:cubicBezTo>
                      <a:pt x="0" y="121"/>
                      <a:pt x="9" y="56"/>
                      <a:pt x="54" y="21"/>
                    </a:cubicBezTo>
                    <a:cubicBezTo>
                      <a:pt x="73" y="7"/>
                      <a:pt x="95" y="0"/>
                      <a:pt x="117" y="0"/>
                    </a:cubicBezTo>
                    <a:cubicBezTo>
                      <a:pt x="148" y="0"/>
                      <a:pt x="179" y="14"/>
                      <a:pt x="199" y="41"/>
                    </a:cubicBezTo>
                    <a:cubicBezTo>
                      <a:pt x="234" y="86"/>
                      <a:pt x="225" y="151"/>
                      <a:pt x="180" y="186"/>
                    </a:cubicBezTo>
                    <a:close/>
                  </a:path>
                </a:pathLst>
              </a:custGeom>
              <a:solidFill>
                <a:schemeClr val="accent1"/>
              </a:solidFill>
              <a:ln>
                <a:noFill/>
              </a:ln>
              <a:extLst/>
            </p:spPr>
            <p:txBody>
              <a:bodyPr vert="horz" wrap="square" lIns="91427" tIns="45713" rIns="91427" bIns="45713" numCol="1" anchor="t" anchorCtr="0" compatLnSpc="1">
                <a:prstTxWarp prst="textNoShape">
                  <a:avLst/>
                </a:prstTxWarp>
              </a:bodyPr>
              <a:lstStyle/>
              <a:p>
                <a:pPr defTabSz="914225"/>
                <a:endParaRPr lang="en-US">
                  <a:solidFill>
                    <a:srgbClr val="442359"/>
                  </a:solidFill>
                </a:endParaRPr>
              </a:p>
            </p:txBody>
          </p:sp>
          <p:sp>
            <p:nvSpPr>
              <p:cNvPr id="15" name="Freeform 21"/>
              <p:cNvSpPr>
                <a:spLocks/>
              </p:cNvSpPr>
              <p:nvPr/>
            </p:nvSpPr>
            <p:spPr bwMode="auto">
              <a:xfrm>
                <a:off x="7711121" y="5232209"/>
                <a:ext cx="124243" cy="330398"/>
              </a:xfrm>
              <a:custGeom>
                <a:avLst/>
                <a:gdLst>
                  <a:gd name="T0" fmla="*/ 19 w 29"/>
                  <a:gd name="T1" fmla="*/ 74 h 74"/>
                  <a:gd name="T2" fmla="*/ 29 w 29"/>
                  <a:gd name="T3" fmla="*/ 57 h 74"/>
                  <a:gd name="T4" fmla="*/ 15 w 29"/>
                  <a:gd name="T5" fmla="*/ 0 h 74"/>
                  <a:gd name="T6" fmla="*/ 4 w 29"/>
                  <a:gd name="T7" fmla="*/ 13 h 74"/>
                  <a:gd name="T8" fmla="*/ 19 w 29"/>
                  <a:gd name="T9" fmla="*/ 74 h 74"/>
                </a:gdLst>
                <a:ahLst/>
                <a:cxnLst>
                  <a:cxn ang="0">
                    <a:pos x="T0" y="T1"/>
                  </a:cxn>
                  <a:cxn ang="0">
                    <a:pos x="T2" y="T3"/>
                  </a:cxn>
                  <a:cxn ang="0">
                    <a:pos x="T4" y="T5"/>
                  </a:cxn>
                  <a:cxn ang="0">
                    <a:pos x="T6" y="T7"/>
                  </a:cxn>
                  <a:cxn ang="0">
                    <a:pos x="T8" y="T9"/>
                  </a:cxn>
                </a:cxnLst>
                <a:rect l="0" t="0" r="r" b="b"/>
                <a:pathLst>
                  <a:path w="29" h="74">
                    <a:moveTo>
                      <a:pt x="19" y="74"/>
                    </a:moveTo>
                    <a:cubicBezTo>
                      <a:pt x="21" y="69"/>
                      <a:pt x="25" y="63"/>
                      <a:pt x="29" y="57"/>
                    </a:cubicBezTo>
                    <a:cubicBezTo>
                      <a:pt x="12" y="31"/>
                      <a:pt x="13" y="10"/>
                      <a:pt x="15" y="0"/>
                    </a:cubicBezTo>
                    <a:cubicBezTo>
                      <a:pt x="11" y="4"/>
                      <a:pt x="7" y="9"/>
                      <a:pt x="4" y="13"/>
                    </a:cubicBezTo>
                    <a:cubicBezTo>
                      <a:pt x="1" y="27"/>
                      <a:pt x="0" y="48"/>
                      <a:pt x="19"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442359"/>
                  </a:solidFill>
                </a:endParaRPr>
              </a:p>
            </p:txBody>
          </p:sp>
          <p:sp>
            <p:nvSpPr>
              <p:cNvPr id="16" name="Freeform 22"/>
              <p:cNvSpPr>
                <a:spLocks/>
              </p:cNvSpPr>
              <p:nvPr/>
            </p:nvSpPr>
            <p:spPr bwMode="auto">
              <a:xfrm>
                <a:off x="7861987" y="5577903"/>
                <a:ext cx="600503" cy="308983"/>
              </a:xfrm>
              <a:custGeom>
                <a:avLst/>
                <a:gdLst>
                  <a:gd name="T0" fmla="*/ 30 w 140"/>
                  <a:gd name="T1" fmla="*/ 17 h 69"/>
                  <a:gd name="T2" fmla="*/ 10 w 140"/>
                  <a:gd name="T3" fmla="*/ 0 h 69"/>
                  <a:gd name="T4" fmla="*/ 0 w 140"/>
                  <a:gd name="T5" fmla="*/ 16 h 69"/>
                  <a:gd name="T6" fmla="*/ 18 w 140"/>
                  <a:gd name="T7" fmla="*/ 32 h 69"/>
                  <a:gd name="T8" fmla="*/ 126 w 140"/>
                  <a:gd name="T9" fmla="*/ 69 h 69"/>
                  <a:gd name="T10" fmla="*/ 140 w 140"/>
                  <a:gd name="T11" fmla="*/ 52 h 69"/>
                  <a:gd name="T12" fmla="*/ 30 w 140"/>
                  <a:gd name="T13" fmla="*/ 17 h 69"/>
                </a:gdLst>
                <a:ahLst/>
                <a:cxnLst>
                  <a:cxn ang="0">
                    <a:pos x="T0" y="T1"/>
                  </a:cxn>
                  <a:cxn ang="0">
                    <a:pos x="T2" y="T3"/>
                  </a:cxn>
                  <a:cxn ang="0">
                    <a:pos x="T4" y="T5"/>
                  </a:cxn>
                  <a:cxn ang="0">
                    <a:pos x="T6" y="T7"/>
                  </a:cxn>
                  <a:cxn ang="0">
                    <a:pos x="T8" y="T9"/>
                  </a:cxn>
                  <a:cxn ang="0">
                    <a:pos x="T10" y="T11"/>
                  </a:cxn>
                  <a:cxn ang="0">
                    <a:pos x="T12" y="T13"/>
                  </a:cxn>
                </a:cxnLst>
                <a:rect l="0" t="0" r="r" b="b"/>
                <a:pathLst>
                  <a:path w="140" h="69">
                    <a:moveTo>
                      <a:pt x="30" y="17"/>
                    </a:moveTo>
                    <a:cubicBezTo>
                      <a:pt x="22" y="11"/>
                      <a:pt x="16" y="5"/>
                      <a:pt x="10" y="0"/>
                    </a:cubicBezTo>
                    <a:cubicBezTo>
                      <a:pt x="6" y="5"/>
                      <a:pt x="3" y="11"/>
                      <a:pt x="0" y="16"/>
                    </a:cubicBezTo>
                    <a:cubicBezTo>
                      <a:pt x="6" y="21"/>
                      <a:pt x="11" y="26"/>
                      <a:pt x="18" y="32"/>
                    </a:cubicBezTo>
                    <a:cubicBezTo>
                      <a:pt x="61" y="66"/>
                      <a:pt x="103" y="69"/>
                      <a:pt x="126" y="69"/>
                    </a:cubicBezTo>
                    <a:cubicBezTo>
                      <a:pt x="128" y="69"/>
                      <a:pt x="135" y="59"/>
                      <a:pt x="140" y="52"/>
                    </a:cubicBezTo>
                    <a:cubicBezTo>
                      <a:pt x="129" y="55"/>
                      <a:pt x="84" y="60"/>
                      <a:pt x="30" y="1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442359"/>
                  </a:solidFill>
                </a:endParaRPr>
              </a:p>
            </p:txBody>
          </p:sp>
          <p:sp>
            <p:nvSpPr>
              <p:cNvPr id="17" name="Freeform 23"/>
              <p:cNvSpPr>
                <a:spLocks/>
              </p:cNvSpPr>
              <p:nvPr/>
            </p:nvSpPr>
            <p:spPr bwMode="auto">
              <a:xfrm>
                <a:off x="8101597" y="5342342"/>
                <a:ext cx="425972" cy="370167"/>
              </a:xfrm>
              <a:custGeom>
                <a:avLst/>
                <a:gdLst>
                  <a:gd name="T0" fmla="*/ 0 w 99"/>
                  <a:gd name="T1" fmla="*/ 9 h 83"/>
                  <a:gd name="T2" fmla="*/ 96 w 99"/>
                  <a:gd name="T3" fmla="*/ 83 h 83"/>
                  <a:gd name="T4" fmla="*/ 99 w 99"/>
                  <a:gd name="T5" fmla="*/ 74 h 83"/>
                  <a:gd name="T6" fmla="*/ 14 w 99"/>
                  <a:gd name="T7" fmla="*/ 0 h 83"/>
                  <a:gd name="T8" fmla="*/ 0 w 99"/>
                  <a:gd name="T9" fmla="*/ 9 h 83"/>
                </a:gdLst>
                <a:ahLst/>
                <a:cxnLst>
                  <a:cxn ang="0">
                    <a:pos x="T0" y="T1"/>
                  </a:cxn>
                  <a:cxn ang="0">
                    <a:pos x="T2" y="T3"/>
                  </a:cxn>
                  <a:cxn ang="0">
                    <a:pos x="T4" y="T5"/>
                  </a:cxn>
                  <a:cxn ang="0">
                    <a:pos x="T6" y="T7"/>
                  </a:cxn>
                  <a:cxn ang="0">
                    <a:pos x="T8" y="T9"/>
                  </a:cxn>
                </a:cxnLst>
                <a:rect l="0" t="0" r="r" b="b"/>
                <a:pathLst>
                  <a:path w="99" h="83">
                    <a:moveTo>
                      <a:pt x="0" y="9"/>
                    </a:moveTo>
                    <a:cubicBezTo>
                      <a:pt x="39" y="45"/>
                      <a:pt x="84" y="75"/>
                      <a:pt x="96" y="83"/>
                    </a:cubicBezTo>
                    <a:cubicBezTo>
                      <a:pt x="97" y="80"/>
                      <a:pt x="98" y="77"/>
                      <a:pt x="99" y="74"/>
                    </a:cubicBezTo>
                    <a:cubicBezTo>
                      <a:pt x="86" y="65"/>
                      <a:pt x="54" y="40"/>
                      <a:pt x="14" y="0"/>
                    </a:cubicBezTo>
                    <a:cubicBezTo>
                      <a:pt x="10" y="3"/>
                      <a:pt x="5" y="6"/>
                      <a:pt x="0" y="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442359"/>
                  </a:solidFill>
                </a:endParaRPr>
              </a:p>
            </p:txBody>
          </p:sp>
          <p:sp>
            <p:nvSpPr>
              <p:cNvPr id="18" name="Freeform 24"/>
              <p:cNvSpPr>
                <a:spLocks/>
              </p:cNvSpPr>
              <p:nvPr/>
            </p:nvSpPr>
            <p:spPr bwMode="auto">
              <a:xfrm>
                <a:off x="7894526" y="5115959"/>
                <a:ext cx="186363" cy="183553"/>
              </a:xfrm>
              <a:custGeom>
                <a:avLst/>
                <a:gdLst>
                  <a:gd name="T0" fmla="*/ 43 w 43"/>
                  <a:gd name="T1" fmla="*/ 32 h 41"/>
                  <a:gd name="T2" fmla="*/ 14 w 43"/>
                  <a:gd name="T3" fmla="*/ 0 h 41"/>
                  <a:gd name="T4" fmla="*/ 0 w 43"/>
                  <a:gd name="T5" fmla="*/ 5 h 41"/>
                  <a:gd name="T6" fmla="*/ 28 w 43"/>
                  <a:gd name="T7" fmla="*/ 41 h 41"/>
                  <a:gd name="T8" fmla="*/ 43 w 43"/>
                  <a:gd name="T9" fmla="*/ 32 h 41"/>
                </a:gdLst>
                <a:ahLst/>
                <a:cxnLst>
                  <a:cxn ang="0">
                    <a:pos x="T0" y="T1"/>
                  </a:cxn>
                  <a:cxn ang="0">
                    <a:pos x="T2" y="T3"/>
                  </a:cxn>
                  <a:cxn ang="0">
                    <a:pos x="T4" y="T5"/>
                  </a:cxn>
                  <a:cxn ang="0">
                    <a:pos x="T6" y="T7"/>
                  </a:cxn>
                  <a:cxn ang="0">
                    <a:pos x="T8" y="T9"/>
                  </a:cxn>
                </a:cxnLst>
                <a:rect l="0" t="0" r="r" b="b"/>
                <a:pathLst>
                  <a:path w="43" h="41">
                    <a:moveTo>
                      <a:pt x="43" y="32"/>
                    </a:moveTo>
                    <a:cubicBezTo>
                      <a:pt x="34" y="22"/>
                      <a:pt x="24" y="11"/>
                      <a:pt x="14" y="0"/>
                    </a:cubicBezTo>
                    <a:cubicBezTo>
                      <a:pt x="9" y="1"/>
                      <a:pt x="5" y="3"/>
                      <a:pt x="0" y="5"/>
                    </a:cubicBezTo>
                    <a:cubicBezTo>
                      <a:pt x="8" y="17"/>
                      <a:pt x="17" y="29"/>
                      <a:pt x="28" y="41"/>
                    </a:cubicBezTo>
                    <a:cubicBezTo>
                      <a:pt x="33" y="37"/>
                      <a:pt x="38" y="34"/>
                      <a:pt x="43" y="3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442359"/>
                  </a:solidFill>
                </a:endParaRPr>
              </a:p>
            </p:txBody>
          </p:sp>
          <p:sp>
            <p:nvSpPr>
              <p:cNvPr id="19" name="Freeform 25"/>
              <p:cNvSpPr>
                <a:spLocks/>
              </p:cNvSpPr>
              <p:nvPr/>
            </p:nvSpPr>
            <p:spPr bwMode="auto">
              <a:xfrm>
                <a:off x="7728870" y="5562607"/>
                <a:ext cx="133116" cy="348752"/>
              </a:xfrm>
              <a:custGeom>
                <a:avLst/>
                <a:gdLst>
                  <a:gd name="T0" fmla="*/ 15 w 31"/>
                  <a:gd name="T1" fmla="*/ 0 h 79"/>
                  <a:gd name="T2" fmla="*/ 0 w 31"/>
                  <a:gd name="T3" fmla="*/ 58 h 79"/>
                  <a:gd name="T4" fmla="*/ 2 w 31"/>
                  <a:gd name="T5" fmla="*/ 62 h 79"/>
                  <a:gd name="T6" fmla="*/ 19 w 31"/>
                  <a:gd name="T7" fmla="*/ 79 h 79"/>
                  <a:gd name="T8" fmla="*/ 31 w 31"/>
                  <a:gd name="T9" fmla="*/ 20 h 79"/>
                  <a:gd name="T10" fmla="*/ 15 w 31"/>
                  <a:gd name="T11" fmla="*/ 0 h 79"/>
                </a:gdLst>
                <a:ahLst/>
                <a:cxnLst>
                  <a:cxn ang="0">
                    <a:pos x="T0" y="T1"/>
                  </a:cxn>
                  <a:cxn ang="0">
                    <a:pos x="T2" y="T3"/>
                  </a:cxn>
                  <a:cxn ang="0">
                    <a:pos x="T4" y="T5"/>
                  </a:cxn>
                  <a:cxn ang="0">
                    <a:pos x="T6" y="T7"/>
                  </a:cxn>
                  <a:cxn ang="0">
                    <a:pos x="T8" y="T9"/>
                  </a:cxn>
                  <a:cxn ang="0">
                    <a:pos x="T10" y="T11"/>
                  </a:cxn>
                </a:cxnLst>
                <a:rect l="0" t="0" r="r" b="b"/>
                <a:pathLst>
                  <a:path w="31" h="79">
                    <a:moveTo>
                      <a:pt x="15" y="0"/>
                    </a:moveTo>
                    <a:cubicBezTo>
                      <a:pt x="5" y="21"/>
                      <a:pt x="1" y="41"/>
                      <a:pt x="0" y="58"/>
                    </a:cubicBezTo>
                    <a:cubicBezTo>
                      <a:pt x="1" y="59"/>
                      <a:pt x="1" y="60"/>
                      <a:pt x="2" y="62"/>
                    </a:cubicBezTo>
                    <a:cubicBezTo>
                      <a:pt x="7" y="68"/>
                      <a:pt x="13" y="74"/>
                      <a:pt x="19" y="79"/>
                    </a:cubicBezTo>
                    <a:cubicBezTo>
                      <a:pt x="18" y="65"/>
                      <a:pt x="20" y="43"/>
                      <a:pt x="31" y="20"/>
                    </a:cubicBezTo>
                    <a:cubicBezTo>
                      <a:pt x="24" y="13"/>
                      <a:pt x="19" y="7"/>
                      <a:pt x="15"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442359"/>
                  </a:solidFill>
                </a:endParaRPr>
              </a:p>
            </p:txBody>
          </p:sp>
          <p:sp>
            <p:nvSpPr>
              <p:cNvPr id="20" name="Freeform 26"/>
              <p:cNvSpPr>
                <a:spLocks/>
              </p:cNvSpPr>
              <p:nvPr/>
            </p:nvSpPr>
            <p:spPr bwMode="auto">
              <a:xfrm>
                <a:off x="7790991" y="5299512"/>
                <a:ext cx="310604" cy="351813"/>
              </a:xfrm>
              <a:custGeom>
                <a:avLst/>
                <a:gdLst>
                  <a:gd name="T0" fmla="*/ 52 w 72"/>
                  <a:gd name="T1" fmla="*/ 0 h 79"/>
                  <a:gd name="T2" fmla="*/ 24 w 72"/>
                  <a:gd name="T3" fmla="*/ 25 h 79"/>
                  <a:gd name="T4" fmla="*/ 10 w 72"/>
                  <a:gd name="T5" fmla="*/ 42 h 79"/>
                  <a:gd name="T6" fmla="*/ 10 w 72"/>
                  <a:gd name="T7" fmla="*/ 42 h 79"/>
                  <a:gd name="T8" fmla="*/ 0 w 72"/>
                  <a:gd name="T9" fmla="*/ 59 h 79"/>
                  <a:gd name="T10" fmla="*/ 16 w 72"/>
                  <a:gd name="T11" fmla="*/ 79 h 79"/>
                  <a:gd name="T12" fmla="*/ 26 w 72"/>
                  <a:gd name="T13" fmla="*/ 63 h 79"/>
                  <a:gd name="T14" fmla="*/ 26 w 72"/>
                  <a:gd name="T15" fmla="*/ 63 h 79"/>
                  <a:gd name="T16" fmla="*/ 45 w 72"/>
                  <a:gd name="T17" fmla="*/ 41 h 79"/>
                  <a:gd name="T18" fmla="*/ 72 w 72"/>
                  <a:gd name="T19" fmla="*/ 19 h 79"/>
                  <a:gd name="T20" fmla="*/ 52 w 72"/>
                  <a:gd name="T21" fmla="*/ 0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2" h="79">
                    <a:moveTo>
                      <a:pt x="52" y="0"/>
                    </a:moveTo>
                    <a:cubicBezTo>
                      <a:pt x="43" y="6"/>
                      <a:pt x="33" y="14"/>
                      <a:pt x="24" y="25"/>
                    </a:cubicBezTo>
                    <a:cubicBezTo>
                      <a:pt x="18" y="30"/>
                      <a:pt x="14" y="36"/>
                      <a:pt x="10" y="42"/>
                    </a:cubicBezTo>
                    <a:cubicBezTo>
                      <a:pt x="10" y="42"/>
                      <a:pt x="10" y="42"/>
                      <a:pt x="10" y="42"/>
                    </a:cubicBezTo>
                    <a:cubicBezTo>
                      <a:pt x="6" y="48"/>
                      <a:pt x="2" y="54"/>
                      <a:pt x="0" y="59"/>
                    </a:cubicBezTo>
                    <a:cubicBezTo>
                      <a:pt x="4" y="66"/>
                      <a:pt x="9" y="72"/>
                      <a:pt x="16" y="79"/>
                    </a:cubicBezTo>
                    <a:cubicBezTo>
                      <a:pt x="19" y="74"/>
                      <a:pt x="22" y="68"/>
                      <a:pt x="26" y="63"/>
                    </a:cubicBezTo>
                    <a:cubicBezTo>
                      <a:pt x="26" y="63"/>
                      <a:pt x="26" y="63"/>
                      <a:pt x="26" y="63"/>
                    </a:cubicBezTo>
                    <a:cubicBezTo>
                      <a:pt x="31" y="55"/>
                      <a:pt x="37" y="48"/>
                      <a:pt x="45" y="41"/>
                    </a:cubicBezTo>
                    <a:cubicBezTo>
                      <a:pt x="55" y="32"/>
                      <a:pt x="64" y="25"/>
                      <a:pt x="72" y="19"/>
                    </a:cubicBezTo>
                    <a:cubicBezTo>
                      <a:pt x="65" y="13"/>
                      <a:pt x="58" y="6"/>
                      <a:pt x="52"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442359"/>
                  </a:solidFill>
                </a:endParaRPr>
              </a:p>
            </p:txBody>
          </p:sp>
          <p:sp>
            <p:nvSpPr>
              <p:cNvPr id="21" name="Freeform 27"/>
              <p:cNvSpPr>
                <a:spLocks/>
              </p:cNvSpPr>
              <p:nvPr/>
            </p:nvSpPr>
            <p:spPr bwMode="auto">
              <a:xfrm>
                <a:off x="8015811" y="5189379"/>
                <a:ext cx="425972" cy="192731"/>
              </a:xfrm>
              <a:custGeom>
                <a:avLst/>
                <a:gdLst>
                  <a:gd name="T0" fmla="*/ 84 w 99"/>
                  <a:gd name="T1" fmla="*/ 3 h 44"/>
                  <a:gd name="T2" fmla="*/ 15 w 99"/>
                  <a:gd name="T3" fmla="*/ 16 h 44"/>
                  <a:gd name="T4" fmla="*/ 15 w 99"/>
                  <a:gd name="T5" fmla="*/ 16 h 44"/>
                  <a:gd name="T6" fmla="*/ 0 w 99"/>
                  <a:gd name="T7" fmla="*/ 25 h 44"/>
                  <a:gd name="T8" fmla="*/ 20 w 99"/>
                  <a:gd name="T9" fmla="*/ 44 h 44"/>
                  <a:gd name="T10" fmla="*/ 34 w 99"/>
                  <a:gd name="T11" fmla="*/ 35 h 44"/>
                  <a:gd name="T12" fmla="*/ 34 w 99"/>
                  <a:gd name="T13" fmla="*/ 35 h 44"/>
                  <a:gd name="T14" fmla="*/ 99 w 99"/>
                  <a:gd name="T15" fmla="*/ 18 h 44"/>
                  <a:gd name="T16" fmla="*/ 84 w 99"/>
                  <a:gd name="T17" fmla="*/ 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44">
                    <a:moveTo>
                      <a:pt x="84" y="3"/>
                    </a:moveTo>
                    <a:cubicBezTo>
                      <a:pt x="68" y="0"/>
                      <a:pt x="43" y="1"/>
                      <a:pt x="15" y="16"/>
                    </a:cubicBezTo>
                    <a:cubicBezTo>
                      <a:pt x="15" y="16"/>
                      <a:pt x="15" y="16"/>
                      <a:pt x="15" y="16"/>
                    </a:cubicBezTo>
                    <a:cubicBezTo>
                      <a:pt x="10" y="18"/>
                      <a:pt x="5" y="21"/>
                      <a:pt x="0" y="25"/>
                    </a:cubicBezTo>
                    <a:cubicBezTo>
                      <a:pt x="6" y="31"/>
                      <a:pt x="13" y="38"/>
                      <a:pt x="20" y="44"/>
                    </a:cubicBezTo>
                    <a:cubicBezTo>
                      <a:pt x="25" y="41"/>
                      <a:pt x="30" y="38"/>
                      <a:pt x="34" y="35"/>
                    </a:cubicBezTo>
                    <a:cubicBezTo>
                      <a:pt x="34" y="35"/>
                      <a:pt x="34" y="35"/>
                      <a:pt x="34" y="35"/>
                    </a:cubicBezTo>
                    <a:cubicBezTo>
                      <a:pt x="72" y="15"/>
                      <a:pt x="99" y="18"/>
                      <a:pt x="99" y="18"/>
                    </a:cubicBezTo>
                    <a:cubicBezTo>
                      <a:pt x="95" y="12"/>
                      <a:pt x="90" y="7"/>
                      <a:pt x="84" y="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442359"/>
                  </a:solidFill>
                </a:endParaRPr>
              </a:p>
            </p:txBody>
          </p:sp>
          <p:sp>
            <p:nvSpPr>
              <p:cNvPr id="22" name="Freeform 28"/>
              <p:cNvSpPr>
                <a:spLocks/>
              </p:cNvSpPr>
              <p:nvPr/>
            </p:nvSpPr>
            <p:spPr bwMode="auto">
              <a:xfrm>
                <a:off x="8246545" y="5464711"/>
                <a:ext cx="221861" cy="220266"/>
              </a:xfrm>
              <a:custGeom>
                <a:avLst/>
                <a:gdLst>
                  <a:gd name="T0" fmla="*/ 12 w 51"/>
                  <a:gd name="T1" fmla="*/ 7 h 50"/>
                  <a:gd name="T2" fmla="*/ 8 w 51"/>
                  <a:gd name="T3" fmla="*/ 39 h 50"/>
                  <a:gd name="T4" fmla="*/ 39 w 51"/>
                  <a:gd name="T5" fmla="*/ 43 h 50"/>
                  <a:gd name="T6" fmla="*/ 43 w 51"/>
                  <a:gd name="T7" fmla="*/ 12 h 50"/>
                  <a:gd name="T8" fmla="*/ 12 w 51"/>
                  <a:gd name="T9" fmla="*/ 7 h 50"/>
                </a:gdLst>
                <a:ahLst/>
                <a:cxnLst>
                  <a:cxn ang="0">
                    <a:pos x="T0" y="T1"/>
                  </a:cxn>
                  <a:cxn ang="0">
                    <a:pos x="T2" y="T3"/>
                  </a:cxn>
                  <a:cxn ang="0">
                    <a:pos x="T4" y="T5"/>
                  </a:cxn>
                  <a:cxn ang="0">
                    <a:pos x="T6" y="T7"/>
                  </a:cxn>
                  <a:cxn ang="0">
                    <a:pos x="T8" y="T9"/>
                  </a:cxn>
                </a:cxnLst>
                <a:rect l="0" t="0" r="r" b="b"/>
                <a:pathLst>
                  <a:path w="51" h="50">
                    <a:moveTo>
                      <a:pt x="12" y="7"/>
                    </a:moveTo>
                    <a:cubicBezTo>
                      <a:pt x="2" y="15"/>
                      <a:pt x="0" y="29"/>
                      <a:pt x="8" y="39"/>
                    </a:cubicBezTo>
                    <a:cubicBezTo>
                      <a:pt x="15" y="48"/>
                      <a:pt x="29" y="50"/>
                      <a:pt x="39" y="43"/>
                    </a:cubicBezTo>
                    <a:cubicBezTo>
                      <a:pt x="49" y="35"/>
                      <a:pt x="51" y="21"/>
                      <a:pt x="43" y="12"/>
                    </a:cubicBezTo>
                    <a:cubicBezTo>
                      <a:pt x="36" y="2"/>
                      <a:pt x="22" y="0"/>
                      <a:pt x="12" y="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442359"/>
                  </a:solidFill>
                </a:endParaRPr>
              </a:p>
            </p:txBody>
          </p:sp>
          <p:sp>
            <p:nvSpPr>
              <p:cNvPr id="23" name="Freeform 29"/>
              <p:cNvSpPr>
                <a:spLocks/>
              </p:cNvSpPr>
              <p:nvPr/>
            </p:nvSpPr>
            <p:spPr bwMode="auto">
              <a:xfrm>
                <a:off x="8060182" y="5712509"/>
                <a:ext cx="195237" cy="204968"/>
              </a:xfrm>
              <a:custGeom>
                <a:avLst/>
                <a:gdLst>
                  <a:gd name="T0" fmla="*/ 10 w 46"/>
                  <a:gd name="T1" fmla="*/ 7 h 46"/>
                  <a:gd name="T2" fmla="*/ 6 w 46"/>
                  <a:gd name="T3" fmla="*/ 36 h 46"/>
                  <a:gd name="T4" fmla="*/ 35 w 46"/>
                  <a:gd name="T5" fmla="*/ 40 h 46"/>
                  <a:gd name="T6" fmla="*/ 39 w 46"/>
                  <a:gd name="T7" fmla="*/ 11 h 46"/>
                  <a:gd name="T8" fmla="*/ 10 w 46"/>
                  <a:gd name="T9" fmla="*/ 7 h 46"/>
                </a:gdLst>
                <a:ahLst/>
                <a:cxnLst>
                  <a:cxn ang="0">
                    <a:pos x="T0" y="T1"/>
                  </a:cxn>
                  <a:cxn ang="0">
                    <a:pos x="T2" y="T3"/>
                  </a:cxn>
                  <a:cxn ang="0">
                    <a:pos x="T4" y="T5"/>
                  </a:cxn>
                  <a:cxn ang="0">
                    <a:pos x="T6" y="T7"/>
                  </a:cxn>
                  <a:cxn ang="0">
                    <a:pos x="T8" y="T9"/>
                  </a:cxn>
                </a:cxnLst>
                <a:rect l="0" t="0" r="r" b="b"/>
                <a:pathLst>
                  <a:path w="46" h="46">
                    <a:moveTo>
                      <a:pt x="10" y="7"/>
                    </a:moveTo>
                    <a:cubicBezTo>
                      <a:pt x="1" y="14"/>
                      <a:pt x="0" y="27"/>
                      <a:pt x="6" y="36"/>
                    </a:cubicBezTo>
                    <a:cubicBezTo>
                      <a:pt x="13" y="45"/>
                      <a:pt x="26" y="46"/>
                      <a:pt x="35" y="40"/>
                    </a:cubicBezTo>
                    <a:cubicBezTo>
                      <a:pt x="44" y="33"/>
                      <a:pt x="46" y="20"/>
                      <a:pt x="39" y="11"/>
                    </a:cubicBezTo>
                    <a:cubicBezTo>
                      <a:pt x="32" y="2"/>
                      <a:pt x="19" y="0"/>
                      <a:pt x="10" y="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442359"/>
                  </a:solidFill>
                </a:endParaRPr>
              </a:p>
            </p:txBody>
          </p:sp>
          <p:sp>
            <p:nvSpPr>
              <p:cNvPr id="24" name="Freeform 30"/>
              <p:cNvSpPr>
                <a:spLocks/>
              </p:cNvSpPr>
              <p:nvPr/>
            </p:nvSpPr>
            <p:spPr bwMode="auto">
              <a:xfrm>
                <a:off x="7699289" y="5406586"/>
                <a:ext cx="304689" cy="308983"/>
              </a:xfrm>
              <a:custGeom>
                <a:avLst/>
                <a:gdLst>
                  <a:gd name="T0" fmla="*/ 17 w 71"/>
                  <a:gd name="T1" fmla="*/ 10 h 70"/>
                  <a:gd name="T2" fmla="*/ 11 w 71"/>
                  <a:gd name="T3" fmla="*/ 54 h 70"/>
                  <a:gd name="T4" fmla="*/ 55 w 71"/>
                  <a:gd name="T5" fmla="*/ 60 h 70"/>
                  <a:gd name="T6" fmla="*/ 61 w 71"/>
                  <a:gd name="T7" fmla="*/ 16 h 70"/>
                  <a:gd name="T8" fmla="*/ 17 w 71"/>
                  <a:gd name="T9" fmla="*/ 10 h 70"/>
                </a:gdLst>
                <a:ahLst/>
                <a:cxnLst>
                  <a:cxn ang="0">
                    <a:pos x="T0" y="T1"/>
                  </a:cxn>
                  <a:cxn ang="0">
                    <a:pos x="T2" y="T3"/>
                  </a:cxn>
                  <a:cxn ang="0">
                    <a:pos x="T4" y="T5"/>
                  </a:cxn>
                  <a:cxn ang="0">
                    <a:pos x="T6" y="T7"/>
                  </a:cxn>
                  <a:cxn ang="0">
                    <a:pos x="T8" y="T9"/>
                  </a:cxn>
                </a:cxnLst>
                <a:rect l="0" t="0" r="r" b="b"/>
                <a:pathLst>
                  <a:path w="71" h="70">
                    <a:moveTo>
                      <a:pt x="17" y="10"/>
                    </a:moveTo>
                    <a:cubicBezTo>
                      <a:pt x="3" y="21"/>
                      <a:pt x="0" y="40"/>
                      <a:pt x="11" y="54"/>
                    </a:cubicBezTo>
                    <a:cubicBezTo>
                      <a:pt x="21" y="68"/>
                      <a:pt x="41" y="70"/>
                      <a:pt x="55" y="60"/>
                    </a:cubicBezTo>
                    <a:cubicBezTo>
                      <a:pt x="68" y="49"/>
                      <a:pt x="71" y="30"/>
                      <a:pt x="61" y="16"/>
                    </a:cubicBezTo>
                    <a:cubicBezTo>
                      <a:pt x="50" y="2"/>
                      <a:pt x="30" y="0"/>
                      <a:pt x="17" y="1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442359"/>
                  </a:solidFill>
                </a:endParaRPr>
              </a:p>
            </p:txBody>
          </p:sp>
        </p:grpSp>
      </p:grpSp>
      <p:grpSp>
        <p:nvGrpSpPr>
          <p:cNvPr id="25" name="Group 24"/>
          <p:cNvGrpSpPr/>
          <p:nvPr/>
        </p:nvGrpSpPr>
        <p:grpSpPr>
          <a:xfrm>
            <a:off x="7830761" y="3527147"/>
            <a:ext cx="1828800" cy="1828800"/>
            <a:chOff x="7666037" y="3954462"/>
            <a:chExt cx="1828800" cy="1828800"/>
          </a:xfrm>
        </p:grpSpPr>
        <p:sp>
          <p:nvSpPr>
            <p:cNvPr id="26" name="Rectangle 25"/>
            <p:cNvSpPr/>
            <p:nvPr/>
          </p:nvSpPr>
          <p:spPr bwMode="auto">
            <a:xfrm>
              <a:off x="7666037" y="3954462"/>
              <a:ext cx="1828800" cy="1828800"/>
            </a:xfrm>
            <a:prstGeom prst="rect">
              <a:avLst/>
            </a:prstGeom>
            <a:noFill/>
            <a:ln>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algn="ctr" defTabSz="932472" fontAlgn="base">
                <a:lnSpc>
                  <a:spcPct val="90000"/>
                </a:lnSpc>
                <a:spcBef>
                  <a:spcPct val="0"/>
                </a:spcBef>
                <a:spcAft>
                  <a:spcPct val="0"/>
                </a:spcAft>
              </a:pPr>
              <a:r>
                <a:rPr lang="en-US" dirty="0" err="1" smtClean="0">
                  <a:solidFill>
                    <a:srgbClr val="442359"/>
                  </a:solidFill>
                </a:rPr>
                <a:t>Tarefas</a:t>
              </a:r>
              <a:endParaRPr lang="en-US" dirty="0">
                <a:solidFill>
                  <a:srgbClr val="442359"/>
                </a:solidFill>
              </a:endParaRPr>
            </a:p>
          </p:txBody>
        </p:sp>
        <p:sp>
          <p:nvSpPr>
            <p:cNvPr id="27" name="Freeform 26"/>
            <p:cNvSpPr>
              <a:spLocks noChangeAspect="1"/>
            </p:cNvSpPr>
            <p:nvPr/>
          </p:nvSpPr>
          <p:spPr bwMode="black">
            <a:xfrm>
              <a:off x="8114156" y="4210815"/>
              <a:ext cx="932561" cy="987257"/>
            </a:xfrm>
            <a:custGeom>
              <a:avLst/>
              <a:gdLst>
                <a:gd name="connsiteX0" fmla="*/ 59957 w 546268"/>
                <a:gd name="connsiteY0" fmla="*/ 369868 h 578307"/>
                <a:gd name="connsiteX1" fmla="*/ 257006 w 546268"/>
                <a:gd name="connsiteY1" fmla="*/ 484264 h 578307"/>
                <a:gd name="connsiteX2" fmla="*/ 257707 w 546268"/>
                <a:gd name="connsiteY2" fmla="*/ 484264 h 578307"/>
                <a:gd name="connsiteX3" fmla="*/ 273135 w 546268"/>
                <a:gd name="connsiteY3" fmla="*/ 488475 h 578307"/>
                <a:gd name="connsiteX4" fmla="*/ 289263 w 546268"/>
                <a:gd name="connsiteY4" fmla="*/ 484264 h 578307"/>
                <a:gd name="connsiteX5" fmla="*/ 487013 w 546268"/>
                <a:gd name="connsiteY5" fmla="*/ 369868 h 578307"/>
                <a:gd name="connsiteX6" fmla="*/ 538204 w 546268"/>
                <a:gd name="connsiteY6" fmla="*/ 399344 h 578307"/>
                <a:gd name="connsiteX7" fmla="*/ 545217 w 546268"/>
                <a:gd name="connsiteY7" fmla="*/ 407766 h 578307"/>
                <a:gd name="connsiteX8" fmla="*/ 545217 w 546268"/>
                <a:gd name="connsiteY8" fmla="*/ 418995 h 578307"/>
                <a:gd name="connsiteX9" fmla="*/ 538204 w 546268"/>
                <a:gd name="connsiteY9" fmla="*/ 427417 h 578307"/>
                <a:gd name="connsiteX10" fmla="*/ 280848 w 546268"/>
                <a:gd name="connsiteY10" fmla="*/ 576202 h 578307"/>
                <a:gd name="connsiteX11" fmla="*/ 273135 w 546268"/>
                <a:gd name="connsiteY11" fmla="*/ 578307 h 578307"/>
                <a:gd name="connsiteX12" fmla="*/ 265421 w 546268"/>
                <a:gd name="connsiteY12" fmla="*/ 576202 h 578307"/>
                <a:gd name="connsiteX13" fmla="*/ 8065 w 546268"/>
                <a:gd name="connsiteY13" fmla="*/ 427417 h 578307"/>
                <a:gd name="connsiteX14" fmla="*/ 1052 w 546268"/>
                <a:gd name="connsiteY14" fmla="*/ 418995 h 578307"/>
                <a:gd name="connsiteX15" fmla="*/ 1052 w 546268"/>
                <a:gd name="connsiteY15" fmla="*/ 407766 h 578307"/>
                <a:gd name="connsiteX16" fmla="*/ 8065 w 546268"/>
                <a:gd name="connsiteY16" fmla="*/ 399344 h 578307"/>
                <a:gd name="connsiteX17" fmla="*/ 59957 w 546268"/>
                <a:gd name="connsiteY17" fmla="*/ 369868 h 578307"/>
                <a:gd name="connsiteX18" fmla="*/ 59957 w 546268"/>
                <a:gd name="connsiteY18" fmla="*/ 245100 h 578307"/>
                <a:gd name="connsiteX19" fmla="*/ 257006 w 546268"/>
                <a:gd name="connsiteY19" fmla="*/ 359394 h 578307"/>
                <a:gd name="connsiteX20" fmla="*/ 257707 w 546268"/>
                <a:gd name="connsiteY20" fmla="*/ 359394 h 578307"/>
                <a:gd name="connsiteX21" fmla="*/ 273135 w 546268"/>
                <a:gd name="connsiteY21" fmla="*/ 362900 h 578307"/>
                <a:gd name="connsiteX22" fmla="*/ 289263 w 546268"/>
                <a:gd name="connsiteY22" fmla="*/ 359394 h 578307"/>
                <a:gd name="connsiteX23" fmla="*/ 487013 w 546268"/>
                <a:gd name="connsiteY23" fmla="*/ 245100 h 578307"/>
                <a:gd name="connsiteX24" fmla="*/ 538204 w 546268"/>
                <a:gd name="connsiteY24" fmla="*/ 274550 h 578307"/>
                <a:gd name="connsiteX25" fmla="*/ 545217 w 546268"/>
                <a:gd name="connsiteY25" fmla="*/ 282964 h 578307"/>
                <a:gd name="connsiteX26" fmla="*/ 545217 w 546268"/>
                <a:gd name="connsiteY26" fmla="*/ 294183 h 578307"/>
                <a:gd name="connsiteX27" fmla="*/ 538204 w 546268"/>
                <a:gd name="connsiteY27" fmla="*/ 302598 h 578307"/>
                <a:gd name="connsiteX28" fmla="*/ 280848 w 546268"/>
                <a:gd name="connsiteY28" fmla="*/ 451250 h 578307"/>
                <a:gd name="connsiteX29" fmla="*/ 273135 w 546268"/>
                <a:gd name="connsiteY29" fmla="*/ 452652 h 578307"/>
                <a:gd name="connsiteX30" fmla="*/ 265421 w 546268"/>
                <a:gd name="connsiteY30" fmla="*/ 451250 h 578307"/>
                <a:gd name="connsiteX31" fmla="*/ 8065 w 546268"/>
                <a:gd name="connsiteY31" fmla="*/ 302598 h 578307"/>
                <a:gd name="connsiteX32" fmla="*/ 1052 w 546268"/>
                <a:gd name="connsiteY32" fmla="*/ 294183 h 578307"/>
                <a:gd name="connsiteX33" fmla="*/ 1052 w 546268"/>
                <a:gd name="connsiteY33" fmla="*/ 282964 h 578307"/>
                <a:gd name="connsiteX34" fmla="*/ 8065 w 546268"/>
                <a:gd name="connsiteY34" fmla="*/ 274550 h 578307"/>
                <a:gd name="connsiteX35" fmla="*/ 59957 w 546268"/>
                <a:gd name="connsiteY35" fmla="*/ 245100 h 578307"/>
                <a:gd name="connsiteX36" fmla="*/ 273135 w 546268"/>
                <a:gd name="connsiteY36" fmla="*/ 0 h 578307"/>
                <a:gd name="connsiteX37" fmla="*/ 280848 w 546268"/>
                <a:gd name="connsiteY37" fmla="*/ 2803 h 578307"/>
                <a:gd name="connsiteX38" fmla="*/ 538204 w 546268"/>
                <a:gd name="connsiteY38" fmla="*/ 151352 h 578307"/>
                <a:gd name="connsiteX39" fmla="*/ 545217 w 546268"/>
                <a:gd name="connsiteY39" fmla="*/ 159761 h 578307"/>
                <a:gd name="connsiteX40" fmla="*/ 545217 w 546268"/>
                <a:gd name="connsiteY40" fmla="*/ 170271 h 578307"/>
                <a:gd name="connsiteX41" fmla="*/ 538204 w 546268"/>
                <a:gd name="connsiteY41" fmla="*/ 178680 h 578307"/>
                <a:gd name="connsiteX42" fmla="*/ 280848 w 546268"/>
                <a:gd name="connsiteY42" fmla="*/ 327930 h 578307"/>
                <a:gd name="connsiteX43" fmla="*/ 277342 w 546268"/>
                <a:gd name="connsiteY43" fmla="*/ 329331 h 578307"/>
                <a:gd name="connsiteX44" fmla="*/ 273135 w 546268"/>
                <a:gd name="connsiteY44" fmla="*/ 331433 h 578307"/>
                <a:gd name="connsiteX45" fmla="*/ 268927 w 546268"/>
                <a:gd name="connsiteY45" fmla="*/ 329331 h 578307"/>
                <a:gd name="connsiteX46" fmla="*/ 265421 w 546268"/>
                <a:gd name="connsiteY46" fmla="*/ 327930 h 578307"/>
                <a:gd name="connsiteX47" fmla="*/ 8065 w 546268"/>
                <a:gd name="connsiteY47" fmla="*/ 178680 h 578307"/>
                <a:gd name="connsiteX48" fmla="*/ 1052 w 546268"/>
                <a:gd name="connsiteY48" fmla="*/ 170271 h 578307"/>
                <a:gd name="connsiteX49" fmla="*/ 1052 w 546268"/>
                <a:gd name="connsiteY49" fmla="*/ 159761 h 578307"/>
                <a:gd name="connsiteX50" fmla="*/ 8065 w 546268"/>
                <a:gd name="connsiteY50" fmla="*/ 151352 h 578307"/>
                <a:gd name="connsiteX51" fmla="*/ 265421 w 546268"/>
                <a:gd name="connsiteY51" fmla="*/ 2803 h 578307"/>
                <a:gd name="connsiteX52" fmla="*/ 273135 w 546268"/>
                <a:gd name="connsiteY52" fmla="*/ 0 h 578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546268" h="578307">
                  <a:moveTo>
                    <a:pt x="59957" y="369868"/>
                  </a:moveTo>
                  <a:lnTo>
                    <a:pt x="257006" y="484264"/>
                  </a:lnTo>
                  <a:cubicBezTo>
                    <a:pt x="257707" y="484264"/>
                    <a:pt x="257707" y="484264"/>
                    <a:pt x="257707" y="484264"/>
                  </a:cubicBezTo>
                  <a:cubicBezTo>
                    <a:pt x="261915" y="487071"/>
                    <a:pt x="267525" y="488475"/>
                    <a:pt x="273135" y="488475"/>
                  </a:cubicBezTo>
                  <a:cubicBezTo>
                    <a:pt x="278744" y="488475"/>
                    <a:pt x="284354" y="487071"/>
                    <a:pt x="289263" y="484264"/>
                  </a:cubicBezTo>
                  <a:cubicBezTo>
                    <a:pt x="487013" y="369868"/>
                    <a:pt x="487013" y="369868"/>
                    <a:pt x="487013" y="369868"/>
                  </a:cubicBezTo>
                  <a:cubicBezTo>
                    <a:pt x="538204" y="399344"/>
                    <a:pt x="538204" y="399344"/>
                    <a:pt x="538204" y="399344"/>
                  </a:cubicBezTo>
                  <a:cubicBezTo>
                    <a:pt x="541710" y="401450"/>
                    <a:pt x="543814" y="404257"/>
                    <a:pt x="545217" y="407766"/>
                  </a:cubicBezTo>
                  <a:cubicBezTo>
                    <a:pt x="546619" y="411275"/>
                    <a:pt x="546619" y="415486"/>
                    <a:pt x="545217" y="418995"/>
                  </a:cubicBezTo>
                  <a:cubicBezTo>
                    <a:pt x="543814" y="422504"/>
                    <a:pt x="541710" y="425312"/>
                    <a:pt x="538204" y="427417"/>
                  </a:cubicBezTo>
                  <a:cubicBezTo>
                    <a:pt x="280848" y="576202"/>
                    <a:pt x="280848" y="576202"/>
                    <a:pt x="280848" y="576202"/>
                  </a:cubicBezTo>
                  <a:cubicBezTo>
                    <a:pt x="278744" y="577605"/>
                    <a:pt x="275939" y="578307"/>
                    <a:pt x="273135" y="578307"/>
                  </a:cubicBezTo>
                  <a:cubicBezTo>
                    <a:pt x="270330" y="578307"/>
                    <a:pt x="267525" y="577605"/>
                    <a:pt x="265421" y="576202"/>
                  </a:cubicBezTo>
                  <a:cubicBezTo>
                    <a:pt x="8065" y="427417"/>
                    <a:pt x="8065" y="427417"/>
                    <a:pt x="8065" y="427417"/>
                  </a:cubicBezTo>
                  <a:cubicBezTo>
                    <a:pt x="4559" y="425312"/>
                    <a:pt x="2455" y="422504"/>
                    <a:pt x="1052" y="418995"/>
                  </a:cubicBezTo>
                  <a:cubicBezTo>
                    <a:pt x="-350" y="415486"/>
                    <a:pt x="-350" y="411275"/>
                    <a:pt x="1052" y="407766"/>
                  </a:cubicBezTo>
                  <a:cubicBezTo>
                    <a:pt x="2455" y="404257"/>
                    <a:pt x="4559" y="401450"/>
                    <a:pt x="8065" y="399344"/>
                  </a:cubicBezTo>
                  <a:cubicBezTo>
                    <a:pt x="59957" y="369868"/>
                    <a:pt x="59957" y="369868"/>
                    <a:pt x="59957" y="369868"/>
                  </a:cubicBezTo>
                  <a:close/>
                  <a:moveTo>
                    <a:pt x="59957" y="245100"/>
                  </a:moveTo>
                  <a:cubicBezTo>
                    <a:pt x="257006" y="359394"/>
                    <a:pt x="257006" y="359394"/>
                    <a:pt x="257006" y="359394"/>
                  </a:cubicBezTo>
                  <a:cubicBezTo>
                    <a:pt x="257707" y="359394"/>
                    <a:pt x="257707" y="359394"/>
                    <a:pt x="257707" y="359394"/>
                  </a:cubicBezTo>
                  <a:cubicBezTo>
                    <a:pt x="261915" y="362199"/>
                    <a:pt x="267525" y="362900"/>
                    <a:pt x="273135" y="362900"/>
                  </a:cubicBezTo>
                  <a:cubicBezTo>
                    <a:pt x="278744" y="362900"/>
                    <a:pt x="284354" y="362199"/>
                    <a:pt x="289263" y="359394"/>
                  </a:cubicBezTo>
                  <a:cubicBezTo>
                    <a:pt x="487013" y="245100"/>
                    <a:pt x="487013" y="245100"/>
                    <a:pt x="487013" y="245100"/>
                  </a:cubicBezTo>
                  <a:cubicBezTo>
                    <a:pt x="538204" y="274550"/>
                    <a:pt x="538204" y="274550"/>
                    <a:pt x="538204" y="274550"/>
                  </a:cubicBezTo>
                  <a:cubicBezTo>
                    <a:pt x="541710" y="276654"/>
                    <a:pt x="543814" y="279459"/>
                    <a:pt x="545217" y="282964"/>
                  </a:cubicBezTo>
                  <a:cubicBezTo>
                    <a:pt x="546619" y="286470"/>
                    <a:pt x="546619" y="289976"/>
                    <a:pt x="545217" y="294183"/>
                  </a:cubicBezTo>
                  <a:cubicBezTo>
                    <a:pt x="543814" y="296988"/>
                    <a:pt x="541710" y="299793"/>
                    <a:pt x="538204" y="302598"/>
                  </a:cubicBezTo>
                  <a:cubicBezTo>
                    <a:pt x="280848" y="451250"/>
                    <a:pt x="280848" y="451250"/>
                    <a:pt x="280848" y="451250"/>
                  </a:cubicBezTo>
                  <a:cubicBezTo>
                    <a:pt x="278744" y="451951"/>
                    <a:pt x="275939" y="452652"/>
                    <a:pt x="273135" y="452652"/>
                  </a:cubicBezTo>
                  <a:cubicBezTo>
                    <a:pt x="270330" y="452652"/>
                    <a:pt x="267525" y="451951"/>
                    <a:pt x="265421" y="451250"/>
                  </a:cubicBezTo>
                  <a:cubicBezTo>
                    <a:pt x="8065" y="302598"/>
                    <a:pt x="8065" y="302598"/>
                    <a:pt x="8065" y="302598"/>
                  </a:cubicBezTo>
                  <a:cubicBezTo>
                    <a:pt x="4559" y="299793"/>
                    <a:pt x="2455" y="296988"/>
                    <a:pt x="1052" y="294183"/>
                  </a:cubicBezTo>
                  <a:cubicBezTo>
                    <a:pt x="-350" y="289976"/>
                    <a:pt x="-350" y="286470"/>
                    <a:pt x="1052" y="282964"/>
                  </a:cubicBezTo>
                  <a:cubicBezTo>
                    <a:pt x="2455" y="279459"/>
                    <a:pt x="4559" y="276654"/>
                    <a:pt x="8065" y="274550"/>
                  </a:cubicBezTo>
                  <a:cubicBezTo>
                    <a:pt x="59957" y="245100"/>
                    <a:pt x="59957" y="245100"/>
                    <a:pt x="59957" y="245100"/>
                  </a:cubicBezTo>
                  <a:close/>
                  <a:moveTo>
                    <a:pt x="273135" y="0"/>
                  </a:moveTo>
                  <a:cubicBezTo>
                    <a:pt x="275939" y="0"/>
                    <a:pt x="278744" y="701"/>
                    <a:pt x="280848" y="2803"/>
                  </a:cubicBezTo>
                  <a:cubicBezTo>
                    <a:pt x="538204" y="151352"/>
                    <a:pt x="538204" y="151352"/>
                    <a:pt x="538204" y="151352"/>
                  </a:cubicBezTo>
                  <a:cubicBezTo>
                    <a:pt x="541710" y="153454"/>
                    <a:pt x="543814" y="156257"/>
                    <a:pt x="545217" y="159761"/>
                  </a:cubicBezTo>
                  <a:cubicBezTo>
                    <a:pt x="546619" y="163264"/>
                    <a:pt x="546619" y="166768"/>
                    <a:pt x="545217" y="170271"/>
                  </a:cubicBezTo>
                  <a:cubicBezTo>
                    <a:pt x="543814" y="173775"/>
                    <a:pt x="541710" y="176578"/>
                    <a:pt x="538204" y="178680"/>
                  </a:cubicBezTo>
                  <a:cubicBezTo>
                    <a:pt x="280848" y="327930"/>
                    <a:pt x="280848" y="327930"/>
                    <a:pt x="280848" y="327930"/>
                  </a:cubicBezTo>
                  <a:cubicBezTo>
                    <a:pt x="280147" y="327930"/>
                    <a:pt x="278744" y="328630"/>
                    <a:pt x="277342" y="329331"/>
                  </a:cubicBezTo>
                  <a:cubicBezTo>
                    <a:pt x="273135" y="331433"/>
                    <a:pt x="273135" y="331433"/>
                    <a:pt x="273135" y="331433"/>
                  </a:cubicBezTo>
                  <a:cubicBezTo>
                    <a:pt x="268927" y="329331"/>
                    <a:pt x="268927" y="329331"/>
                    <a:pt x="268927" y="329331"/>
                  </a:cubicBezTo>
                  <a:cubicBezTo>
                    <a:pt x="267525" y="328630"/>
                    <a:pt x="266122" y="327930"/>
                    <a:pt x="265421" y="327930"/>
                  </a:cubicBezTo>
                  <a:cubicBezTo>
                    <a:pt x="8065" y="178680"/>
                    <a:pt x="8065" y="178680"/>
                    <a:pt x="8065" y="178680"/>
                  </a:cubicBezTo>
                  <a:cubicBezTo>
                    <a:pt x="4559" y="176578"/>
                    <a:pt x="2455" y="173775"/>
                    <a:pt x="1052" y="170271"/>
                  </a:cubicBezTo>
                  <a:cubicBezTo>
                    <a:pt x="-350" y="166768"/>
                    <a:pt x="-350" y="163264"/>
                    <a:pt x="1052" y="159761"/>
                  </a:cubicBezTo>
                  <a:cubicBezTo>
                    <a:pt x="2455" y="156257"/>
                    <a:pt x="4559" y="153454"/>
                    <a:pt x="8065" y="151352"/>
                  </a:cubicBezTo>
                  <a:cubicBezTo>
                    <a:pt x="265421" y="2803"/>
                    <a:pt x="265421" y="2803"/>
                    <a:pt x="265421" y="2803"/>
                  </a:cubicBezTo>
                  <a:cubicBezTo>
                    <a:pt x="267525" y="701"/>
                    <a:pt x="270330" y="0"/>
                    <a:pt x="273135" y="0"/>
                  </a:cubicBez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4911" tIns="75929" rIns="94911" bIns="75929" numCol="1" spcCol="0" rtlCol="0" fromWordArt="0" anchor="t" anchorCtr="0" forceAA="0" compatLnSpc="1">
              <a:prstTxWarp prst="textNoShape">
                <a:avLst/>
              </a:prstTxWarp>
              <a:noAutofit/>
            </a:bodyPr>
            <a:lstStyle/>
            <a:p>
              <a:pPr algn="ctr" defTabSz="483924" fontAlgn="base">
                <a:lnSpc>
                  <a:spcPct val="90000"/>
                </a:lnSpc>
                <a:spcBef>
                  <a:spcPct val="0"/>
                </a:spcBef>
                <a:spcAft>
                  <a:spcPct val="0"/>
                </a:spcAft>
              </a:pPr>
              <a:endParaRPr lang="en-US" sz="1246" dirty="0">
                <a:solidFill>
                  <a:srgbClr val="442359"/>
                </a:solidFill>
                <a:ea typeface="Segoe UI" pitchFamily="34" charset="0"/>
                <a:cs typeface="Segoe UI" pitchFamily="34" charset="0"/>
              </a:endParaRPr>
            </a:p>
          </p:txBody>
        </p:sp>
      </p:grpSp>
      <p:grpSp>
        <p:nvGrpSpPr>
          <p:cNvPr id="28" name="Group 27"/>
          <p:cNvGrpSpPr/>
          <p:nvPr/>
        </p:nvGrpSpPr>
        <p:grpSpPr>
          <a:xfrm>
            <a:off x="9138744" y="3527147"/>
            <a:ext cx="1828800" cy="1828800"/>
            <a:chOff x="3017837" y="3954462"/>
            <a:chExt cx="1828800" cy="1828800"/>
          </a:xfrm>
        </p:grpSpPr>
        <p:sp>
          <p:nvSpPr>
            <p:cNvPr id="29" name="Rectangle 28"/>
            <p:cNvSpPr/>
            <p:nvPr/>
          </p:nvSpPr>
          <p:spPr bwMode="auto">
            <a:xfrm>
              <a:off x="3017837" y="3954462"/>
              <a:ext cx="1828800" cy="1828800"/>
            </a:xfrm>
            <a:prstGeom prst="rect">
              <a:avLst/>
            </a:prstGeom>
            <a:noFill/>
            <a:ln>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algn="ctr" defTabSz="932472" fontAlgn="base">
                <a:lnSpc>
                  <a:spcPct val="90000"/>
                </a:lnSpc>
                <a:spcBef>
                  <a:spcPct val="0"/>
                </a:spcBef>
                <a:spcAft>
                  <a:spcPct val="0"/>
                </a:spcAft>
              </a:pPr>
              <a:r>
                <a:rPr lang="en-US" dirty="0" smtClean="0">
                  <a:solidFill>
                    <a:srgbClr val="442359"/>
                  </a:solidFill>
                </a:rPr>
                <a:t>Scale Out</a:t>
              </a:r>
              <a:endParaRPr lang="en-US" dirty="0">
                <a:solidFill>
                  <a:srgbClr val="442359"/>
                </a:solidFill>
              </a:endParaRPr>
            </a:p>
          </p:txBody>
        </p:sp>
        <p:sp>
          <p:nvSpPr>
            <p:cNvPr id="30" name="Freeform 21"/>
            <p:cNvSpPr>
              <a:spLocks noChangeAspect="1" noEditPoints="1"/>
            </p:cNvSpPr>
            <p:nvPr/>
          </p:nvSpPr>
          <p:spPr bwMode="black">
            <a:xfrm>
              <a:off x="3474298" y="4305311"/>
              <a:ext cx="915878" cy="798263"/>
            </a:xfrm>
            <a:custGeom>
              <a:avLst/>
              <a:gdLst>
                <a:gd name="T0" fmla="*/ 1220 w 1220"/>
                <a:gd name="T1" fmla="*/ 204 h 1063"/>
                <a:gd name="T2" fmla="*/ 1096 w 1220"/>
                <a:gd name="T3" fmla="*/ 79 h 1063"/>
                <a:gd name="T4" fmla="*/ 978 w 1220"/>
                <a:gd name="T5" fmla="*/ 164 h 1063"/>
                <a:gd name="T6" fmla="*/ 589 w 1220"/>
                <a:gd name="T7" fmla="*/ 115 h 1063"/>
                <a:gd name="T8" fmla="*/ 465 w 1220"/>
                <a:gd name="T9" fmla="*/ 0 h 1063"/>
                <a:gd name="T10" fmla="*/ 340 w 1220"/>
                <a:gd name="T11" fmla="*/ 124 h 1063"/>
                <a:gd name="T12" fmla="*/ 370 w 1220"/>
                <a:gd name="T13" fmla="*/ 205 h 1063"/>
                <a:gd name="T14" fmla="*/ 180 w 1220"/>
                <a:gd name="T15" fmla="*/ 453 h 1063"/>
                <a:gd name="T16" fmla="*/ 125 w 1220"/>
                <a:gd name="T17" fmla="*/ 440 h 1063"/>
                <a:gd name="T18" fmla="*/ 0 w 1220"/>
                <a:gd name="T19" fmla="*/ 564 h 1063"/>
                <a:gd name="T20" fmla="*/ 125 w 1220"/>
                <a:gd name="T21" fmla="*/ 689 h 1063"/>
                <a:gd name="T22" fmla="*/ 197 w 1220"/>
                <a:gd name="T23" fmla="*/ 666 h 1063"/>
                <a:gd name="T24" fmla="*/ 416 w 1220"/>
                <a:gd name="T25" fmla="*/ 872 h 1063"/>
                <a:gd name="T26" fmla="*/ 397 w 1220"/>
                <a:gd name="T27" fmla="*/ 938 h 1063"/>
                <a:gd name="T28" fmla="*/ 521 w 1220"/>
                <a:gd name="T29" fmla="*/ 1063 h 1063"/>
                <a:gd name="T30" fmla="*/ 646 w 1220"/>
                <a:gd name="T31" fmla="*/ 938 h 1063"/>
                <a:gd name="T32" fmla="*/ 642 w 1220"/>
                <a:gd name="T33" fmla="*/ 908 h 1063"/>
                <a:gd name="T34" fmla="*/ 948 w 1220"/>
                <a:gd name="T35" fmla="*/ 763 h 1063"/>
                <a:gd name="T36" fmla="*/ 1048 w 1220"/>
                <a:gd name="T37" fmla="*/ 814 h 1063"/>
                <a:gd name="T38" fmla="*/ 1173 w 1220"/>
                <a:gd name="T39" fmla="*/ 689 h 1063"/>
                <a:gd name="T40" fmla="*/ 1084 w 1220"/>
                <a:gd name="T41" fmla="*/ 570 h 1063"/>
                <a:gd name="T42" fmla="*/ 1108 w 1220"/>
                <a:gd name="T43" fmla="*/ 327 h 1063"/>
                <a:gd name="T44" fmla="*/ 1220 w 1220"/>
                <a:gd name="T45" fmla="*/ 204 h 1063"/>
                <a:gd name="T46" fmla="*/ 521 w 1220"/>
                <a:gd name="T47" fmla="*/ 594 h 1063"/>
                <a:gd name="T48" fmla="*/ 493 w 1220"/>
                <a:gd name="T49" fmla="*/ 245 h 1063"/>
                <a:gd name="T50" fmla="*/ 535 w 1220"/>
                <a:gd name="T51" fmla="*/ 226 h 1063"/>
                <a:gd name="T52" fmla="*/ 944 w 1220"/>
                <a:gd name="T53" fmla="*/ 621 h 1063"/>
                <a:gd name="T54" fmla="*/ 930 w 1220"/>
                <a:gd name="T55" fmla="*/ 649 h 1063"/>
                <a:gd name="T56" fmla="*/ 521 w 1220"/>
                <a:gd name="T57" fmla="*/ 594 h 1063"/>
                <a:gd name="T58" fmla="*/ 490 w 1220"/>
                <a:gd name="T59" fmla="*/ 818 h 1063"/>
                <a:gd name="T60" fmla="*/ 449 w 1220"/>
                <a:gd name="T61" fmla="*/ 837 h 1063"/>
                <a:gd name="T62" fmla="*/ 230 w 1220"/>
                <a:gd name="T63" fmla="*/ 631 h 1063"/>
                <a:gd name="T64" fmla="*/ 242 w 1220"/>
                <a:gd name="T65" fmla="*/ 605 h 1063"/>
                <a:gd name="T66" fmla="*/ 476 w 1220"/>
                <a:gd name="T67" fmla="*/ 636 h 1063"/>
                <a:gd name="T68" fmla="*/ 490 w 1220"/>
                <a:gd name="T69" fmla="*/ 818 h 1063"/>
                <a:gd name="T70" fmla="*/ 249 w 1220"/>
                <a:gd name="T71" fmla="*/ 558 h 1063"/>
                <a:gd name="T72" fmla="*/ 218 w 1220"/>
                <a:gd name="T73" fmla="*/ 482 h 1063"/>
                <a:gd name="T74" fmla="*/ 408 w 1220"/>
                <a:gd name="T75" fmla="*/ 235 h 1063"/>
                <a:gd name="T76" fmla="*/ 445 w 1220"/>
                <a:gd name="T77" fmla="*/ 247 h 1063"/>
                <a:gd name="T78" fmla="*/ 472 w 1220"/>
                <a:gd name="T79" fmla="*/ 587 h 1063"/>
                <a:gd name="T80" fmla="*/ 249 w 1220"/>
                <a:gd name="T81" fmla="*/ 558 h 1063"/>
                <a:gd name="T82" fmla="*/ 977 w 1220"/>
                <a:gd name="T83" fmla="*/ 587 h 1063"/>
                <a:gd name="T84" fmla="*/ 569 w 1220"/>
                <a:gd name="T85" fmla="*/ 192 h 1063"/>
                <a:gd name="T86" fmla="*/ 583 w 1220"/>
                <a:gd name="T87" fmla="*/ 163 h 1063"/>
                <a:gd name="T88" fmla="*/ 972 w 1220"/>
                <a:gd name="T89" fmla="*/ 212 h 1063"/>
                <a:gd name="T90" fmla="*/ 1060 w 1220"/>
                <a:gd name="T91" fmla="*/ 323 h 1063"/>
                <a:gd name="T92" fmla="*/ 1036 w 1220"/>
                <a:gd name="T93" fmla="*/ 566 h 1063"/>
                <a:gd name="T94" fmla="*/ 977 w 1220"/>
                <a:gd name="T95" fmla="*/ 587 h 1063"/>
                <a:gd name="T96" fmla="*/ 621 w 1220"/>
                <a:gd name="T97" fmla="*/ 864 h 1063"/>
                <a:gd name="T98" fmla="*/ 538 w 1220"/>
                <a:gd name="T99" fmla="*/ 815 h 1063"/>
                <a:gd name="T100" fmla="*/ 524 w 1220"/>
                <a:gd name="T101" fmla="*/ 643 h 1063"/>
                <a:gd name="T102" fmla="*/ 924 w 1220"/>
                <a:gd name="T103" fmla="*/ 696 h 1063"/>
                <a:gd name="T104" fmla="*/ 927 w 1220"/>
                <a:gd name="T105" fmla="*/ 720 h 1063"/>
                <a:gd name="T106" fmla="*/ 621 w 1220"/>
                <a:gd name="T107" fmla="*/ 864 h 10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20" h="1063">
                  <a:moveTo>
                    <a:pt x="1220" y="204"/>
                  </a:moveTo>
                  <a:cubicBezTo>
                    <a:pt x="1220" y="135"/>
                    <a:pt x="1164" y="79"/>
                    <a:pt x="1096" y="79"/>
                  </a:cubicBezTo>
                  <a:cubicBezTo>
                    <a:pt x="1041" y="79"/>
                    <a:pt x="994" y="115"/>
                    <a:pt x="978" y="164"/>
                  </a:cubicBezTo>
                  <a:cubicBezTo>
                    <a:pt x="589" y="115"/>
                    <a:pt x="589" y="115"/>
                    <a:pt x="589" y="115"/>
                  </a:cubicBezTo>
                  <a:cubicBezTo>
                    <a:pt x="584" y="51"/>
                    <a:pt x="530" y="0"/>
                    <a:pt x="465" y="0"/>
                  </a:cubicBezTo>
                  <a:cubicBezTo>
                    <a:pt x="396" y="0"/>
                    <a:pt x="340" y="55"/>
                    <a:pt x="340" y="124"/>
                  </a:cubicBezTo>
                  <a:cubicBezTo>
                    <a:pt x="340" y="155"/>
                    <a:pt x="352" y="183"/>
                    <a:pt x="370" y="205"/>
                  </a:cubicBezTo>
                  <a:cubicBezTo>
                    <a:pt x="180" y="453"/>
                    <a:pt x="180" y="453"/>
                    <a:pt x="180" y="453"/>
                  </a:cubicBezTo>
                  <a:cubicBezTo>
                    <a:pt x="163" y="445"/>
                    <a:pt x="145" y="440"/>
                    <a:pt x="125" y="440"/>
                  </a:cubicBezTo>
                  <a:cubicBezTo>
                    <a:pt x="56" y="440"/>
                    <a:pt x="0" y="496"/>
                    <a:pt x="0" y="564"/>
                  </a:cubicBezTo>
                  <a:cubicBezTo>
                    <a:pt x="0" y="633"/>
                    <a:pt x="56" y="689"/>
                    <a:pt x="125" y="689"/>
                  </a:cubicBezTo>
                  <a:cubicBezTo>
                    <a:pt x="152" y="689"/>
                    <a:pt x="177" y="680"/>
                    <a:pt x="197" y="666"/>
                  </a:cubicBezTo>
                  <a:cubicBezTo>
                    <a:pt x="416" y="872"/>
                    <a:pt x="416" y="872"/>
                    <a:pt x="416" y="872"/>
                  </a:cubicBezTo>
                  <a:cubicBezTo>
                    <a:pt x="404" y="891"/>
                    <a:pt x="397" y="914"/>
                    <a:pt x="397" y="938"/>
                  </a:cubicBezTo>
                  <a:cubicBezTo>
                    <a:pt x="397" y="1007"/>
                    <a:pt x="453" y="1063"/>
                    <a:pt x="521" y="1063"/>
                  </a:cubicBezTo>
                  <a:cubicBezTo>
                    <a:pt x="590" y="1063"/>
                    <a:pt x="646" y="1007"/>
                    <a:pt x="646" y="938"/>
                  </a:cubicBezTo>
                  <a:cubicBezTo>
                    <a:pt x="646" y="928"/>
                    <a:pt x="644" y="918"/>
                    <a:pt x="642" y="908"/>
                  </a:cubicBezTo>
                  <a:cubicBezTo>
                    <a:pt x="948" y="763"/>
                    <a:pt x="948" y="763"/>
                    <a:pt x="948" y="763"/>
                  </a:cubicBezTo>
                  <a:cubicBezTo>
                    <a:pt x="970" y="794"/>
                    <a:pt x="1007" y="814"/>
                    <a:pt x="1048" y="814"/>
                  </a:cubicBezTo>
                  <a:cubicBezTo>
                    <a:pt x="1117" y="814"/>
                    <a:pt x="1173" y="758"/>
                    <a:pt x="1173" y="689"/>
                  </a:cubicBezTo>
                  <a:cubicBezTo>
                    <a:pt x="1173" y="633"/>
                    <a:pt x="1135" y="586"/>
                    <a:pt x="1084" y="570"/>
                  </a:cubicBezTo>
                  <a:cubicBezTo>
                    <a:pt x="1108" y="327"/>
                    <a:pt x="1108" y="327"/>
                    <a:pt x="1108" y="327"/>
                  </a:cubicBezTo>
                  <a:cubicBezTo>
                    <a:pt x="1171" y="321"/>
                    <a:pt x="1220" y="268"/>
                    <a:pt x="1220" y="204"/>
                  </a:cubicBezTo>
                  <a:close/>
                  <a:moveTo>
                    <a:pt x="521" y="594"/>
                  </a:moveTo>
                  <a:cubicBezTo>
                    <a:pt x="493" y="245"/>
                    <a:pt x="493" y="245"/>
                    <a:pt x="493" y="245"/>
                  </a:cubicBezTo>
                  <a:cubicBezTo>
                    <a:pt x="509" y="241"/>
                    <a:pt x="523" y="235"/>
                    <a:pt x="535" y="226"/>
                  </a:cubicBezTo>
                  <a:cubicBezTo>
                    <a:pt x="944" y="621"/>
                    <a:pt x="944" y="621"/>
                    <a:pt x="944" y="621"/>
                  </a:cubicBezTo>
                  <a:cubicBezTo>
                    <a:pt x="938" y="630"/>
                    <a:pt x="934" y="639"/>
                    <a:pt x="930" y="649"/>
                  </a:cubicBezTo>
                  <a:lnTo>
                    <a:pt x="521" y="594"/>
                  </a:lnTo>
                  <a:close/>
                  <a:moveTo>
                    <a:pt x="490" y="818"/>
                  </a:moveTo>
                  <a:cubicBezTo>
                    <a:pt x="475" y="822"/>
                    <a:pt x="461" y="828"/>
                    <a:pt x="449" y="837"/>
                  </a:cubicBezTo>
                  <a:cubicBezTo>
                    <a:pt x="230" y="631"/>
                    <a:pt x="230" y="631"/>
                    <a:pt x="230" y="631"/>
                  </a:cubicBezTo>
                  <a:cubicBezTo>
                    <a:pt x="235" y="623"/>
                    <a:pt x="239" y="614"/>
                    <a:pt x="242" y="605"/>
                  </a:cubicBezTo>
                  <a:cubicBezTo>
                    <a:pt x="476" y="636"/>
                    <a:pt x="476" y="636"/>
                    <a:pt x="476" y="636"/>
                  </a:cubicBezTo>
                  <a:lnTo>
                    <a:pt x="490" y="818"/>
                  </a:lnTo>
                  <a:close/>
                  <a:moveTo>
                    <a:pt x="249" y="558"/>
                  </a:moveTo>
                  <a:cubicBezTo>
                    <a:pt x="247" y="529"/>
                    <a:pt x="236" y="502"/>
                    <a:pt x="218" y="482"/>
                  </a:cubicBezTo>
                  <a:cubicBezTo>
                    <a:pt x="408" y="235"/>
                    <a:pt x="408" y="235"/>
                    <a:pt x="408" y="235"/>
                  </a:cubicBezTo>
                  <a:cubicBezTo>
                    <a:pt x="420" y="241"/>
                    <a:pt x="432" y="245"/>
                    <a:pt x="445" y="247"/>
                  </a:cubicBezTo>
                  <a:cubicBezTo>
                    <a:pt x="472" y="587"/>
                    <a:pt x="472" y="587"/>
                    <a:pt x="472" y="587"/>
                  </a:cubicBezTo>
                  <a:lnTo>
                    <a:pt x="249" y="558"/>
                  </a:lnTo>
                  <a:close/>
                  <a:moveTo>
                    <a:pt x="977" y="587"/>
                  </a:moveTo>
                  <a:cubicBezTo>
                    <a:pt x="569" y="192"/>
                    <a:pt x="569" y="192"/>
                    <a:pt x="569" y="192"/>
                  </a:cubicBezTo>
                  <a:cubicBezTo>
                    <a:pt x="575" y="183"/>
                    <a:pt x="579" y="173"/>
                    <a:pt x="583" y="163"/>
                  </a:cubicBezTo>
                  <a:cubicBezTo>
                    <a:pt x="972" y="212"/>
                    <a:pt x="972" y="212"/>
                    <a:pt x="972" y="212"/>
                  </a:cubicBezTo>
                  <a:cubicBezTo>
                    <a:pt x="975" y="265"/>
                    <a:pt x="1011" y="308"/>
                    <a:pt x="1060" y="323"/>
                  </a:cubicBezTo>
                  <a:cubicBezTo>
                    <a:pt x="1036" y="566"/>
                    <a:pt x="1036" y="566"/>
                    <a:pt x="1036" y="566"/>
                  </a:cubicBezTo>
                  <a:cubicBezTo>
                    <a:pt x="1015" y="568"/>
                    <a:pt x="994" y="575"/>
                    <a:pt x="977" y="587"/>
                  </a:cubicBezTo>
                  <a:close/>
                  <a:moveTo>
                    <a:pt x="621" y="864"/>
                  </a:moveTo>
                  <a:cubicBezTo>
                    <a:pt x="602" y="838"/>
                    <a:pt x="572" y="819"/>
                    <a:pt x="538" y="815"/>
                  </a:cubicBezTo>
                  <a:cubicBezTo>
                    <a:pt x="524" y="643"/>
                    <a:pt x="524" y="643"/>
                    <a:pt x="524" y="643"/>
                  </a:cubicBezTo>
                  <a:cubicBezTo>
                    <a:pt x="924" y="696"/>
                    <a:pt x="924" y="696"/>
                    <a:pt x="924" y="696"/>
                  </a:cubicBezTo>
                  <a:cubicBezTo>
                    <a:pt x="924" y="704"/>
                    <a:pt x="925" y="712"/>
                    <a:pt x="927" y="720"/>
                  </a:cubicBezTo>
                  <a:lnTo>
                    <a:pt x="621" y="864"/>
                  </a:ln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4911" tIns="75929" rIns="94911" bIns="75929" numCol="1" spcCol="0" rtlCol="0" fromWordArt="0" anchor="t" anchorCtr="0" forceAA="0" compatLnSpc="1">
              <a:prstTxWarp prst="textNoShape">
                <a:avLst/>
              </a:prstTxWarp>
              <a:noAutofit/>
            </a:bodyPr>
            <a:lstStyle/>
            <a:p>
              <a:pPr algn="ctr" defTabSz="483924" fontAlgn="base">
                <a:lnSpc>
                  <a:spcPct val="90000"/>
                </a:lnSpc>
                <a:spcBef>
                  <a:spcPct val="0"/>
                </a:spcBef>
                <a:spcAft>
                  <a:spcPct val="0"/>
                </a:spcAft>
              </a:pPr>
              <a:endParaRPr lang="en-US" sz="1246" dirty="0">
                <a:solidFill>
                  <a:srgbClr val="442359"/>
                </a:solidFill>
                <a:ea typeface="Segoe UI" pitchFamily="34" charset="0"/>
                <a:cs typeface="Segoe UI" pitchFamily="34" charset="0"/>
              </a:endParaRPr>
            </a:p>
          </p:txBody>
        </p:sp>
      </p:grpSp>
    </p:spTree>
    <p:extLst>
      <p:ext uri="{BB962C8B-B14F-4D97-AF65-F5344CB8AC3E}">
        <p14:creationId xmlns:p14="http://schemas.microsoft.com/office/powerpoint/2010/main" val="728095098"/>
      </p:ext>
    </p:extLst>
  </p:cSld>
  <p:clrMapOvr>
    <a:masterClrMapping/>
  </p:clrMapOvr>
  <p:transition>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smtClean="0"/>
              <a:t>Ambientes</a:t>
            </a:r>
            <a:r>
              <a:rPr lang="en-US" dirty="0" smtClean="0"/>
              <a:t> de SO de Container</a:t>
            </a:r>
            <a:endParaRPr lang="en-US" dirty="0"/>
          </a:p>
        </p:txBody>
      </p:sp>
      <p:grpSp>
        <p:nvGrpSpPr>
          <p:cNvPr id="10" name="Group 9"/>
          <p:cNvGrpSpPr/>
          <p:nvPr/>
        </p:nvGrpSpPr>
        <p:grpSpPr>
          <a:xfrm>
            <a:off x="471944" y="1314504"/>
            <a:ext cx="3886201" cy="4916962"/>
            <a:chOff x="1318610" y="1287462"/>
            <a:chExt cx="3886201" cy="4916962"/>
          </a:xfrm>
        </p:grpSpPr>
        <p:sp>
          <p:nvSpPr>
            <p:cNvPr id="5" name="Rectangle 4"/>
            <p:cNvSpPr/>
            <p:nvPr/>
          </p:nvSpPr>
          <p:spPr bwMode="auto">
            <a:xfrm>
              <a:off x="1318610" y="1287462"/>
              <a:ext cx="3886200" cy="4916962"/>
            </a:xfrm>
            <a:prstGeom prst="rect">
              <a:avLst/>
            </a:prstGeom>
            <a:solidFill>
              <a:schemeClr val="bg1">
                <a:lumMod val="95000"/>
              </a:schemeClr>
            </a:solidFill>
            <a:ln w="28575">
              <a:solidFill>
                <a:schemeClr val="tx1"/>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800" b="1" dirty="0" smtClean="0">
                  <a:solidFill>
                    <a:schemeClr val="tx1"/>
                  </a:solidFill>
                </a:rPr>
                <a:t>Nano Server</a:t>
              </a:r>
              <a:endParaRPr lang="en-US" sz="2400" b="1" dirty="0">
                <a:solidFill>
                  <a:schemeClr val="tx1"/>
                </a:solidFill>
              </a:endParaRPr>
            </a:p>
          </p:txBody>
        </p:sp>
        <p:sp>
          <p:nvSpPr>
            <p:cNvPr id="6" name="TextBox 5"/>
            <p:cNvSpPr txBox="1"/>
            <p:nvPr/>
          </p:nvSpPr>
          <p:spPr>
            <a:xfrm>
              <a:off x="1318610" y="5335569"/>
              <a:ext cx="3886201" cy="849463"/>
            </a:xfrm>
            <a:prstGeom prst="rect">
              <a:avLst/>
            </a:prstGeom>
            <a:noFill/>
          </p:spPr>
          <p:txBody>
            <a:bodyPr wrap="square" lIns="182880" tIns="146304" rIns="182880" bIns="146304" rtlCol="0">
              <a:spAutoFit/>
            </a:bodyPr>
            <a:lstStyle/>
            <a:p>
              <a:pPr algn="ctr">
                <a:lnSpc>
                  <a:spcPct val="90000"/>
                </a:lnSpc>
                <a:spcAft>
                  <a:spcPts val="600"/>
                </a:spcAft>
              </a:pPr>
              <a:r>
                <a:rPr lang="en-US" sz="2000" dirty="0" err="1" smtClean="0"/>
                <a:t>Aplicações</a:t>
              </a:r>
              <a:r>
                <a:rPr lang="en-US" sz="2000" dirty="0" smtClean="0"/>
                <a:t/>
              </a:r>
              <a:br>
                <a:rPr lang="en-US" sz="2000" dirty="0" smtClean="0"/>
              </a:br>
              <a:r>
                <a:rPr lang="en-US" sz="2000" dirty="0" smtClean="0"/>
                <a:t>“Born </a:t>
              </a:r>
              <a:r>
                <a:rPr lang="en-US" sz="2000" dirty="0"/>
                <a:t>in the </a:t>
              </a:r>
              <a:r>
                <a:rPr lang="en-US" sz="2000" dirty="0" smtClean="0"/>
                <a:t>cloud”</a:t>
              </a:r>
            </a:p>
          </p:txBody>
        </p:sp>
        <p:sp>
          <p:nvSpPr>
            <p:cNvPr id="7" name="TextBox 1"/>
            <p:cNvSpPr txBox="1"/>
            <p:nvPr/>
          </p:nvSpPr>
          <p:spPr>
            <a:xfrm>
              <a:off x="1318610" y="3320192"/>
              <a:ext cx="3886201" cy="572464"/>
            </a:xfrm>
            <a:prstGeom prst="rect">
              <a:avLst/>
            </a:prstGeom>
            <a:noFill/>
          </p:spPr>
          <p:txBody>
            <a:bodyPr wrap="square" lIns="182880" tIns="146304" rIns="182880" bIns="146304" rtlCol="0">
              <a:spAutoFit/>
            </a:bodyPr>
            <a:lstStyle>
              <a:defPPr>
                <a:defRPr lang="en-US"/>
              </a:defPPr>
              <a:lvl1pPr algn="ctr">
                <a:lnSpc>
                  <a:spcPct val="90000"/>
                </a:lnSpc>
                <a:spcAft>
                  <a:spcPts val="600"/>
                </a:spcAft>
                <a:defRPr sz="2000">
                  <a:gradFill>
                    <a:gsLst>
                      <a:gs pos="2917">
                        <a:schemeClr val="tx1"/>
                      </a:gs>
                      <a:gs pos="30000">
                        <a:schemeClr val="tx1"/>
                      </a:gs>
                    </a:gsLst>
                    <a:lin ang="5400000" scaled="0"/>
                  </a:gradFill>
                </a:defRPr>
              </a:lvl1pPr>
            </a:lstStyle>
            <a:p>
              <a:r>
                <a:rPr lang="en-US" dirty="0" err="1" smtClean="0">
                  <a:solidFill>
                    <a:schemeClr val="tx1"/>
                  </a:solidFill>
                </a:rPr>
                <a:t>Altamente</a:t>
              </a:r>
              <a:r>
                <a:rPr lang="en-US" dirty="0" smtClean="0">
                  <a:solidFill>
                    <a:schemeClr val="tx1"/>
                  </a:solidFill>
                </a:rPr>
                <a:t> </a:t>
              </a:r>
              <a:r>
                <a:rPr lang="en-US" dirty="0" err="1" smtClean="0">
                  <a:solidFill>
                    <a:schemeClr val="tx1"/>
                  </a:solidFill>
                </a:rPr>
                <a:t>otimizado</a:t>
              </a:r>
              <a:endParaRPr lang="en-US" dirty="0">
                <a:solidFill>
                  <a:schemeClr val="tx1"/>
                </a:solidFill>
              </a:endParaRPr>
            </a:p>
          </p:txBody>
        </p:sp>
        <p:sp>
          <p:nvSpPr>
            <p:cNvPr id="8" name="Freeform 7"/>
            <p:cNvSpPr>
              <a:spLocks noChangeAspect="1"/>
            </p:cNvSpPr>
            <p:nvPr/>
          </p:nvSpPr>
          <p:spPr bwMode="black">
            <a:xfrm>
              <a:off x="2023130" y="3871438"/>
              <a:ext cx="2477158" cy="1464988"/>
            </a:xfrm>
            <a:custGeom>
              <a:avLst/>
              <a:gdLst>
                <a:gd name="T0" fmla="*/ 1942 w 2359"/>
                <a:gd name="T1" fmla="*/ 1394 h 1394"/>
                <a:gd name="T2" fmla="*/ 416 w 2359"/>
                <a:gd name="T3" fmla="*/ 1394 h 1394"/>
                <a:gd name="T4" fmla="*/ 0 w 2359"/>
                <a:gd name="T5" fmla="*/ 971 h 1394"/>
                <a:gd name="T6" fmla="*/ 416 w 2359"/>
                <a:gd name="T7" fmla="*/ 552 h 1394"/>
                <a:gd name="T8" fmla="*/ 517 w 2359"/>
                <a:gd name="T9" fmla="*/ 565 h 1394"/>
                <a:gd name="T10" fmla="*/ 925 w 2359"/>
                <a:gd name="T11" fmla="*/ 221 h 1394"/>
                <a:gd name="T12" fmla="*/ 1175 w 2359"/>
                <a:gd name="T13" fmla="*/ 305 h 1394"/>
                <a:gd name="T14" fmla="*/ 1578 w 2359"/>
                <a:gd name="T15" fmla="*/ 0 h 1394"/>
                <a:gd name="T16" fmla="*/ 1982 w 2359"/>
                <a:gd name="T17" fmla="*/ 424 h 1394"/>
                <a:gd name="T18" fmla="*/ 1968 w 2359"/>
                <a:gd name="T19" fmla="*/ 552 h 1394"/>
                <a:gd name="T20" fmla="*/ 2359 w 2359"/>
                <a:gd name="T21" fmla="*/ 971 h 1394"/>
                <a:gd name="T22" fmla="*/ 1942 w 2359"/>
                <a:gd name="T23" fmla="*/ 1394 h 1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9" h="1394">
                  <a:moveTo>
                    <a:pt x="1942" y="1394"/>
                  </a:moveTo>
                  <a:cubicBezTo>
                    <a:pt x="416" y="1394"/>
                    <a:pt x="416" y="1394"/>
                    <a:pt x="416" y="1394"/>
                  </a:cubicBezTo>
                  <a:cubicBezTo>
                    <a:pt x="193" y="1394"/>
                    <a:pt x="0" y="1200"/>
                    <a:pt x="0" y="971"/>
                  </a:cubicBezTo>
                  <a:cubicBezTo>
                    <a:pt x="0" y="741"/>
                    <a:pt x="193" y="552"/>
                    <a:pt x="416" y="552"/>
                  </a:cubicBezTo>
                  <a:cubicBezTo>
                    <a:pt x="451" y="552"/>
                    <a:pt x="487" y="556"/>
                    <a:pt x="517" y="565"/>
                  </a:cubicBezTo>
                  <a:cubicBezTo>
                    <a:pt x="552" y="362"/>
                    <a:pt x="719" y="221"/>
                    <a:pt x="925" y="221"/>
                  </a:cubicBezTo>
                  <a:cubicBezTo>
                    <a:pt x="1021" y="221"/>
                    <a:pt x="1105" y="247"/>
                    <a:pt x="1175" y="305"/>
                  </a:cubicBezTo>
                  <a:cubicBezTo>
                    <a:pt x="1227" y="128"/>
                    <a:pt x="1394" y="0"/>
                    <a:pt x="1578" y="0"/>
                  </a:cubicBezTo>
                  <a:cubicBezTo>
                    <a:pt x="1802" y="0"/>
                    <a:pt x="1982" y="190"/>
                    <a:pt x="1982" y="424"/>
                  </a:cubicBezTo>
                  <a:cubicBezTo>
                    <a:pt x="1982" y="468"/>
                    <a:pt x="1977" y="512"/>
                    <a:pt x="1968" y="552"/>
                  </a:cubicBezTo>
                  <a:cubicBezTo>
                    <a:pt x="2188" y="565"/>
                    <a:pt x="2359" y="750"/>
                    <a:pt x="2359" y="971"/>
                  </a:cubicBezTo>
                  <a:cubicBezTo>
                    <a:pt x="2359" y="1205"/>
                    <a:pt x="2170" y="1394"/>
                    <a:pt x="1942" y="1394"/>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dirty="0">
                <a:solidFill>
                  <a:srgbClr val="FFFFFF"/>
                </a:solidFill>
              </a:endParaRPr>
            </a:p>
          </p:txBody>
        </p:sp>
        <p:sp>
          <p:nvSpPr>
            <p:cNvPr id="9" name="Freeform 8"/>
            <p:cNvSpPr>
              <a:spLocks noChangeAspect="1" noEditPoints="1"/>
            </p:cNvSpPr>
            <p:nvPr/>
          </p:nvSpPr>
          <p:spPr bwMode="black">
            <a:xfrm>
              <a:off x="2583546" y="2025341"/>
              <a:ext cx="1356327" cy="1356327"/>
            </a:xfrm>
            <a:custGeom>
              <a:avLst/>
              <a:gdLst>
                <a:gd name="T0" fmla="*/ 995 w 1047"/>
                <a:gd name="T1" fmla="*/ 0 h 1047"/>
                <a:gd name="T2" fmla="*/ 519 w 1047"/>
                <a:gd name="T3" fmla="*/ 104 h 1047"/>
                <a:gd name="T4" fmla="*/ 437 w 1047"/>
                <a:gd name="T5" fmla="*/ 283 h 1047"/>
                <a:gd name="T6" fmla="*/ 133 w 1047"/>
                <a:gd name="T7" fmla="*/ 283 h 1047"/>
                <a:gd name="T8" fmla="*/ 351 w 1047"/>
                <a:gd name="T9" fmla="*/ 146 h 1047"/>
                <a:gd name="T10" fmla="*/ 497 w 1047"/>
                <a:gd name="T11" fmla="*/ 0 h 1047"/>
                <a:gd name="T12" fmla="*/ 15 w 1047"/>
                <a:gd name="T13" fmla="*/ 15 h 1047"/>
                <a:gd name="T14" fmla="*/ 0 w 1047"/>
                <a:gd name="T15" fmla="*/ 995 h 1047"/>
                <a:gd name="T16" fmla="*/ 52 w 1047"/>
                <a:gd name="T17" fmla="*/ 1047 h 1047"/>
                <a:gd name="T18" fmla="*/ 879 w 1047"/>
                <a:gd name="T19" fmla="*/ 943 h 1047"/>
                <a:gd name="T20" fmla="*/ 762 w 1047"/>
                <a:gd name="T21" fmla="*/ 916 h 1047"/>
                <a:gd name="T22" fmla="*/ 762 w 1047"/>
                <a:gd name="T23" fmla="*/ 611 h 1047"/>
                <a:gd name="T24" fmla="*/ 896 w 1047"/>
                <a:gd name="T25" fmla="*/ 834 h 1047"/>
                <a:gd name="T26" fmla="*/ 995 w 1047"/>
                <a:gd name="T27" fmla="*/ 932 h 1047"/>
                <a:gd name="T28" fmla="*/ 1047 w 1047"/>
                <a:gd name="T29" fmla="*/ 52 h 1047"/>
                <a:gd name="T30" fmla="*/ 762 w 1047"/>
                <a:gd name="T31" fmla="*/ 436 h 1047"/>
                <a:gd name="T32" fmla="*/ 416 w 1047"/>
                <a:gd name="T33" fmla="*/ 687 h 1047"/>
                <a:gd name="T34" fmla="*/ 285 w 1047"/>
                <a:gd name="T35" fmla="*/ 916 h 1047"/>
                <a:gd name="T36" fmla="*/ 285 w 1047"/>
                <a:gd name="T37" fmla="*/ 611 h 1047"/>
                <a:gd name="T38" fmla="*/ 625 w 1047"/>
                <a:gd name="T39" fmla="*/ 351 h 1047"/>
                <a:gd name="T40" fmla="*/ 762 w 1047"/>
                <a:gd name="T41" fmla="*/ 131 h 1047"/>
                <a:gd name="T42" fmla="*/ 762 w 1047"/>
                <a:gd name="T43" fmla="*/ 436 h 1047"/>
                <a:gd name="T44" fmla="*/ 709 w 1047"/>
                <a:gd name="T45" fmla="*/ 764 h 1047"/>
                <a:gd name="T46" fmla="*/ 762 w 1047"/>
                <a:gd name="T47" fmla="*/ 817 h 1047"/>
                <a:gd name="T48" fmla="*/ 813 w 1047"/>
                <a:gd name="T49" fmla="*/ 750 h 1047"/>
                <a:gd name="T50" fmla="*/ 285 w 1047"/>
                <a:gd name="T51" fmla="*/ 710 h 1047"/>
                <a:gd name="T52" fmla="*/ 232 w 1047"/>
                <a:gd name="T53" fmla="*/ 764 h 1047"/>
                <a:gd name="T54" fmla="*/ 338 w 1047"/>
                <a:gd name="T55" fmla="*/ 765 h 1047"/>
                <a:gd name="T56" fmla="*/ 285 w 1047"/>
                <a:gd name="T57" fmla="*/ 710 h 1047"/>
                <a:gd name="T58" fmla="*/ 742 w 1047"/>
                <a:gd name="T59" fmla="*/ 234 h 1047"/>
                <a:gd name="T60" fmla="*/ 709 w 1047"/>
                <a:gd name="T61" fmla="*/ 283 h 1047"/>
                <a:gd name="T62" fmla="*/ 767 w 1047"/>
                <a:gd name="T63" fmla="*/ 336 h 1047"/>
                <a:gd name="T64" fmla="*/ 815 w 1047"/>
                <a:gd name="T65" fmla="*/ 283 h 1047"/>
                <a:gd name="T66" fmla="*/ 261 w 1047"/>
                <a:gd name="T67" fmla="*/ 236 h 1047"/>
                <a:gd name="T68" fmla="*/ 285 w 1047"/>
                <a:gd name="T69" fmla="*/ 337 h 1047"/>
                <a:gd name="T70" fmla="*/ 338 w 1047"/>
                <a:gd name="T71" fmla="*/ 283 h 1047"/>
                <a:gd name="T72" fmla="*/ 261 w 1047"/>
                <a:gd name="T73" fmla="*/ 236 h 10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47" h="1047">
                  <a:moveTo>
                    <a:pt x="1031" y="15"/>
                  </a:moveTo>
                  <a:cubicBezTo>
                    <a:pt x="1022" y="6"/>
                    <a:pt x="1008" y="0"/>
                    <a:pt x="995" y="0"/>
                  </a:cubicBezTo>
                  <a:cubicBezTo>
                    <a:pt x="623" y="0"/>
                    <a:pt x="623" y="0"/>
                    <a:pt x="623" y="0"/>
                  </a:cubicBezTo>
                  <a:cubicBezTo>
                    <a:pt x="519" y="104"/>
                    <a:pt x="519" y="104"/>
                    <a:pt x="519" y="104"/>
                  </a:cubicBezTo>
                  <a:cubicBezTo>
                    <a:pt x="416" y="207"/>
                    <a:pt x="416" y="207"/>
                    <a:pt x="416" y="207"/>
                  </a:cubicBezTo>
                  <a:cubicBezTo>
                    <a:pt x="429" y="230"/>
                    <a:pt x="437" y="256"/>
                    <a:pt x="437" y="283"/>
                  </a:cubicBezTo>
                  <a:cubicBezTo>
                    <a:pt x="437" y="368"/>
                    <a:pt x="369" y="436"/>
                    <a:pt x="285" y="436"/>
                  </a:cubicBezTo>
                  <a:cubicBezTo>
                    <a:pt x="201" y="436"/>
                    <a:pt x="133" y="368"/>
                    <a:pt x="133" y="283"/>
                  </a:cubicBezTo>
                  <a:cubicBezTo>
                    <a:pt x="133" y="199"/>
                    <a:pt x="201" y="131"/>
                    <a:pt x="285" y="131"/>
                  </a:cubicBezTo>
                  <a:cubicBezTo>
                    <a:pt x="308" y="131"/>
                    <a:pt x="331" y="137"/>
                    <a:pt x="351" y="146"/>
                  </a:cubicBezTo>
                  <a:cubicBezTo>
                    <a:pt x="393" y="104"/>
                    <a:pt x="393" y="104"/>
                    <a:pt x="393" y="104"/>
                  </a:cubicBezTo>
                  <a:cubicBezTo>
                    <a:pt x="497" y="0"/>
                    <a:pt x="497" y="0"/>
                    <a:pt x="497" y="0"/>
                  </a:cubicBezTo>
                  <a:cubicBezTo>
                    <a:pt x="52" y="0"/>
                    <a:pt x="52" y="0"/>
                    <a:pt x="52" y="0"/>
                  </a:cubicBezTo>
                  <a:cubicBezTo>
                    <a:pt x="38" y="0"/>
                    <a:pt x="25" y="6"/>
                    <a:pt x="15" y="15"/>
                  </a:cubicBezTo>
                  <a:cubicBezTo>
                    <a:pt x="5" y="25"/>
                    <a:pt x="0" y="39"/>
                    <a:pt x="0" y="52"/>
                  </a:cubicBezTo>
                  <a:cubicBezTo>
                    <a:pt x="0" y="995"/>
                    <a:pt x="0" y="995"/>
                    <a:pt x="0" y="995"/>
                  </a:cubicBezTo>
                  <a:cubicBezTo>
                    <a:pt x="0" y="1008"/>
                    <a:pt x="5" y="1022"/>
                    <a:pt x="15" y="1032"/>
                  </a:cubicBezTo>
                  <a:cubicBezTo>
                    <a:pt x="25" y="1041"/>
                    <a:pt x="38" y="1047"/>
                    <a:pt x="52" y="1047"/>
                  </a:cubicBezTo>
                  <a:cubicBezTo>
                    <a:pt x="983" y="1047"/>
                    <a:pt x="983" y="1047"/>
                    <a:pt x="983" y="1047"/>
                  </a:cubicBezTo>
                  <a:cubicBezTo>
                    <a:pt x="879" y="943"/>
                    <a:pt x="879" y="943"/>
                    <a:pt x="879" y="943"/>
                  </a:cubicBezTo>
                  <a:cubicBezTo>
                    <a:pt x="833" y="898"/>
                    <a:pt x="833" y="898"/>
                    <a:pt x="833" y="898"/>
                  </a:cubicBezTo>
                  <a:cubicBezTo>
                    <a:pt x="812" y="909"/>
                    <a:pt x="788" y="916"/>
                    <a:pt x="762" y="916"/>
                  </a:cubicBezTo>
                  <a:cubicBezTo>
                    <a:pt x="678" y="916"/>
                    <a:pt x="610" y="848"/>
                    <a:pt x="610" y="764"/>
                  </a:cubicBezTo>
                  <a:cubicBezTo>
                    <a:pt x="610" y="680"/>
                    <a:pt x="678" y="611"/>
                    <a:pt x="762" y="611"/>
                  </a:cubicBezTo>
                  <a:cubicBezTo>
                    <a:pt x="846" y="611"/>
                    <a:pt x="914" y="680"/>
                    <a:pt x="914" y="764"/>
                  </a:cubicBezTo>
                  <a:cubicBezTo>
                    <a:pt x="914" y="789"/>
                    <a:pt x="907" y="813"/>
                    <a:pt x="896" y="834"/>
                  </a:cubicBezTo>
                  <a:cubicBezTo>
                    <a:pt x="943" y="880"/>
                    <a:pt x="943" y="880"/>
                    <a:pt x="943" y="880"/>
                  </a:cubicBezTo>
                  <a:cubicBezTo>
                    <a:pt x="995" y="932"/>
                    <a:pt x="995" y="932"/>
                    <a:pt x="995" y="932"/>
                  </a:cubicBezTo>
                  <a:cubicBezTo>
                    <a:pt x="1047" y="984"/>
                    <a:pt x="1047" y="984"/>
                    <a:pt x="1047" y="984"/>
                  </a:cubicBezTo>
                  <a:cubicBezTo>
                    <a:pt x="1047" y="52"/>
                    <a:pt x="1047" y="52"/>
                    <a:pt x="1047" y="52"/>
                  </a:cubicBezTo>
                  <a:cubicBezTo>
                    <a:pt x="1047" y="39"/>
                    <a:pt x="1041" y="25"/>
                    <a:pt x="1031" y="15"/>
                  </a:cubicBezTo>
                  <a:close/>
                  <a:moveTo>
                    <a:pt x="762" y="436"/>
                  </a:moveTo>
                  <a:cubicBezTo>
                    <a:pt x="735" y="436"/>
                    <a:pt x="709" y="428"/>
                    <a:pt x="687" y="416"/>
                  </a:cubicBezTo>
                  <a:cubicBezTo>
                    <a:pt x="416" y="687"/>
                    <a:pt x="416" y="687"/>
                    <a:pt x="416" y="687"/>
                  </a:cubicBezTo>
                  <a:cubicBezTo>
                    <a:pt x="429" y="709"/>
                    <a:pt x="437" y="736"/>
                    <a:pt x="437" y="764"/>
                  </a:cubicBezTo>
                  <a:cubicBezTo>
                    <a:pt x="437" y="848"/>
                    <a:pt x="369" y="916"/>
                    <a:pt x="285" y="916"/>
                  </a:cubicBezTo>
                  <a:cubicBezTo>
                    <a:pt x="201" y="916"/>
                    <a:pt x="133" y="848"/>
                    <a:pt x="133" y="764"/>
                  </a:cubicBezTo>
                  <a:cubicBezTo>
                    <a:pt x="133" y="680"/>
                    <a:pt x="201" y="611"/>
                    <a:pt x="285" y="611"/>
                  </a:cubicBezTo>
                  <a:cubicBezTo>
                    <a:pt x="308" y="611"/>
                    <a:pt x="330" y="617"/>
                    <a:pt x="350" y="626"/>
                  </a:cubicBezTo>
                  <a:cubicBezTo>
                    <a:pt x="625" y="351"/>
                    <a:pt x="625" y="351"/>
                    <a:pt x="625" y="351"/>
                  </a:cubicBezTo>
                  <a:cubicBezTo>
                    <a:pt x="615" y="331"/>
                    <a:pt x="610" y="308"/>
                    <a:pt x="610" y="283"/>
                  </a:cubicBezTo>
                  <a:cubicBezTo>
                    <a:pt x="610" y="199"/>
                    <a:pt x="678" y="131"/>
                    <a:pt x="762" y="131"/>
                  </a:cubicBezTo>
                  <a:cubicBezTo>
                    <a:pt x="846" y="131"/>
                    <a:pt x="914" y="199"/>
                    <a:pt x="914" y="283"/>
                  </a:cubicBezTo>
                  <a:cubicBezTo>
                    <a:pt x="914" y="368"/>
                    <a:pt x="846" y="436"/>
                    <a:pt x="762" y="436"/>
                  </a:cubicBezTo>
                  <a:close/>
                  <a:moveTo>
                    <a:pt x="762" y="710"/>
                  </a:moveTo>
                  <a:cubicBezTo>
                    <a:pt x="732" y="711"/>
                    <a:pt x="709" y="734"/>
                    <a:pt x="709" y="764"/>
                  </a:cubicBezTo>
                  <a:cubicBezTo>
                    <a:pt x="709" y="789"/>
                    <a:pt x="727" y="811"/>
                    <a:pt x="751" y="816"/>
                  </a:cubicBezTo>
                  <a:cubicBezTo>
                    <a:pt x="755" y="816"/>
                    <a:pt x="758" y="817"/>
                    <a:pt x="762" y="817"/>
                  </a:cubicBezTo>
                  <a:cubicBezTo>
                    <a:pt x="791" y="817"/>
                    <a:pt x="815" y="793"/>
                    <a:pt x="815" y="764"/>
                  </a:cubicBezTo>
                  <a:cubicBezTo>
                    <a:pt x="815" y="759"/>
                    <a:pt x="814" y="755"/>
                    <a:pt x="813" y="750"/>
                  </a:cubicBezTo>
                  <a:cubicBezTo>
                    <a:pt x="807" y="727"/>
                    <a:pt x="786" y="711"/>
                    <a:pt x="762" y="710"/>
                  </a:cubicBezTo>
                  <a:close/>
                  <a:moveTo>
                    <a:pt x="285" y="710"/>
                  </a:moveTo>
                  <a:cubicBezTo>
                    <a:pt x="276" y="710"/>
                    <a:pt x="267" y="713"/>
                    <a:pt x="260" y="717"/>
                  </a:cubicBezTo>
                  <a:cubicBezTo>
                    <a:pt x="243" y="726"/>
                    <a:pt x="232" y="743"/>
                    <a:pt x="232" y="764"/>
                  </a:cubicBezTo>
                  <a:cubicBezTo>
                    <a:pt x="232" y="793"/>
                    <a:pt x="256" y="817"/>
                    <a:pt x="285" y="817"/>
                  </a:cubicBezTo>
                  <a:cubicBezTo>
                    <a:pt x="313" y="817"/>
                    <a:pt x="337" y="794"/>
                    <a:pt x="338" y="765"/>
                  </a:cubicBezTo>
                  <a:cubicBezTo>
                    <a:pt x="338" y="765"/>
                    <a:pt x="338" y="764"/>
                    <a:pt x="338" y="764"/>
                  </a:cubicBezTo>
                  <a:cubicBezTo>
                    <a:pt x="338" y="734"/>
                    <a:pt x="314" y="711"/>
                    <a:pt x="285" y="710"/>
                  </a:cubicBezTo>
                  <a:close/>
                  <a:moveTo>
                    <a:pt x="762" y="230"/>
                  </a:moveTo>
                  <a:cubicBezTo>
                    <a:pt x="755" y="230"/>
                    <a:pt x="748" y="232"/>
                    <a:pt x="742" y="234"/>
                  </a:cubicBezTo>
                  <a:cubicBezTo>
                    <a:pt x="729" y="240"/>
                    <a:pt x="718" y="250"/>
                    <a:pt x="712" y="264"/>
                  </a:cubicBezTo>
                  <a:cubicBezTo>
                    <a:pt x="710" y="270"/>
                    <a:pt x="709" y="277"/>
                    <a:pt x="709" y="283"/>
                  </a:cubicBezTo>
                  <a:cubicBezTo>
                    <a:pt x="709" y="313"/>
                    <a:pt x="732" y="336"/>
                    <a:pt x="762" y="337"/>
                  </a:cubicBezTo>
                  <a:cubicBezTo>
                    <a:pt x="763" y="337"/>
                    <a:pt x="765" y="336"/>
                    <a:pt x="767" y="336"/>
                  </a:cubicBezTo>
                  <a:cubicBezTo>
                    <a:pt x="792" y="334"/>
                    <a:pt x="812" y="314"/>
                    <a:pt x="814" y="289"/>
                  </a:cubicBezTo>
                  <a:cubicBezTo>
                    <a:pt x="815" y="287"/>
                    <a:pt x="815" y="285"/>
                    <a:pt x="815" y="283"/>
                  </a:cubicBezTo>
                  <a:cubicBezTo>
                    <a:pt x="815" y="254"/>
                    <a:pt x="791" y="230"/>
                    <a:pt x="762" y="230"/>
                  </a:cubicBezTo>
                  <a:close/>
                  <a:moveTo>
                    <a:pt x="261" y="236"/>
                  </a:moveTo>
                  <a:cubicBezTo>
                    <a:pt x="243" y="245"/>
                    <a:pt x="232" y="263"/>
                    <a:pt x="232" y="283"/>
                  </a:cubicBezTo>
                  <a:cubicBezTo>
                    <a:pt x="232" y="313"/>
                    <a:pt x="256" y="336"/>
                    <a:pt x="285" y="337"/>
                  </a:cubicBezTo>
                  <a:cubicBezTo>
                    <a:pt x="313" y="336"/>
                    <a:pt x="336" y="314"/>
                    <a:pt x="338" y="286"/>
                  </a:cubicBezTo>
                  <a:cubicBezTo>
                    <a:pt x="338" y="285"/>
                    <a:pt x="338" y="284"/>
                    <a:pt x="338" y="283"/>
                  </a:cubicBezTo>
                  <a:cubicBezTo>
                    <a:pt x="338" y="254"/>
                    <a:pt x="314" y="230"/>
                    <a:pt x="285" y="230"/>
                  </a:cubicBezTo>
                  <a:cubicBezTo>
                    <a:pt x="276" y="230"/>
                    <a:pt x="268" y="233"/>
                    <a:pt x="261" y="236"/>
                  </a:cubicBezTo>
                  <a:close/>
                </a:path>
              </a:pathLst>
            </a:cu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sp>
        <p:nvSpPr>
          <p:cNvPr id="11" name="Rectangle 10"/>
          <p:cNvSpPr/>
          <p:nvPr/>
        </p:nvSpPr>
        <p:spPr bwMode="auto">
          <a:xfrm>
            <a:off x="4478630" y="1314504"/>
            <a:ext cx="3886200" cy="4916962"/>
          </a:xfrm>
          <a:prstGeom prst="rect">
            <a:avLst/>
          </a:prstGeom>
          <a:solidFill>
            <a:schemeClr val="bg1">
              <a:lumMod val="95000"/>
            </a:schemeClr>
          </a:solidFill>
          <a:ln w="28575">
            <a:solidFill>
              <a:schemeClr val="tx1"/>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800" b="1" dirty="0" smtClean="0">
                <a:solidFill>
                  <a:schemeClr val="tx1"/>
                </a:solidFill>
              </a:rPr>
              <a:t>Server </a:t>
            </a:r>
            <a:r>
              <a:rPr lang="en-US" sz="2800" b="1" dirty="0">
                <a:solidFill>
                  <a:schemeClr val="tx1"/>
                </a:solidFill>
              </a:rPr>
              <a:t>Core</a:t>
            </a:r>
            <a:endParaRPr lang="en-US" sz="2400" b="1" dirty="0">
              <a:solidFill>
                <a:schemeClr val="tx1"/>
              </a:solidFill>
            </a:endParaRPr>
          </a:p>
        </p:txBody>
      </p:sp>
      <p:sp>
        <p:nvSpPr>
          <p:cNvPr id="12" name="TextBox 11"/>
          <p:cNvSpPr txBox="1"/>
          <p:nvPr/>
        </p:nvSpPr>
        <p:spPr>
          <a:xfrm>
            <a:off x="4478628" y="5468342"/>
            <a:ext cx="3886200" cy="572464"/>
          </a:xfrm>
          <a:prstGeom prst="rect">
            <a:avLst/>
          </a:prstGeom>
          <a:noFill/>
        </p:spPr>
        <p:txBody>
          <a:bodyPr wrap="square" lIns="182880" tIns="146304" rIns="182880" bIns="146304" rtlCol="0">
            <a:spAutoFit/>
          </a:bodyPr>
          <a:lstStyle/>
          <a:p>
            <a:pPr algn="ctr">
              <a:lnSpc>
                <a:spcPct val="90000"/>
              </a:lnSpc>
              <a:spcAft>
                <a:spcPts val="600"/>
              </a:spcAft>
            </a:pPr>
            <a:r>
              <a:rPr lang="en-US" sz="2000" dirty="0" err="1" smtClean="0"/>
              <a:t>Aplicações</a:t>
            </a:r>
            <a:r>
              <a:rPr lang="en-US" sz="2000" dirty="0" smtClean="0"/>
              <a:t> </a:t>
            </a:r>
            <a:r>
              <a:rPr lang="en-US" sz="2000" dirty="0" err="1" smtClean="0"/>
              <a:t>tradicionais</a:t>
            </a:r>
            <a:endParaRPr lang="en-US" dirty="0" smtClean="0"/>
          </a:p>
        </p:txBody>
      </p:sp>
      <p:sp>
        <p:nvSpPr>
          <p:cNvPr id="13" name="TextBox 12"/>
          <p:cNvSpPr txBox="1"/>
          <p:nvPr/>
        </p:nvSpPr>
        <p:spPr>
          <a:xfrm>
            <a:off x="4478628" y="3315115"/>
            <a:ext cx="3886200" cy="572464"/>
          </a:xfrm>
          <a:prstGeom prst="rect">
            <a:avLst/>
          </a:prstGeom>
          <a:noFill/>
        </p:spPr>
        <p:txBody>
          <a:bodyPr wrap="square" lIns="182880" tIns="146304" rIns="182880" bIns="146304" rtlCol="0">
            <a:spAutoFit/>
          </a:bodyPr>
          <a:lstStyle/>
          <a:p>
            <a:pPr algn="ctr">
              <a:lnSpc>
                <a:spcPct val="90000"/>
              </a:lnSpc>
              <a:spcAft>
                <a:spcPts val="600"/>
              </a:spcAft>
            </a:pPr>
            <a:r>
              <a:rPr lang="en-US" sz="2000" dirty="0" err="1" smtClean="0"/>
              <a:t>Altamente</a:t>
            </a:r>
            <a:r>
              <a:rPr lang="en-US" sz="2000" dirty="0" smtClean="0"/>
              <a:t> </a:t>
            </a:r>
            <a:r>
              <a:rPr lang="en-US" sz="2000" dirty="0" err="1" smtClean="0"/>
              <a:t>compatível</a:t>
            </a:r>
            <a:endParaRPr lang="en-US" dirty="0" smtClean="0"/>
          </a:p>
        </p:txBody>
      </p:sp>
      <p:sp>
        <p:nvSpPr>
          <p:cNvPr id="14" name="Freeform 13"/>
          <p:cNvSpPr>
            <a:spLocks noChangeAspect="1" noEditPoints="1"/>
          </p:cNvSpPr>
          <p:nvPr/>
        </p:nvSpPr>
        <p:spPr bwMode="black">
          <a:xfrm>
            <a:off x="5661385" y="2082089"/>
            <a:ext cx="1520693" cy="1233026"/>
          </a:xfrm>
          <a:custGeom>
            <a:avLst/>
            <a:gdLst>
              <a:gd name="T0" fmla="*/ 600 w 1107"/>
              <a:gd name="T1" fmla="*/ 625 h 897"/>
              <a:gd name="T2" fmla="*/ 649 w 1107"/>
              <a:gd name="T3" fmla="*/ 567 h 897"/>
              <a:gd name="T4" fmla="*/ 727 w 1107"/>
              <a:gd name="T5" fmla="*/ 482 h 897"/>
              <a:gd name="T6" fmla="*/ 601 w 1107"/>
              <a:gd name="T7" fmla="*/ 434 h 897"/>
              <a:gd name="T8" fmla="*/ 628 w 1107"/>
              <a:gd name="T9" fmla="*/ 305 h 897"/>
              <a:gd name="T10" fmla="*/ 547 w 1107"/>
              <a:gd name="T11" fmla="*/ 240 h 897"/>
              <a:gd name="T12" fmla="*/ 427 w 1107"/>
              <a:gd name="T13" fmla="*/ 287 h 897"/>
              <a:gd name="T14" fmla="*/ 368 w 1107"/>
              <a:gd name="T15" fmla="*/ 170 h 897"/>
              <a:gd name="T16" fmla="*/ 285 w 1107"/>
              <a:gd name="T17" fmla="*/ 263 h 897"/>
              <a:gd name="T18" fmla="*/ 241 w 1107"/>
              <a:gd name="T19" fmla="*/ 313 h 897"/>
              <a:gd name="T20" fmla="*/ 139 w 1107"/>
              <a:gd name="T21" fmla="*/ 281 h 897"/>
              <a:gd name="T22" fmla="*/ 79 w 1107"/>
              <a:gd name="T23" fmla="*/ 355 h 897"/>
              <a:gd name="T24" fmla="*/ 132 w 1107"/>
              <a:gd name="T25" fmla="*/ 446 h 897"/>
              <a:gd name="T26" fmla="*/ 83 w 1107"/>
              <a:gd name="T27" fmla="*/ 505 h 897"/>
              <a:gd name="T28" fmla="*/ 5 w 1107"/>
              <a:gd name="T29" fmla="*/ 590 h 897"/>
              <a:gd name="T30" fmla="*/ 132 w 1107"/>
              <a:gd name="T31" fmla="*/ 638 h 897"/>
              <a:gd name="T32" fmla="*/ 145 w 1107"/>
              <a:gd name="T33" fmla="*/ 669 h 897"/>
              <a:gd name="T34" fmla="*/ 110 w 1107"/>
              <a:gd name="T35" fmla="*/ 793 h 897"/>
              <a:gd name="T36" fmla="*/ 230 w 1107"/>
              <a:gd name="T37" fmla="*/ 781 h 897"/>
              <a:gd name="T38" fmla="*/ 306 w 1107"/>
              <a:gd name="T39" fmla="*/ 785 h 897"/>
              <a:gd name="T40" fmla="*/ 346 w 1107"/>
              <a:gd name="T41" fmla="*/ 878 h 897"/>
              <a:gd name="T42" fmla="*/ 440 w 1107"/>
              <a:gd name="T43" fmla="*/ 872 h 897"/>
              <a:gd name="T44" fmla="*/ 466 w 1107"/>
              <a:gd name="T45" fmla="*/ 764 h 897"/>
              <a:gd name="T46" fmla="*/ 539 w 1107"/>
              <a:gd name="T47" fmla="*/ 755 h 897"/>
              <a:gd name="T48" fmla="*/ 659 w 1107"/>
              <a:gd name="T49" fmla="*/ 743 h 897"/>
              <a:gd name="T50" fmla="*/ 263 w 1107"/>
              <a:gd name="T51" fmla="*/ 452 h 897"/>
              <a:gd name="T52" fmla="*/ 281 w 1107"/>
              <a:gd name="T53" fmla="*/ 633 h 897"/>
              <a:gd name="T54" fmla="*/ 1002 w 1107"/>
              <a:gd name="T55" fmla="*/ 332 h 897"/>
              <a:gd name="T56" fmla="*/ 1043 w 1107"/>
              <a:gd name="T57" fmla="*/ 304 h 897"/>
              <a:gd name="T58" fmla="*/ 1107 w 1107"/>
              <a:gd name="T59" fmla="*/ 266 h 897"/>
              <a:gd name="T60" fmla="*/ 1037 w 1107"/>
              <a:gd name="T61" fmla="*/ 213 h 897"/>
              <a:gd name="T62" fmla="*/ 1077 w 1107"/>
              <a:gd name="T63" fmla="*/ 138 h 897"/>
              <a:gd name="T64" fmla="*/ 1038 w 1107"/>
              <a:gd name="T65" fmla="*/ 83 h 897"/>
              <a:gd name="T66" fmla="*/ 956 w 1107"/>
              <a:gd name="T67" fmla="*/ 91 h 897"/>
              <a:gd name="T68" fmla="*/ 940 w 1107"/>
              <a:gd name="T69" fmla="*/ 7 h 897"/>
              <a:gd name="T70" fmla="*/ 872 w 1107"/>
              <a:gd name="T71" fmla="*/ 50 h 897"/>
              <a:gd name="T72" fmla="*/ 836 w 1107"/>
              <a:gd name="T73" fmla="*/ 74 h 897"/>
              <a:gd name="T74" fmla="*/ 778 w 1107"/>
              <a:gd name="T75" fmla="*/ 35 h 897"/>
              <a:gd name="T76" fmla="*/ 728 w 1107"/>
              <a:gd name="T77" fmla="*/ 70 h 897"/>
              <a:gd name="T78" fmla="*/ 744 w 1107"/>
              <a:gd name="T79" fmla="*/ 136 h 897"/>
              <a:gd name="T80" fmla="*/ 703 w 1107"/>
              <a:gd name="T81" fmla="*/ 164 h 897"/>
              <a:gd name="T82" fmla="*/ 640 w 1107"/>
              <a:gd name="T83" fmla="*/ 203 h 897"/>
              <a:gd name="T84" fmla="*/ 710 w 1107"/>
              <a:gd name="T85" fmla="*/ 255 h 897"/>
              <a:gd name="T86" fmla="*/ 712 w 1107"/>
              <a:gd name="T87" fmla="*/ 277 h 897"/>
              <a:gd name="T88" fmla="*/ 668 w 1107"/>
              <a:gd name="T89" fmla="*/ 347 h 897"/>
              <a:gd name="T90" fmla="*/ 745 w 1107"/>
              <a:gd name="T91" fmla="*/ 361 h 897"/>
              <a:gd name="T92" fmla="*/ 791 w 1107"/>
              <a:gd name="T93" fmla="*/ 377 h 897"/>
              <a:gd name="T94" fmla="*/ 799 w 1107"/>
              <a:gd name="T95" fmla="*/ 443 h 897"/>
              <a:gd name="T96" fmla="*/ 859 w 1107"/>
              <a:gd name="T97" fmla="*/ 456 h 897"/>
              <a:gd name="T98" fmla="*/ 894 w 1107"/>
              <a:gd name="T99" fmla="*/ 393 h 897"/>
              <a:gd name="T100" fmla="*/ 941 w 1107"/>
              <a:gd name="T101" fmla="*/ 401 h 897"/>
              <a:gd name="T102" fmla="*/ 1018 w 1107"/>
              <a:gd name="T103" fmla="*/ 415 h 897"/>
              <a:gd name="T104" fmla="*/ 825 w 1107"/>
              <a:gd name="T105" fmla="*/ 164 h 897"/>
              <a:gd name="T106" fmla="*/ 803 w 1107"/>
              <a:gd name="T107" fmla="*/ 279 h 8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07" h="897">
                <a:moveTo>
                  <a:pt x="654" y="716"/>
                </a:moveTo>
                <a:cubicBezTo>
                  <a:pt x="616" y="670"/>
                  <a:pt x="616" y="670"/>
                  <a:pt x="616" y="670"/>
                </a:cubicBezTo>
                <a:cubicBezTo>
                  <a:pt x="593" y="654"/>
                  <a:pt x="603" y="638"/>
                  <a:pt x="600" y="625"/>
                </a:cubicBezTo>
                <a:cubicBezTo>
                  <a:pt x="600" y="625"/>
                  <a:pt x="600" y="625"/>
                  <a:pt x="600" y="625"/>
                </a:cubicBezTo>
                <a:cubicBezTo>
                  <a:pt x="605" y="617"/>
                  <a:pt x="611" y="609"/>
                  <a:pt x="608" y="596"/>
                </a:cubicBezTo>
                <a:cubicBezTo>
                  <a:pt x="618" y="580"/>
                  <a:pt x="623" y="572"/>
                  <a:pt x="649" y="567"/>
                </a:cubicBezTo>
                <a:cubicBezTo>
                  <a:pt x="715" y="553"/>
                  <a:pt x="715" y="553"/>
                  <a:pt x="715" y="553"/>
                </a:cubicBezTo>
                <a:cubicBezTo>
                  <a:pt x="728" y="550"/>
                  <a:pt x="733" y="542"/>
                  <a:pt x="730" y="529"/>
                </a:cubicBezTo>
                <a:cubicBezTo>
                  <a:pt x="727" y="482"/>
                  <a:pt x="727" y="482"/>
                  <a:pt x="727" y="482"/>
                </a:cubicBezTo>
                <a:cubicBezTo>
                  <a:pt x="724" y="469"/>
                  <a:pt x="717" y="463"/>
                  <a:pt x="701" y="453"/>
                </a:cubicBezTo>
                <a:cubicBezTo>
                  <a:pt x="641" y="459"/>
                  <a:pt x="641" y="459"/>
                  <a:pt x="641" y="459"/>
                </a:cubicBezTo>
                <a:cubicBezTo>
                  <a:pt x="620" y="457"/>
                  <a:pt x="604" y="447"/>
                  <a:pt x="601" y="434"/>
                </a:cubicBezTo>
                <a:cubicBezTo>
                  <a:pt x="598" y="421"/>
                  <a:pt x="590" y="416"/>
                  <a:pt x="580" y="397"/>
                </a:cubicBezTo>
                <a:cubicBezTo>
                  <a:pt x="577" y="384"/>
                  <a:pt x="574" y="371"/>
                  <a:pt x="584" y="355"/>
                </a:cubicBezTo>
                <a:cubicBezTo>
                  <a:pt x="628" y="305"/>
                  <a:pt x="628" y="305"/>
                  <a:pt x="628" y="305"/>
                </a:cubicBezTo>
                <a:cubicBezTo>
                  <a:pt x="634" y="297"/>
                  <a:pt x="631" y="284"/>
                  <a:pt x="623" y="279"/>
                </a:cubicBezTo>
                <a:cubicBezTo>
                  <a:pt x="581" y="240"/>
                  <a:pt x="581" y="240"/>
                  <a:pt x="581" y="240"/>
                </a:cubicBezTo>
                <a:cubicBezTo>
                  <a:pt x="573" y="235"/>
                  <a:pt x="560" y="238"/>
                  <a:pt x="547" y="240"/>
                </a:cubicBezTo>
                <a:cubicBezTo>
                  <a:pt x="503" y="291"/>
                  <a:pt x="503" y="291"/>
                  <a:pt x="503" y="291"/>
                </a:cubicBezTo>
                <a:cubicBezTo>
                  <a:pt x="484" y="302"/>
                  <a:pt x="471" y="304"/>
                  <a:pt x="463" y="299"/>
                </a:cubicBezTo>
                <a:cubicBezTo>
                  <a:pt x="456" y="294"/>
                  <a:pt x="435" y="292"/>
                  <a:pt x="427" y="287"/>
                </a:cubicBezTo>
                <a:cubicBezTo>
                  <a:pt x="419" y="282"/>
                  <a:pt x="403" y="271"/>
                  <a:pt x="400" y="258"/>
                </a:cubicBezTo>
                <a:cubicBezTo>
                  <a:pt x="386" y="193"/>
                  <a:pt x="386" y="193"/>
                  <a:pt x="386" y="193"/>
                </a:cubicBezTo>
                <a:cubicBezTo>
                  <a:pt x="384" y="180"/>
                  <a:pt x="368" y="170"/>
                  <a:pt x="368" y="170"/>
                </a:cubicBezTo>
                <a:cubicBezTo>
                  <a:pt x="308" y="176"/>
                  <a:pt x="308" y="176"/>
                  <a:pt x="308" y="176"/>
                </a:cubicBezTo>
                <a:cubicBezTo>
                  <a:pt x="308" y="176"/>
                  <a:pt x="289" y="187"/>
                  <a:pt x="292" y="200"/>
                </a:cubicBezTo>
                <a:cubicBezTo>
                  <a:pt x="285" y="263"/>
                  <a:pt x="285" y="263"/>
                  <a:pt x="285" y="263"/>
                </a:cubicBezTo>
                <a:cubicBezTo>
                  <a:pt x="291" y="289"/>
                  <a:pt x="277" y="292"/>
                  <a:pt x="272" y="300"/>
                </a:cubicBezTo>
                <a:cubicBezTo>
                  <a:pt x="272" y="300"/>
                  <a:pt x="272" y="300"/>
                  <a:pt x="267" y="308"/>
                </a:cubicBezTo>
                <a:cubicBezTo>
                  <a:pt x="259" y="302"/>
                  <a:pt x="246" y="305"/>
                  <a:pt x="241" y="313"/>
                </a:cubicBezTo>
                <a:cubicBezTo>
                  <a:pt x="236" y="321"/>
                  <a:pt x="236" y="321"/>
                  <a:pt x="236" y="321"/>
                </a:cubicBezTo>
                <a:cubicBezTo>
                  <a:pt x="223" y="324"/>
                  <a:pt x="210" y="327"/>
                  <a:pt x="194" y="317"/>
                </a:cubicBezTo>
                <a:cubicBezTo>
                  <a:pt x="139" y="281"/>
                  <a:pt x="139" y="281"/>
                  <a:pt x="139" y="281"/>
                </a:cubicBezTo>
                <a:cubicBezTo>
                  <a:pt x="131" y="276"/>
                  <a:pt x="110" y="273"/>
                  <a:pt x="104" y="281"/>
                </a:cubicBezTo>
                <a:cubicBezTo>
                  <a:pt x="79" y="321"/>
                  <a:pt x="79" y="321"/>
                  <a:pt x="79" y="321"/>
                </a:cubicBezTo>
                <a:cubicBezTo>
                  <a:pt x="66" y="324"/>
                  <a:pt x="68" y="337"/>
                  <a:pt x="79" y="355"/>
                </a:cubicBezTo>
                <a:cubicBezTo>
                  <a:pt x="121" y="394"/>
                  <a:pt x="121" y="394"/>
                  <a:pt x="121" y="394"/>
                </a:cubicBezTo>
                <a:cubicBezTo>
                  <a:pt x="140" y="417"/>
                  <a:pt x="135" y="425"/>
                  <a:pt x="132" y="446"/>
                </a:cubicBezTo>
                <a:cubicBezTo>
                  <a:pt x="132" y="446"/>
                  <a:pt x="132" y="446"/>
                  <a:pt x="132" y="446"/>
                </a:cubicBezTo>
                <a:cubicBezTo>
                  <a:pt x="127" y="454"/>
                  <a:pt x="122" y="462"/>
                  <a:pt x="117" y="470"/>
                </a:cubicBezTo>
                <a:cubicBezTo>
                  <a:pt x="117" y="470"/>
                  <a:pt x="117" y="470"/>
                  <a:pt x="117" y="470"/>
                </a:cubicBezTo>
                <a:cubicBezTo>
                  <a:pt x="120" y="483"/>
                  <a:pt x="109" y="499"/>
                  <a:pt x="83" y="505"/>
                </a:cubicBezTo>
                <a:cubicBezTo>
                  <a:pt x="23" y="511"/>
                  <a:pt x="23" y="511"/>
                  <a:pt x="23" y="511"/>
                </a:cubicBezTo>
                <a:cubicBezTo>
                  <a:pt x="10" y="514"/>
                  <a:pt x="0" y="529"/>
                  <a:pt x="2" y="543"/>
                </a:cubicBezTo>
                <a:cubicBezTo>
                  <a:pt x="5" y="590"/>
                  <a:pt x="5" y="590"/>
                  <a:pt x="5" y="590"/>
                </a:cubicBezTo>
                <a:cubicBezTo>
                  <a:pt x="8" y="603"/>
                  <a:pt x="16" y="608"/>
                  <a:pt x="37" y="610"/>
                </a:cubicBezTo>
                <a:cubicBezTo>
                  <a:pt x="92" y="612"/>
                  <a:pt x="92" y="612"/>
                  <a:pt x="92" y="612"/>
                </a:cubicBezTo>
                <a:cubicBezTo>
                  <a:pt x="113" y="614"/>
                  <a:pt x="129" y="625"/>
                  <a:pt x="132" y="638"/>
                </a:cubicBezTo>
                <a:cubicBezTo>
                  <a:pt x="132" y="638"/>
                  <a:pt x="132" y="638"/>
                  <a:pt x="132" y="638"/>
                </a:cubicBezTo>
                <a:cubicBezTo>
                  <a:pt x="140" y="643"/>
                  <a:pt x="142" y="656"/>
                  <a:pt x="150" y="661"/>
                </a:cubicBezTo>
                <a:cubicBezTo>
                  <a:pt x="145" y="669"/>
                  <a:pt x="145" y="669"/>
                  <a:pt x="145" y="669"/>
                </a:cubicBezTo>
                <a:cubicBezTo>
                  <a:pt x="153" y="674"/>
                  <a:pt x="156" y="687"/>
                  <a:pt x="140" y="711"/>
                </a:cubicBezTo>
                <a:cubicBezTo>
                  <a:pt x="109" y="759"/>
                  <a:pt x="109" y="759"/>
                  <a:pt x="109" y="759"/>
                </a:cubicBezTo>
                <a:cubicBezTo>
                  <a:pt x="99" y="775"/>
                  <a:pt x="102" y="788"/>
                  <a:pt x="110" y="793"/>
                </a:cubicBezTo>
                <a:cubicBezTo>
                  <a:pt x="152" y="832"/>
                  <a:pt x="152" y="832"/>
                  <a:pt x="152" y="832"/>
                </a:cubicBezTo>
                <a:cubicBezTo>
                  <a:pt x="160" y="837"/>
                  <a:pt x="173" y="834"/>
                  <a:pt x="178" y="826"/>
                </a:cubicBezTo>
                <a:cubicBezTo>
                  <a:pt x="230" y="781"/>
                  <a:pt x="230" y="781"/>
                  <a:pt x="230" y="781"/>
                </a:cubicBezTo>
                <a:cubicBezTo>
                  <a:pt x="248" y="770"/>
                  <a:pt x="261" y="767"/>
                  <a:pt x="269" y="772"/>
                </a:cubicBezTo>
                <a:cubicBezTo>
                  <a:pt x="269" y="772"/>
                  <a:pt x="269" y="772"/>
                  <a:pt x="269" y="772"/>
                </a:cubicBezTo>
                <a:cubicBezTo>
                  <a:pt x="282" y="769"/>
                  <a:pt x="298" y="779"/>
                  <a:pt x="306" y="785"/>
                </a:cubicBezTo>
                <a:cubicBezTo>
                  <a:pt x="306" y="785"/>
                  <a:pt x="306" y="785"/>
                  <a:pt x="306" y="785"/>
                </a:cubicBezTo>
                <a:cubicBezTo>
                  <a:pt x="319" y="782"/>
                  <a:pt x="327" y="787"/>
                  <a:pt x="332" y="813"/>
                </a:cubicBezTo>
                <a:cubicBezTo>
                  <a:pt x="346" y="878"/>
                  <a:pt x="346" y="878"/>
                  <a:pt x="346" y="878"/>
                </a:cubicBezTo>
                <a:cubicBezTo>
                  <a:pt x="349" y="892"/>
                  <a:pt x="357" y="897"/>
                  <a:pt x="370" y="894"/>
                </a:cubicBezTo>
                <a:cubicBezTo>
                  <a:pt x="425" y="896"/>
                  <a:pt x="425" y="896"/>
                  <a:pt x="425" y="896"/>
                </a:cubicBezTo>
                <a:cubicBezTo>
                  <a:pt x="430" y="888"/>
                  <a:pt x="443" y="885"/>
                  <a:pt x="440" y="872"/>
                </a:cubicBezTo>
                <a:cubicBezTo>
                  <a:pt x="440" y="804"/>
                  <a:pt x="440" y="804"/>
                  <a:pt x="440" y="804"/>
                </a:cubicBezTo>
                <a:cubicBezTo>
                  <a:pt x="442" y="783"/>
                  <a:pt x="460" y="772"/>
                  <a:pt x="466" y="764"/>
                </a:cubicBezTo>
                <a:cubicBezTo>
                  <a:pt x="466" y="764"/>
                  <a:pt x="466" y="764"/>
                  <a:pt x="466" y="764"/>
                </a:cubicBezTo>
                <a:cubicBezTo>
                  <a:pt x="479" y="761"/>
                  <a:pt x="492" y="758"/>
                  <a:pt x="497" y="750"/>
                </a:cubicBezTo>
                <a:cubicBezTo>
                  <a:pt x="497" y="750"/>
                  <a:pt x="497" y="750"/>
                  <a:pt x="497" y="750"/>
                </a:cubicBezTo>
                <a:cubicBezTo>
                  <a:pt x="510" y="747"/>
                  <a:pt x="523" y="745"/>
                  <a:pt x="539" y="755"/>
                </a:cubicBezTo>
                <a:cubicBezTo>
                  <a:pt x="594" y="791"/>
                  <a:pt x="594" y="791"/>
                  <a:pt x="594" y="791"/>
                </a:cubicBezTo>
                <a:cubicBezTo>
                  <a:pt x="602" y="796"/>
                  <a:pt x="623" y="798"/>
                  <a:pt x="628" y="790"/>
                </a:cubicBezTo>
                <a:cubicBezTo>
                  <a:pt x="659" y="743"/>
                  <a:pt x="659" y="743"/>
                  <a:pt x="659" y="743"/>
                </a:cubicBezTo>
                <a:cubicBezTo>
                  <a:pt x="659" y="743"/>
                  <a:pt x="669" y="727"/>
                  <a:pt x="654" y="716"/>
                </a:cubicBezTo>
                <a:close/>
                <a:moveTo>
                  <a:pt x="281" y="633"/>
                </a:moveTo>
                <a:cubicBezTo>
                  <a:pt x="223" y="584"/>
                  <a:pt x="219" y="502"/>
                  <a:pt x="263" y="452"/>
                </a:cubicBezTo>
                <a:cubicBezTo>
                  <a:pt x="313" y="393"/>
                  <a:pt x="399" y="382"/>
                  <a:pt x="457" y="431"/>
                </a:cubicBezTo>
                <a:cubicBezTo>
                  <a:pt x="507" y="475"/>
                  <a:pt x="518" y="561"/>
                  <a:pt x="469" y="619"/>
                </a:cubicBezTo>
                <a:cubicBezTo>
                  <a:pt x="420" y="678"/>
                  <a:pt x="339" y="682"/>
                  <a:pt x="281" y="633"/>
                </a:cubicBezTo>
                <a:close/>
                <a:moveTo>
                  <a:pt x="1019" y="398"/>
                </a:moveTo>
                <a:cubicBezTo>
                  <a:pt x="1004" y="362"/>
                  <a:pt x="1004" y="362"/>
                  <a:pt x="1004" y="362"/>
                </a:cubicBezTo>
                <a:cubicBezTo>
                  <a:pt x="992" y="348"/>
                  <a:pt x="1002" y="340"/>
                  <a:pt x="1002" y="332"/>
                </a:cubicBezTo>
                <a:cubicBezTo>
                  <a:pt x="1002" y="332"/>
                  <a:pt x="1002" y="332"/>
                  <a:pt x="1002" y="332"/>
                </a:cubicBezTo>
                <a:cubicBezTo>
                  <a:pt x="1007" y="328"/>
                  <a:pt x="1011" y="324"/>
                  <a:pt x="1012" y="315"/>
                </a:cubicBezTo>
                <a:cubicBezTo>
                  <a:pt x="1021" y="307"/>
                  <a:pt x="1026" y="303"/>
                  <a:pt x="1043" y="304"/>
                </a:cubicBezTo>
                <a:cubicBezTo>
                  <a:pt x="1086" y="307"/>
                  <a:pt x="1086" y="307"/>
                  <a:pt x="1086" y="307"/>
                </a:cubicBezTo>
                <a:cubicBezTo>
                  <a:pt x="1095" y="308"/>
                  <a:pt x="1099" y="304"/>
                  <a:pt x="1100" y="295"/>
                </a:cubicBezTo>
                <a:cubicBezTo>
                  <a:pt x="1107" y="266"/>
                  <a:pt x="1107" y="266"/>
                  <a:pt x="1107" y="266"/>
                </a:cubicBezTo>
                <a:cubicBezTo>
                  <a:pt x="1107" y="257"/>
                  <a:pt x="1103" y="252"/>
                  <a:pt x="1095" y="243"/>
                </a:cubicBezTo>
                <a:cubicBezTo>
                  <a:pt x="1057" y="236"/>
                  <a:pt x="1057" y="236"/>
                  <a:pt x="1057" y="236"/>
                </a:cubicBezTo>
                <a:cubicBezTo>
                  <a:pt x="1044" y="231"/>
                  <a:pt x="1036" y="222"/>
                  <a:pt x="1037" y="213"/>
                </a:cubicBezTo>
                <a:cubicBezTo>
                  <a:pt x="1038" y="205"/>
                  <a:pt x="1034" y="200"/>
                  <a:pt x="1030" y="187"/>
                </a:cubicBezTo>
                <a:cubicBezTo>
                  <a:pt x="1031" y="178"/>
                  <a:pt x="1032" y="170"/>
                  <a:pt x="1041" y="162"/>
                </a:cubicBezTo>
                <a:cubicBezTo>
                  <a:pt x="1077" y="138"/>
                  <a:pt x="1077" y="138"/>
                  <a:pt x="1077" y="138"/>
                </a:cubicBezTo>
                <a:cubicBezTo>
                  <a:pt x="1082" y="134"/>
                  <a:pt x="1083" y="126"/>
                  <a:pt x="1079" y="121"/>
                </a:cubicBezTo>
                <a:cubicBezTo>
                  <a:pt x="1059" y="89"/>
                  <a:pt x="1059" y="89"/>
                  <a:pt x="1059" y="89"/>
                </a:cubicBezTo>
                <a:cubicBezTo>
                  <a:pt x="1055" y="85"/>
                  <a:pt x="1047" y="84"/>
                  <a:pt x="1038" y="83"/>
                </a:cubicBezTo>
                <a:cubicBezTo>
                  <a:pt x="1002" y="107"/>
                  <a:pt x="1002" y="107"/>
                  <a:pt x="1002" y="107"/>
                </a:cubicBezTo>
                <a:cubicBezTo>
                  <a:pt x="989" y="110"/>
                  <a:pt x="980" y="110"/>
                  <a:pt x="976" y="105"/>
                </a:cubicBezTo>
                <a:cubicBezTo>
                  <a:pt x="972" y="100"/>
                  <a:pt x="960" y="95"/>
                  <a:pt x="956" y="91"/>
                </a:cubicBezTo>
                <a:cubicBezTo>
                  <a:pt x="952" y="86"/>
                  <a:pt x="944" y="77"/>
                  <a:pt x="944" y="68"/>
                </a:cubicBezTo>
                <a:cubicBezTo>
                  <a:pt x="948" y="25"/>
                  <a:pt x="948" y="25"/>
                  <a:pt x="948" y="25"/>
                </a:cubicBezTo>
                <a:cubicBezTo>
                  <a:pt x="948" y="17"/>
                  <a:pt x="940" y="7"/>
                  <a:pt x="940" y="7"/>
                </a:cubicBezTo>
                <a:cubicBezTo>
                  <a:pt x="902" y="0"/>
                  <a:pt x="902" y="0"/>
                  <a:pt x="902" y="0"/>
                </a:cubicBezTo>
                <a:cubicBezTo>
                  <a:pt x="902" y="0"/>
                  <a:pt x="889" y="4"/>
                  <a:pt x="888" y="12"/>
                </a:cubicBezTo>
                <a:cubicBezTo>
                  <a:pt x="872" y="50"/>
                  <a:pt x="872" y="50"/>
                  <a:pt x="872" y="50"/>
                </a:cubicBezTo>
                <a:cubicBezTo>
                  <a:pt x="871" y="67"/>
                  <a:pt x="862" y="67"/>
                  <a:pt x="858" y="71"/>
                </a:cubicBezTo>
                <a:cubicBezTo>
                  <a:pt x="858" y="71"/>
                  <a:pt x="858" y="71"/>
                  <a:pt x="853" y="75"/>
                </a:cubicBezTo>
                <a:cubicBezTo>
                  <a:pt x="849" y="70"/>
                  <a:pt x="840" y="70"/>
                  <a:pt x="836" y="74"/>
                </a:cubicBezTo>
                <a:cubicBezTo>
                  <a:pt x="831" y="78"/>
                  <a:pt x="831" y="78"/>
                  <a:pt x="831" y="78"/>
                </a:cubicBezTo>
                <a:cubicBezTo>
                  <a:pt x="822" y="77"/>
                  <a:pt x="814" y="76"/>
                  <a:pt x="806" y="67"/>
                </a:cubicBezTo>
                <a:cubicBezTo>
                  <a:pt x="778" y="35"/>
                  <a:pt x="778" y="35"/>
                  <a:pt x="778" y="35"/>
                </a:cubicBezTo>
                <a:cubicBezTo>
                  <a:pt x="774" y="30"/>
                  <a:pt x="762" y="25"/>
                  <a:pt x="757" y="29"/>
                </a:cubicBezTo>
                <a:cubicBezTo>
                  <a:pt x="734" y="49"/>
                  <a:pt x="734" y="49"/>
                  <a:pt x="734" y="49"/>
                </a:cubicBezTo>
                <a:cubicBezTo>
                  <a:pt x="725" y="49"/>
                  <a:pt x="725" y="57"/>
                  <a:pt x="728" y="70"/>
                </a:cubicBezTo>
                <a:cubicBezTo>
                  <a:pt x="747" y="102"/>
                  <a:pt x="747" y="102"/>
                  <a:pt x="747" y="102"/>
                </a:cubicBezTo>
                <a:cubicBezTo>
                  <a:pt x="754" y="120"/>
                  <a:pt x="750" y="124"/>
                  <a:pt x="744" y="136"/>
                </a:cubicBezTo>
                <a:cubicBezTo>
                  <a:pt x="744" y="136"/>
                  <a:pt x="744" y="136"/>
                  <a:pt x="744" y="136"/>
                </a:cubicBezTo>
                <a:cubicBezTo>
                  <a:pt x="740" y="140"/>
                  <a:pt x="735" y="144"/>
                  <a:pt x="731" y="148"/>
                </a:cubicBezTo>
                <a:cubicBezTo>
                  <a:pt x="731" y="148"/>
                  <a:pt x="731" y="148"/>
                  <a:pt x="731" y="148"/>
                </a:cubicBezTo>
                <a:cubicBezTo>
                  <a:pt x="730" y="157"/>
                  <a:pt x="721" y="165"/>
                  <a:pt x="703" y="164"/>
                </a:cubicBezTo>
                <a:cubicBezTo>
                  <a:pt x="665" y="157"/>
                  <a:pt x="665" y="157"/>
                  <a:pt x="665" y="157"/>
                </a:cubicBezTo>
                <a:cubicBezTo>
                  <a:pt x="656" y="156"/>
                  <a:pt x="647" y="164"/>
                  <a:pt x="647" y="173"/>
                </a:cubicBezTo>
                <a:cubicBezTo>
                  <a:pt x="640" y="203"/>
                  <a:pt x="640" y="203"/>
                  <a:pt x="640" y="203"/>
                </a:cubicBezTo>
                <a:cubicBezTo>
                  <a:pt x="639" y="211"/>
                  <a:pt x="643" y="216"/>
                  <a:pt x="656" y="221"/>
                </a:cubicBezTo>
                <a:cubicBezTo>
                  <a:pt x="690" y="232"/>
                  <a:pt x="690" y="232"/>
                  <a:pt x="690" y="232"/>
                </a:cubicBezTo>
                <a:cubicBezTo>
                  <a:pt x="702" y="237"/>
                  <a:pt x="710" y="246"/>
                  <a:pt x="710" y="255"/>
                </a:cubicBezTo>
                <a:cubicBezTo>
                  <a:pt x="710" y="255"/>
                  <a:pt x="710" y="255"/>
                  <a:pt x="710" y="255"/>
                </a:cubicBezTo>
                <a:cubicBezTo>
                  <a:pt x="714" y="260"/>
                  <a:pt x="713" y="268"/>
                  <a:pt x="717" y="273"/>
                </a:cubicBezTo>
                <a:cubicBezTo>
                  <a:pt x="712" y="277"/>
                  <a:pt x="712" y="277"/>
                  <a:pt x="712" y="277"/>
                </a:cubicBezTo>
                <a:cubicBezTo>
                  <a:pt x="716" y="281"/>
                  <a:pt x="716" y="290"/>
                  <a:pt x="702" y="302"/>
                </a:cubicBezTo>
                <a:cubicBezTo>
                  <a:pt x="674" y="326"/>
                  <a:pt x="674" y="326"/>
                  <a:pt x="674" y="326"/>
                </a:cubicBezTo>
                <a:cubicBezTo>
                  <a:pt x="665" y="334"/>
                  <a:pt x="664" y="343"/>
                  <a:pt x="668" y="347"/>
                </a:cubicBezTo>
                <a:cubicBezTo>
                  <a:pt x="687" y="379"/>
                  <a:pt x="687" y="379"/>
                  <a:pt x="687" y="379"/>
                </a:cubicBezTo>
                <a:cubicBezTo>
                  <a:pt x="691" y="383"/>
                  <a:pt x="700" y="384"/>
                  <a:pt x="704" y="380"/>
                </a:cubicBezTo>
                <a:cubicBezTo>
                  <a:pt x="745" y="361"/>
                  <a:pt x="745" y="361"/>
                  <a:pt x="745" y="361"/>
                </a:cubicBezTo>
                <a:cubicBezTo>
                  <a:pt x="758" y="358"/>
                  <a:pt x="767" y="358"/>
                  <a:pt x="771" y="363"/>
                </a:cubicBezTo>
                <a:cubicBezTo>
                  <a:pt x="771" y="363"/>
                  <a:pt x="771" y="363"/>
                  <a:pt x="771" y="363"/>
                </a:cubicBezTo>
                <a:cubicBezTo>
                  <a:pt x="779" y="364"/>
                  <a:pt x="787" y="373"/>
                  <a:pt x="791" y="377"/>
                </a:cubicBezTo>
                <a:cubicBezTo>
                  <a:pt x="791" y="377"/>
                  <a:pt x="791" y="377"/>
                  <a:pt x="791" y="377"/>
                </a:cubicBezTo>
                <a:cubicBezTo>
                  <a:pt x="800" y="378"/>
                  <a:pt x="804" y="383"/>
                  <a:pt x="802" y="400"/>
                </a:cubicBezTo>
                <a:cubicBezTo>
                  <a:pt x="799" y="443"/>
                  <a:pt x="799" y="443"/>
                  <a:pt x="799" y="443"/>
                </a:cubicBezTo>
                <a:cubicBezTo>
                  <a:pt x="798" y="451"/>
                  <a:pt x="802" y="456"/>
                  <a:pt x="811" y="457"/>
                </a:cubicBezTo>
                <a:cubicBezTo>
                  <a:pt x="845" y="468"/>
                  <a:pt x="845" y="468"/>
                  <a:pt x="845" y="468"/>
                </a:cubicBezTo>
                <a:cubicBezTo>
                  <a:pt x="849" y="464"/>
                  <a:pt x="858" y="464"/>
                  <a:pt x="859" y="456"/>
                </a:cubicBezTo>
                <a:cubicBezTo>
                  <a:pt x="871" y="413"/>
                  <a:pt x="871" y="413"/>
                  <a:pt x="871" y="413"/>
                </a:cubicBezTo>
                <a:cubicBezTo>
                  <a:pt x="876" y="401"/>
                  <a:pt x="889" y="397"/>
                  <a:pt x="894" y="393"/>
                </a:cubicBezTo>
                <a:cubicBezTo>
                  <a:pt x="894" y="393"/>
                  <a:pt x="894" y="393"/>
                  <a:pt x="894" y="393"/>
                </a:cubicBezTo>
                <a:cubicBezTo>
                  <a:pt x="902" y="394"/>
                  <a:pt x="911" y="395"/>
                  <a:pt x="916" y="391"/>
                </a:cubicBezTo>
                <a:cubicBezTo>
                  <a:pt x="916" y="391"/>
                  <a:pt x="916" y="391"/>
                  <a:pt x="916" y="391"/>
                </a:cubicBezTo>
                <a:cubicBezTo>
                  <a:pt x="924" y="391"/>
                  <a:pt x="933" y="392"/>
                  <a:pt x="941" y="401"/>
                </a:cubicBezTo>
                <a:cubicBezTo>
                  <a:pt x="969" y="433"/>
                  <a:pt x="969" y="433"/>
                  <a:pt x="969" y="433"/>
                </a:cubicBezTo>
                <a:cubicBezTo>
                  <a:pt x="973" y="438"/>
                  <a:pt x="985" y="443"/>
                  <a:pt x="990" y="439"/>
                </a:cubicBezTo>
                <a:cubicBezTo>
                  <a:pt x="1018" y="415"/>
                  <a:pt x="1018" y="415"/>
                  <a:pt x="1018" y="415"/>
                </a:cubicBezTo>
                <a:cubicBezTo>
                  <a:pt x="1018" y="415"/>
                  <a:pt x="1027" y="407"/>
                  <a:pt x="1019" y="398"/>
                </a:cubicBezTo>
                <a:close/>
                <a:moveTo>
                  <a:pt x="803" y="279"/>
                </a:moveTo>
                <a:cubicBezTo>
                  <a:pt x="776" y="238"/>
                  <a:pt x="788" y="187"/>
                  <a:pt x="825" y="164"/>
                </a:cubicBezTo>
                <a:cubicBezTo>
                  <a:pt x="866" y="136"/>
                  <a:pt x="921" y="144"/>
                  <a:pt x="948" y="185"/>
                </a:cubicBezTo>
                <a:cubicBezTo>
                  <a:pt x="972" y="221"/>
                  <a:pt x="963" y="277"/>
                  <a:pt x="922" y="304"/>
                </a:cubicBezTo>
                <a:cubicBezTo>
                  <a:pt x="881" y="332"/>
                  <a:pt x="830" y="320"/>
                  <a:pt x="803" y="279"/>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dirty="0">
              <a:solidFill>
                <a:srgbClr val="FFFFFF"/>
              </a:solidFill>
            </a:endParaRPr>
          </a:p>
        </p:txBody>
      </p:sp>
      <p:sp>
        <p:nvSpPr>
          <p:cNvPr id="15" name="Freeform 14"/>
          <p:cNvSpPr>
            <a:spLocks noChangeAspect="1" noEditPoints="1"/>
          </p:cNvSpPr>
          <p:nvPr/>
        </p:nvSpPr>
        <p:spPr bwMode="black">
          <a:xfrm>
            <a:off x="5888627" y="4161484"/>
            <a:ext cx="1066207" cy="1077314"/>
          </a:xfrm>
          <a:custGeom>
            <a:avLst/>
            <a:gdLst>
              <a:gd name="T0" fmla="*/ 0 w 96"/>
              <a:gd name="T1" fmla="*/ 0 h 97"/>
              <a:gd name="T2" fmla="*/ 0 w 96"/>
              <a:gd name="T3" fmla="*/ 97 h 97"/>
              <a:gd name="T4" fmla="*/ 24 w 96"/>
              <a:gd name="T5" fmla="*/ 97 h 97"/>
              <a:gd name="T6" fmla="*/ 24 w 96"/>
              <a:gd name="T7" fmla="*/ 69 h 97"/>
              <a:gd name="T8" fmla="*/ 73 w 96"/>
              <a:gd name="T9" fmla="*/ 69 h 97"/>
              <a:gd name="T10" fmla="*/ 73 w 96"/>
              <a:gd name="T11" fmla="*/ 97 h 97"/>
              <a:gd name="T12" fmla="*/ 96 w 96"/>
              <a:gd name="T13" fmla="*/ 97 h 97"/>
              <a:gd name="T14" fmla="*/ 96 w 96"/>
              <a:gd name="T15" fmla="*/ 0 h 97"/>
              <a:gd name="T16" fmla="*/ 0 w 96"/>
              <a:gd name="T17" fmla="*/ 0 h 97"/>
              <a:gd name="T18" fmla="*/ 80 w 96"/>
              <a:gd name="T19" fmla="*/ 41 h 97"/>
              <a:gd name="T20" fmla="*/ 14 w 96"/>
              <a:gd name="T21" fmla="*/ 41 h 97"/>
              <a:gd name="T22" fmla="*/ 14 w 96"/>
              <a:gd name="T23" fmla="*/ 5 h 97"/>
              <a:gd name="T24" fmla="*/ 80 w 96"/>
              <a:gd name="T25" fmla="*/ 5 h 97"/>
              <a:gd name="T26" fmla="*/ 80 w 96"/>
              <a:gd name="T27" fmla="*/ 41 h 97"/>
              <a:gd name="T28" fmla="*/ 34 w 96"/>
              <a:gd name="T29" fmla="*/ 76 h 97"/>
              <a:gd name="T30" fmla="*/ 50 w 96"/>
              <a:gd name="T31" fmla="*/ 76 h 97"/>
              <a:gd name="T32" fmla="*/ 50 w 96"/>
              <a:gd name="T33" fmla="*/ 97 h 97"/>
              <a:gd name="T34" fmla="*/ 34 w 96"/>
              <a:gd name="T35" fmla="*/ 97 h 97"/>
              <a:gd name="T36" fmla="*/ 34 w 96"/>
              <a:gd name="T37" fmla="*/ 76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7">
                <a:moveTo>
                  <a:pt x="0" y="0"/>
                </a:moveTo>
                <a:lnTo>
                  <a:pt x="0" y="97"/>
                </a:lnTo>
                <a:lnTo>
                  <a:pt x="24" y="97"/>
                </a:lnTo>
                <a:lnTo>
                  <a:pt x="24" y="69"/>
                </a:lnTo>
                <a:lnTo>
                  <a:pt x="73" y="69"/>
                </a:lnTo>
                <a:lnTo>
                  <a:pt x="73" y="97"/>
                </a:lnTo>
                <a:lnTo>
                  <a:pt x="96" y="97"/>
                </a:lnTo>
                <a:lnTo>
                  <a:pt x="96" y="0"/>
                </a:lnTo>
                <a:lnTo>
                  <a:pt x="0" y="0"/>
                </a:lnTo>
                <a:close/>
                <a:moveTo>
                  <a:pt x="80" y="41"/>
                </a:moveTo>
                <a:lnTo>
                  <a:pt x="14" y="41"/>
                </a:lnTo>
                <a:lnTo>
                  <a:pt x="14" y="5"/>
                </a:lnTo>
                <a:lnTo>
                  <a:pt x="80" y="5"/>
                </a:lnTo>
                <a:lnTo>
                  <a:pt x="80" y="41"/>
                </a:lnTo>
                <a:close/>
                <a:moveTo>
                  <a:pt x="34" y="76"/>
                </a:moveTo>
                <a:lnTo>
                  <a:pt x="50" y="76"/>
                </a:lnTo>
                <a:lnTo>
                  <a:pt x="50" y="97"/>
                </a:lnTo>
                <a:lnTo>
                  <a:pt x="34" y="97"/>
                </a:lnTo>
                <a:lnTo>
                  <a:pt x="34" y="76"/>
                </a:lnTo>
                <a:close/>
              </a:path>
            </a:pathLst>
          </a:custGeom>
          <a:solidFill>
            <a:schemeClr val="tx1"/>
          </a:solidFill>
          <a:ln>
            <a:noFill/>
          </a:ln>
          <a:extLst/>
        </p:spPr>
        <p:txBody>
          <a:bodyPr vert="horz" wrap="square" lIns="93278" tIns="46639" rIns="93278" bIns="46639"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dirty="0">
              <a:solidFill>
                <a:srgbClr val="000000"/>
              </a:solidFill>
            </a:endParaRPr>
          </a:p>
        </p:txBody>
      </p:sp>
    </p:spTree>
    <p:extLst>
      <p:ext uri="{BB962C8B-B14F-4D97-AF65-F5344CB8AC3E}">
        <p14:creationId xmlns:p14="http://schemas.microsoft.com/office/powerpoint/2010/main" val="1834745544"/>
      </p:ext>
    </p:extLst>
  </p:cSld>
  <p:clrMapOvr>
    <a:masterClrMapping/>
  </p:clrMapOvr>
  <p:transition>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98580" y="2917177"/>
            <a:ext cx="11588620" cy="1831975"/>
          </a:xfrm>
        </p:spPr>
        <p:txBody>
          <a:bodyPr anchor="ctr"/>
          <a:lstStyle/>
          <a:p>
            <a:r>
              <a:rPr lang="da-DK" sz="7200" b="1" dirty="0" smtClean="0"/>
              <a:t>Runtime do Microsoft Container.</a:t>
            </a:r>
            <a:endParaRPr lang="da-DK" sz="7200" b="1" dirty="0"/>
          </a:p>
        </p:txBody>
      </p:sp>
    </p:spTree>
    <p:extLst>
      <p:ext uri="{BB962C8B-B14F-4D97-AF65-F5344CB8AC3E}">
        <p14:creationId xmlns:p14="http://schemas.microsoft.com/office/powerpoint/2010/main" val="1057290635"/>
      </p:ext>
    </p:extLst>
  </p:cSld>
  <p:clrMapOvr>
    <a:masterClrMapping/>
  </p:clrMapOvr>
  <p:transition>
    <p:fad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Tipos de Containers Windows</a:t>
            </a:r>
            <a:endParaRPr lang="en-US" dirty="0"/>
          </a:p>
        </p:txBody>
      </p:sp>
      <p:sp>
        <p:nvSpPr>
          <p:cNvPr id="3" name="Text Placeholder 2"/>
          <p:cNvSpPr>
            <a:spLocks noGrp="1"/>
          </p:cNvSpPr>
          <p:nvPr>
            <p:ph type="body" sz="quarter" idx="10"/>
          </p:nvPr>
        </p:nvSpPr>
        <p:spPr>
          <a:xfrm>
            <a:off x="274639" y="1212849"/>
            <a:ext cx="10572902" cy="2923877"/>
          </a:xfrm>
        </p:spPr>
        <p:txBody>
          <a:bodyPr/>
          <a:lstStyle/>
          <a:p>
            <a:pPr marL="571500" indent="-571500">
              <a:buFont typeface="Arial" panose="020B0604020202020204" pitchFamily="34" charset="0"/>
              <a:buChar char="•"/>
            </a:pPr>
            <a:r>
              <a:rPr lang="pt-BR" dirty="0" smtClean="0"/>
              <a:t>Windows Server Container</a:t>
            </a:r>
          </a:p>
          <a:p>
            <a:pPr marL="571500" lvl="1" indent="-571500">
              <a:buFont typeface="Arial" panose="020B0604020202020204" pitchFamily="34" charset="0"/>
              <a:buChar char="•"/>
            </a:pPr>
            <a:r>
              <a:rPr lang="pt-BR" dirty="0" smtClean="0"/>
              <a:t>Provê isolamento de aplicações através de tecnologia de isolamento de processos e namespaces. Um container Windows Server compartilha o kernel com o container host e todos os containers em execução no mesmo host</a:t>
            </a:r>
          </a:p>
          <a:p>
            <a:pPr marL="571500" indent="-571500">
              <a:buFont typeface="Arial" panose="020B0604020202020204" pitchFamily="34" charset="0"/>
              <a:buChar char="•"/>
            </a:pPr>
            <a:r>
              <a:rPr lang="pt-BR" dirty="0" smtClean="0"/>
              <a:t>Hyper-V Container</a:t>
            </a:r>
          </a:p>
          <a:p>
            <a:pPr marL="571500" lvl="1" indent="-571500">
              <a:buFont typeface="Arial" panose="020B0604020202020204" pitchFamily="34" charset="0"/>
              <a:buChar char="•"/>
            </a:pPr>
            <a:r>
              <a:rPr lang="pt-BR" dirty="0" smtClean="0"/>
              <a:t>Executa cada conatiner em uma VM altamente otimizada. Nesta configuração o kernel do host não é compartilhado com os demais containers Hyper-V </a:t>
            </a:r>
            <a:endParaRPr lang="en-US" dirty="0"/>
          </a:p>
        </p:txBody>
      </p:sp>
    </p:spTree>
    <p:extLst>
      <p:ext uri="{BB962C8B-B14F-4D97-AF65-F5344CB8AC3E}">
        <p14:creationId xmlns:p14="http://schemas.microsoft.com/office/powerpoint/2010/main" val="631700058"/>
      </p:ext>
    </p:extLst>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Fundamentos de Container</a:t>
            </a:r>
            <a:endParaRPr lang="en-US" dirty="0"/>
          </a:p>
        </p:txBody>
      </p:sp>
      <p:sp>
        <p:nvSpPr>
          <p:cNvPr id="3" name="Text Placeholder 2"/>
          <p:cNvSpPr>
            <a:spLocks noGrp="1"/>
          </p:cNvSpPr>
          <p:nvPr>
            <p:ph type="body" sz="quarter" idx="10"/>
          </p:nvPr>
        </p:nvSpPr>
        <p:spPr>
          <a:xfrm>
            <a:off x="274639" y="1212849"/>
            <a:ext cx="10572902" cy="5743111"/>
          </a:xfrm>
        </p:spPr>
        <p:txBody>
          <a:bodyPr/>
          <a:lstStyle/>
          <a:p>
            <a:pPr marL="571500" indent="-571500">
              <a:buFont typeface="Arial" panose="020B0604020202020204" pitchFamily="34" charset="0"/>
              <a:buChar char="•"/>
            </a:pPr>
            <a:r>
              <a:rPr lang="pt-BR" sz="3600" dirty="0" smtClean="0"/>
              <a:t>Container Host</a:t>
            </a:r>
          </a:p>
          <a:p>
            <a:pPr marL="571500" lvl="1" indent="-571500">
              <a:buFont typeface="Arial" panose="020B0604020202020204" pitchFamily="34" charset="0"/>
              <a:buChar char="•"/>
            </a:pPr>
            <a:r>
              <a:rPr lang="pt-BR" sz="1800" dirty="0" smtClean="0"/>
              <a:t>Máquina física ou virtual configurada com o recurso de Windows Container</a:t>
            </a:r>
          </a:p>
          <a:p>
            <a:pPr marL="571500" indent="-571500">
              <a:buFont typeface="Arial" panose="020B0604020202020204" pitchFamily="34" charset="0"/>
              <a:buChar char="•"/>
            </a:pPr>
            <a:r>
              <a:rPr lang="pt-BR" sz="3600" dirty="0" smtClean="0"/>
              <a:t>Container OS image</a:t>
            </a:r>
          </a:p>
          <a:p>
            <a:pPr marL="571500" lvl="1" indent="-571500">
              <a:buFont typeface="Arial" panose="020B0604020202020204" pitchFamily="34" charset="0"/>
              <a:buChar char="•"/>
            </a:pPr>
            <a:r>
              <a:rPr lang="pt-BR" sz="1800" dirty="0" smtClean="0"/>
              <a:t>Containers são implantados através de imagens. A imagem de SO do container é a 1° camada para as várias camadas de imagem que criam um container. Esta imagem provê o ambiente de sistema operacional</a:t>
            </a:r>
          </a:p>
          <a:p>
            <a:pPr marL="571500" indent="-571500">
              <a:buFont typeface="Arial" panose="020B0604020202020204" pitchFamily="34" charset="0"/>
              <a:buChar char="•"/>
            </a:pPr>
            <a:r>
              <a:rPr lang="pt-BR" sz="3600" dirty="0" smtClean="0"/>
              <a:t>Container Image</a:t>
            </a:r>
          </a:p>
          <a:p>
            <a:pPr marL="571500" lvl="1" indent="-571500">
              <a:buFont typeface="Arial" panose="020B0604020202020204" pitchFamily="34" charset="0"/>
              <a:buChar char="•"/>
            </a:pPr>
            <a:r>
              <a:rPr lang="pt-BR" sz="1800" dirty="0" smtClean="0"/>
              <a:t>Uma imagem de container contém a base do SO, aplicações e todas as dependências (das aplicações) necessárias para implantar um container</a:t>
            </a:r>
          </a:p>
          <a:p>
            <a:pPr marL="571500" indent="-571500">
              <a:buFont typeface="Arial" panose="020B0604020202020204" pitchFamily="34" charset="0"/>
              <a:buChar char="•"/>
            </a:pPr>
            <a:r>
              <a:rPr lang="pt-BR" sz="3600" dirty="0" smtClean="0"/>
              <a:t>Container Registry</a:t>
            </a:r>
          </a:p>
          <a:p>
            <a:pPr marL="571500" lvl="1" indent="-571500">
              <a:buFont typeface="Arial" panose="020B0604020202020204" pitchFamily="34" charset="0"/>
              <a:buChar char="•"/>
            </a:pPr>
            <a:r>
              <a:rPr lang="pt-BR" sz="1800" dirty="0" smtClean="0"/>
              <a:t>Imagens de container são armazenadas em um Container registry e podem ser baixadas por demanda</a:t>
            </a:r>
          </a:p>
          <a:p>
            <a:pPr marL="571500" indent="-571500">
              <a:buFont typeface="Arial" panose="020B0604020202020204" pitchFamily="34" charset="0"/>
              <a:buChar char="•"/>
            </a:pPr>
            <a:r>
              <a:rPr lang="pt-BR" sz="3600" dirty="0" smtClean="0"/>
              <a:t>Dockerfile</a:t>
            </a:r>
          </a:p>
          <a:p>
            <a:pPr marL="571500" lvl="1" indent="-571500">
              <a:buFont typeface="Arial" panose="020B0604020202020204" pitchFamily="34" charset="0"/>
              <a:buChar char="•"/>
            </a:pPr>
            <a:r>
              <a:rPr lang="pt-BR" sz="1800" dirty="0" smtClean="0"/>
              <a:t>Usados para automatizar a criação de imagens de containers</a:t>
            </a:r>
            <a:endParaRPr lang="en-US" sz="1800" dirty="0"/>
          </a:p>
        </p:txBody>
      </p:sp>
    </p:spTree>
    <p:extLst>
      <p:ext uri="{BB962C8B-B14F-4D97-AF65-F5344CB8AC3E}">
        <p14:creationId xmlns:p14="http://schemas.microsoft.com/office/powerpoint/2010/main" val="1951647504"/>
      </p:ext>
    </p:extLst>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Runtime do Microsoft Container</a:t>
            </a:r>
            <a:endParaRPr lang="en-US" dirty="0"/>
          </a:p>
        </p:txBody>
      </p:sp>
      <p:grpSp>
        <p:nvGrpSpPr>
          <p:cNvPr id="4" name="Group 3"/>
          <p:cNvGrpSpPr/>
          <p:nvPr/>
        </p:nvGrpSpPr>
        <p:grpSpPr>
          <a:xfrm>
            <a:off x="198437" y="1301007"/>
            <a:ext cx="12039600" cy="2560320"/>
            <a:chOff x="198437" y="1301007"/>
            <a:chExt cx="12039600" cy="2560320"/>
          </a:xfrm>
        </p:grpSpPr>
        <p:sp>
          <p:nvSpPr>
            <p:cNvPr id="8" name="Rectangle 7"/>
            <p:cNvSpPr/>
            <p:nvPr/>
          </p:nvSpPr>
          <p:spPr bwMode="auto">
            <a:xfrm>
              <a:off x="198437" y="1301007"/>
              <a:ext cx="12039600" cy="2560320"/>
            </a:xfrm>
            <a:prstGeom prst="rect">
              <a:avLst/>
            </a:prstGeom>
            <a:solidFill>
              <a:schemeClr val="bg1">
                <a:lumMod val="95000"/>
              </a:schemeClr>
            </a:solidFill>
            <a:ln w="28575">
              <a:solidFill>
                <a:schemeClr val="tx1"/>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3200" b="1" dirty="0">
                  <a:solidFill>
                    <a:schemeClr val="tx1"/>
                  </a:solidFill>
                </a:rPr>
                <a:t>Windows Server Container</a:t>
              </a:r>
            </a:p>
          </p:txBody>
        </p:sp>
        <p:grpSp>
          <p:nvGrpSpPr>
            <p:cNvPr id="59" name="Group 58"/>
            <p:cNvGrpSpPr/>
            <p:nvPr/>
          </p:nvGrpSpPr>
          <p:grpSpPr>
            <a:xfrm>
              <a:off x="2454407" y="1942885"/>
              <a:ext cx="1309614" cy="1764248"/>
              <a:chOff x="4148660" y="1876784"/>
              <a:chExt cx="1309614" cy="1764248"/>
            </a:xfrm>
          </p:grpSpPr>
          <p:sp>
            <p:nvSpPr>
              <p:cNvPr id="30" name="Rectangle 29"/>
              <p:cNvSpPr/>
              <p:nvPr/>
            </p:nvSpPr>
            <p:spPr>
              <a:xfrm>
                <a:off x="4148660" y="1876784"/>
                <a:ext cx="1309614" cy="1764248"/>
              </a:xfrm>
              <a:prstGeom prst="rect">
                <a:avLst/>
              </a:prstGeom>
              <a:solidFill>
                <a:schemeClr val="tx1"/>
              </a:solidFill>
              <a:ln>
                <a:noFill/>
              </a:ln>
            </p:spPr>
            <p:style>
              <a:lnRef idx="2">
                <a:schemeClr val="accent2">
                  <a:shade val="50000"/>
                </a:schemeClr>
              </a:lnRef>
              <a:fillRef idx="1">
                <a:schemeClr val="accent2"/>
              </a:fillRef>
              <a:effectRef idx="0">
                <a:schemeClr val="accent2"/>
              </a:effectRef>
              <a:fontRef idx="minor">
                <a:schemeClr val="lt1"/>
              </a:fontRef>
            </p:style>
            <p:txBody>
              <a:bodyPr bIns="91440" anchor="b"/>
              <a:lstStyle/>
              <a:p>
                <a:pPr algn="ctr"/>
                <a:r>
                  <a:rPr lang="en-US" sz="1200" dirty="0" err="1" smtClean="0">
                    <a:solidFill>
                      <a:srgbClr val="FFFFFF"/>
                    </a:solidFill>
                    <a:latin typeface="Segoe" pitchFamily="34" charset="0"/>
                    <a:ea typeface="MS PGothic" pitchFamily="34" charset="-128"/>
                  </a:rPr>
                  <a:t>Altamente</a:t>
                </a:r>
                <a:r>
                  <a:rPr lang="en-US" sz="1200" dirty="0" smtClean="0">
                    <a:solidFill>
                      <a:srgbClr val="FFFFFF"/>
                    </a:solidFill>
                    <a:latin typeface="Segoe" pitchFamily="34" charset="0"/>
                    <a:ea typeface="MS PGothic" pitchFamily="34" charset="-128"/>
                  </a:rPr>
                  <a:t/>
                </a:r>
                <a:br>
                  <a:rPr lang="en-US" sz="1200" dirty="0" smtClean="0">
                    <a:solidFill>
                      <a:srgbClr val="FFFFFF"/>
                    </a:solidFill>
                    <a:latin typeface="Segoe" pitchFamily="34" charset="0"/>
                    <a:ea typeface="MS PGothic" pitchFamily="34" charset="-128"/>
                  </a:rPr>
                </a:br>
                <a:r>
                  <a:rPr lang="en-US" sz="1200" dirty="0" err="1" smtClean="0">
                    <a:solidFill>
                      <a:srgbClr val="FFFFFF"/>
                    </a:solidFill>
                    <a:latin typeface="Segoe" pitchFamily="34" charset="0"/>
                    <a:ea typeface="MS PGothic" pitchFamily="34" charset="-128"/>
                  </a:rPr>
                  <a:t>Automatizável</a:t>
                </a:r>
                <a:endParaRPr lang="en-US" sz="1200" dirty="0" smtClean="0">
                  <a:solidFill>
                    <a:srgbClr val="FFFFFF"/>
                  </a:solidFill>
                  <a:latin typeface="Segoe" pitchFamily="34" charset="0"/>
                  <a:ea typeface="MS PGothic" pitchFamily="34" charset="-128"/>
                </a:endParaRPr>
              </a:p>
            </p:txBody>
          </p:sp>
          <p:pic>
            <p:nvPicPr>
              <p:cNvPr id="31" name="Picture 2" descr="C:\Users\sigurdg\Desktop\end_user.png"/>
              <p:cNvPicPr>
                <a:picLocks noChangeAspect="1" noChangeArrowheads="1"/>
              </p:cNvPicPr>
              <p:nvPr/>
            </p:nvPicPr>
            <p:blipFill>
              <a:blip r:embed="rId3" cstate="print"/>
              <a:srcRect/>
              <a:stretch>
                <a:fillRect/>
              </a:stretch>
            </p:blipFill>
            <p:spPr bwMode="auto">
              <a:xfrm>
                <a:off x="4302179" y="2014053"/>
                <a:ext cx="1023404" cy="1033010"/>
              </a:xfrm>
              <a:prstGeom prst="rect">
                <a:avLst/>
              </a:prstGeom>
              <a:noFill/>
              <a:ln>
                <a:noFill/>
              </a:ln>
            </p:spPr>
          </p:pic>
        </p:grpSp>
        <p:grpSp>
          <p:nvGrpSpPr>
            <p:cNvPr id="62" name="Group 61"/>
            <p:cNvGrpSpPr/>
            <p:nvPr/>
          </p:nvGrpSpPr>
          <p:grpSpPr>
            <a:xfrm>
              <a:off x="8680693" y="1942885"/>
              <a:ext cx="1318579" cy="1764248"/>
              <a:chOff x="8357811" y="1876784"/>
              <a:chExt cx="1318579" cy="1764248"/>
            </a:xfrm>
          </p:grpSpPr>
          <p:sp>
            <p:nvSpPr>
              <p:cNvPr id="32" name="Rectangle 31"/>
              <p:cNvSpPr/>
              <p:nvPr/>
            </p:nvSpPr>
            <p:spPr>
              <a:xfrm>
                <a:off x="8357811" y="1876784"/>
                <a:ext cx="1318579" cy="1764248"/>
              </a:xfrm>
              <a:prstGeom prst="rect">
                <a:avLst/>
              </a:prstGeom>
              <a:solidFill>
                <a:schemeClr val="tx1"/>
              </a:solidFill>
              <a:ln>
                <a:noFill/>
              </a:ln>
            </p:spPr>
            <p:style>
              <a:lnRef idx="2">
                <a:schemeClr val="accent2">
                  <a:shade val="50000"/>
                </a:schemeClr>
              </a:lnRef>
              <a:fillRef idx="1">
                <a:schemeClr val="accent2"/>
              </a:fillRef>
              <a:effectRef idx="0">
                <a:schemeClr val="accent2"/>
              </a:effectRef>
              <a:fontRef idx="minor">
                <a:schemeClr val="lt1"/>
              </a:fontRef>
            </p:style>
            <p:txBody>
              <a:bodyPr bIns="0" anchor="b"/>
              <a:lstStyle/>
              <a:p>
                <a:pPr algn="ctr"/>
                <a:r>
                  <a:rPr lang="en-US" sz="1200" dirty="0" err="1" smtClean="0">
                    <a:solidFill>
                      <a:srgbClr val="FFFFFF"/>
                    </a:solidFill>
                    <a:latin typeface="Segoe" pitchFamily="34" charset="0"/>
                    <a:ea typeface="MS PGothic" pitchFamily="34" charset="-128"/>
                  </a:rPr>
                  <a:t>Eficiente</a:t>
                </a:r>
                <a:endParaRPr lang="en-US" sz="1200" dirty="0" smtClean="0">
                  <a:solidFill>
                    <a:srgbClr val="FFFFFF"/>
                  </a:solidFill>
                  <a:latin typeface="Segoe" pitchFamily="34" charset="0"/>
                  <a:ea typeface="MS PGothic" pitchFamily="34" charset="-128"/>
                </a:endParaRPr>
              </a:p>
              <a:p>
                <a:pPr algn="ctr"/>
                <a:endParaRPr lang="en-US" sz="1200" dirty="0" smtClean="0">
                  <a:solidFill>
                    <a:srgbClr val="FFFFFF"/>
                  </a:solidFill>
                  <a:latin typeface="Segoe" pitchFamily="34" charset="0"/>
                  <a:ea typeface="MS PGothic" pitchFamily="34" charset="-128"/>
                </a:endParaRPr>
              </a:p>
            </p:txBody>
          </p:sp>
          <p:pic>
            <p:nvPicPr>
              <p:cNvPr id="33" name="Picture 34" descr="Efficiency.png"/>
              <p:cNvPicPr>
                <a:picLocks noChangeAspect="1"/>
              </p:cNvPicPr>
              <p:nvPr/>
            </p:nvPicPr>
            <p:blipFill>
              <a:blip r:embed="rId4" cstate="print"/>
              <a:srcRect/>
              <a:stretch>
                <a:fillRect/>
              </a:stretch>
            </p:blipFill>
            <p:spPr bwMode="auto">
              <a:xfrm>
                <a:off x="8423291" y="1961972"/>
                <a:ext cx="1187618" cy="1229654"/>
              </a:xfrm>
              <a:prstGeom prst="rect">
                <a:avLst/>
              </a:prstGeom>
              <a:noFill/>
              <a:ln>
                <a:noFill/>
              </a:ln>
            </p:spPr>
          </p:pic>
        </p:grpSp>
        <p:grpSp>
          <p:nvGrpSpPr>
            <p:cNvPr id="61" name="Group 60"/>
            <p:cNvGrpSpPr/>
            <p:nvPr/>
          </p:nvGrpSpPr>
          <p:grpSpPr>
            <a:xfrm>
              <a:off x="6602276" y="1942885"/>
              <a:ext cx="1318579" cy="1764248"/>
              <a:chOff x="6955243" y="1876784"/>
              <a:chExt cx="1318579" cy="1764248"/>
            </a:xfrm>
          </p:grpSpPr>
          <p:sp>
            <p:nvSpPr>
              <p:cNvPr id="34" name="Rectangle 33"/>
              <p:cNvSpPr/>
              <p:nvPr/>
            </p:nvSpPr>
            <p:spPr>
              <a:xfrm>
                <a:off x="6955243" y="1876784"/>
                <a:ext cx="1318579" cy="1764248"/>
              </a:xfrm>
              <a:prstGeom prst="rect">
                <a:avLst/>
              </a:prstGeom>
              <a:solidFill>
                <a:schemeClr val="tx1"/>
              </a:solidFill>
              <a:ln>
                <a:noFill/>
              </a:ln>
            </p:spPr>
            <p:style>
              <a:lnRef idx="2">
                <a:schemeClr val="accent2">
                  <a:shade val="50000"/>
                </a:schemeClr>
              </a:lnRef>
              <a:fillRef idx="1">
                <a:schemeClr val="accent2"/>
              </a:fillRef>
              <a:effectRef idx="0">
                <a:schemeClr val="accent2"/>
              </a:effectRef>
              <a:fontRef idx="minor">
                <a:schemeClr val="lt1"/>
              </a:fontRef>
            </p:style>
            <p:txBody>
              <a:bodyPr bIns="91440" anchor="b"/>
              <a:lstStyle/>
              <a:p>
                <a:pPr algn="ctr"/>
                <a:r>
                  <a:rPr lang="en-US" sz="1200" dirty="0" err="1" smtClean="0">
                    <a:solidFill>
                      <a:srgbClr val="FFFFFF"/>
                    </a:solidFill>
                    <a:latin typeface="Segoe" pitchFamily="34" charset="0"/>
                    <a:ea typeface="MS PGothic" pitchFamily="34" charset="-128"/>
                  </a:rPr>
                  <a:t>Escalável</a:t>
                </a:r>
                <a:r>
                  <a:rPr lang="en-US" sz="1200" dirty="0">
                    <a:solidFill>
                      <a:srgbClr val="FFFFFF"/>
                    </a:solidFill>
                    <a:latin typeface="Segoe" pitchFamily="34" charset="0"/>
                    <a:ea typeface="MS PGothic" pitchFamily="34" charset="-128"/>
                  </a:rPr>
                  <a:t> </a:t>
                </a:r>
                <a:r>
                  <a:rPr lang="en-US" sz="1200" dirty="0" smtClean="0">
                    <a:solidFill>
                      <a:srgbClr val="FFFFFF"/>
                    </a:solidFill>
                    <a:latin typeface="Segoe" pitchFamily="34" charset="0"/>
                    <a:ea typeface="MS PGothic" pitchFamily="34" charset="-128"/>
                  </a:rPr>
                  <a:t>e </a:t>
                </a:r>
                <a:br>
                  <a:rPr lang="en-US" sz="1200" dirty="0" smtClean="0">
                    <a:solidFill>
                      <a:srgbClr val="FFFFFF"/>
                    </a:solidFill>
                    <a:latin typeface="Segoe" pitchFamily="34" charset="0"/>
                    <a:ea typeface="MS PGothic" pitchFamily="34" charset="-128"/>
                  </a:rPr>
                </a:br>
                <a:r>
                  <a:rPr lang="en-US" sz="1200" dirty="0" err="1" smtClean="0">
                    <a:solidFill>
                      <a:srgbClr val="FFFFFF"/>
                    </a:solidFill>
                    <a:latin typeface="Segoe" pitchFamily="34" charset="0"/>
                    <a:ea typeface="MS PGothic" pitchFamily="34" charset="-128"/>
                  </a:rPr>
                  <a:t>Elástico</a:t>
                </a:r>
                <a:endParaRPr lang="en-US" sz="1200" dirty="0" smtClean="0">
                  <a:solidFill>
                    <a:srgbClr val="FFFFFF"/>
                  </a:solidFill>
                  <a:latin typeface="Segoe" pitchFamily="34" charset="0"/>
                  <a:ea typeface="MS PGothic" pitchFamily="34" charset="-128"/>
                </a:endParaRPr>
              </a:p>
            </p:txBody>
          </p:sp>
          <p:pic>
            <p:nvPicPr>
              <p:cNvPr id="35" name="Picture 2" descr="C:\Users\sigurdg\Desktop\Scalable.png"/>
              <p:cNvPicPr>
                <a:picLocks noChangeAspect="1" noChangeArrowheads="1"/>
              </p:cNvPicPr>
              <p:nvPr/>
            </p:nvPicPr>
            <p:blipFill>
              <a:blip r:embed="rId5" cstate="print"/>
              <a:srcRect/>
              <a:stretch>
                <a:fillRect/>
              </a:stretch>
            </p:blipFill>
            <p:spPr bwMode="auto">
              <a:xfrm>
                <a:off x="7248857" y="2203609"/>
                <a:ext cx="731351" cy="677528"/>
              </a:xfrm>
              <a:prstGeom prst="rect">
                <a:avLst/>
              </a:prstGeom>
              <a:noFill/>
              <a:ln>
                <a:noFill/>
              </a:ln>
            </p:spPr>
          </p:pic>
        </p:grpSp>
        <p:grpSp>
          <p:nvGrpSpPr>
            <p:cNvPr id="60" name="Group 59"/>
            <p:cNvGrpSpPr/>
            <p:nvPr/>
          </p:nvGrpSpPr>
          <p:grpSpPr>
            <a:xfrm>
              <a:off x="4523859" y="1942885"/>
              <a:ext cx="1318579" cy="1764248"/>
              <a:chOff x="5559396" y="1877602"/>
              <a:chExt cx="1318579" cy="1764248"/>
            </a:xfrm>
          </p:grpSpPr>
          <p:sp>
            <p:nvSpPr>
              <p:cNvPr id="55" name="Rectangle 54"/>
              <p:cNvSpPr/>
              <p:nvPr/>
            </p:nvSpPr>
            <p:spPr>
              <a:xfrm>
                <a:off x="5559396" y="1877602"/>
                <a:ext cx="1318579" cy="1764248"/>
              </a:xfrm>
              <a:prstGeom prst="rect">
                <a:avLst/>
              </a:prstGeom>
              <a:solidFill>
                <a:schemeClr val="tx1"/>
              </a:solidFill>
              <a:ln>
                <a:noFill/>
              </a:ln>
            </p:spPr>
            <p:style>
              <a:lnRef idx="2">
                <a:schemeClr val="accent2">
                  <a:shade val="50000"/>
                </a:schemeClr>
              </a:lnRef>
              <a:fillRef idx="1">
                <a:schemeClr val="accent2"/>
              </a:fillRef>
              <a:effectRef idx="0">
                <a:schemeClr val="accent2"/>
              </a:effectRef>
              <a:fontRef idx="minor">
                <a:schemeClr val="lt1"/>
              </a:fontRef>
            </p:style>
            <p:txBody>
              <a:bodyPr bIns="0" anchor="b"/>
              <a:lstStyle/>
              <a:p>
                <a:pPr algn="ctr"/>
                <a:r>
                  <a:rPr lang="en-US" sz="1200" dirty="0" smtClean="0">
                    <a:solidFill>
                      <a:srgbClr val="FFFFFF"/>
                    </a:solidFill>
                    <a:latin typeface="Segoe" pitchFamily="34" charset="0"/>
                    <a:ea typeface="MS PGothic" pitchFamily="34" charset="-128"/>
                  </a:rPr>
                  <a:t>Seguro</a:t>
                </a:r>
              </a:p>
              <a:p>
                <a:pPr algn="ctr"/>
                <a:endParaRPr lang="en-US" sz="1200" dirty="0" smtClean="0">
                  <a:solidFill>
                    <a:srgbClr val="FFFFFF"/>
                  </a:solidFill>
                  <a:latin typeface="Segoe" pitchFamily="34" charset="0"/>
                  <a:ea typeface="MS PGothic" pitchFamily="34" charset="-128"/>
                </a:endParaRPr>
              </a:p>
            </p:txBody>
          </p:sp>
          <p:pic>
            <p:nvPicPr>
              <p:cNvPr id="57" name="Picture 7" descr="\\MAGNUM\Projects\Microsoft\Cloud Power FY12\Design\ICONS_PNG\Secure.png"/>
              <p:cNvPicPr>
                <a:picLocks noChangeAspect="1" noChangeArrowheads="1"/>
              </p:cNvPicPr>
              <p:nvPr/>
            </p:nvPicPr>
            <p:blipFill rotWithShape="1">
              <a:blip r:embed="rId6" cstate="print">
                <a:lum bright="100000"/>
              </a:blip>
              <a:srcRect l="18278" t="11204" r="18342" b="9570"/>
              <a:stretch/>
            </p:blipFill>
            <p:spPr bwMode="auto">
              <a:xfrm>
                <a:off x="5761485" y="2049461"/>
                <a:ext cx="914400" cy="1143001"/>
              </a:xfrm>
              <a:prstGeom prst="rect">
                <a:avLst/>
              </a:prstGeom>
              <a:noFill/>
              <a:ln>
                <a:noFill/>
              </a:ln>
            </p:spPr>
          </p:pic>
        </p:grpSp>
        <p:grpSp>
          <p:nvGrpSpPr>
            <p:cNvPr id="50" name="Group 49"/>
            <p:cNvGrpSpPr/>
            <p:nvPr/>
          </p:nvGrpSpPr>
          <p:grpSpPr>
            <a:xfrm>
              <a:off x="375990" y="1942885"/>
              <a:ext cx="1318579" cy="1764248"/>
              <a:chOff x="351847" y="4792662"/>
              <a:chExt cx="1318579" cy="1764248"/>
            </a:xfrm>
          </p:grpSpPr>
          <p:sp>
            <p:nvSpPr>
              <p:cNvPr id="52" name="Rectangle 51"/>
              <p:cNvSpPr/>
              <p:nvPr/>
            </p:nvSpPr>
            <p:spPr>
              <a:xfrm>
                <a:off x="351847" y="4792662"/>
                <a:ext cx="1318579" cy="1764248"/>
              </a:xfrm>
              <a:prstGeom prst="rect">
                <a:avLst/>
              </a:prstGeom>
              <a:solidFill>
                <a:schemeClr val="tx1"/>
              </a:solidFill>
              <a:ln>
                <a:noFill/>
              </a:ln>
            </p:spPr>
            <p:style>
              <a:lnRef idx="2">
                <a:schemeClr val="accent5">
                  <a:shade val="50000"/>
                </a:schemeClr>
              </a:lnRef>
              <a:fillRef idx="1">
                <a:schemeClr val="accent5"/>
              </a:fillRef>
              <a:effectRef idx="0">
                <a:schemeClr val="accent5"/>
              </a:effectRef>
              <a:fontRef idx="minor">
                <a:schemeClr val="lt1"/>
              </a:fontRef>
            </p:style>
            <p:txBody>
              <a:bodyPr bIns="0" anchor="b"/>
              <a:lstStyle/>
              <a:p>
                <a:pPr algn="ctr"/>
                <a:r>
                  <a:rPr lang="en-US" sz="1200" dirty="0" smtClean="0">
                    <a:solidFill>
                      <a:srgbClr val="FFFFFF"/>
                    </a:solidFill>
                    <a:latin typeface="Segoe" pitchFamily="34" charset="0"/>
                    <a:ea typeface="MS PGothic" pitchFamily="34" charset="-128"/>
                  </a:rPr>
                  <a:t>HOSTING</a:t>
                </a:r>
              </a:p>
              <a:p>
                <a:pPr algn="ctr"/>
                <a:endParaRPr lang="en-US" sz="1200" dirty="0" smtClean="0">
                  <a:solidFill>
                    <a:srgbClr val="FFFFFF"/>
                  </a:solidFill>
                  <a:latin typeface="Segoe" pitchFamily="34" charset="0"/>
                  <a:ea typeface="MS PGothic" pitchFamily="34" charset="-128"/>
                </a:endParaRPr>
              </a:p>
            </p:txBody>
          </p:sp>
          <p:pic>
            <p:nvPicPr>
              <p:cNvPr id="56" name="Picture 5" descr="\\MAGNUM\Projects\Microsoft\Cloud Power FY12\Design\ICONS_PNG\Multi_tenancy.png"/>
              <p:cNvPicPr>
                <a:picLocks noChangeAspect="1" noChangeArrowheads="1"/>
              </p:cNvPicPr>
              <p:nvPr/>
            </p:nvPicPr>
            <p:blipFill>
              <a:blip r:embed="rId7" cstate="print">
                <a:lum bright="100000"/>
              </a:blip>
              <a:srcRect/>
              <a:stretch>
                <a:fillRect/>
              </a:stretch>
            </p:blipFill>
            <p:spPr bwMode="auto">
              <a:xfrm>
                <a:off x="428174" y="4898253"/>
                <a:ext cx="1165924" cy="1165924"/>
              </a:xfrm>
              <a:prstGeom prst="rect">
                <a:avLst/>
              </a:prstGeom>
              <a:noFill/>
              <a:ln>
                <a:noFill/>
              </a:ln>
            </p:spPr>
          </p:pic>
        </p:grpSp>
        <p:grpSp>
          <p:nvGrpSpPr>
            <p:cNvPr id="63" name="Group 62"/>
            <p:cNvGrpSpPr/>
            <p:nvPr/>
          </p:nvGrpSpPr>
          <p:grpSpPr>
            <a:xfrm>
              <a:off x="10759110" y="1941091"/>
              <a:ext cx="1341745" cy="1767836"/>
              <a:chOff x="10759108" y="4760202"/>
              <a:chExt cx="1341745" cy="1767836"/>
            </a:xfrm>
          </p:grpSpPr>
          <p:sp>
            <p:nvSpPr>
              <p:cNvPr id="69" name="Rectangle 68"/>
              <p:cNvSpPr/>
              <p:nvPr/>
            </p:nvSpPr>
            <p:spPr>
              <a:xfrm>
                <a:off x="10770691" y="4763790"/>
                <a:ext cx="1318579" cy="1764248"/>
              </a:xfrm>
              <a:prstGeom prst="rect">
                <a:avLst/>
              </a:prstGeom>
              <a:solidFill>
                <a:schemeClr val="tx1"/>
              </a:solidFill>
              <a:ln>
                <a:noFill/>
              </a:ln>
            </p:spPr>
            <p:style>
              <a:lnRef idx="2">
                <a:schemeClr val="accent5">
                  <a:shade val="50000"/>
                </a:schemeClr>
              </a:lnRef>
              <a:fillRef idx="1">
                <a:schemeClr val="accent5"/>
              </a:fillRef>
              <a:effectRef idx="0">
                <a:schemeClr val="accent5"/>
              </a:effectRef>
              <a:fontRef idx="minor">
                <a:schemeClr val="lt1"/>
              </a:fontRef>
            </p:style>
            <p:txBody>
              <a:bodyPr lIns="0" rIns="0" bIns="0" anchor="b"/>
              <a:lstStyle/>
              <a:p>
                <a:pPr algn="ctr"/>
                <a:r>
                  <a:rPr lang="en-US" sz="1200" dirty="0" smtClean="0">
                    <a:solidFill>
                      <a:srgbClr val="FFFFFF"/>
                    </a:solidFill>
                    <a:latin typeface="Segoe" pitchFamily="34" charset="0"/>
                    <a:ea typeface="MS PGothic" pitchFamily="34" charset="-128"/>
                  </a:rPr>
                  <a:t>TRUSTED</a:t>
                </a:r>
              </a:p>
              <a:p>
                <a:pPr algn="ctr"/>
                <a:r>
                  <a:rPr lang="en-US" sz="1200" dirty="0" smtClean="0">
                    <a:solidFill>
                      <a:srgbClr val="FFFFFF"/>
                    </a:solidFill>
                    <a:latin typeface="Segoe" pitchFamily="34" charset="0"/>
                    <a:ea typeface="MS PGothic" pitchFamily="34" charset="-128"/>
                  </a:rPr>
                  <a:t>MULTI-TENANCY</a:t>
                </a:r>
              </a:p>
              <a:p>
                <a:pPr algn="ctr"/>
                <a:endParaRPr lang="en-US" sz="1200" dirty="0" smtClean="0">
                  <a:solidFill>
                    <a:srgbClr val="FFFFFF"/>
                  </a:solidFill>
                  <a:latin typeface="Segoe" pitchFamily="34" charset="0"/>
                  <a:ea typeface="MS PGothic" pitchFamily="34" charset="-128"/>
                </a:endParaRPr>
              </a:p>
            </p:txBody>
          </p:sp>
          <p:pic>
            <p:nvPicPr>
              <p:cNvPr id="75" name="Picture 4" descr="\\MAGNUM\Projects\Microsoft\Cloud Power FY12\Design\ICONS_PNG\IIS-MULTI-TENANCY.png"/>
              <p:cNvPicPr>
                <a:picLocks noChangeAspect="1" noChangeArrowheads="1"/>
              </p:cNvPicPr>
              <p:nvPr/>
            </p:nvPicPr>
            <p:blipFill>
              <a:blip r:embed="rId8" cstate="print">
                <a:lum bright="100000"/>
              </a:blip>
              <a:srcRect/>
              <a:stretch>
                <a:fillRect/>
              </a:stretch>
            </p:blipFill>
            <p:spPr bwMode="auto">
              <a:xfrm>
                <a:off x="10759108" y="4760202"/>
                <a:ext cx="1341745" cy="1341745"/>
              </a:xfrm>
              <a:prstGeom prst="rect">
                <a:avLst/>
              </a:prstGeom>
              <a:noFill/>
              <a:ln>
                <a:noFill/>
              </a:ln>
            </p:spPr>
          </p:pic>
        </p:grpSp>
      </p:grpSp>
      <p:grpSp>
        <p:nvGrpSpPr>
          <p:cNvPr id="5" name="Group 4"/>
          <p:cNvGrpSpPr/>
          <p:nvPr/>
        </p:nvGrpSpPr>
        <p:grpSpPr>
          <a:xfrm>
            <a:off x="198437" y="3998596"/>
            <a:ext cx="12039600" cy="2651651"/>
            <a:chOff x="198437" y="3998596"/>
            <a:chExt cx="12039600" cy="2651651"/>
          </a:xfrm>
        </p:grpSpPr>
        <p:sp>
          <p:nvSpPr>
            <p:cNvPr id="38" name="Rectangle 37"/>
            <p:cNvSpPr/>
            <p:nvPr/>
          </p:nvSpPr>
          <p:spPr bwMode="auto">
            <a:xfrm>
              <a:off x="198437" y="3998596"/>
              <a:ext cx="12039600" cy="2651651"/>
            </a:xfrm>
            <a:prstGeom prst="rect">
              <a:avLst/>
            </a:prstGeom>
            <a:solidFill>
              <a:schemeClr val="bg1">
                <a:lumMod val="95000"/>
              </a:schemeClr>
            </a:solidFill>
            <a:ln w="28575">
              <a:solidFill>
                <a:schemeClr val="tx1"/>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3200" b="1" dirty="0">
                  <a:solidFill>
                    <a:schemeClr val="tx1"/>
                  </a:solidFill>
                </a:rPr>
                <a:t>Hyper-V Container</a:t>
              </a:r>
            </a:p>
          </p:txBody>
        </p:sp>
        <p:grpSp>
          <p:nvGrpSpPr>
            <p:cNvPr id="65" name="Group 64"/>
            <p:cNvGrpSpPr/>
            <p:nvPr/>
          </p:nvGrpSpPr>
          <p:grpSpPr>
            <a:xfrm>
              <a:off x="3834041" y="4731804"/>
              <a:ext cx="1309614" cy="1764248"/>
              <a:chOff x="3974117" y="4755113"/>
              <a:chExt cx="1309614" cy="1764248"/>
            </a:xfrm>
          </p:grpSpPr>
          <p:sp>
            <p:nvSpPr>
              <p:cNvPr id="41" name="Rectangle 40"/>
              <p:cNvSpPr/>
              <p:nvPr/>
            </p:nvSpPr>
            <p:spPr>
              <a:xfrm>
                <a:off x="3974117" y="4755113"/>
                <a:ext cx="1309614" cy="1764248"/>
              </a:xfrm>
              <a:prstGeom prst="rect">
                <a:avLst/>
              </a:prstGeom>
              <a:solidFill>
                <a:schemeClr val="tx1"/>
              </a:solidFill>
              <a:ln>
                <a:noFill/>
              </a:ln>
            </p:spPr>
            <p:style>
              <a:lnRef idx="2">
                <a:schemeClr val="accent2">
                  <a:shade val="50000"/>
                </a:schemeClr>
              </a:lnRef>
              <a:fillRef idx="1">
                <a:schemeClr val="accent2"/>
              </a:fillRef>
              <a:effectRef idx="0">
                <a:schemeClr val="accent2"/>
              </a:effectRef>
              <a:fontRef idx="minor">
                <a:schemeClr val="lt1"/>
              </a:fontRef>
            </p:style>
            <p:txBody>
              <a:bodyPr bIns="91440" anchor="b"/>
              <a:lstStyle/>
              <a:p>
                <a:pPr algn="ctr"/>
                <a:r>
                  <a:rPr lang="en-US" sz="1200" dirty="0" err="1">
                    <a:solidFill>
                      <a:srgbClr val="FFFFFF"/>
                    </a:solidFill>
                    <a:latin typeface="Segoe" pitchFamily="34" charset="0"/>
                    <a:ea typeface="MS PGothic" pitchFamily="34" charset="-128"/>
                  </a:rPr>
                  <a:t>Altamente</a:t>
                </a:r>
                <a:r>
                  <a:rPr lang="en-US" sz="1200" dirty="0">
                    <a:solidFill>
                      <a:srgbClr val="FFFFFF"/>
                    </a:solidFill>
                    <a:latin typeface="Segoe" pitchFamily="34" charset="0"/>
                    <a:ea typeface="MS PGothic" pitchFamily="34" charset="-128"/>
                  </a:rPr>
                  <a:t/>
                </a:r>
                <a:br>
                  <a:rPr lang="en-US" sz="1200" dirty="0">
                    <a:solidFill>
                      <a:srgbClr val="FFFFFF"/>
                    </a:solidFill>
                    <a:latin typeface="Segoe" pitchFamily="34" charset="0"/>
                    <a:ea typeface="MS PGothic" pitchFamily="34" charset="-128"/>
                  </a:rPr>
                </a:br>
                <a:r>
                  <a:rPr lang="en-US" sz="1200" dirty="0" err="1">
                    <a:solidFill>
                      <a:srgbClr val="FFFFFF"/>
                    </a:solidFill>
                    <a:latin typeface="Segoe" pitchFamily="34" charset="0"/>
                    <a:ea typeface="MS PGothic" pitchFamily="34" charset="-128"/>
                  </a:rPr>
                  <a:t>Automatizável</a:t>
                </a:r>
                <a:endParaRPr lang="en-US" sz="1200" dirty="0">
                  <a:solidFill>
                    <a:srgbClr val="FFFFFF"/>
                  </a:solidFill>
                  <a:latin typeface="Segoe" pitchFamily="34" charset="0"/>
                  <a:ea typeface="MS PGothic" pitchFamily="34" charset="-128"/>
                </a:endParaRPr>
              </a:p>
            </p:txBody>
          </p:sp>
          <p:pic>
            <p:nvPicPr>
              <p:cNvPr id="42" name="Picture 2" descr="C:\Users\sigurdg\Desktop\end_user.png"/>
              <p:cNvPicPr>
                <a:picLocks noChangeAspect="1" noChangeArrowheads="1"/>
              </p:cNvPicPr>
              <p:nvPr/>
            </p:nvPicPr>
            <p:blipFill>
              <a:blip r:embed="rId3" cstate="print"/>
              <a:srcRect/>
              <a:stretch>
                <a:fillRect/>
              </a:stretch>
            </p:blipFill>
            <p:spPr bwMode="auto">
              <a:xfrm>
                <a:off x="4117222" y="4881349"/>
                <a:ext cx="1023404" cy="1033010"/>
              </a:xfrm>
              <a:prstGeom prst="rect">
                <a:avLst/>
              </a:prstGeom>
              <a:noFill/>
              <a:ln>
                <a:noFill/>
              </a:ln>
            </p:spPr>
          </p:pic>
        </p:grpSp>
        <p:grpSp>
          <p:nvGrpSpPr>
            <p:cNvPr id="68" name="Group 67"/>
            <p:cNvGrpSpPr/>
            <p:nvPr/>
          </p:nvGrpSpPr>
          <p:grpSpPr>
            <a:xfrm>
              <a:off x="9025600" y="4731804"/>
              <a:ext cx="1318579" cy="1764248"/>
              <a:chOff x="8160387" y="4755113"/>
              <a:chExt cx="1318579" cy="1764248"/>
            </a:xfrm>
          </p:grpSpPr>
          <p:sp>
            <p:nvSpPr>
              <p:cNvPr id="43" name="Rectangle 42"/>
              <p:cNvSpPr/>
              <p:nvPr/>
            </p:nvSpPr>
            <p:spPr>
              <a:xfrm>
                <a:off x="8160387" y="4755113"/>
                <a:ext cx="1318579" cy="1764248"/>
              </a:xfrm>
              <a:prstGeom prst="rect">
                <a:avLst/>
              </a:prstGeom>
              <a:solidFill>
                <a:schemeClr val="tx1"/>
              </a:solidFill>
              <a:ln>
                <a:noFill/>
              </a:ln>
            </p:spPr>
            <p:style>
              <a:lnRef idx="2">
                <a:schemeClr val="accent2">
                  <a:shade val="50000"/>
                </a:schemeClr>
              </a:lnRef>
              <a:fillRef idx="1">
                <a:schemeClr val="accent2"/>
              </a:fillRef>
              <a:effectRef idx="0">
                <a:schemeClr val="accent2"/>
              </a:effectRef>
              <a:fontRef idx="minor">
                <a:schemeClr val="lt1"/>
              </a:fontRef>
            </p:style>
            <p:txBody>
              <a:bodyPr bIns="0" anchor="b"/>
              <a:lstStyle/>
              <a:p>
                <a:pPr algn="ctr"/>
                <a:r>
                  <a:rPr lang="en-US" sz="1200" dirty="0" err="1">
                    <a:solidFill>
                      <a:srgbClr val="FFFFFF"/>
                    </a:solidFill>
                    <a:latin typeface="Segoe" pitchFamily="34" charset="0"/>
                    <a:ea typeface="MS PGothic" pitchFamily="34" charset="-128"/>
                  </a:rPr>
                  <a:t>Eficiente</a:t>
                </a:r>
                <a:endParaRPr lang="en-US" sz="1200" dirty="0">
                  <a:solidFill>
                    <a:srgbClr val="FFFFFF"/>
                  </a:solidFill>
                  <a:latin typeface="Segoe" pitchFamily="34" charset="0"/>
                  <a:ea typeface="MS PGothic" pitchFamily="34" charset="-128"/>
                </a:endParaRPr>
              </a:p>
              <a:p>
                <a:pPr algn="ctr"/>
                <a:endParaRPr lang="en-US" sz="1200" dirty="0" smtClean="0">
                  <a:solidFill>
                    <a:srgbClr val="FFFFFF"/>
                  </a:solidFill>
                  <a:latin typeface="Segoe" pitchFamily="34" charset="0"/>
                  <a:ea typeface="MS PGothic" pitchFamily="34" charset="-128"/>
                </a:endParaRPr>
              </a:p>
            </p:txBody>
          </p:sp>
          <p:pic>
            <p:nvPicPr>
              <p:cNvPr id="44" name="Picture 34" descr="Efficiency.png"/>
              <p:cNvPicPr>
                <a:picLocks noChangeAspect="1"/>
              </p:cNvPicPr>
              <p:nvPr/>
            </p:nvPicPr>
            <p:blipFill>
              <a:blip r:embed="rId4" cstate="print"/>
              <a:srcRect/>
              <a:stretch>
                <a:fillRect/>
              </a:stretch>
            </p:blipFill>
            <p:spPr bwMode="auto">
              <a:xfrm>
                <a:off x="8225867" y="4829268"/>
                <a:ext cx="1187618" cy="1229654"/>
              </a:xfrm>
              <a:prstGeom prst="rect">
                <a:avLst/>
              </a:prstGeom>
              <a:noFill/>
              <a:ln>
                <a:noFill/>
              </a:ln>
            </p:spPr>
          </p:pic>
        </p:grpSp>
        <p:grpSp>
          <p:nvGrpSpPr>
            <p:cNvPr id="67" name="Group 66"/>
            <p:cNvGrpSpPr/>
            <p:nvPr/>
          </p:nvGrpSpPr>
          <p:grpSpPr>
            <a:xfrm>
              <a:off x="7292092" y="4731804"/>
              <a:ext cx="1318579" cy="1764248"/>
              <a:chOff x="6767755" y="4755113"/>
              <a:chExt cx="1318579" cy="1764248"/>
            </a:xfrm>
          </p:grpSpPr>
          <p:sp>
            <p:nvSpPr>
              <p:cNvPr id="45" name="Rectangle 44"/>
              <p:cNvSpPr/>
              <p:nvPr/>
            </p:nvSpPr>
            <p:spPr>
              <a:xfrm>
                <a:off x="6767755" y="4755113"/>
                <a:ext cx="1318579" cy="1764248"/>
              </a:xfrm>
              <a:prstGeom prst="rect">
                <a:avLst/>
              </a:prstGeom>
              <a:solidFill>
                <a:schemeClr val="tx1"/>
              </a:solidFill>
              <a:ln>
                <a:noFill/>
              </a:ln>
            </p:spPr>
            <p:style>
              <a:lnRef idx="2">
                <a:schemeClr val="accent2">
                  <a:shade val="50000"/>
                </a:schemeClr>
              </a:lnRef>
              <a:fillRef idx="1">
                <a:schemeClr val="accent2"/>
              </a:fillRef>
              <a:effectRef idx="0">
                <a:schemeClr val="accent2"/>
              </a:effectRef>
              <a:fontRef idx="minor">
                <a:schemeClr val="lt1"/>
              </a:fontRef>
            </p:style>
            <p:txBody>
              <a:bodyPr bIns="91440" anchor="b"/>
              <a:lstStyle/>
              <a:p>
                <a:pPr algn="ctr"/>
                <a:r>
                  <a:rPr lang="en-US" sz="1200" dirty="0" err="1">
                    <a:solidFill>
                      <a:srgbClr val="FFFFFF"/>
                    </a:solidFill>
                    <a:latin typeface="Segoe" pitchFamily="34" charset="0"/>
                    <a:ea typeface="MS PGothic" pitchFamily="34" charset="-128"/>
                  </a:rPr>
                  <a:t>Escalável</a:t>
                </a:r>
                <a:r>
                  <a:rPr lang="en-US" sz="1200" dirty="0">
                    <a:solidFill>
                      <a:srgbClr val="FFFFFF"/>
                    </a:solidFill>
                    <a:latin typeface="Segoe" pitchFamily="34" charset="0"/>
                    <a:ea typeface="MS PGothic" pitchFamily="34" charset="-128"/>
                  </a:rPr>
                  <a:t> e </a:t>
                </a:r>
                <a:br>
                  <a:rPr lang="en-US" sz="1200" dirty="0">
                    <a:solidFill>
                      <a:srgbClr val="FFFFFF"/>
                    </a:solidFill>
                    <a:latin typeface="Segoe" pitchFamily="34" charset="0"/>
                    <a:ea typeface="MS PGothic" pitchFamily="34" charset="-128"/>
                  </a:rPr>
                </a:br>
                <a:r>
                  <a:rPr lang="en-US" sz="1200" dirty="0" err="1">
                    <a:solidFill>
                      <a:srgbClr val="FFFFFF"/>
                    </a:solidFill>
                    <a:latin typeface="Segoe" pitchFamily="34" charset="0"/>
                    <a:ea typeface="MS PGothic" pitchFamily="34" charset="-128"/>
                  </a:rPr>
                  <a:t>Elástico</a:t>
                </a:r>
                <a:endParaRPr lang="en-US" sz="1200" dirty="0">
                  <a:solidFill>
                    <a:srgbClr val="FFFFFF"/>
                  </a:solidFill>
                  <a:latin typeface="Segoe" pitchFamily="34" charset="0"/>
                  <a:ea typeface="MS PGothic" pitchFamily="34" charset="-128"/>
                </a:endParaRPr>
              </a:p>
            </p:txBody>
          </p:sp>
          <p:pic>
            <p:nvPicPr>
              <p:cNvPr id="46" name="Picture 2" descr="C:\Users\sigurdg\Desktop\Scalable.png"/>
              <p:cNvPicPr>
                <a:picLocks noChangeAspect="1" noChangeArrowheads="1"/>
              </p:cNvPicPr>
              <p:nvPr/>
            </p:nvPicPr>
            <p:blipFill>
              <a:blip r:embed="rId5" cstate="print"/>
              <a:srcRect/>
              <a:stretch>
                <a:fillRect/>
              </a:stretch>
            </p:blipFill>
            <p:spPr bwMode="auto">
              <a:xfrm>
                <a:off x="7061369" y="5070905"/>
                <a:ext cx="731351" cy="677528"/>
              </a:xfrm>
              <a:prstGeom prst="rect">
                <a:avLst/>
              </a:prstGeom>
              <a:noFill/>
              <a:ln>
                <a:noFill/>
              </a:ln>
            </p:spPr>
          </p:pic>
        </p:grpSp>
        <p:grpSp>
          <p:nvGrpSpPr>
            <p:cNvPr id="74" name="Group 73"/>
            <p:cNvGrpSpPr/>
            <p:nvPr/>
          </p:nvGrpSpPr>
          <p:grpSpPr>
            <a:xfrm>
              <a:off x="375990" y="4731804"/>
              <a:ext cx="1318579" cy="1764248"/>
              <a:chOff x="351847" y="4792662"/>
              <a:chExt cx="1318579" cy="1764248"/>
            </a:xfrm>
            <a:solidFill>
              <a:schemeClr val="accent3"/>
            </a:solidFill>
          </p:grpSpPr>
          <p:sp>
            <p:nvSpPr>
              <p:cNvPr id="51" name="Rectangle 50"/>
              <p:cNvSpPr/>
              <p:nvPr/>
            </p:nvSpPr>
            <p:spPr>
              <a:xfrm>
                <a:off x="351847" y="4792662"/>
                <a:ext cx="1318579" cy="1764248"/>
              </a:xfrm>
              <a:prstGeom prst="rect">
                <a:avLst/>
              </a:prstGeom>
              <a:solidFill>
                <a:srgbClr val="007233"/>
              </a:solidFill>
              <a:ln>
                <a:noFill/>
              </a:ln>
            </p:spPr>
            <p:style>
              <a:lnRef idx="2">
                <a:schemeClr val="accent5">
                  <a:shade val="50000"/>
                </a:schemeClr>
              </a:lnRef>
              <a:fillRef idx="1">
                <a:schemeClr val="accent5"/>
              </a:fillRef>
              <a:effectRef idx="0">
                <a:schemeClr val="accent5"/>
              </a:effectRef>
              <a:fontRef idx="minor">
                <a:schemeClr val="lt1"/>
              </a:fontRef>
            </p:style>
            <p:txBody>
              <a:bodyPr bIns="0" anchor="b"/>
              <a:lstStyle/>
              <a:p>
                <a:pPr algn="ctr"/>
                <a:r>
                  <a:rPr lang="en-US" sz="1200" dirty="0" smtClean="0">
                    <a:solidFill>
                      <a:srgbClr val="FFFFFF"/>
                    </a:solidFill>
                    <a:latin typeface="Segoe" pitchFamily="34" charset="0"/>
                    <a:ea typeface="MS PGothic" pitchFamily="34" charset="-128"/>
                  </a:rPr>
                  <a:t>Hosting</a:t>
                </a:r>
                <a:br>
                  <a:rPr lang="en-US" sz="1200" dirty="0" smtClean="0">
                    <a:solidFill>
                      <a:srgbClr val="FFFFFF"/>
                    </a:solidFill>
                    <a:latin typeface="Segoe" pitchFamily="34" charset="0"/>
                    <a:ea typeface="MS PGothic" pitchFamily="34" charset="-128"/>
                  </a:rPr>
                </a:br>
                <a:r>
                  <a:rPr lang="en-US" sz="1200" dirty="0" err="1" smtClean="0">
                    <a:solidFill>
                      <a:srgbClr val="FFFFFF"/>
                    </a:solidFill>
                    <a:latin typeface="Segoe" pitchFamily="34" charset="0"/>
                    <a:ea typeface="MS PGothic" pitchFamily="34" charset="-128"/>
                  </a:rPr>
                  <a:t>Compartilhado</a:t>
                </a:r>
                <a:endParaRPr lang="en-US" sz="1200" dirty="0" smtClean="0">
                  <a:solidFill>
                    <a:srgbClr val="FFFFFF"/>
                  </a:solidFill>
                  <a:latin typeface="Segoe" pitchFamily="34" charset="0"/>
                  <a:ea typeface="MS PGothic" pitchFamily="34" charset="-128"/>
                </a:endParaRPr>
              </a:p>
              <a:p>
                <a:pPr algn="ctr"/>
                <a:endParaRPr lang="en-US" sz="1200" dirty="0" smtClean="0">
                  <a:solidFill>
                    <a:srgbClr val="FFFFFF"/>
                  </a:solidFill>
                  <a:latin typeface="Segoe" pitchFamily="34" charset="0"/>
                  <a:ea typeface="MS PGothic" pitchFamily="34" charset="-128"/>
                </a:endParaRPr>
              </a:p>
            </p:txBody>
          </p:sp>
          <p:pic>
            <p:nvPicPr>
              <p:cNvPr id="54" name="Picture 5" descr="\\MAGNUM\Projects\Microsoft\Cloud Power FY12\Design\ICONS_PNG\Multi_tenancy.png"/>
              <p:cNvPicPr>
                <a:picLocks noChangeAspect="1" noChangeArrowheads="1"/>
              </p:cNvPicPr>
              <p:nvPr/>
            </p:nvPicPr>
            <p:blipFill>
              <a:blip r:embed="rId7" cstate="print">
                <a:lum bright="100000"/>
              </a:blip>
              <a:srcRect/>
              <a:stretch>
                <a:fillRect/>
              </a:stretch>
            </p:blipFill>
            <p:spPr bwMode="auto">
              <a:xfrm>
                <a:off x="428174" y="4898253"/>
                <a:ext cx="1165924" cy="1165924"/>
              </a:xfrm>
              <a:prstGeom prst="rect">
                <a:avLst/>
              </a:prstGeom>
              <a:noFill/>
              <a:ln>
                <a:noFill/>
              </a:ln>
            </p:spPr>
          </p:pic>
        </p:grpSp>
        <p:grpSp>
          <p:nvGrpSpPr>
            <p:cNvPr id="70" name="Group 69"/>
            <p:cNvGrpSpPr/>
            <p:nvPr/>
          </p:nvGrpSpPr>
          <p:grpSpPr>
            <a:xfrm>
              <a:off x="5558584" y="4731804"/>
              <a:ext cx="1318579" cy="1764248"/>
              <a:chOff x="5559396" y="1877602"/>
              <a:chExt cx="1318579" cy="1764248"/>
            </a:xfrm>
          </p:grpSpPr>
          <p:sp>
            <p:nvSpPr>
              <p:cNvPr id="71" name="Rectangle 70"/>
              <p:cNvSpPr/>
              <p:nvPr/>
            </p:nvSpPr>
            <p:spPr>
              <a:xfrm>
                <a:off x="5559396" y="1877602"/>
                <a:ext cx="1318579" cy="1764248"/>
              </a:xfrm>
              <a:prstGeom prst="rect">
                <a:avLst/>
              </a:prstGeom>
              <a:solidFill>
                <a:schemeClr val="tx1"/>
              </a:solidFill>
              <a:ln>
                <a:noFill/>
              </a:ln>
            </p:spPr>
            <p:style>
              <a:lnRef idx="2">
                <a:schemeClr val="accent2">
                  <a:shade val="50000"/>
                </a:schemeClr>
              </a:lnRef>
              <a:fillRef idx="1">
                <a:schemeClr val="accent2"/>
              </a:fillRef>
              <a:effectRef idx="0">
                <a:schemeClr val="accent2"/>
              </a:effectRef>
              <a:fontRef idx="minor">
                <a:schemeClr val="lt1"/>
              </a:fontRef>
            </p:style>
            <p:txBody>
              <a:bodyPr bIns="0" anchor="b"/>
              <a:lstStyle/>
              <a:p>
                <a:pPr algn="ctr"/>
                <a:r>
                  <a:rPr lang="en-US" sz="1200" dirty="0" smtClean="0">
                    <a:solidFill>
                      <a:srgbClr val="FFFFFF"/>
                    </a:solidFill>
                    <a:latin typeface="Segoe" pitchFamily="34" charset="0"/>
                    <a:ea typeface="MS PGothic" pitchFamily="34" charset="-128"/>
                  </a:rPr>
                  <a:t>Seguro</a:t>
                </a:r>
              </a:p>
              <a:p>
                <a:pPr algn="ctr"/>
                <a:endParaRPr lang="en-US" sz="1200" dirty="0" smtClean="0">
                  <a:solidFill>
                    <a:srgbClr val="FFFFFF"/>
                  </a:solidFill>
                  <a:latin typeface="Segoe" pitchFamily="34" charset="0"/>
                  <a:ea typeface="MS PGothic" pitchFamily="34" charset="-128"/>
                </a:endParaRPr>
              </a:p>
            </p:txBody>
          </p:sp>
          <p:pic>
            <p:nvPicPr>
              <p:cNvPr id="72" name="Picture 7" descr="\\MAGNUM\Projects\Microsoft\Cloud Power FY12\Design\ICONS_PNG\Secure.png"/>
              <p:cNvPicPr>
                <a:picLocks noChangeAspect="1" noChangeArrowheads="1"/>
              </p:cNvPicPr>
              <p:nvPr/>
            </p:nvPicPr>
            <p:blipFill rotWithShape="1">
              <a:blip r:embed="rId6" cstate="print">
                <a:lum bright="100000"/>
              </a:blip>
              <a:srcRect l="18278" t="11204" r="18342" b="9570"/>
              <a:stretch/>
            </p:blipFill>
            <p:spPr bwMode="auto">
              <a:xfrm>
                <a:off x="5761485" y="2049461"/>
                <a:ext cx="914400" cy="1143001"/>
              </a:xfrm>
              <a:prstGeom prst="rect">
                <a:avLst/>
              </a:prstGeom>
              <a:noFill/>
              <a:ln>
                <a:noFill/>
              </a:ln>
            </p:spPr>
          </p:pic>
        </p:grpSp>
        <p:grpSp>
          <p:nvGrpSpPr>
            <p:cNvPr id="2" name="Group 1"/>
            <p:cNvGrpSpPr/>
            <p:nvPr/>
          </p:nvGrpSpPr>
          <p:grpSpPr>
            <a:xfrm>
              <a:off x="2109498" y="4731804"/>
              <a:ext cx="1309614" cy="1764248"/>
              <a:chOff x="3256707" y="4899345"/>
              <a:chExt cx="1309614" cy="1764248"/>
            </a:xfrm>
          </p:grpSpPr>
          <p:sp>
            <p:nvSpPr>
              <p:cNvPr id="78" name="Rectangle 77"/>
              <p:cNvSpPr/>
              <p:nvPr/>
            </p:nvSpPr>
            <p:spPr>
              <a:xfrm>
                <a:off x="3256707" y="4899345"/>
                <a:ext cx="1309614" cy="1764248"/>
              </a:xfrm>
              <a:prstGeom prst="rect">
                <a:avLst/>
              </a:prstGeom>
              <a:solidFill>
                <a:srgbClr val="007233"/>
              </a:solidFill>
              <a:ln>
                <a:noFill/>
              </a:ln>
            </p:spPr>
            <p:style>
              <a:lnRef idx="2">
                <a:schemeClr val="accent2">
                  <a:shade val="50000"/>
                </a:schemeClr>
              </a:lnRef>
              <a:fillRef idx="1">
                <a:schemeClr val="accent2"/>
              </a:fillRef>
              <a:effectRef idx="0">
                <a:schemeClr val="accent2"/>
              </a:effectRef>
              <a:fontRef idx="minor">
                <a:schemeClr val="lt1"/>
              </a:fontRef>
            </p:style>
            <p:txBody>
              <a:bodyPr bIns="91440" anchor="b"/>
              <a:lstStyle/>
              <a:p>
                <a:pPr algn="ctr"/>
                <a:r>
                  <a:rPr lang="en-US" sz="1200" cap="all" dirty="0" smtClean="0">
                    <a:solidFill>
                      <a:srgbClr val="FFFFFF"/>
                    </a:solidFill>
                    <a:latin typeface="Segoe" pitchFamily="34" charset="0"/>
                    <a:ea typeface="MS PGothic" pitchFamily="34" charset="-128"/>
                  </a:rPr>
                  <a:t>Workload</a:t>
                </a:r>
                <a:br>
                  <a:rPr lang="en-US" sz="1200" cap="all" dirty="0" smtClean="0">
                    <a:solidFill>
                      <a:srgbClr val="FFFFFF"/>
                    </a:solidFill>
                    <a:latin typeface="Segoe" pitchFamily="34" charset="0"/>
                    <a:ea typeface="MS PGothic" pitchFamily="34" charset="-128"/>
                  </a:rPr>
                </a:br>
                <a:r>
                  <a:rPr lang="en-US" sz="1200" cap="all" dirty="0" err="1" smtClean="0">
                    <a:solidFill>
                      <a:srgbClr val="FFFFFF"/>
                    </a:solidFill>
                    <a:latin typeface="Segoe" pitchFamily="34" charset="0"/>
                    <a:ea typeface="MS PGothic" pitchFamily="34" charset="-128"/>
                  </a:rPr>
                  <a:t>controlado</a:t>
                </a:r>
                <a:endParaRPr lang="en-US" sz="1200" cap="all" dirty="0" smtClean="0">
                  <a:solidFill>
                    <a:srgbClr val="FFFFFF"/>
                  </a:solidFill>
                  <a:latin typeface="Segoe" pitchFamily="34" charset="0"/>
                  <a:ea typeface="MS PGothic" pitchFamily="34" charset="-128"/>
                </a:endParaRPr>
              </a:p>
            </p:txBody>
          </p:sp>
          <p:sp>
            <p:nvSpPr>
              <p:cNvPr id="76" name="Freeform 18"/>
              <p:cNvSpPr>
                <a:spLocks noEditPoints="1"/>
              </p:cNvSpPr>
              <p:nvPr/>
            </p:nvSpPr>
            <p:spPr bwMode="black">
              <a:xfrm>
                <a:off x="3501734" y="5088206"/>
                <a:ext cx="819561" cy="999856"/>
              </a:xfrm>
              <a:custGeom>
                <a:avLst/>
                <a:gdLst>
                  <a:gd name="T0" fmla="*/ 129 w 246"/>
                  <a:gd name="T1" fmla="*/ 192 h 300"/>
                  <a:gd name="T2" fmla="*/ 43 w 246"/>
                  <a:gd name="T3" fmla="*/ 202 h 300"/>
                  <a:gd name="T4" fmla="*/ 129 w 246"/>
                  <a:gd name="T5" fmla="*/ 126 h 300"/>
                  <a:gd name="T6" fmla="*/ 43 w 246"/>
                  <a:gd name="T7" fmla="*/ 135 h 300"/>
                  <a:gd name="T8" fmla="*/ 129 w 246"/>
                  <a:gd name="T9" fmla="*/ 126 h 300"/>
                  <a:gd name="T10" fmla="*/ 215 w 246"/>
                  <a:gd name="T11" fmla="*/ 101 h 300"/>
                  <a:gd name="T12" fmla="*/ 219 w 246"/>
                  <a:gd name="T13" fmla="*/ 90 h 300"/>
                  <a:gd name="T14" fmla="*/ 208 w 246"/>
                  <a:gd name="T15" fmla="*/ 111 h 300"/>
                  <a:gd name="T16" fmla="*/ 43 w 246"/>
                  <a:gd name="T17" fmla="*/ 92 h 300"/>
                  <a:gd name="T18" fmla="*/ 117 w 246"/>
                  <a:gd name="T19" fmla="*/ 102 h 300"/>
                  <a:gd name="T20" fmla="*/ 43 w 246"/>
                  <a:gd name="T21" fmla="*/ 235 h 300"/>
                  <a:gd name="T22" fmla="*/ 117 w 246"/>
                  <a:gd name="T23" fmla="*/ 226 h 300"/>
                  <a:gd name="T24" fmla="*/ 43 w 246"/>
                  <a:gd name="T25" fmla="*/ 235 h 300"/>
                  <a:gd name="T26" fmla="*/ 11 w 246"/>
                  <a:gd name="T27" fmla="*/ 287 h 300"/>
                  <a:gd name="T28" fmla="*/ 35 w 246"/>
                  <a:gd name="T29" fmla="*/ 36 h 300"/>
                  <a:gd name="T30" fmla="*/ 0 w 246"/>
                  <a:gd name="T31" fmla="*/ 22 h 300"/>
                  <a:gd name="T32" fmla="*/ 219 w 246"/>
                  <a:gd name="T33" fmla="*/ 300 h 300"/>
                  <a:gd name="T34" fmla="*/ 208 w 246"/>
                  <a:gd name="T35" fmla="*/ 173 h 300"/>
                  <a:gd name="T36" fmla="*/ 117 w 246"/>
                  <a:gd name="T37" fmla="*/ 159 h 300"/>
                  <a:gd name="T38" fmla="*/ 43 w 246"/>
                  <a:gd name="T39" fmla="*/ 169 h 300"/>
                  <a:gd name="T40" fmla="*/ 117 w 246"/>
                  <a:gd name="T41" fmla="*/ 159 h 300"/>
                  <a:gd name="T42" fmla="*/ 57 w 246"/>
                  <a:gd name="T43" fmla="*/ 22 h 300"/>
                  <a:gd name="T44" fmla="*/ 86 w 246"/>
                  <a:gd name="T45" fmla="*/ 20 h 300"/>
                  <a:gd name="T46" fmla="*/ 110 w 246"/>
                  <a:gd name="T47" fmla="*/ 0 h 300"/>
                  <a:gd name="T48" fmla="*/ 133 w 246"/>
                  <a:gd name="T49" fmla="*/ 20 h 300"/>
                  <a:gd name="T50" fmla="*/ 162 w 246"/>
                  <a:gd name="T51" fmla="*/ 22 h 300"/>
                  <a:gd name="T52" fmla="*/ 179 w 246"/>
                  <a:gd name="T53" fmla="*/ 43 h 300"/>
                  <a:gd name="T54" fmla="*/ 41 w 246"/>
                  <a:gd name="T55" fmla="*/ 36 h 300"/>
                  <a:gd name="T56" fmla="*/ 110 w 246"/>
                  <a:gd name="T57" fmla="*/ 20 h 300"/>
                  <a:gd name="T58" fmla="*/ 110 w 246"/>
                  <a:gd name="T59" fmla="*/ 11 h 300"/>
                  <a:gd name="T60" fmla="*/ 190 w 246"/>
                  <a:gd name="T61" fmla="*/ 269 h 300"/>
                  <a:gd name="T62" fmla="*/ 29 w 246"/>
                  <a:gd name="T63" fmla="*/ 59 h 300"/>
                  <a:gd name="T64" fmla="*/ 190 w 246"/>
                  <a:gd name="T65" fmla="*/ 71 h 300"/>
                  <a:gd name="T66" fmla="*/ 200 w 246"/>
                  <a:gd name="T67" fmla="*/ 49 h 300"/>
                  <a:gd name="T68" fmla="*/ 19 w 246"/>
                  <a:gd name="T69" fmla="*/ 278 h 300"/>
                  <a:gd name="T70" fmla="*/ 200 w 246"/>
                  <a:gd name="T71" fmla="*/ 185 h 300"/>
                  <a:gd name="T72" fmla="*/ 190 w 246"/>
                  <a:gd name="T73" fmla="*/ 269 h 300"/>
                  <a:gd name="T74" fmla="*/ 190 w 246"/>
                  <a:gd name="T75" fmla="*/ 133 h 300"/>
                  <a:gd name="T76" fmla="*/ 200 w 246"/>
                  <a:gd name="T77" fmla="*/ 124 h 300"/>
                  <a:gd name="T78" fmla="*/ 215 w 246"/>
                  <a:gd name="T79" fmla="*/ 35 h 300"/>
                  <a:gd name="T80" fmla="*/ 219 w 246"/>
                  <a:gd name="T81" fmla="*/ 22 h 300"/>
                  <a:gd name="T82" fmla="*/ 184 w 246"/>
                  <a:gd name="T83" fmla="*/ 36 h 300"/>
                  <a:gd name="T84" fmla="*/ 208 w 246"/>
                  <a:gd name="T85" fmla="*/ 44 h 300"/>
                  <a:gd name="T86" fmla="*/ 246 w 246"/>
                  <a:gd name="T87" fmla="*/ 41 h 300"/>
                  <a:gd name="T88" fmla="*/ 155 w 246"/>
                  <a:gd name="T89" fmla="*/ 134 h 300"/>
                  <a:gd name="T90" fmla="*/ 156 w 246"/>
                  <a:gd name="T91" fmla="*/ 92 h 300"/>
                  <a:gd name="T92" fmla="*/ 218 w 246"/>
                  <a:gd name="T93" fmla="*/ 41 h 300"/>
                  <a:gd name="T94" fmla="*/ 246 w 246"/>
                  <a:gd name="T95" fmla="*/ 107 h 300"/>
                  <a:gd name="T96" fmla="*/ 155 w 246"/>
                  <a:gd name="T97" fmla="*/ 201 h 300"/>
                  <a:gd name="T98" fmla="*/ 156 w 246"/>
                  <a:gd name="T99" fmla="*/ 159 h 300"/>
                  <a:gd name="T100" fmla="*/ 218 w 246"/>
                  <a:gd name="T101" fmla="*/ 107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46" h="300">
                    <a:moveTo>
                      <a:pt x="43" y="192"/>
                    </a:moveTo>
                    <a:cubicBezTo>
                      <a:pt x="129" y="192"/>
                      <a:pt x="129" y="192"/>
                      <a:pt x="129" y="192"/>
                    </a:cubicBezTo>
                    <a:cubicBezTo>
                      <a:pt x="129" y="202"/>
                      <a:pt x="129" y="202"/>
                      <a:pt x="129" y="202"/>
                    </a:cubicBezTo>
                    <a:cubicBezTo>
                      <a:pt x="43" y="202"/>
                      <a:pt x="43" y="202"/>
                      <a:pt x="43" y="202"/>
                    </a:cubicBezTo>
                    <a:lnTo>
                      <a:pt x="43" y="192"/>
                    </a:lnTo>
                    <a:close/>
                    <a:moveTo>
                      <a:pt x="129" y="126"/>
                    </a:moveTo>
                    <a:cubicBezTo>
                      <a:pt x="43" y="126"/>
                      <a:pt x="43" y="126"/>
                      <a:pt x="43" y="126"/>
                    </a:cubicBezTo>
                    <a:cubicBezTo>
                      <a:pt x="43" y="135"/>
                      <a:pt x="43" y="135"/>
                      <a:pt x="43" y="135"/>
                    </a:cubicBezTo>
                    <a:cubicBezTo>
                      <a:pt x="129" y="135"/>
                      <a:pt x="129" y="135"/>
                      <a:pt x="129" y="135"/>
                    </a:cubicBezTo>
                    <a:lnTo>
                      <a:pt x="129" y="126"/>
                    </a:lnTo>
                    <a:close/>
                    <a:moveTo>
                      <a:pt x="208" y="111"/>
                    </a:moveTo>
                    <a:cubicBezTo>
                      <a:pt x="215" y="101"/>
                      <a:pt x="215" y="101"/>
                      <a:pt x="215" y="101"/>
                    </a:cubicBezTo>
                    <a:cubicBezTo>
                      <a:pt x="219" y="101"/>
                      <a:pt x="219" y="101"/>
                      <a:pt x="219" y="101"/>
                    </a:cubicBezTo>
                    <a:cubicBezTo>
                      <a:pt x="219" y="90"/>
                      <a:pt x="219" y="90"/>
                      <a:pt x="219" y="90"/>
                    </a:cubicBezTo>
                    <a:cubicBezTo>
                      <a:pt x="208" y="106"/>
                      <a:pt x="208" y="106"/>
                      <a:pt x="208" y="106"/>
                    </a:cubicBezTo>
                    <a:lnTo>
                      <a:pt x="208" y="111"/>
                    </a:lnTo>
                    <a:close/>
                    <a:moveTo>
                      <a:pt x="117" y="92"/>
                    </a:moveTo>
                    <a:cubicBezTo>
                      <a:pt x="43" y="92"/>
                      <a:pt x="43" y="92"/>
                      <a:pt x="43" y="92"/>
                    </a:cubicBezTo>
                    <a:cubicBezTo>
                      <a:pt x="43" y="102"/>
                      <a:pt x="43" y="102"/>
                      <a:pt x="43" y="102"/>
                    </a:cubicBezTo>
                    <a:cubicBezTo>
                      <a:pt x="117" y="102"/>
                      <a:pt x="117" y="102"/>
                      <a:pt x="117" y="102"/>
                    </a:cubicBezTo>
                    <a:lnTo>
                      <a:pt x="117" y="92"/>
                    </a:lnTo>
                    <a:close/>
                    <a:moveTo>
                      <a:pt x="43" y="235"/>
                    </a:moveTo>
                    <a:cubicBezTo>
                      <a:pt x="117" y="235"/>
                      <a:pt x="117" y="235"/>
                      <a:pt x="117" y="235"/>
                    </a:cubicBezTo>
                    <a:cubicBezTo>
                      <a:pt x="117" y="226"/>
                      <a:pt x="117" y="226"/>
                      <a:pt x="117" y="226"/>
                    </a:cubicBezTo>
                    <a:cubicBezTo>
                      <a:pt x="43" y="226"/>
                      <a:pt x="43" y="226"/>
                      <a:pt x="43" y="226"/>
                    </a:cubicBezTo>
                    <a:lnTo>
                      <a:pt x="43" y="235"/>
                    </a:lnTo>
                    <a:close/>
                    <a:moveTo>
                      <a:pt x="208" y="287"/>
                    </a:moveTo>
                    <a:cubicBezTo>
                      <a:pt x="11" y="287"/>
                      <a:pt x="11" y="287"/>
                      <a:pt x="11" y="287"/>
                    </a:cubicBezTo>
                    <a:cubicBezTo>
                      <a:pt x="11" y="36"/>
                      <a:pt x="11" y="36"/>
                      <a:pt x="11" y="36"/>
                    </a:cubicBezTo>
                    <a:cubicBezTo>
                      <a:pt x="35" y="36"/>
                      <a:pt x="35" y="36"/>
                      <a:pt x="35" y="36"/>
                    </a:cubicBezTo>
                    <a:cubicBezTo>
                      <a:pt x="37" y="31"/>
                      <a:pt x="40" y="26"/>
                      <a:pt x="44" y="22"/>
                    </a:cubicBezTo>
                    <a:cubicBezTo>
                      <a:pt x="0" y="22"/>
                      <a:pt x="0" y="22"/>
                      <a:pt x="0" y="22"/>
                    </a:cubicBezTo>
                    <a:cubicBezTo>
                      <a:pt x="0" y="300"/>
                      <a:pt x="0" y="300"/>
                      <a:pt x="0" y="300"/>
                    </a:cubicBezTo>
                    <a:cubicBezTo>
                      <a:pt x="219" y="300"/>
                      <a:pt x="219" y="300"/>
                      <a:pt x="219" y="300"/>
                    </a:cubicBezTo>
                    <a:cubicBezTo>
                      <a:pt x="219" y="157"/>
                      <a:pt x="219" y="157"/>
                      <a:pt x="219" y="157"/>
                    </a:cubicBezTo>
                    <a:cubicBezTo>
                      <a:pt x="208" y="173"/>
                      <a:pt x="208" y="173"/>
                      <a:pt x="208" y="173"/>
                    </a:cubicBezTo>
                    <a:lnTo>
                      <a:pt x="208" y="287"/>
                    </a:lnTo>
                    <a:close/>
                    <a:moveTo>
                      <a:pt x="117" y="159"/>
                    </a:moveTo>
                    <a:cubicBezTo>
                      <a:pt x="43" y="159"/>
                      <a:pt x="43" y="159"/>
                      <a:pt x="43" y="159"/>
                    </a:cubicBezTo>
                    <a:cubicBezTo>
                      <a:pt x="43" y="169"/>
                      <a:pt x="43" y="169"/>
                      <a:pt x="43" y="169"/>
                    </a:cubicBezTo>
                    <a:cubicBezTo>
                      <a:pt x="117" y="169"/>
                      <a:pt x="117" y="169"/>
                      <a:pt x="117" y="169"/>
                    </a:cubicBezTo>
                    <a:lnTo>
                      <a:pt x="117" y="159"/>
                    </a:lnTo>
                    <a:close/>
                    <a:moveTo>
                      <a:pt x="41" y="36"/>
                    </a:moveTo>
                    <a:cubicBezTo>
                      <a:pt x="43" y="29"/>
                      <a:pt x="50" y="25"/>
                      <a:pt x="57" y="22"/>
                    </a:cubicBezTo>
                    <a:cubicBezTo>
                      <a:pt x="63" y="21"/>
                      <a:pt x="71" y="20"/>
                      <a:pt x="77" y="20"/>
                    </a:cubicBezTo>
                    <a:cubicBezTo>
                      <a:pt x="80" y="20"/>
                      <a:pt x="83" y="20"/>
                      <a:pt x="86" y="20"/>
                    </a:cubicBezTo>
                    <a:cubicBezTo>
                      <a:pt x="87" y="20"/>
                      <a:pt x="88" y="20"/>
                      <a:pt x="89" y="20"/>
                    </a:cubicBezTo>
                    <a:cubicBezTo>
                      <a:pt x="89" y="9"/>
                      <a:pt x="98" y="0"/>
                      <a:pt x="110" y="0"/>
                    </a:cubicBezTo>
                    <a:cubicBezTo>
                      <a:pt x="121" y="0"/>
                      <a:pt x="130" y="9"/>
                      <a:pt x="130" y="20"/>
                    </a:cubicBezTo>
                    <a:cubicBezTo>
                      <a:pt x="131" y="20"/>
                      <a:pt x="132" y="20"/>
                      <a:pt x="133" y="20"/>
                    </a:cubicBezTo>
                    <a:cubicBezTo>
                      <a:pt x="136" y="20"/>
                      <a:pt x="139" y="20"/>
                      <a:pt x="142" y="20"/>
                    </a:cubicBezTo>
                    <a:cubicBezTo>
                      <a:pt x="149" y="20"/>
                      <a:pt x="156" y="21"/>
                      <a:pt x="162" y="22"/>
                    </a:cubicBezTo>
                    <a:cubicBezTo>
                      <a:pt x="170" y="25"/>
                      <a:pt x="176" y="29"/>
                      <a:pt x="178" y="36"/>
                    </a:cubicBezTo>
                    <a:cubicBezTo>
                      <a:pt x="179" y="38"/>
                      <a:pt x="179" y="41"/>
                      <a:pt x="179" y="43"/>
                    </a:cubicBezTo>
                    <a:cubicBezTo>
                      <a:pt x="145" y="43"/>
                      <a:pt x="74" y="43"/>
                      <a:pt x="40" y="43"/>
                    </a:cubicBezTo>
                    <a:cubicBezTo>
                      <a:pt x="40" y="41"/>
                      <a:pt x="41" y="38"/>
                      <a:pt x="41" y="36"/>
                    </a:cubicBezTo>
                    <a:close/>
                    <a:moveTo>
                      <a:pt x="99" y="20"/>
                    </a:moveTo>
                    <a:cubicBezTo>
                      <a:pt x="103" y="20"/>
                      <a:pt x="106" y="20"/>
                      <a:pt x="110" y="20"/>
                    </a:cubicBezTo>
                    <a:cubicBezTo>
                      <a:pt x="113" y="20"/>
                      <a:pt x="116" y="20"/>
                      <a:pt x="120" y="20"/>
                    </a:cubicBezTo>
                    <a:cubicBezTo>
                      <a:pt x="119" y="15"/>
                      <a:pt x="115" y="11"/>
                      <a:pt x="110" y="11"/>
                    </a:cubicBezTo>
                    <a:cubicBezTo>
                      <a:pt x="104" y="11"/>
                      <a:pt x="100" y="15"/>
                      <a:pt x="99" y="20"/>
                    </a:cubicBezTo>
                    <a:close/>
                    <a:moveTo>
                      <a:pt x="190" y="269"/>
                    </a:moveTo>
                    <a:cubicBezTo>
                      <a:pt x="29" y="269"/>
                      <a:pt x="29" y="269"/>
                      <a:pt x="29" y="269"/>
                    </a:cubicBezTo>
                    <a:cubicBezTo>
                      <a:pt x="29" y="59"/>
                      <a:pt x="29" y="59"/>
                      <a:pt x="29" y="59"/>
                    </a:cubicBezTo>
                    <a:cubicBezTo>
                      <a:pt x="190" y="59"/>
                      <a:pt x="190" y="59"/>
                      <a:pt x="190" y="59"/>
                    </a:cubicBezTo>
                    <a:cubicBezTo>
                      <a:pt x="190" y="71"/>
                      <a:pt x="190" y="71"/>
                      <a:pt x="190" y="71"/>
                    </a:cubicBezTo>
                    <a:cubicBezTo>
                      <a:pt x="200" y="57"/>
                      <a:pt x="200" y="57"/>
                      <a:pt x="200" y="57"/>
                    </a:cubicBezTo>
                    <a:cubicBezTo>
                      <a:pt x="200" y="49"/>
                      <a:pt x="200" y="49"/>
                      <a:pt x="200" y="49"/>
                    </a:cubicBezTo>
                    <a:cubicBezTo>
                      <a:pt x="19" y="49"/>
                      <a:pt x="19" y="49"/>
                      <a:pt x="19" y="49"/>
                    </a:cubicBezTo>
                    <a:cubicBezTo>
                      <a:pt x="19" y="278"/>
                      <a:pt x="19" y="278"/>
                      <a:pt x="19" y="278"/>
                    </a:cubicBezTo>
                    <a:cubicBezTo>
                      <a:pt x="200" y="278"/>
                      <a:pt x="200" y="278"/>
                      <a:pt x="200" y="278"/>
                    </a:cubicBezTo>
                    <a:cubicBezTo>
                      <a:pt x="200" y="185"/>
                      <a:pt x="200" y="185"/>
                      <a:pt x="200" y="185"/>
                    </a:cubicBezTo>
                    <a:cubicBezTo>
                      <a:pt x="190" y="199"/>
                      <a:pt x="190" y="199"/>
                      <a:pt x="190" y="199"/>
                    </a:cubicBezTo>
                    <a:lnTo>
                      <a:pt x="190" y="269"/>
                    </a:lnTo>
                    <a:close/>
                    <a:moveTo>
                      <a:pt x="200" y="119"/>
                    </a:moveTo>
                    <a:cubicBezTo>
                      <a:pt x="190" y="133"/>
                      <a:pt x="190" y="133"/>
                      <a:pt x="190" y="133"/>
                    </a:cubicBezTo>
                    <a:cubicBezTo>
                      <a:pt x="190" y="138"/>
                      <a:pt x="190" y="138"/>
                      <a:pt x="190" y="138"/>
                    </a:cubicBezTo>
                    <a:cubicBezTo>
                      <a:pt x="200" y="124"/>
                      <a:pt x="200" y="124"/>
                      <a:pt x="200" y="124"/>
                    </a:cubicBezTo>
                    <a:lnTo>
                      <a:pt x="200" y="119"/>
                    </a:lnTo>
                    <a:close/>
                    <a:moveTo>
                      <a:pt x="215" y="35"/>
                    </a:moveTo>
                    <a:cubicBezTo>
                      <a:pt x="219" y="35"/>
                      <a:pt x="219" y="35"/>
                      <a:pt x="219" y="35"/>
                    </a:cubicBezTo>
                    <a:cubicBezTo>
                      <a:pt x="219" y="22"/>
                      <a:pt x="219" y="22"/>
                      <a:pt x="219" y="22"/>
                    </a:cubicBezTo>
                    <a:cubicBezTo>
                      <a:pt x="175" y="22"/>
                      <a:pt x="175" y="22"/>
                      <a:pt x="175" y="22"/>
                    </a:cubicBezTo>
                    <a:cubicBezTo>
                      <a:pt x="179" y="26"/>
                      <a:pt x="182" y="30"/>
                      <a:pt x="184" y="36"/>
                    </a:cubicBezTo>
                    <a:cubicBezTo>
                      <a:pt x="208" y="36"/>
                      <a:pt x="208" y="36"/>
                      <a:pt x="208" y="36"/>
                    </a:cubicBezTo>
                    <a:cubicBezTo>
                      <a:pt x="208" y="44"/>
                      <a:pt x="208" y="44"/>
                      <a:pt x="208" y="44"/>
                    </a:cubicBezTo>
                    <a:lnTo>
                      <a:pt x="215" y="35"/>
                    </a:lnTo>
                    <a:close/>
                    <a:moveTo>
                      <a:pt x="246" y="41"/>
                    </a:moveTo>
                    <a:cubicBezTo>
                      <a:pt x="182" y="134"/>
                      <a:pt x="182" y="134"/>
                      <a:pt x="182" y="134"/>
                    </a:cubicBezTo>
                    <a:cubicBezTo>
                      <a:pt x="155" y="134"/>
                      <a:pt x="155" y="134"/>
                      <a:pt x="155" y="134"/>
                    </a:cubicBezTo>
                    <a:cubicBezTo>
                      <a:pt x="129" y="92"/>
                      <a:pt x="129" y="92"/>
                      <a:pt x="129" y="92"/>
                    </a:cubicBezTo>
                    <a:cubicBezTo>
                      <a:pt x="156" y="92"/>
                      <a:pt x="156" y="92"/>
                      <a:pt x="156" y="92"/>
                    </a:cubicBezTo>
                    <a:cubicBezTo>
                      <a:pt x="169" y="113"/>
                      <a:pt x="169" y="113"/>
                      <a:pt x="169" y="113"/>
                    </a:cubicBezTo>
                    <a:cubicBezTo>
                      <a:pt x="218" y="41"/>
                      <a:pt x="218" y="41"/>
                      <a:pt x="218" y="41"/>
                    </a:cubicBezTo>
                    <a:lnTo>
                      <a:pt x="246" y="41"/>
                    </a:lnTo>
                    <a:close/>
                    <a:moveTo>
                      <a:pt x="246" y="107"/>
                    </a:moveTo>
                    <a:cubicBezTo>
                      <a:pt x="182" y="201"/>
                      <a:pt x="182" y="201"/>
                      <a:pt x="182" y="201"/>
                    </a:cubicBezTo>
                    <a:cubicBezTo>
                      <a:pt x="155" y="201"/>
                      <a:pt x="155" y="201"/>
                      <a:pt x="155" y="201"/>
                    </a:cubicBezTo>
                    <a:cubicBezTo>
                      <a:pt x="129" y="159"/>
                      <a:pt x="129" y="159"/>
                      <a:pt x="129" y="159"/>
                    </a:cubicBezTo>
                    <a:cubicBezTo>
                      <a:pt x="156" y="159"/>
                      <a:pt x="156" y="159"/>
                      <a:pt x="156" y="159"/>
                    </a:cubicBezTo>
                    <a:cubicBezTo>
                      <a:pt x="169" y="180"/>
                      <a:pt x="169" y="180"/>
                      <a:pt x="169" y="180"/>
                    </a:cubicBezTo>
                    <a:cubicBezTo>
                      <a:pt x="218" y="107"/>
                      <a:pt x="218" y="107"/>
                      <a:pt x="218" y="107"/>
                    </a:cubicBezTo>
                    <a:lnTo>
                      <a:pt x="246" y="107"/>
                    </a:ln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solidFill>
                    <a:srgbClr val="FFFFFF"/>
                  </a:solidFill>
                </a:endParaRPr>
              </a:p>
            </p:txBody>
          </p:sp>
        </p:grpSp>
        <p:grpSp>
          <p:nvGrpSpPr>
            <p:cNvPr id="47" name="Group 46"/>
            <p:cNvGrpSpPr/>
            <p:nvPr/>
          </p:nvGrpSpPr>
          <p:grpSpPr>
            <a:xfrm>
              <a:off x="10759110" y="4728216"/>
              <a:ext cx="1341745" cy="1767836"/>
              <a:chOff x="10759108" y="4760202"/>
              <a:chExt cx="1341745" cy="1767836"/>
            </a:xfrm>
          </p:grpSpPr>
          <p:sp>
            <p:nvSpPr>
              <p:cNvPr id="48" name="Rectangle 47"/>
              <p:cNvSpPr/>
              <p:nvPr/>
            </p:nvSpPr>
            <p:spPr>
              <a:xfrm>
                <a:off x="10770691" y="4763790"/>
                <a:ext cx="1318579" cy="1764248"/>
              </a:xfrm>
              <a:prstGeom prst="rect">
                <a:avLst/>
              </a:prstGeom>
              <a:solidFill>
                <a:srgbClr val="007233"/>
              </a:solidFill>
              <a:ln>
                <a:noFill/>
              </a:ln>
            </p:spPr>
            <p:style>
              <a:lnRef idx="2">
                <a:schemeClr val="accent5">
                  <a:shade val="50000"/>
                </a:schemeClr>
              </a:lnRef>
              <a:fillRef idx="1">
                <a:schemeClr val="accent5"/>
              </a:fillRef>
              <a:effectRef idx="0">
                <a:schemeClr val="accent5"/>
              </a:effectRef>
              <a:fontRef idx="minor">
                <a:schemeClr val="lt1"/>
              </a:fontRef>
            </p:style>
            <p:txBody>
              <a:bodyPr lIns="0" rIns="0" bIns="0" anchor="b"/>
              <a:lstStyle/>
              <a:p>
                <a:pPr algn="ctr"/>
                <a:r>
                  <a:rPr lang="en-US" sz="1200" dirty="0" smtClean="0">
                    <a:solidFill>
                      <a:srgbClr val="FFFFFF"/>
                    </a:solidFill>
                    <a:latin typeface="Segoe" pitchFamily="34" charset="0"/>
                    <a:ea typeface="MS PGothic" pitchFamily="34" charset="-128"/>
                  </a:rPr>
                  <a:t>PUBLIC</a:t>
                </a:r>
              </a:p>
              <a:p>
                <a:pPr algn="ctr"/>
                <a:r>
                  <a:rPr lang="en-US" sz="1200" dirty="0" smtClean="0">
                    <a:solidFill>
                      <a:srgbClr val="FFFFFF"/>
                    </a:solidFill>
                    <a:latin typeface="Segoe" pitchFamily="34" charset="0"/>
                    <a:ea typeface="MS PGothic" pitchFamily="34" charset="-128"/>
                  </a:rPr>
                  <a:t>MULTI-TENANCY</a:t>
                </a:r>
              </a:p>
              <a:p>
                <a:pPr algn="ctr"/>
                <a:endParaRPr lang="en-US" sz="1200" dirty="0" smtClean="0">
                  <a:solidFill>
                    <a:srgbClr val="FFFFFF"/>
                  </a:solidFill>
                  <a:latin typeface="Segoe" pitchFamily="34" charset="0"/>
                  <a:ea typeface="MS PGothic" pitchFamily="34" charset="-128"/>
                </a:endParaRPr>
              </a:p>
            </p:txBody>
          </p:sp>
          <p:pic>
            <p:nvPicPr>
              <p:cNvPr id="58" name="Picture 4" descr="\\MAGNUM\Projects\Microsoft\Cloud Power FY12\Design\ICONS_PNG\IIS-MULTI-TENANCY.png"/>
              <p:cNvPicPr>
                <a:picLocks noChangeAspect="1" noChangeArrowheads="1"/>
              </p:cNvPicPr>
              <p:nvPr/>
            </p:nvPicPr>
            <p:blipFill>
              <a:blip r:embed="rId8" cstate="print">
                <a:lum bright="100000"/>
              </a:blip>
              <a:srcRect/>
              <a:stretch>
                <a:fillRect/>
              </a:stretch>
            </p:blipFill>
            <p:spPr bwMode="auto">
              <a:xfrm>
                <a:off x="10759108" y="4760202"/>
                <a:ext cx="1341745" cy="1341745"/>
              </a:xfrm>
              <a:prstGeom prst="rect">
                <a:avLst/>
              </a:prstGeom>
              <a:noFill/>
              <a:ln>
                <a:noFill/>
              </a:ln>
            </p:spPr>
          </p:pic>
        </p:grpSp>
      </p:grpSp>
    </p:spTree>
    <p:extLst>
      <p:ext uri="{BB962C8B-B14F-4D97-AF65-F5344CB8AC3E}">
        <p14:creationId xmlns:p14="http://schemas.microsoft.com/office/powerpoint/2010/main" val="336672772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ight Brace 7"/>
          <p:cNvSpPr/>
          <p:nvPr/>
        </p:nvSpPr>
        <p:spPr>
          <a:xfrm>
            <a:off x="8455937" y="1423407"/>
            <a:ext cx="920835" cy="5133315"/>
          </a:xfrm>
          <a:prstGeom prst="rightBrace">
            <a:avLst>
              <a:gd name="adj1" fmla="val 90955"/>
              <a:gd name="adj2" fmla="val 50542"/>
            </a:avLst>
          </a:prstGeom>
          <a:ln w="38100">
            <a:solidFill>
              <a:schemeClr val="accent4"/>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FFFF"/>
              </a:solidFill>
            </a:endParaRPr>
          </a:p>
        </p:txBody>
      </p:sp>
      <p:sp>
        <p:nvSpPr>
          <p:cNvPr id="7" name="Title 6"/>
          <p:cNvSpPr>
            <a:spLocks noGrp="1"/>
          </p:cNvSpPr>
          <p:nvPr>
            <p:ph type="title"/>
          </p:nvPr>
        </p:nvSpPr>
        <p:spPr/>
        <p:txBody>
          <a:bodyPr/>
          <a:lstStyle/>
          <a:p>
            <a:r>
              <a:rPr lang="en-US" sz="4000" dirty="0" smtClean="0"/>
              <a:t>Desenvolvimento </a:t>
            </a:r>
            <a:r>
              <a:rPr lang="en-US" sz="4000" dirty="0" err="1" smtClean="0"/>
              <a:t>Moderno</a:t>
            </a:r>
            <a:r>
              <a:rPr lang="en-US" sz="4000" dirty="0" smtClean="0"/>
              <a:t> de App - </a:t>
            </a:r>
            <a:r>
              <a:rPr lang="en-US" sz="4000" dirty="0" err="1" smtClean="0"/>
              <a:t>Isolamento</a:t>
            </a:r>
            <a:r>
              <a:rPr lang="en-US" sz="4000" dirty="0" smtClean="0"/>
              <a:t> </a:t>
            </a:r>
            <a:r>
              <a:rPr lang="en-US" sz="4000" dirty="0" err="1" smtClean="0"/>
              <a:t>Flexível</a:t>
            </a:r>
            <a:endParaRPr lang="en-US" sz="4000" dirty="0"/>
          </a:p>
        </p:txBody>
      </p:sp>
      <p:grpSp>
        <p:nvGrpSpPr>
          <p:cNvPr id="20" name="Group 19"/>
          <p:cNvGrpSpPr/>
          <p:nvPr/>
        </p:nvGrpSpPr>
        <p:grpSpPr>
          <a:xfrm>
            <a:off x="9376771" y="1389063"/>
            <a:ext cx="2514600" cy="5181600"/>
            <a:chOff x="9376771" y="1287462"/>
            <a:chExt cx="2514600" cy="5181600"/>
          </a:xfrm>
        </p:grpSpPr>
        <p:sp>
          <p:nvSpPr>
            <p:cNvPr id="81" name="Rounded Rectangle 1"/>
            <p:cNvSpPr/>
            <p:nvPr/>
          </p:nvSpPr>
          <p:spPr bwMode="auto">
            <a:xfrm>
              <a:off x="9376771" y="1287462"/>
              <a:ext cx="2514600" cy="5181600"/>
            </a:xfrm>
            <a:prstGeom prst="roundRect">
              <a:avLst/>
            </a:prstGeom>
            <a:ln w="28575">
              <a:solidFill>
                <a:schemeClr val="tx1"/>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91440" numCol="1" spcCol="0" rtlCol="0" fromWordArt="0" anchor="b" anchorCtr="0" forceAA="0" compatLnSpc="1">
              <a:prstTxWarp prst="textNoShape">
                <a:avLst/>
              </a:prstTxWarp>
              <a:noAutofit/>
            </a:bodyPr>
            <a:lstStyle/>
            <a:p>
              <a:pPr algn="ctr">
                <a:lnSpc>
                  <a:spcPct val="90000"/>
                </a:lnSpc>
                <a:spcAft>
                  <a:spcPts val="600"/>
                </a:spcAft>
              </a:pPr>
              <a:r>
                <a:rPr lang="en-US" dirty="0" err="1" smtClean="0">
                  <a:solidFill>
                    <a:schemeClr val="tx1"/>
                  </a:solidFill>
                </a:rPr>
                <a:t>Gerenciamento</a:t>
              </a:r>
              <a:r>
                <a:rPr lang="en-US" dirty="0" smtClean="0">
                  <a:solidFill>
                    <a:schemeClr val="tx1"/>
                  </a:solidFill>
                </a:rPr>
                <a:t> de Containers</a:t>
              </a:r>
              <a:endParaRPr lang="en-US" dirty="0">
                <a:solidFill>
                  <a:schemeClr val="tx1"/>
                </a:solidFill>
              </a:endParaRPr>
            </a:p>
          </p:txBody>
        </p:sp>
        <p:grpSp>
          <p:nvGrpSpPr>
            <p:cNvPr id="61" name="Group 29"/>
            <p:cNvGrpSpPr/>
            <p:nvPr/>
          </p:nvGrpSpPr>
          <p:grpSpPr>
            <a:xfrm>
              <a:off x="9719671" y="2915667"/>
              <a:ext cx="1828800" cy="1371600"/>
              <a:chOff x="4092204" y="824804"/>
              <a:chExt cx="1828800" cy="1371600"/>
            </a:xfrm>
          </p:grpSpPr>
          <p:sp>
            <p:nvSpPr>
              <p:cNvPr id="68" name="Rectangle 67"/>
              <p:cNvSpPr/>
              <p:nvPr/>
            </p:nvSpPr>
            <p:spPr>
              <a:xfrm>
                <a:off x="4092204" y="824804"/>
                <a:ext cx="1828800" cy="1371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solidFill>
                      <a:srgbClr val="FFFFFF"/>
                    </a:solidFill>
                  </a:rPr>
                  <a:t>PowerShell</a:t>
                </a:r>
              </a:p>
            </p:txBody>
          </p:sp>
          <p:pic>
            <p:nvPicPr>
              <p:cNvPr id="69" name="Picture 6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64568" y="1242108"/>
                <a:ext cx="884073" cy="884073"/>
              </a:xfrm>
              <a:prstGeom prst="rect">
                <a:avLst/>
              </a:prstGeom>
              <a:ln>
                <a:noFill/>
              </a:ln>
            </p:spPr>
          </p:pic>
        </p:grpSp>
        <p:grpSp>
          <p:nvGrpSpPr>
            <p:cNvPr id="62" name="Group 30"/>
            <p:cNvGrpSpPr/>
            <p:nvPr/>
          </p:nvGrpSpPr>
          <p:grpSpPr>
            <a:xfrm>
              <a:off x="9719671" y="4372041"/>
              <a:ext cx="1828800" cy="1388456"/>
              <a:chOff x="8354162" y="845633"/>
              <a:chExt cx="1828800" cy="1388456"/>
            </a:xfrm>
          </p:grpSpPr>
          <p:sp>
            <p:nvSpPr>
              <p:cNvPr id="66" name="Rectangle 65"/>
              <p:cNvSpPr/>
              <p:nvPr/>
            </p:nvSpPr>
            <p:spPr>
              <a:xfrm>
                <a:off x="8354162" y="845633"/>
                <a:ext cx="1828800" cy="1371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solidFill>
                      <a:srgbClr val="FFFFFF"/>
                    </a:solidFill>
                  </a:rPr>
                  <a:t>Outros</a:t>
                </a:r>
                <a:endParaRPr lang="en-US" dirty="0">
                  <a:solidFill>
                    <a:srgbClr val="FFFFFF"/>
                  </a:solidFill>
                </a:endParaRPr>
              </a:p>
            </p:txBody>
          </p:sp>
          <p:pic>
            <p:nvPicPr>
              <p:cNvPr id="67" name="Picture 2" descr="C:\Users\mitchellg\Desktop\Automated_2.png"/>
              <p:cNvPicPr>
                <a:picLocks noChangeAspect="1" noChangeArrowheads="1"/>
              </p:cNvPicPr>
              <p:nvPr/>
            </p:nvPicPr>
            <p:blipFill>
              <a:blip r:embed="rId4" cstate="print">
                <a:lum bright="100000"/>
              </a:blip>
              <a:srcRect/>
              <a:stretch>
                <a:fillRect/>
              </a:stretch>
            </p:blipFill>
            <p:spPr bwMode="auto">
              <a:xfrm>
                <a:off x="8662935" y="1022834"/>
                <a:ext cx="1211255" cy="1211255"/>
              </a:xfrm>
              <a:prstGeom prst="rect">
                <a:avLst/>
              </a:prstGeom>
              <a:noFill/>
              <a:ln>
                <a:noFill/>
              </a:ln>
            </p:spPr>
          </p:pic>
        </p:grpSp>
        <p:grpSp>
          <p:nvGrpSpPr>
            <p:cNvPr id="63" name="Group 31"/>
            <p:cNvGrpSpPr/>
            <p:nvPr/>
          </p:nvGrpSpPr>
          <p:grpSpPr>
            <a:xfrm>
              <a:off x="9655873" y="1459293"/>
              <a:ext cx="1956396" cy="1371600"/>
              <a:chOff x="6173862" y="845633"/>
              <a:chExt cx="1956396" cy="1371600"/>
            </a:xfrm>
          </p:grpSpPr>
          <p:sp>
            <p:nvSpPr>
              <p:cNvPr id="64" name="Rectangle 63"/>
              <p:cNvSpPr/>
              <p:nvPr/>
            </p:nvSpPr>
            <p:spPr>
              <a:xfrm>
                <a:off x="6237660" y="845633"/>
                <a:ext cx="1828800" cy="1371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rgbClr val="FFFFFF"/>
                    </a:solidFill>
                  </a:rPr>
                  <a:t>Docker</a:t>
                </a:r>
              </a:p>
            </p:txBody>
          </p:sp>
          <p:pic>
            <p:nvPicPr>
              <p:cNvPr id="65" name="Picture 6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73862" y="1291188"/>
                <a:ext cx="1956396" cy="672474"/>
              </a:xfrm>
              <a:prstGeom prst="rect">
                <a:avLst/>
              </a:prstGeom>
              <a:ln>
                <a:noFill/>
              </a:ln>
            </p:spPr>
          </p:pic>
        </p:grpSp>
      </p:grpSp>
      <p:sp>
        <p:nvSpPr>
          <p:cNvPr id="6" name="Rectangle 5"/>
          <p:cNvSpPr/>
          <p:nvPr/>
        </p:nvSpPr>
        <p:spPr bwMode="auto">
          <a:xfrm>
            <a:off x="3933421" y="1389063"/>
            <a:ext cx="4572000" cy="5181600"/>
          </a:xfrm>
          <a:prstGeom prst="rect">
            <a:avLst/>
          </a:prstGeom>
          <a:solidFill>
            <a:schemeClr val="tx1"/>
          </a:solidFill>
          <a:ln w="3810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800" dirty="0" smtClean="0">
                <a:solidFill>
                  <a:schemeClr val="bg1"/>
                </a:solidFill>
                <a:latin typeface="+mj-lt"/>
                <a:ea typeface="Segoe UI" pitchFamily="34" charset="0"/>
                <a:cs typeface="Segoe UI" pitchFamily="34" charset="0"/>
              </a:rPr>
              <a:t>Container Run-Times</a:t>
            </a:r>
          </a:p>
        </p:txBody>
      </p:sp>
      <p:sp>
        <p:nvSpPr>
          <p:cNvPr id="58" name="Rectangle 25"/>
          <p:cNvSpPr/>
          <p:nvPr/>
        </p:nvSpPr>
        <p:spPr>
          <a:xfrm>
            <a:off x="5773895" y="753440"/>
            <a:ext cx="1828800" cy="369332"/>
          </a:xfrm>
          <a:prstGeom prst="rect">
            <a:avLst/>
          </a:prstGeom>
        </p:spPr>
        <p:txBody>
          <a:bodyPr wrap="square">
            <a:spAutoFit/>
          </a:bodyPr>
          <a:lstStyle/>
          <a:p>
            <a:pPr algn="ctr"/>
            <a:endParaRPr lang="en-US" dirty="0">
              <a:solidFill>
                <a:srgbClr val="000000"/>
              </a:solidFill>
              <a:latin typeface="Segoe UI Light" panose="020B0502040204020203" pitchFamily="34" charset="0"/>
              <a:cs typeface="Segoe UI Light" panose="020B0502040204020203" pitchFamily="34" charset="0"/>
            </a:endParaRPr>
          </a:p>
        </p:txBody>
      </p:sp>
      <p:sp>
        <p:nvSpPr>
          <p:cNvPr id="2" name="Rectangle 1"/>
          <p:cNvSpPr/>
          <p:nvPr/>
        </p:nvSpPr>
        <p:spPr bwMode="auto">
          <a:xfrm>
            <a:off x="5017410" y="2039793"/>
            <a:ext cx="2404022" cy="1737360"/>
          </a:xfrm>
          <a:prstGeom prst="rect">
            <a:avLst/>
          </a:prstGeom>
          <a:ln>
            <a:solidFill>
              <a:schemeClr val="accent1"/>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Box 17"/>
          <p:cNvSpPr txBox="1"/>
          <p:nvPr/>
        </p:nvSpPr>
        <p:spPr>
          <a:xfrm>
            <a:off x="5017410" y="2060253"/>
            <a:ext cx="2404022" cy="544765"/>
          </a:xfrm>
          <a:prstGeom prst="rect">
            <a:avLst/>
          </a:prstGeom>
          <a:noFill/>
        </p:spPr>
        <p:txBody>
          <a:bodyPr wrap="square" lIns="182880" tIns="146304" rIns="182880" bIns="146304" rtlCol="0">
            <a:spAutoFit/>
          </a:bodyPr>
          <a:lstStyle/>
          <a:p>
            <a:pPr algn="ctr">
              <a:lnSpc>
                <a:spcPct val="90000"/>
              </a:lnSpc>
              <a:spcAft>
                <a:spcPts val="600"/>
              </a:spcAft>
            </a:pPr>
            <a:r>
              <a:rPr lang="en-US" dirty="0" smtClean="0">
                <a:solidFill>
                  <a:srgbClr val="0078D7"/>
                </a:solidFill>
              </a:rPr>
              <a:t>Hyper-V Container</a:t>
            </a:r>
          </a:p>
        </p:txBody>
      </p:sp>
      <p:sp>
        <p:nvSpPr>
          <p:cNvPr id="45" name="Rectangle 44"/>
          <p:cNvSpPr/>
          <p:nvPr/>
        </p:nvSpPr>
        <p:spPr bwMode="auto">
          <a:xfrm>
            <a:off x="5017410" y="4360862"/>
            <a:ext cx="2404022" cy="1737360"/>
          </a:xfrm>
          <a:prstGeom prst="rect">
            <a:avLst/>
          </a:prstGeom>
          <a:ln>
            <a:solidFill>
              <a:schemeClr val="accent1"/>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8" name="TextBox 17"/>
          <p:cNvSpPr txBox="1"/>
          <p:nvPr/>
        </p:nvSpPr>
        <p:spPr>
          <a:xfrm>
            <a:off x="5035911" y="5386872"/>
            <a:ext cx="2414781" cy="794064"/>
          </a:xfrm>
          <a:prstGeom prst="rect">
            <a:avLst/>
          </a:prstGeom>
          <a:noFill/>
        </p:spPr>
        <p:txBody>
          <a:bodyPr wrap="square" lIns="182880" tIns="146304" rIns="182880" bIns="146304" rtlCol="0">
            <a:spAutoFit/>
          </a:bodyPr>
          <a:lstStyle/>
          <a:p>
            <a:pPr algn="ctr">
              <a:lnSpc>
                <a:spcPct val="90000"/>
              </a:lnSpc>
              <a:spcAft>
                <a:spcPts val="600"/>
              </a:spcAft>
            </a:pPr>
            <a:r>
              <a:rPr lang="en-US" dirty="0" smtClean="0">
                <a:solidFill>
                  <a:srgbClr val="0078D7"/>
                </a:solidFill>
              </a:rPr>
              <a:t>Windows Server Container</a:t>
            </a:r>
          </a:p>
        </p:txBody>
      </p:sp>
      <p:sp>
        <p:nvSpPr>
          <p:cNvPr id="4" name="TextBox 3"/>
          <p:cNvSpPr txBox="1"/>
          <p:nvPr/>
        </p:nvSpPr>
        <p:spPr>
          <a:xfrm>
            <a:off x="3933421" y="5999477"/>
            <a:ext cx="4572000" cy="627864"/>
          </a:xfrm>
          <a:prstGeom prst="rect">
            <a:avLst/>
          </a:prstGeom>
          <a:noFill/>
        </p:spPr>
        <p:txBody>
          <a:bodyPr wrap="square" lIns="182880" tIns="146304" rIns="182880" bIns="146304" rtlCol="0">
            <a:spAutoFit/>
          </a:bodyPr>
          <a:lstStyle/>
          <a:p>
            <a:pPr algn="ctr">
              <a:lnSpc>
                <a:spcPct val="90000"/>
              </a:lnSpc>
              <a:spcAft>
                <a:spcPts val="600"/>
              </a:spcAft>
            </a:pPr>
            <a:r>
              <a:rPr lang="en-US" sz="2400" dirty="0" smtClean="0">
                <a:gradFill>
                  <a:gsLst>
                    <a:gs pos="2917">
                      <a:srgbClr val="FFFFFF"/>
                    </a:gs>
                    <a:gs pos="30000">
                      <a:srgbClr val="FFFFFF"/>
                    </a:gs>
                  </a:gsLst>
                  <a:lin ang="5400000" scaled="0"/>
                </a:gradFill>
                <a:latin typeface="Segoe UI Light"/>
              </a:rPr>
              <a:t>Write once, deploy anywhere</a:t>
            </a:r>
          </a:p>
        </p:txBody>
      </p:sp>
      <p:pic>
        <p:nvPicPr>
          <p:cNvPr id="14" name="Picture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27422" y="3671960"/>
            <a:ext cx="2983998" cy="762002"/>
          </a:xfrm>
          <a:prstGeom prst="rect">
            <a:avLst/>
          </a:prstGeom>
        </p:spPr>
      </p:pic>
      <p:pic>
        <p:nvPicPr>
          <p:cNvPr id="16" name="Picture 15"/>
          <p:cNvPicPr>
            <a:picLocks noChangeAspect="1"/>
          </p:cNvPicPr>
          <p:nvPr/>
        </p:nvPicPr>
        <p:blipFill>
          <a:blip r:embed="rId7"/>
          <a:stretch>
            <a:fillRect/>
          </a:stretch>
        </p:blipFill>
        <p:spPr>
          <a:xfrm>
            <a:off x="5293132" y="2532063"/>
            <a:ext cx="1852578" cy="1097280"/>
          </a:xfrm>
          <a:prstGeom prst="rect">
            <a:avLst/>
          </a:prstGeom>
        </p:spPr>
      </p:pic>
      <p:pic>
        <p:nvPicPr>
          <p:cNvPr id="17" name="Picture 16"/>
          <p:cNvPicPr>
            <a:picLocks noChangeAspect="1"/>
          </p:cNvPicPr>
          <p:nvPr/>
        </p:nvPicPr>
        <p:blipFill>
          <a:blip r:embed="rId8"/>
          <a:stretch>
            <a:fillRect/>
          </a:stretch>
        </p:blipFill>
        <p:spPr>
          <a:xfrm>
            <a:off x="5259875" y="4437063"/>
            <a:ext cx="1919092" cy="1097280"/>
          </a:xfrm>
          <a:prstGeom prst="rect">
            <a:avLst/>
          </a:prstGeom>
        </p:spPr>
      </p:pic>
      <p:cxnSp>
        <p:nvCxnSpPr>
          <p:cNvPr id="10" name="Straight Arrow Connector 21"/>
          <p:cNvCxnSpPr>
            <a:stCxn id="29" idx="3"/>
          </p:cNvCxnSpPr>
          <p:nvPr/>
        </p:nvCxnSpPr>
        <p:spPr>
          <a:xfrm flipV="1">
            <a:off x="3026706" y="2932494"/>
            <a:ext cx="1988327" cy="1047369"/>
          </a:xfrm>
          <a:prstGeom prst="straightConnector1">
            <a:avLst/>
          </a:prstGeom>
          <a:ln w="38100">
            <a:solidFill>
              <a:schemeClr val="accent4"/>
            </a:solidFill>
            <a:headEnd type="none"/>
            <a:tailEnd type="triangle"/>
          </a:ln>
        </p:spPr>
        <p:style>
          <a:lnRef idx="2">
            <a:schemeClr val="accent2"/>
          </a:lnRef>
          <a:fillRef idx="0">
            <a:schemeClr val="accent2"/>
          </a:fillRef>
          <a:effectRef idx="1">
            <a:schemeClr val="accent2"/>
          </a:effectRef>
          <a:fontRef idx="minor">
            <a:schemeClr val="tx1"/>
          </a:fontRef>
        </p:style>
      </p:cxnSp>
      <p:cxnSp>
        <p:nvCxnSpPr>
          <p:cNvPr id="47" name="Straight Arrow Connector 23"/>
          <p:cNvCxnSpPr>
            <a:stCxn id="29" idx="3"/>
          </p:cNvCxnSpPr>
          <p:nvPr/>
        </p:nvCxnSpPr>
        <p:spPr>
          <a:xfrm>
            <a:off x="3026706" y="3979863"/>
            <a:ext cx="1994388" cy="1105214"/>
          </a:xfrm>
          <a:prstGeom prst="straightConnector1">
            <a:avLst/>
          </a:prstGeom>
          <a:ln w="38100">
            <a:solidFill>
              <a:schemeClr val="accent4"/>
            </a:solidFill>
            <a:headEnd type="none"/>
            <a:tailEnd type="triangle"/>
          </a:ln>
        </p:spPr>
        <p:style>
          <a:lnRef idx="2">
            <a:schemeClr val="accent2"/>
          </a:lnRef>
          <a:fillRef idx="0">
            <a:schemeClr val="accent2"/>
          </a:fillRef>
          <a:effectRef idx="1">
            <a:schemeClr val="accent2"/>
          </a:effectRef>
          <a:fontRef idx="minor">
            <a:schemeClr val="tx1"/>
          </a:fontRef>
        </p:style>
      </p:cxnSp>
      <p:grpSp>
        <p:nvGrpSpPr>
          <p:cNvPr id="18" name="Group 17"/>
          <p:cNvGrpSpPr/>
          <p:nvPr/>
        </p:nvGrpSpPr>
        <p:grpSpPr>
          <a:xfrm>
            <a:off x="512106" y="1389063"/>
            <a:ext cx="2514600" cy="5181600"/>
            <a:chOff x="512106" y="1287462"/>
            <a:chExt cx="2514600" cy="5181600"/>
          </a:xfrm>
        </p:grpSpPr>
        <p:sp>
          <p:nvSpPr>
            <p:cNvPr id="29" name="Rounded Rectangle 10"/>
            <p:cNvSpPr/>
            <p:nvPr/>
          </p:nvSpPr>
          <p:spPr bwMode="auto">
            <a:xfrm>
              <a:off x="512106" y="1287462"/>
              <a:ext cx="2514600" cy="5181600"/>
            </a:xfrm>
            <a:prstGeom prst="roundRect">
              <a:avLst/>
            </a:prstGeom>
            <a:solidFill>
              <a:schemeClr val="bg1">
                <a:lumMod val="95000"/>
              </a:schemeClr>
            </a:solidFill>
            <a:ln w="28575">
              <a:solidFill>
                <a:schemeClr val="tx1"/>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91440" numCol="1" spcCol="0" rtlCol="0" fromWordArt="0" anchor="b" anchorCtr="0" forceAA="0" compatLnSpc="1">
              <a:prstTxWarp prst="textNoShape">
                <a:avLst/>
              </a:prstTxWarp>
              <a:noAutofit/>
            </a:bodyPr>
            <a:lstStyle/>
            <a:p>
              <a:pPr algn="ctr">
                <a:lnSpc>
                  <a:spcPct val="90000"/>
                </a:lnSpc>
                <a:spcAft>
                  <a:spcPts val="600"/>
                </a:spcAft>
              </a:pPr>
              <a:r>
                <a:rPr lang="en-US" b="1" dirty="0" err="1" smtClean="0">
                  <a:solidFill>
                    <a:schemeClr val="tx1"/>
                  </a:solidFill>
                </a:rPr>
                <a:t>Imagens</a:t>
              </a:r>
              <a:r>
                <a:rPr lang="en-US" b="1" dirty="0" smtClean="0">
                  <a:solidFill>
                    <a:schemeClr val="tx1"/>
                  </a:solidFill>
                </a:rPr>
                <a:t> de Windows Container</a:t>
              </a:r>
              <a:endParaRPr lang="en-US" b="1" dirty="0">
                <a:solidFill>
                  <a:schemeClr val="tx1"/>
                </a:solidFill>
              </a:endParaRPr>
            </a:p>
          </p:txBody>
        </p:sp>
        <p:grpSp>
          <p:nvGrpSpPr>
            <p:cNvPr id="15" name="Group 14"/>
            <p:cNvGrpSpPr/>
            <p:nvPr/>
          </p:nvGrpSpPr>
          <p:grpSpPr>
            <a:xfrm>
              <a:off x="851761" y="4487862"/>
              <a:ext cx="1835291" cy="1051560"/>
              <a:chOff x="-2189679" y="4708937"/>
              <a:chExt cx="1835291" cy="1051560"/>
            </a:xfrm>
          </p:grpSpPr>
          <p:pic>
            <p:nvPicPr>
              <p:cNvPr id="40" name="Picture 39"/>
              <p:cNvPicPr>
                <a:picLocks noChangeAspect="1"/>
              </p:cNvPicPr>
              <p:nvPr/>
            </p:nvPicPr>
            <p:blipFill>
              <a:blip r:embed="rId9"/>
              <a:stretch>
                <a:fillRect/>
              </a:stretch>
            </p:blipFill>
            <p:spPr>
              <a:xfrm>
                <a:off x="-2189679" y="4708937"/>
                <a:ext cx="1835291" cy="1051560"/>
              </a:xfrm>
              <a:prstGeom prst="rect">
                <a:avLst/>
              </a:prstGeom>
            </p:spPr>
          </p:pic>
          <p:pic>
            <p:nvPicPr>
              <p:cNvPr id="41" name="Picture 40"/>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112301" y="5037007"/>
                <a:ext cx="1680535" cy="395420"/>
              </a:xfrm>
              <a:prstGeom prst="rect">
                <a:avLst/>
              </a:prstGeom>
            </p:spPr>
          </p:pic>
        </p:grpSp>
        <p:grpSp>
          <p:nvGrpSpPr>
            <p:cNvPr id="12" name="Group 11"/>
            <p:cNvGrpSpPr/>
            <p:nvPr/>
          </p:nvGrpSpPr>
          <p:grpSpPr>
            <a:xfrm>
              <a:off x="851761" y="3085782"/>
              <a:ext cx="1835291" cy="1051560"/>
              <a:chOff x="-2189679" y="3165484"/>
              <a:chExt cx="1835291" cy="1051560"/>
            </a:xfrm>
          </p:grpSpPr>
          <p:pic>
            <p:nvPicPr>
              <p:cNvPr id="38" name="Picture 37"/>
              <p:cNvPicPr>
                <a:picLocks noChangeAspect="1"/>
              </p:cNvPicPr>
              <p:nvPr/>
            </p:nvPicPr>
            <p:blipFill>
              <a:blip r:embed="rId9"/>
              <a:stretch>
                <a:fillRect/>
              </a:stretch>
            </p:blipFill>
            <p:spPr>
              <a:xfrm>
                <a:off x="-2189679" y="3165484"/>
                <a:ext cx="1835291" cy="1051560"/>
              </a:xfrm>
              <a:prstGeom prst="rect">
                <a:avLst/>
              </a:prstGeom>
            </p:spPr>
          </p:pic>
          <p:sp>
            <p:nvSpPr>
              <p:cNvPr id="42" name="Rectangle 41"/>
              <p:cNvSpPr/>
              <p:nvPr/>
            </p:nvSpPr>
            <p:spPr>
              <a:xfrm>
                <a:off x="-2089714" y="3368099"/>
                <a:ext cx="1635360" cy="646331"/>
              </a:xfrm>
              <a:prstGeom prst="rect">
                <a:avLst/>
              </a:prstGeom>
            </p:spPr>
            <p:txBody>
              <a:bodyPr wrap="square">
                <a:spAutoFit/>
              </a:bodyPr>
              <a:lstStyle/>
              <a:p>
                <a:pPr algn="ctr">
                  <a:lnSpc>
                    <a:spcPct val="90000"/>
                  </a:lnSpc>
                </a:pPr>
                <a:r>
                  <a:rPr lang="en-US" sz="2000" b="1" dirty="0">
                    <a:gradFill>
                      <a:gsLst>
                        <a:gs pos="2917">
                          <a:srgbClr val="FFFFFF"/>
                        </a:gs>
                        <a:gs pos="30000">
                          <a:srgbClr val="FFFFFF"/>
                        </a:gs>
                      </a:gsLst>
                      <a:lin ang="5400000" scaled="0"/>
                    </a:gradFill>
                    <a:latin typeface="Segoe UI Light"/>
                  </a:rPr>
                  <a:t>Application</a:t>
                </a:r>
              </a:p>
              <a:p>
                <a:pPr algn="ctr">
                  <a:lnSpc>
                    <a:spcPct val="90000"/>
                  </a:lnSpc>
                </a:pPr>
                <a:r>
                  <a:rPr lang="en-US" sz="2000" b="1" dirty="0">
                    <a:gradFill>
                      <a:gsLst>
                        <a:gs pos="2917">
                          <a:srgbClr val="FFFFFF"/>
                        </a:gs>
                        <a:gs pos="30000">
                          <a:srgbClr val="FFFFFF"/>
                        </a:gs>
                      </a:gsLst>
                      <a:lin ang="5400000" scaled="0"/>
                    </a:gradFill>
                    <a:latin typeface="Segoe UI Light"/>
                  </a:rPr>
                  <a:t>Framework</a:t>
                </a:r>
              </a:p>
            </p:txBody>
          </p:sp>
        </p:grpSp>
        <p:grpSp>
          <p:nvGrpSpPr>
            <p:cNvPr id="13" name="Group 12"/>
            <p:cNvGrpSpPr/>
            <p:nvPr/>
          </p:nvGrpSpPr>
          <p:grpSpPr>
            <a:xfrm>
              <a:off x="851761" y="1683702"/>
              <a:ext cx="1835291" cy="1051560"/>
              <a:chOff x="-2189679" y="1619313"/>
              <a:chExt cx="1835291" cy="1051560"/>
            </a:xfrm>
          </p:grpSpPr>
          <p:pic>
            <p:nvPicPr>
              <p:cNvPr id="11" name="Picture 10"/>
              <p:cNvPicPr>
                <a:picLocks noChangeAspect="1"/>
              </p:cNvPicPr>
              <p:nvPr/>
            </p:nvPicPr>
            <p:blipFill>
              <a:blip r:embed="rId9"/>
              <a:stretch>
                <a:fillRect/>
              </a:stretch>
            </p:blipFill>
            <p:spPr>
              <a:xfrm>
                <a:off x="-2189679" y="1619313"/>
                <a:ext cx="1835291" cy="1051560"/>
              </a:xfrm>
              <a:prstGeom prst="rect">
                <a:avLst/>
              </a:prstGeom>
            </p:spPr>
          </p:pic>
          <p:pic>
            <p:nvPicPr>
              <p:cNvPr id="43" name="Picture 42"/>
              <p:cNvPicPr>
                <a:picLocks noChangeAspect="1"/>
              </p:cNvPicPr>
              <p:nvPr/>
            </p:nvPicPr>
            <p:blipFill>
              <a:blip r:embed="rId11">
                <a:lum bright="70000" contrast="-70000"/>
                <a:extLst>
                  <a:ext uri="{28A0092B-C50C-407E-A947-70E740481C1C}">
                    <a14:useLocalDpi xmlns:a14="http://schemas.microsoft.com/office/drawing/2010/main" val="0"/>
                  </a:ext>
                </a:extLst>
              </a:blip>
              <a:stretch>
                <a:fillRect/>
              </a:stretch>
            </p:blipFill>
            <p:spPr>
              <a:xfrm>
                <a:off x="-1555300" y="1842415"/>
                <a:ext cx="566533" cy="605357"/>
              </a:xfrm>
              <a:prstGeom prst="rect">
                <a:avLst/>
              </a:prstGeom>
            </p:spPr>
          </p:pic>
        </p:grpSp>
      </p:grpSp>
    </p:spTree>
    <p:extLst>
      <p:ext uri="{BB962C8B-B14F-4D97-AF65-F5344CB8AC3E}">
        <p14:creationId xmlns:p14="http://schemas.microsoft.com/office/powerpoint/2010/main" val="399957643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par>
                                <p:cTn id="12" presetID="22" presetClass="entr" presetSubtype="8" fill="hold" nodeType="withEffect">
                                  <p:stCondLst>
                                    <p:cond delay="0"/>
                                  </p:stCondLst>
                                  <p:childTnLst>
                                    <p:set>
                                      <p:cBhvr>
                                        <p:cTn id="13" dur="1" fill="hold">
                                          <p:stCondLst>
                                            <p:cond delay="0"/>
                                          </p:stCondLst>
                                        </p:cTn>
                                        <p:tgtEl>
                                          <p:spTgt spid="47"/>
                                        </p:tgtEl>
                                        <p:attrNameLst>
                                          <p:attrName>style.visibility</p:attrName>
                                        </p:attrNameLst>
                                      </p:cBhvr>
                                      <p:to>
                                        <p:strVal val="visible"/>
                                      </p:to>
                                    </p:set>
                                    <p:animEffect transition="in" filter="wipe(left)">
                                      <p:cBhvr>
                                        <p:cTn id="14" dur="500"/>
                                        <p:tgtEl>
                                          <p:spTgt spid="47"/>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fade">
                                      <p:cBhvr>
                                        <p:cTn id="19" dur="500"/>
                                        <p:tgtEl>
                                          <p:spTgt spid="20"/>
                                        </p:tgtEl>
                                      </p:cBhvr>
                                    </p:animEffect>
                                  </p:childTnLst>
                                </p:cTn>
                              </p:par>
                            </p:childTnLst>
                          </p:cTn>
                        </p:par>
                        <p:par>
                          <p:cTn id="20" fill="hold">
                            <p:stCondLst>
                              <p:cond delay="500"/>
                            </p:stCondLst>
                            <p:childTnLst>
                              <p:par>
                                <p:cTn id="21" presetID="22" presetClass="entr" presetSubtype="8" fill="hold" grpId="0" nodeType="afterEffect">
                                  <p:stCondLst>
                                    <p:cond delay="500"/>
                                  </p:stCondLst>
                                  <p:childTnLst>
                                    <p:set>
                                      <p:cBhvr>
                                        <p:cTn id="22" dur="1" fill="hold">
                                          <p:stCondLst>
                                            <p:cond delay="0"/>
                                          </p:stCondLst>
                                        </p:cTn>
                                        <p:tgtEl>
                                          <p:spTgt spid="8"/>
                                        </p:tgtEl>
                                        <p:attrNameLst>
                                          <p:attrName>style.visibility</p:attrName>
                                        </p:attrNameLst>
                                      </p:cBhvr>
                                      <p:to>
                                        <p:strVal val="visible"/>
                                      </p:to>
                                    </p:set>
                                    <p:animEffect transition="in" filter="wipe(left)">
                                      <p:cBhvr>
                                        <p:cTn id="23" dur="1250"/>
                                        <p:tgtEl>
                                          <p:spTgt spid="8"/>
                                        </p:tgtEl>
                                      </p:cBhvr>
                                    </p:animEffect>
                                  </p:childTnLst>
                                </p:cTn>
                              </p:par>
                            </p:childTnLst>
                          </p:cTn>
                        </p:par>
                        <p:par>
                          <p:cTn id="24" fill="hold">
                            <p:stCondLst>
                              <p:cond delay="2250"/>
                            </p:stCondLst>
                            <p:childTnLst>
                              <p:par>
                                <p:cTn id="25" presetID="10" presetClass="entr" presetSubtype="0" fill="hold" grpId="0" nodeType="afterEffect">
                                  <p:stCondLst>
                                    <p:cond delay="150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reeform 19"/>
          <p:cNvSpPr/>
          <p:nvPr/>
        </p:nvSpPr>
        <p:spPr bwMode="auto">
          <a:xfrm rot="20107192" flipV="1">
            <a:off x="5801625" y="3747978"/>
            <a:ext cx="3349079" cy="2319865"/>
          </a:xfrm>
          <a:custGeom>
            <a:avLst/>
            <a:gdLst>
              <a:gd name="connsiteX0" fmla="*/ 1495425 w 1581150"/>
              <a:gd name="connsiteY0" fmla="*/ 3181350 h 3810000"/>
              <a:gd name="connsiteX1" fmla="*/ 0 w 1581150"/>
              <a:gd name="connsiteY1" fmla="*/ 3810000 h 3810000"/>
              <a:gd name="connsiteX2" fmla="*/ 9525 w 1581150"/>
              <a:gd name="connsiteY2" fmla="*/ 0 h 3810000"/>
              <a:gd name="connsiteX3" fmla="*/ 1581150 w 1581150"/>
              <a:gd name="connsiteY3" fmla="*/ 2657475 h 3810000"/>
              <a:gd name="connsiteX4" fmla="*/ 1495425 w 1581150"/>
              <a:gd name="connsiteY4" fmla="*/ 3181350 h 38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1150" h="3810000">
                <a:moveTo>
                  <a:pt x="1495425" y="3181350"/>
                </a:moveTo>
                <a:lnTo>
                  <a:pt x="0" y="3810000"/>
                </a:lnTo>
                <a:lnTo>
                  <a:pt x="9525" y="0"/>
                </a:lnTo>
                <a:lnTo>
                  <a:pt x="1581150" y="2657475"/>
                </a:lnTo>
                <a:lnTo>
                  <a:pt x="1495425" y="3181350"/>
                </a:lnTo>
                <a:close/>
              </a:path>
            </a:pathLst>
          </a:custGeom>
          <a:solidFill>
            <a:schemeClr val="bg2">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5" name="Freeform 14"/>
          <p:cNvSpPr/>
          <p:nvPr/>
        </p:nvSpPr>
        <p:spPr bwMode="auto">
          <a:xfrm rot="873293">
            <a:off x="6181664" y="2153232"/>
            <a:ext cx="2685361" cy="2122136"/>
          </a:xfrm>
          <a:custGeom>
            <a:avLst/>
            <a:gdLst>
              <a:gd name="connsiteX0" fmla="*/ 1495425 w 1581150"/>
              <a:gd name="connsiteY0" fmla="*/ 3181350 h 3810000"/>
              <a:gd name="connsiteX1" fmla="*/ 0 w 1581150"/>
              <a:gd name="connsiteY1" fmla="*/ 3810000 h 3810000"/>
              <a:gd name="connsiteX2" fmla="*/ 9525 w 1581150"/>
              <a:gd name="connsiteY2" fmla="*/ 0 h 3810000"/>
              <a:gd name="connsiteX3" fmla="*/ 1581150 w 1581150"/>
              <a:gd name="connsiteY3" fmla="*/ 2657475 h 3810000"/>
              <a:gd name="connsiteX4" fmla="*/ 1495425 w 1581150"/>
              <a:gd name="connsiteY4" fmla="*/ 3181350 h 38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1150" h="3810000">
                <a:moveTo>
                  <a:pt x="1495425" y="3181350"/>
                </a:moveTo>
                <a:lnTo>
                  <a:pt x="0" y="3810000"/>
                </a:lnTo>
                <a:lnTo>
                  <a:pt x="9525" y="0"/>
                </a:lnTo>
                <a:lnTo>
                  <a:pt x="1581150" y="2657475"/>
                </a:lnTo>
                <a:lnTo>
                  <a:pt x="1495425" y="3181350"/>
                </a:lnTo>
                <a:close/>
              </a:path>
            </a:pathLst>
          </a:custGeom>
          <a:solidFill>
            <a:schemeClr val="bg2">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p:txBody>
          <a:bodyPr/>
          <a:lstStyle/>
          <a:p>
            <a:r>
              <a:rPr lang="en-US" dirty="0" err="1" smtClean="0"/>
              <a:t>Por</a:t>
            </a:r>
            <a:r>
              <a:rPr lang="en-US" dirty="0" smtClean="0"/>
              <a:t> </a:t>
            </a:r>
            <a:r>
              <a:rPr lang="en-US" dirty="0" err="1" smtClean="0"/>
              <a:t>quê</a:t>
            </a:r>
            <a:r>
              <a:rPr lang="en-US" dirty="0" smtClean="0"/>
              <a:t> Containers?</a:t>
            </a:r>
            <a:br>
              <a:rPr lang="en-US" dirty="0" smtClean="0"/>
            </a:br>
            <a:r>
              <a:rPr lang="en-US" sz="2800" spc="0" dirty="0" err="1" smtClean="0">
                <a:gradFill>
                  <a:gsLst>
                    <a:gs pos="7619">
                      <a:srgbClr val="00188F"/>
                    </a:gs>
                    <a:gs pos="35000">
                      <a:srgbClr val="00188F"/>
                    </a:gs>
                  </a:gsLst>
                  <a:lin ang="5400000" scaled="0"/>
                </a:gradFill>
              </a:rPr>
              <a:t>Aplicações</a:t>
            </a:r>
            <a:r>
              <a:rPr lang="en-US" sz="2800" spc="0" dirty="0" smtClean="0">
                <a:gradFill>
                  <a:gsLst>
                    <a:gs pos="7619">
                      <a:srgbClr val="00188F"/>
                    </a:gs>
                    <a:gs pos="35000">
                      <a:srgbClr val="00188F"/>
                    </a:gs>
                  </a:gsLst>
                  <a:lin ang="5400000" scaled="0"/>
                </a:gradFill>
              </a:rPr>
              <a:t> com </a:t>
            </a:r>
            <a:r>
              <a:rPr lang="en-US" sz="2800" spc="0" dirty="0" err="1" smtClean="0">
                <a:gradFill>
                  <a:gsLst>
                    <a:gs pos="7619">
                      <a:srgbClr val="00188F"/>
                    </a:gs>
                    <a:gs pos="35000">
                      <a:srgbClr val="00188F"/>
                    </a:gs>
                  </a:gsLst>
                  <a:lin ang="5400000" scaled="0"/>
                </a:gradFill>
              </a:rPr>
              <a:t>alta</a:t>
            </a:r>
            <a:r>
              <a:rPr lang="en-US" sz="2800" spc="0" dirty="0" smtClean="0">
                <a:gradFill>
                  <a:gsLst>
                    <a:gs pos="7619">
                      <a:srgbClr val="00188F"/>
                    </a:gs>
                    <a:gs pos="35000">
                      <a:srgbClr val="00188F"/>
                    </a:gs>
                  </a:gsLst>
                  <a:lin ang="5400000" scaled="0"/>
                </a:gradFill>
              </a:rPr>
              <a:t> </a:t>
            </a:r>
            <a:r>
              <a:rPr lang="en-US" sz="2800" spc="0" dirty="0" err="1" smtClean="0">
                <a:gradFill>
                  <a:gsLst>
                    <a:gs pos="7619">
                      <a:srgbClr val="00188F"/>
                    </a:gs>
                    <a:gs pos="35000">
                      <a:srgbClr val="00188F"/>
                    </a:gs>
                  </a:gsLst>
                  <a:lin ang="5400000" scaled="0"/>
                </a:gradFill>
              </a:rPr>
              <a:t>inovação</a:t>
            </a:r>
            <a:r>
              <a:rPr lang="en-US" sz="2800" spc="0" dirty="0" smtClean="0">
                <a:gradFill>
                  <a:gsLst>
                    <a:gs pos="7619">
                      <a:srgbClr val="00188F"/>
                    </a:gs>
                    <a:gs pos="35000">
                      <a:srgbClr val="00188F"/>
                    </a:gs>
                  </a:gsLst>
                  <a:lin ang="5400000" scaled="0"/>
                </a:gradFill>
              </a:rPr>
              <a:t> para um </a:t>
            </a:r>
            <a:r>
              <a:rPr lang="en-US" sz="2800" spc="0" dirty="0" err="1" smtClean="0">
                <a:gradFill>
                  <a:gsLst>
                    <a:gs pos="7619">
                      <a:srgbClr val="00188F"/>
                    </a:gs>
                    <a:gs pos="35000">
                      <a:srgbClr val="00188F"/>
                    </a:gs>
                  </a:gsLst>
                  <a:lin ang="5400000" scaled="0"/>
                </a:gradFill>
              </a:rPr>
              <a:t>mundo</a:t>
            </a:r>
            <a:r>
              <a:rPr lang="en-US" sz="2800" spc="0" dirty="0" smtClean="0">
                <a:gradFill>
                  <a:gsLst>
                    <a:gs pos="7619">
                      <a:srgbClr val="00188F"/>
                    </a:gs>
                    <a:gs pos="35000">
                      <a:srgbClr val="00188F"/>
                    </a:gs>
                  </a:gsLst>
                  <a:lin ang="5400000" scaled="0"/>
                </a:gradFill>
              </a:rPr>
              <a:t> </a:t>
            </a:r>
            <a:r>
              <a:rPr lang="en-US" sz="2800" spc="0" dirty="0" err="1" smtClean="0">
                <a:gradFill>
                  <a:gsLst>
                    <a:gs pos="7619">
                      <a:srgbClr val="00188F"/>
                    </a:gs>
                    <a:gs pos="35000">
                      <a:srgbClr val="00188F"/>
                    </a:gs>
                  </a:gsLst>
                  <a:lin ang="5400000" scaled="0"/>
                </a:gradFill>
              </a:rPr>
              <a:t>móvel</a:t>
            </a:r>
            <a:r>
              <a:rPr lang="en-US" sz="2800" spc="0" dirty="0" smtClean="0">
                <a:gradFill>
                  <a:gsLst>
                    <a:gs pos="7619">
                      <a:srgbClr val="00188F"/>
                    </a:gs>
                    <a:gs pos="35000">
                      <a:srgbClr val="00188F"/>
                    </a:gs>
                  </a:gsLst>
                  <a:lin ang="5400000" scaled="0"/>
                </a:gradFill>
              </a:rPr>
              <a:t> </a:t>
            </a:r>
            <a:r>
              <a:rPr lang="en-US" sz="2800" spc="0" dirty="0" err="1" smtClean="0">
                <a:gradFill>
                  <a:gsLst>
                    <a:gs pos="7619">
                      <a:srgbClr val="00188F"/>
                    </a:gs>
                    <a:gs pos="35000">
                      <a:srgbClr val="00188F"/>
                    </a:gs>
                  </a:gsLst>
                  <a:lin ang="5400000" scaled="0"/>
                </a:gradFill>
              </a:rPr>
              <a:t>baseado</a:t>
            </a:r>
            <a:r>
              <a:rPr lang="en-US" sz="2800" spc="0" dirty="0" smtClean="0">
                <a:gradFill>
                  <a:gsLst>
                    <a:gs pos="7619">
                      <a:srgbClr val="00188F"/>
                    </a:gs>
                    <a:gs pos="35000">
                      <a:srgbClr val="00188F"/>
                    </a:gs>
                  </a:gsLst>
                  <a:lin ang="5400000" scaled="0"/>
                </a:gradFill>
              </a:rPr>
              <a:t> em Cloud</a:t>
            </a:r>
            <a:endParaRPr lang="en-US" sz="4800" dirty="0"/>
          </a:p>
        </p:txBody>
      </p:sp>
      <p:grpSp>
        <p:nvGrpSpPr>
          <p:cNvPr id="18" name="Group 17"/>
          <p:cNvGrpSpPr/>
          <p:nvPr/>
        </p:nvGrpSpPr>
        <p:grpSpPr>
          <a:xfrm>
            <a:off x="429964" y="1850690"/>
            <a:ext cx="6087569" cy="2299091"/>
            <a:chOff x="274320" y="1850690"/>
            <a:chExt cx="6087569" cy="2299091"/>
          </a:xfrm>
        </p:grpSpPr>
        <p:sp>
          <p:nvSpPr>
            <p:cNvPr id="8" name="Rectangle 7"/>
            <p:cNvSpPr/>
            <p:nvPr/>
          </p:nvSpPr>
          <p:spPr bwMode="auto">
            <a:xfrm>
              <a:off x="274320" y="1850691"/>
              <a:ext cx="6087569" cy="2123914"/>
            </a:xfrm>
            <a:prstGeom prst="rect">
              <a:avLst/>
            </a:prstGeom>
            <a:solidFill>
              <a:schemeClr val="bg1">
                <a:lumMod val="95000"/>
              </a:schemeClr>
            </a:solidFill>
            <a:ln>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12" name="Group 11"/>
            <p:cNvGrpSpPr/>
            <p:nvPr/>
          </p:nvGrpSpPr>
          <p:grpSpPr>
            <a:xfrm>
              <a:off x="332688" y="2025674"/>
              <a:ext cx="1985544" cy="1903339"/>
              <a:chOff x="399450" y="1873274"/>
              <a:chExt cx="1985544" cy="1903339"/>
            </a:xfrm>
          </p:grpSpPr>
          <p:sp>
            <p:nvSpPr>
              <p:cNvPr id="3" name="Oval 2"/>
              <p:cNvSpPr/>
              <p:nvPr/>
            </p:nvSpPr>
            <p:spPr bwMode="auto">
              <a:xfrm>
                <a:off x="720437" y="1873274"/>
                <a:ext cx="1343570" cy="1343570"/>
              </a:xfrm>
              <a:prstGeom prst="ellipse">
                <a:avLst/>
              </a:prstGeom>
              <a:solidFill>
                <a:schemeClr val="tx2"/>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 name="Freeform 3"/>
              <p:cNvSpPr>
                <a:spLocks noChangeAspect="1" noEditPoints="1"/>
              </p:cNvSpPr>
              <p:nvPr/>
            </p:nvSpPr>
            <p:spPr bwMode="auto">
              <a:xfrm>
                <a:off x="968996" y="2194743"/>
                <a:ext cx="846453" cy="700632"/>
              </a:xfrm>
              <a:custGeom>
                <a:avLst/>
                <a:gdLst>
                  <a:gd name="T0" fmla="*/ 363 w 400"/>
                  <a:gd name="T1" fmla="*/ 109 h 330"/>
                  <a:gd name="T2" fmla="*/ 340 w 400"/>
                  <a:gd name="T3" fmla="*/ 131 h 330"/>
                  <a:gd name="T4" fmla="*/ 363 w 400"/>
                  <a:gd name="T5" fmla="*/ 154 h 330"/>
                  <a:gd name="T6" fmla="*/ 385 w 400"/>
                  <a:gd name="T7" fmla="*/ 131 h 330"/>
                  <a:gd name="T8" fmla="*/ 363 w 400"/>
                  <a:gd name="T9" fmla="*/ 109 h 330"/>
                  <a:gd name="T10" fmla="*/ 37 w 400"/>
                  <a:gd name="T11" fmla="*/ 109 h 330"/>
                  <a:gd name="T12" fmla="*/ 15 w 400"/>
                  <a:gd name="T13" fmla="*/ 131 h 330"/>
                  <a:gd name="T14" fmla="*/ 37 w 400"/>
                  <a:gd name="T15" fmla="*/ 154 h 330"/>
                  <a:gd name="T16" fmla="*/ 60 w 400"/>
                  <a:gd name="T17" fmla="*/ 131 h 330"/>
                  <a:gd name="T18" fmla="*/ 37 w 400"/>
                  <a:gd name="T19" fmla="*/ 109 h 330"/>
                  <a:gd name="T20" fmla="*/ 295 w 400"/>
                  <a:gd name="T21" fmla="*/ 67 h 330"/>
                  <a:gd name="T22" fmla="*/ 262 w 400"/>
                  <a:gd name="T23" fmla="*/ 101 h 330"/>
                  <a:gd name="T24" fmla="*/ 295 w 400"/>
                  <a:gd name="T25" fmla="*/ 135 h 330"/>
                  <a:gd name="T26" fmla="*/ 329 w 400"/>
                  <a:gd name="T27" fmla="*/ 101 h 330"/>
                  <a:gd name="T28" fmla="*/ 295 w 400"/>
                  <a:gd name="T29" fmla="*/ 67 h 330"/>
                  <a:gd name="T30" fmla="*/ 400 w 400"/>
                  <a:gd name="T31" fmla="*/ 272 h 330"/>
                  <a:gd name="T32" fmla="*/ 362 w 400"/>
                  <a:gd name="T33" fmla="*/ 272 h 330"/>
                  <a:gd name="T34" fmla="*/ 362 w 400"/>
                  <a:gd name="T35" fmla="*/ 202 h 330"/>
                  <a:gd name="T36" fmla="*/ 352 w 400"/>
                  <a:gd name="T37" fmla="*/ 169 h 330"/>
                  <a:gd name="T38" fmla="*/ 363 w 400"/>
                  <a:gd name="T39" fmla="*/ 167 h 330"/>
                  <a:gd name="T40" fmla="*/ 400 w 400"/>
                  <a:gd name="T41" fmla="*/ 204 h 330"/>
                  <a:gd name="T42" fmla="*/ 400 w 400"/>
                  <a:gd name="T43" fmla="*/ 272 h 330"/>
                  <a:gd name="T44" fmla="*/ 105 w 400"/>
                  <a:gd name="T45" fmla="*/ 67 h 330"/>
                  <a:gd name="T46" fmla="*/ 71 w 400"/>
                  <a:gd name="T47" fmla="*/ 101 h 330"/>
                  <a:gd name="T48" fmla="*/ 105 w 400"/>
                  <a:gd name="T49" fmla="*/ 135 h 330"/>
                  <a:gd name="T50" fmla="*/ 138 w 400"/>
                  <a:gd name="T51" fmla="*/ 101 h 330"/>
                  <a:gd name="T52" fmla="*/ 105 w 400"/>
                  <a:gd name="T53" fmla="*/ 67 h 330"/>
                  <a:gd name="T54" fmla="*/ 37 w 400"/>
                  <a:gd name="T55" fmla="*/ 167 h 330"/>
                  <a:gd name="T56" fmla="*/ 48 w 400"/>
                  <a:gd name="T57" fmla="*/ 169 h 330"/>
                  <a:gd name="T58" fmla="*/ 38 w 400"/>
                  <a:gd name="T59" fmla="*/ 202 h 330"/>
                  <a:gd name="T60" fmla="*/ 38 w 400"/>
                  <a:gd name="T61" fmla="*/ 272 h 330"/>
                  <a:gd name="T62" fmla="*/ 0 w 400"/>
                  <a:gd name="T63" fmla="*/ 272 h 330"/>
                  <a:gd name="T64" fmla="*/ 0 w 400"/>
                  <a:gd name="T65" fmla="*/ 204 h 330"/>
                  <a:gd name="T66" fmla="*/ 37 w 400"/>
                  <a:gd name="T67" fmla="*/ 167 h 330"/>
                  <a:gd name="T68" fmla="*/ 200 w 400"/>
                  <a:gd name="T69" fmla="*/ 0 h 330"/>
                  <a:gd name="T70" fmla="*/ 150 w 400"/>
                  <a:gd name="T71" fmla="*/ 50 h 330"/>
                  <a:gd name="T72" fmla="*/ 200 w 400"/>
                  <a:gd name="T73" fmla="*/ 100 h 330"/>
                  <a:gd name="T74" fmla="*/ 250 w 400"/>
                  <a:gd name="T75" fmla="*/ 50 h 330"/>
                  <a:gd name="T76" fmla="*/ 200 w 400"/>
                  <a:gd name="T77" fmla="*/ 0 h 330"/>
                  <a:gd name="T78" fmla="*/ 349 w 400"/>
                  <a:gd name="T79" fmla="*/ 299 h 330"/>
                  <a:gd name="T80" fmla="*/ 290 w 400"/>
                  <a:gd name="T81" fmla="*/ 299 h 330"/>
                  <a:gd name="T82" fmla="*/ 290 w 400"/>
                  <a:gd name="T83" fmla="*/ 191 h 330"/>
                  <a:gd name="T84" fmla="*/ 280 w 400"/>
                  <a:gd name="T85" fmla="*/ 150 h 330"/>
                  <a:gd name="T86" fmla="*/ 295 w 400"/>
                  <a:gd name="T87" fmla="*/ 148 h 330"/>
                  <a:gd name="T88" fmla="*/ 349 w 400"/>
                  <a:gd name="T89" fmla="*/ 202 h 330"/>
                  <a:gd name="T90" fmla="*/ 349 w 400"/>
                  <a:gd name="T91" fmla="*/ 299 h 330"/>
                  <a:gd name="T92" fmla="*/ 110 w 400"/>
                  <a:gd name="T93" fmla="*/ 191 h 330"/>
                  <a:gd name="T94" fmla="*/ 110 w 400"/>
                  <a:gd name="T95" fmla="*/ 299 h 330"/>
                  <a:gd name="T96" fmla="*/ 51 w 400"/>
                  <a:gd name="T97" fmla="*/ 299 h 330"/>
                  <a:gd name="T98" fmla="*/ 51 w 400"/>
                  <a:gd name="T99" fmla="*/ 202 h 330"/>
                  <a:gd name="T100" fmla="*/ 105 w 400"/>
                  <a:gd name="T101" fmla="*/ 148 h 330"/>
                  <a:gd name="T102" fmla="*/ 120 w 400"/>
                  <a:gd name="T103" fmla="*/ 150 h 330"/>
                  <a:gd name="T104" fmla="*/ 110 w 400"/>
                  <a:gd name="T105" fmla="*/ 191 h 330"/>
                  <a:gd name="T106" fmla="*/ 122 w 400"/>
                  <a:gd name="T107" fmla="*/ 330 h 330"/>
                  <a:gd name="T108" fmla="*/ 278 w 400"/>
                  <a:gd name="T109" fmla="*/ 330 h 330"/>
                  <a:gd name="T110" fmla="*/ 278 w 400"/>
                  <a:gd name="T111" fmla="*/ 191 h 330"/>
                  <a:gd name="T112" fmla="*/ 200 w 400"/>
                  <a:gd name="T113" fmla="*/ 113 h 330"/>
                  <a:gd name="T114" fmla="*/ 122 w 400"/>
                  <a:gd name="T115" fmla="*/ 191 h 330"/>
                  <a:gd name="T116" fmla="*/ 122 w 400"/>
                  <a:gd name="T117" fmla="*/ 33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00" h="330">
                    <a:moveTo>
                      <a:pt x="363" y="109"/>
                    </a:moveTo>
                    <a:cubicBezTo>
                      <a:pt x="350" y="109"/>
                      <a:pt x="340" y="119"/>
                      <a:pt x="340" y="131"/>
                    </a:cubicBezTo>
                    <a:cubicBezTo>
                      <a:pt x="340" y="144"/>
                      <a:pt x="350" y="154"/>
                      <a:pt x="363" y="154"/>
                    </a:cubicBezTo>
                    <a:cubicBezTo>
                      <a:pt x="375" y="154"/>
                      <a:pt x="385" y="144"/>
                      <a:pt x="385" y="131"/>
                    </a:cubicBezTo>
                    <a:cubicBezTo>
                      <a:pt x="385" y="119"/>
                      <a:pt x="375" y="109"/>
                      <a:pt x="363" y="109"/>
                    </a:cubicBezTo>
                    <a:close/>
                    <a:moveTo>
                      <a:pt x="37" y="109"/>
                    </a:moveTo>
                    <a:cubicBezTo>
                      <a:pt x="25" y="109"/>
                      <a:pt x="15" y="119"/>
                      <a:pt x="15" y="131"/>
                    </a:cubicBezTo>
                    <a:cubicBezTo>
                      <a:pt x="15" y="144"/>
                      <a:pt x="25" y="154"/>
                      <a:pt x="37" y="154"/>
                    </a:cubicBezTo>
                    <a:cubicBezTo>
                      <a:pt x="50" y="154"/>
                      <a:pt x="60" y="144"/>
                      <a:pt x="60" y="131"/>
                    </a:cubicBezTo>
                    <a:cubicBezTo>
                      <a:pt x="60" y="119"/>
                      <a:pt x="50" y="109"/>
                      <a:pt x="37" y="109"/>
                    </a:cubicBezTo>
                    <a:close/>
                    <a:moveTo>
                      <a:pt x="295" y="67"/>
                    </a:moveTo>
                    <a:cubicBezTo>
                      <a:pt x="277" y="67"/>
                      <a:pt x="262" y="83"/>
                      <a:pt x="262" y="101"/>
                    </a:cubicBezTo>
                    <a:cubicBezTo>
                      <a:pt x="262" y="120"/>
                      <a:pt x="277" y="135"/>
                      <a:pt x="295" y="135"/>
                    </a:cubicBezTo>
                    <a:cubicBezTo>
                      <a:pt x="314" y="135"/>
                      <a:pt x="329" y="120"/>
                      <a:pt x="329" y="101"/>
                    </a:cubicBezTo>
                    <a:cubicBezTo>
                      <a:pt x="329" y="83"/>
                      <a:pt x="314" y="67"/>
                      <a:pt x="295" y="67"/>
                    </a:cubicBezTo>
                    <a:close/>
                    <a:moveTo>
                      <a:pt x="400" y="272"/>
                    </a:moveTo>
                    <a:cubicBezTo>
                      <a:pt x="362" y="272"/>
                      <a:pt x="362" y="272"/>
                      <a:pt x="362" y="272"/>
                    </a:cubicBezTo>
                    <a:cubicBezTo>
                      <a:pt x="362" y="202"/>
                      <a:pt x="362" y="202"/>
                      <a:pt x="362" y="202"/>
                    </a:cubicBezTo>
                    <a:cubicBezTo>
                      <a:pt x="362" y="190"/>
                      <a:pt x="358" y="178"/>
                      <a:pt x="352" y="169"/>
                    </a:cubicBezTo>
                    <a:cubicBezTo>
                      <a:pt x="356" y="168"/>
                      <a:pt x="359" y="167"/>
                      <a:pt x="363" y="167"/>
                    </a:cubicBezTo>
                    <a:cubicBezTo>
                      <a:pt x="383" y="167"/>
                      <a:pt x="400" y="184"/>
                      <a:pt x="400" y="204"/>
                    </a:cubicBezTo>
                    <a:lnTo>
                      <a:pt x="400" y="272"/>
                    </a:lnTo>
                    <a:close/>
                    <a:moveTo>
                      <a:pt x="105" y="67"/>
                    </a:moveTo>
                    <a:cubicBezTo>
                      <a:pt x="86" y="67"/>
                      <a:pt x="71" y="83"/>
                      <a:pt x="71" y="101"/>
                    </a:cubicBezTo>
                    <a:cubicBezTo>
                      <a:pt x="71" y="120"/>
                      <a:pt x="86" y="135"/>
                      <a:pt x="105" y="135"/>
                    </a:cubicBezTo>
                    <a:cubicBezTo>
                      <a:pt x="123" y="135"/>
                      <a:pt x="138" y="120"/>
                      <a:pt x="138" y="101"/>
                    </a:cubicBezTo>
                    <a:cubicBezTo>
                      <a:pt x="138" y="83"/>
                      <a:pt x="123" y="67"/>
                      <a:pt x="105" y="67"/>
                    </a:cubicBezTo>
                    <a:close/>
                    <a:moveTo>
                      <a:pt x="37" y="167"/>
                    </a:moveTo>
                    <a:cubicBezTo>
                      <a:pt x="41" y="167"/>
                      <a:pt x="44" y="168"/>
                      <a:pt x="48" y="169"/>
                    </a:cubicBezTo>
                    <a:cubicBezTo>
                      <a:pt x="42" y="178"/>
                      <a:pt x="38" y="190"/>
                      <a:pt x="38" y="202"/>
                    </a:cubicBezTo>
                    <a:cubicBezTo>
                      <a:pt x="38" y="272"/>
                      <a:pt x="38" y="272"/>
                      <a:pt x="38" y="272"/>
                    </a:cubicBezTo>
                    <a:cubicBezTo>
                      <a:pt x="0" y="272"/>
                      <a:pt x="0" y="272"/>
                      <a:pt x="0" y="272"/>
                    </a:cubicBezTo>
                    <a:cubicBezTo>
                      <a:pt x="0" y="204"/>
                      <a:pt x="0" y="204"/>
                      <a:pt x="0" y="204"/>
                    </a:cubicBezTo>
                    <a:cubicBezTo>
                      <a:pt x="0" y="184"/>
                      <a:pt x="17" y="167"/>
                      <a:pt x="37" y="167"/>
                    </a:cubicBezTo>
                    <a:close/>
                    <a:moveTo>
                      <a:pt x="200" y="0"/>
                    </a:moveTo>
                    <a:cubicBezTo>
                      <a:pt x="173" y="0"/>
                      <a:pt x="150" y="22"/>
                      <a:pt x="150" y="50"/>
                    </a:cubicBezTo>
                    <a:cubicBezTo>
                      <a:pt x="150" y="77"/>
                      <a:pt x="173" y="100"/>
                      <a:pt x="200" y="100"/>
                    </a:cubicBezTo>
                    <a:cubicBezTo>
                      <a:pt x="227" y="100"/>
                      <a:pt x="250" y="77"/>
                      <a:pt x="250" y="50"/>
                    </a:cubicBezTo>
                    <a:cubicBezTo>
                      <a:pt x="250" y="22"/>
                      <a:pt x="227" y="0"/>
                      <a:pt x="200" y="0"/>
                    </a:cubicBezTo>
                    <a:close/>
                    <a:moveTo>
                      <a:pt x="349" y="299"/>
                    </a:moveTo>
                    <a:cubicBezTo>
                      <a:pt x="290" y="299"/>
                      <a:pt x="290" y="299"/>
                      <a:pt x="290" y="299"/>
                    </a:cubicBezTo>
                    <a:cubicBezTo>
                      <a:pt x="290" y="191"/>
                      <a:pt x="290" y="191"/>
                      <a:pt x="290" y="191"/>
                    </a:cubicBezTo>
                    <a:cubicBezTo>
                      <a:pt x="290" y="176"/>
                      <a:pt x="287" y="163"/>
                      <a:pt x="280" y="150"/>
                    </a:cubicBezTo>
                    <a:cubicBezTo>
                      <a:pt x="285" y="149"/>
                      <a:pt x="290" y="148"/>
                      <a:pt x="295" y="148"/>
                    </a:cubicBezTo>
                    <a:cubicBezTo>
                      <a:pt x="325" y="148"/>
                      <a:pt x="349" y="172"/>
                      <a:pt x="349" y="202"/>
                    </a:cubicBezTo>
                    <a:lnTo>
                      <a:pt x="349" y="299"/>
                    </a:lnTo>
                    <a:close/>
                    <a:moveTo>
                      <a:pt x="110" y="191"/>
                    </a:moveTo>
                    <a:cubicBezTo>
                      <a:pt x="110" y="299"/>
                      <a:pt x="110" y="299"/>
                      <a:pt x="110" y="299"/>
                    </a:cubicBezTo>
                    <a:cubicBezTo>
                      <a:pt x="51" y="299"/>
                      <a:pt x="51" y="299"/>
                      <a:pt x="51" y="299"/>
                    </a:cubicBezTo>
                    <a:cubicBezTo>
                      <a:pt x="51" y="202"/>
                      <a:pt x="51" y="202"/>
                      <a:pt x="51" y="202"/>
                    </a:cubicBezTo>
                    <a:cubicBezTo>
                      <a:pt x="51" y="172"/>
                      <a:pt x="75" y="148"/>
                      <a:pt x="105" y="148"/>
                    </a:cubicBezTo>
                    <a:cubicBezTo>
                      <a:pt x="110" y="148"/>
                      <a:pt x="115" y="149"/>
                      <a:pt x="120" y="150"/>
                    </a:cubicBezTo>
                    <a:cubicBezTo>
                      <a:pt x="113" y="163"/>
                      <a:pt x="110" y="176"/>
                      <a:pt x="110" y="191"/>
                    </a:cubicBezTo>
                    <a:close/>
                    <a:moveTo>
                      <a:pt x="122" y="330"/>
                    </a:moveTo>
                    <a:cubicBezTo>
                      <a:pt x="278" y="330"/>
                      <a:pt x="278" y="330"/>
                      <a:pt x="278" y="330"/>
                    </a:cubicBezTo>
                    <a:cubicBezTo>
                      <a:pt x="278" y="191"/>
                      <a:pt x="278" y="191"/>
                      <a:pt x="278" y="191"/>
                    </a:cubicBezTo>
                    <a:cubicBezTo>
                      <a:pt x="278" y="148"/>
                      <a:pt x="243" y="113"/>
                      <a:pt x="200" y="113"/>
                    </a:cubicBezTo>
                    <a:cubicBezTo>
                      <a:pt x="157" y="113"/>
                      <a:pt x="122" y="148"/>
                      <a:pt x="122" y="191"/>
                    </a:cubicBezTo>
                    <a:lnTo>
                      <a:pt x="122" y="330"/>
                    </a:ln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505050"/>
                  </a:solidFill>
                  <a:effectLst/>
                  <a:uLnTx/>
                  <a:uFillTx/>
                  <a:latin typeface="Segoe UI"/>
                </a:endParaRPr>
              </a:p>
            </p:txBody>
          </p:sp>
          <p:sp>
            <p:nvSpPr>
              <p:cNvPr id="5" name="TextBox 4"/>
              <p:cNvSpPr txBox="1"/>
              <p:nvPr/>
            </p:nvSpPr>
            <p:spPr>
              <a:xfrm>
                <a:off x="399450" y="3148749"/>
                <a:ext cx="1985544" cy="627864"/>
              </a:xfrm>
              <a:prstGeom prst="rect">
                <a:avLst/>
              </a:prstGeom>
              <a:noFill/>
            </p:spPr>
            <p:txBody>
              <a:bodyPr wrap="none" lIns="182880" tIns="146304" rIns="182880" bIns="146304" rtlCol="0">
                <a:spAutoFit/>
              </a:bodyPr>
              <a:lstStyle/>
              <a:p>
                <a:pPr>
                  <a:lnSpc>
                    <a:spcPct val="90000"/>
                  </a:lnSpc>
                  <a:spcAft>
                    <a:spcPts val="600"/>
                  </a:spcAft>
                </a:pPr>
                <a:r>
                  <a:rPr lang="en-US" sz="2400" b="1" dirty="0" smtClean="0">
                    <a:gradFill>
                      <a:gsLst>
                        <a:gs pos="2917">
                          <a:schemeClr val="tx2"/>
                        </a:gs>
                        <a:gs pos="30000">
                          <a:schemeClr val="tx2"/>
                        </a:gs>
                      </a:gsLst>
                      <a:lin ang="5400000" scaled="0"/>
                    </a:gradFill>
                  </a:rPr>
                  <a:t>Developers</a:t>
                </a:r>
              </a:p>
            </p:txBody>
          </p:sp>
        </p:grpSp>
        <p:sp>
          <p:nvSpPr>
            <p:cNvPr id="13" name="TextBox 12"/>
            <p:cNvSpPr txBox="1"/>
            <p:nvPr/>
          </p:nvSpPr>
          <p:spPr>
            <a:xfrm>
              <a:off x="2240091" y="1850690"/>
              <a:ext cx="3979011" cy="2299091"/>
            </a:xfrm>
            <a:prstGeom prst="rect">
              <a:avLst/>
            </a:prstGeom>
            <a:noFill/>
          </p:spPr>
          <p:txBody>
            <a:bodyPr wrap="square" lIns="182880" tIns="146304" rIns="182880" bIns="146304" rtlCol="0">
              <a:spAutoFit/>
            </a:bodyPr>
            <a:lstStyle/>
            <a:p>
              <a:pPr>
                <a:lnSpc>
                  <a:spcPct val="90000"/>
                </a:lnSpc>
                <a:spcAft>
                  <a:spcPts val="600"/>
                </a:spcAft>
              </a:pPr>
              <a:r>
                <a:rPr lang="en-US" sz="1600" dirty="0" smtClean="0">
                  <a:gradFill>
                    <a:gsLst>
                      <a:gs pos="2917">
                        <a:schemeClr val="tx1"/>
                      </a:gs>
                      <a:gs pos="30000">
                        <a:schemeClr val="tx1"/>
                      </a:gs>
                    </a:gsLst>
                    <a:lin ang="5400000" scaled="0"/>
                  </a:gradFill>
                </a:rPr>
                <a:t>Containers </a:t>
              </a:r>
              <a:r>
                <a:rPr lang="en-US" sz="1600" dirty="0" err="1" smtClean="0">
                  <a:gradFill>
                    <a:gsLst>
                      <a:gs pos="2917">
                        <a:schemeClr val="tx1"/>
                      </a:gs>
                      <a:gs pos="30000">
                        <a:schemeClr val="tx1"/>
                      </a:gs>
                    </a:gsLst>
                    <a:lin ang="5400000" scaled="0"/>
                  </a:gradFill>
                </a:rPr>
                <a:t>oferecem</a:t>
              </a:r>
              <a:r>
                <a:rPr lang="en-US" sz="1600" dirty="0" smtClean="0">
                  <a:gradFill>
                    <a:gsLst>
                      <a:gs pos="2917">
                        <a:schemeClr val="tx1"/>
                      </a:gs>
                      <a:gs pos="30000">
                        <a:schemeClr val="tx1"/>
                      </a:gs>
                    </a:gsLst>
                    <a:lin ang="5400000" scaled="0"/>
                  </a:gradFill>
                </a:rPr>
                <a:t> </a:t>
              </a:r>
              <a:r>
                <a:rPr lang="en-US" sz="1600" dirty="0" err="1" smtClean="0">
                  <a:gradFill>
                    <a:gsLst>
                      <a:gs pos="2917">
                        <a:schemeClr val="tx1"/>
                      </a:gs>
                      <a:gs pos="30000">
                        <a:schemeClr val="tx1"/>
                      </a:gs>
                    </a:gsLst>
                    <a:lin ang="5400000" scaled="0"/>
                  </a:gradFill>
                </a:rPr>
                <a:t>produtividade</a:t>
              </a:r>
              <a:r>
                <a:rPr lang="en-US" sz="1600" dirty="0" smtClean="0">
                  <a:gradFill>
                    <a:gsLst>
                      <a:gs pos="2917">
                        <a:schemeClr val="tx1"/>
                      </a:gs>
                      <a:gs pos="30000">
                        <a:schemeClr val="tx1"/>
                      </a:gs>
                    </a:gsLst>
                    <a:lin ang="5400000" scaled="0"/>
                  </a:gradFill>
                </a:rPr>
                <a:t> e </a:t>
              </a:r>
              <a:r>
                <a:rPr lang="en-US" sz="1600" dirty="0" err="1" smtClean="0">
                  <a:gradFill>
                    <a:gsLst>
                      <a:gs pos="2917">
                        <a:schemeClr val="tx1"/>
                      </a:gs>
                      <a:gs pos="30000">
                        <a:schemeClr val="tx1"/>
                      </a:gs>
                    </a:gsLst>
                    <a:lin ang="5400000" scaled="0"/>
                  </a:gradFill>
                </a:rPr>
                <a:t>liberdade</a:t>
              </a:r>
              <a:endParaRPr lang="en-US" sz="1600" dirty="0">
                <a:gradFill>
                  <a:gsLst>
                    <a:gs pos="2917">
                      <a:schemeClr val="tx1"/>
                    </a:gs>
                    <a:gs pos="30000">
                      <a:schemeClr val="tx1"/>
                    </a:gs>
                  </a:gsLst>
                  <a:lin ang="5400000" scaled="0"/>
                </a:gradFill>
              </a:endParaRPr>
            </a:p>
            <a:p>
              <a:pPr>
                <a:lnSpc>
                  <a:spcPct val="90000"/>
                </a:lnSpc>
                <a:spcAft>
                  <a:spcPts val="600"/>
                </a:spcAft>
              </a:pPr>
              <a:r>
                <a:rPr lang="en-US" sz="1600" dirty="0" err="1" smtClean="0">
                  <a:gradFill>
                    <a:gsLst>
                      <a:gs pos="2917">
                        <a:schemeClr val="tx1"/>
                      </a:gs>
                      <a:gs pos="30000">
                        <a:schemeClr val="tx1"/>
                      </a:gs>
                    </a:gsLst>
                    <a:lin ang="5400000" scaled="0"/>
                  </a:gradFill>
                </a:rPr>
                <a:t>Permite</a:t>
              </a:r>
              <a:r>
                <a:rPr lang="en-US" sz="1600" dirty="0" smtClean="0">
                  <a:gradFill>
                    <a:gsLst>
                      <a:gs pos="2917">
                        <a:schemeClr val="tx1"/>
                      </a:gs>
                      <a:gs pos="30000">
                        <a:schemeClr val="tx1"/>
                      </a:gs>
                    </a:gsLst>
                    <a:lin ang="5400000" scaled="0"/>
                  </a:gradFill>
                </a:rPr>
                <a:t> apps ‘write-once, run-anywhere’</a:t>
              </a:r>
            </a:p>
            <a:p>
              <a:pPr>
                <a:lnSpc>
                  <a:spcPct val="90000"/>
                </a:lnSpc>
                <a:spcAft>
                  <a:spcPts val="600"/>
                </a:spcAft>
              </a:pPr>
              <a:r>
                <a:rPr lang="en-US" sz="1600" dirty="0" err="1" smtClean="0">
                  <a:gradFill>
                    <a:gsLst>
                      <a:gs pos="2917">
                        <a:schemeClr val="tx1"/>
                      </a:gs>
                      <a:gs pos="30000">
                        <a:schemeClr val="tx1"/>
                      </a:gs>
                    </a:gsLst>
                    <a:lin ang="5400000" scaled="0"/>
                  </a:gradFill>
                </a:rPr>
                <a:t>Pode</a:t>
              </a:r>
              <a:r>
                <a:rPr lang="en-US" sz="1600" dirty="0" smtClean="0">
                  <a:gradFill>
                    <a:gsLst>
                      <a:gs pos="2917">
                        <a:schemeClr val="tx1"/>
                      </a:gs>
                      <a:gs pos="30000">
                        <a:schemeClr val="tx1"/>
                      </a:gs>
                    </a:gsLst>
                    <a:lin ang="5400000" scaled="0"/>
                  </a:gradFill>
                </a:rPr>
                <a:t> </a:t>
              </a:r>
              <a:r>
                <a:rPr lang="en-US" sz="1600" dirty="0" err="1" smtClean="0">
                  <a:gradFill>
                    <a:gsLst>
                      <a:gs pos="2917">
                        <a:schemeClr val="tx1"/>
                      </a:gs>
                      <a:gs pos="30000">
                        <a:schemeClr val="tx1"/>
                      </a:gs>
                    </a:gsLst>
                    <a:lin ang="5400000" scaled="0"/>
                  </a:gradFill>
                </a:rPr>
                <a:t>ser</a:t>
              </a:r>
              <a:r>
                <a:rPr lang="en-US" sz="1600" dirty="0" smtClean="0">
                  <a:gradFill>
                    <a:gsLst>
                      <a:gs pos="2917">
                        <a:schemeClr val="tx1"/>
                      </a:gs>
                      <a:gs pos="30000">
                        <a:schemeClr val="tx1"/>
                      </a:gs>
                    </a:gsLst>
                    <a:lin ang="5400000" scaled="0"/>
                  </a:gradFill>
                </a:rPr>
                <a:t> </a:t>
              </a:r>
              <a:r>
                <a:rPr lang="en-US" sz="1600" dirty="0" err="1" smtClean="0">
                  <a:gradFill>
                    <a:gsLst>
                      <a:gs pos="2917">
                        <a:schemeClr val="tx1"/>
                      </a:gs>
                      <a:gs pos="30000">
                        <a:schemeClr val="tx1"/>
                      </a:gs>
                    </a:gsLst>
                    <a:lin ang="5400000" scaled="0"/>
                  </a:gradFill>
                </a:rPr>
                <a:t>implantada</a:t>
              </a:r>
              <a:r>
                <a:rPr lang="en-US" sz="1600" dirty="0" smtClean="0">
                  <a:gradFill>
                    <a:gsLst>
                      <a:gs pos="2917">
                        <a:schemeClr val="tx1"/>
                      </a:gs>
                      <a:gs pos="30000">
                        <a:schemeClr val="tx1"/>
                      </a:gs>
                    </a:gsLst>
                    <a:lin ang="5400000" scaled="0"/>
                  </a:gradFill>
                </a:rPr>
                <a:t> </a:t>
              </a:r>
              <a:r>
                <a:rPr lang="en-US" sz="1600" dirty="0" err="1" smtClean="0">
                  <a:gradFill>
                    <a:gsLst>
                      <a:gs pos="2917">
                        <a:schemeClr val="tx1"/>
                      </a:gs>
                      <a:gs pos="30000">
                        <a:schemeClr val="tx1"/>
                      </a:gs>
                    </a:gsLst>
                    <a:lin ang="5400000" scaled="0"/>
                  </a:gradFill>
                </a:rPr>
                <a:t>como</a:t>
              </a:r>
              <a:r>
                <a:rPr lang="en-US" sz="1600" dirty="0" smtClean="0">
                  <a:gradFill>
                    <a:gsLst>
                      <a:gs pos="2917">
                        <a:schemeClr val="tx1"/>
                      </a:gs>
                      <a:gs pos="30000">
                        <a:schemeClr val="tx1"/>
                      </a:gs>
                    </a:gsLst>
                    <a:lin ang="5400000" scaled="0"/>
                  </a:gradFill>
                </a:rPr>
                <a:t> app </a:t>
              </a:r>
              <a:r>
                <a:rPr lang="en-US" sz="1600" dirty="0" err="1" smtClean="0">
                  <a:gradFill>
                    <a:gsLst>
                      <a:gs pos="2917">
                        <a:schemeClr val="tx1"/>
                      </a:gs>
                      <a:gs pos="30000">
                        <a:schemeClr val="tx1"/>
                      </a:gs>
                    </a:gsLst>
                    <a:lin ang="5400000" scaled="0"/>
                  </a:gradFill>
                </a:rPr>
                <a:t>distribuída</a:t>
              </a:r>
              <a:r>
                <a:rPr lang="en-US" sz="1600" dirty="0" smtClean="0">
                  <a:gradFill>
                    <a:gsLst>
                      <a:gs pos="2917">
                        <a:schemeClr val="tx1"/>
                      </a:gs>
                      <a:gs pos="30000">
                        <a:schemeClr val="tx1"/>
                      </a:gs>
                    </a:gsLst>
                    <a:lin ang="5400000" scaled="0"/>
                  </a:gradFill>
                </a:rPr>
                <a:t> multi-tier em </a:t>
              </a:r>
              <a:r>
                <a:rPr lang="en-US" sz="1600" dirty="0" err="1" smtClean="0">
                  <a:gradFill>
                    <a:gsLst>
                      <a:gs pos="2917">
                        <a:schemeClr val="tx1"/>
                      </a:gs>
                      <a:gs pos="30000">
                        <a:schemeClr val="tx1"/>
                      </a:gs>
                    </a:gsLst>
                    <a:lin ang="5400000" scaled="0"/>
                  </a:gradFill>
                </a:rPr>
                <a:t>modelos</a:t>
              </a:r>
              <a:r>
                <a:rPr lang="en-US" sz="1600" dirty="0" smtClean="0">
                  <a:gradFill>
                    <a:gsLst>
                      <a:gs pos="2917">
                        <a:schemeClr val="tx1"/>
                      </a:gs>
                      <a:gs pos="30000">
                        <a:schemeClr val="tx1"/>
                      </a:gs>
                    </a:gsLst>
                    <a:lin ang="5400000" scaled="0"/>
                  </a:gradFill>
                </a:rPr>
                <a:t> IaaS/PaaS</a:t>
              </a:r>
            </a:p>
            <a:p>
              <a:pPr>
                <a:lnSpc>
                  <a:spcPct val="90000"/>
                </a:lnSpc>
                <a:spcAft>
                  <a:spcPts val="600"/>
                </a:spcAft>
              </a:pPr>
              <a:r>
                <a:rPr lang="en-US" sz="1600" dirty="0" smtClean="0">
                  <a:gradFill>
                    <a:gsLst>
                      <a:gs pos="2917">
                        <a:schemeClr val="tx1"/>
                      </a:gs>
                      <a:gs pos="30000">
                        <a:schemeClr val="tx1"/>
                      </a:gs>
                    </a:gsLst>
                    <a:lin ang="5400000" scaled="0"/>
                  </a:gradFill>
                </a:rPr>
                <a:t>Containers </a:t>
              </a:r>
              <a:r>
                <a:rPr lang="en-US" sz="1600" dirty="0" err="1" smtClean="0">
                  <a:gradFill>
                    <a:gsLst>
                      <a:gs pos="2917">
                        <a:schemeClr val="tx1"/>
                      </a:gs>
                      <a:gs pos="30000">
                        <a:schemeClr val="tx1"/>
                      </a:gs>
                    </a:gsLst>
                    <a:lin ang="5400000" scaled="0"/>
                  </a:gradFill>
                </a:rPr>
                <a:t>oferecem</a:t>
              </a:r>
              <a:r>
                <a:rPr lang="en-US" sz="1600" dirty="0" smtClean="0">
                  <a:gradFill>
                    <a:gsLst>
                      <a:gs pos="2917">
                        <a:schemeClr val="tx1"/>
                      </a:gs>
                      <a:gs pos="30000">
                        <a:schemeClr val="tx1"/>
                      </a:gs>
                    </a:gsLst>
                    <a:lin ang="5400000" scaled="0"/>
                  </a:gradFill>
                </a:rPr>
                <a:t> </a:t>
              </a:r>
              <a:r>
                <a:rPr lang="en-US" sz="1600" dirty="0" err="1" smtClean="0">
                  <a:gradFill>
                    <a:gsLst>
                      <a:gs pos="2917">
                        <a:schemeClr val="tx1"/>
                      </a:gs>
                      <a:gs pos="30000">
                        <a:schemeClr val="tx1"/>
                      </a:gs>
                    </a:gsLst>
                    <a:lin ang="5400000" scaled="0"/>
                  </a:gradFill>
                </a:rPr>
                <a:t>alta</a:t>
              </a:r>
              <a:r>
                <a:rPr lang="en-US" sz="1600" dirty="0" smtClean="0">
                  <a:gradFill>
                    <a:gsLst>
                      <a:gs pos="2917">
                        <a:schemeClr val="tx1"/>
                      </a:gs>
                      <a:gs pos="30000">
                        <a:schemeClr val="tx1"/>
                      </a:gs>
                    </a:gsLst>
                    <a:lin ang="5400000" scaled="0"/>
                  </a:gradFill>
                </a:rPr>
                <a:t> </a:t>
              </a:r>
              <a:r>
                <a:rPr lang="en-US" sz="1600" dirty="0" err="1" smtClean="0">
                  <a:gradFill>
                    <a:gsLst>
                      <a:gs pos="2917">
                        <a:schemeClr val="tx1"/>
                      </a:gs>
                      <a:gs pos="30000">
                        <a:schemeClr val="tx1"/>
                      </a:gs>
                    </a:gsLst>
                    <a:lin ang="5400000" scaled="0"/>
                  </a:gradFill>
                </a:rPr>
                <a:t>abstração</a:t>
              </a:r>
              <a:r>
                <a:rPr lang="en-US" sz="1600" dirty="0" smtClean="0">
                  <a:gradFill>
                    <a:gsLst>
                      <a:gs pos="2917">
                        <a:schemeClr val="tx1"/>
                      </a:gs>
                      <a:gs pos="30000">
                        <a:schemeClr val="tx1"/>
                      </a:gs>
                    </a:gsLst>
                    <a:lin ang="5400000" scaled="0"/>
                  </a:gradFill>
                </a:rPr>
                <a:t> para micro </a:t>
              </a:r>
              <a:r>
                <a:rPr lang="en-US" sz="1600" dirty="0" err="1" smtClean="0">
                  <a:gradFill>
                    <a:gsLst>
                      <a:gs pos="2917">
                        <a:schemeClr val="tx1"/>
                      </a:gs>
                      <a:gs pos="30000">
                        <a:schemeClr val="tx1"/>
                      </a:gs>
                    </a:gsLst>
                    <a:lin ang="5400000" scaled="0"/>
                  </a:gradFill>
                </a:rPr>
                <a:t>serviços</a:t>
              </a:r>
              <a:endParaRPr lang="en-US" sz="1600" dirty="0" smtClean="0">
                <a:gradFill>
                  <a:gsLst>
                    <a:gs pos="2917">
                      <a:schemeClr val="tx1"/>
                    </a:gs>
                    <a:gs pos="30000">
                      <a:schemeClr val="tx1"/>
                    </a:gs>
                  </a:gsLst>
                  <a:lin ang="5400000" scaled="0"/>
                </a:gradFill>
              </a:endParaRPr>
            </a:p>
          </p:txBody>
        </p:sp>
      </p:grpSp>
      <p:grpSp>
        <p:nvGrpSpPr>
          <p:cNvPr id="17" name="Group 16"/>
          <p:cNvGrpSpPr/>
          <p:nvPr/>
        </p:nvGrpSpPr>
        <p:grpSpPr>
          <a:xfrm>
            <a:off x="429964" y="4226323"/>
            <a:ext cx="6087569" cy="2542135"/>
            <a:chOff x="284932" y="4081493"/>
            <a:chExt cx="6087569" cy="2542135"/>
          </a:xfrm>
        </p:grpSpPr>
        <p:sp>
          <p:nvSpPr>
            <p:cNvPr id="16" name="Rectangle 15"/>
            <p:cNvSpPr/>
            <p:nvPr/>
          </p:nvSpPr>
          <p:spPr bwMode="auto">
            <a:xfrm>
              <a:off x="284932" y="4081493"/>
              <a:ext cx="6087569" cy="2397480"/>
            </a:xfrm>
            <a:prstGeom prst="rect">
              <a:avLst/>
            </a:prstGeom>
            <a:solidFill>
              <a:schemeClr val="bg1">
                <a:lumMod val="95000"/>
              </a:schemeClr>
            </a:solidFill>
            <a:ln>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11" name="Group 10"/>
            <p:cNvGrpSpPr/>
            <p:nvPr/>
          </p:nvGrpSpPr>
          <p:grpSpPr>
            <a:xfrm>
              <a:off x="353028" y="4401028"/>
              <a:ext cx="1884170" cy="1886410"/>
              <a:chOff x="506602" y="4248628"/>
              <a:chExt cx="1884170" cy="1886410"/>
            </a:xfrm>
          </p:grpSpPr>
          <p:grpSp>
            <p:nvGrpSpPr>
              <p:cNvPr id="9" name="Group 8"/>
              <p:cNvGrpSpPr/>
              <p:nvPr/>
            </p:nvGrpSpPr>
            <p:grpSpPr>
              <a:xfrm>
                <a:off x="816977" y="4248628"/>
                <a:ext cx="1343570" cy="1343570"/>
                <a:chOff x="730166" y="4326498"/>
                <a:chExt cx="1343570" cy="1343570"/>
              </a:xfrm>
            </p:grpSpPr>
            <p:sp>
              <p:nvSpPr>
                <p:cNvPr id="6" name="Oval 5"/>
                <p:cNvSpPr/>
                <p:nvPr/>
              </p:nvSpPr>
              <p:spPr bwMode="auto">
                <a:xfrm>
                  <a:off x="730166" y="4326498"/>
                  <a:ext cx="1343570" cy="1343570"/>
                </a:xfrm>
                <a:prstGeom prst="ellipse">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7" name="Freeform 5"/>
                <p:cNvSpPr>
                  <a:spLocks noEditPoints="1"/>
                </p:cNvSpPr>
                <p:nvPr/>
              </p:nvSpPr>
              <p:spPr bwMode="auto">
                <a:xfrm>
                  <a:off x="1064166" y="4633658"/>
                  <a:ext cx="675570" cy="729250"/>
                </a:xfrm>
                <a:custGeom>
                  <a:avLst/>
                  <a:gdLst>
                    <a:gd name="T0" fmla="*/ 384 w 1600"/>
                    <a:gd name="T1" fmla="*/ 0 h 1728"/>
                    <a:gd name="T2" fmla="*/ 384 w 1600"/>
                    <a:gd name="T3" fmla="*/ 384 h 1728"/>
                    <a:gd name="T4" fmla="*/ 1600 w 1600"/>
                    <a:gd name="T5" fmla="*/ 896 h 1728"/>
                    <a:gd name="T6" fmla="*/ 1562 w 1600"/>
                    <a:gd name="T7" fmla="*/ 832 h 1728"/>
                    <a:gd name="T8" fmla="*/ 1408 w 1600"/>
                    <a:gd name="T9" fmla="*/ 768 h 1728"/>
                    <a:gd name="T10" fmla="*/ 1408 w 1600"/>
                    <a:gd name="T11" fmla="*/ 398 h 1728"/>
                    <a:gd name="T12" fmla="*/ 1362 w 1600"/>
                    <a:gd name="T13" fmla="*/ 274 h 1728"/>
                    <a:gd name="T14" fmla="*/ 1405 w 1600"/>
                    <a:gd name="T15" fmla="*/ 98 h 1728"/>
                    <a:gd name="T16" fmla="*/ 1313 w 1600"/>
                    <a:gd name="T17" fmla="*/ 65 h 1728"/>
                    <a:gd name="T18" fmla="*/ 1121 w 1600"/>
                    <a:gd name="T19" fmla="*/ 652 h 1728"/>
                    <a:gd name="T20" fmla="*/ 1138 w 1600"/>
                    <a:gd name="T21" fmla="*/ 682 h 1728"/>
                    <a:gd name="T22" fmla="*/ 1246 w 1600"/>
                    <a:gd name="T23" fmla="*/ 686 h 1728"/>
                    <a:gd name="T24" fmla="*/ 1344 w 1600"/>
                    <a:gd name="T25" fmla="*/ 528 h 1728"/>
                    <a:gd name="T26" fmla="*/ 1248 w 1600"/>
                    <a:gd name="T27" fmla="*/ 768 h 1728"/>
                    <a:gd name="T28" fmla="*/ 1218 w 1600"/>
                    <a:gd name="T29" fmla="*/ 804 h 1728"/>
                    <a:gd name="T30" fmla="*/ 742 w 1600"/>
                    <a:gd name="T31" fmla="*/ 832 h 1728"/>
                    <a:gd name="T32" fmla="*/ 704 w 1600"/>
                    <a:gd name="T33" fmla="*/ 922 h 1728"/>
                    <a:gd name="T34" fmla="*/ 1344 w 1600"/>
                    <a:gd name="T35" fmla="*/ 960 h 1728"/>
                    <a:gd name="T36" fmla="*/ 1190 w 1600"/>
                    <a:gd name="T37" fmla="*/ 1600 h 1728"/>
                    <a:gd name="T38" fmla="*/ 1152 w 1600"/>
                    <a:gd name="T39" fmla="*/ 1690 h 1728"/>
                    <a:gd name="T40" fmla="*/ 1344 w 1600"/>
                    <a:gd name="T41" fmla="*/ 1728 h 1728"/>
                    <a:gd name="T42" fmla="*/ 1600 w 1600"/>
                    <a:gd name="T43" fmla="*/ 1690 h 1728"/>
                    <a:gd name="T44" fmla="*/ 576 w 1600"/>
                    <a:gd name="T45" fmla="*/ 1280 h 1728"/>
                    <a:gd name="T46" fmla="*/ 128 w 1600"/>
                    <a:gd name="T47" fmla="*/ 576 h 1728"/>
                    <a:gd name="T48" fmla="*/ 0 w 1600"/>
                    <a:gd name="T49" fmla="*/ 576 h 1728"/>
                    <a:gd name="T50" fmla="*/ 64 w 1600"/>
                    <a:gd name="T51" fmla="*/ 1408 h 1728"/>
                    <a:gd name="T52" fmla="*/ 256 w 1600"/>
                    <a:gd name="T53" fmla="*/ 1600 h 1728"/>
                    <a:gd name="T54" fmla="*/ 128 w 1600"/>
                    <a:gd name="T55" fmla="*/ 1664 h 1728"/>
                    <a:gd name="T56" fmla="*/ 256 w 1600"/>
                    <a:gd name="T57" fmla="*/ 1664 h 1728"/>
                    <a:gd name="T58" fmla="*/ 448 w 1600"/>
                    <a:gd name="T59" fmla="*/ 1728 h 1728"/>
                    <a:gd name="T60" fmla="*/ 448 w 1600"/>
                    <a:gd name="T61" fmla="*/ 1600 h 1728"/>
                    <a:gd name="T62" fmla="*/ 384 w 1600"/>
                    <a:gd name="T63" fmla="*/ 1408 h 1728"/>
                    <a:gd name="T64" fmla="*/ 640 w 1600"/>
                    <a:gd name="T65" fmla="*/ 1344 h 1728"/>
                    <a:gd name="T66" fmla="*/ 960 w 1600"/>
                    <a:gd name="T67" fmla="*/ 1600 h 1728"/>
                    <a:gd name="T68" fmla="*/ 896 w 1600"/>
                    <a:gd name="T69" fmla="*/ 1216 h 1728"/>
                    <a:gd name="T70" fmla="*/ 896 w 1600"/>
                    <a:gd name="T71" fmla="*/ 1152 h 1728"/>
                    <a:gd name="T72" fmla="*/ 512 w 1600"/>
                    <a:gd name="T73" fmla="*/ 1024 h 1728"/>
                    <a:gd name="T74" fmla="*/ 595 w 1600"/>
                    <a:gd name="T75" fmla="*/ 753 h 1728"/>
                    <a:gd name="T76" fmla="*/ 864 w 1600"/>
                    <a:gd name="T77" fmla="*/ 768 h 1728"/>
                    <a:gd name="T78" fmla="*/ 864 w 1600"/>
                    <a:gd name="T79" fmla="*/ 576 h 1728"/>
                    <a:gd name="T80" fmla="*/ 509 w 1600"/>
                    <a:gd name="T81" fmla="*/ 477 h 1728"/>
                    <a:gd name="T82" fmla="*/ 320 w 1600"/>
                    <a:gd name="T83" fmla="*/ 448 h 1728"/>
                    <a:gd name="T84" fmla="*/ 192 w 1600"/>
                    <a:gd name="T85" fmla="*/ 1088 h 1728"/>
                    <a:gd name="T86" fmla="*/ 384 w 1600"/>
                    <a:gd name="T87" fmla="*/ 1216 h 1728"/>
                    <a:gd name="T88" fmla="*/ 704 w 1600"/>
                    <a:gd name="T89" fmla="*/ 1216 h 1728"/>
                    <a:gd name="T90" fmla="*/ 768 w 1600"/>
                    <a:gd name="T91" fmla="*/ 1728 h 1728"/>
                    <a:gd name="T92" fmla="*/ 1024 w 1600"/>
                    <a:gd name="T93" fmla="*/ 1664 h 1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600" h="1728">
                      <a:moveTo>
                        <a:pt x="192" y="192"/>
                      </a:moveTo>
                      <a:cubicBezTo>
                        <a:pt x="192" y="86"/>
                        <a:pt x="278" y="0"/>
                        <a:pt x="384" y="0"/>
                      </a:cubicBezTo>
                      <a:cubicBezTo>
                        <a:pt x="490" y="0"/>
                        <a:pt x="576" y="86"/>
                        <a:pt x="576" y="192"/>
                      </a:cubicBezTo>
                      <a:cubicBezTo>
                        <a:pt x="576" y="298"/>
                        <a:pt x="490" y="384"/>
                        <a:pt x="384" y="384"/>
                      </a:cubicBezTo>
                      <a:cubicBezTo>
                        <a:pt x="278" y="384"/>
                        <a:pt x="192" y="298"/>
                        <a:pt x="192" y="192"/>
                      </a:cubicBezTo>
                      <a:close/>
                      <a:moveTo>
                        <a:pt x="1600" y="896"/>
                      </a:moveTo>
                      <a:cubicBezTo>
                        <a:pt x="1600" y="870"/>
                        <a:pt x="1600" y="870"/>
                        <a:pt x="1600" y="870"/>
                      </a:cubicBezTo>
                      <a:cubicBezTo>
                        <a:pt x="1600" y="849"/>
                        <a:pt x="1583" y="832"/>
                        <a:pt x="1562" y="832"/>
                      </a:cubicBezTo>
                      <a:cubicBezTo>
                        <a:pt x="1408" y="832"/>
                        <a:pt x="1408" y="832"/>
                        <a:pt x="1408" y="832"/>
                      </a:cubicBezTo>
                      <a:cubicBezTo>
                        <a:pt x="1408" y="768"/>
                        <a:pt x="1408" y="768"/>
                        <a:pt x="1408" y="768"/>
                      </a:cubicBezTo>
                      <a:cubicBezTo>
                        <a:pt x="1408" y="493"/>
                        <a:pt x="1408" y="493"/>
                        <a:pt x="1408" y="493"/>
                      </a:cubicBezTo>
                      <a:cubicBezTo>
                        <a:pt x="1408" y="398"/>
                        <a:pt x="1408" y="398"/>
                        <a:pt x="1408" y="398"/>
                      </a:cubicBezTo>
                      <a:cubicBezTo>
                        <a:pt x="1408" y="376"/>
                        <a:pt x="1403" y="355"/>
                        <a:pt x="1393" y="335"/>
                      </a:cubicBezTo>
                      <a:cubicBezTo>
                        <a:pt x="1362" y="274"/>
                        <a:pt x="1362" y="274"/>
                        <a:pt x="1362" y="274"/>
                      </a:cubicBezTo>
                      <a:cubicBezTo>
                        <a:pt x="1407" y="116"/>
                        <a:pt x="1407" y="116"/>
                        <a:pt x="1407" y="116"/>
                      </a:cubicBezTo>
                      <a:cubicBezTo>
                        <a:pt x="1409" y="110"/>
                        <a:pt x="1408" y="103"/>
                        <a:pt x="1405" y="98"/>
                      </a:cubicBezTo>
                      <a:cubicBezTo>
                        <a:pt x="1402" y="92"/>
                        <a:pt x="1396" y="88"/>
                        <a:pt x="1390" y="86"/>
                      </a:cubicBezTo>
                      <a:cubicBezTo>
                        <a:pt x="1313" y="65"/>
                        <a:pt x="1313" y="65"/>
                        <a:pt x="1313" y="65"/>
                      </a:cubicBezTo>
                      <a:cubicBezTo>
                        <a:pt x="1300" y="61"/>
                        <a:pt x="1286" y="69"/>
                        <a:pt x="1282" y="82"/>
                      </a:cubicBezTo>
                      <a:cubicBezTo>
                        <a:pt x="1121" y="652"/>
                        <a:pt x="1121" y="652"/>
                        <a:pt x="1121" y="652"/>
                      </a:cubicBezTo>
                      <a:cubicBezTo>
                        <a:pt x="1119" y="658"/>
                        <a:pt x="1120" y="665"/>
                        <a:pt x="1123" y="670"/>
                      </a:cubicBezTo>
                      <a:cubicBezTo>
                        <a:pt x="1126" y="676"/>
                        <a:pt x="1132" y="680"/>
                        <a:pt x="1138" y="682"/>
                      </a:cubicBezTo>
                      <a:cubicBezTo>
                        <a:pt x="1215" y="703"/>
                        <a:pt x="1215" y="703"/>
                        <a:pt x="1215" y="703"/>
                      </a:cubicBezTo>
                      <a:cubicBezTo>
                        <a:pt x="1228" y="707"/>
                        <a:pt x="1242" y="699"/>
                        <a:pt x="1246" y="686"/>
                      </a:cubicBezTo>
                      <a:cubicBezTo>
                        <a:pt x="1280" y="563"/>
                        <a:pt x="1280" y="563"/>
                        <a:pt x="1280" y="563"/>
                      </a:cubicBezTo>
                      <a:cubicBezTo>
                        <a:pt x="1344" y="528"/>
                        <a:pt x="1344" y="528"/>
                        <a:pt x="1344" y="528"/>
                      </a:cubicBezTo>
                      <a:cubicBezTo>
                        <a:pt x="1344" y="768"/>
                        <a:pt x="1344" y="768"/>
                        <a:pt x="1344" y="768"/>
                      </a:cubicBezTo>
                      <a:cubicBezTo>
                        <a:pt x="1248" y="768"/>
                        <a:pt x="1248" y="768"/>
                        <a:pt x="1248" y="768"/>
                      </a:cubicBezTo>
                      <a:cubicBezTo>
                        <a:pt x="1246" y="768"/>
                        <a:pt x="1244" y="768"/>
                        <a:pt x="1241" y="769"/>
                      </a:cubicBezTo>
                      <a:cubicBezTo>
                        <a:pt x="1225" y="773"/>
                        <a:pt x="1215" y="788"/>
                        <a:pt x="1218" y="804"/>
                      </a:cubicBezTo>
                      <a:cubicBezTo>
                        <a:pt x="1220" y="820"/>
                        <a:pt x="1233" y="832"/>
                        <a:pt x="1249" y="832"/>
                      </a:cubicBezTo>
                      <a:cubicBezTo>
                        <a:pt x="742" y="832"/>
                        <a:pt x="742" y="832"/>
                        <a:pt x="742" y="832"/>
                      </a:cubicBezTo>
                      <a:cubicBezTo>
                        <a:pt x="721" y="832"/>
                        <a:pt x="704" y="849"/>
                        <a:pt x="704" y="870"/>
                      </a:cubicBezTo>
                      <a:cubicBezTo>
                        <a:pt x="704" y="922"/>
                        <a:pt x="704" y="922"/>
                        <a:pt x="704" y="922"/>
                      </a:cubicBezTo>
                      <a:cubicBezTo>
                        <a:pt x="704" y="943"/>
                        <a:pt x="721" y="960"/>
                        <a:pt x="742" y="960"/>
                      </a:cubicBezTo>
                      <a:cubicBezTo>
                        <a:pt x="1344" y="960"/>
                        <a:pt x="1344" y="960"/>
                        <a:pt x="1344" y="960"/>
                      </a:cubicBezTo>
                      <a:cubicBezTo>
                        <a:pt x="1344" y="1600"/>
                        <a:pt x="1344" y="1600"/>
                        <a:pt x="1344" y="1600"/>
                      </a:cubicBezTo>
                      <a:cubicBezTo>
                        <a:pt x="1190" y="1600"/>
                        <a:pt x="1190" y="1600"/>
                        <a:pt x="1190" y="1600"/>
                      </a:cubicBezTo>
                      <a:cubicBezTo>
                        <a:pt x="1169" y="1600"/>
                        <a:pt x="1152" y="1617"/>
                        <a:pt x="1152" y="1638"/>
                      </a:cubicBezTo>
                      <a:cubicBezTo>
                        <a:pt x="1152" y="1690"/>
                        <a:pt x="1152" y="1690"/>
                        <a:pt x="1152" y="1690"/>
                      </a:cubicBezTo>
                      <a:cubicBezTo>
                        <a:pt x="1152" y="1711"/>
                        <a:pt x="1169" y="1728"/>
                        <a:pt x="1190" y="1728"/>
                      </a:cubicBezTo>
                      <a:cubicBezTo>
                        <a:pt x="1344" y="1728"/>
                        <a:pt x="1344" y="1728"/>
                        <a:pt x="1344" y="1728"/>
                      </a:cubicBezTo>
                      <a:cubicBezTo>
                        <a:pt x="1562" y="1728"/>
                        <a:pt x="1562" y="1728"/>
                        <a:pt x="1562" y="1728"/>
                      </a:cubicBezTo>
                      <a:cubicBezTo>
                        <a:pt x="1583" y="1728"/>
                        <a:pt x="1600" y="1711"/>
                        <a:pt x="1600" y="1690"/>
                      </a:cubicBezTo>
                      <a:cubicBezTo>
                        <a:pt x="1600" y="896"/>
                        <a:pt x="1600" y="896"/>
                        <a:pt x="1600" y="896"/>
                      </a:cubicBezTo>
                      <a:close/>
                      <a:moveTo>
                        <a:pt x="576" y="1280"/>
                      </a:moveTo>
                      <a:cubicBezTo>
                        <a:pt x="128" y="1280"/>
                        <a:pt x="128" y="1280"/>
                        <a:pt x="128" y="1280"/>
                      </a:cubicBezTo>
                      <a:cubicBezTo>
                        <a:pt x="128" y="576"/>
                        <a:pt x="128" y="576"/>
                        <a:pt x="128" y="576"/>
                      </a:cubicBezTo>
                      <a:cubicBezTo>
                        <a:pt x="128" y="541"/>
                        <a:pt x="99" y="512"/>
                        <a:pt x="64" y="512"/>
                      </a:cubicBezTo>
                      <a:cubicBezTo>
                        <a:pt x="29" y="512"/>
                        <a:pt x="0" y="541"/>
                        <a:pt x="0" y="576"/>
                      </a:cubicBezTo>
                      <a:cubicBezTo>
                        <a:pt x="0" y="1344"/>
                        <a:pt x="0" y="1344"/>
                        <a:pt x="0" y="1344"/>
                      </a:cubicBezTo>
                      <a:cubicBezTo>
                        <a:pt x="0" y="1379"/>
                        <a:pt x="29" y="1408"/>
                        <a:pt x="64" y="1408"/>
                      </a:cubicBezTo>
                      <a:cubicBezTo>
                        <a:pt x="256" y="1408"/>
                        <a:pt x="256" y="1408"/>
                        <a:pt x="256" y="1408"/>
                      </a:cubicBezTo>
                      <a:cubicBezTo>
                        <a:pt x="256" y="1600"/>
                        <a:pt x="256" y="1600"/>
                        <a:pt x="256" y="1600"/>
                      </a:cubicBezTo>
                      <a:cubicBezTo>
                        <a:pt x="192" y="1600"/>
                        <a:pt x="192" y="1600"/>
                        <a:pt x="192" y="1600"/>
                      </a:cubicBezTo>
                      <a:cubicBezTo>
                        <a:pt x="157" y="1600"/>
                        <a:pt x="128" y="1629"/>
                        <a:pt x="128" y="1664"/>
                      </a:cubicBezTo>
                      <a:cubicBezTo>
                        <a:pt x="128" y="1699"/>
                        <a:pt x="157" y="1728"/>
                        <a:pt x="192" y="1728"/>
                      </a:cubicBezTo>
                      <a:cubicBezTo>
                        <a:pt x="227" y="1728"/>
                        <a:pt x="256" y="1699"/>
                        <a:pt x="256" y="1664"/>
                      </a:cubicBezTo>
                      <a:cubicBezTo>
                        <a:pt x="384" y="1664"/>
                        <a:pt x="384" y="1664"/>
                        <a:pt x="384" y="1664"/>
                      </a:cubicBezTo>
                      <a:cubicBezTo>
                        <a:pt x="384" y="1699"/>
                        <a:pt x="413" y="1728"/>
                        <a:pt x="448" y="1728"/>
                      </a:cubicBezTo>
                      <a:cubicBezTo>
                        <a:pt x="483" y="1728"/>
                        <a:pt x="512" y="1699"/>
                        <a:pt x="512" y="1664"/>
                      </a:cubicBezTo>
                      <a:cubicBezTo>
                        <a:pt x="512" y="1629"/>
                        <a:pt x="483" y="1600"/>
                        <a:pt x="448" y="1600"/>
                      </a:cubicBezTo>
                      <a:cubicBezTo>
                        <a:pt x="384" y="1600"/>
                        <a:pt x="384" y="1600"/>
                        <a:pt x="384" y="1600"/>
                      </a:cubicBezTo>
                      <a:cubicBezTo>
                        <a:pt x="384" y="1408"/>
                        <a:pt x="384" y="1408"/>
                        <a:pt x="384" y="1408"/>
                      </a:cubicBezTo>
                      <a:cubicBezTo>
                        <a:pt x="576" y="1408"/>
                        <a:pt x="576" y="1408"/>
                        <a:pt x="576" y="1408"/>
                      </a:cubicBezTo>
                      <a:cubicBezTo>
                        <a:pt x="611" y="1408"/>
                        <a:pt x="640" y="1379"/>
                        <a:pt x="640" y="1344"/>
                      </a:cubicBezTo>
                      <a:cubicBezTo>
                        <a:pt x="640" y="1309"/>
                        <a:pt x="611" y="1280"/>
                        <a:pt x="576" y="1280"/>
                      </a:cubicBezTo>
                      <a:close/>
                      <a:moveTo>
                        <a:pt x="960" y="1600"/>
                      </a:moveTo>
                      <a:cubicBezTo>
                        <a:pt x="896" y="1600"/>
                        <a:pt x="896" y="1600"/>
                        <a:pt x="896" y="1600"/>
                      </a:cubicBezTo>
                      <a:cubicBezTo>
                        <a:pt x="896" y="1216"/>
                        <a:pt x="896" y="1216"/>
                        <a:pt x="896" y="1216"/>
                      </a:cubicBezTo>
                      <a:cubicBezTo>
                        <a:pt x="896" y="1184"/>
                        <a:pt x="896" y="1184"/>
                        <a:pt x="896" y="1184"/>
                      </a:cubicBezTo>
                      <a:cubicBezTo>
                        <a:pt x="896" y="1152"/>
                        <a:pt x="896" y="1152"/>
                        <a:pt x="896" y="1152"/>
                      </a:cubicBezTo>
                      <a:cubicBezTo>
                        <a:pt x="896" y="1081"/>
                        <a:pt x="839" y="1024"/>
                        <a:pt x="768" y="1024"/>
                      </a:cubicBezTo>
                      <a:cubicBezTo>
                        <a:pt x="512" y="1024"/>
                        <a:pt x="512" y="1024"/>
                        <a:pt x="512" y="1024"/>
                      </a:cubicBezTo>
                      <a:cubicBezTo>
                        <a:pt x="512" y="701"/>
                        <a:pt x="512" y="701"/>
                        <a:pt x="512" y="701"/>
                      </a:cubicBezTo>
                      <a:cubicBezTo>
                        <a:pt x="595" y="753"/>
                        <a:pt x="595" y="753"/>
                        <a:pt x="595" y="753"/>
                      </a:cubicBezTo>
                      <a:cubicBezTo>
                        <a:pt x="611" y="763"/>
                        <a:pt x="628" y="768"/>
                        <a:pt x="646" y="768"/>
                      </a:cubicBezTo>
                      <a:cubicBezTo>
                        <a:pt x="864" y="768"/>
                        <a:pt x="864" y="768"/>
                        <a:pt x="864" y="768"/>
                      </a:cubicBezTo>
                      <a:cubicBezTo>
                        <a:pt x="917" y="768"/>
                        <a:pt x="960" y="725"/>
                        <a:pt x="960" y="672"/>
                      </a:cubicBezTo>
                      <a:cubicBezTo>
                        <a:pt x="960" y="619"/>
                        <a:pt x="917" y="576"/>
                        <a:pt x="864" y="576"/>
                      </a:cubicBezTo>
                      <a:cubicBezTo>
                        <a:pt x="674" y="576"/>
                        <a:pt x="674" y="576"/>
                        <a:pt x="674" y="576"/>
                      </a:cubicBezTo>
                      <a:cubicBezTo>
                        <a:pt x="509" y="477"/>
                        <a:pt x="509" y="477"/>
                        <a:pt x="509" y="477"/>
                      </a:cubicBezTo>
                      <a:cubicBezTo>
                        <a:pt x="477" y="458"/>
                        <a:pt x="441" y="448"/>
                        <a:pt x="405" y="448"/>
                      </a:cubicBezTo>
                      <a:cubicBezTo>
                        <a:pt x="320" y="448"/>
                        <a:pt x="320" y="448"/>
                        <a:pt x="320" y="448"/>
                      </a:cubicBezTo>
                      <a:cubicBezTo>
                        <a:pt x="249" y="448"/>
                        <a:pt x="192" y="505"/>
                        <a:pt x="192" y="576"/>
                      </a:cubicBezTo>
                      <a:cubicBezTo>
                        <a:pt x="192" y="1088"/>
                        <a:pt x="192" y="1088"/>
                        <a:pt x="192" y="1088"/>
                      </a:cubicBezTo>
                      <a:cubicBezTo>
                        <a:pt x="192" y="1159"/>
                        <a:pt x="249" y="1216"/>
                        <a:pt x="320" y="1216"/>
                      </a:cubicBezTo>
                      <a:cubicBezTo>
                        <a:pt x="384" y="1216"/>
                        <a:pt x="384" y="1216"/>
                        <a:pt x="384" y="1216"/>
                      </a:cubicBezTo>
                      <a:cubicBezTo>
                        <a:pt x="512" y="1216"/>
                        <a:pt x="512" y="1216"/>
                        <a:pt x="512" y="1216"/>
                      </a:cubicBezTo>
                      <a:cubicBezTo>
                        <a:pt x="704" y="1216"/>
                        <a:pt x="704" y="1216"/>
                        <a:pt x="704" y="1216"/>
                      </a:cubicBezTo>
                      <a:cubicBezTo>
                        <a:pt x="704" y="1664"/>
                        <a:pt x="704" y="1664"/>
                        <a:pt x="704" y="1664"/>
                      </a:cubicBezTo>
                      <a:cubicBezTo>
                        <a:pt x="704" y="1699"/>
                        <a:pt x="733" y="1728"/>
                        <a:pt x="768" y="1728"/>
                      </a:cubicBezTo>
                      <a:cubicBezTo>
                        <a:pt x="960" y="1728"/>
                        <a:pt x="960" y="1728"/>
                        <a:pt x="960" y="1728"/>
                      </a:cubicBezTo>
                      <a:cubicBezTo>
                        <a:pt x="995" y="1728"/>
                        <a:pt x="1024" y="1699"/>
                        <a:pt x="1024" y="1664"/>
                      </a:cubicBezTo>
                      <a:cubicBezTo>
                        <a:pt x="1024" y="1629"/>
                        <a:pt x="995" y="1600"/>
                        <a:pt x="960" y="160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solidFill>
                      <a:srgbClr val="505050"/>
                    </a:solidFill>
                  </a:endParaRPr>
                </a:p>
              </p:txBody>
            </p:sp>
          </p:grpSp>
          <p:sp>
            <p:nvSpPr>
              <p:cNvPr id="10" name="TextBox 9"/>
              <p:cNvSpPr txBox="1"/>
              <p:nvPr/>
            </p:nvSpPr>
            <p:spPr>
              <a:xfrm>
                <a:off x="506602" y="5507174"/>
                <a:ext cx="1884170" cy="627864"/>
              </a:xfrm>
              <a:prstGeom prst="rect">
                <a:avLst/>
              </a:prstGeom>
              <a:noFill/>
            </p:spPr>
            <p:txBody>
              <a:bodyPr wrap="none" lIns="182880" tIns="146304" rIns="182880" bIns="146304" rtlCol="0">
                <a:spAutoFit/>
              </a:bodyPr>
              <a:lstStyle/>
              <a:p>
                <a:pPr>
                  <a:lnSpc>
                    <a:spcPct val="90000"/>
                  </a:lnSpc>
                  <a:spcAft>
                    <a:spcPts val="600"/>
                  </a:spcAft>
                </a:pPr>
                <a:r>
                  <a:rPr lang="en-US" sz="2400" b="1" dirty="0" err="1" smtClean="0">
                    <a:gradFill>
                      <a:gsLst>
                        <a:gs pos="0">
                          <a:schemeClr val="accent4"/>
                        </a:gs>
                        <a:gs pos="100000">
                          <a:schemeClr val="accent4"/>
                        </a:gs>
                      </a:gsLst>
                      <a:lin ang="5400000" scaled="0"/>
                    </a:gradFill>
                  </a:rPr>
                  <a:t>Operações</a:t>
                </a:r>
                <a:endParaRPr lang="en-US" sz="2400" b="1" dirty="0" smtClean="0">
                  <a:gradFill>
                    <a:gsLst>
                      <a:gs pos="0">
                        <a:schemeClr val="accent4"/>
                      </a:gs>
                      <a:gs pos="100000">
                        <a:schemeClr val="accent4"/>
                      </a:gs>
                    </a:gsLst>
                    <a:lin ang="5400000" scaled="0"/>
                  </a:gradFill>
                </a:endParaRPr>
              </a:p>
            </p:txBody>
          </p:sp>
        </p:grpSp>
        <p:sp>
          <p:nvSpPr>
            <p:cNvPr id="14" name="TextBox 13"/>
            <p:cNvSpPr txBox="1"/>
            <p:nvPr/>
          </p:nvSpPr>
          <p:spPr>
            <a:xfrm>
              <a:off x="2240090" y="4102938"/>
              <a:ext cx="4121799" cy="2520690"/>
            </a:xfrm>
            <a:prstGeom prst="rect">
              <a:avLst/>
            </a:prstGeom>
            <a:noFill/>
          </p:spPr>
          <p:txBody>
            <a:bodyPr wrap="square" lIns="182880" tIns="146304" rIns="182880" bIns="146304" rtlCol="0">
              <a:spAutoFit/>
            </a:bodyPr>
            <a:lstStyle/>
            <a:p>
              <a:pPr>
                <a:lnSpc>
                  <a:spcPct val="90000"/>
                </a:lnSpc>
                <a:spcAft>
                  <a:spcPts val="600"/>
                </a:spcAft>
              </a:pPr>
              <a:r>
                <a:rPr lang="en-US" sz="1600" dirty="0" err="1" smtClean="0">
                  <a:gradFill>
                    <a:gsLst>
                      <a:gs pos="2917">
                        <a:schemeClr val="tx1"/>
                      </a:gs>
                      <a:gs pos="30000">
                        <a:schemeClr val="tx1"/>
                      </a:gs>
                    </a:gsLst>
                    <a:lin ang="5400000" scaled="0"/>
                  </a:gradFill>
                </a:rPr>
                <a:t>Melhora</a:t>
              </a:r>
              <a:r>
                <a:rPr lang="en-US" sz="1600" dirty="0" smtClean="0">
                  <a:gradFill>
                    <a:gsLst>
                      <a:gs pos="2917">
                        <a:schemeClr val="tx1"/>
                      </a:gs>
                      <a:gs pos="30000">
                        <a:schemeClr val="tx1"/>
                      </a:gs>
                    </a:gsLst>
                    <a:lin ang="5400000" scaled="0"/>
                  </a:gradFill>
                </a:rPr>
                <a:t> </a:t>
              </a:r>
              <a:r>
                <a:rPr lang="en-US" sz="1600" dirty="0" err="1" smtClean="0">
                  <a:gradFill>
                    <a:gsLst>
                      <a:gs pos="2917">
                        <a:schemeClr val="tx1"/>
                      </a:gs>
                      <a:gs pos="30000">
                        <a:schemeClr val="tx1"/>
                      </a:gs>
                    </a:gsLst>
                    <a:lin ang="5400000" scaled="0"/>
                  </a:gradFill>
                </a:rPr>
                <a:t>familiaridade</a:t>
              </a:r>
              <a:r>
                <a:rPr lang="en-US" sz="1600" dirty="0" smtClean="0">
                  <a:gradFill>
                    <a:gsLst>
                      <a:gs pos="2917">
                        <a:schemeClr val="tx1"/>
                      </a:gs>
                      <a:gs pos="30000">
                        <a:schemeClr val="tx1"/>
                      </a:gs>
                    </a:gsLst>
                    <a:lin ang="5400000" scaled="0"/>
                  </a:gradFill>
                </a:rPr>
                <a:t> com </a:t>
              </a:r>
              <a:r>
                <a:rPr lang="en-US" sz="1600" dirty="0" err="1" smtClean="0">
                  <a:gradFill>
                    <a:gsLst>
                      <a:gs pos="2917">
                        <a:schemeClr val="tx1"/>
                      </a:gs>
                      <a:gs pos="30000">
                        <a:schemeClr val="tx1"/>
                      </a:gs>
                    </a:gsLst>
                    <a:lin ang="5400000" scaled="0"/>
                  </a:gradFill>
                </a:rPr>
                <a:t>modelos</a:t>
              </a:r>
              <a:r>
                <a:rPr lang="en-US" sz="1600" dirty="0" smtClean="0">
                  <a:gradFill>
                    <a:gsLst>
                      <a:gs pos="2917">
                        <a:schemeClr val="tx1"/>
                      </a:gs>
                      <a:gs pos="30000">
                        <a:schemeClr val="tx1"/>
                      </a:gs>
                    </a:gsLst>
                    <a:lin ang="5400000" scaled="0"/>
                  </a:gradFill>
                </a:rPr>
                <a:t> de </a:t>
              </a:r>
              <a:r>
                <a:rPr lang="en-US" sz="1600" dirty="0" err="1" smtClean="0">
                  <a:gradFill>
                    <a:gsLst>
                      <a:gs pos="2917">
                        <a:schemeClr val="tx1"/>
                      </a:gs>
                      <a:gs pos="30000">
                        <a:schemeClr val="tx1"/>
                      </a:gs>
                    </a:gsLst>
                    <a:lin ang="5400000" scaled="0"/>
                  </a:gradFill>
                </a:rPr>
                <a:t>implantação</a:t>
              </a:r>
              <a:r>
                <a:rPr lang="en-US" sz="1600" dirty="0" smtClean="0">
                  <a:gradFill>
                    <a:gsLst>
                      <a:gs pos="2917">
                        <a:schemeClr val="tx1"/>
                      </a:gs>
                      <a:gs pos="30000">
                        <a:schemeClr val="tx1"/>
                      </a:gs>
                    </a:gsLst>
                    <a:lin ang="5400000" scaled="0"/>
                  </a:gradFill>
                </a:rPr>
                <a:t> em IT</a:t>
              </a:r>
            </a:p>
            <a:p>
              <a:pPr>
                <a:lnSpc>
                  <a:spcPct val="90000"/>
                </a:lnSpc>
                <a:spcAft>
                  <a:spcPts val="600"/>
                </a:spcAft>
              </a:pPr>
              <a:r>
                <a:rPr lang="en-US" sz="1600" dirty="0" err="1" smtClean="0">
                  <a:gradFill>
                    <a:gsLst>
                      <a:gs pos="2917">
                        <a:schemeClr val="tx1"/>
                      </a:gs>
                      <a:gs pos="30000">
                        <a:schemeClr val="tx1"/>
                      </a:gs>
                    </a:gsLst>
                    <a:lin ang="5400000" scaled="0"/>
                  </a:gradFill>
                </a:rPr>
                <a:t>Provê</a:t>
              </a:r>
              <a:r>
                <a:rPr lang="en-US" sz="1600" dirty="0" smtClean="0">
                  <a:gradFill>
                    <a:gsLst>
                      <a:gs pos="2917">
                        <a:schemeClr val="tx1"/>
                      </a:gs>
                      <a:gs pos="30000">
                        <a:schemeClr val="tx1"/>
                      </a:gs>
                    </a:gsLst>
                    <a:lin ang="5400000" scaled="0"/>
                  </a:gradFill>
                </a:rPr>
                <a:t> </a:t>
              </a:r>
              <a:r>
                <a:rPr lang="en-US" sz="1600" dirty="0" err="1" smtClean="0">
                  <a:gradFill>
                    <a:gsLst>
                      <a:gs pos="2917">
                        <a:schemeClr val="tx1"/>
                      </a:gs>
                      <a:gs pos="30000">
                        <a:schemeClr val="tx1"/>
                      </a:gs>
                    </a:gsLst>
                    <a:lin ang="5400000" scaled="0"/>
                  </a:gradFill>
                </a:rPr>
                <a:t>ambiente</a:t>
              </a:r>
              <a:r>
                <a:rPr lang="en-US" sz="1600" dirty="0" smtClean="0">
                  <a:gradFill>
                    <a:gsLst>
                      <a:gs pos="2917">
                        <a:schemeClr val="tx1"/>
                      </a:gs>
                      <a:gs pos="30000">
                        <a:schemeClr val="tx1"/>
                      </a:gs>
                    </a:gsLst>
                    <a:lin ang="5400000" scaled="0"/>
                  </a:gradFill>
                </a:rPr>
                <a:t> </a:t>
              </a:r>
              <a:r>
                <a:rPr lang="en-US" sz="1600" dirty="0" err="1" smtClean="0">
                  <a:gradFill>
                    <a:gsLst>
                      <a:gs pos="2917">
                        <a:schemeClr val="tx1"/>
                      </a:gs>
                      <a:gs pos="30000">
                        <a:schemeClr val="tx1"/>
                      </a:gs>
                    </a:gsLst>
                    <a:lin ang="5400000" scaled="0"/>
                  </a:gradFill>
                </a:rPr>
                <a:t>padronizado</a:t>
              </a:r>
              <a:r>
                <a:rPr lang="en-US" sz="1600" dirty="0" smtClean="0">
                  <a:gradFill>
                    <a:gsLst>
                      <a:gs pos="2917">
                        <a:schemeClr val="tx1"/>
                      </a:gs>
                      <a:gs pos="30000">
                        <a:schemeClr val="tx1"/>
                      </a:gs>
                    </a:gsLst>
                    <a:lin ang="5400000" scaled="0"/>
                  </a:gradFill>
                </a:rPr>
                <a:t> para </a:t>
              </a:r>
              <a:r>
                <a:rPr lang="en-US" sz="1600" dirty="0" err="1" smtClean="0">
                  <a:gradFill>
                    <a:gsLst>
                      <a:gs pos="2917">
                        <a:schemeClr val="tx1"/>
                      </a:gs>
                      <a:gs pos="30000">
                        <a:schemeClr val="tx1"/>
                      </a:gs>
                    </a:gsLst>
                    <a:lin ang="5400000" scaled="0"/>
                  </a:gradFill>
                </a:rPr>
                <a:t>desenvolvimento</a:t>
              </a:r>
              <a:r>
                <a:rPr lang="en-US" sz="1600" dirty="0" smtClean="0">
                  <a:gradFill>
                    <a:gsLst>
                      <a:gs pos="2917">
                        <a:schemeClr val="tx1"/>
                      </a:gs>
                      <a:gs pos="30000">
                        <a:schemeClr val="tx1"/>
                      </a:gs>
                    </a:gsLst>
                    <a:lin ang="5400000" scaled="0"/>
                  </a:gradFill>
                </a:rPr>
                <a:t>, QA e times de </a:t>
              </a:r>
              <a:r>
                <a:rPr lang="en-US" sz="1600" dirty="0" err="1" smtClean="0">
                  <a:gradFill>
                    <a:gsLst>
                      <a:gs pos="2917">
                        <a:schemeClr val="tx1"/>
                      </a:gs>
                      <a:gs pos="30000">
                        <a:schemeClr val="tx1"/>
                      </a:gs>
                    </a:gsLst>
                    <a:lin ang="5400000" scaled="0"/>
                  </a:gradFill>
                </a:rPr>
                <a:t>produção</a:t>
              </a:r>
              <a:endParaRPr lang="en-US" sz="1600" dirty="0" smtClean="0">
                <a:gradFill>
                  <a:gsLst>
                    <a:gs pos="2917">
                      <a:schemeClr val="tx1"/>
                    </a:gs>
                    <a:gs pos="30000">
                      <a:schemeClr val="tx1"/>
                    </a:gs>
                  </a:gsLst>
                  <a:lin ang="5400000" scaled="0"/>
                </a:gradFill>
              </a:endParaRPr>
            </a:p>
            <a:p>
              <a:pPr>
                <a:lnSpc>
                  <a:spcPct val="90000"/>
                </a:lnSpc>
                <a:spcAft>
                  <a:spcPts val="600"/>
                </a:spcAft>
              </a:pPr>
              <a:r>
                <a:rPr lang="en-US" sz="1600" dirty="0" err="1" smtClean="0">
                  <a:gradFill>
                    <a:gsLst>
                      <a:gs pos="2917">
                        <a:schemeClr val="tx1"/>
                      </a:gs>
                      <a:gs pos="30000">
                        <a:schemeClr val="tx1"/>
                      </a:gs>
                    </a:gsLst>
                    <a:lin ang="5400000" scaled="0"/>
                  </a:gradFill>
                </a:rPr>
                <a:t>Abstrai</a:t>
              </a:r>
              <a:r>
                <a:rPr lang="en-US" sz="1600" dirty="0" smtClean="0">
                  <a:gradFill>
                    <a:gsLst>
                      <a:gs pos="2917">
                        <a:schemeClr val="tx1"/>
                      </a:gs>
                      <a:gs pos="30000">
                        <a:schemeClr val="tx1"/>
                      </a:gs>
                    </a:gsLst>
                    <a:lin ang="5400000" scaled="0"/>
                  </a:gradFill>
                </a:rPr>
                <a:t> </a:t>
              </a:r>
              <a:r>
                <a:rPr lang="en-US" sz="1600" dirty="0" err="1" smtClean="0">
                  <a:gradFill>
                    <a:gsLst>
                      <a:gs pos="2917">
                        <a:schemeClr val="tx1"/>
                      </a:gs>
                      <a:gs pos="30000">
                        <a:schemeClr val="tx1"/>
                      </a:gs>
                    </a:gsLst>
                    <a:lin ang="5400000" scaled="0"/>
                  </a:gradFill>
                </a:rPr>
                <a:t>diferenças</a:t>
              </a:r>
              <a:r>
                <a:rPr lang="en-US" sz="1600" dirty="0" smtClean="0">
                  <a:gradFill>
                    <a:gsLst>
                      <a:gs pos="2917">
                        <a:schemeClr val="tx1"/>
                      </a:gs>
                      <a:gs pos="30000">
                        <a:schemeClr val="tx1"/>
                      </a:gs>
                    </a:gsLst>
                    <a:lin ang="5400000" scaled="0"/>
                  </a:gradFill>
                </a:rPr>
                <a:t> em </a:t>
              </a:r>
              <a:r>
                <a:rPr lang="en-US" sz="1600" dirty="0" err="1" smtClean="0">
                  <a:gradFill>
                    <a:gsLst>
                      <a:gs pos="2917">
                        <a:schemeClr val="tx1"/>
                      </a:gs>
                      <a:gs pos="30000">
                        <a:schemeClr val="tx1"/>
                      </a:gs>
                    </a:gsLst>
                    <a:lin ang="5400000" scaled="0"/>
                  </a:gradFill>
                </a:rPr>
                <a:t>distribuições</a:t>
              </a:r>
              <a:r>
                <a:rPr lang="en-US" sz="1600" dirty="0" smtClean="0">
                  <a:gradFill>
                    <a:gsLst>
                      <a:gs pos="2917">
                        <a:schemeClr val="tx1"/>
                      </a:gs>
                      <a:gs pos="30000">
                        <a:schemeClr val="tx1"/>
                      </a:gs>
                    </a:gsLst>
                    <a:lin ang="5400000" scaled="0"/>
                  </a:gradFill>
                </a:rPr>
                <a:t> de SO e </a:t>
              </a:r>
              <a:r>
                <a:rPr lang="en-US" sz="1600" dirty="0" err="1" smtClean="0">
                  <a:gradFill>
                    <a:gsLst>
                      <a:gs pos="2917">
                        <a:schemeClr val="tx1"/>
                      </a:gs>
                      <a:gs pos="30000">
                        <a:schemeClr val="tx1"/>
                      </a:gs>
                    </a:gsLst>
                    <a:lin ang="5400000" scaled="0"/>
                  </a:gradFill>
                </a:rPr>
                <a:t>infraestrutura</a:t>
              </a:r>
              <a:endParaRPr lang="en-US" sz="1600" dirty="0" smtClean="0">
                <a:gradFill>
                  <a:gsLst>
                    <a:gs pos="2917">
                      <a:schemeClr val="tx1"/>
                    </a:gs>
                    <a:gs pos="30000">
                      <a:schemeClr val="tx1"/>
                    </a:gs>
                  </a:gsLst>
                  <a:lin ang="5400000" scaled="0"/>
                </a:gradFill>
              </a:endParaRPr>
            </a:p>
            <a:p>
              <a:pPr>
                <a:lnSpc>
                  <a:spcPct val="90000"/>
                </a:lnSpc>
                <a:spcAft>
                  <a:spcPts val="600"/>
                </a:spcAft>
              </a:pPr>
              <a:r>
                <a:rPr lang="en-US" sz="1600" dirty="0" smtClean="0">
                  <a:gradFill>
                    <a:gsLst>
                      <a:gs pos="2917">
                        <a:schemeClr val="tx1"/>
                      </a:gs>
                      <a:gs pos="30000">
                        <a:schemeClr val="tx1"/>
                      </a:gs>
                    </a:gsLst>
                    <a:lin ang="5400000" scaled="0"/>
                  </a:gradFill>
                </a:rPr>
                <a:t>Alta </a:t>
              </a:r>
              <a:r>
                <a:rPr lang="en-US" sz="1600" dirty="0" err="1" smtClean="0">
                  <a:gradFill>
                    <a:gsLst>
                      <a:gs pos="2917">
                        <a:schemeClr val="tx1"/>
                      </a:gs>
                      <a:gs pos="30000">
                        <a:schemeClr val="tx1"/>
                      </a:gs>
                    </a:gsLst>
                    <a:lin ang="5400000" scaled="0"/>
                  </a:gradFill>
                </a:rPr>
                <a:t>utilização</a:t>
              </a:r>
              <a:r>
                <a:rPr lang="en-US" sz="1600" dirty="0">
                  <a:gradFill>
                    <a:gsLst>
                      <a:gs pos="2917">
                        <a:schemeClr val="tx1"/>
                      </a:gs>
                      <a:gs pos="30000">
                        <a:schemeClr val="tx1"/>
                      </a:gs>
                    </a:gsLst>
                    <a:lin ang="5400000" scaled="0"/>
                  </a:gradFill>
                </a:rPr>
                <a:t> </a:t>
              </a:r>
              <a:r>
                <a:rPr lang="en-US" sz="1600" dirty="0" smtClean="0">
                  <a:gradFill>
                    <a:gsLst>
                      <a:gs pos="2917">
                        <a:schemeClr val="tx1"/>
                      </a:gs>
                      <a:gs pos="30000">
                        <a:schemeClr val="tx1"/>
                      </a:gs>
                    </a:gsLst>
                    <a:lin ang="5400000" scaled="0"/>
                  </a:gradFill>
                </a:rPr>
                <a:t>e </a:t>
              </a:r>
              <a:r>
                <a:rPr lang="en-US" sz="1600" dirty="0" err="1" smtClean="0">
                  <a:gradFill>
                    <a:gsLst>
                      <a:gs pos="2917">
                        <a:schemeClr val="tx1"/>
                      </a:gs>
                      <a:gs pos="30000">
                        <a:schemeClr val="tx1"/>
                      </a:gs>
                    </a:gsLst>
                    <a:lin ang="5400000" scaled="0"/>
                  </a:gradFill>
                </a:rPr>
                <a:t>densidade</a:t>
              </a:r>
              <a:r>
                <a:rPr lang="en-US" sz="1600" dirty="0" smtClean="0">
                  <a:gradFill>
                    <a:gsLst>
                      <a:gs pos="2917">
                        <a:schemeClr val="tx1"/>
                      </a:gs>
                      <a:gs pos="30000">
                        <a:schemeClr val="tx1"/>
                      </a:gs>
                    </a:gsLst>
                    <a:lin ang="5400000" scaled="0"/>
                  </a:gradFill>
                </a:rPr>
                <a:t> de </a:t>
              </a:r>
              <a:r>
                <a:rPr lang="en-US" sz="1600" dirty="0" err="1" smtClean="0">
                  <a:gradFill>
                    <a:gsLst>
                      <a:gs pos="2917">
                        <a:schemeClr val="tx1"/>
                      </a:gs>
                      <a:gs pos="30000">
                        <a:schemeClr val="tx1"/>
                      </a:gs>
                    </a:gsLst>
                    <a:lin ang="5400000" scaled="0"/>
                  </a:gradFill>
                </a:rPr>
                <a:t>computação</a:t>
              </a:r>
              <a:r>
                <a:rPr lang="en-US" sz="1600" dirty="0" smtClean="0">
                  <a:gradFill>
                    <a:gsLst>
                      <a:gs pos="2917">
                        <a:schemeClr val="tx1"/>
                      </a:gs>
                      <a:gs pos="30000">
                        <a:schemeClr val="tx1"/>
                      </a:gs>
                    </a:gsLst>
                    <a:lin ang="5400000" scaled="0"/>
                  </a:gradFill>
                </a:rPr>
                <a:t> | </a:t>
              </a:r>
              <a:r>
                <a:rPr lang="en-US" sz="1600" dirty="0" err="1" smtClean="0">
                  <a:gradFill>
                    <a:gsLst>
                      <a:gs pos="2917">
                        <a:schemeClr val="tx1"/>
                      </a:gs>
                      <a:gs pos="30000">
                        <a:schemeClr val="tx1"/>
                      </a:gs>
                    </a:gsLst>
                    <a:lin ang="5400000" scaled="0"/>
                  </a:gradFill>
                </a:rPr>
                <a:t>escalabilidade</a:t>
              </a:r>
              <a:r>
                <a:rPr lang="en-US" sz="1600" dirty="0" smtClean="0">
                  <a:gradFill>
                    <a:gsLst>
                      <a:gs pos="2917">
                        <a:schemeClr val="tx1"/>
                      </a:gs>
                      <a:gs pos="30000">
                        <a:schemeClr val="tx1"/>
                      </a:gs>
                    </a:gsLst>
                    <a:lin ang="5400000" scaled="0"/>
                  </a:gradFill>
                </a:rPr>
                <a:t> </a:t>
              </a:r>
              <a:r>
                <a:rPr lang="en-US" sz="1600" dirty="0" err="1" smtClean="0">
                  <a:gradFill>
                    <a:gsLst>
                      <a:gs pos="2917">
                        <a:schemeClr val="tx1"/>
                      </a:gs>
                      <a:gs pos="30000">
                        <a:schemeClr val="tx1"/>
                      </a:gs>
                    </a:gsLst>
                    <a:lin ang="5400000" scaled="0"/>
                  </a:gradFill>
                </a:rPr>
                <a:t>avançada</a:t>
              </a:r>
              <a:endParaRPr lang="en-US" sz="1600" dirty="0">
                <a:gradFill>
                  <a:gsLst>
                    <a:gs pos="2917">
                      <a:schemeClr val="tx1"/>
                    </a:gs>
                    <a:gs pos="30000">
                      <a:schemeClr val="tx1"/>
                    </a:gs>
                  </a:gsLst>
                  <a:lin ang="5400000" scaled="0"/>
                </a:gradFill>
              </a:endParaRPr>
            </a:p>
          </p:txBody>
        </p:sp>
      </p:grpSp>
      <p:sp>
        <p:nvSpPr>
          <p:cNvPr id="19" name="Oval 18"/>
          <p:cNvSpPr/>
          <p:nvPr/>
        </p:nvSpPr>
        <p:spPr bwMode="auto">
          <a:xfrm>
            <a:off x="8184873" y="2539979"/>
            <a:ext cx="2596226" cy="2596226"/>
          </a:xfrm>
          <a:prstGeom prst="ellipse">
            <a:avLst/>
          </a:prstGeom>
          <a:solidFill>
            <a:srgbClr val="00188F"/>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1" name="TextBox 20"/>
          <p:cNvSpPr txBox="1"/>
          <p:nvPr/>
        </p:nvSpPr>
        <p:spPr>
          <a:xfrm>
            <a:off x="8738070" y="1932056"/>
            <a:ext cx="1489831" cy="627864"/>
          </a:xfrm>
          <a:prstGeom prst="rect">
            <a:avLst/>
          </a:prstGeom>
          <a:noFill/>
        </p:spPr>
        <p:txBody>
          <a:bodyPr wrap="none" lIns="182880" tIns="146304" rIns="182880" bIns="146304" rtlCol="0">
            <a:spAutoFit/>
          </a:bodyPr>
          <a:lstStyle/>
          <a:p>
            <a:pPr>
              <a:lnSpc>
                <a:spcPct val="90000"/>
              </a:lnSpc>
              <a:spcAft>
                <a:spcPts val="600"/>
              </a:spcAft>
            </a:pPr>
            <a:r>
              <a:rPr lang="en-US" sz="2400" b="1" dirty="0" smtClean="0">
                <a:gradFill>
                  <a:gsLst>
                    <a:gs pos="0">
                      <a:srgbClr val="00188F"/>
                    </a:gs>
                    <a:gs pos="100000">
                      <a:srgbClr val="00188F"/>
                    </a:gs>
                  </a:gsLst>
                  <a:lin ang="5400000" scaled="0"/>
                </a:gradFill>
              </a:rPr>
              <a:t>DevOps</a:t>
            </a:r>
          </a:p>
        </p:txBody>
      </p:sp>
      <p:sp>
        <p:nvSpPr>
          <p:cNvPr id="22" name="TextBox 21"/>
          <p:cNvSpPr txBox="1"/>
          <p:nvPr/>
        </p:nvSpPr>
        <p:spPr>
          <a:xfrm>
            <a:off x="7083455" y="5120196"/>
            <a:ext cx="4799059" cy="1778949"/>
          </a:xfrm>
          <a:prstGeom prst="rect">
            <a:avLst/>
          </a:prstGeom>
          <a:noFill/>
        </p:spPr>
        <p:txBody>
          <a:bodyPr wrap="square" lIns="182880" tIns="146304" rIns="182880" bIns="146304" rtlCol="0">
            <a:spAutoFit/>
          </a:bodyPr>
          <a:lstStyle/>
          <a:p>
            <a:pPr algn="ctr">
              <a:lnSpc>
                <a:spcPct val="90000"/>
              </a:lnSpc>
              <a:spcAft>
                <a:spcPts val="600"/>
              </a:spcAft>
            </a:pPr>
            <a:r>
              <a:rPr lang="en-US" sz="1600" dirty="0" err="1" smtClean="0">
                <a:gradFill>
                  <a:gsLst>
                    <a:gs pos="2917">
                      <a:schemeClr val="tx1"/>
                    </a:gs>
                    <a:gs pos="30000">
                      <a:schemeClr val="tx1"/>
                    </a:gs>
                  </a:gsLst>
                  <a:lin ang="5400000" scaled="0"/>
                </a:gradFill>
              </a:rPr>
              <a:t>Integrar</a:t>
            </a:r>
            <a:r>
              <a:rPr lang="en-US" sz="1600" dirty="0" smtClean="0">
                <a:gradFill>
                  <a:gsLst>
                    <a:gs pos="2917">
                      <a:schemeClr val="tx1"/>
                    </a:gs>
                    <a:gs pos="30000">
                      <a:schemeClr val="tx1"/>
                    </a:gs>
                  </a:gsLst>
                  <a:lin ang="5400000" scaled="0"/>
                </a:gradFill>
              </a:rPr>
              <a:t> </a:t>
            </a:r>
            <a:r>
              <a:rPr lang="en-US" sz="1600" dirty="0" err="1" smtClean="0">
                <a:gradFill>
                  <a:gsLst>
                    <a:gs pos="2917">
                      <a:schemeClr val="tx1"/>
                    </a:gs>
                    <a:gs pos="30000">
                      <a:schemeClr val="tx1"/>
                    </a:gs>
                  </a:gsLst>
                  <a:lin ang="5400000" scaled="0"/>
                </a:gradFill>
              </a:rPr>
              <a:t>pessoas</a:t>
            </a:r>
            <a:r>
              <a:rPr lang="en-US" sz="1600" dirty="0" smtClean="0">
                <a:gradFill>
                  <a:gsLst>
                    <a:gs pos="2917">
                      <a:schemeClr val="tx1"/>
                    </a:gs>
                    <a:gs pos="30000">
                      <a:schemeClr val="tx1"/>
                    </a:gs>
                  </a:gsLst>
                  <a:lin ang="5400000" scaled="0"/>
                </a:gradFill>
              </a:rPr>
              <a:t>, </a:t>
            </a:r>
            <a:r>
              <a:rPr lang="en-US" sz="1600" dirty="0" err="1" smtClean="0">
                <a:gradFill>
                  <a:gsLst>
                    <a:gs pos="2917">
                      <a:schemeClr val="tx1"/>
                    </a:gs>
                    <a:gs pos="30000">
                      <a:schemeClr val="tx1"/>
                    </a:gs>
                  </a:gsLst>
                  <a:lin ang="5400000" scaled="0"/>
                </a:gradFill>
              </a:rPr>
              <a:t>processos</a:t>
            </a:r>
            <a:r>
              <a:rPr lang="en-US" sz="1600" dirty="0" smtClean="0">
                <a:gradFill>
                  <a:gsLst>
                    <a:gs pos="2917">
                      <a:schemeClr val="tx1"/>
                    </a:gs>
                    <a:gs pos="30000">
                      <a:schemeClr val="tx1"/>
                    </a:gs>
                  </a:gsLst>
                  <a:lin ang="5400000" scaled="0"/>
                </a:gradFill>
              </a:rPr>
              <a:t> e </a:t>
            </a:r>
            <a:r>
              <a:rPr lang="en-US" sz="1600" dirty="0" err="1" smtClean="0">
                <a:gradFill>
                  <a:gsLst>
                    <a:gs pos="2917">
                      <a:schemeClr val="tx1"/>
                    </a:gs>
                    <a:gs pos="30000">
                      <a:schemeClr val="tx1"/>
                    </a:gs>
                  </a:gsLst>
                  <a:lin ang="5400000" scaled="0"/>
                </a:gradFill>
              </a:rPr>
              <a:t>ferramentas</a:t>
            </a:r>
            <a:r>
              <a:rPr lang="en-US" sz="1600" dirty="0" smtClean="0">
                <a:gradFill>
                  <a:gsLst>
                    <a:gs pos="2917">
                      <a:schemeClr val="tx1"/>
                    </a:gs>
                    <a:gs pos="30000">
                      <a:schemeClr val="tx1"/>
                    </a:gs>
                  </a:gsLst>
                  <a:lin ang="5400000" scaled="0"/>
                </a:gradFill>
              </a:rPr>
              <a:t> para </a:t>
            </a:r>
            <a:r>
              <a:rPr lang="en-US" sz="1600" dirty="0" err="1" smtClean="0">
                <a:gradFill>
                  <a:gsLst>
                    <a:gs pos="2917">
                      <a:schemeClr val="tx1"/>
                    </a:gs>
                    <a:gs pos="30000">
                      <a:schemeClr val="tx1"/>
                    </a:gs>
                  </a:gsLst>
                  <a:lin ang="5400000" scaled="0"/>
                </a:gradFill>
              </a:rPr>
              <a:t>processos</a:t>
            </a:r>
            <a:r>
              <a:rPr lang="en-US" sz="1600" dirty="0" smtClean="0">
                <a:gradFill>
                  <a:gsLst>
                    <a:gs pos="2917">
                      <a:schemeClr val="tx1"/>
                    </a:gs>
                    <a:gs pos="30000">
                      <a:schemeClr val="tx1"/>
                    </a:gs>
                  </a:gsLst>
                  <a:lin ang="5400000" scaled="0"/>
                </a:gradFill>
              </a:rPr>
              <a:t> </a:t>
            </a:r>
            <a:r>
              <a:rPr lang="en-US" sz="1600" dirty="0" err="1" smtClean="0">
                <a:gradFill>
                  <a:gsLst>
                    <a:gs pos="2917">
                      <a:schemeClr val="tx1"/>
                    </a:gs>
                    <a:gs pos="30000">
                      <a:schemeClr val="tx1"/>
                    </a:gs>
                  </a:gsLst>
                  <a:lin ang="5400000" scaled="0"/>
                </a:gradFill>
              </a:rPr>
              <a:t>otimizados</a:t>
            </a:r>
            <a:r>
              <a:rPr lang="en-US" sz="1600" dirty="0" smtClean="0">
                <a:gradFill>
                  <a:gsLst>
                    <a:gs pos="2917">
                      <a:schemeClr val="tx1"/>
                    </a:gs>
                    <a:gs pos="30000">
                      <a:schemeClr val="tx1"/>
                    </a:gs>
                  </a:gsLst>
                  <a:lin ang="5400000" scaled="0"/>
                </a:gradFill>
              </a:rPr>
              <a:t> de Desenvolvimento de apps</a:t>
            </a:r>
          </a:p>
          <a:p>
            <a:pPr algn="ctr">
              <a:lnSpc>
                <a:spcPct val="90000"/>
              </a:lnSpc>
              <a:spcAft>
                <a:spcPts val="600"/>
              </a:spcAft>
            </a:pPr>
            <a:r>
              <a:rPr lang="en-US" sz="1600" dirty="0" err="1" smtClean="0">
                <a:gradFill>
                  <a:gsLst>
                    <a:gs pos="2917">
                      <a:schemeClr val="tx1"/>
                    </a:gs>
                    <a:gs pos="30000">
                      <a:schemeClr val="tx1"/>
                    </a:gs>
                  </a:gsLst>
                  <a:lin ang="5400000" scaled="0"/>
                </a:gradFill>
              </a:rPr>
              <a:t>Operações</a:t>
            </a:r>
            <a:r>
              <a:rPr lang="en-US" sz="1600" dirty="0" smtClean="0">
                <a:gradFill>
                  <a:gsLst>
                    <a:gs pos="2917">
                      <a:schemeClr val="tx1"/>
                    </a:gs>
                    <a:gs pos="30000">
                      <a:schemeClr val="tx1"/>
                    </a:gs>
                  </a:gsLst>
                  <a:lin ang="5400000" scaled="0"/>
                </a:gradFill>
              </a:rPr>
              <a:t> </a:t>
            </a:r>
            <a:r>
              <a:rPr lang="en-US" sz="1600" dirty="0" err="1" smtClean="0">
                <a:gradFill>
                  <a:gsLst>
                    <a:gs pos="2917">
                      <a:schemeClr val="tx1"/>
                    </a:gs>
                    <a:gs pos="30000">
                      <a:schemeClr val="tx1"/>
                    </a:gs>
                  </a:gsLst>
                  <a:lin ang="5400000" scaled="0"/>
                </a:gradFill>
              </a:rPr>
              <a:t>focam</a:t>
            </a:r>
            <a:r>
              <a:rPr lang="en-US" sz="1600" dirty="0" smtClean="0">
                <a:gradFill>
                  <a:gsLst>
                    <a:gs pos="2917">
                      <a:schemeClr val="tx1"/>
                    </a:gs>
                    <a:gs pos="30000">
                      <a:schemeClr val="tx1"/>
                    </a:gs>
                  </a:gsLst>
                  <a:lin ang="5400000" scaled="0"/>
                </a:gradFill>
              </a:rPr>
              <a:t> em Infraestrutura </a:t>
            </a:r>
            <a:r>
              <a:rPr lang="en-US" sz="1600" dirty="0" err="1" smtClean="0">
                <a:gradFill>
                  <a:gsLst>
                    <a:gs pos="2917">
                      <a:schemeClr val="tx1"/>
                    </a:gs>
                    <a:gs pos="30000">
                      <a:schemeClr val="tx1"/>
                    </a:gs>
                  </a:gsLst>
                  <a:lin ang="5400000" scaled="0"/>
                </a:gradFill>
              </a:rPr>
              <a:t>padronizada</a:t>
            </a:r>
            <a:endParaRPr lang="en-US" sz="1600" dirty="0" smtClean="0">
              <a:gradFill>
                <a:gsLst>
                  <a:gs pos="2917">
                    <a:schemeClr val="tx1"/>
                  </a:gs>
                  <a:gs pos="30000">
                    <a:schemeClr val="tx1"/>
                  </a:gs>
                </a:gsLst>
                <a:lin ang="5400000" scaled="0"/>
              </a:gradFill>
            </a:endParaRPr>
          </a:p>
          <a:p>
            <a:pPr algn="ctr">
              <a:lnSpc>
                <a:spcPct val="90000"/>
              </a:lnSpc>
              <a:spcAft>
                <a:spcPts val="600"/>
              </a:spcAft>
            </a:pPr>
            <a:r>
              <a:rPr lang="en-US" sz="1600" dirty="0" smtClean="0">
                <a:gradFill>
                  <a:gsLst>
                    <a:gs pos="2917">
                      <a:schemeClr val="tx1"/>
                    </a:gs>
                    <a:gs pos="30000">
                      <a:schemeClr val="tx1"/>
                    </a:gs>
                  </a:gsLst>
                  <a:lin ang="5400000" scaled="0"/>
                </a:gradFill>
              </a:rPr>
              <a:t>Developers </a:t>
            </a:r>
            <a:r>
              <a:rPr lang="en-US" sz="1600" dirty="0" err="1" smtClean="0">
                <a:gradFill>
                  <a:gsLst>
                    <a:gs pos="2917">
                      <a:schemeClr val="tx1"/>
                    </a:gs>
                    <a:gs pos="30000">
                      <a:schemeClr val="tx1"/>
                    </a:gs>
                  </a:gsLst>
                  <a:lin ang="5400000" scaled="0"/>
                </a:gradFill>
              </a:rPr>
              <a:t>focam</a:t>
            </a:r>
            <a:r>
              <a:rPr lang="en-US" sz="1600" dirty="0" smtClean="0">
                <a:gradFill>
                  <a:gsLst>
                    <a:gs pos="2917">
                      <a:schemeClr val="tx1"/>
                    </a:gs>
                    <a:gs pos="30000">
                      <a:schemeClr val="tx1"/>
                    </a:gs>
                  </a:gsLst>
                  <a:lin ang="5400000" scaled="0"/>
                </a:gradFill>
              </a:rPr>
              <a:t> em </a:t>
            </a:r>
            <a:r>
              <a:rPr lang="en-US" sz="1600" dirty="0" err="1" smtClean="0">
                <a:gradFill>
                  <a:gsLst>
                    <a:gs pos="2917">
                      <a:schemeClr val="tx1"/>
                    </a:gs>
                    <a:gs pos="30000">
                      <a:schemeClr val="tx1"/>
                    </a:gs>
                  </a:gsLst>
                  <a:lin ang="5400000" scaled="0"/>
                </a:gradFill>
              </a:rPr>
              <a:t>contruir</a:t>
            </a:r>
            <a:r>
              <a:rPr lang="en-US" sz="1600" dirty="0" smtClean="0">
                <a:gradFill>
                  <a:gsLst>
                    <a:gs pos="2917">
                      <a:schemeClr val="tx1"/>
                    </a:gs>
                    <a:gs pos="30000">
                      <a:schemeClr val="tx1"/>
                    </a:gs>
                  </a:gsLst>
                  <a:lin ang="5400000" scaled="0"/>
                </a:gradFill>
              </a:rPr>
              <a:t>, implanter e </a:t>
            </a:r>
            <a:r>
              <a:rPr lang="en-US" sz="1600" dirty="0" err="1" smtClean="0">
                <a:gradFill>
                  <a:gsLst>
                    <a:gs pos="2917">
                      <a:schemeClr val="tx1"/>
                    </a:gs>
                    <a:gs pos="30000">
                      <a:schemeClr val="tx1"/>
                    </a:gs>
                  </a:gsLst>
                  <a:lin ang="5400000" scaled="0"/>
                </a:gradFill>
              </a:rPr>
              <a:t>testar</a:t>
            </a:r>
            <a:r>
              <a:rPr lang="en-US" sz="1600" dirty="0" smtClean="0">
                <a:gradFill>
                  <a:gsLst>
                    <a:gs pos="2917">
                      <a:schemeClr val="tx1"/>
                    </a:gs>
                    <a:gs pos="30000">
                      <a:schemeClr val="tx1"/>
                    </a:gs>
                  </a:gsLst>
                  <a:lin ang="5400000" scaled="0"/>
                </a:gradFill>
              </a:rPr>
              <a:t> apps</a:t>
            </a:r>
          </a:p>
        </p:txBody>
      </p:sp>
      <p:sp>
        <p:nvSpPr>
          <p:cNvPr id="23" name="Freeform 6"/>
          <p:cNvSpPr>
            <a:spLocks noChangeAspect="1" noEditPoints="1"/>
          </p:cNvSpPr>
          <p:nvPr/>
        </p:nvSpPr>
        <p:spPr bwMode="auto">
          <a:xfrm>
            <a:off x="8576160" y="3387034"/>
            <a:ext cx="1813653" cy="902116"/>
          </a:xfrm>
          <a:custGeom>
            <a:avLst/>
            <a:gdLst>
              <a:gd name="T0" fmla="*/ 77 w 326"/>
              <a:gd name="T1" fmla="*/ 15 h 162"/>
              <a:gd name="T2" fmla="*/ 48 w 326"/>
              <a:gd name="T3" fmla="*/ 15 h 162"/>
              <a:gd name="T4" fmla="*/ 279 w 326"/>
              <a:gd name="T5" fmla="*/ 3 h 162"/>
              <a:gd name="T6" fmla="*/ 279 w 326"/>
              <a:gd name="T7" fmla="*/ 33 h 162"/>
              <a:gd name="T8" fmla="*/ 279 w 326"/>
              <a:gd name="T9" fmla="*/ 3 h 162"/>
              <a:gd name="T10" fmla="*/ 140 w 326"/>
              <a:gd name="T11" fmla="*/ 65 h 162"/>
              <a:gd name="T12" fmla="*/ 138 w 326"/>
              <a:gd name="T13" fmla="*/ 62 h 162"/>
              <a:gd name="T14" fmla="*/ 293 w 326"/>
              <a:gd name="T15" fmla="*/ 33 h 162"/>
              <a:gd name="T16" fmla="*/ 280 w 326"/>
              <a:gd name="T17" fmla="*/ 45 h 162"/>
              <a:gd name="T18" fmla="*/ 268 w 326"/>
              <a:gd name="T19" fmla="*/ 55 h 162"/>
              <a:gd name="T20" fmla="*/ 229 w 326"/>
              <a:gd name="T21" fmla="*/ 62 h 162"/>
              <a:gd name="T22" fmla="*/ 228 w 326"/>
              <a:gd name="T23" fmla="*/ 58 h 162"/>
              <a:gd name="T24" fmla="*/ 222 w 326"/>
              <a:gd name="T25" fmla="*/ 62 h 162"/>
              <a:gd name="T26" fmla="*/ 222 w 326"/>
              <a:gd name="T27" fmla="*/ 71 h 162"/>
              <a:gd name="T28" fmla="*/ 193 w 326"/>
              <a:gd name="T29" fmla="*/ 36 h 162"/>
              <a:gd name="T30" fmla="*/ 171 w 326"/>
              <a:gd name="T31" fmla="*/ 49 h 162"/>
              <a:gd name="T32" fmla="*/ 148 w 326"/>
              <a:gd name="T33" fmla="*/ 36 h 162"/>
              <a:gd name="T34" fmla="*/ 138 w 326"/>
              <a:gd name="T35" fmla="*/ 62 h 162"/>
              <a:gd name="T36" fmla="*/ 151 w 326"/>
              <a:gd name="T37" fmla="*/ 40 h 162"/>
              <a:gd name="T38" fmla="*/ 164 w 326"/>
              <a:gd name="T39" fmla="*/ 62 h 162"/>
              <a:gd name="T40" fmla="*/ 166 w 326"/>
              <a:gd name="T41" fmla="*/ 58 h 162"/>
              <a:gd name="T42" fmla="*/ 174 w 326"/>
              <a:gd name="T43" fmla="*/ 71 h 162"/>
              <a:gd name="T44" fmla="*/ 140 w 326"/>
              <a:gd name="T45" fmla="*/ 68 h 162"/>
              <a:gd name="T46" fmla="*/ 103 w 326"/>
              <a:gd name="T47" fmla="*/ 68 h 162"/>
              <a:gd name="T48" fmla="*/ 93 w 326"/>
              <a:gd name="T49" fmla="*/ 71 h 162"/>
              <a:gd name="T50" fmla="*/ 119 w 326"/>
              <a:gd name="T51" fmla="*/ 68 h 162"/>
              <a:gd name="T52" fmla="*/ 74 w 326"/>
              <a:gd name="T53" fmla="*/ 62 h 162"/>
              <a:gd name="T54" fmla="*/ 62 w 326"/>
              <a:gd name="T55" fmla="*/ 48 h 162"/>
              <a:gd name="T56" fmla="*/ 22 w 326"/>
              <a:gd name="T57" fmla="*/ 97 h 162"/>
              <a:gd name="T58" fmla="*/ 32 w 326"/>
              <a:gd name="T59" fmla="*/ 110 h 162"/>
              <a:gd name="T60" fmla="*/ 67 w 326"/>
              <a:gd name="T61" fmla="*/ 110 h 162"/>
              <a:gd name="T62" fmla="*/ 109 w 326"/>
              <a:gd name="T63" fmla="*/ 162 h 162"/>
              <a:gd name="T64" fmla="*/ 97 w 326"/>
              <a:gd name="T65" fmla="*/ 136 h 162"/>
              <a:gd name="T66" fmla="*/ 90 w 326"/>
              <a:gd name="T67" fmla="*/ 87 h 162"/>
              <a:gd name="T68" fmla="*/ 61 w 326"/>
              <a:gd name="T69" fmla="*/ 81 h 162"/>
              <a:gd name="T70" fmla="*/ 271 w 326"/>
              <a:gd name="T71" fmla="*/ 87 h 162"/>
              <a:gd name="T72" fmla="*/ 239 w 326"/>
              <a:gd name="T73" fmla="*/ 94 h 162"/>
              <a:gd name="T74" fmla="*/ 236 w 326"/>
              <a:gd name="T75" fmla="*/ 162 h 162"/>
              <a:gd name="T76" fmla="*/ 264 w 326"/>
              <a:gd name="T77" fmla="*/ 110 h 162"/>
              <a:gd name="T78" fmla="*/ 303 w 326"/>
              <a:gd name="T79" fmla="*/ 100 h 162"/>
              <a:gd name="T80" fmla="*/ 293 w 326"/>
              <a:gd name="T81" fmla="*/ 33 h 162"/>
              <a:gd name="T82" fmla="*/ 226 w 326"/>
              <a:gd name="T83" fmla="*/ 70 h 162"/>
              <a:gd name="T84" fmla="*/ 226 w 326"/>
              <a:gd name="T85" fmla="*/ 71 h 162"/>
              <a:gd name="T86" fmla="*/ 6 w 326"/>
              <a:gd name="T87" fmla="*/ 107 h 162"/>
              <a:gd name="T88" fmla="*/ 16 w 326"/>
              <a:gd name="T89" fmla="*/ 162 h 162"/>
              <a:gd name="T90" fmla="*/ 9 w 326"/>
              <a:gd name="T91" fmla="*/ 62 h 162"/>
              <a:gd name="T92" fmla="*/ 316 w 326"/>
              <a:gd name="T93" fmla="*/ 62 h 162"/>
              <a:gd name="T94" fmla="*/ 310 w 326"/>
              <a:gd name="T95" fmla="*/ 162 h 162"/>
              <a:gd name="T96" fmla="*/ 319 w 326"/>
              <a:gd name="T97" fmla="*/ 107 h 162"/>
              <a:gd name="T98" fmla="*/ 316 w 326"/>
              <a:gd name="T99" fmla="*/ 62 h 162"/>
              <a:gd name="T100" fmla="*/ 142 w 326"/>
              <a:gd name="T101" fmla="*/ 97 h 162"/>
              <a:gd name="T102" fmla="*/ 150 w 326"/>
              <a:gd name="T103" fmla="*/ 153 h 162"/>
              <a:gd name="T104" fmla="*/ 171 w 326"/>
              <a:gd name="T105" fmla="*/ 162 h 162"/>
              <a:gd name="T106" fmla="*/ 151 w 326"/>
              <a:gd name="T107" fmla="*/ 87 h 162"/>
              <a:gd name="T108" fmla="*/ 180 w 326"/>
              <a:gd name="T109" fmla="*/ 97 h 162"/>
              <a:gd name="T110" fmla="*/ 197 w 326"/>
              <a:gd name="T111" fmla="*/ 162 h 162"/>
              <a:gd name="T112" fmla="*/ 199 w 326"/>
              <a:gd name="T113" fmla="*/ 100 h 162"/>
              <a:gd name="T114" fmla="*/ 190 w 326"/>
              <a:gd name="T115" fmla="*/ 87 h 162"/>
              <a:gd name="T116" fmla="*/ 185 w 326"/>
              <a:gd name="T117" fmla="*/ 15 h 162"/>
              <a:gd name="T118" fmla="*/ 156 w 326"/>
              <a:gd name="T119" fmla="*/ 15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26" h="162">
                <a:moveTo>
                  <a:pt x="62" y="0"/>
                </a:moveTo>
                <a:cubicBezTo>
                  <a:pt x="70" y="0"/>
                  <a:pt x="77" y="7"/>
                  <a:pt x="77" y="15"/>
                </a:cubicBezTo>
                <a:cubicBezTo>
                  <a:pt x="77" y="23"/>
                  <a:pt x="70" y="29"/>
                  <a:pt x="62" y="29"/>
                </a:cubicBezTo>
                <a:cubicBezTo>
                  <a:pt x="54" y="29"/>
                  <a:pt x="48" y="23"/>
                  <a:pt x="48" y="15"/>
                </a:cubicBezTo>
                <a:cubicBezTo>
                  <a:pt x="48" y="7"/>
                  <a:pt x="54" y="0"/>
                  <a:pt x="62" y="0"/>
                </a:cubicBezTo>
                <a:close/>
                <a:moveTo>
                  <a:pt x="279" y="3"/>
                </a:moveTo>
                <a:cubicBezTo>
                  <a:pt x="287" y="3"/>
                  <a:pt x="293" y="10"/>
                  <a:pt x="293" y="18"/>
                </a:cubicBezTo>
                <a:cubicBezTo>
                  <a:pt x="293" y="26"/>
                  <a:pt x="287" y="33"/>
                  <a:pt x="279" y="33"/>
                </a:cubicBezTo>
                <a:cubicBezTo>
                  <a:pt x="271" y="33"/>
                  <a:pt x="264" y="26"/>
                  <a:pt x="264" y="18"/>
                </a:cubicBezTo>
                <a:cubicBezTo>
                  <a:pt x="264" y="10"/>
                  <a:pt x="271" y="3"/>
                  <a:pt x="279" y="3"/>
                </a:cubicBezTo>
                <a:close/>
                <a:moveTo>
                  <a:pt x="137" y="65"/>
                </a:moveTo>
                <a:cubicBezTo>
                  <a:pt x="140" y="65"/>
                  <a:pt x="140" y="65"/>
                  <a:pt x="140" y="65"/>
                </a:cubicBezTo>
                <a:cubicBezTo>
                  <a:pt x="141" y="62"/>
                  <a:pt x="141" y="62"/>
                  <a:pt x="141" y="62"/>
                </a:cubicBezTo>
                <a:cubicBezTo>
                  <a:pt x="138" y="62"/>
                  <a:pt x="138" y="62"/>
                  <a:pt x="138" y="62"/>
                </a:cubicBezTo>
                <a:lnTo>
                  <a:pt x="137" y="65"/>
                </a:lnTo>
                <a:close/>
                <a:moveTo>
                  <a:pt x="293" y="33"/>
                </a:moveTo>
                <a:cubicBezTo>
                  <a:pt x="284" y="36"/>
                  <a:pt x="284" y="36"/>
                  <a:pt x="284" y="36"/>
                </a:cubicBezTo>
                <a:cubicBezTo>
                  <a:pt x="280" y="45"/>
                  <a:pt x="280" y="45"/>
                  <a:pt x="280" y="45"/>
                </a:cubicBezTo>
                <a:cubicBezTo>
                  <a:pt x="277" y="36"/>
                  <a:pt x="277" y="36"/>
                  <a:pt x="277" y="36"/>
                </a:cubicBezTo>
                <a:cubicBezTo>
                  <a:pt x="268" y="55"/>
                  <a:pt x="268" y="55"/>
                  <a:pt x="268" y="55"/>
                </a:cubicBezTo>
                <a:cubicBezTo>
                  <a:pt x="245" y="62"/>
                  <a:pt x="245" y="62"/>
                  <a:pt x="245" y="62"/>
                </a:cubicBezTo>
                <a:cubicBezTo>
                  <a:pt x="229" y="62"/>
                  <a:pt x="229" y="62"/>
                  <a:pt x="229" y="62"/>
                </a:cubicBezTo>
                <a:cubicBezTo>
                  <a:pt x="232" y="55"/>
                  <a:pt x="232" y="55"/>
                  <a:pt x="232" y="55"/>
                </a:cubicBezTo>
                <a:cubicBezTo>
                  <a:pt x="230" y="55"/>
                  <a:pt x="228" y="57"/>
                  <a:pt x="228" y="58"/>
                </a:cubicBezTo>
                <a:cubicBezTo>
                  <a:pt x="226" y="62"/>
                  <a:pt x="226" y="62"/>
                  <a:pt x="226" y="62"/>
                </a:cubicBezTo>
                <a:cubicBezTo>
                  <a:pt x="222" y="62"/>
                  <a:pt x="222" y="62"/>
                  <a:pt x="222" y="62"/>
                </a:cubicBezTo>
                <a:cubicBezTo>
                  <a:pt x="222" y="64"/>
                  <a:pt x="223" y="66"/>
                  <a:pt x="224" y="67"/>
                </a:cubicBezTo>
                <a:cubicBezTo>
                  <a:pt x="222" y="71"/>
                  <a:pt x="222" y="71"/>
                  <a:pt x="222" y="71"/>
                </a:cubicBezTo>
                <a:cubicBezTo>
                  <a:pt x="209" y="71"/>
                  <a:pt x="209" y="71"/>
                  <a:pt x="209" y="71"/>
                </a:cubicBezTo>
                <a:cubicBezTo>
                  <a:pt x="206" y="55"/>
                  <a:pt x="203" y="36"/>
                  <a:pt x="193" y="36"/>
                </a:cubicBezTo>
                <a:cubicBezTo>
                  <a:pt x="177" y="35"/>
                  <a:pt x="177" y="35"/>
                  <a:pt x="177" y="35"/>
                </a:cubicBezTo>
                <a:cubicBezTo>
                  <a:pt x="171" y="49"/>
                  <a:pt x="171" y="49"/>
                  <a:pt x="171" y="49"/>
                </a:cubicBezTo>
                <a:cubicBezTo>
                  <a:pt x="164" y="35"/>
                  <a:pt x="164" y="35"/>
                  <a:pt x="164" y="35"/>
                </a:cubicBezTo>
                <a:cubicBezTo>
                  <a:pt x="148" y="36"/>
                  <a:pt x="148" y="36"/>
                  <a:pt x="148" y="36"/>
                </a:cubicBezTo>
                <a:cubicBezTo>
                  <a:pt x="140" y="36"/>
                  <a:pt x="137" y="48"/>
                  <a:pt x="134" y="62"/>
                </a:cubicBezTo>
                <a:cubicBezTo>
                  <a:pt x="138" y="62"/>
                  <a:pt x="138" y="62"/>
                  <a:pt x="138" y="62"/>
                </a:cubicBezTo>
                <a:cubicBezTo>
                  <a:pt x="149" y="36"/>
                  <a:pt x="149" y="36"/>
                  <a:pt x="149" y="36"/>
                </a:cubicBezTo>
                <a:cubicBezTo>
                  <a:pt x="151" y="36"/>
                  <a:pt x="152" y="38"/>
                  <a:pt x="151" y="40"/>
                </a:cubicBezTo>
                <a:cubicBezTo>
                  <a:pt x="141" y="62"/>
                  <a:pt x="141" y="62"/>
                  <a:pt x="141" y="62"/>
                </a:cubicBezTo>
                <a:cubicBezTo>
                  <a:pt x="164" y="62"/>
                  <a:pt x="164" y="62"/>
                  <a:pt x="164" y="62"/>
                </a:cubicBezTo>
                <a:cubicBezTo>
                  <a:pt x="161" y="55"/>
                  <a:pt x="161" y="55"/>
                  <a:pt x="161" y="55"/>
                </a:cubicBezTo>
                <a:cubicBezTo>
                  <a:pt x="163" y="55"/>
                  <a:pt x="165" y="57"/>
                  <a:pt x="166" y="58"/>
                </a:cubicBezTo>
                <a:cubicBezTo>
                  <a:pt x="167" y="62"/>
                  <a:pt x="167" y="62"/>
                  <a:pt x="167" y="62"/>
                </a:cubicBezTo>
                <a:cubicBezTo>
                  <a:pt x="174" y="63"/>
                  <a:pt x="174" y="71"/>
                  <a:pt x="174" y="71"/>
                </a:cubicBezTo>
                <a:cubicBezTo>
                  <a:pt x="137" y="71"/>
                  <a:pt x="137" y="71"/>
                  <a:pt x="137" y="71"/>
                </a:cubicBezTo>
                <a:cubicBezTo>
                  <a:pt x="138" y="71"/>
                  <a:pt x="140" y="70"/>
                  <a:pt x="140" y="68"/>
                </a:cubicBezTo>
                <a:cubicBezTo>
                  <a:pt x="119" y="68"/>
                  <a:pt x="119" y="68"/>
                  <a:pt x="119" y="68"/>
                </a:cubicBezTo>
                <a:cubicBezTo>
                  <a:pt x="103" y="68"/>
                  <a:pt x="103" y="68"/>
                  <a:pt x="103" y="68"/>
                </a:cubicBezTo>
                <a:cubicBezTo>
                  <a:pt x="103" y="70"/>
                  <a:pt x="104" y="71"/>
                  <a:pt x="106" y="71"/>
                </a:cubicBezTo>
                <a:cubicBezTo>
                  <a:pt x="93" y="71"/>
                  <a:pt x="93" y="71"/>
                  <a:pt x="93" y="71"/>
                </a:cubicBezTo>
                <a:cubicBezTo>
                  <a:pt x="106" y="65"/>
                  <a:pt x="106" y="65"/>
                  <a:pt x="106" y="65"/>
                </a:cubicBezTo>
                <a:cubicBezTo>
                  <a:pt x="119" y="68"/>
                  <a:pt x="119" y="68"/>
                  <a:pt x="119" y="68"/>
                </a:cubicBezTo>
                <a:cubicBezTo>
                  <a:pt x="119" y="62"/>
                  <a:pt x="103" y="58"/>
                  <a:pt x="103" y="58"/>
                </a:cubicBezTo>
                <a:cubicBezTo>
                  <a:pt x="74" y="62"/>
                  <a:pt x="74" y="62"/>
                  <a:pt x="74" y="62"/>
                </a:cubicBezTo>
                <a:cubicBezTo>
                  <a:pt x="64" y="36"/>
                  <a:pt x="64" y="36"/>
                  <a:pt x="64" y="36"/>
                </a:cubicBezTo>
                <a:cubicBezTo>
                  <a:pt x="62" y="48"/>
                  <a:pt x="62" y="48"/>
                  <a:pt x="62" y="48"/>
                </a:cubicBezTo>
                <a:cubicBezTo>
                  <a:pt x="45" y="29"/>
                  <a:pt x="45" y="29"/>
                  <a:pt x="45" y="29"/>
                </a:cubicBezTo>
                <a:cubicBezTo>
                  <a:pt x="45" y="29"/>
                  <a:pt x="22" y="39"/>
                  <a:pt x="22" y="97"/>
                </a:cubicBezTo>
                <a:cubicBezTo>
                  <a:pt x="22" y="100"/>
                  <a:pt x="22" y="100"/>
                  <a:pt x="22" y="100"/>
                </a:cubicBezTo>
                <a:cubicBezTo>
                  <a:pt x="22" y="106"/>
                  <a:pt x="27" y="110"/>
                  <a:pt x="32" y="110"/>
                </a:cubicBezTo>
                <a:cubicBezTo>
                  <a:pt x="38" y="110"/>
                  <a:pt x="38" y="110"/>
                  <a:pt x="38" y="110"/>
                </a:cubicBezTo>
                <a:cubicBezTo>
                  <a:pt x="67" y="110"/>
                  <a:pt x="67" y="110"/>
                  <a:pt x="67" y="110"/>
                </a:cubicBezTo>
                <a:cubicBezTo>
                  <a:pt x="87" y="162"/>
                  <a:pt x="87" y="162"/>
                  <a:pt x="87" y="162"/>
                </a:cubicBezTo>
                <a:cubicBezTo>
                  <a:pt x="109" y="162"/>
                  <a:pt x="109" y="162"/>
                  <a:pt x="109" y="162"/>
                </a:cubicBezTo>
                <a:cubicBezTo>
                  <a:pt x="109" y="157"/>
                  <a:pt x="107" y="154"/>
                  <a:pt x="103" y="152"/>
                </a:cubicBezTo>
                <a:cubicBezTo>
                  <a:pt x="97" y="136"/>
                  <a:pt x="97" y="136"/>
                  <a:pt x="97" y="136"/>
                </a:cubicBezTo>
                <a:cubicBezTo>
                  <a:pt x="97" y="94"/>
                  <a:pt x="97" y="94"/>
                  <a:pt x="97" y="94"/>
                </a:cubicBezTo>
                <a:cubicBezTo>
                  <a:pt x="97" y="90"/>
                  <a:pt x="94" y="87"/>
                  <a:pt x="90" y="87"/>
                </a:cubicBezTo>
                <a:cubicBezTo>
                  <a:pt x="64" y="87"/>
                  <a:pt x="64" y="87"/>
                  <a:pt x="64" y="87"/>
                </a:cubicBezTo>
                <a:cubicBezTo>
                  <a:pt x="61" y="81"/>
                  <a:pt x="61" y="81"/>
                  <a:pt x="61" y="81"/>
                </a:cubicBezTo>
                <a:cubicBezTo>
                  <a:pt x="271" y="81"/>
                  <a:pt x="271" y="81"/>
                  <a:pt x="271" y="81"/>
                </a:cubicBezTo>
                <a:cubicBezTo>
                  <a:pt x="271" y="87"/>
                  <a:pt x="271" y="87"/>
                  <a:pt x="271" y="87"/>
                </a:cubicBezTo>
                <a:cubicBezTo>
                  <a:pt x="245" y="87"/>
                  <a:pt x="245" y="87"/>
                  <a:pt x="245" y="87"/>
                </a:cubicBezTo>
                <a:cubicBezTo>
                  <a:pt x="241" y="87"/>
                  <a:pt x="239" y="90"/>
                  <a:pt x="239" y="94"/>
                </a:cubicBezTo>
                <a:cubicBezTo>
                  <a:pt x="242" y="152"/>
                  <a:pt x="242" y="152"/>
                  <a:pt x="242" y="152"/>
                </a:cubicBezTo>
                <a:cubicBezTo>
                  <a:pt x="237" y="153"/>
                  <a:pt x="234" y="157"/>
                  <a:pt x="236" y="162"/>
                </a:cubicBezTo>
                <a:cubicBezTo>
                  <a:pt x="258" y="162"/>
                  <a:pt x="258" y="162"/>
                  <a:pt x="258" y="162"/>
                </a:cubicBezTo>
                <a:cubicBezTo>
                  <a:pt x="264" y="110"/>
                  <a:pt x="264" y="110"/>
                  <a:pt x="264" y="110"/>
                </a:cubicBezTo>
                <a:cubicBezTo>
                  <a:pt x="293" y="110"/>
                  <a:pt x="293" y="110"/>
                  <a:pt x="293" y="110"/>
                </a:cubicBezTo>
                <a:cubicBezTo>
                  <a:pt x="299" y="110"/>
                  <a:pt x="303" y="106"/>
                  <a:pt x="303" y="100"/>
                </a:cubicBezTo>
                <a:cubicBezTo>
                  <a:pt x="303" y="97"/>
                  <a:pt x="303" y="97"/>
                  <a:pt x="303" y="97"/>
                </a:cubicBezTo>
                <a:cubicBezTo>
                  <a:pt x="303" y="39"/>
                  <a:pt x="293" y="33"/>
                  <a:pt x="293" y="33"/>
                </a:cubicBezTo>
                <a:close/>
                <a:moveTo>
                  <a:pt x="226" y="71"/>
                </a:moveTo>
                <a:cubicBezTo>
                  <a:pt x="226" y="70"/>
                  <a:pt x="226" y="70"/>
                  <a:pt x="226" y="70"/>
                </a:cubicBezTo>
                <a:cubicBezTo>
                  <a:pt x="229" y="71"/>
                  <a:pt x="232" y="71"/>
                  <a:pt x="232" y="71"/>
                </a:cubicBezTo>
                <a:lnTo>
                  <a:pt x="226" y="71"/>
                </a:lnTo>
                <a:close/>
                <a:moveTo>
                  <a:pt x="0" y="52"/>
                </a:moveTo>
                <a:cubicBezTo>
                  <a:pt x="6" y="107"/>
                  <a:pt x="6" y="107"/>
                  <a:pt x="6" y="107"/>
                </a:cubicBezTo>
                <a:cubicBezTo>
                  <a:pt x="6" y="152"/>
                  <a:pt x="6" y="152"/>
                  <a:pt x="6" y="152"/>
                </a:cubicBezTo>
                <a:cubicBezTo>
                  <a:pt x="6" y="157"/>
                  <a:pt x="11" y="162"/>
                  <a:pt x="16" y="162"/>
                </a:cubicBezTo>
                <a:cubicBezTo>
                  <a:pt x="16" y="107"/>
                  <a:pt x="16" y="107"/>
                  <a:pt x="16" y="107"/>
                </a:cubicBezTo>
                <a:cubicBezTo>
                  <a:pt x="9" y="62"/>
                  <a:pt x="9" y="62"/>
                  <a:pt x="9" y="62"/>
                </a:cubicBezTo>
                <a:cubicBezTo>
                  <a:pt x="9" y="56"/>
                  <a:pt x="5" y="52"/>
                  <a:pt x="0" y="52"/>
                </a:cubicBezTo>
                <a:close/>
                <a:moveTo>
                  <a:pt x="316" y="62"/>
                </a:moveTo>
                <a:cubicBezTo>
                  <a:pt x="310" y="107"/>
                  <a:pt x="310" y="107"/>
                  <a:pt x="310" y="107"/>
                </a:cubicBezTo>
                <a:cubicBezTo>
                  <a:pt x="310" y="162"/>
                  <a:pt x="310" y="162"/>
                  <a:pt x="310" y="162"/>
                </a:cubicBezTo>
                <a:cubicBezTo>
                  <a:pt x="315" y="162"/>
                  <a:pt x="319" y="157"/>
                  <a:pt x="319" y="152"/>
                </a:cubicBezTo>
                <a:cubicBezTo>
                  <a:pt x="319" y="107"/>
                  <a:pt x="319" y="107"/>
                  <a:pt x="319" y="107"/>
                </a:cubicBezTo>
                <a:cubicBezTo>
                  <a:pt x="326" y="52"/>
                  <a:pt x="326" y="52"/>
                  <a:pt x="326" y="52"/>
                </a:cubicBezTo>
                <a:cubicBezTo>
                  <a:pt x="320" y="52"/>
                  <a:pt x="316" y="56"/>
                  <a:pt x="316" y="62"/>
                </a:cubicBezTo>
                <a:close/>
                <a:moveTo>
                  <a:pt x="151" y="87"/>
                </a:moveTo>
                <a:cubicBezTo>
                  <a:pt x="146" y="87"/>
                  <a:pt x="142" y="92"/>
                  <a:pt x="142" y="97"/>
                </a:cubicBezTo>
                <a:cubicBezTo>
                  <a:pt x="142" y="98"/>
                  <a:pt x="142" y="99"/>
                  <a:pt x="142" y="100"/>
                </a:cubicBezTo>
                <a:cubicBezTo>
                  <a:pt x="150" y="153"/>
                  <a:pt x="150" y="153"/>
                  <a:pt x="150" y="153"/>
                </a:cubicBezTo>
                <a:cubicBezTo>
                  <a:pt x="147" y="155"/>
                  <a:pt x="145" y="158"/>
                  <a:pt x="145" y="162"/>
                </a:cubicBezTo>
                <a:cubicBezTo>
                  <a:pt x="171" y="162"/>
                  <a:pt x="171" y="162"/>
                  <a:pt x="171" y="162"/>
                </a:cubicBezTo>
                <a:cubicBezTo>
                  <a:pt x="161" y="97"/>
                  <a:pt x="161" y="97"/>
                  <a:pt x="161" y="97"/>
                </a:cubicBezTo>
                <a:cubicBezTo>
                  <a:pt x="161" y="92"/>
                  <a:pt x="157" y="87"/>
                  <a:pt x="151" y="87"/>
                </a:cubicBezTo>
                <a:close/>
                <a:moveTo>
                  <a:pt x="190" y="87"/>
                </a:moveTo>
                <a:cubicBezTo>
                  <a:pt x="185" y="87"/>
                  <a:pt x="180" y="92"/>
                  <a:pt x="180" y="97"/>
                </a:cubicBezTo>
                <a:cubicBezTo>
                  <a:pt x="171" y="162"/>
                  <a:pt x="171" y="162"/>
                  <a:pt x="171" y="162"/>
                </a:cubicBezTo>
                <a:cubicBezTo>
                  <a:pt x="197" y="162"/>
                  <a:pt x="197" y="162"/>
                  <a:pt x="197" y="162"/>
                </a:cubicBezTo>
                <a:cubicBezTo>
                  <a:pt x="197" y="158"/>
                  <a:pt x="194" y="155"/>
                  <a:pt x="191" y="153"/>
                </a:cubicBezTo>
                <a:cubicBezTo>
                  <a:pt x="199" y="100"/>
                  <a:pt x="199" y="100"/>
                  <a:pt x="199" y="100"/>
                </a:cubicBezTo>
                <a:cubicBezTo>
                  <a:pt x="200" y="99"/>
                  <a:pt x="200" y="98"/>
                  <a:pt x="200" y="97"/>
                </a:cubicBezTo>
                <a:cubicBezTo>
                  <a:pt x="200" y="92"/>
                  <a:pt x="195" y="87"/>
                  <a:pt x="190" y="87"/>
                </a:cubicBezTo>
                <a:close/>
                <a:moveTo>
                  <a:pt x="171" y="0"/>
                </a:moveTo>
                <a:cubicBezTo>
                  <a:pt x="179" y="0"/>
                  <a:pt x="185" y="7"/>
                  <a:pt x="185" y="15"/>
                </a:cubicBezTo>
                <a:cubicBezTo>
                  <a:pt x="185" y="23"/>
                  <a:pt x="179" y="29"/>
                  <a:pt x="171" y="29"/>
                </a:cubicBezTo>
                <a:cubicBezTo>
                  <a:pt x="163" y="29"/>
                  <a:pt x="156" y="23"/>
                  <a:pt x="156" y="15"/>
                </a:cubicBezTo>
                <a:cubicBezTo>
                  <a:pt x="156" y="7"/>
                  <a:pt x="163" y="0"/>
                  <a:pt x="171" y="0"/>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21553227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up)">
                                      <p:cBhvr>
                                        <p:cTn id="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tabLst>
                <a:tab pos="973138" algn="l"/>
              </a:tabLst>
            </a:pPr>
            <a:r>
              <a:rPr lang="en-US" dirty="0"/>
              <a:t>Container </a:t>
            </a:r>
            <a:r>
              <a:rPr lang="en-US" dirty="0" smtClean="0"/>
              <a:t>Run-time</a:t>
            </a:r>
            <a:endParaRPr lang="en-US" dirty="0"/>
          </a:p>
        </p:txBody>
      </p:sp>
      <p:sp>
        <p:nvSpPr>
          <p:cNvPr id="15" name="Rectangle 14"/>
          <p:cNvSpPr/>
          <p:nvPr/>
        </p:nvSpPr>
        <p:spPr bwMode="auto">
          <a:xfrm>
            <a:off x="1193056" y="3357747"/>
            <a:ext cx="7672589" cy="1148608"/>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r>
              <a:rPr lang="en-US" sz="2000" dirty="0" smtClean="0">
                <a:gradFill>
                  <a:gsLst>
                    <a:gs pos="16814">
                      <a:srgbClr val="FFFFFF"/>
                    </a:gs>
                    <a:gs pos="46000">
                      <a:srgbClr val="FFFFFF"/>
                    </a:gs>
                  </a:gsLst>
                  <a:lin ang="5400000" scaled="0"/>
                </a:gradFill>
              </a:rPr>
              <a:t>Sistema </a:t>
            </a:r>
            <a:r>
              <a:rPr lang="en-US" sz="2000" dirty="0" err="1" smtClean="0">
                <a:gradFill>
                  <a:gsLst>
                    <a:gs pos="16814">
                      <a:srgbClr val="FFFFFF"/>
                    </a:gs>
                    <a:gs pos="46000">
                      <a:srgbClr val="FFFFFF"/>
                    </a:gs>
                  </a:gsLst>
                  <a:lin ang="5400000" scaled="0"/>
                </a:gradFill>
              </a:rPr>
              <a:t>Operacional</a:t>
            </a:r>
            <a:r>
              <a:rPr lang="en-US" sz="2000" dirty="0" smtClean="0">
                <a:gradFill>
                  <a:gsLst>
                    <a:gs pos="16814">
                      <a:srgbClr val="FFFFFF"/>
                    </a:gs>
                    <a:gs pos="46000">
                      <a:srgbClr val="FFFFFF"/>
                    </a:gs>
                  </a:gsLst>
                  <a:lin ang="5400000" scaled="0"/>
                </a:gradFill>
              </a:rPr>
              <a:t> do Host</a:t>
            </a:r>
            <a:endParaRPr lang="en-US" sz="2000" dirty="0">
              <a:gradFill>
                <a:gsLst>
                  <a:gs pos="16814">
                    <a:srgbClr val="FFFFFF"/>
                  </a:gs>
                  <a:gs pos="46000">
                    <a:srgbClr val="FFFFFF"/>
                  </a:gs>
                </a:gsLst>
                <a:lin ang="5400000" scaled="0"/>
              </a:gradFill>
            </a:endParaRPr>
          </a:p>
        </p:txBody>
      </p:sp>
      <p:pic>
        <p:nvPicPr>
          <p:cNvPr id="33" name="Picture 32"/>
          <p:cNvPicPr>
            <a:picLocks noChangeAspect="1"/>
          </p:cNvPicPr>
          <p:nvPr/>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1189037" y="4576146"/>
            <a:ext cx="7678037" cy="1976271"/>
          </a:xfrm>
          <a:prstGeom prst="rect">
            <a:avLst/>
          </a:prstGeom>
        </p:spPr>
      </p:pic>
      <p:sp>
        <p:nvSpPr>
          <p:cNvPr id="56" name="Rectangle 55"/>
          <p:cNvSpPr/>
          <p:nvPr/>
        </p:nvSpPr>
        <p:spPr bwMode="auto">
          <a:xfrm flipV="1">
            <a:off x="1231555" y="3525896"/>
            <a:ext cx="7557882" cy="50538"/>
          </a:xfrm>
          <a:prstGeom prst="rect">
            <a:avLst/>
          </a:prstGeom>
          <a:solidFill>
            <a:schemeClr val="accent3"/>
          </a:solidFill>
          <a:ln>
            <a:solidFill>
              <a:schemeClr val="accent3"/>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sz="2000" dirty="0">
              <a:gradFill>
                <a:gsLst>
                  <a:gs pos="16814">
                    <a:srgbClr val="FFFFFF"/>
                  </a:gs>
                  <a:gs pos="46000">
                    <a:srgbClr val="FFFFFF"/>
                  </a:gs>
                </a:gsLst>
                <a:lin ang="5400000" scaled="0"/>
              </a:gradFill>
            </a:endParaRPr>
          </a:p>
        </p:txBody>
      </p:sp>
      <p:sp>
        <p:nvSpPr>
          <p:cNvPr id="82" name="TextBox 81"/>
          <p:cNvSpPr txBox="1"/>
          <p:nvPr/>
        </p:nvSpPr>
        <p:spPr>
          <a:xfrm>
            <a:off x="9561963" y="2616172"/>
            <a:ext cx="2563138" cy="960263"/>
          </a:xfrm>
          <a:prstGeom prst="rect">
            <a:avLst/>
          </a:prstGeom>
          <a:noFill/>
        </p:spPr>
        <p:txBody>
          <a:bodyPr wrap="none" lIns="182880" tIns="146304" rIns="182880" bIns="146304" rtlCol="0">
            <a:spAutoFit/>
          </a:bodyPr>
          <a:lstStyle/>
          <a:p>
            <a:pPr>
              <a:lnSpc>
                <a:spcPct val="90000"/>
              </a:lnSpc>
              <a:spcAft>
                <a:spcPts val="600"/>
              </a:spcAft>
            </a:pPr>
            <a:r>
              <a:rPr lang="en-US" sz="2400" dirty="0" smtClean="0"/>
              <a:t>Windows Server</a:t>
            </a:r>
            <a:br>
              <a:rPr lang="en-US" sz="2400" dirty="0" smtClean="0"/>
            </a:br>
            <a:r>
              <a:rPr lang="en-US" sz="2400" dirty="0" smtClean="0"/>
              <a:t>Containers</a:t>
            </a:r>
          </a:p>
        </p:txBody>
      </p:sp>
      <p:sp>
        <p:nvSpPr>
          <p:cNvPr id="83" name="Right Arrow 82"/>
          <p:cNvSpPr/>
          <p:nvPr/>
        </p:nvSpPr>
        <p:spPr bwMode="auto">
          <a:xfrm rot="10800000">
            <a:off x="8626733" y="2658492"/>
            <a:ext cx="990600" cy="762000"/>
          </a:xfrm>
          <a:prstGeom prst="rightArrow">
            <a:avLst/>
          </a:prstGeom>
          <a:solidFill>
            <a:srgbClr val="FFC000"/>
          </a:solidFill>
          <a:ln w="28575">
            <a:solidFill>
              <a:srgbClr val="FFC000"/>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32" name="Picture 31"/>
          <p:cNvPicPr>
            <a:picLocks noChangeAspect="1"/>
          </p:cNvPicPr>
          <p:nvPr/>
        </p:nvPicPr>
        <p:blipFill>
          <a:blip r:embed="rId5">
            <a:duotone>
              <a:schemeClr val="accent2">
                <a:shade val="45000"/>
                <a:satMod val="135000"/>
              </a:schemeClr>
              <a:prstClr val="white"/>
            </a:duotone>
          </a:blip>
          <a:stretch>
            <a:fillRect/>
          </a:stretch>
        </p:blipFill>
        <p:spPr>
          <a:xfrm>
            <a:off x="1231555" y="2752970"/>
            <a:ext cx="996696" cy="569881"/>
          </a:xfrm>
          <a:prstGeom prst="rect">
            <a:avLst/>
          </a:prstGeom>
        </p:spPr>
      </p:pic>
      <p:pic>
        <p:nvPicPr>
          <p:cNvPr id="39" name="Picture 38"/>
          <p:cNvPicPr>
            <a:picLocks noChangeAspect="1"/>
          </p:cNvPicPr>
          <p:nvPr/>
        </p:nvPicPr>
        <p:blipFill>
          <a:blip r:embed="rId5">
            <a:duotone>
              <a:schemeClr val="accent2">
                <a:shade val="45000"/>
                <a:satMod val="135000"/>
              </a:schemeClr>
              <a:prstClr val="white"/>
            </a:duotone>
          </a:blip>
          <a:stretch>
            <a:fillRect/>
          </a:stretch>
        </p:blipFill>
        <p:spPr>
          <a:xfrm>
            <a:off x="2285209" y="2752970"/>
            <a:ext cx="996696" cy="569881"/>
          </a:xfrm>
          <a:prstGeom prst="rect">
            <a:avLst/>
          </a:prstGeom>
        </p:spPr>
      </p:pic>
      <p:pic>
        <p:nvPicPr>
          <p:cNvPr id="40" name="Picture 39"/>
          <p:cNvPicPr>
            <a:picLocks noChangeAspect="1"/>
          </p:cNvPicPr>
          <p:nvPr/>
        </p:nvPicPr>
        <p:blipFill>
          <a:blip r:embed="rId5">
            <a:duotone>
              <a:schemeClr val="accent2">
                <a:shade val="45000"/>
                <a:satMod val="135000"/>
              </a:schemeClr>
              <a:prstClr val="white"/>
            </a:duotone>
          </a:blip>
          <a:stretch>
            <a:fillRect/>
          </a:stretch>
        </p:blipFill>
        <p:spPr>
          <a:xfrm>
            <a:off x="3338863" y="2752970"/>
            <a:ext cx="996696" cy="569881"/>
          </a:xfrm>
          <a:prstGeom prst="rect">
            <a:avLst/>
          </a:prstGeom>
        </p:spPr>
      </p:pic>
      <p:pic>
        <p:nvPicPr>
          <p:cNvPr id="41" name="Picture 40"/>
          <p:cNvPicPr>
            <a:picLocks noChangeAspect="1"/>
          </p:cNvPicPr>
          <p:nvPr/>
        </p:nvPicPr>
        <p:blipFill>
          <a:blip r:embed="rId5">
            <a:duotone>
              <a:schemeClr val="accent2">
                <a:shade val="45000"/>
                <a:satMod val="135000"/>
              </a:schemeClr>
              <a:prstClr val="white"/>
            </a:duotone>
          </a:blip>
          <a:stretch>
            <a:fillRect/>
          </a:stretch>
        </p:blipFill>
        <p:spPr>
          <a:xfrm>
            <a:off x="4392517" y="2752970"/>
            <a:ext cx="996696" cy="569881"/>
          </a:xfrm>
          <a:prstGeom prst="rect">
            <a:avLst/>
          </a:prstGeom>
        </p:spPr>
      </p:pic>
      <p:pic>
        <p:nvPicPr>
          <p:cNvPr id="42" name="Picture 41"/>
          <p:cNvPicPr>
            <a:picLocks noChangeAspect="1"/>
          </p:cNvPicPr>
          <p:nvPr/>
        </p:nvPicPr>
        <p:blipFill>
          <a:blip r:embed="rId5">
            <a:duotone>
              <a:schemeClr val="accent2">
                <a:shade val="45000"/>
                <a:satMod val="135000"/>
              </a:schemeClr>
              <a:prstClr val="white"/>
            </a:duotone>
          </a:blip>
          <a:stretch>
            <a:fillRect/>
          </a:stretch>
        </p:blipFill>
        <p:spPr>
          <a:xfrm>
            <a:off x="5446171" y="2752970"/>
            <a:ext cx="996696" cy="569881"/>
          </a:xfrm>
          <a:prstGeom prst="rect">
            <a:avLst/>
          </a:prstGeom>
        </p:spPr>
      </p:pic>
      <p:pic>
        <p:nvPicPr>
          <p:cNvPr id="43" name="Picture 42"/>
          <p:cNvPicPr>
            <a:picLocks noChangeAspect="1"/>
          </p:cNvPicPr>
          <p:nvPr/>
        </p:nvPicPr>
        <p:blipFill>
          <a:blip r:embed="rId5">
            <a:duotone>
              <a:schemeClr val="accent2">
                <a:shade val="45000"/>
                <a:satMod val="135000"/>
              </a:schemeClr>
              <a:prstClr val="white"/>
            </a:duotone>
          </a:blip>
          <a:stretch>
            <a:fillRect/>
          </a:stretch>
        </p:blipFill>
        <p:spPr>
          <a:xfrm>
            <a:off x="6499825" y="2752970"/>
            <a:ext cx="996696" cy="569881"/>
          </a:xfrm>
          <a:prstGeom prst="rect">
            <a:avLst/>
          </a:prstGeom>
        </p:spPr>
      </p:pic>
      <p:pic>
        <p:nvPicPr>
          <p:cNvPr id="44" name="Picture 43"/>
          <p:cNvPicPr>
            <a:picLocks noChangeAspect="1"/>
          </p:cNvPicPr>
          <p:nvPr/>
        </p:nvPicPr>
        <p:blipFill>
          <a:blip r:embed="rId5">
            <a:duotone>
              <a:schemeClr val="accent2">
                <a:shade val="45000"/>
                <a:satMod val="135000"/>
              </a:schemeClr>
              <a:prstClr val="white"/>
            </a:duotone>
          </a:blip>
          <a:stretch>
            <a:fillRect/>
          </a:stretch>
        </p:blipFill>
        <p:spPr>
          <a:xfrm>
            <a:off x="7553480" y="2752970"/>
            <a:ext cx="996696" cy="569881"/>
          </a:xfrm>
          <a:prstGeom prst="rect">
            <a:avLst/>
          </a:prstGeom>
        </p:spPr>
      </p:pic>
    </p:spTree>
    <p:extLst>
      <p:ext uri="{BB962C8B-B14F-4D97-AF65-F5344CB8AC3E}">
        <p14:creationId xmlns:p14="http://schemas.microsoft.com/office/powerpoint/2010/main" val="187695705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6"/>
                                        </p:tgtEl>
                                        <p:attrNameLst>
                                          <p:attrName>style.visibility</p:attrName>
                                        </p:attrNameLst>
                                      </p:cBhvr>
                                      <p:to>
                                        <p:strVal val="visible"/>
                                      </p:to>
                                    </p:set>
                                    <p:animEffect transition="in" filter="fade">
                                      <p:cBhvr>
                                        <p:cTn id="7" dur="500"/>
                                        <p:tgtEl>
                                          <p:spTgt spid="5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3"/>
                                        </p:tgtEl>
                                        <p:attrNameLst>
                                          <p:attrName>style.visibility</p:attrName>
                                        </p:attrNameLst>
                                      </p:cBhvr>
                                      <p:to>
                                        <p:strVal val="visible"/>
                                      </p:to>
                                    </p:set>
                                    <p:animEffect transition="in" filter="fade">
                                      <p:cBhvr>
                                        <p:cTn id="11" dur="500"/>
                                        <p:tgtEl>
                                          <p:spTgt spid="83"/>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82"/>
                                        </p:tgtEl>
                                        <p:attrNameLst>
                                          <p:attrName>style.visibility</p:attrName>
                                        </p:attrNameLst>
                                      </p:cBhvr>
                                      <p:to>
                                        <p:strVal val="visible"/>
                                      </p:to>
                                    </p:set>
                                    <p:animEffect transition="in" filter="fade">
                                      <p:cBhvr>
                                        <p:cTn id="15" dur="500"/>
                                        <p:tgtEl>
                                          <p:spTgt spid="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P spid="82" grpId="0"/>
      <p:bldP spid="83"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tabLst>
                <a:tab pos="973138" algn="l"/>
              </a:tabLst>
            </a:pPr>
            <a:r>
              <a:rPr lang="en-US" dirty="0"/>
              <a:t>Container Run-time</a:t>
            </a:r>
          </a:p>
        </p:txBody>
      </p:sp>
      <p:sp>
        <p:nvSpPr>
          <p:cNvPr id="15" name="Rectangle 14"/>
          <p:cNvSpPr/>
          <p:nvPr/>
        </p:nvSpPr>
        <p:spPr bwMode="auto">
          <a:xfrm>
            <a:off x="1193056" y="3206044"/>
            <a:ext cx="2506335" cy="1082855"/>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r>
              <a:rPr lang="en-US" dirty="0" smtClean="0">
                <a:gradFill>
                  <a:gsLst>
                    <a:gs pos="16814">
                      <a:srgbClr val="FFFFFF"/>
                    </a:gs>
                    <a:gs pos="46000">
                      <a:srgbClr val="FFFFFF"/>
                    </a:gs>
                  </a:gsLst>
                  <a:lin ang="5400000" scaled="0"/>
                </a:gradFill>
              </a:rPr>
              <a:t>Sistema </a:t>
            </a:r>
            <a:r>
              <a:rPr lang="en-US" dirty="0" err="1" smtClean="0">
                <a:gradFill>
                  <a:gsLst>
                    <a:gs pos="16814">
                      <a:srgbClr val="FFFFFF"/>
                    </a:gs>
                    <a:gs pos="46000">
                      <a:srgbClr val="FFFFFF"/>
                    </a:gs>
                  </a:gsLst>
                  <a:lin ang="5400000" scaled="0"/>
                </a:gradFill>
              </a:rPr>
              <a:t>Operacional</a:t>
            </a:r>
            <a:r>
              <a:rPr lang="en-US" dirty="0" smtClean="0">
                <a:gradFill>
                  <a:gsLst>
                    <a:gs pos="16814">
                      <a:srgbClr val="FFFFFF"/>
                    </a:gs>
                    <a:gs pos="46000">
                      <a:srgbClr val="FFFFFF"/>
                    </a:gs>
                  </a:gsLst>
                  <a:lin ang="5400000" scaled="0"/>
                </a:gradFill>
              </a:rPr>
              <a:t> do Host</a:t>
            </a:r>
            <a:endParaRPr lang="en-US" dirty="0">
              <a:gradFill>
                <a:gsLst>
                  <a:gs pos="16814">
                    <a:srgbClr val="FFFFFF"/>
                  </a:gs>
                  <a:gs pos="46000">
                    <a:srgbClr val="FFFFFF"/>
                  </a:gs>
                </a:gsLst>
                <a:lin ang="5400000" scaled="0"/>
              </a:gradFill>
            </a:endParaRPr>
          </a:p>
        </p:txBody>
      </p:sp>
      <p:sp>
        <p:nvSpPr>
          <p:cNvPr id="44" name="TextBox 43"/>
          <p:cNvSpPr txBox="1"/>
          <p:nvPr/>
        </p:nvSpPr>
        <p:spPr>
          <a:xfrm>
            <a:off x="9686912" y="3294761"/>
            <a:ext cx="1834477" cy="960263"/>
          </a:xfrm>
          <a:prstGeom prst="rect">
            <a:avLst/>
          </a:prstGeom>
          <a:noFill/>
        </p:spPr>
        <p:txBody>
          <a:bodyPr wrap="none" lIns="182880" tIns="146304" rIns="182880" bIns="146304" rtlCol="0">
            <a:spAutoFit/>
          </a:bodyPr>
          <a:lstStyle/>
          <a:p>
            <a:pPr>
              <a:lnSpc>
                <a:spcPct val="90000"/>
              </a:lnSpc>
              <a:spcAft>
                <a:spcPts val="600"/>
              </a:spcAft>
            </a:pPr>
            <a:r>
              <a:rPr lang="en-US" sz="2400" dirty="0" smtClean="0"/>
              <a:t>Virtual </a:t>
            </a:r>
            <a:br>
              <a:rPr lang="en-US" sz="2400" dirty="0" smtClean="0"/>
            </a:br>
            <a:r>
              <a:rPr lang="en-US" sz="2400" dirty="0" smtClean="0"/>
              <a:t>machine(s)</a:t>
            </a:r>
          </a:p>
        </p:txBody>
      </p:sp>
      <p:sp>
        <p:nvSpPr>
          <p:cNvPr id="31" name="Rectangle 30"/>
          <p:cNvSpPr/>
          <p:nvPr/>
        </p:nvSpPr>
        <p:spPr bwMode="auto">
          <a:xfrm>
            <a:off x="1193056" y="4318010"/>
            <a:ext cx="7672589" cy="232964"/>
          </a:xfrm>
          <a:prstGeom prst="rect">
            <a:avLst/>
          </a:prstGeom>
          <a:solidFill>
            <a:srgbClr val="00B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r>
              <a:rPr lang="en-US" sz="1400" dirty="0" smtClean="0">
                <a:gradFill>
                  <a:gsLst>
                    <a:gs pos="16814">
                      <a:srgbClr val="FFFFFF"/>
                    </a:gs>
                    <a:gs pos="46000">
                      <a:srgbClr val="FFFFFF"/>
                    </a:gs>
                  </a:gsLst>
                  <a:lin ang="5400000" scaled="0"/>
                </a:gradFill>
              </a:rPr>
              <a:t>Hyper-V Hypervisor</a:t>
            </a:r>
            <a:endParaRPr lang="en-US" sz="1400" dirty="0">
              <a:gradFill>
                <a:gsLst>
                  <a:gs pos="16814">
                    <a:srgbClr val="FFFFFF"/>
                  </a:gs>
                  <a:gs pos="46000">
                    <a:srgbClr val="FFFFFF"/>
                  </a:gs>
                </a:gsLst>
                <a:lin ang="5400000" scaled="0"/>
              </a:gradFill>
            </a:endParaRPr>
          </a:p>
        </p:txBody>
      </p:sp>
      <p:pic>
        <p:nvPicPr>
          <p:cNvPr id="33" name="Picture 32"/>
          <p:cNvPicPr>
            <a:picLocks noChangeAspect="1"/>
          </p:cNvPicPr>
          <p:nvPr/>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1189037" y="4576146"/>
            <a:ext cx="7678037" cy="1976271"/>
          </a:xfrm>
          <a:prstGeom prst="rect">
            <a:avLst/>
          </a:prstGeom>
        </p:spPr>
      </p:pic>
      <p:pic>
        <p:nvPicPr>
          <p:cNvPr id="32" name="Picture 31"/>
          <p:cNvPicPr>
            <a:picLocks noChangeAspect="1"/>
          </p:cNvPicPr>
          <p:nvPr/>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947054" y="3206044"/>
            <a:ext cx="2920020" cy="1082855"/>
          </a:xfrm>
          <a:prstGeom prst="rect">
            <a:avLst/>
          </a:prstGeom>
        </p:spPr>
      </p:pic>
      <p:sp>
        <p:nvSpPr>
          <p:cNvPr id="53" name="Right Arrow 52"/>
          <p:cNvSpPr/>
          <p:nvPr/>
        </p:nvSpPr>
        <p:spPr bwMode="auto">
          <a:xfrm rot="10800000">
            <a:off x="8696312" y="3373815"/>
            <a:ext cx="990600" cy="762000"/>
          </a:xfrm>
          <a:prstGeom prst="rightArrow">
            <a:avLst/>
          </a:prstGeom>
          <a:solidFill>
            <a:srgbClr val="FFC000"/>
          </a:solidFill>
          <a:ln w="28575">
            <a:solidFill>
              <a:srgbClr val="FFC000"/>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56" name="Rectangle 55"/>
          <p:cNvSpPr/>
          <p:nvPr/>
        </p:nvSpPr>
        <p:spPr bwMode="auto">
          <a:xfrm flipV="1">
            <a:off x="1254134" y="3253151"/>
            <a:ext cx="2369600" cy="45719"/>
          </a:xfrm>
          <a:prstGeom prst="rect">
            <a:avLst/>
          </a:prstGeom>
          <a:solidFill>
            <a:schemeClr val="accent3"/>
          </a:solidFill>
          <a:ln>
            <a:solidFill>
              <a:schemeClr val="accent3"/>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sz="2000" dirty="0">
              <a:gradFill>
                <a:gsLst>
                  <a:gs pos="16814">
                    <a:srgbClr val="FFFFFF"/>
                  </a:gs>
                  <a:gs pos="46000">
                    <a:srgbClr val="FFFFFF"/>
                  </a:gs>
                </a:gsLst>
                <a:lin ang="5400000" scaled="0"/>
              </a:gradFill>
            </a:endParaRPr>
          </a:p>
        </p:txBody>
      </p:sp>
      <p:pic>
        <p:nvPicPr>
          <p:cNvPr id="41" name="Picture 40"/>
          <p:cNvPicPr>
            <a:picLocks noChangeAspect="1"/>
          </p:cNvPicPr>
          <p:nvPr/>
        </p:nvPicPr>
        <p:blipFill>
          <a:blip r:embed="rId7">
            <a:duotone>
              <a:prstClr val="black"/>
              <a:schemeClr val="accent1">
                <a:tint val="45000"/>
                <a:satMod val="400000"/>
              </a:schemeClr>
            </a:duotone>
          </a:blip>
          <a:stretch>
            <a:fillRect/>
          </a:stretch>
        </p:blipFill>
        <p:spPr>
          <a:xfrm>
            <a:off x="3790383" y="3747471"/>
            <a:ext cx="1000105" cy="521677"/>
          </a:xfrm>
          <a:prstGeom prst="rect">
            <a:avLst/>
          </a:prstGeom>
        </p:spPr>
      </p:pic>
      <p:pic>
        <p:nvPicPr>
          <p:cNvPr id="43" name="Picture 42"/>
          <p:cNvPicPr>
            <a:picLocks noChangeAspect="1"/>
          </p:cNvPicPr>
          <p:nvPr/>
        </p:nvPicPr>
        <p:blipFill>
          <a:blip r:embed="rId8">
            <a:duotone>
              <a:schemeClr val="accent2">
                <a:shade val="45000"/>
                <a:satMod val="135000"/>
              </a:schemeClr>
              <a:prstClr val="white"/>
            </a:duotone>
          </a:blip>
          <a:stretch>
            <a:fillRect/>
          </a:stretch>
        </p:blipFill>
        <p:spPr>
          <a:xfrm>
            <a:off x="1423468" y="2608345"/>
            <a:ext cx="996696" cy="569881"/>
          </a:xfrm>
          <a:prstGeom prst="rect">
            <a:avLst/>
          </a:prstGeom>
        </p:spPr>
      </p:pic>
      <p:pic>
        <p:nvPicPr>
          <p:cNvPr id="45" name="Picture 44"/>
          <p:cNvPicPr>
            <a:picLocks noChangeAspect="1"/>
          </p:cNvPicPr>
          <p:nvPr/>
        </p:nvPicPr>
        <p:blipFill>
          <a:blip r:embed="rId7">
            <a:duotone>
              <a:prstClr val="black"/>
              <a:schemeClr val="accent1">
                <a:tint val="45000"/>
                <a:satMod val="400000"/>
              </a:schemeClr>
            </a:duotone>
          </a:blip>
          <a:stretch>
            <a:fillRect/>
          </a:stretch>
        </p:blipFill>
        <p:spPr>
          <a:xfrm>
            <a:off x="4855957" y="3747470"/>
            <a:ext cx="1000105" cy="521677"/>
          </a:xfrm>
          <a:prstGeom prst="rect">
            <a:avLst/>
          </a:prstGeom>
        </p:spPr>
      </p:pic>
      <p:pic>
        <p:nvPicPr>
          <p:cNvPr id="46" name="Picture 45"/>
          <p:cNvPicPr>
            <a:picLocks noChangeAspect="1"/>
          </p:cNvPicPr>
          <p:nvPr/>
        </p:nvPicPr>
        <p:blipFill>
          <a:blip r:embed="rId8">
            <a:duotone>
              <a:schemeClr val="accent2">
                <a:shade val="45000"/>
                <a:satMod val="135000"/>
              </a:schemeClr>
              <a:prstClr val="white"/>
            </a:duotone>
          </a:blip>
          <a:stretch>
            <a:fillRect/>
          </a:stretch>
        </p:blipFill>
        <p:spPr>
          <a:xfrm>
            <a:off x="2459682" y="2608345"/>
            <a:ext cx="996696" cy="569881"/>
          </a:xfrm>
          <a:prstGeom prst="rect">
            <a:avLst/>
          </a:prstGeom>
        </p:spPr>
      </p:pic>
      <p:sp>
        <p:nvSpPr>
          <p:cNvPr id="73" name="Right Arrow 72"/>
          <p:cNvSpPr/>
          <p:nvPr/>
        </p:nvSpPr>
        <p:spPr bwMode="auto">
          <a:xfrm rot="5400000">
            <a:off x="4313782" y="2727547"/>
            <a:ext cx="990600" cy="762000"/>
          </a:xfrm>
          <a:prstGeom prst="rightArrow">
            <a:avLst/>
          </a:prstGeom>
          <a:solidFill>
            <a:srgbClr val="FFC000"/>
          </a:solidFill>
          <a:ln w="28575">
            <a:solidFill>
              <a:srgbClr val="FFC000"/>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74" name="TextBox 73"/>
          <p:cNvSpPr txBox="1"/>
          <p:nvPr/>
        </p:nvSpPr>
        <p:spPr>
          <a:xfrm>
            <a:off x="3803678" y="1664177"/>
            <a:ext cx="2010807" cy="960263"/>
          </a:xfrm>
          <a:prstGeom prst="rect">
            <a:avLst/>
          </a:prstGeom>
          <a:noFill/>
        </p:spPr>
        <p:txBody>
          <a:bodyPr wrap="none" lIns="182880" tIns="146304" rIns="182880" bIns="146304" rtlCol="0">
            <a:spAutoFit/>
          </a:bodyPr>
          <a:lstStyle/>
          <a:p>
            <a:pPr algn="ctr">
              <a:lnSpc>
                <a:spcPct val="90000"/>
              </a:lnSpc>
              <a:spcAft>
                <a:spcPts val="600"/>
              </a:spcAft>
            </a:pPr>
            <a:r>
              <a:rPr lang="en-US" sz="2400" dirty="0" smtClean="0"/>
              <a:t>Hyper-V</a:t>
            </a:r>
            <a:br>
              <a:rPr lang="en-US" sz="2400" dirty="0" smtClean="0"/>
            </a:br>
            <a:r>
              <a:rPr lang="en-US" sz="2400" dirty="0" smtClean="0"/>
              <a:t>Container(s)</a:t>
            </a:r>
          </a:p>
        </p:txBody>
      </p:sp>
      <p:sp>
        <p:nvSpPr>
          <p:cNvPr id="75" name="Right Arrow 74"/>
          <p:cNvSpPr/>
          <p:nvPr/>
        </p:nvSpPr>
        <p:spPr bwMode="auto">
          <a:xfrm rot="5400000">
            <a:off x="1943634" y="1614396"/>
            <a:ext cx="990600" cy="762000"/>
          </a:xfrm>
          <a:prstGeom prst="rightArrow">
            <a:avLst>
              <a:gd name="adj1" fmla="val 50000"/>
              <a:gd name="adj2" fmla="val 48519"/>
            </a:avLst>
          </a:prstGeom>
          <a:solidFill>
            <a:srgbClr val="FFC000"/>
          </a:solidFill>
          <a:ln w="28575">
            <a:solidFill>
              <a:srgbClr val="FFC000"/>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76" name="TextBox 75"/>
          <p:cNvSpPr txBox="1"/>
          <p:nvPr/>
        </p:nvSpPr>
        <p:spPr>
          <a:xfrm>
            <a:off x="1193056" y="1191958"/>
            <a:ext cx="2563138" cy="757130"/>
          </a:xfrm>
          <a:prstGeom prst="rect">
            <a:avLst/>
          </a:prstGeom>
          <a:solidFill>
            <a:schemeClr val="bg1"/>
          </a:solidFill>
        </p:spPr>
        <p:txBody>
          <a:bodyPr wrap="none" lIns="182880" tIns="0" rIns="182880" bIns="91440" rtlCol="0">
            <a:spAutoFit/>
          </a:bodyPr>
          <a:lstStyle/>
          <a:p>
            <a:pPr algn="ctr">
              <a:lnSpc>
                <a:spcPct val="90000"/>
              </a:lnSpc>
              <a:spcAft>
                <a:spcPts val="600"/>
              </a:spcAft>
            </a:pPr>
            <a:r>
              <a:rPr lang="en-US" sz="2400" dirty="0" smtClean="0"/>
              <a:t>Windows Server</a:t>
            </a:r>
            <a:br>
              <a:rPr lang="en-US" sz="2400" dirty="0" smtClean="0"/>
            </a:br>
            <a:r>
              <a:rPr lang="en-US" sz="2400" dirty="0" smtClean="0"/>
              <a:t>Container(s)</a:t>
            </a:r>
          </a:p>
        </p:txBody>
      </p:sp>
    </p:spTree>
    <p:extLst>
      <p:ext uri="{BB962C8B-B14F-4D97-AF65-F5344CB8AC3E}">
        <p14:creationId xmlns:p14="http://schemas.microsoft.com/office/powerpoint/2010/main" val="294397324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fade">
                                      <p:cBhvr>
                                        <p:cTn id="11" dur="500"/>
                                        <p:tgtEl>
                                          <p:spTgt spid="15"/>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56"/>
                                        </p:tgtEl>
                                        <p:attrNameLst>
                                          <p:attrName>style.visibility</p:attrName>
                                        </p:attrNameLst>
                                      </p:cBhvr>
                                      <p:to>
                                        <p:strVal val="visible"/>
                                      </p:to>
                                    </p:set>
                                    <p:animEffect transition="in" filter="fade">
                                      <p:cBhvr>
                                        <p:cTn id="15" dur="500"/>
                                        <p:tgtEl>
                                          <p:spTgt spid="56"/>
                                        </p:tgtEl>
                                      </p:cBhvr>
                                    </p:animEffect>
                                  </p:childTnLst>
                                </p:cTn>
                              </p:par>
                            </p:childTnLst>
                          </p:cTn>
                        </p:par>
                        <p:par>
                          <p:cTn id="16" fill="hold">
                            <p:stCondLst>
                              <p:cond delay="1500"/>
                            </p:stCondLst>
                            <p:childTnLst>
                              <p:par>
                                <p:cTn id="17" presetID="22" presetClass="entr" presetSubtype="4" fill="hold" nodeType="afterEffect">
                                  <p:stCondLst>
                                    <p:cond delay="0"/>
                                  </p:stCondLst>
                                  <p:childTnLst>
                                    <p:set>
                                      <p:cBhvr>
                                        <p:cTn id="18" dur="1" fill="hold">
                                          <p:stCondLst>
                                            <p:cond delay="0"/>
                                          </p:stCondLst>
                                        </p:cTn>
                                        <p:tgtEl>
                                          <p:spTgt spid="43"/>
                                        </p:tgtEl>
                                        <p:attrNameLst>
                                          <p:attrName>style.visibility</p:attrName>
                                        </p:attrNameLst>
                                      </p:cBhvr>
                                      <p:to>
                                        <p:strVal val="visible"/>
                                      </p:to>
                                    </p:set>
                                    <p:animEffect transition="in" filter="wipe(down)">
                                      <p:cBhvr>
                                        <p:cTn id="19" dur="500"/>
                                        <p:tgtEl>
                                          <p:spTgt spid="43"/>
                                        </p:tgtEl>
                                      </p:cBhvr>
                                    </p:animEffect>
                                  </p:childTnLst>
                                </p:cTn>
                              </p:par>
                              <p:par>
                                <p:cTn id="20" presetID="22" presetClass="entr" presetSubtype="4" fill="hold" nodeType="withEffect">
                                  <p:stCondLst>
                                    <p:cond delay="0"/>
                                  </p:stCondLst>
                                  <p:childTnLst>
                                    <p:set>
                                      <p:cBhvr>
                                        <p:cTn id="21" dur="1" fill="hold">
                                          <p:stCondLst>
                                            <p:cond delay="0"/>
                                          </p:stCondLst>
                                        </p:cTn>
                                        <p:tgtEl>
                                          <p:spTgt spid="46"/>
                                        </p:tgtEl>
                                        <p:attrNameLst>
                                          <p:attrName>style.visibility</p:attrName>
                                        </p:attrNameLst>
                                      </p:cBhvr>
                                      <p:to>
                                        <p:strVal val="visible"/>
                                      </p:to>
                                    </p:set>
                                    <p:animEffect transition="in" filter="wipe(down)">
                                      <p:cBhvr>
                                        <p:cTn id="22" dur="500"/>
                                        <p:tgtEl>
                                          <p:spTgt spid="46"/>
                                        </p:tgtEl>
                                      </p:cBhvr>
                                    </p:animEffect>
                                  </p:childTnLst>
                                </p:cTn>
                              </p:par>
                            </p:childTnLst>
                          </p:cTn>
                        </p:par>
                        <p:par>
                          <p:cTn id="23" fill="hold">
                            <p:stCondLst>
                              <p:cond delay="2000"/>
                            </p:stCondLst>
                            <p:childTnLst>
                              <p:par>
                                <p:cTn id="24" presetID="10" presetClass="entr" presetSubtype="0" fill="hold" grpId="0" nodeType="afterEffect">
                                  <p:stCondLst>
                                    <p:cond delay="0"/>
                                  </p:stCondLst>
                                  <p:childTnLst>
                                    <p:set>
                                      <p:cBhvr>
                                        <p:cTn id="25" dur="1" fill="hold">
                                          <p:stCondLst>
                                            <p:cond delay="0"/>
                                          </p:stCondLst>
                                        </p:cTn>
                                        <p:tgtEl>
                                          <p:spTgt spid="75"/>
                                        </p:tgtEl>
                                        <p:attrNameLst>
                                          <p:attrName>style.visibility</p:attrName>
                                        </p:attrNameLst>
                                      </p:cBhvr>
                                      <p:to>
                                        <p:strVal val="visible"/>
                                      </p:to>
                                    </p:set>
                                    <p:animEffect transition="in" filter="fade">
                                      <p:cBhvr>
                                        <p:cTn id="26" dur="500"/>
                                        <p:tgtEl>
                                          <p:spTgt spid="75"/>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76"/>
                                        </p:tgtEl>
                                        <p:attrNameLst>
                                          <p:attrName>style.visibility</p:attrName>
                                        </p:attrNameLst>
                                      </p:cBhvr>
                                      <p:to>
                                        <p:strVal val="visible"/>
                                      </p:to>
                                    </p:set>
                                    <p:animEffect transition="in" filter="fade">
                                      <p:cBhvr>
                                        <p:cTn id="29" dur="500"/>
                                        <p:tgtEl>
                                          <p:spTgt spid="76"/>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32"/>
                                        </p:tgtEl>
                                        <p:attrNameLst>
                                          <p:attrName>style.visibility</p:attrName>
                                        </p:attrNameLst>
                                      </p:cBhvr>
                                      <p:to>
                                        <p:strVal val="visible"/>
                                      </p:to>
                                    </p:set>
                                    <p:animEffect transition="in" filter="fade">
                                      <p:cBhvr>
                                        <p:cTn id="34" dur="500"/>
                                        <p:tgtEl>
                                          <p:spTgt spid="32"/>
                                        </p:tgtEl>
                                      </p:cBhvr>
                                    </p:animEffect>
                                  </p:childTnLst>
                                </p:cTn>
                              </p:par>
                            </p:childTnLst>
                          </p:cTn>
                        </p:par>
                        <p:par>
                          <p:cTn id="35" fill="hold">
                            <p:stCondLst>
                              <p:cond delay="500"/>
                            </p:stCondLst>
                            <p:childTnLst>
                              <p:par>
                                <p:cTn id="36" presetID="10" presetClass="entr" presetSubtype="0" fill="hold" grpId="0" nodeType="afterEffect">
                                  <p:stCondLst>
                                    <p:cond delay="0"/>
                                  </p:stCondLst>
                                  <p:childTnLst>
                                    <p:set>
                                      <p:cBhvr>
                                        <p:cTn id="37" dur="1" fill="hold">
                                          <p:stCondLst>
                                            <p:cond delay="0"/>
                                          </p:stCondLst>
                                        </p:cTn>
                                        <p:tgtEl>
                                          <p:spTgt spid="53"/>
                                        </p:tgtEl>
                                        <p:attrNameLst>
                                          <p:attrName>style.visibility</p:attrName>
                                        </p:attrNameLst>
                                      </p:cBhvr>
                                      <p:to>
                                        <p:strVal val="visible"/>
                                      </p:to>
                                    </p:set>
                                    <p:animEffect transition="in" filter="fade">
                                      <p:cBhvr>
                                        <p:cTn id="38" dur="500"/>
                                        <p:tgtEl>
                                          <p:spTgt spid="53"/>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44"/>
                                        </p:tgtEl>
                                        <p:attrNameLst>
                                          <p:attrName>style.visibility</p:attrName>
                                        </p:attrNameLst>
                                      </p:cBhvr>
                                      <p:to>
                                        <p:strVal val="visible"/>
                                      </p:to>
                                    </p:set>
                                    <p:animEffect transition="in" filter="fade">
                                      <p:cBhvr>
                                        <p:cTn id="41" dur="500"/>
                                        <p:tgtEl>
                                          <p:spTgt spid="44"/>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4" fill="hold" nodeType="clickEffect">
                                  <p:stCondLst>
                                    <p:cond delay="0"/>
                                  </p:stCondLst>
                                  <p:childTnLst>
                                    <p:set>
                                      <p:cBhvr>
                                        <p:cTn id="45" dur="1" fill="hold">
                                          <p:stCondLst>
                                            <p:cond delay="0"/>
                                          </p:stCondLst>
                                        </p:cTn>
                                        <p:tgtEl>
                                          <p:spTgt spid="45"/>
                                        </p:tgtEl>
                                        <p:attrNameLst>
                                          <p:attrName>style.visibility</p:attrName>
                                        </p:attrNameLst>
                                      </p:cBhvr>
                                      <p:to>
                                        <p:strVal val="visible"/>
                                      </p:to>
                                    </p:set>
                                    <p:animEffect transition="in" filter="wipe(down)">
                                      <p:cBhvr>
                                        <p:cTn id="46" dur="500"/>
                                        <p:tgtEl>
                                          <p:spTgt spid="45"/>
                                        </p:tgtEl>
                                      </p:cBhvr>
                                    </p:animEffect>
                                  </p:childTnLst>
                                </p:cTn>
                              </p:par>
                              <p:par>
                                <p:cTn id="47" presetID="22" presetClass="entr" presetSubtype="4" fill="hold" nodeType="withEffect">
                                  <p:stCondLst>
                                    <p:cond delay="0"/>
                                  </p:stCondLst>
                                  <p:childTnLst>
                                    <p:set>
                                      <p:cBhvr>
                                        <p:cTn id="48" dur="1" fill="hold">
                                          <p:stCondLst>
                                            <p:cond delay="0"/>
                                          </p:stCondLst>
                                        </p:cTn>
                                        <p:tgtEl>
                                          <p:spTgt spid="41"/>
                                        </p:tgtEl>
                                        <p:attrNameLst>
                                          <p:attrName>style.visibility</p:attrName>
                                        </p:attrNameLst>
                                      </p:cBhvr>
                                      <p:to>
                                        <p:strVal val="visible"/>
                                      </p:to>
                                    </p:set>
                                    <p:animEffect transition="in" filter="wipe(down)">
                                      <p:cBhvr>
                                        <p:cTn id="49" dur="500"/>
                                        <p:tgtEl>
                                          <p:spTgt spid="41"/>
                                        </p:tgtEl>
                                      </p:cBhvr>
                                    </p:animEffect>
                                  </p:childTnLst>
                                </p:cTn>
                              </p:par>
                            </p:childTnLst>
                          </p:cTn>
                        </p:par>
                        <p:par>
                          <p:cTn id="50" fill="hold">
                            <p:stCondLst>
                              <p:cond delay="500"/>
                            </p:stCondLst>
                            <p:childTnLst>
                              <p:par>
                                <p:cTn id="51" presetID="10" presetClass="entr" presetSubtype="0" fill="hold" grpId="0" nodeType="afterEffect">
                                  <p:stCondLst>
                                    <p:cond delay="0"/>
                                  </p:stCondLst>
                                  <p:childTnLst>
                                    <p:set>
                                      <p:cBhvr>
                                        <p:cTn id="52" dur="1" fill="hold">
                                          <p:stCondLst>
                                            <p:cond delay="0"/>
                                          </p:stCondLst>
                                        </p:cTn>
                                        <p:tgtEl>
                                          <p:spTgt spid="73"/>
                                        </p:tgtEl>
                                        <p:attrNameLst>
                                          <p:attrName>style.visibility</p:attrName>
                                        </p:attrNameLst>
                                      </p:cBhvr>
                                      <p:to>
                                        <p:strVal val="visible"/>
                                      </p:to>
                                    </p:set>
                                    <p:animEffect transition="in" filter="fade">
                                      <p:cBhvr>
                                        <p:cTn id="53" dur="500"/>
                                        <p:tgtEl>
                                          <p:spTgt spid="73"/>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74"/>
                                        </p:tgtEl>
                                        <p:attrNameLst>
                                          <p:attrName>style.visibility</p:attrName>
                                        </p:attrNameLst>
                                      </p:cBhvr>
                                      <p:to>
                                        <p:strVal val="visible"/>
                                      </p:to>
                                    </p:set>
                                    <p:animEffect transition="in" filter="fade">
                                      <p:cBhvr>
                                        <p:cTn id="56" dur="5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44" grpId="0"/>
      <p:bldP spid="31" grpId="0" animBg="1"/>
      <p:bldP spid="53" grpId="0" animBg="1"/>
      <p:bldP spid="56" grpId="0" animBg="1"/>
      <p:bldP spid="73" grpId="0" animBg="1"/>
      <p:bldP spid="74" grpId="0"/>
      <p:bldP spid="75" grpId="0" animBg="1"/>
      <p:bldP spid="76"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tabLst>
                <a:tab pos="973138" algn="l"/>
              </a:tabLst>
            </a:pPr>
            <a:r>
              <a:rPr lang="en-US" dirty="0"/>
              <a:t>Container Run-time</a:t>
            </a:r>
          </a:p>
        </p:txBody>
      </p:sp>
      <p:sp>
        <p:nvSpPr>
          <p:cNvPr id="15" name="Rectangle 14"/>
          <p:cNvSpPr/>
          <p:nvPr/>
        </p:nvSpPr>
        <p:spPr bwMode="auto">
          <a:xfrm>
            <a:off x="1193057" y="3206044"/>
            <a:ext cx="1717470" cy="1082855"/>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r>
              <a:rPr lang="en-US" dirty="0" smtClean="0">
                <a:gradFill>
                  <a:gsLst>
                    <a:gs pos="16814">
                      <a:srgbClr val="FFFFFF"/>
                    </a:gs>
                    <a:gs pos="46000">
                      <a:srgbClr val="FFFFFF"/>
                    </a:gs>
                  </a:gsLst>
                  <a:lin ang="5400000" scaled="0"/>
                </a:gradFill>
              </a:rPr>
              <a:t>Sistema </a:t>
            </a:r>
            <a:r>
              <a:rPr lang="en-US" dirty="0" err="1" smtClean="0">
                <a:gradFill>
                  <a:gsLst>
                    <a:gs pos="16814">
                      <a:srgbClr val="FFFFFF"/>
                    </a:gs>
                    <a:gs pos="46000">
                      <a:srgbClr val="FFFFFF"/>
                    </a:gs>
                  </a:gsLst>
                  <a:lin ang="5400000" scaled="0"/>
                </a:gradFill>
              </a:rPr>
              <a:t>Operacional</a:t>
            </a:r>
            <a:r>
              <a:rPr lang="en-US" dirty="0" smtClean="0">
                <a:gradFill>
                  <a:gsLst>
                    <a:gs pos="16814">
                      <a:srgbClr val="FFFFFF"/>
                    </a:gs>
                    <a:gs pos="46000">
                      <a:srgbClr val="FFFFFF"/>
                    </a:gs>
                  </a:gsLst>
                  <a:lin ang="5400000" scaled="0"/>
                </a:gradFill>
              </a:rPr>
              <a:t> do Host</a:t>
            </a:r>
            <a:endParaRPr lang="en-US" dirty="0">
              <a:gradFill>
                <a:gsLst>
                  <a:gs pos="16814">
                    <a:srgbClr val="FFFFFF"/>
                  </a:gs>
                  <a:gs pos="46000">
                    <a:srgbClr val="FFFFFF"/>
                  </a:gs>
                </a:gsLst>
                <a:lin ang="5400000" scaled="0"/>
              </a:gradFill>
            </a:endParaRPr>
          </a:p>
        </p:txBody>
      </p:sp>
      <p:sp>
        <p:nvSpPr>
          <p:cNvPr id="44" name="TextBox 43"/>
          <p:cNvSpPr txBox="1"/>
          <p:nvPr/>
        </p:nvSpPr>
        <p:spPr>
          <a:xfrm>
            <a:off x="9686912" y="3294761"/>
            <a:ext cx="1834477" cy="960263"/>
          </a:xfrm>
          <a:prstGeom prst="rect">
            <a:avLst/>
          </a:prstGeom>
          <a:noFill/>
        </p:spPr>
        <p:txBody>
          <a:bodyPr wrap="none" lIns="182880" tIns="146304" rIns="182880" bIns="146304" rtlCol="0">
            <a:spAutoFit/>
          </a:bodyPr>
          <a:lstStyle/>
          <a:p>
            <a:pPr>
              <a:lnSpc>
                <a:spcPct val="90000"/>
              </a:lnSpc>
              <a:spcAft>
                <a:spcPts val="600"/>
              </a:spcAft>
            </a:pPr>
            <a:r>
              <a:rPr lang="en-US" sz="2400" dirty="0" smtClean="0"/>
              <a:t>Virtual </a:t>
            </a:r>
            <a:br>
              <a:rPr lang="en-US" sz="2400" dirty="0" smtClean="0"/>
            </a:br>
            <a:r>
              <a:rPr lang="en-US" sz="2400" dirty="0" smtClean="0"/>
              <a:t>machine(s)</a:t>
            </a:r>
          </a:p>
        </p:txBody>
      </p:sp>
      <p:sp>
        <p:nvSpPr>
          <p:cNvPr id="31" name="Rectangle 30"/>
          <p:cNvSpPr/>
          <p:nvPr/>
        </p:nvSpPr>
        <p:spPr bwMode="auto">
          <a:xfrm>
            <a:off x="1193056" y="4318010"/>
            <a:ext cx="7672589" cy="232964"/>
          </a:xfrm>
          <a:prstGeom prst="rect">
            <a:avLst/>
          </a:prstGeom>
          <a:solidFill>
            <a:srgbClr val="00B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r>
              <a:rPr lang="en-US" sz="1400" dirty="0" smtClean="0">
                <a:gradFill>
                  <a:gsLst>
                    <a:gs pos="16814">
                      <a:srgbClr val="FFFFFF"/>
                    </a:gs>
                    <a:gs pos="46000">
                      <a:srgbClr val="FFFFFF"/>
                    </a:gs>
                  </a:gsLst>
                  <a:lin ang="5400000" scaled="0"/>
                </a:gradFill>
              </a:rPr>
              <a:t>Hyper-V Hypervisor</a:t>
            </a:r>
            <a:endParaRPr lang="en-US" sz="1400" dirty="0">
              <a:gradFill>
                <a:gsLst>
                  <a:gs pos="16814">
                    <a:srgbClr val="FFFFFF"/>
                  </a:gs>
                  <a:gs pos="46000">
                    <a:srgbClr val="FFFFFF"/>
                  </a:gs>
                </a:gsLst>
                <a:lin ang="5400000" scaled="0"/>
              </a:gradFill>
            </a:endParaRPr>
          </a:p>
        </p:txBody>
      </p:sp>
      <p:pic>
        <p:nvPicPr>
          <p:cNvPr id="33" name="Picture 32"/>
          <p:cNvPicPr>
            <a:picLocks noChangeAspect="1"/>
          </p:cNvPicPr>
          <p:nvPr/>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1189037" y="4576146"/>
            <a:ext cx="7678037" cy="1976271"/>
          </a:xfrm>
          <a:prstGeom prst="rect">
            <a:avLst/>
          </a:prstGeom>
        </p:spPr>
      </p:pic>
      <p:pic>
        <p:nvPicPr>
          <p:cNvPr id="32" name="Picture 31"/>
          <p:cNvPicPr>
            <a:picLocks noChangeAspect="1"/>
          </p:cNvPicPr>
          <p:nvPr/>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947054" y="3202098"/>
            <a:ext cx="2920020" cy="1082855"/>
          </a:xfrm>
          <a:prstGeom prst="rect">
            <a:avLst/>
          </a:prstGeom>
        </p:spPr>
      </p:pic>
      <p:sp>
        <p:nvSpPr>
          <p:cNvPr id="53" name="Right Arrow 52"/>
          <p:cNvSpPr/>
          <p:nvPr/>
        </p:nvSpPr>
        <p:spPr bwMode="auto">
          <a:xfrm rot="10800000">
            <a:off x="8696312" y="3373815"/>
            <a:ext cx="990600" cy="762000"/>
          </a:xfrm>
          <a:prstGeom prst="rightArrow">
            <a:avLst/>
          </a:prstGeom>
          <a:solidFill>
            <a:srgbClr val="FFC000"/>
          </a:solidFill>
          <a:ln w="28575">
            <a:solidFill>
              <a:srgbClr val="FFC000"/>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1" name="Picture 40"/>
          <p:cNvPicPr>
            <a:picLocks noChangeAspect="1"/>
          </p:cNvPicPr>
          <p:nvPr/>
        </p:nvPicPr>
        <p:blipFill>
          <a:blip r:embed="rId7">
            <a:duotone>
              <a:prstClr val="black"/>
              <a:schemeClr val="accent1">
                <a:tint val="45000"/>
                <a:satMod val="400000"/>
              </a:schemeClr>
            </a:duotone>
          </a:blip>
          <a:stretch>
            <a:fillRect/>
          </a:stretch>
        </p:blipFill>
        <p:spPr>
          <a:xfrm>
            <a:off x="3928737" y="2356086"/>
            <a:ext cx="1000105" cy="521677"/>
          </a:xfrm>
          <a:prstGeom prst="rect">
            <a:avLst/>
          </a:prstGeom>
        </p:spPr>
      </p:pic>
      <p:sp>
        <p:nvSpPr>
          <p:cNvPr id="73" name="Right Arrow 72"/>
          <p:cNvSpPr/>
          <p:nvPr/>
        </p:nvSpPr>
        <p:spPr bwMode="auto">
          <a:xfrm rot="5400000">
            <a:off x="6911764" y="1670841"/>
            <a:ext cx="990600" cy="762000"/>
          </a:xfrm>
          <a:prstGeom prst="rightArrow">
            <a:avLst/>
          </a:prstGeom>
          <a:solidFill>
            <a:srgbClr val="FFC000"/>
          </a:solidFill>
          <a:ln w="28575">
            <a:solidFill>
              <a:srgbClr val="FFC000"/>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19" name="Picture 18"/>
          <p:cNvPicPr>
            <a:picLocks noChangeAspect="1"/>
          </p:cNvPicPr>
          <p:nvPr/>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2968780" y="3202098"/>
            <a:ext cx="2920020" cy="1082855"/>
          </a:xfrm>
          <a:prstGeom prst="rect">
            <a:avLst/>
          </a:prstGeom>
        </p:spPr>
      </p:pic>
      <p:pic>
        <p:nvPicPr>
          <p:cNvPr id="21" name="Picture 20"/>
          <p:cNvPicPr>
            <a:picLocks noChangeAspect="1"/>
          </p:cNvPicPr>
          <p:nvPr/>
        </p:nvPicPr>
        <p:blipFill>
          <a:blip r:embed="rId8">
            <a:duotone>
              <a:schemeClr val="accent2">
                <a:shade val="45000"/>
                <a:satMod val="135000"/>
              </a:schemeClr>
              <a:prstClr val="white"/>
            </a:duotone>
          </a:blip>
          <a:stretch>
            <a:fillRect/>
          </a:stretch>
        </p:blipFill>
        <p:spPr>
          <a:xfrm>
            <a:off x="6908716" y="2576010"/>
            <a:ext cx="996696" cy="569881"/>
          </a:xfrm>
          <a:prstGeom prst="rect">
            <a:avLst/>
          </a:prstGeom>
        </p:spPr>
      </p:pic>
      <p:sp>
        <p:nvSpPr>
          <p:cNvPr id="22" name="TextBox 21"/>
          <p:cNvSpPr txBox="1"/>
          <p:nvPr/>
        </p:nvSpPr>
        <p:spPr>
          <a:xfrm>
            <a:off x="6125495" y="1212849"/>
            <a:ext cx="2563138" cy="757130"/>
          </a:xfrm>
          <a:prstGeom prst="rect">
            <a:avLst/>
          </a:prstGeom>
          <a:solidFill>
            <a:schemeClr val="bg1"/>
          </a:solidFill>
        </p:spPr>
        <p:txBody>
          <a:bodyPr wrap="none" lIns="182880" tIns="0" rIns="182880" bIns="91440" rtlCol="0">
            <a:spAutoFit/>
          </a:bodyPr>
          <a:lstStyle/>
          <a:p>
            <a:pPr algn="ctr">
              <a:lnSpc>
                <a:spcPct val="90000"/>
              </a:lnSpc>
              <a:spcAft>
                <a:spcPts val="600"/>
              </a:spcAft>
            </a:pPr>
            <a:r>
              <a:rPr lang="en-US" sz="2400" dirty="0" smtClean="0"/>
              <a:t>Windows Server</a:t>
            </a:r>
            <a:br>
              <a:rPr lang="en-US" sz="2400" dirty="0" smtClean="0"/>
            </a:br>
            <a:r>
              <a:rPr lang="en-US" sz="2400" dirty="0" smtClean="0"/>
              <a:t>Container(s)</a:t>
            </a:r>
          </a:p>
        </p:txBody>
      </p:sp>
      <p:sp>
        <p:nvSpPr>
          <p:cNvPr id="23" name="Right Arrow 22"/>
          <p:cNvSpPr/>
          <p:nvPr/>
        </p:nvSpPr>
        <p:spPr bwMode="auto">
          <a:xfrm>
            <a:off x="2013480" y="2247464"/>
            <a:ext cx="990600" cy="762000"/>
          </a:xfrm>
          <a:prstGeom prst="rightArrow">
            <a:avLst/>
          </a:prstGeom>
          <a:solidFill>
            <a:srgbClr val="FFC000"/>
          </a:solidFill>
          <a:ln w="28575">
            <a:solidFill>
              <a:srgbClr val="FFC000"/>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4" name="TextBox 23"/>
          <p:cNvSpPr txBox="1"/>
          <p:nvPr/>
        </p:nvSpPr>
        <p:spPr>
          <a:xfrm>
            <a:off x="50174" y="2299439"/>
            <a:ext cx="2010807" cy="757130"/>
          </a:xfrm>
          <a:prstGeom prst="rect">
            <a:avLst/>
          </a:prstGeom>
          <a:noFill/>
        </p:spPr>
        <p:txBody>
          <a:bodyPr wrap="none" lIns="182880" tIns="0" rIns="182880" bIns="91440" rtlCol="0">
            <a:spAutoFit/>
          </a:bodyPr>
          <a:lstStyle/>
          <a:p>
            <a:pPr algn="r">
              <a:lnSpc>
                <a:spcPct val="90000"/>
              </a:lnSpc>
              <a:spcAft>
                <a:spcPts val="600"/>
              </a:spcAft>
            </a:pPr>
            <a:r>
              <a:rPr lang="en-US" sz="2400" dirty="0" smtClean="0"/>
              <a:t>Hyper-V</a:t>
            </a:r>
            <a:br>
              <a:rPr lang="en-US" sz="2400" dirty="0" smtClean="0"/>
            </a:br>
            <a:r>
              <a:rPr lang="en-US" sz="2400" dirty="0" smtClean="0"/>
              <a:t>Container(s)</a:t>
            </a:r>
          </a:p>
        </p:txBody>
      </p:sp>
      <p:sp>
        <p:nvSpPr>
          <p:cNvPr id="26" name="Rectangle 25"/>
          <p:cNvSpPr/>
          <p:nvPr/>
        </p:nvSpPr>
        <p:spPr bwMode="auto">
          <a:xfrm>
            <a:off x="2968781" y="2925513"/>
            <a:ext cx="2920020" cy="232964"/>
          </a:xfrm>
          <a:prstGeom prst="rect">
            <a:avLst/>
          </a:prstGeom>
          <a:solidFill>
            <a:srgbClr val="00B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r>
              <a:rPr lang="en-US" sz="1400" dirty="0" smtClean="0">
                <a:gradFill>
                  <a:gsLst>
                    <a:gs pos="16814">
                      <a:srgbClr val="FFFFFF"/>
                    </a:gs>
                    <a:gs pos="46000">
                      <a:srgbClr val="FFFFFF"/>
                    </a:gs>
                  </a:gsLst>
                  <a:lin ang="5400000" scaled="0"/>
                </a:gradFill>
              </a:rPr>
              <a:t>Hyper-V Hypervisor</a:t>
            </a:r>
            <a:endParaRPr lang="en-US" sz="1400" dirty="0">
              <a:gradFill>
                <a:gsLst>
                  <a:gs pos="16814">
                    <a:srgbClr val="FFFFFF"/>
                  </a:gs>
                  <a:gs pos="46000">
                    <a:srgbClr val="FFFFFF"/>
                  </a:gs>
                </a:gsLst>
                <a:lin ang="5400000" scaled="0"/>
              </a:gradFill>
            </a:endParaRPr>
          </a:p>
        </p:txBody>
      </p:sp>
    </p:spTree>
    <p:extLst>
      <p:ext uri="{BB962C8B-B14F-4D97-AF65-F5344CB8AC3E}">
        <p14:creationId xmlns:p14="http://schemas.microsoft.com/office/powerpoint/2010/main" val="19537040"/>
      </p:ext>
    </p:extLst>
  </p:cSld>
  <p:clrMapOvr>
    <a:masterClrMapping/>
  </p:clrMapOvr>
  <p:transition>
    <p:fade/>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2" name="Picture 41"/>
          <p:cNvPicPr>
            <a:picLocks noChangeAspect="1"/>
          </p:cNvPicPr>
          <p:nvPr/>
        </p:nvPicPr>
        <p:blipFill>
          <a:blip r:embed="rId2"/>
          <a:stretch>
            <a:fillRect/>
          </a:stretch>
        </p:blipFill>
        <p:spPr>
          <a:xfrm>
            <a:off x="362996" y="1095023"/>
            <a:ext cx="5685661" cy="5734755"/>
          </a:xfrm>
          <a:prstGeom prst="rect">
            <a:avLst/>
          </a:prstGeom>
        </p:spPr>
      </p:pic>
      <p:pic>
        <p:nvPicPr>
          <p:cNvPr id="44" name="Picture 43"/>
          <p:cNvPicPr>
            <a:picLocks noChangeAspect="1"/>
          </p:cNvPicPr>
          <p:nvPr/>
        </p:nvPicPr>
        <p:blipFill>
          <a:blip r:embed="rId3"/>
          <a:stretch>
            <a:fillRect/>
          </a:stretch>
        </p:blipFill>
        <p:spPr>
          <a:xfrm>
            <a:off x="6044457" y="1061156"/>
            <a:ext cx="5966921" cy="2298117"/>
          </a:xfrm>
          <a:prstGeom prst="rect">
            <a:avLst/>
          </a:prstGeom>
        </p:spPr>
      </p:pic>
      <p:pic>
        <p:nvPicPr>
          <p:cNvPr id="43" name="Picture 42"/>
          <p:cNvPicPr>
            <a:picLocks noChangeAspect="1"/>
          </p:cNvPicPr>
          <p:nvPr/>
        </p:nvPicPr>
        <p:blipFill>
          <a:blip r:embed="rId4"/>
          <a:stretch>
            <a:fillRect/>
          </a:stretch>
        </p:blipFill>
        <p:spPr>
          <a:xfrm>
            <a:off x="6059947" y="3288301"/>
            <a:ext cx="2082809" cy="3383243"/>
          </a:xfrm>
          <a:prstGeom prst="rect">
            <a:avLst/>
          </a:prstGeom>
        </p:spPr>
      </p:pic>
      <p:sp>
        <p:nvSpPr>
          <p:cNvPr id="3" name="Title 2"/>
          <p:cNvSpPr>
            <a:spLocks noGrp="1"/>
          </p:cNvSpPr>
          <p:nvPr>
            <p:ph type="title"/>
          </p:nvPr>
        </p:nvSpPr>
        <p:spPr/>
        <p:txBody>
          <a:bodyPr/>
          <a:lstStyle/>
          <a:p>
            <a:r>
              <a:rPr lang="en-US" dirty="0" smtClean="0"/>
              <a:t>As </a:t>
            </a:r>
            <a:r>
              <a:rPr lang="en-US" dirty="0" err="1" smtClean="0"/>
              <a:t>ferramentas</a:t>
            </a:r>
            <a:r>
              <a:rPr lang="en-US" dirty="0" smtClean="0"/>
              <a:t> </a:t>
            </a:r>
            <a:r>
              <a:rPr lang="en-US" dirty="0" err="1" smtClean="0"/>
              <a:t>certas</a:t>
            </a:r>
            <a:r>
              <a:rPr lang="en-US" dirty="0" smtClean="0"/>
              <a:t> para </a:t>
            </a:r>
            <a:r>
              <a:rPr lang="en-US" dirty="0" err="1" smtClean="0"/>
              <a:t>você</a:t>
            </a:r>
            <a:endParaRPr lang="en-US" dirty="0"/>
          </a:p>
        </p:txBody>
      </p:sp>
    </p:spTree>
    <p:extLst>
      <p:ext uri="{BB962C8B-B14F-4D97-AF65-F5344CB8AC3E}">
        <p14:creationId xmlns:p14="http://schemas.microsoft.com/office/powerpoint/2010/main" val="3912759747"/>
      </p:ext>
    </p:extLst>
  </p:cSld>
  <p:clrMapOvr>
    <a:masterClrMapping/>
  </p:clrMapOvr>
  <p:transition>
    <p:fade/>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Laboratórios práticos</a:t>
            </a:r>
            <a:endParaRPr lang="en-US" dirty="0"/>
          </a:p>
        </p:txBody>
      </p:sp>
      <p:sp>
        <p:nvSpPr>
          <p:cNvPr id="3" name="Text Placeholder 2"/>
          <p:cNvSpPr>
            <a:spLocks noGrp="1"/>
          </p:cNvSpPr>
          <p:nvPr>
            <p:ph type="body" sz="quarter" idx="10"/>
          </p:nvPr>
        </p:nvSpPr>
        <p:spPr>
          <a:xfrm>
            <a:off x="274639" y="1212849"/>
            <a:ext cx="10572902" cy="5022914"/>
          </a:xfrm>
        </p:spPr>
        <p:txBody>
          <a:bodyPr/>
          <a:lstStyle/>
          <a:p>
            <a:pPr marL="571500" indent="-571500">
              <a:buFont typeface="Arial" panose="020B0604020202020204" pitchFamily="34" charset="0"/>
              <a:buChar char="•"/>
            </a:pPr>
            <a:r>
              <a:rPr lang="pt-BR" sz="3600" dirty="0" smtClean="0"/>
              <a:t>Windows Server 2016 TP5 instalado em cada máquina</a:t>
            </a:r>
          </a:p>
          <a:p>
            <a:pPr marL="571500" lvl="1" indent="-571500">
              <a:buFont typeface="Arial" panose="020B0604020202020204" pitchFamily="34" charset="0"/>
              <a:buChar char="•"/>
            </a:pPr>
            <a:r>
              <a:rPr lang="pt-BR" sz="1800" dirty="0" smtClean="0"/>
              <a:t>Minimo de 4GB de RAM</a:t>
            </a:r>
          </a:p>
          <a:p>
            <a:pPr marL="571500" lvl="1" indent="-571500">
              <a:buFont typeface="Arial" panose="020B0604020202020204" pitchFamily="34" charset="0"/>
              <a:buChar char="•"/>
            </a:pPr>
            <a:r>
              <a:rPr lang="pt-BR" sz="1800" dirty="0" smtClean="0"/>
              <a:t>Ideal: suporte à virtualização (Intel-VT ou AMD-V)</a:t>
            </a:r>
          </a:p>
          <a:p>
            <a:pPr marL="571500" indent="-571500">
              <a:buFont typeface="Arial" panose="020B0604020202020204" pitchFamily="34" charset="0"/>
              <a:buChar char="•"/>
            </a:pPr>
            <a:r>
              <a:rPr lang="pt-BR" sz="3600" dirty="0" smtClean="0"/>
              <a:t>Caso não tenha máquinas de alunos com WS2016 então utilize o seguinte script JSON para provisionar VMs no Azure com ambiente pronto</a:t>
            </a:r>
          </a:p>
          <a:p>
            <a:pPr marL="571500" lvl="1" indent="-571500">
              <a:buFont typeface="Arial" panose="020B0604020202020204" pitchFamily="34" charset="0"/>
              <a:buChar char="•"/>
            </a:pPr>
            <a:r>
              <a:rPr lang="pt-BR" sz="1800" dirty="0" smtClean="0"/>
              <a:t>WS2016 TP5 c/ Docker Client/Daemon instalados e imagens de WindowsServerCore e NanoServer</a:t>
            </a:r>
          </a:p>
          <a:p>
            <a:pPr marL="571500" lvl="1" indent="-571500">
              <a:buFont typeface="Arial" panose="020B0604020202020204" pitchFamily="34" charset="0"/>
              <a:buChar char="•"/>
            </a:pPr>
            <a:r>
              <a:rPr lang="en-US" sz="2400" u="sng" dirty="0">
                <a:hlinkClick r:id="rId2"/>
              </a:rPr>
              <a:t>https://raw.githubusercontent.com/Microsoft/Virtualization-Documentation/master/windows-server-container-tools/containers-azure-template/azuredeploy.json</a:t>
            </a:r>
            <a:r>
              <a:rPr lang="en-US" sz="2400" dirty="0"/>
              <a:t> </a:t>
            </a:r>
            <a:endParaRPr lang="pt-BR" sz="1800" dirty="0" smtClean="0"/>
          </a:p>
        </p:txBody>
      </p:sp>
    </p:spTree>
    <p:extLst>
      <p:ext uri="{BB962C8B-B14F-4D97-AF65-F5344CB8AC3E}">
        <p14:creationId xmlns:p14="http://schemas.microsoft.com/office/powerpoint/2010/main" val="2234078036"/>
      </p:ext>
    </p:extLst>
  </p:cSld>
  <p:clrMapOvr>
    <a:masterClrMapping/>
  </p:clrMapOvr>
  <p:transition>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Laboratórios </a:t>
            </a:r>
            <a:r>
              <a:rPr lang="pt-BR" dirty="0" smtClean="0"/>
              <a:t>práticos </a:t>
            </a:r>
            <a:endParaRPr lang="en-US" dirty="0"/>
          </a:p>
        </p:txBody>
      </p:sp>
      <p:sp>
        <p:nvSpPr>
          <p:cNvPr id="3" name="Text Placeholder 2"/>
          <p:cNvSpPr>
            <a:spLocks noGrp="1"/>
          </p:cNvSpPr>
          <p:nvPr>
            <p:ph type="body" sz="quarter" idx="10"/>
          </p:nvPr>
        </p:nvSpPr>
        <p:spPr>
          <a:xfrm>
            <a:off x="274639" y="1212849"/>
            <a:ext cx="10572902" cy="5078313"/>
          </a:xfrm>
        </p:spPr>
        <p:txBody>
          <a:bodyPr/>
          <a:lstStyle/>
          <a:p>
            <a:pPr marL="571500" indent="-571500">
              <a:buFont typeface="Arial" panose="020B0604020202020204" pitchFamily="34" charset="0"/>
              <a:buChar char="•"/>
            </a:pPr>
            <a:r>
              <a:rPr lang="pt-BR" sz="3200" dirty="0"/>
              <a:t>Conexão com internet (não usar proxy)</a:t>
            </a:r>
          </a:p>
          <a:p>
            <a:pPr marL="571500" indent="-571500">
              <a:buFont typeface="Arial" panose="020B0604020202020204" pitchFamily="34" charset="0"/>
              <a:buChar char="•"/>
            </a:pPr>
            <a:r>
              <a:rPr lang="pt-BR" sz="3200" dirty="0"/>
              <a:t>Alguns laboratórios exigem trabalhar em dupla</a:t>
            </a:r>
          </a:p>
          <a:p>
            <a:pPr marL="571500" indent="-571500">
              <a:buFont typeface="Arial" panose="020B0604020202020204" pitchFamily="34" charset="0"/>
              <a:buChar char="•"/>
            </a:pPr>
            <a:r>
              <a:rPr lang="pt-BR" sz="3200" dirty="0"/>
              <a:t>Dica para as atividades práticas:</a:t>
            </a:r>
          </a:p>
          <a:p>
            <a:pPr marL="571500" lvl="1" indent="-571500">
              <a:buFont typeface="Arial" panose="020B0604020202020204" pitchFamily="34" charset="0"/>
              <a:buChar char="•"/>
            </a:pPr>
            <a:r>
              <a:rPr lang="pt-BR" sz="1600" dirty="0"/>
              <a:t>Powershell não é case-sensitive</a:t>
            </a:r>
          </a:p>
          <a:p>
            <a:pPr marL="571500" lvl="1" indent="-571500">
              <a:buFont typeface="Arial" panose="020B0604020202020204" pitchFamily="34" charset="0"/>
              <a:buChar char="•"/>
            </a:pPr>
            <a:r>
              <a:rPr lang="pt-BR" sz="1600" dirty="0"/>
              <a:t>Docker é case </a:t>
            </a:r>
            <a:r>
              <a:rPr lang="pt-BR" sz="1600" dirty="0" smtClean="0"/>
              <a:t>sensitive</a:t>
            </a:r>
          </a:p>
          <a:p>
            <a:pPr marL="571500" indent="-571500">
              <a:buFont typeface="Arial" panose="020B0604020202020204" pitchFamily="34" charset="0"/>
              <a:buChar char="•"/>
            </a:pPr>
            <a:r>
              <a:rPr lang="pt-BR" sz="3600" dirty="0" smtClean="0"/>
              <a:t>Atenção: download das imagens de Windows Server Core requer muito tempo e banda de internet. Faça o download prévio das imagens:</a:t>
            </a:r>
          </a:p>
          <a:p>
            <a:pPr marL="800100" lvl="1" indent="-457200">
              <a:buFont typeface="+mj-lt"/>
              <a:buAutoNum type="arabicPeriod"/>
            </a:pPr>
            <a:r>
              <a:rPr lang="en-US" sz="1600" dirty="0"/>
              <a:t>Find-</a:t>
            </a:r>
            <a:r>
              <a:rPr lang="en-US" sz="1600" dirty="0" err="1"/>
              <a:t>ContainerImage</a:t>
            </a:r>
            <a:endParaRPr lang="en-US" sz="1600" dirty="0"/>
          </a:p>
          <a:p>
            <a:pPr marL="800100" lvl="1" indent="-457200">
              <a:buFont typeface="+mj-lt"/>
              <a:buAutoNum type="arabicPeriod"/>
            </a:pPr>
            <a:r>
              <a:rPr lang="en-US" sz="1600" dirty="0"/>
              <a:t>Save-</a:t>
            </a:r>
            <a:r>
              <a:rPr lang="en-US" sz="1600" dirty="0" err="1"/>
              <a:t>ContainerImage</a:t>
            </a:r>
            <a:r>
              <a:rPr lang="en-US" sz="1600" dirty="0"/>
              <a:t> -Name </a:t>
            </a:r>
            <a:r>
              <a:rPr lang="en-US" sz="1600" dirty="0" err="1"/>
              <a:t>NanoServer</a:t>
            </a:r>
            <a:r>
              <a:rPr lang="en-US" sz="1600" dirty="0"/>
              <a:t> -Path c:\</a:t>
            </a:r>
            <a:r>
              <a:rPr lang="en-US" sz="1600" dirty="0" smtClean="0"/>
              <a:t>container-image</a:t>
            </a:r>
            <a:endParaRPr lang="en-US" sz="1600" dirty="0"/>
          </a:p>
          <a:p>
            <a:endParaRPr lang="en-US" dirty="0"/>
          </a:p>
        </p:txBody>
      </p:sp>
    </p:spTree>
    <p:extLst>
      <p:ext uri="{BB962C8B-B14F-4D97-AF65-F5344CB8AC3E}">
        <p14:creationId xmlns:p14="http://schemas.microsoft.com/office/powerpoint/2010/main" val="3708591266"/>
      </p:ext>
    </p:extLst>
  </p:cSld>
  <p:clrMapOvr>
    <a:masterClrMapping/>
  </p:clrMapOvr>
  <p:transition>
    <p:fad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2"/>
          </p:nvPr>
        </p:nvSpPr>
        <p:spPr/>
        <p:txBody>
          <a:bodyPr/>
          <a:lstStyle/>
          <a:p>
            <a:r>
              <a:rPr lang="pt-BR" dirty="0" smtClean="0"/>
              <a:t>Instalando Containers</a:t>
            </a:r>
            <a:endParaRPr lang="en-US" dirty="0"/>
          </a:p>
        </p:txBody>
      </p:sp>
      <p:sp>
        <p:nvSpPr>
          <p:cNvPr id="4" name="Title 3"/>
          <p:cNvSpPr>
            <a:spLocks noGrp="1"/>
          </p:cNvSpPr>
          <p:nvPr>
            <p:ph type="title"/>
          </p:nvPr>
        </p:nvSpPr>
        <p:spPr/>
        <p:txBody>
          <a:bodyPr/>
          <a:lstStyle/>
          <a:p>
            <a:r>
              <a:rPr lang="en-US" dirty="0" smtClean="0"/>
              <a:t>Lab 1</a:t>
            </a:r>
            <a:endParaRPr lang="en-US" dirty="0"/>
          </a:p>
        </p:txBody>
      </p:sp>
    </p:spTree>
    <p:extLst>
      <p:ext uri="{BB962C8B-B14F-4D97-AF65-F5344CB8AC3E}">
        <p14:creationId xmlns:p14="http://schemas.microsoft.com/office/powerpoint/2010/main" val="148676975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74638" y="1212850"/>
            <a:ext cx="11887200" cy="2905411"/>
          </a:xfrm>
        </p:spPr>
        <p:txBody>
          <a:bodyPr/>
          <a:lstStyle/>
          <a:p>
            <a:pPr marL="742950" indent="-742950">
              <a:buFont typeface="+mj-lt"/>
              <a:buAutoNum type="arabicPeriod"/>
            </a:pPr>
            <a:r>
              <a:rPr lang="pt-BR" dirty="0" smtClean="0"/>
              <a:t>Abrir PowerShell em modo Administrativo</a:t>
            </a:r>
          </a:p>
          <a:p>
            <a:pPr marL="742950" indent="-742950">
              <a:buFont typeface="+mj-lt"/>
              <a:buAutoNum type="arabicPeriod"/>
            </a:pPr>
            <a:r>
              <a:rPr lang="pt-BR" dirty="0" smtClean="0"/>
              <a:t>Instalar serviço de Container</a:t>
            </a:r>
          </a:p>
          <a:p>
            <a:pPr marL="984250" lvl="1" indent="-742950">
              <a:buFont typeface="+mj-lt"/>
              <a:buAutoNum type="arabicPeriod"/>
            </a:pPr>
            <a:r>
              <a:rPr lang="pt-BR" dirty="0" smtClean="0"/>
              <a:t>Install-windowsfeature containers</a:t>
            </a:r>
          </a:p>
          <a:p>
            <a:pPr marL="742950" indent="-742950">
              <a:buFont typeface="+mj-lt"/>
              <a:buAutoNum type="arabicPeriod"/>
            </a:pPr>
            <a:r>
              <a:rPr lang="pt-BR" dirty="0" smtClean="0"/>
              <a:t>Reiniciar servidor</a:t>
            </a:r>
          </a:p>
          <a:p>
            <a:pPr marL="984250" lvl="1" indent="-742950">
              <a:buFont typeface="+mj-lt"/>
              <a:buAutoNum type="arabicPeriod"/>
            </a:pPr>
            <a:r>
              <a:rPr lang="pt-BR" dirty="0" smtClean="0"/>
              <a:t>Restart-Computer –force</a:t>
            </a:r>
          </a:p>
        </p:txBody>
      </p:sp>
      <p:sp>
        <p:nvSpPr>
          <p:cNvPr id="4" name="Title 3"/>
          <p:cNvSpPr>
            <a:spLocks noGrp="1"/>
          </p:cNvSpPr>
          <p:nvPr>
            <p:ph type="title"/>
          </p:nvPr>
        </p:nvSpPr>
        <p:spPr/>
        <p:txBody>
          <a:bodyPr/>
          <a:lstStyle/>
          <a:p>
            <a:r>
              <a:rPr lang="pt-BR" dirty="0" smtClean="0"/>
              <a:t>Instalar serviço de container</a:t>
            </a:r>
            <a:endParaRPr lang="en-US" dirty="0"/>
          </a:p>
        </p:txBody>
      </p:sp>
    </p:spTree>
    <p:extLst>
      <p:ext uri="{BB962C8B-B14F-4D97-AF65-F5344CB8AC3E}">
        <p14:creationId xmlns:p14="http://schemas.microsoft.com/office/powerpoint/2010/main" val="1842219636"/>
      </p:ext>
    </p:extLst>
  </p:cSld>
  <p:clrMapOvr>
    <a:masterClrMapping/>
  </p:clrMapOvr>
  <p:transition>
    <p:fad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5724644"/>
          </a:xfrm>
        </p:spPr>
        <p:txBody>
          <a:bodyPr/>
          <a:lstStyle/>
          <a:p>
            <a:pPr marL="514350" indent="-514350">
              <a:buFont typeface="+mj-lt"/>
              <a:buAutoNum type="arabicPeriod"/>
            </a:pPr>
            <a:r>
              <a:rPr lang="pt-BR" sz="3200" dirty="0"/>
              <a:t>Abrir PowerShell em modo administrativo</a:t>
            </a:r>
          </a:p>
          <a:p>
            <a:pPr marL="514350" indent="-514350">
              <a:buFont typeface="+mj-lt"/>
              <a:buAutoNum type="arabicPeriod"/>
            </a:pPr>
            <a:r>
              <a:rPr lang="pt-BR" sz="3200" dirty="0" smtClean="0"/>
              <a:t>Criar diretório para o Docker</a:t>
            </a:r>
          </a:p>
          <a:p>
            <a:pPr marL="685800" lvl="1" indent="-342900">
              <a:buFont typeface="+mj-lt"/>
              <a:buAutoNum type="arabicPeriod"/>
            </a:pPr>
            <a:r>
              <a:rPr lang="pt-BR" sz="1600" dirty="0" smtClean="0"/>
              <a:t>New-item –type directory –path “c:\program files\docker\”</a:t>
            </a:r>
          </a:p>
          <a:p>
            <a:pPr marL="514350" indent="-514350">
              <a:buFont typeface="+mj-lt"/>
              <a:buAutoNum type="arabicPeriod"/>
            </a:pPr>
            <a:r>
              <a:rPr lang="pt-BR" sz="3200" dirty="0" smtClean="0"/>
              <a:t>Baixar Docker Daemon</a:t>
            </a:r>
            <a:endParaRPr lang="en-US" sz="3200" dirty="0" smtClean="0"/>
          </a:p>
          <a:p>
            <a:pPr marL="685800" lvl="1" indent="-342900">
              <a:buFont typeface="+mj-lt"/>
              <a:buAutoNum type="arabicPeriod"/>
            </a:pPr>
            <a:r>
              <a:rPr lang="en-US" sz="1600" dirty="0" smtClean="0"/>
              <a:t>Invoke-</a:t>
            </a:r>
            <a:r>
              <a:rPr lang="en-US" sz="1600" dirty="0" err="1" smtClean="0"/>
              <a:t>WebRequest</a:t>
            </a:r>
            <a:r>
              <a:rPr lang="en-US" sz="1600" dirty="0" smtClean="0"/>
              <a:t> </a:t>
            </a:r>
            <a:r>
              <a:rPr lang="en-US" sz="1600" dirty="0"/>
              <a:t>https://aka.ms/tp5/b/dockerd -</a:t>
            </a:r>
            <a:r>
              <a:rPr lang="en-US" sz="1600" dirty="0" err="1"/>
              <a:t>OutFile</a:t>
            </a:r>
            <a:r>
              <a:rPr lang="en-US" sz="1600" dirty="0"/>
              <a:t> $</a:t>
            </a:r>
            <a:r>
              <a:rPr lang="en-US" sz="1600" dirty="0" err="1"/>
              <a:t>env:ProgramFiles</a:t>
            </a:r>
            <a:r>
              <a:rPr lang="en-US" sz="1600" dirty="0"/>
              <a:t>\</a:t>
            </a:r>
            <a:r>
              <a:rPr lang="en-US" sz="1600" dirty="0" err="1"/>
              <a:t>docker</a:t>
            </a:r>
            <a:r>
              <a:rPr lang="en-US" sz="1600" dirty="0"/>
              <a:t>\dockerd.exe -</a:t>
            </a:r>
            <a:r>
              <a:rPr lang="en-US" sz="1600" dirty="0" err="1"/>
              <a:t>UseBasicParsing</a:t>
            </a:r>
            <a:endParaRPr lang="en-US" sz="1600" dirty="0"/>
          </a:p>
          <a:p>
            <a:pPr marL="514350" indent="-514350">
              <a:buFont typeface="+mj-lt"/>
              <a:buAutoNum type="arabicPeriod"/>
            </a:pPr>
            <a:r>
              <a:rPr lang="pt-BR" sz="3200" dirty="0" smtClean="0"/>
              <a:t>Baixar Docker Client</a:t>
            </a:r>
            <a:endParaRPr lang="en-US" sz="3200" dirty="0" smtClean="0"/>
          </a:p>
          <a:p>
            <a:pPr marL="685800" lvl="1" indent="-342900">
              <a:buFont typeface="+mj-lt"/>
              <a:buAutoNum type="arabicPeriod"/>
            </a:pPr>
            <a:r>
              <a:rPr lang="en-US" sz="1600" dirty="0" smtClean="0"/>
              <a:t>Invoke-</a:t>
            </a:r>
            <a:r>
              <a:rPr lang="en-US" sz="1600" dirty="0" err="1" smtClean="0"/>
              <a:t>WebRequest</a:t>
            </a:r>
            <a:r>
              <a:rPr lang="en-US" sz="1600" dirty="0" smtClean="0"/>
              <a:t> </a:t>
            </a:r>
            <a:r>
              <a:rPr lang="en-US" sz="1600" dirty="0"/>
              <a:t>https://aka.ms/tp5/b/docker -</a:t>
            </a:r>
            <a:r>
              <a:rPr lang="en-US" sz="1600" dirty="0" err="1"/>
              <a:t>OutFile</a:t>
            </a:r>
            <a:r>
              <a:rPr lang="en-US" sz="1600" dirty="0"/>
              <a:t> $</a:t>
            </a:r>
            <a:r>
              <a:rPr lang="en-US" sz="1600" dirty="0" err="1"/>
              <a:t>env:ProgramFiles</a:t>
            </a:r>
            <a:r>
              <a:rPr lang="en-US" sz="1600" dirty="0"/>
              <a:t>\</a:t>
            </a:r>
            <a:r>
              <a:rPr lang="en-US" sz="1600" dirty="0" err="1"/>
              <a:t>docker</a:t>
            </a:r>
            <a:r>
              <a:rPr lang="en-US" sz="1600" dirty="0"/>
              <a:t>\docker.exe </a:t>
            </a:r>
            <a:r>
              <a:rPr lang="en-US" sz="1600" dirty="0" smtClean="0"/>
              <a:t>–</a:t>
            </a:r>
            <a:r>
              <a:rPr lang="en-US" sz="1600" dirty="0" err="1" smtClean="0"/>
              <a:t>UseBasicParsing</a:t>
            </a:r>
            <a:endParaRPr lang="en-US" sz="1600" dirty="0" smtClean="0"/>
          </a:p>
          <a:p>
            <a:pPr marL="514350" indent="-514350">
              <a:buFont typeface="+mj-lt"/>
              <a:buAutoNum type="arabicPeriod"/>
            </a:pPr>
            <a:r>
              <a:rPr lang="pt-BR" sz="3200" dirty="0" smtClean="0"/>
              <a:t>Criar variável de ambiente para Docker</a:t>
            </a:r>
            <a:endParaRPr lang="en-US" sz="3200" dirty="0" smtClean="0"/>
          </a:p>
          <a:p>
            <a:pPr marL="685800" lvl="1" indent="-342900">
              <a:buFont typeface="+mj-lt"/>
              <a:buAutoNum type="arabicPeriod"/>
            </a:pPr>
            <a:r>
              <a:rPr lang="en-US" sz="1600" dirty="0" smtClean="0"/>
              <a:t>[</a:t>
            </a:r>
            <a:r>
              <a:rPr lang="en-US" sz="1600" dirty="0"/>
              <a:t>Environment]::</a:t>
            </a:r>
            <a:r>
              <a:rPr lang="en-US" sz="1600" dirty="0" err="1"/>
              <a:t>SetEnvironmentVariable</a:t>
            </a:r>
            <a:r>
              <a:rPr lang="en-US" sz="1600" dirty="0"/>
              <a:t>("Path", $</a:t>
            </a:r>
            <a:r>
              <a:rPr lang="en-US" sz="1600" dirty="0" err="1"/>
              <a:t>env:Path</a:t>
            </a:r>
            <a:r>
              <a:rPr lang="en-US" sz="1600" dirty="0"/>
              <a:t> + ";C:\Program Files\Docker", [</a:t>
            </a:r>
            <a:r>
              <a:rPr lang="en-US" sz="1600" dirty="0" err="1"/>
              <a:t>EnvironmentVariableTarget</a:t>
            </a:r>
            <a:r>
              <a:rPr lang="en-US" sz="1600" dirty="0"/>
              <a:t>]::Machine</a:t>
            </a:r>
            <a:r>
              <a:rPr lang="en-US" sz="1600" dirty="0" smtClean="0"/>
              <a:t>)</a:t>
            </a:r>
          </a:p>
          <a:p>
            <a:pPr marL="514350" indent="-514350">
              <a:buFont typeface="+mj-lt"/>
              <a:buAutoNum type="arabicPeriod"/>
            </a:pPr>
            <a:r>
              <a:rPr lang="pt-BR" sz="3200" dirty="0" smtClean="0"/>
              <a:t>Registrar serviço</a:t>
            </a:r>
            <a:endParaRPr lang="en-US" sz="3200" dirty="0" smtClean="0"/>
          </a:p>
          <a:p>
            <a:pPr marL="685800" lvl="1" indent="-342900">
              <a:buFont typeface="+mj-lt"/>
              <a:buAutoNum type="arabicPeriod"/>
            </a:pPr>
            <a:r>
              <a:rPr lang="en-US" sz="1600" dirty="0" err="1" smtClean="0"/>
              <a:t>dockerd</a:t>
            </a:r>
            <a:r>
              <a:rPr lang="en-US" sz="1600" dirty="0" smtClean="0"/>
              <a:t> </a:t>
            </a:r>
            <a:r>
              <a:rPr lang="en-US" sz="1600" dirty="0"/>
              <a:t>--</a:t>
            </a:r>
            <a:r>
              <a:rPr lang="en-US" sz="1600" dirty="0" smtClean="0"/>
              <a:t>register-service</a:t>
            </a:r>
          </a:p>
          <a:p>
            <a:pPr marL="514350" indent="-514350">
              <a:buFont typeface="+mj-lt"/>
              <a:buAutoNum type="arabicPeriod"/>
            </a:pPr>
            <a:r>
              <a:rPr lang="pt-BR" sz="3200" dirty="0" smtClean="0"/>
              <a:t>Iniciar serviço</a:t>
            </a:r>
            <a:endParaRPr lang="en-US" sz="3200" dirty="0" smtClean="0"/>
          </a:p>
          <a:p>
            <a:pPr marL="685800" lvl="1" indent="-342900">
              <a:buFont typeface="+mj-lt"/>
              <a:buAutoNum type="arabicPeriod"/>
            </a:pPr>
            <a:r>
              <a:rPr lang="en-US" sz="1600" dirty="0" smtClean="0"/>
              <a:t>Start-Service </a:t>
            </a:r>
            <a:r>
              <a:rPr lang="en-US" sz="1600" dirty="0" err="1"/>
              <a:t>docker</a:t>
            </a:r>
            <a:endParaRPr lang="en-US" sz="1600" dirty="0"/>
          </a:p>
        </p:txBody>
      </p:sp>
      <p:sp>
        <p:nvSpPr>
          <p:cNvPr id="3" name="Title 2"/>
          <p:cNvSpPr>
            <a:spLocks noGrp="1"/>
          </p:cNvSpPr>
          <p:nvPr>
            <p:ph type="title"/>
          </p:nvPr>
        </p:nvSpPr>
        <p:spPr/>
        <p:txBody>
          <a:bodyPr/>
          <a:lstStyle/>
          <a:p>
            <a:r>
              <a:rPr lang="pt-BR" dirty="0" smtClean="0"/>
              <a:t>Instalar Docker</a:t>
            </a:r>
            <a:endParaRPr lang="en-US" dirty="0"/>
          </a:p>
        </p:txBody>
      </p:sp>
    </p:spTree>
    <p:extLst>
      <p:ext uri="{BB962C8B-B14F-4D97-AF65-F5344CB8AC3E}">
        <p14:creationId xmlns:p14="http://schemas.microsoft.com/office/powerpoint/2010/main" val="4243631452"/>
      </p:ext>
    </p:extLst>
  </p:cSld>
  <p:clrMapOvr>
    <a:masterClrMapping/>
  </p:clrMapOvr>
  <p:transition>
    <p:fad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3982629"/>
          </a:xfrm>
        </p:spPr>
        <p:txBody>
          <a:bodyPr/>
          <a:lstStyle/>
          <a:p>
            <a:pPr marL="742950" indent="-742950">
              <a:buFont typeface="+mj-lt"/>
              <a:buAutoNum type="arabicPeriod"/>
            </a:pPr>
            <a:r>
              <a:rPr lang="pt-BR" sz="4400" dirty="0"/>
              <a:t>Instalar modulos mais novos de Container para PowerShell</a:t>
            </a:r>
          </a:p>
          <a:p>
            <a:pPr marL="984250" lvl="1" indent="-742950">
              <a:buFont typeface="+mj-lt"/>
              <a:buAutoNum type="arabicPeriod"/>
            </a:pPr>
            <a:r>
              <a:rPr lang="pt-BR" sz="2800" dirty="0">
                <a:hlinkClick r:id="rId2"/>
              </a:rPr>
              <a:t>http://github.com/microsoft/Docker-PowerShell</a:t>
            </a:r>
            <a:endParaRPr lang="pt-BR" sz="2800" dirty="0"/>
          </a:p>
          <a:p>
            <a:pPr marL="1200150" lvl="2" indent="-742950">
              <a:buFont typeface="+mj-lt"/>
              <a:buAutoNum type="arabicPeriod"/>
            </a:pPr>
            <a:r>
              <a:rPr lang="en-US" dirty="0"/>
              <a:t>Register-</a:t>
            </a:r>
            <a:r>
              <a:rPr lang="en-US" dirty="0" err="1"/>
              <a:t>PSRepository</a:t>
            </a:r>
            <a:r>
              <a:rPr lang="en-US" dirty="0"/>
              <a:t> -Name </a:t>
            </a:r>
            <a:r>
              <a:rPr lang="en-US" dirty="0" err="1"/>
              <a:t>DockerPS</a:t>
            </a:r>
            <a:r>
              <a:rPr lang="en-US" dirty="0"/>
              <a:t>-Dev -</a:t>
            </a:r>
            <a:r>
              <a:rPr lang="en-US" dirty="0" err="1"/>
              <a:t>SourceLocation</a:t>
            </a:r>
            <a:r>
              <a:rPr lang="en-US" dirty="0"/>
              <a:t> https://ci.appveyor.com/nuget/docker-powershell-dev</a:t>
            </a:r>
          </a:p>
          <a:p>
            <a:pPr marL="1200150" lvl="2" indent="-742950">
              <a:buFont typeface="+mj-lt"/>
              <a:buAutoNum type="arabicPeriod"/>
            </a:pPr>
            <a:r>
              <a:rPr lang="en-US" dirty="0"/>
              <a:t>Install-Module Docker -Repository </a:t>
            </a:r>
            <a:r>
              <a:rPr lang="en-US" dirty="0" err="1"/>
              <a:t>DockerPS</a:t>
            </a:r>
            <a:r>
              <a:rPr lang="en-US" dirty="0"/>
              <a:t>-Dev</a:t>
            </a:r>
          </a:p>
          <a:p>
            <a:pPr marL="1200150" lvl="2" indent="-742950">
              <a:buFont typeface="+mj-lt"/>
              <a:buAutoNum type="arabicPeriod"/>
            </a:pPr>
            <a:r>
              <a:rPr lang="en-US" dirty="0"/>
              <a:t>Update-Module Docker</a:t>
            </a:r>
          </a:p>
          <a:p>
            <a:endParaRPr lang="en-US" sz="4800" dirty="0"/>
          </a:p>
        </p:txBody>
      </p:sp>
      <p:sp>
        <p:nvSpPr>
          <p:cNvPr id="3" name="Title 2"/>
          <p:cNvSpPr>
            <a:spLocks noGrp="1"/>
          </p:cNvSpPr>
          <p:nvPr>
            <p:ph type="title"/>
          </p:nvPr>
        </p:nvSpPr>
        <p:spPr/>
        <p:txBody>
          <a:bodyPr/>
          <a:lstStyle/>
          <a:p>
            <a:r>
              <a:rPr lang="pt-BR" dirty="0" smtClean="0"/>
              <a:t>Opcional – Atualizar módulos</a:t>
            </a:r>
            <a:endParaRPr lang="en-US" dirty="0"/>
          </a:p>
        </p:txBody>
      </p:sp>
    </p:spTree>
    <p:extLst>
      <p:ext uri="{BB962C8B-B14F-4D97-AF65-F5344CB8AC3E}">
        <p14:creationId xmlns:p14="http://schemas.microsoft.com/office/powerpoint/2010/main" val="2083052964"/>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320" y="312664"/>
            <a:ext cx="12057380" cy="898600"/>
          </a:xfrm>
        </p:spPr>
        <p:txBody>
          <a:bodyPr/>
          <a:lstStyle/>
          <a:p>
            <a:r>
              <a:rPr lang="en-US" spc="0" dirty="0" smtClean="0"/>
              <a:t>Containers</a:t>
            </a:r>
            <a:br>
              <a:rPr lang="en-US" spc="0" dirty="0" smtClean="0"/>
            </a:br>
            <a:r>
              <a:rPr lang="en-US" sz="2800" spc="0" dirty="0" err="1" smtClean="0">
                <a:gradFill>
                  <a:gsLst>
                    <a:gs pos="7619">
                      <a:srgbClr val="00188F"/>
                    </a:gs>
                    <a:gs pos="35000">
                      <a:srgbClr val="00188F"/>
                    </a:gs>
                  </a:gsLst>
                  <a:lin ang="5400000" scaled="0"/>
                </a:gradFill>
              </a:rPr>
              <a:t>Ambiente</a:t>
            </a:r>
            <a:r>
              <a:rPr lang="en-US" sz="2800" spc="0" dirty="0" smtClean="0">
                <a:gradFill>
                  <a:gsLst>
                    <a:gs pos="7619">
                      <a:srgbClr val="00188F"/>
                    </a:gs>
                    <a:gs pos="35000">
                      <a:srgbClr val="00188F"/>
                    </a:gs>
                  </a:gsLst>
                  <a:lin ang="5400000" scaled="0"/>
                </a:gradFill>
              </a:rPr>
              <a:t> </a:t>
            </a:r>
            <a:r>
              <a:rPr lang="en-US" sz="2800" spc="0" dirty="0" err="1" smtClean="0">
                <a:gradFill>
                  <a:gsLst>
                    <a:gs pos="7619">
                      <a:srgbClr val="00188F"/>
                    </a:gs>
                    <a:gs pos="35000">
                      <a:srgbClr val="00188F"/>
                    </a:gs>
                  </a:gsLst>
                  <a:lin ang="5400000" scaled="0"/>
                </a:gradFill>
              </a:rPr>
              <a:t>isolado</a:t>
            </a:r>
            <a:r>
              <a:rPr lang="en-US" sz="2800" spc="0" dirty="0" smtClean="0">
                <a:gradFill>
                  <a:gsLst>
                    <a:gs pos="7619">
                      <a:srgbClr val="00188F"/>
                    </a:gs>
                    <a:gs pos="35000">
                      <a:srgbClr val="00188F"/>
                    </a:gs>
                  </a:gsLst>
                  <a:lin ang="5400000" scaled="0"/>
                </a:gradFill>
              </a:rPr>
              <a:t> de runtime para </a:t>
            </a:r>
            <a:r>
              <a:rPr lang="en-US" sz="2800" spc="0" dirty="0" err="1" smtClean="0">
                <a:gradFill>
                  <a:gsLst>
                    <a:gs pos="7619">
                      <a:srgbClr val="00188F"/>
                    </a:gs>
                    <a:gs pos="35000">
                      <a:srgbClr val="00188F"/>
                    </a:gs>
                  </a:gsLst>
                  <a:lin ang="5400000" scaled="0"/>
                </a:gradFill>
              </a:rPr>
              <a:t>aplicaçõeshospedadas</a:t>
            </a:r>
            <a:endParaRPr lang="en-US" spc="0" dirty="0">
              <a:gradFill>
                <a:gsLst>
                  <a:gs pos="7619">
                    <a:srgbClr val="00188F"/>
                  </a:gs>
                  <a:gs pos="35000">
                    <a:srgbClr val="00188F"/>
                  </a:gs>
                </a:gsLst>
                <a:lin ang="5400000" scaled="0"/>
              </a:gradFill>
            </a:endParaRPr>
          </a:p>
        </p:txBody>
      </p:sp>
      <p:sp>
        <p:nvSpPr>
          <p:cNvPr id="645" name="Rectangle 644"/>
          <p:cNvSpPr/>
          <p:nvPr/>
        </p:nvSpPr>
        <p:spPr>
          <a:xfrm>
            <a:off x="274320" y="1663379"/>
            <a:ext cx="6402454" cy="3830161"/>
          </a:xfrm>
          <a:prstGeom prst="rect">
            <a:avLst/>
          </a:prstGeom>
          <a:noFill/>
          <a:ln w="12700" cap="flat" cmpd="sng" algn="ctr">
            <a:noFill/>
            <a:prstDash val="solid"/>
            <a:miter lim="800000"/>
          </a:ln>
          <a:effectLst/>
        </p:spPr>
        <p:txBody>
          <a:bodyPr lIns="182880" tIns="182880" rIns="182880" bIns="91440" rtlCol="0" anchor="t"/>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defTabSz="471584">
              <a:lnSpc>
                <a:spcPct val="90000"/>
              </a:lnSpc>
              <a:spcBef>
                <a:spcPts val="306"/>
              </a:spcBef>
              <a:spcAft>
                <a:spcPts val="612"/>
              </a:spcAft>
              <a:buClr>
                <a:srgbClr val="EFEFEF"/>
              </a:buClr>
            </a:pPr>
            <a:r>
              <a:rPr lang="en-US" sz="1900" b="1" dirty="0" err="1" smtClean="0">
                <a:gradFill>
                  <a:gsLst>
                    <a:gs pos="7619">
                      <a:srgbClr val="00188F"/>
                    </a:gs>
                    <a:gs pos="35000">
                      <a:srgbClr val="00188F"/>
                    </a:gs>
                  </a:gsLst>
                  <a:lin ang="5400000" scaled="0"/>
                </a:gradFill>
                <a:cs typeface="Segoe UI" pitchFamily="34" charset="0"/>
              </a:rPr>
              <a:t>Dependencias</a:t>
            </a:r>
            <a:r>
              <a:rPr lang="en-US" sz="1900" b="1" dirty="0">
                <a:gradFill>
                  <a:gsLst>
                    <a:gs pos="7619">
                      <a:srgbClr val="00188F"/>
                    </a:gs>
                    <a:gs pos="35000">
                      <a:srgbClr val="00188F"/>
                    </a:gs>
                  </a:gsLst>
                  <a:lin ang="5400000" scaled="0"/>
                </a:gradFill>
                <a:cs typeface="Segoe UI" pitchFamily="34" charset="0"/>
              </a:rPr>
              <a:t>: </a:t>
            </a:r>
            <a:r>
              <a:rPr lang="en-US" sz="1900" dirty="0" err="1" smtClean="0">
                <a:gradFill>
                  <a:gsLst>
                    <a:gs pos="19048">
                      <a:schemeClr val="tx1"/>
                    </a:gs>
                    <a:gs pos="65000">
                      <a:schemeClr val="tx1"/>
                    </a:gs>
                  </a:gsLst>
                  <a:lin ang="5400000" scaled="0"/>
                </a:gradFill>
                <a:cs typeface="Segoe UI" pitchFamily="34" charset="0"/>
              </a:rPr>
              <a:t>Cada</a:t>
            </a:r>
            <a:r>
              <a:rPr lang="en-US" sz="1900" dirty="0" smtClean="0">
                <a:gradFill>
                  <a:gsLst>
                    <a:gs pos="19048">
                      <a:schemeClr val="tx1"/>
                    </a:gs>
                    <a:gs pos="65000">
                      <a:schemeClr val="tx1"/>
                    </a:gs>
                  </a:gsLst>
                  <a:lin ang="5400000" scaled="0"/>
                </a:gradFill>
                <a:cs typeface="Segoe UI" pitchFamily="34" charset="0"/>
              </a:rPr>
              <a:t> </a:t>
            </a:r>
            <a:r>
              <a:rPr lang="en-US" sz="1900" dirty="0" err="1" smtClean="0">
                <a:gradFill>
                  <a:gsLst>
                    <a:gs pos="19048">
                      <a:schemeClr val="tx1"/>
                    </a:gs>
                    <a:gs pos="65000">
                      <a:schemeClr val="tx1"/>
                    </a:gs>
                  </a:gsLst>
                  <a:lin ang="5400000" scaled="0"/>
                </a:gradFill>
                <a:cs typeface="Segoe UI" pitchFamily="34" charset="0"/>
              </a:rPr>
              <a:t>aplicação</a:t>
            </a:r>
            <a:r>
              <a:rPr lang="en-US" sz="1900" dirty="0" smtClean="0">
                <a:gradFill>
                  <a:gsLst>
                    <a:gs pos="19048">
                      <a:schemeClr val="tx1"/>
                    </a:gs>
                    <a:gs pos="65000">
                      <a:schemeClr val="tx1"/>
                    </a:gs>
                  </a:gsLst>
                  <a:lin ang="5400000" scaled="0"/>
                </a:gradFill>
                <a:cs typeface="Segoe UI" pitchFamily="34" charset="0"/>
              </a:rPr>
              <a:t> tem </a:t>
            </a:r>
            <a:r>
              <a:rPr lang="en-US" sz="1900" dirty="0" err="1" smtClean="0">
                <a:gradFill>
                  <a:gsLst>
                    <a:gs pos="19048">
                      <a:schemeClr val="tx1"/>
                    </a:gs>
                    <a:gs pos="65000">
                      <a:schemeClr val="tx1"/>
                    </a:gs>
                  </a:gsLst>
                  <a:lin ang="5400000" scaled="0"/>
                </a:gradFill>
                <a:cs typeface="Segoe UI" pitchFamily="34" charset="0"/>
              </a:rPr>
              <a:t>suas</a:t>
            </a:r>
            <a:r>
              <a:rPr lang="en-US" sz="1900" dirty="0" smtClean="0">
                <a:gradFill>
                  <a:gsLst>
                    <a:gs pos="19048">
                      <a:schemeClr val="tx1"/>
                    </a:gs>
                    <a:gs pos="65000">
                      <a:schemeClr val="tx1"/>
                    </a:gs>
                  </a:gsLst>
                  <a:lin ang="5400000" scaled="0"/>
                </a:gradFill>
                <a:cs typeface="Segoe UI" pitchFamily="34" charset="0"/>
              </a:rPr>
              <a:t> </a:t>
            </a:r>
            <a:r>
              <a:rPr lang="en-US" sz="1900" dirty="0" err="1" smtClean="0">
                <a:gradFill>
                  <a:gsLst>
                    <a:gs pos="19048">
                      <a:schemeClr val="tx1"/>
                    </a:gs>
                    <a:gs pos="65000">
                      <a:schemeClr val="tx1"/>
                    </a:gs>
                  </a:gsLst>
                  <a:lin ang="5400000" scaled="0"/>
                </a:gradFill>
                <a:cs typeface="Segoe UI" pitchFamily="34" charset="0"/>
              </a:rPr>
              <a:t>próprias</a:t>
            </a:r>
            <a:r>
              <a:rPr lang="en-US" sz="1900" dirty="0" smtClean="0">
                <a:gradFill>
                  <a:gsLst>
                    <a:gs pos="19048">
                      <a:schemeClr val="tx1"/>
                    </a:gs>
                    <a:gs pos="65000">
                      <a:schemeClr val="tx1"/>
                    </a:gs>
                  </a:gsLst>
                  <a:lin ang="5400000" scaled="0"/>
                </a:gradFill>
                <a:cs typeface="Segoe UI" pitchFamily="34" charset="0"/>
              </a:rPr>
              <a:t> </a:t>
            </a:r>
            <a:r>
              <a:rPr lang="en-US" sz="1900" dirty="0" err="1" smtClean="0">
                <a:gradFill>
                  <a:gsLst>
                    <a:gs pos="19048">
                      <a:schemeClr val="tx1"/>
                    </a:gs>
                    <a:gs pos="65000">
                      <a:schemeClr val="tx1"/>
                    </a:gs>
                  </a:gsLst>
                  <a:lin ang="5400000" scaled="0"/>
                </a:gradFill>
                <a:cs typeface="Segoe UI" pitchFamily="34" charset="0"/>
              </a:rPr>
              <a:t>dependências</a:t>
            </a:r>
            <a:r>
              <a:rPr lang="en-US" sz="1900" dirty="0" smtClean="0">
                <a:gradFill>
                  <a:gsLst>
                    <a:gs pos="19048">
                      <a:schemeClr val="tx1"/>
                    </a:gs>
                    <a:gs pos="65000">
                      <a:schemeClr val="tx1"/>
                    </a:gs>
                  </a:gsLst>
                  <a:lin ang="5400000" scaled="0"/>
                </a:gradFill>
                <a:cs typeface="Segoe UI" pitchFamily="34" charset="0"/>
              </a:rPr>
              <a:t> que </a:t>
            </a:r>
            <a:r>
              <a:rPr lang="en-US" sz="1900" dirty="0" err="1" smtClean="0">
                <a:gradFill>
                  <a:gsLst>
                    <a:gs pos="19048">
                      <a:schemeClr val="tx1"/>
                    </a:gs>
                    <a:gs pos="65000">
                      <a:schemeClr val="tx1"/>
                    </a:gs>
                  </a:gsLst>
                  <a:lin ang="5400000" scaled="0"/>
                </a:gradFill>
                <a:cs typeface="Segoe UI" pitchFamily="34" charset="0"/>
              </a:rPr>
              <a:t>incluem</a:t>
            </a:r>
            <a:r>
              <a:rPr lang="en-US" sz="1900" dirty="0" smtClean="0">
                <a:gradFill>
                  <a:gsLst>
                    <a:gs pos="19048">
                      <a:schemeClr val="tx1"/>
                    </a:gs>
                    <a:gs pos="65000">
                      <a:schemeClr val="tx1"/>
                    </a:gs>
                  </a:gsLst>
                  <a:lin ang="5400000" scaled="0"/>
                </a:gradFill>
                <a:cs typeface="Segoe UI" pitchFamily="34" charset="0"/>
              </a:rPr>
              <a:t> </a:t>
            </a:r>
            <a:r>
              <a:rPr lang="en-US" sz="1900" dirty="0" err="1" smtClean="0">
                <a:gradFill>
                  <a:gsLst>
                    <a:gs pos="19048">
                      <a:schemeClr val="tx1"/>
                    </a:gs>
                    <a:gs pos="65000">
                      <a:schemeClr val="tx1"/>
                    </a:gs>
                  </a:gsLst>
                  <a:lin ang="5400000" scaled="0"/>
                </a:gradFill>
                <a:cs typeface="Segoe UI" pitchFamily="34" charset="0"/>
              </a:rPr>
              <a:t>tanto</a:t>
            </a:r>
            <a:r>
              <a:rPr lang="en-US" sz="1900" dirty="0" smtClean="0">
                <a:gradFill>
                  <a:gsLst>
                    <a:gs pos="19048">
                      <a:schemeClr val="tx1"/>
                    </a:gs>
                    <a:gs pos="65000">
                      <a:schemeClr val="tx1"/>
                    </a:gs>
                  </a:gsLst>
                  <a:lin ang="5400000" scaled="0"/>
                </a:gradFill>
                <a:cs typeface="Segoe UI" pitchFamily="34" charset="0"/>
              </a:rPr>
              <a:t> </a:t>
            </a:r>
            <a:r>
              <a:rPr lang="en-US" sz="1900" dirty="0">
                <a:gradFill>
                  <a:gsLst>
                    <a:gs pos="19048">
                      <a:schemeClr val="tx1"/>
                    </a:gs>
                    <a:gs pos="65000">
                      <a:schemeClr val="tx1"/>
                    </a:gs>
                  </a:gsLst>
                  <a:lin ang="5400000" scaled="0"/>
                </a:gradFill>
                <a:cs typeface="Segoe UI" pitchFamily="34" charset="0"/>
              </a:rPr>
              <a:t>software (</a:t>
            </a:r>
            <a:r>
              <a:rPr lang="en-US" sz="1900" dirty="0" err="1" smtClean="0">
                <a:gradFill>
                  <a:gsLst>
                    <a:gs pos="19048">
                      <a:schemeClr val="tx1"/>
                    </a:gs>
                    <a:gs pos="65000">
                      <a:schemeClr val="tx1"/>
                    </a:gs>
                  </a:gsLst>
                  <a:lin ang="5400000" scaled="0"/>
                </a:gradFill>
                <a:cs typeface="Segoe UI" pitchFamily="34" charset="0"/>
              </a:rPr>
              <a:t>serviços</a:t>
            </a:r>
            <a:r>
              <a:rPr lang="en-US" sz="1900" dirty="0">
                <a:gradFill>
                  <a:gsLst>
                    <a:gs pos="19048">
                      <a:schemeClr val="tx1"/>
                    </a:gs>
                    <a:gs pos="65000">
                      <a:schemeClr val="tx1"/>
                    </a:gs>
                  </a:gsLst>
                  <a:lin ang="5400000" scaled="0"/>
                </a:gradFill>
                <a:cs typeface="Segoe UI" pitchFamily="34" charset="0"/>
              </a:rPr>
              <a:t>, </a:t>
            </a:r>
            <a:r>
              <a:rPr lang="en-US" sz="1900" dirty="0" err="1" smtClean="0">
                <a:gradFill>
                  <a:gsLst>
                    <a:gs pos="19048">
                      <a:schemeClr val="tx1"/>
                    </a:gs>
                    <a:gs pos="65000">
                      <a:schemeClr val="tx1"/>
                    </a:gs>
                  </a:gsLst>
                  <a:lin ang="5400000" scaled="0"/>
                </a:gradFill>
                <a:cs typeface="Segoe UI" pitchFamily="34" charset="0"/>
              </a:rPr>
              <a:t>bibliotecas</a:t>
            </a:r>
            <a:r>
              <a:rPr lang="en-US" sz="1900" dirty="0" smtClean="0">
                <a:gradFill>
                  <a:gsLst>
                    <a:gs pos="19048">
                      <a:schemeClr val="tx1"/>
                    </a:gs>
                    <a:gs pos="65000">
                      <a:schemeClr val="tx1"/>
                    </a:gs>
                  </a:gsLst>
                  <a:lin ang="5400000" scaled="0"/>
                </a:gradFill>
                <a:cs typeface="Segoe UI" pitchFamily="34" charset="0"/>
              </a:rPr>
              <a:t>) e </a:t>
            </a:r>
            <a:r>
              <a:rPr lang="en-US" sz="1900" dirty="0">
                <a:gradFill>
                  <a:gsLst>
                    <a:gs pos="19048">
                      <a:schemeClr val="tx1"/>
                    </a:gs>
                    <a:gs pos="65000">
                      <a:schemeClr val="tx1"/>
                    </a:gs>
                  </a:gsLst>
                  <a:lin ang="5400000" scaled="0"/>
                </a:gradFill>
                <a:cs typeface="Segoe UI" pitchFamily="34" charset="0"/>
              </a:rPr>
              <a:t>hardware (CPU, </a:t>
            </a:r>
            <a:r>
              <a:rPr lang="en-US" sz="1900" dirty="0" err="1" smtClean="0">
                <a:gradFill>
                  <a:gsLst>
                    <a:gs pos="19048">
                      <a:schemeClr val="tx1"/>
                    </a:gs>
                    <a:gs pos="65000">
                      <a:schemeClr val="tx1"/>
                    </a:gs>
                  </a:gsLst>
                  <a:lin ang="5400000" scaled="0"/>
                </a:gradFill>
                <a:cs typeface="Segoe UI" pitchFamily="34" charset="0"/>
              </a:rPr>
              <a:t>memória</a:t>
            </a:r>
            <a:r>
              <a:rPr lang="en-US" sz="1900" dirty="0" smtClean="0">
                <a:gradFill>
                  <a:gsLst>
                    <a:gs pos="19048">
                      <a:schemeClr val="tx1"/>
                    </a:gs>
                    <a:gs pos="65000">
                      <a:schemeClr val="tx1"/>
                    </a:gs>
                  </a:gsLst>
                  <a:lin ang="5400000" scaled="0"/>
                </a:gradFill>
                <a:cs typeface="Segoe UI" pitchFamily="34" charset="0"/>
              </a:rPr>
              <a:t>, </a:t>
            </a:r>
            <a:r>
              <a:rPr lang="en-US" sz="1900" dirty="0" err="1" smtClean="0">
                <a:gradFill>
                  <a:gsLst>
                    <a:gs pos="19048">
                      <a:schemeClr val="tx1"/>
                    </a:gs>
                    <a:gs pos="65000">
                      <a:schemeClr val="tx1"/>
                    </a:gs>
                  </a:gsLst>
                  <a:lin ang="5400000" scaled="0"/>
                </a:gradFill>
                <a:cs typeface="Segoe UI" pitchFamily="34" charset="0"/>
              </a:rPr>
              <a:t>armazenamento</a:t>
            </a:r>
            <a:r>
              <a:rPr lang="en-US" sz="1900" dirty="0" smtClean="0">
                <a:gradFill>
                  <a:gsLst>
                    <a:gs pos="19048">
                      <a:schemeClr val="tx1"/>
                    </a:gs>
                    <a:gs pos="65000">
                      <a:schemeClr val="tx1"/>
                    </a:gs>
                  </a:gsLst>
                  <a:lin ang="5400000" scaled="0"/>
                </a:gradFill>
                <a:cs typeface="Segoe UI" pitchFamily="34" charset="0"/>
              </a:rPr>
              <a:t>). </a:t>
            </a:r>
            <a:endParaRPr lang="en-US" sz="1900" dirty="0">
              <a:gradFill>
                <a:gsLst>
                  <a:gs pos="19048">
                    <a:schemeClr val="tx1"/>
                  </a:gs>
                  <a:gs pos="65000">
                    <a:schemeClr val="tx1"/>
                  </a:gs>
                </a:gsLst>
                <a:lin ang="5400000" scaled="0"/>
              </a:gradFill>
              <a:cs typeface="Segoe UI" pitchFamily="34" charset="0"/>
            </a:endParaRPr>
          </a:p>
          <a:p>
            <a:pPr marL="0" lvl="1" defTabSz="471584">
              <a:lnSpc>
                <a:spcPct val="90000"/>
              </a:lnSpc>
              <a:spcBef>
                <a:spcPts val="306"/>
              </a:spcBef>
              <a:spcAft>
                <a:spcPts val="612"/>
              </a:spcAft>
              <a:buClr>
                <a:srgbClr val="EFEFEF"/>
              </a:buClr>
            </a:pPr>
            <a:r>
              <a:rPr lang="en-US" sz="1900" b="1" dirty="0" err="1" smtClean="0">
                <a:gradFill>
                  <a:gsLst>
                    <a:gs pos="7619">
                      <a:srgbClr val="00188F"/>
                    </a:gs>
                    <a:gs pos="35000">
                      <a:srgbClr val="00188F"/>
                    </a:gs>
                  </a:gsLst>
                  <a:lin ang="5400000" scaled="0"/>
                </a:gradFill>
                <a:cs typeface="Segoe UI" pitchFamily="34" charset="0"/>
              </a:rPr>
              <a:t>Virtualização</a:t>
            </a:r>
            <a:r>
              <a:rPr lang="en-US" sz="1900" b="1" dirty="0" smtClean="0">
                <a:gradFill>
                  <a:gsLst>
                    <a:gs pos="7619">
                      <a:srgbClr val="00188F"/>
                    </a:gs>
                    <a:gs pos="35000">
                      <a:srgbClr val="00188F"/>
                    </a:gs>
                  </a:gsLst>
                  <a:lin ang="5400000" scaled="0"/>
                </a:gradFill>
                <a:cs typeface="Segoe UI" pitchFamily="34" charset="0"/>
              </a:rPr>
              <a:t>: </a:t>
            </a:r>
            <a:r>
              <a:rPr lang="en-US" sz="1900" dirty="0" err="1" smtClean="0">
                <a:gradFill>
                  <a:gsLst>
                    <a:gs pos="19048">
                      <a:schemeClr val="tx1"/>
                    </a:gs>
                    <a:gs pos="65000">
                      <a:schemeClr val="tx1"/>
                    </a:gs>
                  </a:gsLst>
                  <a:lin ang="5400000" scaled="0"/>
                </a:gradFill>
                <a:cs typeface="Segoe UI" pitchFamily="34" charset="0"/>
              </a:rPr>
              <a:t>Mecanismo</a:t>
            </a:r>
            <a:r>
              <a:rPr lang="en-US" sz="1900" dirty="0" smtClean="0">
                <a:gradFill>
                  <a:gsLst>
                    <a:gs pos="19048">
                      <a:schemeClr val="tx1"/>
                    </a:gs>
                    <a:gs pos="65000">
                      <a:schemeClr val="tx1"/>
                    </a:gs>
                  </a:gsLst>
                  <a:lin ang="5400000" scaled="0"/>
                </a:gradFill>
                <a:cs typeface="Segoe UI" pitchFamily="34" charset="0"/>
              </a:rPr>
              <a:t> de container é um </a:t>
            </a:r>
            <a:r>
              <a:rPr lang="en-US" sz="1900" dirty="0" err="1" smtClean="0">
                <a:gradFill>
                  <a:gsLst>
                    <a:gs pos="19048">
                      <a:schemeClr val="tx1"/>
                    </a:gs>
                    <a:gs pos="65000">
                      <a:schemeClr val="tx1"/>
                    </a:gs>
                  </a:gsLst>
                  <a:lin ang="5400000" scaled="0"/>
                </a:gradFill>
                <a:cs typeface="Segoe UI" pitchFamily="34" charset="0"/>
              </a:rPr>
              <a:t>mecanismo</a:t>
            </a:r>
            <a:r>
              <a:rPr lang="en-US" sz="1900" dirty="0" smtClean="0">
                <a:gradFill>
                  <a:gsLst>
                    <a:gs pos="19048">
                      <a:schemeClr val="tx1"/>
                    </a:gs>
                    <a:gs pos="65000">
                      <a:schemeClr val="tx1"/>
                    </a:gs>
                  </a:gsLst>
                  <a:lin ang="5400000" scaled="0"/>
                </a:gradFill>
                <a:cs typeface="Segoe UI" pitchFamily="34" charset="0"/>
              </a:rPr>
              <a:t> </a:t>
            </a:r>
            <a:r>
              <a:rPr lang="en-US" sz="1900" dirty="0" err="1" smtClean="0">
                <a:gradFill>
                  <a:gsLst>
                    <a:gs pos="19048">
                      <a:schemeClr val="tx1"/>
                    </a:gs>
                    <a:gs pos="65000">
                      <a:schemeClr val="tx1"/>
                    </a:gs>
                  </a:gsLst>
                  <a:lin ang="5400000" scaled="0"/>
                </a:gradFill>
                <a:cs typeface="Segoe UI" pitchFamily="34" charset="0"/>
              </a:rPr>
              <a:t>muito</a:t>
            </a:r>
            <a:r>
              <a:rPr lang="en-US" sz="1900" dirty="0" smtClean="0">
                <a:gradFill>
                  <a:gsLst>
                    <a:gs pos="19048">
                      <a:schemeClr val="tx1"/>
                    </a:gs>
                    <a:gs pos="65000">
                      <a:schemeClr val="tx1"/>
                    </a:gs>
                  </a:gsLst>
                  <a:lin ang="5400000" scaled="0"/>
                </a:gradFill>
                <a:cs typeface="Segoe UI" pitchFamily="34" charset="0"/>
              </a:rPr>
              <a:t> </a:t>
            </a:r>
            <a:r>
              <a:rPr lang="en-US" sz="1900" dirty="0" err="1" smtClean="0">
                <a:gradFill>
                  <a:gsLst>
                    <a:gs pos="19048">
                      <a:schemeClr val="tx1"/>
                    </a:gs>
                    <a:gs pos="65000">
                      <a:schemeClr val="tx1"/>
                    </a:gs>
                  </a:gsLst>
                  <a:lin ang="5400000" scaled="0"/>
                </a:gradFill>
                <a:cs typeface="Segoe UI" pitchFamily="34" charset="0"/>
              </a:rPr>
              <a:t>leve</a:t>
            </a:r>
            <a:r>
              <a:rPr lang="en-US" sz="1900" dirty="0" smtClean="0">
                <a:gradFill>
                  <a:gsLst>
                    <a:gs pos="19048">
                      <a:schemeClr val="tx1"/>
                    </a:gs>
                    <a:gs pos="65000">
                      <a:schemeClr val="tx1"/>
                    </a:gs>
                  </a:gsLst>
                  <a:lin ang="5400000" scaled="0"/>
                </a:gradFill>
                <a:cs typeface="Segoe UI" pitchFamily="34" charset="0"/>
              </a:rPr>
              <a:t> de </a:t>
            </a:r>
            <a:r>
              <a:rPr lang="en-US" sz="1900" dirty="0" err="1" smtClean="0">
                <a:gradFill>
                  <a:gsLst>
                    <a:gs pos="19048">
                      <a:schemeClr val="tx1"/>
                    </a:gs>
                    <a:gs pos="65000">
                      <a:schemeClr val="tx1"/>
                    </a:gs>
                  </a:gsLst>
                  <a:lin ang="5400000" scaled="0"/>
                </a:gradFill>
                <a:cs typeface="Segoe UI" pitchFamily="34" charset="0"/>
              </a:rPr>
              <a:t>virtualização</a:t>
            </a:r>
            <a:r>
              <a:rPr lang="en-US" sz="1900" dirty="0" smtClean="0">
                <a:gradFill>
                  <a:gsLst>
                    <a:gs pos="19048">
                      <a:schemeClr val="tx1"/>
                    </a:gs>
                    <a:gs pos="65000">
                      <a:schemeClr val="tx1"/>
                    </a:gs>
                  </a:gsLst>
                  <a:lin ang="5400000" scaled="0"/>
                </a:gradFill>
                <a:cs typeface="Segoe UI" pitchFamily="34" charset="0"/>
              </a:rPr>
              <a:t> que </a:t>
            </a:r>
            <a:r>
              <a:rPr lang="en-US" sz="1900" dirty="0" err="1" smtClean="0">
                <a:gradFill>
                  <a:gsLst>
                    <a:gs pos="19048">
                      <a:schemeClr val="tx1"/>
                    </a:gs>
                    <a:gs pos="65000">
                      <a:schemeClr val="tx1"/>
                    </a:gs>
                  </a:gsLst>
                  <a:lin ang="5400000" scaled="0"/>
                </a:gradFill>
                <a:cs typeface="Segoe UI" pitchFamily="34" charset="0"/>
              </a:rPr>
              <a:t>isola</a:t>
            </a:r>
            <a:r>
              <a:rPr lang="en-US" sz="1900" dirty="0" smtClean="0">
                <a:gradFill>
                  <a:gsLst>
                    <a:gs pos="19048">
                      <a:schemeClr val="tx1"/>
                    </a:gs>
                    <a:gs pos="65000">
                      <a:schemeClr val="tx1"/>
                    </a:gs>
                  </a:gsLst>
                  <a:lin ang="5400000" scaled="0"/>
                </a:gradFill>
                <a:cs typeface="Segoe UI" pitchFamily="34" charset="0"/>
              </a:rPr>
              <a:t> </a:t>
            </a:r>
            <a:r>
              <a:rPr lang="en-US" sz="1900" dirty="0" err="1" smtClean="0">
                <a:gradFill>
                  <a:gsLst>
                    <a:gs pos="19048">
                      <a:schemeClr val="tx1"/>
                    </a:gs>
                    <a:gs pos="65000">
                      <a:schemeClr val="tx1"/>
                    </a:gs>
                  </a:gsLst>
                  <a:lin ang="5400000" scaled="0"/>
                </a:gradFill>
                <a:cs typeface="Segoe UI" pitchFamily="34" charset="0"/>
              </a:rPr>
              <a:t>estas</a:t>
            </a:r>
            <a:r>
              <a:rPr lang="en-US" sz="1900" dirty="0" smtClean="0">
                <a:gradFill>
                  <a:gsLst>
                    <a:gs pos="19048">
                      <a:schemeClr val="tx1"/>
                    </a:gs>
                    <a:gs pos="65000">
                      <a:schemeClr val="tx1"/>
                    </a:gs>
                  </a:gsLst>
                  <a:lin ang="5400000" scaled="0"/>
                </a:gradFill>
                <a:cs typeface="Segoe UI" pitchFamily="34" charset="0"/>
              </a:rPr>
              <a:t> </a:t>
            </a:r>
            <a:r>
              <a:rPr lang="en-US" sz="1900" dirty="0" err="1" smtClean="0">
                <a:gradFill>
                  <a:gsLst>
                    <a:gs pos="19048">
                      <a:schemeClr val="tx1"/>
                    </a:gs>
                    <a:gs pos="65000">
                      <a:schemeClr val="tx1"/>
                    </a:gs>
                  </a:gsLst>
                  <a:lin ang="5400000" scaled="0"/>
                </a:gradFill>
                <a:cs typeface="Segoe UI" pitchFamily="34" charset="0"/>
              </a:rPr>
              <a:t>dependências</a:t>
            </a:r>
            <a:r>
              <a:rPr lang="en-US" sz="1900" dirty="0" smtClean="0">
                <a:gradFill>
                  <a:gsLst>
                    <a:gs pos="19048">
                      <a:schemeClr val="tx1"/>
                    </a:gs>
                    <a:gs pos="65000">
                      <a:schemeClr val="tx1"/>
                    </a:gs>
                  </a:gsLst>
                  <a:lin ang="5400000" scaled="0"/>
                </a:gradFill>
                <a:cs typeface="Segoe UI" pitchFamily="34" charset="0"/>
              </a:rPr>
              <a:t> </a:t>
            </a:r>
            <a:r>
              <a:rPr lang="en-US" sz="1900" dirty="0" err="1" smtClean="0">
                <a:gradFill>
                  <a:gsLst>
                    <a:gs pos="19048">
                      <a:schemeClr val="tx1"/>
                    </a:gs>
                    <a:gs pos="65000">
                      <a:schemeClr val="tx1"/>
                    </a:gs>
                  </a:gsLst>
                  <a:lin ang="5400000" scaled="0"/>
                </a:gradFill>
                <a:cs typeface="Segoe UI" pitchFamily="34" charset="0"/>
              </a:rPr>
              <a:t>por</a:t>
            </a:r>
            <a:r>
              <a:rPr lang="en-US" sz="1900" dirty="0" smtClean="0">
                <a:gradFill>
                  <a:gsLst>
                    <a:gs pos="19048">
                      <a:schemeClr val="tx1"/>
                    </a:gs>
                    <a:gs pos="65000">
                      <a:schemeClr val="tx1"/>
                    </a:gs>
                  </a:gsLst>
                  <a:lin ang="5400000" scaled="0"/>
                </a:gradFill>
                <a:cs typeface="Segoe UI" pitchFamily="34" charset="0"/>
              </a:rPr>
              <a:t> </a:t>
            </a:r>
            <a:r>
              <a:rPr lang="en-US" sz="1900" dirty="0" err="1" smtClean="0">
                <a:gradFill>
                  <a:gsLst>
                    <a:gs pos="19048">
                      <a:schemeClr val="tx1"/>
                    </a:gs>
                    <a:gs pos="65000">
                      <a:schemeClr val="tx1"/>
                    </a:gs>
                  </a:gsLst>
                  <a:lin ang="5400000" scaled="0"/>
                </a:gradFill>
                <a:cs typeface="Segoe UI" pitchFamily="34" charset="0"/>
              </a:rPr>
              <a:t>aplicação</a:t>
            </a:r>
            <a:r>
              <a:rPr lang="en-US" sz="1900" dirty="0" smtClean="0">
                <a:gradFill>
                  <a:gsLst>
                    <a:gs pos="19048">
                      <a:schemeClr val="tx1"/>
                    </a:gs>
                    <a:gs pos="65000">
                      <a:schemeClr val="tx1"/>
                    </a:gs>
                  </a:gsLst>
                  <a:lin ang="5400000" scaled="0"/>
                </a:gradFill>
                <a:cs typeface="Segoe UI" pitchFamily="34" charset="0"/>
              </a:rPr>
              <a:t>, “</a:t>
            </a:r>
            <a:r>
              <a:rPr lang="en-US" sz="1900" dirty="0" err="1" smtClean="0">
                <a:gradFill>
                  <a:gsLst>
                    <a:gs pos="19048">
                      <a:schemeClr val="tx1"/>
                    </a:gs>
                    <a:gs pos="65000">
                      <a:schemeClr val="tx1"/>
                    </a:gs>
                  </a:gsLst>
                  <a:lin ang="5400000" scaled="0"/>
                </a:gradFill>
                <a:cs typeface="Segoe UI" pitchFamily="34" charset="0"/>
              </a:rPr>
              <a:t>empacotando</a:t>
            </a:r>
            <a:r>
              <a:rPr lang="en-US" sz="1900" dirty="0" smtClean="0">
                <a:gradFill>
                  <a:gsLst>
                    <a:gs pos="19048">
                      <a:schemeClr val="tx1"/>
                    </a:gs>
                    <a:gs pos="65000">
                      <a:schemeClr val="tx1"/>
                    </a:gs>
                  </a:gsLst>
                  <a:lin ang="5400000" scaled="0"/>
                </a:gradFill>
                <a:cs typeface="Segoe UI" pitchFamily="34" charset="0"/>
              </a:rPr>
              <a:t>” em containers </a:t>
            </a:r>
            <a:r>
              <a:rPr lang="en-US" sz="1900" dirty="0" err="1" smtClean="0">
                <a:gradFill>
                  <a:gsLst>
                    <a:gs pos="19048">
                      <a:schemeClr val="tx1"/>
                    </a:gs>
                    <a:gs pos="65000">
                      <a:schemeClr val="tx1"/>
                    </a:gs>
                  </a:gsLst>
                  <a:lin ang="5400000" scaled="0"/>
                </a:gradFill>
                <a:cs typeface="Segoe UI" pitchFamily="34" charset="0"/>
              </a:rPr>
              <a:t>virtuais</a:t>
            </a:r>
            <a:r>
              <a:rPr lang="en-US" sz="1900" dirty="0" smtClean="0">
                <a:gradFill>
                  <a:gsLst>
                    <a:gs pos="19048">
                      <a:schemeClr val="tx1"/>
                    </a:gs>
                    <a:gs pos="65000">
                      <a:schemeClr val="tx1"/>
                    </a:gs>
                  </a:gsLst>
                  <a:lin ang="5400000" scaled="0"/>
                </a:gradFill>
                <a:cs typeface="Segoe UI" pitchFamily="34" charset="0"/>
              </a:rPr>
              <a:t>.</a:t>
            </a:r>
            <a:endParaRPr lang="en-US" sz="1900" dirty="0">
              <a:gradFill>
                <a:gsLst>
                  <a:gs pos="19048">
                    <a:schemeClr val="tx1"/>
                  </a:gs>
                  <a:gs pos="65000">
                    <a:schemeClr val="tx1"/>
                  </a:gs>
                </a:gsLst>
                <a:lin ang="5400000" scaled="0"/>
              </a:gradFill>
              <a:cs typeface="Segoe UI" pitchFamily="34" charset="0"/>
            </a:endParaRPr>
          </a:p>
          <a:p>
            <a:pPr marL="0" lvl="1" defTabSz="471584">
              <a:lnSpc>
                <a:spcPct val="90000"/>
              </a:lnSpc>
              <a:spcBef>
                <a:spcPts val="306"/>
              </a:spcBef>
              <a:spcAft>
                <a:spcPts val="612"/>
              </a:spcAft>
              <a:buClr>
                <a:srgbClr val="EFEFEF"/>
              </a:buClr>
            </a:pPr>
            <a:r>
              <a:rPr lang="en-US" sz="1900" b="1" dirty="0" smtClean="0">
                <a:gradFill>
                  <a:gsLst>
                    <a:gs pos="7619">
                      <a:srgbClr val="00188F"/>
                    </a:gs>
                    <a:gs pos="35000">
                      <a:srgbClr val="00188F"/>
                    </a:gs>
                  </a:gsLst>
                  <a:lin ang="5400000" scaled="0"/>
                </a:gradFill>
                <a:cs typeface="Segoe UI" pitchFamily="34" charset="0"/>
              </a:rPr>
              <a:t>SO de Host </a:t>
            </a:r>
            <a:r>
              <a:rPr lang="en-US" sz="1900" b="1" dirty="0" err="1" smtClean="0">
                <a:gradFill>
                  <a:gsLst>
                    <a:gs pos="7619">
                      <a:srgbClr val="00188F"/>
                    </a:gs>
                    <a:gs pos="35000">
                      <a:srgbClr val="00188F"/>
                    </a:gs>
                  </a:gsLst>
                  <a:lin ang="5400000" scaled="0"/>
                </a:gradFill>
                <a:cs typeface="Segoe UI" pitchFamily="34" charset="0"/>
              </a:rPr>
              <a:t>Compartilhado</a:t>
            </a:r>
            <a:r>
              <a:rPr lang="en-US" sz="1900" b="1" dirty="0" smtClean="0">
                <a:gradFill>
                  <a:gsLst>
                    <a:gs pos="7619">
                      <a:srgbClr val="00188F"/>
                    </a:gs>
                    <a:gs pos="35000">
                      <a:srgbClr val="00188F"/>
                    </a:gs>
                  </a:gsLst>
                  <a:lin ang="5400000" scaled="0"/>
                </a:gradFill>
                <a:cs typeface="Segoe UI" pitchFamily="34" charset="0"/>
              </a:rPr>
              <a:t>: </a:t>
            </a:r>
            <a:r>
              <a:rPr lang="en-US" sz="1900" dirty="0">
                <a:gradFill>
                  <a:gsLst>
                    <a:gs pos="19048">
                      <a:schemeClr val="tx1"/>
                    </a:gs>
                    <a:gs pos="65000">
                      <a:schemeClr val="tx1"/>
                    </a:gs>
                  </a:gsLst>
                  <a:lin ang="5400000" scaled="0"/>
                </a:gradFill>
                <a:cs typeface="Segoe UI" pitchFamily="34" charset="0"/>
              </a:rPr>
              <a:t>Container </a:t>
            </a:r>
            <a:r>
              <a:rPr lang="en-US" sz="1900" dirty="0" err="1" smtClean="0">
                <a:gradFill>
                  <a:gsLst>
                    <a:gs pos="19048">
                      <a:schemeClr val="tx1"/>
                    </a:gs>
                    <a:gs pos="65000">
                      <a:schemeClr val="tx1"/>
                    </a:gs>
                  </a:gsLst>
                  <a:lin ang="5400000" scaled="0"/>
                </a:gradFill>
                <a:cs typeface="Segoe UI" pitchFamily="34" charset="0"/>
              </a:rPr>
              <a:t>executa</a:t>
            </a:r>
            <a:r>
              <a:rPr lang="en-US" sz="1900" dirty="0" smtClean="0">
                <a:gradFill>
                  <a:gsLst>
                    <a:gs pos="19048">
                      <a:schemeClr val="tx1"/>
                    </a:gs>
                    <a:gs pos="65000">
                      <a:schemeClr val="tx1"/>
                    </a:gs>
                  </a:gsLst>
                  <a:lin ang="5400000" scaled="0"/>
                </a:gradFill>
                <a:cs typeface="Segoe UI" pitchFamily="34" charset="0"/>
              </a:rPr>
              <a:t> em um </a:t>
            </a:r>
            <a:r>
              <a:rPr lang="en-US" sz="1900" dirty="0" err="1" smtClean="0">
                <a:gradFill>
                  <a:gsLst>
                    <a:gs pos="19048">
                      <a:schemeClr val="tx1"/>
                    </a:gs>
                    <a:gs pos="65000">
                      <a:schemeClr val="tx1"/>
                    </a:gs>
                  </a:gsLst>
                  <a:lin ang="5400000" scaled="0"/>
                </a:gradFill>
                <a:cs typeface="Segoe UI" pitchFamily="34" charset="0"/>
              </a:rPr>
              <a:t>processo</a:t>
            </a:r>
            <a:r>
              <a:rPr lang="en-US" sz="1900" dirty="0" smtClean="0">
                <a:gradFill>
                  <a:gsLst>
                    <a:gs pos="19048">
                      <a:schemeClr val="tx1"/>
                    </a:gs>
                    <a:gs pos="65000">
                      <a:schemeClr val="tx1"/>
                    </a:gs>
                  </a:gsLst>
                  <a:lin ang="5400000" scaled="0"/>
                </a:gradFill>
                <a:cs typeface="Segoe UI" pitchFamily="34" charset="0"/>
              </a:rPr>
              <a:t> </a:t>
            </a:r>
            <a:r>
              <a:rPr lang="en-US" sz="1900" dirty="0" err="1" smtClean="0">
                <a:gradFill>
                  <a:gsLst>
                    <a:gs pos="19048">
                      <a:schemeClr val="tx1"/>
                    </a:gs>
                    <a:gs pos="65000">
                      <a:schemeClr val="tx1"/>
                    </a:gs>
                  </a:gsLst>
                  <a:lin ang="5400000" scaled="0"/>
                </a:gradFill>
                <a:cs typeface="Segoe UI" pitchFamily="34" charset="0"/>
              </a:rPr>
              <a:t>isolado</a:t>
            </a:r>
            <a:r>
              <a:rPr lang="en-US" sz="1900" dirty="0" smtClean="0">
                <a:gradFill>
                  <a:gsLst>
                    <a:gs pos="19048">
                      <a:schemeClr val="tx1"/>
                    </a:gs>
                    <a:gs pos="65000">
                      <a:schemeClr val="tx1"/>
                    </a:gs>
                  </a:gsLst>
                  <a:lin ang="5400000" scaled="0"/>
                </a:gradFill>
                <a:cs typeface="Segoe UI" pitchFamily="34" charset="0"/>
              </a:rPr>
              <a:t> no </a:t>
            </a:r>
            <a:r>
              <a:rPr lang="en-US" sz="1900" dirty="0" err="1" smtClean="0">
                <a:gradFill>
                  <a:gsLst>
                    <a:gs pos="19048">
                      <a:schemeClr val="tx1"/>
                    </a:gs>
                    <a:gs pos="65000">
                      <a:schemeClr val="tx1"/>
                    </a:gs>
                  </a:gsLst>
                  <a:lin ang="5400000" scaled="0"/>
                </a:gradFill>
                <a:cs typeface="Segoe UI" pitchFamily="34" charset="0"/>
              </a:rPr>
              <a:t>espaço</a:t>
            </a:r>
            <a:r>
              <a:rPr lang="en-US" sz="1900" dirty="0" smtClean="0">
                <a:gradFill>
                  <a:gsLst>
                    <a:gs pos="19048">
                      <a:schemeClr val="tx1"/>
                    </a:gs>
                    <a:gs pos="65000">
                      <a:schemeClr val="tx1"/>
                    </a:gs>
                  </a:gsLst>
                  <a:lin ang="5400000" scaled="0"/>
                </a:gradFill>
                <a:cs typeface="Segoe UI" pitchFamily="34" charset="0"/>
              </a:rPr>
              <a:t> de User Mode no SO do Host, </a:t>
            </a:r>
            <a:r>
              <a:rPr lang="en-US" sz="1900" dirty="0" err="1" smtClean="0">
                <a:gradFill>
                  <a:gsLst>
                    <a:gs pos="19048">
                      <a:schemeClr val="tx1"/>
                    </a:gs>
                    <a:gs pos="65000">
                      <a:schemeClr val="tx1"/>
                    </a:gs>
                  </a:gsLst>
                  <a:lin ang="5400000" scaled="0"/>
                </a:gradFill>
                <a:cs typeface="Segoe UI" pitchFamily="34" charset="0"/>
              </a:rPr>
              <a:t>compartilhando</a:t>
            </a:r>
            <a:r>
              <a:rPr lang="en-US" sz="1900" dirty="0" smtClean="0">
                <a:gradFill>
                  <a:gsLst>
                    <a:gs pos="19048">
                      <a:schemeClr val="tx1"/>
                    </a:gs>
                    <a:gs pos="65000">
                      <a:schemeClr val="tx1"/>
                    </a:gs>
                  </a:gsLst>
                  <a:lin ang="5400000" scaled="0"/>
                </a:gradFill>
                <a:cs typeface="Segoe UI" pitchFamily="34" charset="0"/>
              </a:rPr>
              <a:t> o </a:t>
            </a:r>
            <a:r>
              <a:rPr lang="en-US" sz="1900" dirty="0">
                <a:gradFill>
                  <a:gsLst>
                    <a:gs pos="19048">
                      <a:schemeClr val="tx1"/>
                    </a:gs>
                    <a:gs pos="65000">
                      <a:schemeClr val="tx1"/>
                    </a:gs>
                  </a:gsLst>
                  <a:lin ang="5400000" scaled="0"/>
                </a:gradFill>
                <a:cs typeface="Segoe UI" pitchFamily="34" charset="0"/>
              </a:rPr>
              <a:t>kernel </a:t>
            </a:r>
            <a:r>
              <a:rPr lang="en-US" sz="1900" dirty="0" smtClean="0">
                <a:gradFill>
                  <a:gsLst>
                    <a:gs pos="19048">
                      <a:schemeClr val="tx1"/>
                    </a:gs>
                    <a:gs pos="65000">
                      <a:schemeClr val="tx1"/>
                    </a:gs>
                  </a:gsLst>
                  <a:lin ang="5400000" scaled="0"/>
                </a:gradFill>
                <a:cs typeface="Segoe UI" pitchFamily="34" charset="0"/>
              </a:rPr>
              <a:t>com outros </a:t>
            </a:r>
            <a:r>
              <a:rPr lang="en-US" sz="1900" dirty="0">
                <a:gradFill>
                  <a:gsLst>
                    <a:gs pos="19048">
                      <a:schemeClr val="tx1"/>
                    </a:gs>
                    <a:gs pos="65000">
                      <a:schemeClr val="tx1"/>
                    </a:gs>
                  </a:gsLst>
                  <a:lin ang="5400000" scaled="0"/>
                </a:gradFill>
                <a:cs typeface="Segoe UI" pitchFamily="34" charset="0"/>
              </a:rPr>
              <a:t>containers.</a:t>
            </a:r>
          </a:p>
          <a:p>
            <a:pPr marL="0" lvl="1" defTabSz="471584">
              <a:lnSpc>
                <a:spcPct val="90000"/>
              </a:lnSpc>
              <a:spcBef>
                <a:spcPts val="306"/>
              </a:spcBef>
              <a:spcAft>
                <a:spcPts val="612"/>
              </a:spcAft>
              <a:buClr>
                <a:srgbClr val="EFEFEF"/>
              </a:buClr>
            </a:pPr>
            <a:r>
              <a:rPr lang="en-US" sz="1900" b="1" dirty="0" err="1" smtClean="0">
                <a:gradFill>
                  <a:gsLst>
                    <a:gs pos="7619">
                      <a:srgbClr val="00188F"/>
                    </a:gs>
                    <a:gs pos="35000">
                      <a:srgbClr val="00188F"/>
                    </a:gs>
                  </a:gsLst>
                  <a:lin ang="5400000" scaled="0"/>
                </a:gradFill>
                <a:cs typeface="Segoe UI" pitchFamily="34" charset="0"/>
              </a:rPr>
              <a:t>Flexível</a:t>
            </a:r>
            <a:r>
              <a:rPr lang="en-US" sz="1900" b="1" dirty="0" smtClean="0">
                <a:gradFill>
                  <a:gsLst>
                    <a:gs pos="7619">
                      <a:srgbClr val="00188F"/>
                    </a:gs>
                    <a:gs pos="35000">
                      <a:srgbClr val="00188F"/>
                    </a:gs>
                  </a:gsLst>
                  <a:lin ang="5400000" scaled="0"/>
                </a:gradFill>
                <a:cs typeface="Segoe UI" pitchFamily="34" charset="0"/>
              </a:rPr>
              <a:t>: </a:t>
            </a:r>
            <a:r>
              <a:rPr lang="en-US" sz="1900" dirty="0" err="1" smtClean="0">
                <a:gradFill>
                  <a:gsLst>
                    <a:gs pos="19048">
                      <a:schemeClr val="tx1"/>
                    </a:gs>
                    <a:gs pos="65000">
                      <a:schemeClr val="tx1"/>
                    </a:gs>
                  </a:gsLst>
                  <a:lin ang="5400000" scaled="0"/>
                </a:gradFill>
                <a:cs typeface="Segoe UI" pitchFamily="34" charset="0"/>
              </a:rPr>
              <a:t>Diferenças</a:t>
            </a:r>
            <a:r>
              <a:rPr lang="en-US" sz="1900" dirty="0" smtClean="0">
                <a:gradFill>
                  <a:gsLst>
                    <a:gs pos="19048">
                      <a:schemeClr val="tx1"/>
                    </a:gs>
                    <a:gs pos="65000">
                      <a:schemeClr val="tx1"/>
                    </a:gs>
                  </a:gsLst>
                  <a:lin ang="5400000" scaled="0"/>
                </a:gradFill>
                <a:cs typeface="Segoe UI" pitchFamily="34" charset="0"/>
              </a:rPr>
              <a:t> </a:t>
            </a:r>
            <a:r>
              <a:rPr lang="en-US" sz="1900" dirty="0" err="1" smtClean="0">
                <a:gradFill>
                  <a:gsLst>
                    <a:gs pos="19048">
                      <a:schemeClr val="tx1"/>
                    </a:gs>
                    <a:gs pos="65000">
                      <a:schemeClr val="tx1"/>
                    </a:gs>
                  </a:gsLst>
                  <a:lin ang="5400000" scaled="0"/>
                </a:gradFill>
                <a:cs typeface="Segoe UI" pitchFamily="34" charset="0"/>
              </a:rPr>
              <a:t>por</a:t>
            </a:r>
            <a:r>
              <a:rPr lang="en-US" sz="1900" dirty="0" smtClean="0">
                <a:gradFill>
                  <a:gsLst>
                    <a:gs pos="19048">
                      <a:schemeClr val="tx1"/>
                    </a:gs>
                    <a:gs pos="65000">
                      <a:schemeClr val="tx1"/>
                    </a:gs>
                  </a:gsLst>
                  <a:lin ang="5400000" scaled="0"/>
                </a:gradFill>
                <a:cs typeface="Segoe UI" pitchFamily="34" charset="0"/>
              </a:rPr>
              <a:t> </a:t>
            </a:r>
            <a:r>
              <a:rPr lang="en-US" sz="1900" dirty="0" err="1" smtClean="0">
                <a:gradFill>
                  <a:gsLst>
                    <a:gs pos="19048">
                      <a:schemeClr val="tx1"/>
                    </a:gs>
                    <a:gs pos="65000">
                      <a:schemeClr val="tx1"/>
                    </a:gs>
                  </a:gsLst>
                  <a:lin ang="5400000" scaled="0"/>
                </a:gradFill>
                <a:cs typeface="Segoe UI" pitchFamily="34" charset="0"/>
              </a:rPr>
              <a:t>baixo</a:t>
            </a:r>
            <a:r>
              <a:rPr lang="en-US" sz="1900" dirty="0" smtClean="0">
                <a:gradFill>
                  <a:gsLst>
                    <a:gs pos="19048">
                      <a:schemeClr val="tx1"/>
                    </a:gs>
                    <a:gs pos="65000">
                      <a:schemeClr val="tx1"/>
                    </a:gs>
                  </a:gsLst>
                  <a:lin ang="5400000" scaled="0"/>
                </a:gradFill>
                <a:cs typeface="Segoe UI" pitchFamily="34" charset="0"/>
              </a:rPr>
              <a:t> do SO e Infraestrutura </a:t>
            </a:r>
            <a:r>
              <a:rPr lang="en-US" sz="1900" dirty="0" err="1" smtClean="0">
                <a:gradFill>
                  <a:gsLst>
                    <a:gs pos="19048">
                      <a:schemeClr val="tx1"/>
                    </a:gs>
                    <a:gs pos="65000">
                      <a:schemeClr val="tx1"/>
                    </a:gs>
                  </a:gsLst>
                  <a:lin ang="5400000" scaled="0"/>
                </a:gradFill>
                <a:cs typeface="Segoe UI" pitchFamily="34" charset="0"/>
              </a:rPr>
              <a:t>são</a:t>
            </a:r>
            <a:r>
              <a:rPr lang="en-US" sz="1900" dirty="0" smtClean="0">
                <a:gradFill>
                  <a:gsLst>
                    <a:gs pos="19048">
                      <a:schemeClr val="tx1"/>
                    </a:gs>
                    <a:gs pos="65000">
                      <a:schemeClr val="tx1"/>
                    </a:gs>
                  </a:gsLst>
                  <a:lin ang="5400000" scaled="0"/>
                </a:gradFill>
                <a:cs typeface="Segoe UI" pitchFamily="34" charset="0"/>
              </a:rPr>
              <a:t> </a:t>
            </a:r>
            <a:r>
              <a:rPr lang="en-US" sz="1900" dirty="0" err="1" smtClean="0">
                <a:gradFill>
                  <a:gsLst>
                    <a:gs pos="19048">
                      <a:schemeClr val="tx1"/>
                    </a:gs>
                    <a:gs pos="65000">
                      <a:schemeClr val="tx1"/>
                    </a:gs>
                  </a:gsLst>
                  <a:lin ang="5400000" scaled="0"/>
                </a:gradFill>
                <a:cs typeface="Segoe UI" pitchFamily="34" charset="0"/>
              </a:rPr>
              <a:t>abstraídas</a:t>
            </a:r>
            <a:r>
              <a:rPr lang="en-US" sz="1900" dirty="0" smtClean="0">
                <a:gradFill>
                  <a:gsLst>
                    <a:gs pos="19048">
                      <a:schemeClr val="tx1"/>
                    </a:gs>
                    <a:gs pos="65000">
                      <a:schemeClr val="tx1"/>
                    </a:gs>
                  </a:gsLst>
                  <a:lin ang="5400000" scaled="0"/>
                </a:gradFill>
                <a:cs typeface="Segoe UI" pitchFamily="34" charset="0"/>
              </a:rPr>
              <a:t>, </a:t>
            </a:r>
            <a:r>
              <a:rPr lang="en-US" sz="1900" dirty="0" err="1" smtClean="0">
                <a:gradFill>
                  <a:gsLst>
                    <a:gs pos="19048">
                      <a:schemeClr val="tx1"/>
                    </a:gs>
                    <a:gs pos="65000">
                      <a:schemeClr val="tx1"/>
                    </a:gs>
                  </a:gsLst>
                  <a:lin ang="5400000" scaled="0"/>
                </a:gradFill>
                <a:cs typeface="Segoe UI" pitchFamily="34" charset="0"/>
              </a:rPr>
              <a:t>permitindo</a:t>
            </a:r>
            <a:r>
              <a:rPr lang="en-US" sz="1900" dirty="0" smtClean="0">
                <a:gradFill>
                  <a:gsLst>
                    <a:gs pos="19048">
                      <a:schemeClr val="tx1"/>
                    </a:gs>
                    <a:gs pos="65000">
                      <a:schemeClr val="tx1"/>
                    </a:gs>
                  </a:gsLst>
                  <a:lin ang="5400000" scaled="0"/>
                </a:gradFill>
                <a:cs typeface="Segoe UI" pitchFamily="34" charset="0"/>
              </a:rPr>
              <a:t> </a:t>
            </a:r>
            <a:r>
              <a:rPr lang="en-US" sz="1900" dirty="0" err="1" smtClean="0">
                <a:gradFill>
                  <a:gsLst>
                    <a:gs pos="19048">
                      <a:schemeClr val="tx1"/>
                    </a:gs>
                    <a:gs pos="65000">
                      <a:schemeClr val="tx1"/>
                    </a:gs>
                  </a:gsLst>
                  <a:lin ang="5400000" scaled="0"/>
                </a:gradFill>
                <a:cs typeface="Segoe UI" pitchFamily="34" charset="0"/>
              </a:rPr>
              <a:t>implantação</a:t>
            </a:r>
            <a:r>
              <a:rPr lang="en-US" sz="1900" dirty="0" smtClean="0">
                <a:gradFill>
                  <a:gsLst>
                    <a:gs pos="19048">
                      <a:schemeClr val="tx1"/>
                    </a:gs>
                    <a:gs pos="65000">
                      <a:schemeClr val="tx1"/>
                    </a:gs>
                  </a:gsLst>
                  <a:lin ang="5400000" scaled="0"/>
                </a:gradFill>
                <a:cs typeface="Segoe UI" pitchFamily="34" charset="0"/>
              </a:rPr>
              <a:t> </a:t>
            </a:r>
            <a:r>
              <a:rPr lang="en-US" sz="1900" dirty="0" err="1" smtClean="0">
                <a:gradFill>
                  <a:gsLst>
                    <a:gs pos="19048">
                      <a:schemeClr val="tx1"/>
                    </a:gs>
                    <a:gs pos="65000">
                      <a:schemeClr val="tx1"/>
                    </a:gs>
                  </a:gsLst>
                  <a:lin ang="5400000" scaled="0"/>
                </a:gradFill>
                <a:cs typeface="Segoe UI" pitchFamily="34" charset="0"/>
              </a:rPr>
              <a:t>mais</a:t>
            </a:r>
            <a:r>
              <a:rPr lang="en-US" sz="1900" dirty="0" smtClean="0">
                <a:gradFill>
                  <a:gsLst>
                    <a:gs pos="19048">
                      <a:schemeClr val="tx1"/>
                    </a:gs>
                    <a:gs pos="65000">
                      <a:schemeClr val="tx1"/>
                    </a:gs>
                  </a:gsLst>
                  <a:lin ang="5400000" scaled="0"/>
                </a:gradFill>
                <a:cs typeface="Segoe UI" pitchFamily="34" charset="0"/>
              </a:rPr>
              <a:t> </a:t>
            </a:r>
            <a:r>
              <a:rPr lang="en-US" sz="1900" dirty="0" err="1" smtClean="0">
                <a:gradFill>
                  <a:gsLst>
                    <a:gs pos="19048">
                      <a:schemeClr val="tx1"/>
                    </a:gs>
                    <a:gs pos="65000">
                      <a:schemeClr val="tx1"/>
                    </a:gs>
                  </a:gsLst>
                  <a:lin ang="5400000" scaled="0"/>
                </a:gradFill>
                <a:cs typeface="Segoe UI" pitchFamily="34" charset="0"/>
              </a:rPr>
              <a:t>ampla</a:t>
            </a:r>
            <a:endParaRPr lang="en-US" sz="1900" dirty="0">
              <a:gradFill>
                <a:gsLst>
                  <a:gs pos="19048">
                    <a:schemeClr val="tx1"/>
                  </a:gs>
                  <a:gs pos="65000">
                    <a:schemeClr val="tx1"/>
                  </a:gs>
                </a:gsLst>
                <a:lin ang="5400000" scaled="0"/>
              </a:gradFill>
              <a:cs typeface="Segoe UI" pitchFamily="34" charset="0"/>
            </a:endParaRPr>
          </a:p>
          <a:p>
            <a:pPr marL="0" lvl="1" defTabSz="471584">
              <a:lnSpc>
                <a:spcPct val="90000"/>
              </a:lnSpc>
              <a:spcBef>
                <a:spcPts val="306"/>
              </a:spcBef>
              <a:spcAft>
                <a:spcPts val="612"/>
              </a:spcAft>
              <a:buClr>
                <a:srgbClr val="EFEFEF"/>
              </a:buClr>
            </a:pPr>
            <a:r>
              <a:rPr lang="en-US" sz="1900" b="1" dirty="0" err="1" smtClean="0">
                <a:gradFill>
                  <a:gsLst>
                    <a:gs pos="7619">
                      <a:srgbClr val="00188F"/>
                    </a:gs>
                    <a:gs pos="35000">
                      <a:srgbClr val="00188F"/>
                    </a:gs>
                  </a:gsLst>
                  <a:lin ang="5400000" scaled="0"/>
                </a:gradFill>
                <a:cs typeface="Segoe UI" pitchFamily="34" charset="0"/>
              </a:rPr>
              <a:t>Rápido</a:t>
            </a:r>
            <a:r>
              <a:rPr lang="en-US" sz="1900" b="1" dirty="0" smtClean="0">
                <a:gradFill>
                  <a:gsLst>
                    <a:gs pos="7619">
                      <a:srgbClr val="00188F"/>
                    </a:gs>
                    <a:gs pos="35000">
                      <a:srgbClr val="00188F"/>
                    </a:gs>
                  </a:gsLst>
                  <a:lin ang="5400000" scaled="0"/>
                </a:gradFill>
                <a:cs typeface="Segoe UI" pitchFamily="34" charset="0"/>
              </a:rPr>
              <a:t>: </a:t>
            </a:r>
            <a:r>
              <a:rPr lang="en-US" sz="1900" dirty="0">
                <a:gradFill>
                  <a:gsLst>
                    <a:gs pos="19048">
                      <a:schemeClr val="tx1"/>
                    </a:gs>
                    <a:gs pos="65000">
                      <a:schemeClr val="tx1"/>
                    </a:gs>
                  </a:gsLst>
                  <a:lin ang="5400000" scaled="0"/>
                </a:gradFill>
                <a:cs typeface="Segoe UI" pitchFamily="34" charset="0"/>
              </a:rPr>
              <a:t>Containers </a:t>
            </a:r>
            <a:r>
              <a:rPr lang="en-US" sz="1900" dirty="0" err="1" smtClean="0">
                <a:gradFill>
                  <a:gsLst>
                    <a:gs pos="19048">
                      <a:schemeClr val="tx1"/>
                    </a:gs>
                    <a:gs pos="65000">
                      <a:schemeClr val="tx1"/>
                    </a:gs>
                  </a:gsLst>
                  <a:lin ang="5400000" scaled="0"/>
                </a:gradFill>
                <a:cs typeface="Segoe UI" pitchFamily="34" charset="0"/>
              </a:rPr>
              <a:t>podem</a:t>
            </a:r>
            <a:r>
              <a:rPr lang="en-US" sz="1900" dirty="0" smtClean="0">
                <a:gradFill>
                  <a:gsLst>
                    <a:gs pos="19048">
                      <a:schemeClr val="tx1"/>
                    </a:gs>
                    <a:gs pos="65000">
                      <a:schemeClr val="tx1"/>
                    </a:gs>
                  </a:gsLst>
                  <a:lin ang="5400000" scaled="0"/>
                </a:gradFill>
                <a:cs typeface="Segoe UI" pitchFamily="34" charset="0"/>
              </a:rPr>
              <a:t> </a:t>
            </a:r>
            <a:r>
              <a:rPr lang="en-US" sz="1900" dirty="0" err="1" smtClean="0">
                <a:gradFill>
                  <a:gsLst>
                    <a:gs pos="19048">
                      <a:schemeClr val="tx1"/>
                    </a:gs>
                    <a:gs pos="65000">
                      <a:schemeClr val="tx1"/>
                    </a:gs>
                  </a:gsLst>
                  <a:lin ang="5400000" scaled="0"/>
                </a:gradFill>
                <a:cs typeface="Segoe UI" pitchFamily="34" charset="0"/>
              </a:rPr>
              <a:t>ser</a:t>
            </a:r>
            <a:r>
              <a:rPr lang="en-US" sz="1900" dirty="0" smtClean="0">
                <a:gradFill>
                  <a:gsLst>
                    <a:gs pos="19048">
                      <a:schemeClr val="tx1"/>
                    </a:gs>
                    <a:gs pos="65000">
                      <a:schemeClr val="tx1"/>
                    </a:gs>
                  </a:gsLst>
                  <a:lin ang="5400000" scaled="0"/>
                </a:gradFill>
                <a:cs typeface="Segoe UI" pitchFamily="34" charset="0"/>
              </a:rPr>
              <a:t> </a:t>
            </a:r>
            <a:r>
              <a:rPr lang="en-US" sz="1900" dirty="0" err="1" smtClean="0">
                <a:gradFill>
                  <a:gsLst>
                    <a:gs pos="19048">
                      <a:schemeClr val="tx1"/>
                    </a:gs>
                    <a:gs pos="65000">
                      <a:schemeClr val="tx1"/>
                    </a:gs>
                  </a:gsLst>
                  <a:lin ang="5400000" scaled="0"/>
                </a:gradFill>
                <a:cs typeface="Segoe UI" pitchFamily="34" charset="0"/>
              </a:rPr>
              <a:t>criados</a:t>
            </a:r>
            <a:r>
              <a:rPr lang="en-US" sz="1900" dirty="0" smtClean="0">
                <a:gradFill>
                  <a:gsLst>
                    <a:gs pos="19048">
                      <a:schemeClr val="tx1"/>
                    </a:gs>
                    <a:gs pos="65000">
                      <a:schemeClr val="tx1"/>
                    </a:gs>
                  </a:gsLst>
                  <a:lin ang="5400000" scaled="0"/>
                </a:gradFill>
                <a:cs typeface="Segoe UI" pitchFamily="34" charset="0"/>
              </a:rPr>
              <a:t> </a:t>
            </a:r>
            <a:r>
              <a:rPr lang="en-US" sz="1900" dirty="0" err="1" smtClean="0">
                <a:gradFill>
                  <a:gsLst>
                    <a:gs pos="19048">
                      <a:schemeClr val="tx1"/>
                    </a:gs>
                    <a:gs pos="65000">
                      <a:schemeClr val="tx1"/>
                    </a:gs>
                  </a:gsLst>
                  <a:lin ang="5400000" scaled="0"/>
                </a:gradFill>
                <a:cs typeface="Segoe UI" pitchFamily="34" charset="0"/>
              </a:rPr>
              <a:t>quase</a:t>
            </a:r>
            <a:r>
              <a:rPr lang="en-US" sz="1900" dirty="0" smtClean="0">
                <a:gradFill>
                  <a:gsLst>
                    <a:gs pos="19048">
                      <a:schemeClr val="tx1"/>
                    </a:gs>
                    <a:gs pos="65000">
                      <a:schemeClr val="tx1"/>
                    </a:gs>
                  </a:gsLst>
                  <a:lin ang="5400000" scaled="0"/>
                </a:gradFill>
                <a:cs typeface="Segoe UI" pitchFamily="34" charset="0"/>
              </a:rPr>
              <a:t> </a:t>
            </a:r>
            <a:r>
              <a:rPr lang="en-US" sz="1900" dirty="0" err="1" smtClean="0">
                <a:gradFill>
                  <a:gsLst>
                    <a:gs pos="19048">
                      <a:schemeClr val="tx1"/>
                    </a:gs>
                    <a:gs pos="65000">
                      <a:schemeClr val="tx1"/>
                    </a:gs>
                  </a:gsLst>
                  <a:lin ang="5400000" scaled="0"/>
                </a:gradFill>
                <a:cs typeface="Segoe UI" pitchFamily="34" charset="0"/>
              </a:rPr>
              <a:t>instantaneamente</a:t>
            </a:r>
            <a:r>
              <a:rPr lang="en-US" sz="1900" dirty="0" smtClean="0">
                <a:gradFill>
                  <a:gsLst>
                    <a:gs pos="19048">
                      <a:schemeClr val="tx1"/>
                    </a:gs>
                    <a:gs pos="65000">
                      <a:schemeClr val="tx1"/>
                    </a:gs>
                  </a:gsLst>
                  <a:lin ang="5400000" scaled="0"/>
                </a:gradFill>
                <a:cs typeface="Segoe UI" pitchFamily="34" charset="0"/>
              </a:rPr>
              <a:t>, </a:t>
            </a:r>
            <a:r>
              <a:rPr lang="en-US" sz="1900" dirty="0" err="1" smtClean="0">
                <a:gradFill>
                  <a:gsLst>
                    <a:gs pos="19048">
                      <a:schemeClr val="tx1"/>
                    </a:gs>
                    <a:gs pos="65000">
                      <a:schemeClr val="tx1"/>
                    </a:gs>
                  </a:gsLst>
                  <a:lin ang="5400000" scaled="0"/>
                </a:gradFill>
                <a:cs typeface="Segoe UI" pitchFamily="34" charset="0"/>
              </a:rPr>
              <a:t>permitindo</a:t>
            </a:r>
            <a:r>
              <a:rPr lang="en-US" sz="1900" dirty="0" smtClean="0">
                <a:gradFill>
                  <a:gsLst>
                    <a:gs pos="19048">
                      <a:schemeClr val="tx1"/>
                    </a:gs>
                    <a:gs pos="65000">
                      <a:schemeClr val="tx1"/>
                    </a:gs>
                  </a:gsLst>
                  <a:lin ang="5400000" scaled="0"/>
                </a:gradFill>
                <a:cs typeface="Segoe UI" pitchFamily="34" charset="0"/>
              </a:rPr>
              <a:t> </a:t>
            </a:r>
            <a:r>
              <a:rPr lang="en-US" sz="1900" dirty="0" err="1" smtClean="0">
                <a:gradFill>
                  <a:gsLst>
                    <a:gs pos="19048">
                      <a:schemeClr val="tx1"/>
                    </a:gs>
                    <a:gs pos="65000">
                      <a:schemeClr val="tx1"/>
                    </a:gs>
                  </a:gsLst>
                  <a:lin ang="5400000" scaled="0"/>
                </a:gradFill>
                <a:cs typeface="Segoe UI" pitchFamily="34" charset="0"/>
              </a:rPr>
              <a:t>rapida</a:t>
            </a:r>
            <a:r>
              <a:rPr lang="en-US" sz="1900" dirty="0" smtClean="0">
                <a:gradFill>
                  <a:gsLst>
                    <a:gs pos="19048">
                      <a:schemeClr val="tx1"/>
                    </a:gs>
                    <a:gs pos="65000">
                      <a:schemeClr val="tx1"/>
                    </a:gs>
                  </a:gsLst>
                  <a:lin ang="5400000" scaled="0"/>
                </a:gradFill>
                <a:cs typeface="Segoe UI" pitchFamily="34" charset="0"/>
              </a:rPr>
              <a:t> </a:t>
            </a:r>
            <a:r>
              <a:rPr lang="en-US" sz="1900" dirty="0" err="1" smtClean="0">
                <a:gradFill>
                  <a:gsLst>
                    <a:gs pos="19048">
                      <a:schemeClr val="tx1"/>
                    </a:gs>
                    <a:gs pos="65000">
                      <a:schemeClr val="tx1"/>
                    </a:gs>
                  </a:gsLst>
                  <a:lin ang="5400000" scaled="0"/>
                </a:gradFill>
                <a:cs typeface="Segoe UI" pitchFamily="34" charset="0"/>
              </a:rPr>
              <a:t>escalabilidade</a:t>
            </a:r>
            <a:r>
              <a:rPr lang="en-US" sz="1900" dirty="0" smtClean="0">
                <a:gradFill>
                  <a:gsLst>
                    <a:gs pos="19048">
                      <a:schemeClr val="tx1"/>
                    </a:gs>
                    <a:gs pos="65000">
                      <a:schemeClr val="tx1"/>
                    </a:gs>
                  </a:gsLst>
                  <a:lin ang="5400000" scaled="0"/>
                </a:gradFill>
                <a:cs typeface="Segoe UI" pitchFamily="34" charset="0"/>
              </a:rPr>
              <a:t> vertical e horizontal em </a:t>
            </a:r>
            <a:r>
              <a:rPr lang="en-US" sz="1900" dirty="0" err="1" smtClean="0">
                <a:gradFill>
                  <a:gsLst>
                    <a:gs pos="19048">
                      <a:schemeClr val="tx1"/>
                    </a:gs>
                    <a:gs pos="65000">
                      <a:schemeClr val="tx1"/>
                    </a:gs>
                  </a:gsLst>
                  <a:lin ang="5400000" scaled="0"/>
                </a:gradFill>
                <a:cs typeface="Segoe UI" pitchFamily="34" charset="0"/>
              </a:rPr>
              <a:t>resposta</a:t>
            </a:r>
            <a:r>
              <a:rPr lang="en-US" sz="1900" dirty="0" smtClean="0">
                <a:gradFill>
                  <a:gsLst>
                    <a:gs pos="19048">
                      <a:schemeClr val="tx1"/>
                    </a:gs>
                    <a:gs pos="65000">
                      <a:schemeClr val="tx1"/>
                    </a:gs>
                  </a:gsLst>
                  <a:lin ang="5400000" scaled="0"/>
                </a:gradFill>
                <a:cs typeface="Segoe UI" pitchFamily="34" charset="0"/>
              </a:rPr>
              <a:t> </a:t>
            </a:r>
            <a:r>
              <a:rPr lang="en-US" sz="1900" dirty="0" err="1" smtClean="0">
                <a:gradFill>
                  <a:gsLst>
                    <a:gs pos="19048">
                      <a:schemeClr val="tx1"/>
                    </a:gs>
                    <a:gs pos="65000">
                      <a:schemeClr val="tx1"/>
                    </a:gs>
                  </a:gsLst>
                  <a:lin ang="5400000" scaled="0"/>
                </a:gradFill>
                <a:cs typeface="Segoe UI" pitchFamily="34" charset="0"/>
              </a:rPr>
              <a:t>às</a:t>
            </a:r>
            <a:r>
              <a:rPr lang="en-US" sz="1900" dirty="0" smtClean="0">
                <a:gradFill>
                  <a:gsLst>
                    <a:gs pos="19048">
                      <a:schemeClr val="tx1"/>
                    </a:gs>
                    <a:gs pos="65000">
                      <a:schemeClr val="tx1"/>
                    </a:gs>
                  </a:gsLst>
                  <a:lin ang="5400000" scaled="0"/>
                </a:gradFill>
                <a:cs typeface="Segoe UI" pitchFamily="34" charset="0"/>
              </a:rPr>
              <a:t> </a:t>
            </a:r>
            <a:r>
              <a:rPr lang="en-US" sz="1900" dirty="0" err="1" smtClean="0">
                <a:gradFill>
                  <a:gsLst>
                    <a:gs pos="19048">
                      <a:schemeClr val="tx1"/>
                    </a:gs>
                    <a:gs pos="65000">
                      <a:schemeClr val="tx1"/>
                    </a:gs>
                  </a:gsLst>
                  <a:lin ang="5400000" scaled="0"/>
                </a:gradFill>
                <a:cs typeface="Segoe UI" pitchFamily="34" charset="0"/>
              </a:rPr>
              <a:t>demandas</a:t>
            </a:r>
            <a:r>
              <a:rPr lang="en-US" sz="1900" dirty="0" smtClean="0">
                <a:gradFill>
                  <a:gsLst>
                    <a:gs pos="19048">
                      <a:schemeClr val="tx1"/>
                    </a:gs>
                    <a:gs pos="65000">
                      <a:schemeClr val="tx1"/>
                    </a:gs>
                  </a:gsLst>
                  <a:lin ang="5400000" scaled="0"/>
                </a:gradFill>
                <a:cs typeface="Segoe UI" pitchFamily="34" charset="0"/>
              </a:rPr>
              <a:t>.</a:t>
            </a:r>
            <a:endParaRPr lang="en-US" sz="1900" dirty="0">
              <a:gradFill>
                <a:gsLst>
                  <a:gs pos="19048">
                    <a:schemeClr val="tx1"/>
                  </a:gs>
                  <a:gs pos="65000">
                    <a:schemeClr val="tx1"/>
                  </a:gs>
                </a:gsLst>
                <a:lin ang="5400000" scaled="0"/>
              </a:gradFill>
              <a:cs typeface="Segoe UI" pitchFamily="34" charset="0"/>
            </a:endParaRPr>
          </a:p>
        </p:txBody>
      </p:sp>
      <p:sp>
        <p:nvSpPr>
          <p:cNvPr id="8" name="TextBox 7"/>
          <p:cNvSpPr txBox="1"/>
          <p:nvPr/>
        </p:nvSpPr>
        <p:spPr>
          <a:xfrm rot="16200000">
            <a:off x="9891757" y="344060"/>
            <a:ext cx="1138773" cy="3051605"/>
          </a:xfrm>
          <a:prstGeom prst="rect">
            <a:avLst/>
          </a:prstGeom>
          <a:noFill/>
        </p:spPr>
        <p:txBody>
          <a:bodyPr wrap="none" lIns="182880" tIns="146304" rIns="182880" bIns="146304" rtlCol="0">
            <a:spAutoFit/>
          </a:bodyPr>
          <a:lstStyle/>
          <a:p>
            <a:pPr>
              <a:lnSpc>
                <a:spcPct val="90000"/>
              </a:lnSpc>
              <a:spcAft>
                <a:spcPts val="600"/>
              </a:spcAft>
            </a:pPr>
            <a:r>
              <a:rPr lang="en-US" sz="19900" dirty="0" smtClean="0">
                <a:gradFill>
                  <a:gsLst>
                    <a:gs pos="79817">
                      <a:schemeClr val="accent2"/>
                    </a:gs>
                    <a:gs pos="30000">
                      <a:schemeClr val="accent2"/>
                    </a:gs>
                  </a:gsLst>
                  <a:lin ang="5400000" scaled="0"/>
                </a:gradFill>
              </a:rPr>
              <a:t>}</a:t>
            </a:r>
            <a:endParaRPr lang="en-US" sz="2400" dirty="0" smtClean="0">
              <a:gradFill>
                <a:gsLst>
                  <a:gs pos="79817">
                    <a:schemeClr val="accent2"/>
                  </a:gs>
                  <a:gs pos="30000">
                    <a:schemeClr val="accent2"/>
                  </a:gs>
                </a:gsLst>
                <a:lin ang="5400000" scaled="0"/>
              </a:gradFill>
            </a:endParaRPr>
          </a:p>
        </p:txBody>
      </p:sp>
      <p:sp>
        <p:nvSpPr>
          <p:cNvPr id="9" name="TextBox 8"/>
          <p:cNvSpPr txBox="1"/>
          <p:nvPr/>
        </p:nvSpPr>
        <p:spPr>
          <a:xfrm>
            <a:off x="9721360" y="1094508"/>
            <a:ext cx="1695016" cy="627864"/>
          </a:xfrm>
          <a:prstGeom prst="rect">
            <a:avLst/>
          </a:prstGeom>
          <a:noFill/>
        </p:spPr>
        <p:txBody>
          <a:bodyPr wrap="none" lIns="182880" tIns="146304" rIns="182880" bIns="146304" rtlCol="0">
            <a:spAutoFit/>
          </a:bodyPr>
          <a:lstStyle/>
          <a:p>
            <a:pPr>
              <a:lnSpc>
                <a:spcPct val="90000"/>
              </a:lnSpc>
              <a:spcAft>
                <a:spcPts val="600"/>
              </a:spcAft>
            </a:pPr>
            <a:r>
              <a:rPr lang="en-US" sz="2400" dirty="0" smtClean="0">
                <a:gradFill>
                  <a:gsLst>
                    <a:gs pos="2917">
                      <a:schemeClr val="tx1"/>
                    </a:gs>
                    <a:gs pos="30000">
                      <a:schemeClr val="tx1"/>
                    </a:gs>
                  </a:gsLst>
                  <a:lin ang="5400000" scaled="0"/>
                </a:gradFill>
              </a:rPr>
              <a:t>Container</a:t>
            </a:r>
          </a:p>
        </p:txBody>
      </p:sp>
      <p:sp>
        <p:nvSpPr>
          <p:cNvPr id="10" name="Rectangle 9"/>
          <p:cNvSpPr/>
          <p:nvPr/>
        </p:nvSpPr>
        <p:spPr bwMode="auto">
          <a:xfrm>
            <a:off x="6803787" y="2233481"/>
            <a:ext cx="5057216" cy="4167319"/>
          </a:xfrm>
          <a:prstGeom prst="rect">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p:cNvSpPr/>
          <p:nvPr/>
        </p:nvSpPr>
        <p:spPr bwMode="auto">
          <a:xfrm>
            <a:off x="6946490" y="2439248"/>
            <a:ext cx="2330245" cy="1465052"/>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smtClean="0">
                <a:gradFill>
                  <a:gsLst>
                    <a:gs pos="0">
                      <a:srgbClr val="FFFFFF"/>
                    </a:gs>
                    <a:gs pos="100000">
                      <a:srgbClr val="FFFFFF"/>
                    </a:gs>
                  </a:gsLst>
                  <a:lin ang="5400000" scaled="0"/>
                </a:gradFill>
                <a:ea typeface="Segoe UI" pitchFamily="34" charset="0"/>
                <a:cs typeface="Segoe UI" pitchFamily="34" charset="0"/>
              </a:rPr>
              <a:t>App </a:t>
            </a:r>
            <a:r>
              <a:rPr lang="en-US" sz="2400" dirty="0">
                <a:gradFill>
                  <a:gsLst>
                    <a:gs pos="0">
                      <a:srgbClr val="FFFFFF"/>
                    </a:gs>
                    <a:gs pos="100000">
                      <a:srgbClr val="FFFFFF"/>
                    </a:gs>
                  </a:gsLst>
                  <a:lin ang="5400000" scaled="0"/>
                </a:gradFill>
                <a:ea typeface="Segoe UI" pitchFamily="34" charset="0"/>
                <a:cs typeface="Segoe UI" pitchFamily="34" charset="0"/>
              </a:rPr>
              <a:t>A</a:t>
            </a:r>
            <a:br>
              <a:rPr lang="en-US" sz="2400" dirty="0">
                <a:gradFill>
                  <a:gsLst>
                    <a:gs pos="0">
                      <a:srgbClr val="FFFFFF"/>
                    </a:gs>
                    <a:gs pos="100000">
                      <a:srgbClr val="FFFFFF"/>
                    </a:gs>
                  </a:gsLst>
                  <a:lin ang="5400000" scaled="0"/>
                </a:gradFill>
                <a:ea typeface="Segoe UI" pitchFamily="34" charset="0"/>
                <a:cs typeface="Segoe UI" pitchFamily="34" charset="0"/>
              </a:rPr>
            </a:br>
            <a:r>
              <a:rPr lang="en-US" sz="1600" dirty="0" err="1" smtClean="0">
                <a:gradFill>
                  <a:gsLst>
                    <a:gs pos="0">
                      <a:srgbClr val="FFFFFF"/>
                    </a:gs>
                    <a:gs pos="100000">
                      <a:srgbClr val="FFFFFF"/>
                    </a:gs>
                  </a:gsLst>
                  <a:lin ang="5400000" scaled="0"/>
                </a:gradFill>
                <a:ea typeface="Segoe UI" pitchFamily="34" charset="0"/>
                <a:cs typeface="Segoe UI" pitchFamily="34" charset="0"/>
              </a:rPr>
              <a:t>Binários</a:t>
            </a:r>
            <a:r>
              <a:rPr lang="en-US" sz="1600" dirty="0" smtClean="0">
                <a:gradFill>
                  <a:gsLst>
                    <a:gs pos="0">
                      <a:srgbClr val="FFFFFF"/>
                    </a:gs>
                    <a:gs pos="100000">
                      <a:srgbClr val="FFFFFF"/>
                    </a:gs>
                  </a:gsLst>
                  <a:lin ang="5400000" scaled="0"/>
                </a:gradFill>
                <a:ea typeface="Segoe UI" pitchFamily="34" charset="0"/>
                <a:cs typeface="Segoe UI" pitchFamily="34" charset="0"/>
              </a:rPr>
              <a:t>/</a:t>
            </a:r>
            <a:r>
              <a:rPr lang="en-US" sz="1600" dirty="0" err="1" smtClean="0">
                <a:gradFill>
                  <a:gsLst>
                    <a:gs pos="0">
                      <a:srgbClr val="FFFFFF"/>
                    </a:gs>
                    <a:gs pos="100000">
                      <a:srgbClr val="FFFFFF"/>
                    </a:gs>
                  </a:gsLst>
                  <a:lin ang="5400000" scaled="0"/>
                </a:gradFill>
                <a:ea typeface="Segoe UI" pitchFamily="34" charset="0"/>
                <a:cs typeface="Segoe UI" pitchFamily="34" charset="0"/>
              </a:rPr>
              <a:t>Bibliotecas</a:t>
            </a:r>
            <a:endParaRPr lang="en-US" sz="1600" dirty="0">
              <a:gradFill>
                <a:gsLst>
                  <a:gs pos="0">
                    <a:srgbClr val="FFFFFF"/>
                  </a:gs>
                  <a:gs pos="100000">
                    <a:srgbClr val="FFFFFF"/>
                  </a:gs>
                </a:gsLst>
                <a:lin ang="5400000" scaled="0"/>
              </a:gradFill>
              <a:ea typeface="Segoe UI" pitchFamily="34" charset="0"/>
              <a:cs typeface="Segoe UI" pitchFamily="34" charset="0"/>
            </a:endParaRPr>
          </a:p>
        </p:txBody>
      </p:sp>
      <p:sp>
        <p:nvSpPr>
          <p:cNvPr id="12" name="Rectangle 11"/>
          <p:cNvSpPr/>
          <p:nvPr/>
        </p:nvSpPr>
        <p:spPr bwMode="auto">
          <a:xfrm>
            <a:off x="9403746" y="2439248"/>
            <a:ext cx="2330245" cy="1465051"/>
          </a:xfrm>
          <a:prstGeom prst="rect">
            <a:avLst/>
          </a:prstGeom>
          <a:solidFill>
            <a:schemeClr val="tx2">
              <a:alpha val="3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chemeClr val="tx1"/>
                    </a:gs>
                    <a:gs pos="100000">
                      <a:schemeClr val="tx1"/>
                    </a:gs>
                  </a:gsLst>
                  <a:lin ang="5400000" scaled="0"/>
                </a:gradFill>
                <a:ea typeface="Segoe UI" pitchFamily="34" charset="0"/>
                <a:cs typeface="Segoe UI" pitchFamily="34" charset="0"/>
              </a:rPr>
              <a:t>App B</a:t>
            </a:r>
            <a:br>
              <a:rPr lang="en-US" sz="2400" dirty="0">
                <a:gradFill>
                  <a:gsLst>
                    <a:gs pos="0">
                      <a:schemeClr val="tx1"/>
                    </a:gs>
                    <a:gs pos="100000">
                      <a:schemeClr val="tx1"/>
                    </a:gs>
                  </a:gsLst>
                  <a:lin ang="5400000" scaled="0"/>
                </a:gradFill>
                <a:ea typeface="Segoe UI" pitchFamily="34" charset="0"/>
                <a:cs typeface="Segoe UI" pitchFamily="34" charset="0"/>
              </a:rPr>
            </a:br>
            <a:r>
              <a:rPr lang="en-US" sz="1600" dirty="0" err="1" smtClean="0">
                <a:gradFill>
                  <a:gsLst>
                    <a:gs pos="0">
                      <a:schemeClr val="tx1"/>
                    </a:gs>
                    <a:gs pos="100000">
                      <a:schemeClr val="tx1"/>
                    </a:gs>
                  </a:gsLst>
                  <a:lin ang="5400000" scaled="0"/>
                </a:gradFill>
                <a:ea typeface="Segoe UI" pitchFamily="34" charset="0"/>
                <a:cs typeface="Segoe UI" pitchFamily="34" charset="0"/>
              </a:rPr>
              <a:t>Binários</a:t>
            </a:r>
            <a:r>
              <a:rPr lang="en-US" sz="1600" dirty="0" smtClean="0">
                <a:gradFill>
                  <a:gsLst>
                    <a:gs pos="0">
                      <a:schemeClr val="tx1"/>
                    </a:gs>
                    <a:gs pos="100000">
                      <a:schemeClr val="tx1"/>
                    </a:gs>
                  </a:gsLst>
                  <a:lin ang="5400000" scaled="0"/>
                </a:gradFill>
                <a:ea typeface="Segoe UI" pitchFamily="34" charset="0"/>
                <a:cs typeface="Segoe UI" pitchFamily="34" charset="0"/>
              </a:rPr>
              <a:t>/</a:t>
            </a:r>
            <a:r>
              <a:rPr lang="en-US" sz="1600" dirty="0" err="1" smtClean="0">
                <a:gradFill>
                  <a:gsLst>
                    <a:gs pos="0">
                      <a:schemeClr val="tx1"/>
                    </a:gs>
                    <a:gs pos="100000">
                      <a:schemeClr val="tx1"/>
                    </a:gs>
                  </a:gsLst>
                  <a:lin ang="5400000" scaled="0"/>
                </a:gradFill>
                <a:ea typeface="Segoe UI" pitchFamily="34" charset="0"/>
                <a:cs typeface="Segoe UI" pitchFamily="34" charset="0"/>
              </a:rPr>
              <a:t>Bibliotecas</a:t>
            </a:r>
            <a:endParaRPr lang="en-US" sz="2000" dirty="0">
              <a:gradFill>
                <a:gsLst>
                  <a:gs pos="0">
                    <a:schemeClr val="tx1"/>
                  </a:gs>
                  <a:gs pos="100000">
                    <a:schemeClr val="tx1"/>
                  </a:gs>
                </a:gsLst>
                <a:lin ang="5400000" scaled="0"/>
              </a:gradFill>
              <a:ea typeface="Segoe UI" pitchFamily="34" charset="0"/>
              <a:cs typeface="Segoe UI" pitchFamily="34" charset="0"/>
            </a:endParaRPr>
          </a:p>
        </p:txBody>
      </p:sp>
      <p:sp>
        <p:nvSpPr>
          <p:cNvPr id="17" name="Rectangle 16"/>
          <p:cNvSpPr/>
          <p:nvPr/>
        </p:nvSpPr>
        <p:spPr bwMode="auto">
          <a:xfrm>
            <a:off x="6946490" y="4038222"/>
            <a:ext cx="4787501" cy="68804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err="1" smtClean="0">
                <a:gradFill>
                  <a:gsLst>
                    <a:gs pos="0">
                      <a:srgbClr val="FFFFFF"/>
                    </a:gs>
                    <a:gs pos="100000">
                      <a:srgbClr val="FFFFFF"/>
                    </a:gs>
                  </a:gsLst>
                  <a:lin ang="5400000" scaled="0"/>
                </a:gradFill>
                <a:ea typeface="Segoe UI" pitchFamily="34" charset="0"/>
                <a:cs typeface="Segoe UI" pitchFamily="34" charset="0"/>
              </a:rPr>
              <a:t>Camada</a:t>
            </a:r>
            <a:r>
              <a:rPr lang="en-US" sz="2000" dirty="0" smtClean="0">
                <a:gradFill>
                  <a:gsLst>
                    <a:gs pos="0">
                      <a:srgbClr val="FFFFFF"/>
                    </a:gs>
                    <a:gs pos="100000">
                      <a:srgbClr val="FFFFFF"/>
                    </a:gs>
                  </a:gsLst>
                  <a:lin ang="5400000" scaled="0"/>
                </a:gradFill>
                <a:ea typeface="Segoe UI" pitchFamily="34" charset="0"/>
                <a:cs typeface="Segoe UI" pitchFamily="34" charset="0"/>
              </a:rPr>
              <a:t> de </a:t>
            </a:r>
            <a:r>
              <a:rPr lang="en-US" sz="2000" dirty="0" err="1" smtClean="0">
                <a:gradFill>
                  <a:gsLst>
                    <a:gs pos="0">
                      <a:srgbClr val="FFFFFF"/>
                    </a:gs>
                    <a:gs pos="100000">
                      <a:srgbClr val="FFFFFF"/>
                    </a:gs>
                  </a:gsLst>
                  <a:lin ang="5400000" scaled="0"/>
                </a:gradFill>
                <a:ea typeface="Segoe UI" pitchFamily="34" charset="0"/>
                <a:cs typeface="Segoe UI" pitchFamily="34" charset="0"/>
              </a:rPr>
              <a:t>gerenciamento</a:t>
            </a:r>
            <a:r>
              <a:rPr lang="en-US" sz="2000" dirty="0" smtClean="0">
                <a:gradFill>
                  <a:gsLst>
                    <a:gs pos="0">
                      <a:srgbClr val="FFFFFF"/>
                    </a:gs>
                    <a:gs pos="100000">
                      <a:srgbClr val="FFFFFF"/>
                    </a:gs>
                  </a:gsLst>
                  <a:lin ang="5400000" scaled="0"/>
                </a:gradFill>
                <a:ea typeface="Segoe UI" pitchFamily="34" charset="0"/>
                <a:cs typeface="Segoe UI" pitchFamily="34" charset="0"/>
              </a:rPr>
              <a:t> de container</a:t>
            </a:r>
          </a:p>
        </p:txBody>
      </p:sp>
      <p:sp>
        <p:nvSpPr>
          <p:cNvPr id="18" name="Rectangle 17"/>
          <p:cNvSpPr/>
          <p:nvPr/>
        </p:nvSpPr>
        <p:spPr bwMode="auto">
          <a:xfrm>
            <a:off x="6946490" y="4808528"/>
            <a:ext cx="4787501" cy="688044"/>
          </a:xfrm>
          <a:prstGeom prst="rect">
            <a:avLst/>
          </a:prstGeom>
          <a:solidFill>
            <a:schemeClr val="bg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smtClean="0">
                <a:gradFill>
                  <a:gsLst>
                    <a:gs pos="0">
                      <a:srgbClr val="FFFFFF"/>
                    </a:gs>
                    <a:gs pos="100000">
                      <a:srgbClr val="FFFFFF"/>
                    </a:gs>
                  </a:gsLst>
                  <a:lin ang="5400000" scaled="0"/>
                </a:gradFill>
                <a:ea typeface="Segoe UI" pitchFamily="34" charset="0"/>
                <a:cs typeface="Segoe UI" pitchFamily="34" charset="0"/>
              </a:rPr>
              <a:t>SO Host</a:t>
            </a:r>
            <a:br>
              <a:rPr lang="en-US" sz="2000" dirty="0" smtClean="0">
                <a:gradFill>
                  <a:gsLst>
                    <a:gs pos="0">
                      <a:srgbClr val="FFFFFF"/>
                    </a:gs>
                    <a:gs pos="100000">
                      <a:srgbClr val="FFFFFF"/>
                    </a:gs>
                  </a:gsLst>
                  <a:lin ang="5400000" scaled="0"/>
                </a:gradFill>
                <a:ea typeface="Segoe UI" pitchFamily="34" charset="0"/>
                <a:cs typeface="Segoe UI" pitchFamily="34" charset="0"/>
              </a:rPr>
            </a:br>
            <a:r>
              <a:rPr lang="en-US" sz="1600" dirty="0" smtClean="0">
                <a:gradFill>
                  <a:gsLst>
                    <a:gs pos="0">
                      <a:srgbClr val="FFFFFF"/>
                    </a:gs>
                    <a:gs pos="100000">
                      <a:srgbClr val="FFFFFF"/>
                    </a:gs>
                  </a:gsLst>
                  <a:lin ang="5400000" scaled="0"/>
                </a:gradFill>
                <a:ea typeface="Segoe UI" pitchFamily="34" charset="0"/>
                <a:cs typeface="Segoe UI" pitchFamily="34" charset="0"/>
              </a:rPr>
              <a:t>com </a:t>
            </a:r>
            <a:r>
              <a:rPr lang="en-US" sz="1600" dirty="0" err="1" smtClean="0">
                <a:gradFill>
                  <a:gsLst>
                    <a:gs pos="0">
                      <a:srgbClr val="FFFFFF"/>
                    </a:gs>
                    <a:gs pos="100000">
                      <a:srgbClr val="FFFFFF"/>
                    </a:gs>
                  </a:gsLst>
                  <a:lin ang="5400000" scaled="0"/>
                </a:gradFill>
                <a:ea typeface="Segoe UI" pitchFamily="34" charset="0"/>
                <a:cs typeface="Segoe UI" pitchFamily="34" charset="0"/>
              </a:rPr>
              <a:t>suporte</a:t>
            </a:r>
            <a:r>
              <a:rPr lang="en-US" sz="1600" dirty="0" smtClean="0">
                <a:gradFill>
                  <a:gsLst>
                    <a:gs pos="0">
                      <a:srgbClr val="FFFFFF"/>
                    </a:gs>
                    <a:gs pos="100000">
                      <a:srgbClr val="FFFFFF"/>
                    </a:gs>
                  </a:gsLst>
                  <a:lin ang="5400000" scaled="0"/>
                </a:gradFill>
                <a:ea typeface="Segoe UI" pitchFamily="34" charset="0"/>
                <a:cs typeface="Segoe UI" pitchFamily="34" charset="0"/>
              </a:rPr>
              <a:t> para containers</a:t>
            </a:r>
            <a:endParaRPr lang="en-US" sz="1600" dirty="0">
              <a:gradFill>
                <a:gsLst>
                  <a:gs pos="0">
                    <a:srgbClr val="FFFFFF"/>
                  </a:gs>
                  <a:gs pos="100000">
                    <a:srgbClr val="FFFFFF"/>
                  </a:gs>
                </a:gsLst>
                <a:lin ang="5400000" scaled="0"/>
              </a:gradFill>
              <a:ea typeface="Segoe UI" pitchFamily="34" charset="0"/>
              <a:cs typeface="Segoe UI" pitchFamily="34" charset="0"/>
            </a:endParaRPr>
          </a:p>
        </p:txBody>
      </p:sp>
      <p:sp>
        <p:nvSpPr>
          <p:cNvPr id="19" name="Rectangle 18"/>
          <p:cNvSpPr/>
          <p:nvPr/>
        </p:nvSpPr>
        <p:spPr bwMode="auto">
          <a:xfrm>
            <a:off x="6946490" y="5578834"/>
            <a:ext cx="4787501" cy="688044"/>
          </a:xfrm>
          <a:prstGeom prst="rect">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err="1" smtClean="0">
                <a:gradFill>
                  <a:gsLst>
                    <a:gs pos="0">
                      <a:srgbClr val="FFFFFF"/>
                    </a:gs>
                    <a:gs pos="100000">
                      <a:srgbClr val="FFFFFF"/>
                    </a:gs>
                  </a:gsLst>
                  <a:lin ang="5400000" scaled="0"/>
                </a:gradFill>
                <a:ea typeface="Segoe UI" pitchFamily="34" charset="0"/>
                <a:cs typeface="Segoe UI" pitchFamily="34" charset="0"/>
              </a:rPr>
              <a:t>Servidor</a:t>
            </a:r>
            <a:endParaRPr lang="en-US" sz="20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4" name="Rectangle 3"/>
          <p:cNvSpPr/>
          <p:nvPr/>
        </p:nvSpPr>
        <p:spPr bwMode="auto">
          <a:xfrm>
            <a:off x="9364980" y="2400300"/>
            <a:ext cx="2392680" cy="1503999"/>
          </a:xfrm>
          <a:prstGeom prst="rect">
            <a:avLst/>
          </a:prstGeom>
          <a:noFill/>
          <a:ln w="66675">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63138574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45">
                                            <p:txEl>
                                              <p:pRg st="1" end="1"/>
                                            </p:txEl>
                                          </p:spTgt>
                                        </p:tgtEl>
                                        <p:attrNameLst>
                                          <p:attrName>style.visibility</p:attrName>
                                        </p:attrNameLst>
                                      </p:cBhvr>
                                      <p:to>
                                        <p:strVal val="visible"/>
                                      </p:to>
                                    </p:set>
                                    <p:animEffect transition="in" filter="fade">
                                      <p:cBhvr>
                                        <p:cTn id="7" dur="500"/>
                                        <p:tgtEl>
                                          <p:spTgt spid="64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45">
                                            <p:txEl>
                                              <p:pRg st="2" end="2"/>
                                            </p:txEl>
                                          </p:spTgt>
                                        </p:tgtEl>
                                        <p:attrNameLst>
                                          <p:attrName>style.visibility</p:attrName>
                                        </p:attrNameLst>
                                      </p:cBhvr>
                                      <p:to>
                                        <p:strVal val="visible"/>
                                      </p:to>
                                    </p:set>
                                    <p:animEffect transition="in" filter="fade">
                                      <p:cBhvr>
                                        <p:cTn id="12" dur="500"/>
                                        <p:tgtEl>
                                          <p:spTgt spid="64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45">
                                            <p:txEl>
                                              <p:pRg st="3" end="3"/>
                                            </p:txEl>
                                          </p:spTgt>
                                        </p:tgtEl>
                                        <p:attrNameLst>
                                          <p:attrName>style.visibility</p:attrName>
                                        </p:attrNameLst>
                                      </p:cBhvr>
                                      <p:to>
                                        <p:strVal val="visible"/>
                                      </p:to>
                                    </p:set>
                                    <p:animEffect transition="in" filter="fade">
                                      <p:cBhvr>
                                        <p:cTn id="17" dur="500"/>
                                        <p:tgtEl>
                                          <p:spTgt spid="64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45">
                                            <p:txEl>
                                              <p:pRg st="4" end="4"/>
                                            </p:txEl>
                                          </p:spTgt>
                                        </p:tgtEl>
                                        <p:attrNameLst>
                                          <p:attrName>style.visibility</p:attrName>
                                        </p:attrNameLst>
                                      </p:cBhvr>
                                      <p:to>
                                        <p:strVal val="visible"/>
                                      </p:to>
                                    </p:set>
                                    <p:animEffect transition="in" filter="fade">
                                      <p:cBhvr>
                                        <p:cTn id="22" dur="500"/>
                                        <p:tgtEl>
                                          <p:spTgt spid="64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5490734"/>
          </a:xfrm>
        </p:spPr>
        <p:txBody>
          <a:bodyPr/>
          <a:lstStyle/>
          <a:p>
            <a:pPr marL="742950" indent="-742950">
              <a:buFont typeface="+mj-lt"/>
              <a:buAutoNum type="arabicPeriod"/>
            </a:pPr>
            <a:r>
              <a:rPr lang="pt-BR" sz="3600" dirty="0" smtClean="0"/>
              <a:t>Abrir PowerShell em modo administrativo</a:t>
            </a:r>
          </a:p>
          <a:p>
            <a:pPr marL="742950" indent="-742950">
              <a:buFont typeface="+mj-lt"/>
              <a:buAutoNum type="arabicPeriod"/>
            </a:pPr>
            <a:r>
              <a:rPr lang="pt-BR" sz="3600" dirty="0" smtClean="0"/>
              <a:t>Instalar package provider</a:t>
            </a:r>
          </a:p>
          <a:p>
            <a:pPr marL="800100" lvl="1" indent="-457200">
              <a:buFont typeface="+mj-lt"/>
              <a:buAutoNum type="arabicPeriod"/>
            </a:pPr>
            <a:r>
              <a:rPr lang="en-US" sz="2000" dirty="0"/>
              <a:t>Install-</a:t>
            </a:r>
            <a:r>
              <a:rPr lang="en-US" sz="2000" dirty="0" err="1"/>
              <a:t>PackageProvider</a:t>
            </a:r>
            <a:r>
              <a:rPr lang="en-US" sz="2000" dirty="0"/>
              <a:t> </a:t>
            </a:r>
            <a:r>
              <a:rPr lang="en-US" sz="2000" dirty="0" err="1"/>
              <a:t>ContainerImage</a:t>
            </a:r>
            <a:r>
              <a:rPr lang="en-US" sz="2000" dirty="0"/>
              <a:t> </a:t>
            </a:r>
            <a:r>
              <a:rPr lang="en-US" sz="2000" dirty="0" smtClean="0"/>
              <a:t>–Force</a:t>
            </a:r>
          </a:p>
          <a:p>
            <a:pPr marL="742950" indent="-742950">
              <a:buFont typeface="+mj-lt"/>
              <a:buAutoNum type="arabicPeriod"/>
            </a:pPr>
            <a:r>
              <a:rPr lang="pt-BR" sz="3600" dirty="0" smtClean="0"/>
              <a:t>Método 1 – baixar e instalar imagens via Internet</a:t>
            </a:r>
          </a:p>
          <a:p>
            <a:pPr marL="800100" lvl="1" indent="-457200">
              <a:buFont typeface="+mj-lt"/>
              <a:buAutoNum type="arabicPeriod"/>
            </a:pPr>
            <a:r>
              <a:rPr lang="en-US" sz="2000" dirty="0"/>
              <a:t>Install-</a:t>
            </a:r>
            <a:r>
              <a:rPr lang="en-US" sz="2000" dirty="0" err="1"/>
              <a:t>ContainerImage</a:t>
            </a:r>
            <a:r>
              <a:rPr lang="en-US" sz="2000" dirty="0"/>
              <a:t> -Name </a:t>
            </a:r>
            <a:r>
              <a:rPr lang="en-US" sz="2000" dirty="0" err="1" smtClean="0"/>
              <a:t>WindowsServerCore</a:t>
            </a:r>
            <a:endParaRPr lang="en-US" sz="2000" dirty="0" smtClean="0"/>
          </a:p>
          <a:p>
            <a:pPr marL="800100" lvl="1" indent="-457200">
              <a:buFont typeface="+mj-lt"/>
              <a:buAutoNum type="arabicPeriod"/>
            </a:pPr>
            <a:r>
              <a:rPr lang="en-US" sz="2000" dirty="0"/>
              <a:t>Install-</a:t>
            </a:r>
            <a:r>
              <a:rPr lang="en-US" sz="2000" dirty="0" err="1"/>
              <a:t>ContainerImage</a:t>
            </a:r>
            <a:r>
              <a:rPr lang="en-US" sz="2000" dirty="0"/>
              <a:t> -Name </a:t>
            </a:r>
            <a:r>
              <a:rPr lang="en-US" sz="2000" dirty="0" err="1" smtClean="0"/>
              <a:t>NanoServer</a:t>
            </a:r>
            <a:endParaRPr lang="en-US" sz="2000" dirty="0" smtClean="0"/>
          </a:p>
          <a:p>
            <a:pPr marL="742950" indent="-742950">
              <a:buFont typeface="+mj-lt"/>
              <a:buAutoNum type="arabicPeriod"/>
            </a:pPr>
            <a:r>
              <a:rPr lang="pt-BR" sz="3600" dirty="0" smtClean="0"/>
              <a:t>Método 2 – baixar e instalar posteriormente</a:t>
            </a:r>
          </a:p>
          <a:p>
            <a:pPr marL="800100" lvl="1" indent="-457200">
              <a:buFont typeface="+mj-lt"/>
              <a:buAutoNum type="arabicPeriod"/>
            </a:pPr>
            <a:r>
              <a:rPr lang="en-US" sz="2000" dirty="0" smtClean="0"/>
              <a:t>Find-</a:t>
            </a:r>
            <a:r>
              <a:rPr lang="en-US" sz="2000" dirty="0" err="1" smtClean="0"/>
              <a:t>ContainerImage</a:t>
            </a:r>
            <a:endParaRPr lang="en-US" sz="2000" dirty="0" smtClean="0"/>
          </a:p>
          <a:p>
            <a:pPr marL="800100" lvl="1" indent="-457200">
              <a:buFont typeface="+mj-lt"/>
              <a:buAutoNum type="arabicPeriod"/>
            </a:pPr>
            <a:r>
              <a:rPr lang="en-US" sz="2000" dirty="0"/>
              <a:t>Save-</a:t>
            </a:r>
            <a:r>
              <a:rPr lang="en-US" sz="2000" dirty="0" err="1"/>
              <a:t>ContainerImage</a:t>
            </a:r>
            <a:r>
              <a:rPr lang="en-US" sz="2000" dirty="0"/>
              <a:t> -Name </a:t>
            </a:r>
            <a:r>
              <a:rPr lang="en-US" sz="2000" dirty="0" err="1"/>
              <a:t>NanoServer</a:t>
            </a:r>
            <a:r>
              <a:rPr lang="en-US" sz="2000" dirty="0"/>
              <a:t> -Path c:\</a:t>
            </a:r>
            <a:r>
              <a:rPr lang="en-US" sz="2000" dirty="0" smtClean="0"/>
              <a:t>container-image</a:t>
            </a:r>
          </a:p>
          <a:p>
            <a:pPr marL="800100" lvl="1" indent="-457200">
              <a:buFont typeface="+mj-lt"/>
              <a:buAutoNum type="arabicPeriod"/>
            </a:pPr>
            <a:r>
              <a:rPr lang="en-US" sz="2000" dirty="0"/>
              <a:t>Install-</a:t>
            </a:r>
            <a:r>
              <a:rPr lang="en-US" sz="2000" dirty="0" err="1"/>
              <a:t>ContainerOSImage</a:t>
            </a:r>
            <a:r>
              <a:rPr lang="en-US" sz="2000" dirty="0"/>
              <a:t> -</a:t>
            </a:r>
            <a:r>
              <a:rPr lang="en-US" sz="2000" dirty="0" err="1"/>
              <a:t>WimPath</a:t>
            </a:r>
            <a:r>
              <a:rPr lang="en-US" sz="2000" dirty="0"/>
              <a:t> C:\container-image\NanoServer.wim </a:t>
            </a:r>
            <a:r>
              <a:rPr lang="en-US" sz="2000" dirty="0" smtClean="0"/>
              <a:t>–Force</a:t>
            </a:r>
          </a:p>
          <a:p>
            <a:pPr marL="558800" indent="-457200">
              <a:buFont typeface="+mj-lt"/>
              <a:buAutoNum type="arabicPeriod"/>
            </a:pPr>
            <a:r>
              <a:rPr lang="pt-BR" sz="3600" dirty="0" smtClean="0"/>
              <a:t>Reiniciar Docker após instalação de imagem</a:t>
            </a:r>
          </a:p>
          <a:p>
            <a:pPr marL="800100" lvl="1" indent="-457200">
              <a:buFont typeface="+mj-lt"/>
              <a:buAutoNum type="arabicPeriod"/>
            </a:pPr>
            <a:r>
              <a:rPr lang="en-US" sz="2000" dirty="0"/>
              <a:t>Restart-Service </a:t>
            </a:r>
            <a:r>
              <a:rPr lang="en-US" sz="2000" dirty="0" err="1" smtClean="0"/>
              <a:t>docker</a:t>
            </a:r>
            <a:endParaRPr lang="en-US" sz="2000" dirty="0"/>
          </a:p>
        </p:txBody>
      </p:sp>
      <p:sp>
        <p:nvSpPr>
          <p:cNvPr id="3" name="Title 2"/>
          <p:cNvSpPr>
            <a:spLocks noGrp="1"/>
          </p:cNvSpPr>
          <p:nvPr>
            <p:ph type="title"/>
          </p:nvPr>
        </p:nvSpPr>
        <p:spPr/>
        <p:txBody>
          <a:bodyPr/>
          <a:lstStyle/>
          <a:p>
            <a:r>
              <a:rPr lang="pt-BR" dirty="0" smtClean="0"/>
              <a:t>Instalar imagens de base</a:t>
            </a:r>
            <a:endParaRPr lang="en-US" dirty="0"/>
          </a:p>
        </p:txBody>
      </p:sp>
    </p:spTree>
    <p:extLst>
      <p:ext uri="{BB962C8B-B14F-4D97-AF65-F5344CB8AC3E}">
        <p14:creationId xmlns:p14="http://schemas.microsoft.com/office/powerpoint/2010/main" val="803551879"/>
      </p:ext>
    </p:extLst>
  </p:cSld>
  <p:clrMapOvr>
    <a:masterClrMapping/>
  </p:clrMapOvr>
  <p:transition>
    <p:fad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4216539"/>
          </a:xfrm>
        </p:spPr>
        <p:txBody>
          <a:bodyPr/>
          <a:lstStyle/>
          <a:p>
            <a:r>
              <a:rPr lang="pt-BR" sz="3200" dirty="0" smtClean="0"/>
              <a:t>Abrir Explorer</a:t>
            </a:r>
          </a:p>
          <a:p>
            <a:pPr lvl="1"/>
            <a:r>
              <a:rPr lang="pt-BR" sz="1800" dirty="0" smtClean="0"/>
              <a:t>C:\ProgramData\Microsoft\Windows\images</a:t>
            </a:r>
          </a:p>
          <a:p>
            <a:endParaRPr lang="pt-BR" sz="3200" dirty="0"/>
          </a:p>
          <a:p>
            <a:endParaRPr lang="pt-BR" sz="3200" dirty="0" smtClean="0"/>
          </a:p>
          <a:p>
            <a:endParaRPr lang="pt-BR" sz="3200" dirty="0" smtClean="0"/>
          </a:p>
          <a:p>
            <a:endParaRPr lang="pt-BR" sz="3200" dirty="0"/>
          </a:p>
          <a:p>
            <a:r>
              <a:rPr lang="pt-BR" sz="3200" dirty="0" smtClean="0"/>
              <a:t>Visualizando via PowerShell e Docker</a:t>
            </a:r>
          </a:p>
          <a:p>
            <a:endParaRPr lang="pt-BR" sz="3400" dirty="0" smtClean="0"/>
          </a:p>
        </p:txBody>
      </p:sp>
      <p:sp>
        <p:nvSpPr>
          <p:cNvPr id="3" name="Title 2"/>
          <p:cNvSpPr>
            <a:spLocks noGrp="1"/>
          </p:cNvSpPr>
          <p:nvPr>
            <p:ph type="title"/>
          </p:nvPr>
        </p:nvSpPr>
        <p:spPr/>
        <p:txBody>
          <a:bodyPr/>
          <a:lstStyle/>
          <a:p>
            <a:r>
              <a:rPr lang="pt-BR" dirty="0" smtClean="0"/>
              <a:t>Verificando imagens instaladas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639" y="2036566"/>
            <a:ext cx="9030960" cy="2165783"/>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4639" y="4688137"/>
            <a:ext cx="8726118" cy="2229161"/>
          </a:xfrm>
          <a:prstGeom prst="rect">
            <a:avLst/>
          </a:prstGeom>
        </p:spPr>
      </p:pic>
    </p:spTree>
    <p:extLst>
      <p:ext uri="{BB962C8B-B14F-4D97-AF65-F5344CB8AC3E}">
        <p14:creationId xmlns:p14="http://schemas.microsoft.com/office/powerpoint/2010/main" val="4136872728"/>
      </p:ext>
    </p:extLst>
  </p:cSld>
  <p:clrMapOvr>
    <a:masterClrMapping/>
  </p:clrMapOvr>
  <p:transition>
    <p:fad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3040832"/>
          </a:xfrm>
        </p:spPr>
        <p:txBody>
          <a:bodyPr/>
          <a:lstStyle/>
          <a:p>
            <a:r>
              <a:rPr lang="pt-BR" dirty="0" smtClean="0"/>
              <a:t>Adicionar TAG para a imagem ser utilizada</a:t>
            </a:r>
          </a:p>
          <a:p>
            <a:pPr lvl="1"/>
            <a:r>
              <a:rPr lang="en-US" dirty="0" err="1"/>
              <a:t>docker</a:t>
            </a:r>
            <a:r>
              <a:rPr lang="en-US" dirty="0"/>
              <a:t> tag windowsservercore:10.0.14300.1000 </a:t>
            </a:r>
            <a:r>
              <a:rPr lang="en-US" dirty="0" err="1" smtClean="0"/>
              <a:t>windowsservercore:latest</a:t>
            </a:r>
            <a:endParaRPr lang="en-US" dirty="0" smtClean="0"/>
          </a:p>
          <a:p>
            <a:pPr lvl="1"/>
            <a:r>
              <a:rPr lang="en-US" dirty="0" err="1"/>
              <a:t>docker</a:t>
            </a:r>
            <a:r>
              <a:rPr lang="en-US" dirty="0"/>
              <a:t> tag </a:t>
            </a:r>
            <a:r>
              <a:rPr lang="en-US" dirty="0" smtClean="0"/>
              <a:t>windowsservercore:10.0.14300.1016 </a:t>
            </a:r>
            <a:r>
              <a:rPr lang="en-US" dirty="0" err="1" smtClean="0"/>
              <a:t>nanoserver:latest</a:t>
            </a:r>
            <a:endParaRPr lang="en-US" dirty="0" smtClean="0"/>
          </a:p>
          <a:p>
            <a:r>
              <a:rPr lang="pt-BR" dirty="0" smtClean="0"/>
              <a:t>Visualizar imagens existentes</a:t>
            </a:r>
          </a:p>
          <a:p>
            <a:pPr lvl="1"/>
            <a:r>
              <a:rPr lang="pt-BR" dirty="0" smtClean="0"/>
              <a:t>Docker images</a:t>
            </a:r>
          </a:p>
          <a:p>
            <a:pPr lvl="1"/>
            <a:r>
              <a:rPr lang="pt-BR" dirty="0" smtClean="0"/>
              <a:t>Get-containerimage</a:t>
            </a:r>
            <a:endParaRPr lang="en-US" dirty="0"/>
          </a:p>
        </p:txBody>
      </p:sp>
      <p:sp>
        <p:nvSpPr>
          <p:cNvPr id="3" name="Title 2"/>
          <p:cNvSpPr>
            <a:spLocks noGrp="1"/>
          </p:cNvSpPr>
          <p:nvPr>
            <p:ph type="title"/>
          </p:nvPr>
        </p:nvSpPr>
        <p:spPr/>
        <p:txBody>
          <a:bodyPr/>
          <a:lstStyle/>
          <a:p>
            <a:r>
              <a:rPr lang="pt-BR" dirty="0" smtClean="0"/>
              <a:t>Preparando imagens</a:t>
            </a:r>
            <a:endParaRPr lang="en-US" dirty="0"/>
          </a:p>
        </p:txBody>
      </p:sp>
    </p:spTree>
    <p:extLst>
      <p:ext uri="{BB962C8B-B14F-4D97-AF65-F5344CB8AC3E}">
        <p14:creationId xmlns:p14="http://schemas.microsoft.com/office/powerpoint/2010/main" val="569321352"/>
      </p:ext>
    </p:extLst>
  </p:cSld>
  <p:clrMapOvr>
    <a:masterClrMapping/>
  </p:clrMapOvr>
  <p:transition>
    <p:fad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5743111"/>
          </a:xfrm>
        </p:spPr>
        <p:txBody>
          <a:bodyPr/>
          <a:lstStyle/>
          <a:p>
            <a:pPr marL="742950" indent="-742950">
              <a:buFont typeface="+mj-lt"/>
              <a:buAutoNum type="arabicPeriod"/>
            </a:pPr>
            <a:r>
              <a:rPr lang="pt-BR" sz="3600" dirty="0" smtClean="0"/>
              <a:t>Abrir PowerShell em modo Administrativo</a:t>
            </a:r>
          </a:p>
          <a:p>
            <a:pPr marL="800100" lvl="1" indent="-457200">
              <a:buFont typeface="+mj-lt"/>
              <a:buAutoNum type="arabicPeriod"/>
            </a:pPr>
            <a:r>
              <a:rPr lang="pt-BR" sz="2000" dirty="0" smtClean="0"/>
              <a:t>Docker search Microsoft</a:t>
            </a:r>
          </a:p>
          <a:p>
            <a:pPr marL="800100" lvl="1" indent="-457200">
              <a:buFont typeface="+mj-lt"/>
              <a:buAutoNum type="arabicPeriod"/>
            </a:pPr>
            <a:r>
              <a:rPr lang="pt-BR" sz="2000" dirty="0" smtClean="0"/>
              <a:t>OU</a:t>
            </a:r>
          </a:p>
          <a:p>
            <a:pPr marL="800100" lvl="1" indent="-457200">
              <a:buFont typeface="+mj-lt"/>
              <a:buAutoNum type="arabicPeriod"/>
            </a:pPr>
            <a:r>
              <a:rPr lang="pt-BR" sz="2000" dirty="0" smtClean="0"/>
              <a:t>Docker search *</a:t>
            </a:r>
            <a:endParaRPr lang="en-US" sz="2000" dirty="0" smtClean="0"/>
          </a:p>
          <a:p>
            <a:pPr marL="742950" indent="-742950">
              <a:buFont typeface="+mj-lt"/>
              <a:buAutoNum type="arabicPeriod"/>
            </a:pPr>
            <a:r>
              <a:rPr lang="pt-BR" sz="3600" dirty="0" smtClean="0"/>
              <a:t>Baixando container</a:t>
            </a:r>
          </a:p>
          <a:p>
            <a:pPr marL="800100" lvl="1" indent="-457200">
              <a:buFont typeface="+mj-lt"/>
              <a:buAutoNum type="arabicPeriod"/>
            </a:pPr>
            <a:r>
              <a:rPr lang="pt-BR" sz="2000" dirty="0"/>
              <a:t>docker pull </a:t>
            </a:r>
            <a:r>
              <a:rPr lang="pt-BR" sz="2000" dirty="0" smtClean="0"/>
              <a:t>microsoft/iis:windowsservercore</a:t>
            </a:r>
          </a:p>
          <a:p>
            <a:pPr marL="558800" indent="-457200">
              <a:buFont typeface="+mj-lt"/>
              <a:buAutoNum type="arabicPeriod"/>
            </a:pPr>
            <a:r>
              <a:rPr lang="pt-BR" sz="3600" dirty="0" smtClean="0"/>
              <a:t>Iniciar container em background (-d), mapear porta do host p/ o container (-p) e executar PING para manter container no ar</a:t>
            </a:r>
          </a:p>
          <a:p>
            <a:pPr marL="800100" lvl="1" indent="-457200">
              <a:buFont typeface="+mj-lt"/>
              <a:buAutoNum type="arabicPeriod"/>
            </a:pPr>
            <a:r>
              <a:rPr lang="pt-BR" sz="2000" dirty="0"/>
              <a:t>docker run -d -p 80:80 microsoft/iis:windowsservercore ping -t </a:t>
            </a:r>
            <a:r>
              <a:rPr lang="pt-BR" sz="2000" dirty="0" smtClean="0"/>
              <a:t>localhost</a:t>
            </a:r>
          </a:p>
          <a:p>
            <a:pPr marL="558800" indent="-457200">
              <a:buFont typeface="+mj-lt"/>
              <a:buAutoNum type="arabicPeriod"/>
            </a:pPr>
            <a:r>
              <a:rPr lang="pt-BR" sz="3600" dirty="0" smtClean="0"/>
              <a:t>Visualizando container em execução (ps)</a:t>
            </a:r>
          </a:p>
          <a:p>
            <a:pPr marL="800100" lvl="1" indent="-457200">
              <a:buFont typeface="+mj-lt"/>
              <a:buAutoNum type="arabicPeriod"/>
            </a:pPr>
            <a:r>
              <a:rPr lang="pt-BR" sz="2000" dirty="0" smtClean="0"/>
              <a:t>Docker ps</a:t>
            </a:r>
            <a:endParaRPr lang="pt-BR" sz="2000" dirty="0"/>
          </a:p>
        </p:txBody>
      </p:sp>
      <p:sp>
        <p:nvSpPr>
          <p:cNvPr id="3" name="Title 2"/>
          <p:cNvSpPr>
            <a:spLocks noGrp="1"/>
          </p:cNvSpPr>
          <p:nvPr>
            <p:ph type="title"/>
          </p:nvPr>
        </p:nvSpPr>
        <p:spPr/>
        <p:txBody>
          <a:bodyPr/>
          <a:lstStyle/>
          <a:p>
            <a:r>
              <a:rPr lang="pt-BR" dirty="0" smtClean="0"/>
              <a:t>Implantando Containers</a:t>
            </a:r>
            <a:endParaRPr lang="en-US" dirty="0"/>
          </a:p>
        </p:txBody>
      </p:sp>
    </p:spTree>
    <p:extLst>
      <p:ext uri="{BB962C8B-B14F-4D97-AF65-F5344CB8AC3E}">
        <p14:creationId xmlns:p14="http://schemas.microsoft.com/office/powerpoint/2010/main" val="1874398223"/>
      </p:ext>
    </p:extLst>
  </p:cSld>
  <p:clrMapOvr>
    <a:masterClrMapping/>
  </p:clrMapOvr>
  <p:transition>
    <p:fade/>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2376035"/>
          </a:xfrm>
        </p:spPr>
        <p:txBody>
          <a:bodyPr/>
          <a:lstStyle/>
          <a:p>
            <a:pPr marL="742950" indent="-742950">
              <a:buFont typeface="+mj-lt"/>
              <a:buAutoNum type="arabicPeriod"/>
            </a:pPr>
            <a:r>
              <a:rPr lang="pt-BR" dirty="0" smtClean="0"/>
              <a:t>Verificar qual IP está em uso no Host</a:t>
            </a:r>
          </a:p>
          <a:p>
            <a:pPr marL="800100" lvl="1" indent="-457200">
              <a:buFont typeface="+mj-lt"/>
              <a:buAutoNum type="arabicPeriod"/>
            </a:pPr>
            <a:r>
              <a:rPr lang="pt-BR" dirty="0" smtClean="0"/>
              <a:t>Ipconfig</a:t>
            </a:r>
          </a:p>
          <a:p>
            <a:pPr marL="742950" indent="-742950">
              <a:buFont typeface="+mj-lt"/>
              <a:buAutoNum type="arabicPeriod"/>
            </a:pPr>
            <a:r>
              <a:rPr lang="pt-BR" dirty="0" smtClean="0"/>
              <a:t>Usar outro computador na sua rede e digitar no browser o IP do Host (passo 1)</a:t>
            </a:r>
            <a:endParaRPr lang="en-US" dirty="0"/>
          </a:p>
        </p:txBody>
      </p:sp>
      <p:sp>
        <p:nvSpPr>
          <p:cNvPr id="3" name="Title 2"/>
          <p:cNvSpPr>
            <a:spLocks noGrp="1"/>
          </p:cNvSpPr>
          <p:nvPr>
            <p:ph type="title"/>
          </p:nvPr>
        </p:nvSpPr>
        <p:spPr/>
        <p:txBody>
          <a:bodyPr/>
          <a:lstStyle/>
          <a:p>
            <a:r>
              <a:rPr lang="pt-BR" dirty="0" smtClean="0"/>
              <a:t>Visualisando Web Site</a:t>
            </a:r>
            <a:endParaRPr lang="en-US" dirty="0"/>
          </a:p>
        </p:txBody>
      </p:sp>
    </p:spTree>
    <p:extLst>
      <p:ext uri="{BB962C8B-B14F-4D97-AF65-F5344CB8AC3E}">
        <p14:creationId xmlns:p14="http://schemas.microsoft.com/office/powerpoint/2010/main" val="2076631509"/>
      </p:ext>
    </p:extLst>
  </p:cSld>
  <p:clrMapOvr>
    <a:masterClrMapping/>
  </p:clrMapOvr>
  <p:transition>
    <p:fade/>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4124206"/>
          </a:xfrm>
        </p:spPr>
        <p:txBody>
          <a:bodyPr/>
          <a:lstStyle/>
          <a:p>
            <a:pPr marL="742950" indent="-742950">
              <a:buFont typeface="+mj-lt"/>
              <a:buAutoNum type="arabicPeriod"/>
            </a:pPr>
            <a:r>
              <a:rPr lang="pt-BR" dirty="0" smtClean="0"/>
              <a:t>Visualizar container em execução e anotar nome</a:t>
            </a:r>
          </a:p>
          <a:p>
            <a:pPr marL="800100" lvl="1" indent="-457200">
              <a:buFont typeface="+mj-lt"/>
              <a:buAutoNum type="arabicPeriod"/>
            </a:pPr>
            <a:r>
              <a:rPr lang="pt-BR" dirty="0" smtClean="0"/>
              <a:t>Docker ps</a:t>
            </a:r>
          </a:p>
          <a:p>
            <a:pPr marL="800100" lvl="1" indent="-457200">
              <a:buFont typeface="+mj-lt"/>
              <a:buAutoNum type="arabicPeriod"/>
            </a:pPr>
            <a:endParaRPr lang="pt-BR" dirty="0"/>
          </a:p>
          <a:p>
            <a:pPr marL="800100" lvl="1" indent="-457200">
              <a:buFont typeface="+mj-lt"/>
              <a:buAutoNum type="arabicPeriod"/>
            </a:pPr>
            <a:endParaRPr lang="pt-BR" dirty="0" smtClean="0"/>
          </a:p>
          <a:p>
            <a:pPr marL="742950" indent="-742950">
              <a:buFont typeface="+mj-lt"/>
              <a:buAutoNum type="arabicPeriod"/>
            </a:pPr>
            <a:r>
              <a:rPr lang="pt-BR" dirty="0" smtClean="0"/>
              <a:t>Remover container (rm) à força (-f)</a:t>
            </a:r>
          </a:p>
          <a:p>
            <a:pPr marL="800100" lvl="1" indent="-457200">
              <a:buFont typeface="+mj-lt"/>
              <a:buAutoNum type="arabicPeriod"/>
            </a:pPr>
            <a:r>
              <a:rPr lang="pt-BR" dirty="0" smtClean="0"/>
              <a:t>Docker rm –f fervent_wright</a:t>
            </a:r>
          </a:p>
          <a:p>
            <a:pPr marL="742950" indent="-742950">
              <a:buFont typeface="+mj-lt"/>
              <a:buAutoNum type="arabicPeriod"/>
            </a:pPr>
            <a:r>
              <a:rPr lang="pt-BR" dirty="0" smtClean="0"/>
              <a:t>Visualizar containers ativos</a:t>
            </a:r>
          </a:p>
          <a:p>
            <a:pPr marL="800100" lvl="1" indent="-457200">
              <a:buFont typeface="+mj-lt"/>
              <a:buAutoNum type="arabicPeriod"/>
            </a:pPr>
            <a:r>
              <a:rPr lang="pt-BR" dirty="0" smtClean="0"/>
              <a:t>Docker ps</a:t>
            </a:r>
          </a:p>
        </p:txBody>
      </p:sp>
      <p:sp>
        <p:nvSpPr>
          <p:cNvPr id="3" name="Title 2"/>
          <p:cNvSpPr>
            <a:spLocks noGrp="1"/>
          </p:cNvSpPr>
          <p:nvPr>
            <p:ph type="title"/>
          </p:nvPr>
        </p:nvSpPr>
        <p:spPr/>
        <p:txBody>
          <a:bodyPr/>
          <a:lstStyle/>
          <a:p>
            <a:r>
              <a:rPr lang="pt-BR" dirty="0" smtClean="0"/>
              <a:t>Desligando container</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273" y="2256976"/>
            <a:ext cx="10058400" cy="904502"/>
          </a:xfrm>
          <a:prstGeom prst="rect">
            <a:avLst/>
          </a:prstGeom>
        </p:spPr>
      </p:pic>
    </p:spTree>
    <p:extLst>
      <p:ext uri="{BB962C8B-B14F-4D97-AF65-F5344CB8AC3E}">
        <p14:creationId xmlns:p14="http://schemas.microsoft.com/office/powerpoint/2010/main" val="2209037757"/>
      </p:ext>
    </p:extLst>
  </p:cSld>
  <p:clrMapOvr>
    <a:masterClrMapping/>
  </p:clrMapOvr>
  <p:transition>
    <p:fade/>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5481501"/>
          </a:xfrm>
        </p:spPr>
        <p:txBody>
          <a:bodyPr/>
          <a:lstStyle/>
          <a:p>
            <a:pPr marL="514350" indent="-514350">
              <a:buFont typeface="+mj-lt"/>
              <a:buAutoNum type="arabicPeriod"/>
            </a:pPr>
            <a:r>
              <a:rPr lang="pt-BR" sz="3200" dirty="0" smtClean="0"/>
              <a:t>Abrir PowerShell em modo Administrativo</a:t>
            </a:r>
          </a:p>
          <a:p>
            <a:pPr marL="514350" indent="-514350">
              <a:buFont typeface="+mj-lt"/>
              <a:buAutoNum type="arabicPeriod"/>
            </a:pPr>
            <a:r>
              <a:rPr lang="pt-BR" sz="3200" dirty="0" smtClean="0"/>
              <a:t>Iniciar container em modo interativo (-it), </a:t>
            </a:r>
            <a:r>
              <a:rPr lang="pt-BR" sz="3200" dirty="0"/>
              <a:t>mapear porta do host p/ o </a:t>
            </a:r>
            <a:r>
              <a:rPr lang="pt-BR" sz="3200" dirty="0" smtClean="0"/>
              <a:t>container (-p) e visualizar comando</a:t>
            </a:r>
            <a:endParaRPr lang="pt-BR" sz="3200" dirty="0"/>
          </a:p>
          <a:p>
            <a:pPr marL="685800" lvl="1" indent="-342900">
              <a:buFont typeface="+mj-lt"/>
              <a:buAutoNum type="arabicPeriod"/>
            </a:pPr>
            <a:r>
              <a:rPr lang="pt-BR" sz="1800" dirty="0"/>
              <a:t>docker run </a:t>
            </a:r>
            <a:r>
              <a:rPr lang="pt-BR" sz="1800" dirty="0" smtClean="0"/>
              <a:t>-it </a:t>
            </a:r>
            <a:r>
              <a:rPr lang="pt-BR" sz="1800" dirty="0"/>
              <a:t>-p 80:80 microsoft/iis:windowsservercore ping -t </a:t>
            </a:r>
            <a:r>
              <a:rPr lang="pt-BR" sz="1800" dirty="0" smtClean="0"/>
              <a:t>localhost</a:t>
            </a:r>
          </a:p>
          <a:p>
            <a:pPr marL="514350" indent="-514350">
              <a:buFont typeface="+mj-lt"/>
              <a:buAutoNum type="arabicPeriod"/>
            </a:pPr>
            <a:r>
              <a:rPr lang="pt-BR" sz="3200" dirty="0" smtClean="0"/>
              <a:t>Abrir outro PowerShell em modo administrativo</a:t>
            </a:r>
            <a:r>
              <a:rPr lang="en-US" sz="3200" dirty="0" smtClean="0"/>
              <a:t> e </a:t>
            </a:r>
            <a:r>
              <a:rPr lang="en-US" sz="3200" dirty="0" err="1" smtClean="0"/>
              <a:t>visualizar</a:t>
            </a:r>
            <a:r>
              <a:rPr lang="en-US" sz="3200" dirty="0" smtClean="0"/>
              <a:t> containers</a:t>
            </a:r>
          </a:p>
          <a:p>
            <a:pPr marL="685800" lvl="1" indent="-342900">
              <a:buFont typeface="+mj-lt"/>
              <a:buAutoNum type="arabicPeriod"/>
            </a:pPr>
            <a:r>
              <a:rPr lang="pt-BR" sz="1800" dirty="0" smtClean="0"/>
              <a:t>Docker ps</a:t>
            </a:r>
          </a:p>
          <a:p>
            <a:pPr marL="514350" indent="-514350">
              <a:buFont typeface="+mj-lt"/>
              <a:buAutoNum type="arabicPeriod"/>
            </a:pPr>
            <a:r>
              <a:rPr lang="pt-BR" sz="3200" dirty="0" smtClean="0"/>
              <a:t>Voltar para 1° janela do PowerShell com comando PING e derrubar container</a:t>
            </a:r>
          </a:p>
          <a:p>
            <a:pPr marL="685800" lvl="1" indent="-342900">
              <a:buFont typeface="+mj-lt"/>
              <a:buAutoNum type="arabicPeriod"/>
            </a:pPr>
            <a:r>
              <a:rPr lang="pt-BR" sz="1800" dirty="0" smtClean="0"/>
              <a:t>CTRL + C</a:t>
            </a:r>
          </a:p>
          <a:p>
            <a:pPr marL="514350" indent="-514350">
              <a:buFont typeface="+mj-lt"/>
              <a:buAutoNum type="arabicPeriod"/>
            </a:pPr>
            <a:r>
              <a:rPr lang="pt-BR" sz="3200" dirty="0" smtClean="0"/>
              <a:t>Voltar para 2° janela  do PowerShell com comando Docker ps e executar novamente</a:t>
            </a:r>
          </a:p>
        </p:txBody>
      </p:sp>
      <p:sp>
        <p:nvSpPr>
          <p:cNvPr id="3" name="Title 2"/>
          <p:cNvSpPr>
            <a:spLocks noGrp="1"/>
          </p:cNvSpPr>
          <p:nvPr>
            <p:ph type="title"/>
          </p:nvPr>
        </p:nvSpPr>
        <p:spPr/>
        <p:txBody>
          <a:bodyPr/>
          <a:lstStyle/>
          <a:p>
            <a:r>
              <a:rPr lang="pt-BR" dirty="0" smtClean="0"/>
              <a:t>Executando containers “por demanda”</a:t>
            </a:r>
            <a:endParaRPr lang="en-US" dirty="0"/>
          </a:p>
        </p:txBody>
      </p:sp>
    </p:spTree>
    <p:extLst>
      <p:ext uri="{BB962C8B-B14F-4D97-AF65-F5344CB8AC3E}">
        <p14:creationId xmlns:p14="http://schemas.microsoft.com/office/powerpoint/2010/main" val="1845863585"/>
      </p:ext>
    </p:extLst>
  </p:cSld>
  <p:clrMapOvr>
    <a:masterClrMapping/>
  </p:clrMapOvr>
  <p:transition>
    <p:fade/>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6561796"/>
          </a:xfrm>
        </p:spPr>
        <p:txBody>
          <a:bodyPr/>
          <a:lstStyle/>
          <a:p>
            <a:pPr marL="742950" indent="-742950">
              <a:buFont typeface="+mj-lt"/>
              <a:buAutoNum type="arabicPeriod"/>
            </a:pPr>
            <a:r>
              <a:rPr lang="pt-BR" dirty="0" smtClean="0"/>
              <a:t>Abrir PowerShell em modo Administrativo</a:t>
            </a:r>
          </a:p>
          <a:p>
            <a:pPr marL="742950" indent="-742950">
              <a:buFont typeface="+mj-lt"/>
              <a:buAutoNum type="arabicPeriod"/>
            </a:pPr>
            <a:r>
              <a:rPr lang="pt-BR" dirty="0" smtClean="0"/>
              <a:t>Criar novo container e executar CMD</a:t>
            </a:r>
          </a:p>
          <a:p>
            <a:pPr marL="800100" lvl="1" indent="-457200">
              <a:buFont typeface="+mj-lt"/>
              <a:buAutoNum type="arabicPeriod"/>
            </a:pPr>
            <a:r>
              <a:rPr lang="en-US" dirty="0" err="1"/>
              <a:t>docker</a:t>
            </a:r>
            <a:r>
              <a:rPr lang="en-US" dirty="0"/>
              <a:t> run -it -p 80:80 </a:t>
            </a:r>
            <a:r>
              <a:rPr lang="en-US" dirty="0" err="1"/>
              <a:t>microsoft</a:t>
            </a:r>
            <a:r>
              <a:rPr lang="en-US" dirty="0"/>
              <a:t>/</a:t>
            </a:r>
            <a:r>
              <a:rPr lang="en-US" dirty="0" err="1"/>
              <a:t>iis:windowsservercore</a:t>
            </a:r>
            <a:r>
              <a:rPr lang="en-US" dirty="0"/>
              <a:t> </a:t>
            </a:r>
            <a:r>
              <a:rPr lang="en-US" dirty="0" err="1"/>
              <a:t>cmd</a:t>
            </a:r>
            <a:endParaRPr lang="en-US" dirty="0"/>
          </a:p>
          <a:p>
            <a:pPr marL="742950" indent="-742950">
              <a:buFont typeface="+mj-lt"/>
              <a:buAutoNum type="arabicPeriod"/>
            </a:pPr>
            <a:r>
              <a:rPr lang="pt-BR" dirty="0" smtClean="0"/>
              <a:t>Apagar pagina inicial do IIS</a:t>
            </a:r>
          </a:p>
          <a:p>
            <a:pPr marL="800100" lvl="1" indent="-457200">
              <a:buFont typeface="+mj-lt"/>
              <a:buAutoNum type="arabicPeriod"/>
            </a:pPr>
            <a:r>
              <a:rPr lang="en-US" dirty="0"/>
              <a:t>del C:\</a:t>
            </a:r>
            <a:r>
              <a:rPr lang="en-US" dirty="0" smtClean="0"/>
              <a:t>inetpub\wwwroot\iisstart.htm</a:t>
            </a:r>
          </a:p>
          <a:p>
            <a:pPr marL="742950" indent="-742950">
              <a:buFont typeface="+mj-lt"/>
              <a:buAutoNum type="arabicPeriod"/>
            </a:pPr>
            <a:r>
              <a:rPr lang="pt-BR" dirty="0" smtClean="0"/>
              <a:t>Criar nova pagina</a:t>
            </a:r>
          </a:p>
          <a:p>
            <a:pPr marL="800100" lvl="1" indent="-457200">
              <a:buFont typeface="+mj-lt"/>
              <a:buAutoNum type="arabicPeriod"/>
            </a:pPr>
            <a:r>
              <a:rPr lang="en-US" dirty="0"/>
              <a:t>echo </a:t>
            </a:r>
            <a:r>
              <a:rPr lang="en-US" dirty="0" smtClean="0"/>
              <a:t>“Teste do @</a:t>
            </a:r>
            <a:r>
              <a:rPr lang="en-US" dirty="0" err="1" smtClean="0"/>
              <a:t>fabiohara</a:t>
            </a:r>
            <a:r>
              <a:rPr lang="en-US" dirty="0" smtClean="0"/>
              <a:t>" </a:t>
            </a:r>
            <a:r>
              <a:rPr lang="en-US" dirty="0"/>
              <a:t>&gt; C:\</a:t>
            </a:r>
            <a:r>
              <a:rPr lang="en-US" dirty="0" smtClean="0"/>
              <a:t>inetpub\wwwroot\index.html</a:t>
            </a:r>
          </a:p>
          <a:p>
            <a:pPr marL="742950" indent="-742950">
              <a:buFont typeface="+mj-lt"/>
              <a:buAutoNum type="arabicPeriod"/>
            </a:pPr>
            <a:r>
              <a:rPr lang="pt-BR" dirty="0" smtClean="0"/>
              <a:t>Fechando sessão do container</a:t>
            </a:r>
          </a:p>
          <a:p>
            <a:pPr marL="800100" lvl="1" indent="-457200">
              <a:buFont typeface="+mj-lt"/>
              <a:buAutoNum type="arabicPeriod"/>
            </a:pPr>
            <a:r>
              <a:rPr lang="pt-BR" dirty="0" smtClean="0"/>
              <a:t>Exit</a:t>
            </a:r>
            <a:endParaRPr lang="en-US" dirty="0" smtClean="0"/>
          </a:p>
          <a:p>
            <a:pPr marL="742950" indent="-742950">
              <a:buFont typeface="+mj-lt"/>
              <a:buAutoNum type="arabicPeriod"/>
            </a:pPr>
            <a:endParaRPr lang="en-US" dirty="0"/>
          </a:p>
          <a:p>
            <a:pPr marL="800100" lvl="1" indent="-457200">
              <a:buFont typeface="+mj-lt"/>
              <a:buAutoNum type="arabicPeriod"/>
            </a:pPr>
            <a:endParaRPr lang="en-US" dirty="0"/>
          </a:p>
          <a:p>
            <a:pPr marL="800100" lvl="1" indent="-457200">
              <a:buFont typeface="+mj-lt"/>
              <a:buAutoNum type="arabicPeriod"/>
            </a:pPr>
            <a:endParaRPr lang="en-US" dirty="0"/>
          </a:p>
        </p:txBody>
      </p:sp>
      <p:sp>
        <p:nvSpPr>
          <p:cNvPr id="3" name="Title 2"/>
          <p:cNvSpPr>
            <a:spLocks noGrp="1"/>
          </p:cNvSpPr>
          <p:nvPr>
            <p:ph type="title"/>
          </p:nvPr>
        </p:nvSpPr>
        <p:spPr/>
        <p:txBody>
          <a:bodyPr/>
          <a:lstStyle/>
          <a:p>
            <a:r>
              <a:rPr lang="pt-BR" dirty="0" smtClean="0"/>
              <a:t>Editando conteúdo de container</a:t>
            </a:r>
            <a:endParaRPr lang="en-US" dirty="0"/>
          </a:p>
        </p:txBody>
      </p:sp>
    </p:spTree>
    <p:extLst>
      <p:ext uri="{BB962C8B-B14F-4D97-AF65-F5344CB8AC3E}">
        <p14:creationId xmlns:p14="http://schemas.microsoft.com/office/powerpoint/2010/main" val="3433764165"/>
      </p:ext>
    </p:extLst>
  </p:cSld>
  <p:clrMapOvr>
    <a:masterClrMapping/>
  </p:clrMapOvr>
  <p:transition>
    <p:fade/>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4801314"/>
          </a:xfrm>
        </p:spPr>
        <p:txBody>
          <a:bodyPr/>
          <a:lstStyle/>
          <a:p>
            <a:pPr marL="742950" indent="-742950">
              <a:buFont typeface="+mj-lt"/>
              <a:buAutoNum type="arabicPeriod"/>
            </a:pPr>
            <a:r>
              <a:rPr lang="pt-BR" dirty="0" smtClean="0"/>
              <a:t>Verificar nome do container</a:t>
            </a:r>
          </a:p>
          <a:p>
            <a:pPr marL="800100" lvl="1" indent="-457200">
              <a:buFont typeface="+mj-lt"/>
              <a:buAutoNum type="arabicPeriod"/>
            </a:pPr>
            <a:r>
              <a:rPr lang="pt-BR" dirty="0" smtClean="0"/>
              <a:t>Docker ps –a</a:t>
            </a:r>
          </a:p>
          <a:p>
            <a:pPr marL="742950" indent="-742950">
              <a:buFont typeface="+mj-lt"/>
              <a:buAutoNum type="arabicPeriod"/>
            </a:pPr>
            <a:r>
              <a:rPr lang="pt-BR" dirty="0" smtClean="0"/>
              <a:t>Criar nova imagem de container (commit)</a:t>
            </a:r>
          </a:p>
          <a:p>
            <a:pPr marL="800100" lvl="1" indent="-457200">
              <a:buFont typeface="+mj-lt"/>
              <a:buAutoNum type="arabicPeriod"/>
            </a:pPr>
            <a:r>
              <a:rPr lang="pt-BR" dirty="0" smtClean="0"/>
              <a:t>Docker commit nome_container modificado-iis</a:t>
            </a:r>
          </a:p>
          <a:p>
            <a:pPr marL="742950" indent="-742950">
              <a:buFont typeface="+mj-lt"/>
              <a:buAutoNum type="arabicPeriod"/>
            </a:pPr>
            <a:r>
              <a:rPr lang="pt-BR" dirty="0" smtClean="0"/>
              <a:t>Visualizar imagens criadas</a:t>
            </a:r>
          </a:p>
          <a:p>
            <a:pPr marL="800100" lvl="1" indent="-457200">
              <a:buFont typeface="+mj-lt"/>
              <a:buAutoNum type="arabicPeriod"/>
            </a:pPr>
            <a:r>
              <a:rPr lang="pt-BR" dirty="0" smtClean="0"/>
              <a:t>Docker images</a:t>
            </a:r>
            <a:endParaRPr lang="en-US" dirty="0" smtClean="0"/>
          </a:p>
          <a:p>
            <a:pPr marL="742950" indent="-742950">
              <a:buFont typeface="+mj-lt"/>
              <a:buAutoNum type="arabicPeriod"/>
            </a:pPr>
            <a:endParaRPr lang="en-US" dirty="0"/>
          </a:p>
          <a:p>
            <a:pPr marL="800100" lvl="1" indent="-457200">
              <a:buFont typeface="+mj-lt"/>
              <a:buAutoNum type="arabicPeriod"/>
            </a:pPr>
            <a:endParaRPr lang="en-US" dirty="0"/>
          </a:p>
          <a:p>
            <a:pPr marL="800100" lvl="1" indent="-457200">
              <a:buFont typeface="+mj-lt"/>
              <a:buAutoNum type="arabicPeriod"/>
            </a:pPr>
            <a:endParaRPr lang="en-US" dirty="0"/>
          </a:p>
        </p:txBody>
      </p:sp>
      <p:sp>
        <p:nvSpPr>
          <p:cNvPr id="3" name="Title 2"/>
          <p:cNvSpPr>
            <a:spLocks noGrp="1"/>
          </p:cNvSpPr>
          <p:nvPr>
            <p:ph type="title"/>
          </p:nvPr>
        </p:nvSpPr>
        <p:spPr/>
        <p:txBody>
          <a:bodyPr/>
          <a:lstStyle/>
          <a:p>
            <a:r>
              <a:rPr lang="pt-BR" dirty="0" smtClean="0"/>
              <a:t>Editando conteúdo de container (cont...)</a:t>
            </a:r>
            <a:endParaRPr lang="en-US" dirty="0"/>
          </a:p>
        </p:txBody>
      </p:sp>
    </p:spTree>
    <p:extLst>
      <p:ext uri="{BB962C8B-B14F-4D97-AF65-F5344CB8AC3E}">
        <p14:creationId xmlns:p14="http://schemas.microsoft.com/office/powerpoint/2010/main" val="727455593"/>
      </p:ext>
    </p:extLst>
  </p:cSld>
  <p:clrMapOvr>
    <a:masterClrMapping/>
  </p:clrMapOvr>
  <p:transition>
    <p:fade/>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2"/>
          </p:nvPr>
        </p:nvSpPr>
        <p:spPr/>
        <p:txBody>
          <a:bodyPr/>
          <a:lstStyle/>
          <a:p>
            <a:r>
              <a:rPr lang="pt-BR" dirty="0" smtClean="0"/>
              <a:t>Dockerfile</a:t>
            </a:r>
            <a:endParaRPr lang="en-US" dirty="0"/>
          </a:p>
        </p:txBody>
      </p:sp>
      <p:sp>
        <p:nvSpPr>
          <p:cNvPr id="4" name="Title 3"/>
          <p:cNvSpPr>
            <a:spLocks noGrp="1"/>
          </p:cNvSpPr>
          <p:nvPr>
            <p:ph type="title"/>
          </p:nvPr>
        </p:nvSpPr>
        <p:spPr/>
        <p:txBody>
          <a:bodyPr/>
          <a:lstStyle/>
          <a:p>
            <a:r>
              <a:rPr lang="pt-BR" dirty="0" smtClean="0"/>
              <a:t>Lab extra</a:t>
            </a:r>
            <a:endParaRPr lang="en-US" dirty="0"/>
          </a:p>
        </p:txBody>
      </p:sp>
    </p:spTree>
    <p:extLst>
      <p:ext uri="{BB962C8B-B14F-4D97-AF65-F5344CB8AC3E}">
        <p14:creationId xmlns:p14="http://schemas.microsoft.com/office/powerpoint/2010/main" val="396061804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bwMode="auto">
          <a:xfrm>
            <a:off x="6803787" y="2233481"/>
            <a:ext cx="5057216" cy="4167319"/>
          </a:xfrm>
          <a:prstGeom prst="rect">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a:xfrm>
            <a:off x="274320" y="312664"/>
            <a:ext cx="12057380" cy="898600"/>
          </a:xfrm>
        </p:spPr>
        <p:txBody>
          <a:bodyPr/>
          <a:lstStyle/>
          <a:p>
            <a:r>
              <a:rPr lang="en-US" spc="0" dirty="0"/>
              <a:t>Containers</a:t>
            </a:r>
            <a:br>
              <a:rPr lang="en-US" spc="0" dirty="0"/>
            </a:br>
            <a:r>
              <a:rPr lang="en-US" sz="3200" spc="0" dirty="0" smtClean="0">
                <a:gradFill>
                  <a:gsLst>
                    <a:gs pos="7619">
                      <a:srgbClr val="00188F"/>
                    </a:gs>
                    <a:gs pos="35000">
                      <a:srgbClr val="00188F"/>
                    </a:gs>
                  </a:gsLst>
                  <a:lin ang="5400000" scaled="0"/>
                </a:gradFill>
              </a:rPr>
              <a:t>Como </a:t>
            </a:r>
            <a:r>
              <a:rPr lang="en-US" sz="3200" spc="0" dirty="0" err="1" smtClean="0">
                <a:gradFill>
                  <a:gsLst>
                    <a:gs pos="7619">
                      <a:srgbClr val="00188F"/>
                    </a:gs>
                    <a:gs pos="35000">
                      <a:srgbClr val="00188F"/>
                    </a:gs>
                  </a:gsLst>
                  <a:lin ang="5400000" scaled="0"/>
                </a:gradFill>
              </a:rPr>
              <a:t>diferem</a:t>
            </a:r>
            <a:r>
              <a:rPr lang="en-US" sz="3200" spc="0" dirty="0" smtClean="0">
                <a:gradFill>
                  <a:gsLst>
                    <a:gs pos="7619">
                      <a:srgbClr val="00188F"/>
                    </a:gs>
                    <a:gs pos="35000">
                      <a:srgbClr val="00188F"/>
                    </a:gs>
                  </a:gsLst>
                  <a:lin ang="5400000" scaled="0"/>
                </a:gradFill>
              </a:rPr>
              <a:t> de </a:t>
            </a:r>
            <a:r>
              <a:rPr lang="en-US" sz="3200" spc="0" dirty="0" err="1" smtClean="0">
                <a:gradFill>
                  <a:gsLst>
                    <a:gs pos="7619">
                      <a:srgbClr val="00188F"/>
                    </a:gs>
                    <a:gs pos="35000">
                      <a:srgbClr val="00188F"/>
                    </a:gs>
                  </a:gsLst>
                  <a:lin ang="5400000" scaled="0"/>
                </a:gradFill>
              </a:rPr>
              <a:t>maquinas</a:t>
            </a:r>
            <a:r>
              <a:rPr lang="en-US" sz="3200" spc="0" dirty="0" smtClean="0">
                <a:gradFill>
                  <a:gsLst>
                    <a:gs pos="7619">
                      <a:srgbClr val="00188F"/>
                    </a:gs>
                    <a:gs pos="35000">
                      <a:srgbClr val="00188F"/>
                    </a:gs>
                  </a:gsLst>
                  <a:lin ang="5400000" scaled="0"/>
                </a:gradFill>
              </a:rPr>
              <a:t> </a:t>
            </a:r>
            <a:r>
              <a:rPr lang="en-US" sz="3200" spc="0" dirty="0" err="1" smtClean="0">
                <a:gradFill>
                  <a:gsLst>
                    <a:gs pos="7619">
                      <a:srgbClr val="00188F"/>
                    </a:gs>
                    <a:gs pos="35000">
                      <a:srgbClr val="00188F"/>
                    </a:gs>
                  </a:gsLst>
                  <a:lin ang="5400000" scaled="0"/>
                </a:gradFill>
              </a:rPr>
              <a:t>virtuais</a:t>
            </a:r>
            <a:r>
              <a:rPr lang="en-US" sz="3200" spc="0" dirty="0" smtClean="0">
                <a:gradFill>
                  <a:gsLst>
                    <a:gs pos="7619">
                      <a:srgbClr val="00188F"/>
                    </a:gs>
                    <a:gs pos="35000">
                      <a:srgbClr val="00188F"/>
                    </a:gs>
                  </a:gsLst>
                  <a:lin ang="5400000" scaled="0"/>
                </a:gradFill>
              </a:rPr>
              <a:t>?</a:t>
            </a:r>
            <a:endParaRPr lang="en-US" spc="0" dirty="0">
              <a:gradFill>
                <a:gsLst>
                  <a:gs pos="7619">
                    <a:srgbClr val="00188F"/>
                  </a:gs>
                  <a:gs pos="35000">
                    <a:srgbClr val="00188F"/>
                  </a:gs>
                </a:gsLst>
                <a:lin ang="5400000" scaled="0"/>
              </a:gradFill>
            </a:endParaRPr>
          </a:p>
        </p:txBody>
      </p:sp>
      <p:sp>
        <p:nvSpPr>
          <p:cNvPr id="645" name="Rectangle 644"/>
          <p:cNvSpPr/>
          <p:nvPr/>
        </p:nvSpPr>
        <p:spPr>
          <a:xfrm>
            <a:off x="228216" y="1753040"/>
            <a:ext cx="6250304" cy="3830161"/>
          </a:xfrm>
          <a:prstGeom prst="rect">
            <a:avLst/>
          </a:prstGeom>
          <a:noFill/>
          <a:ln w="12700" cap="flat" cmpd="sng" algn="ctr">
            <a:noFill/>
            <a:prstDash val="solid"/>
            <a:miter lim="800000"/>
          </a:ln>
          <a:effectLst/>
        </p:spPr>
        <p:txBody>
          <a:bodyPr lIns="182880" tIns="182880" rIns="182880" bIns="91440" rtlCol="0" anchor="t"/>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defTabSz="471584">
              <a:lnSpc>
                <a:spcPct val="90000"/>
              </a:lnSpc>
              <a:spcBef>
                <a:spcPts val="306"/>
              </a:spcBef>
              <a:spcAft>
                <a:spcPts val="612"/>
              </a:spcAft>
              <a:buClr>
                <a:srgbClr val="EFEFEF"/>
              </a:buClr>
            </a:pPr>
            <a:r>
              <a:rPr lang="en-US" sz="2200" b="1" dirty="0" err="1" smtClean="0">
                <a:gradFill>
                  <a:gsLst>
                    <a:gs pos="7619">
                      <a:srgbClr val="00188F"/>
                    </a:gs>
                    <a:gs pos="35000">
                      <a:srgbClr val="00188F"/>
                    </a:gs>
                  </a:gsLst>
                  <a:lin ang="5400000" scaled="0"/>
                </a:gradFill>
                <a:cs typeface="Segoe UI" pitchFamily="34" charset="0"/>
              </a:rPr>
              <a:t>Dependencias</a:t>
            </a:r>
            <a:r>
              <a:rPr lang="en-US" sz="2200" b="1" dirty="0">
                <a:gradFill>
                  <a:gsLst>
                    <a:gs pos="7619">
                      <a:srgbClr val="00188F"/>
                    </a:gs>
                    <a:gs pos="35000">
                      <a:srgbClr val="00188F"/>
                    </a:gs>
                  </a:gsLst>
                  <a:lin ang="5400000" scaled="0"/>
                </a:gradFill>
                <a:cs typeface="Segoe UI" pitchFamily="34" charset="0"/>
              </a:rPr>
              <a:t>: </a:t>
            </a:r>
            <a:r>
              <a:rPr lang="en-US" sz="2200" dirty="0" err="1" smtClean="0">
                <a:gradFill>
                  <a:gsLst>
                    <a:gs pos="19048">
                      <a:schemeClr val="tx1"/>
                    </a:gs>
                    <a:gs pos="65000">
                      <a:schemeClr val="tx1"/>
                    </a:gs>
                  </a:gsLst>
                  <a:lin ang="5400000" scaled="0"/>
                </a:gradFill>
                <a:cs typeface="Segoe UI" pitchFamily="34" charset="0"/>
              </a:rPr>
              <a:t>Cada</a:t>
            </a:r>
            <a:r>
              <a:rPr lang="en-US" sz="2200" dirty="0" smtClean="0">
                <a:gradFill>
                  <a:gsLst>
                    <a:gs pos="19048">
                      <a:schemeClr val="tx1"/>
                    </a:gs>
                    <a:gs pos="65000">
                      <a:schemeClr val="tx1"/>
                    </a:gs>
                  </a:gsLst>
                  <a:lin ang="5400000" scaled="0"/>
                </a:gradFill>
                <a:cs typeface="Segoe UI" pitchFamily="34" charset="0"/>
              </a:rPr>
              <a:t> app </a:t>
            </a:r>
            <a:r>
              <a:rPr lang="en-US" sz="2200" dirty="0" err="1" smtClean="0">
                <a:gradFill>
                  <a:gsLst>
                    <a:gs pos="19048">
                      <a:schemeClr val="tx1"/>
                    </a:gs>
                    <a:gs pos="65000">
                      <a:schemeClr val="tx1"/>
                    </a:gs>
                  </a:gsLst>
                  <a:lin ang="5400000" scaled="0"/>
                </a:gradFill>
                <a:cs typeface="Segoe UI" pitchFamily="34" charset="0"/>
              </a:rPr>
              <a:t>virtualizada</a:t>
            </a:r>
            <a:r>
              <a:rPr lang="en-US" sz="2200" dirty="0" smtClean="0">
                <a:gradFill>
                  <a:gsLst>
                    <a:gs pos="19048">
                      <a:schemeClr val="tx1"/>
                    </a:gs>
                    <a:gs pos="65000">
                      <a:schemeClr val="tx1"/>
                    </a:gs>
                  </a:gsLst>
                  <a:lin ang="5400000" scaled="0"/>
                </a:gradFill>
                <a:cs typeface="Segoe UI" pitchFamily="34" charset="0"/>
              </a:rPr>
              <a:t> </a:t>
            </a:r>
            <a:r>
              <a:rPr lang="en-US" sz="2200" dirty="0" err="1" smtClean="0">
                <a:gradFill>
                  <a:gsLst>
                    <a:gs pos="19048">
                      <a:schemeClr val="tx1"/>
                    </a:gs>
                    <a:gs pos="65000">
                      <a:schemeClr val="tx1"/>
                    </a:gs>
                  </a:gsLst>
                  <a:lin ang="5400000" scaled="0"/>
                </a:gradFill>
                <a:cs typeface="Segoe UI" pitchFamily="34" charset="0"/>
              </a:rPr>
              <a:t>inclui</a:t>
            </a:r>
            <a:r>
              <a:rPr lang="en-US" sz="2200" dirty="0" smtClean="0">
                <a:gradFill>
                  <a:gsLst>
                    <a:gs pos="19048">
                      <a:schemeClr val="tx1"/>
                    </a:gs>
                    <a:gs pos="65000">
                      <a:schemeClr val="tx1"/>
                    </a:gs>
                  </a:gsLst>
                  <a:lin ang="5400000" scaled="0"/>
                </a:gradFill>
                <a:cs typeface="Segoe UI" pitchFamily="34" charset="0"/>
              </a:rPr>
              <a:t> a App, </a:t>
            </a:r>
            <a:r>
              <a:rPr lang="en-US" sz="2200" dirty="0" err="1" smtClean="0">
                <a:gradFill>
                  <a:gsLst>
                    <a:gs pos="19048">
                      <a:schemeClr val="tx1"/>
                    </a:gs>
                    <a:gs pos="65000">
                      <a:schemeClr val="tx1"/>
                    </a:gs>
                  </a:gsLst>
                  <a:lin ang="5400000" scaled="0"/>
                </a:gradFill>
                <a:cs typeface="Segoe UI" pitchFamily="34" charset="0"/>
              </a:rPr>
              <a:t>binários</a:t>
            </a:r>
            <a:r>
              <a:rPr lang="en-US" sz="2200" dirty="0" smtClean="0">
                <a:gradFill>
                  <a:gsLst>
                    <a:gs pos="19048">
                      <a:schemeClr val="tx1"/>
                    </a:gs>
                    <a:gs pos="65000">
                      <a:schemeClr val="tx1"/>
                    </a:gs>
                  </a:gsLst>
                  <a:lin ang="5400000" scaled="0"/>
                </a:gradFill>
                <a:cs typeface="Segoe UI" pitchFamily="34" charset="0"/>
              </a:rPr>
              <a:t> e </a:t>
            </a:r>
            <a:r>
              <a:rPr lang="en-US" sz="2200" dirty="0" err="1" smtClean="0">
                <a:gradFill>
                  <a:gsLst>
                    <a:gs pos="19048">
                      <a:schemeClr val="tx1"/>
                    </a:gs>
                    <a:gs pos="65000">
                      <a:schemeClr val="tx1"/>
                    </a:gs>
                  </a:gsLst>
                  <a:lin ang="5400000" scaled="0"/>
                </a:gradFill>
                <a:cs typeface="Segoe UI" pitchFamily="34" charset="0"/>
              </a:rPr>
              <a:t>bibliotecas</a:t>
            </a:r>
            <a:r>
              <a:rPr lang="en-US" sz="2200" dirty="0">
                <a:gradFill>
                  <a:gsLst>
                    <a:gs pos="19048">
                      <a:schemeClr val="tx1"/>
                    </a:gs>
                    <a:gs pos="65000">
                      <a:schemeClr val="tx1"/>
                    </a:gs>
                  </a:gsLst>
                  <a:lin ang="5400000" scaled="0"/>
                </a:gradFill>
                <a:cs typeface="Segoe UI" pitchFamily="34" charset="0"/>
              </a:rPr>
              <a:t> </a:t>
            </a:r>
            <a:r>
              <a:rPr lang="en-US" sz="2200" dirty="0" err="1" smtClean="0">
                <a:gradFill>
                  <a:gsLst>
                    <a:gs pos="19048">
                      <a:schemeClr val="tx1"/>
                    </a:gs>
                    <a:gs pos="65000">
                      <a:schemeClr val="tx1"/>
                    </a:gs>
                  </a:gsLst>
                  <a:lin ang="5400000" scaled="0"/>
                </a:gradFill>
                <a:cs typeface="Segoe UI" pitchFamily="34" charset="0"/>
              </a:rPr>
              <a:t>necessárias</a:t>
            </a:r>
            <a:r>
              <a:rPr lang="en-US" sz="2200" dirty="0" smtClean="0">
                <a:gradFill>
                  <a:gsLst>
                    <a:gs pos="19048">
                      <a:schemeClr val="tx1"/>
                    </a:gs>
                    <a:gs pos="65000">
                      <a:schemeClr val="tx1"/>
                    </a:gs>
                  </a:gsLst>
                  <a:lin ang="5400000" scaled="0"/>
                </a:gradFill>
                <a:cs typeface="Segoe UI" pitchFamily="34" charset="0"/>
              </a:rPr>
              <a:t> e SO Guest (que </a:t>
            </a:r>
            <a:r>
              <a:rPr lang="en-US" sz="2200" dirty="0" err="1" smtClean="0">
                <a:gradFill>
                  <a:gsLst>
                    <a:gs pos="19048">
                      <a:schemeClr val="tx1"/>
                    </a:gs>
                    <a:gs pos="65000">
                      <a:schemeClr val="tx1"/>
                    </a:gs>
                  </a:gsLst>
                  <a:lin ang="5400000" scaled="0"/>
                </a:gradFill>
                <a:cs typeface="Segoe UI" pitchFamily="34" charset="0"/>
              </a:rPr>
              <a:t>pode</a:t>
            </a:r>
            <a:r>
              <a:rPr lang="en-US" sz="2200" dirty="0" smtClean="0">
                <a:gradFill>
                  <a:gsLst>
                    <a:gs pos="19048">
                      <a:schemeClr val="tx1"/>
                    </a:gs>
                    <a:gs pos="65000">
                      <a:schemeClr val="tx1"/>
                    </a:gs>
                  </a:gsLst>
                  <a:lin ang="5400000" scaled="0"/>
                </a:gradFill>
                <a:cs typeface="Segoe UI" pitchFamily="34" charset="0"/>
              </a:rPr>
              <a:t> </a:t>
            </a:r>
            <a:r>
              <a:rPr lang="en-US" sz="2200" dirty="0" err="1" smtClean="0">
                <a:gradFill>
                  <a:gsLst>
                    <a:gs pos="19048">
                      <a:schemeClr val="tx1"/>
                    </a:gs>
                    <a:gs pos="65000">
                      <a:schemeClr val="tx1"/>
                    </a:gs>
                  </a:gsLst>
                  <a:lin ang="5400000" scaled="0"/>
                </a:gradFill>
                <a:cs typeface="Segoe UI" pitchFamily="34" charset="0"/>
              </a:rPr>
              <a:t>incluir</a:t>
            </a:r>
            <a:r>
              <a:rPr lang="en-US" sz="2200" dirty="0" smtClean="0">
                <a:gradFill>
                  <a:gsLst>
                    <a:gs pos="19048">
                      <a:schemeClr val="tx1"/>
                    </a:gs>
                    <a:gs pos="65000">
                      <a:schemeClr val="tx1"/>
                    </a:gs>
                  </a:gsLst>
                  <a:lin ang="5400000" scaled="0"/>
                </a:gradFill>
                <a:cs typeface="Segoe UI" pitchFamily="34" charset="0"/>
              </a:rPr>
              <a:t> </a:t>
            </a:r>
            <a:r>
              <a:rPr lang="en-US" sz="2200" dirty="0" err="1" smtClean="0">
                <a:gradFill>
                  <a:gsLst>
                    <a:gs pos="19048">
                      <a:schemeClr val="tx1"/>
                    </a:gs>
                    <a:gs pos="65000">
                      <a:schemeClr val="tx1"/>
                    </a:gs>
                  </a:gsLst>
                  <a:lin ang="5400000" scaled="0"/>
                </a:gradFill>
                <a:cs typeface="Segoe UI" pitchFamily="34" charset="0"/>
              </a:rPr>
              <a:t>vários</a:t>
            </a:r>
            <a:r>
              <a:rPr lang="en-US" sz="2200" dirty="0" smtClean="0">
                <a:gradFill>
                  <a:gsLst>
                    <a:gs pos="19048">
                      <a:schemeClr val="tx1"/>
                    </a:gs>
                    <a:gs pos="65000">
                      <a:schemeClr val="tx1"/>
                    </a:gs>
                  </a:gsLst>
                  <a:lin ang="5400000" scaled="0"/>
                </a:gradFill>
                <a:cs typeface="Segoe UI" pitchFamily="34" charset="0"/>
              </a:rPr>
              <a:t> gigabytes)</a:t>
            </a:r>
            <a:endParaRPr lang="en-US" sz="2200" dirty="0">
              <a:gradFill>
                <a:gsLst>
                  <a:gs pos="19048">
                    <a:schemeClr val="tx1"/>
                  </a:gs>
                  <a:gs pos="65000">
                    <a:schemeClr val="tx1"/>
                  </a:gs>
                </a:gsLst>
                <a:lin ang="5400000" scaled="0"/>
              </a:gradFill>
              <a:cs typeface="Segoe UI" pitchFamily="34" charset="0"/>
            </a:endParaRPr>
          </a:p>
          <a:p>
            <a:pPr marL="0" lvl="1" defTabSz="471584">
              <a:lnSpc>
                <a:spcPct val="90000"/>
              </a:lnSpc>
              <a:spcBef>
                <a:spcPts val="306"/>
              </a:spcBef>
              <a:spcAft>
                <a:spcPts val="612"/>
              </a:spcAft>
              <a:buClr>
                <a:srgbClr val="EFEFEF"/>
              </a:buClr>
            </a:pPr>
            <a:r>
              <a:rPr lang="en-US" sz="2200" b="1" dirty="0" smtClean="0">
                <a:gradFill>
                  <a:gsLst>
                    <a:gs pos="7619">
                      <a:srgbClr val="00188F"/>
                    </a:gs>
                    <a:gs pos="35000">
                      <a:srgbClr val="00188F"/>
                    </a:gs>
                  </a:gsLst>
                  <a:lin ang="5400000" scaled="0"/>
                </a:gradFill>
                <a:cs typeface="Segoe UI" pitchFamily="34" charset="0"/>
              </a:rPr>
              <a:t>SO </a:t>
            </a:r>
            <a:r>
              <a:rPr lang="en-US" sz="2200" b="1" dirty="0" err="1" smtClean="0">
                <a:gradFill>
                  <a:gsLst>
                    <a:gs pos="7619">
                      <a:srgbClr val="00188F"/>
                    </a:gs>
                    <a:gs pos="35000">
                      <a:srgbClr val="00188F"/>
                    </a:gs>
                  </a:gsLst>
                  <a:lin ang="5400000" scaled="0"/>
                </a:gradFill>
                <a:cs typeface="Segoe UI" pitchFamily="34" charset="0"/>
              </a:rPr>
              <a:t>Independente</a:t>
            </a:r>
            <a:r>
              <a:rPr lang="en-US" sz="2200" b="1" dirty="0" smtClean="0">
                <a:gradFill>
                  <a:gsLst>
                    <a:gs pos="7619">
                      <a:srgbClr val="00188F"/>
                    </a:gs>
                    <a:gs pos="35000">
                      <a:srgbClr val="00188F"/>
                    </a:gs>
                  </a:gsLst>
                  <a:lin ang="5400000" scaled="0"/>
                </a:gradFill>
                <a:cs typeface="Segoe UI" pitchFamily="34" charset="0"/>
              </a:rPr>
              <a:t> : </a:t>
            </a:r>
            <a:r>
              <a:rPr lang="en-US" sz="2200" dirty="0" err="1" smtClean="0">
                <a:gradFill>
                  <a:gsLst>
                    <a:gs pos="19048">
                      <a:schemeClr val="tx1"/>
                    </a:gs>
                    <a:gs pos="65000">
                      <a:schemeClr val="tx1"/>
                    </a:gs>
                  </a:gsLst>
                  <a:lin ang="5400000" scaled="0"/>
                </a:gradFill>
                <a:cs typeface="Segoe UI" pitchFamily="34" charset="0"/>
              </a:rPr>
              <a:t>Cada</a:t>
            </a:r>
            <a:r>
              <a:rPr lang="en-US" sz="2200" dirty="0" smtClean="0">
                <a:gradFill>
                  <a:gsLst>
                    <a:gs pos="19048">
                      <a:schemeClr val="tx1"/>
                    </a:gs>
                    <a:gs pos="65000">
                      <a:schemeClr val="tx1"/>
                    </a:gs>
                  </a:gsLst>
                  <a:lin ang="5400000" scaled="0"/>
                </a:gradFill>
                <a:cs typeface="Segoe UI" pitchFamily="34" charset="0"/>
              </a:rPr>
              <a:t> </a:t>
            </a:r>
            <a:r>
              <a:rPr lang="en-US" sz="2200" dirty="0">
                <a:gradFill>
                  <a:gsLst>
                    <a:gs pos="19048">
                      <a:schemeClr val="tx1"/>
                    </a:gs>
                    <a:gs pos="65000">
                      <a:schemeClr val="tx1"/>
                    </a:gs>
                  </a:gsLst>
                  <a:lin ang="5400000" scaled="0"/>
                </a:gradFill>
                <a:cs typeface="Segoe UI" pitchFamily="34" charset="0"/>
              </a:rPr>
              <a:t>VM </a:t>
            </a:r>
            <a:r>
              <a:rPr lang="en-US" sz="2200" dirty="0" err="1" smtClean="0">
                <a:gradFill>
                  <a:gsLst>
                    <a:gs pos="19048">
                      <a:schemeClr val="tx1"/>
                    </a:gs>
                    <a:gs pos="65000">
                      <a:schemeClr val="tx1"/>
                    </a:gs>
                  </a:gsLst>
                  <a:lin ang="5400000" scaled="0"/>
                </a:gradFill>
                <a:cs typeface="Segoe UI" pitchFamily="34" charset="0"/>
              </a:rPr>
              <a:t>pode</a:t>
            </a:r>
            <a:r>
              <a:rPr lang="en-US" sz="2200" dirty="0" smtClean="0">
                <a:gradFill>
                  <a:gsLst>
                    <a:gs pos="19048">
                      <a:schemeClr val="tx1"/>
                    </a:gs>
                    <a:gs pos="65000">
                      <a:schemeClr val="tx1"/>
                    </a:gs>
                  </a:gsLst>
                  <a:lin ang="5400000" scaled="0"/>
                </a:gradFill>
                <a:cs typeface="Segoe UI" pitchFamily="34" charset="0"/>
              </a:rPr>
              <a:t> </a:t>
            </a:r>
            <a:r>
              <a:rPr lang="en-US" sz="2200" dirty="0" err="1" smtClean="0">
                <a:gradFill>
                  <a:gsLst>
                    <a:gs pos="19048">
                      <a:schemeClr val="tx1"/>
                    </a:gs>
                    <a:gs pos="65000">
                      <a:schemeClr val="tx1"/>
                    </a:gs>
                  </a:gsLst>
                  <a:lin ang="5400000" scaled="0"/>
                </a:gradFill>
                <a:cs typeface="Segoe UI" pitchFamily="34" charset="0"/>
              </a:rPr>
              <a:t>ter</a:t>
            </a:r>
            <a:r>
              <a:rPr lang="en-US" sz="2200" dirty="0" smtClean="0">
                <a:gradFill>
                  <a:gsLst>
                    <a:gs pos="19048">
                      <a:schemeClr val="tx1"/>
                    </a:gs>
                    <a:gs pos="65000">
                      <a:schemeClr val="tx1"/>
                    </a:gs>
                  </a:gsLst>
                  <a:lin ang="5400000" scaled="0"/>
                </a:gradFill>
                <a:cs typeface="Segoe UI" pitchFamily="34" charset="0"/>
              </a:rPr>
              <a:t> um SO </a:t>
            </a:r>
            <a:r>
              <a:rPr lang="en-US" sz="2200" dirty="0" err="1" smtClean="0">
                <a:gradFill>
                  <a:gsLst>
                    <a:gs pos="19048">
                      <a:schemeClr val="tx1"/>
                    </a:gs>
                    <a:gs pos="65000">
                      <a:schemeClr val="tx1"/>
                    </a:gs>
                  </a:gsLst>
                  <a:lin ang="5400000" scaled="0"/>
                </a:gradFill>
                <a:cs typeface="Segoe UI" pitchFamily="34" charset="0"/>
              </a:rPr>
              <a:t>diferente</a:t>
            </a:r>
            <a:r>
              <a:rPr lang="en-US" sz="2200" dirty="0" smtClean="0">
                <a:gradFill>
                  <a:gsLst>
                    <a:gs pos="19048">
                      <a:schemeClr val="tx1"/>
                    </a:gs>
                    <a:gs pos="65000">
                      <a:schemeClr val="tx1"/>
                    </a:gs>
                  </a:gsLst>
                  <a:lin ang="5400000" scaled="0"/>
                </a:gradFill>
                <a:cs typeface="Segoe UI" pitchFamily="34" charset="0"/>
              </a:rPr>
              <a:t> das </a:t>
            </a:r>
            <a:r>
              <a:rPr lang="en-US" sz="2200" dirty="0" err="1" smtClean="0">
                <a:gradFill>
                  <a:gsLst>
                    <a:gs pos="19048">
                      <a:schemeClr val="tx1"/>
                    </a:gs>
                    <a:gs pos="65000">
                      <a:schemeClr val="tx1"/>
                    </a:gs>
                  </a:gsLst>
                  <a:lin ang="5400000" scaled="0"/>
                </a:gradFill>
                <a:cs typeface="Segoe UI" pitchFamily="34" charset="0"/>
              </a:rPr>
              <a:t>demais</a:t>
            </a:r>
            <a:r>
              <a:rPr lang="en-US" sz="2200" dirty="0" smtClean="0">
                <a:gradFill>
                  <a:gsLst>
                    <a:gs pos="19048">
                      <a:schemeClr val="tx1"/>
                    </a:gs>
                    <a:gs pos="65000">
                      <a:schemeClr val="tx1"/>
                    </a:gs>
                  </a:gsLst>
                  <a:lin ang="5400000" scaled="0"/>
                </a:gradFill>
                <a:cs typeface="Segoe UI" pitchFamily="34" charset="0"/>
              </a:rPr>
              <a:t> VMs (inclusive </a:t>
            </a:r>
            <a:r>
              <a:rPr lang="en-US" sz="2200" dirty="0" err="1" smtClean="0">
                <a:gradFill>
                  <a:gsLst>
                    <a:gs pos="19048">
                      <a:schemeClr val="tx1"/>
                    </a:gs>
                    <a:gs pos="65000">
                      <a:schemeClr val="tx1"/>
                    </a:gs>
                  </a:gsLst>
                  <a:lin ang="5400000" scaled="0"/>
                </a:gradFill>
                <a:cs typeface="Segoe UI" pitchFamily="34" charset="0"/>
              </a:rPr>
              <a:t>diferente</a:t>
            </a:r>
            <a:r>
              <a:rPr lang="en-US" sz="2200" dirty="0" smtClean="0">
                <a:gradFill>
                  <a:gsLst>
                    <a:gs pos="19048">
                      <a:schemeClr val="tx1"/>
                    </a:gs>
                    <a:gs pos="65000">
                      <a:schemeClr val="tx1"/>
                    </a:gs>
                  </a:gsLst>
                  <a:lin ang="5400000" scaled="0"/>
                </a:gradFill>
                <a:cs typeface="Segoe UI" pitchFamily="34" charset="0"/>
              </a:rPr>
              <a:t> do SO do Host)</a:t>
            </a:r>
            <a:endParaRPr lang="en-US" sz="2200" dirty="0">
              <a:gradFill>
                <a:gsLst>
                  <a:gs pos="19048">
                    <a:schemeClr val="tx1"/>
                  </a:gs>
                  <a:gs pos="65000">
                    <a:schemeClr val="tx1"/>
                  </a:gs>
                </a:gsLst>
                <a:lin ang="5400000" scaled="0"/>
              </a:gradFill>
              <a:cs typeface="Segoe UI" pitchFamily="34" charset="0"/>
            </a:endParaRPr>
          </a:p>
          <a:p>
            <a:pPr marL="0" lvl="1" defTabSz="471584">
              <a:lnSpc>
                <a:spcPct val="90000"/>
              </a:lnSpc>
              <a:spcBef>
                <a:spcPts val="306"/>
              </a:spcBef>
              <a:spcAft>
                <a:spcPts val="612"/>
              </a:spcAft>
              <a:buClr>
                <a:srgbClr val="EFEFEF"/>
              </a:buClr>
            </a:pPr>
            <a:r>
              <a:rPr lang="en-US" sz="2200" b="1" dirty="0" err="1" smtClean="0">
                <a:gradFill>
                  <a:gsLst>
                    <a:gs pos="7619">
                      <a:srgbClr val="00188F"/>
                    </a:gs>
                    <a:gs pos="35000">
                      <a:srgbClr val="00188F"/>
                    </a:gs>
                  </a:gsLst>
                  <a:lin ang="5400000" scaled="0"/>
                </a:gradFill>
                <a:cs typeface="Segoe UI" pitchFamily="34" charset="0"/>
              </a:rPr>
              <a:t>Flexível</a:t>
            </a:r>
            <a:r>
              <a:rPr lang="en-US" sz="2200" b="1" dirty="0" smtClean="0">
                <a:gradFill>
                  <a:gsLst>
                    <a:gs pos="7619">
                      <a:srgbClr val="00188F"/>
                    </a:gs>
                    <a:gs pos="35000">
                      <a:srgbClr val="00188F"/>
                    </a:gs>
                  </a:gsLst>
                  <a:lin ang="5400000" scaled="0"/>
                </a:gradFill>
                <a:cs typeface="Segoe UI" pitchFamily="34" charset="0"/>
              </a:rPr>
              <a:t>: </a:t>
            </a:r>
            <a:r>
              <a:rPr lang="en-US" sz="2200" dirty="0">
                <a:gradFill>
                  <a:gsLst>
                    <a:gs pos="19048">
                      <a:schemeClr val="tx1"/>
                    </a:gs>
                    <a:gs pos="65000">
                      <a:schemeClr val="tx1"/>
                    </a:gs>
                  </a:gsLst>
                  <a:lin ang="5400000" scaled="0"/>
                </a:gradFill>
                <a:cs typeface="Segoe UI" pitchFamily="34" charset="0"/>
              </a:rPr>
              <a:t>VMs </a:t>
            </a:r>
            <a:r>
              <a:rPr lang="en-US" sz="2200" dirty="0" err="1" smtClean="0">
                <a:gradFill>
                  <a:gsLst>
                    <a:gs pos="19048">
                      <a:schemeClr val="tx1"/>
                    </a:gs>
                    <a:gs pos="65000">
                      <a:schemeClr val="tx1"/>
                    </a:gs>
                  </a:gsLst>
                  <a:lin ang="5400000" scaled="0"/>
                </a:gradFill>
                <a:cs typeface="Segoe UI" pitchFamily="34" charset="0"/>
              </a:rPr>
              <a:t>podem</a:t>
            </a:r>
            <a:r>
              <a:rPr lang="en-US" sz="2200" dirty="0" smtClean="0">
                <a:gradFill>
                  <a:gsLst>
                    <a:gs pos="19048">
                      <a:schemeClr val="tx1"/>
                    </a:gs>
                    <a:gs pos="65000">
                      <a:schemeClr val="tx1"/>
                    </a:gs>
                  </a:gsLst>
                  <a:lin ang="5400000" scaled="0"/>
                </a:gradFill>
                <a:cs typeface="Segoe UI" pitchFamily="34" charset="0"/>
              </a:rPr>
              <a:t> </a:t>
            </a:r>
            <a:r>
              <a:rPr lang="en-US" sz="2200" dirty="0" err="1" smtClean="0">
                <a:gradFill>
                  <a:gsLst>
                    <a:gs pos="19048">
                      <a:schemeClr val="tx1"/>
                    </a:gs>
                    <a:gs pos="65000">
                      <a:schemeClr val="tx1"/>
                    </a:gs>
                  </a:gsLst>
                  <a:lin ang="5400000" scaled="0"/>
                </a:gradFill>
                <a:cs typeface="Segoe UI" pitchFamily="34" charset="0"/>
              </a:rPr>
              <a:t>ser</a:t>
            </a:r>
            <a:r>
              <a:rPr lang="en-US" sz="2200" dirty="0" smtClean="0">
                <a:gradFill>
                  <a:gsLst>
                    <a:gs pos="19048">
                      <a:schemeClr val="tx1"/>
                    </a:gs>
                    <a:gs pos="65000">
                      <a:schemeClr val="tx1"/>
                    </a:gs>
                  </a:gsLst>
                  <a:lin ang="5400000" scaled="0"/>
                </a:gradFill>
                <a:cs typeface="Segoe UI" pitchFamily="34" charset="0"/>
              </a:rPr>
              <a:t> </a:t>
            </a:r>
            <a:r>
              <a:rPr lang="en-US" sz="2200" dirty="0" err="1" smtClean="0">
                <a:gradFill>
                  <a:gsLst>
                    <a:gs pos="19048">
                      <a:schemeClr val="tx1"/>
                    </a:gs>
                    <a:gs pos="65000">
                      <a:schemeClr val="tx1"/>
                    </a:gs>
                  </a:gsLst>
                  <a:lin ang="5400000" scaled="0"/>
                </a:gradFill>
                <a:cs typeface="Segoe UI" pitchFamily="34" charset="0"/>
              </a:rPr>
              <a:t>migradas</a:t>
            </a:r>
            <a:r>
              <a:rPr lang="en-US" sz="2200" dirty="0" smtClean="0">
                <a:gradFill>
                  <a:gsLst>
                    <a:gs pos="19048">
                      <a:schemeClr val="tx1"/>
                    </a:gs>
                    <a:gs pos="65000">
                      <a:schemeClr val="tx1"/>
                    </a:gs>
                  </a:gsLst>
                  <a:lin ang="5400000" scaled="0"/>
                </a:gradFill>
                <a:cs typeface="Segoe UI" pitchFamily="34" charset="0"/>
              </a:rPr>
              <a:t> para outros hosts para </a:t>
            </a:r>
            <a:r>
              <a:rPr lang="en-US" sz="2200" dirty="0" err="1" smtClean="0">
                <a:gradFill>
                  <a:gsLst>
                    <a:gs pos="19048">
                      <a:schemeClr val="tx1"/>
                    </a:gs>
                    <a:gs pos="65000">
                      <a:schemeClr val="tx1"/>
                    </a:gs>
                  </a:gsLst>
                  <a:lin ang="5400000" scaled="0"/>
                </a:gradFill>
                <a:cs typeface="Segoe UI" pitchFamily="34" charset="0"/>
              </a:rPr>
              <a:t>balancear</a:t>
            </a:r>
            <a:r>
              <a:rPr lang="en-US" sz="2200" dirty="0" smtClean="0">
                <a:gradFill>
                  <a:gsLst>
                    <a:gs pos="19048">
                      <a:schemeClr val="tx1"/>
                    </a:gs>
                    <a:gs pos="65000">
                      <a:schemeClr val="tx1"/>
                    </a:gs>
                  </a:gsLst>
                  <a:lin ang="5400000" scaled="0"/>
                </a:gradFill>
                <a:cs typeface="Segoe UI" pitchFamily="34" charset="0"/>
              </a:rPr>
              <a:t> </a:t>
            </a:r>
            <a:r>
              <a:rPr lang="en-US" sz="2200" dirty="0" err="1" smtClean="0">
                <a:gradFill>
                  <a:gsLst>
                    <a:gs pos="19048">
                      <a:schemeClr val="tx1"/>
                    </a:gs>
                    <a:gs pos="65000">
                      <a:schemeClr val="tx1"/>
                    </a:gs>
                  </a:gsLst>
                  <a:lin ang="5400000" scaled="0"/>
                </a:gradFill>
                <a:cs typeface="Segoe UI" pitchFamily="34" charset="0"/>
              </a:rPr>
              <a:t>utilização</a:t>
            </a:r>
            <a:r>
              <a:rPr lang="en-US" sz="2200" dirty="0" smtClean="0">
                <a:gradFill>
                  <a:gsLst>
                    <a:gs pos="19048">
                      <a:schemeClr val="tx1"/>
                    </a:gs>
                    <a:gs pos="65000">
                      <a:schemeClr val="tx1"/>
                    </a:gs>
                  </a:gsLst>
                  <a:lin ang="5400000" scaled="0"/>
                </a:gradFill>
                <a:cs typeface="Segoe UI" pitchFamily="34" charset="0"/>
              </a:rPr>
              <a:t> de Recursos e para </a:t>
            </a:r>
            <a:r>
              <a:rPr lang="en-US" sz="2200" dirty="0" err="1" smtClean="0">
                <a:gradFill>
                  <a:gsLst>
                    <a:gs pos="19048">
                      <a:schemeClr val="tx1"/>
                    </a:gs>
                    <a:gs pos="65000">
                      <a:schemeClr val="tx1"/>
                    </a:gs>
                  </a:gsLst>
                  <a:lin ang="5400000" scaled="0"/>
                </a:gradFill>
                <a:cs typeface="Segoe UI" pitchFamily="34" charset="0"/>
              </a:rPr>
              <a:t>manutenção</a:t>
            </a:r>
            <a:r>
              <a:rPr lang="en-US" sz="2200" dirty="0" smtClean="0">
                <a:gradFill>
                  <a:gsLst>
                    <a:gs pos="19048">
                      <a:schemeClr val="tx1"/>
                    </a:gs>
                    <a:gs pos="65000">
                      <a:schemeClr val="tx1"/>
                    </a:gs>
                  </a:gsLst>
                  <a:lin ang="5400000" scaled="0"/>
                </a:gradFill>
                <a:cs typeface="Segoe UI" pitchFamily="34" charset="0"/>
              </a:rPr>
              <a:t> de hosts, </a:t>
            </a:r>
            <a:r>
              <a:rPr lang="en-US" sz="2200" dirty="0" err="1" smtClean="0">
                <a:gradFill>
                  <a:gsLst>
                    <a:gs pos="19048">
                      <a:schemeClr val="tx1"/>
                    </a:gs>
                    <a:gs pos="65000">
                      <a:schemeClr val="tx1"/>
                    </a:gs>
                  </a:gsLst>
                  <a:lin ang="5400000" scaled="0"/>
                </a:gradFill>
                <a:cs typeface="Segoe UI" pitchFamily="34" charset="0"/>
              </a:rPr>
              <a:t>sem</a:t>
            </a:r>
            <a:r>
              <a:rPr lang="en-US" sz="2200" dirty="0" smtClean="0">
                <a:gradFill>
                  <a:gsLst>
                    <a:gs pos="19048">
                      <a:schemeClr val="tx1"/>
                    </a:gs>
                    <a:gs pos="65000">
                      <a:schemeClr val="tx1"/>
                    </a:gs>
                  </a:gsLst>
                  <a:lin ang="5400000" scaled="0"/>
                </a:gradFill>
                <a:cs typeface="Segoe UI" pitchFamily="34" charset="0"/>
              </a:rPr>
              <a:t> </a:t>
            </a:r>
            <a:r>
              <a:rPr lang="en-US" sz="2200" dirty="0" err="1" smtClean="0">
                <a:gradFill>
                  <a:gsLst>
                    <a:gs pos="19048">
                      <a:schemeClr val="tx1"/>
                    </a:gs>
                    <a:gs pos="65000">
                      <a:schemeClr val="tx1"/>
                    </a:gs>
                  </a:gsLst>
                  <a:lin ang="5400000" scaled="0"/>
                </a:gradFill>
                <a:cs typeface="Segoe UI" pitchFamily="34" charset="0"/>
              </a:rPr>
              <a:t>interrupção</a:t>
            </a:r>
            <a:endParaRPr lang="en-US" sz="2200" dirty="0">
              <a:gradFill>
                <a:gsLst>
                  <a:gs pos="19048">
                    <a:schemeClr val="tx1"/>
                  </a:gs>
                  <a:gs pos="65000">
                    <a:schemeClr val="tx1"/>
                  </a:gs>
                </a:gsLst>
                <a:lin ang="5400000" scaled="0"/>
              </a:gradFill>
              <a:cs typeface="Segoe UI" pitchFamily="34" charset="0"/>
            </a:endParaRPr>
          </a:p>
          <a:p>
            <a:pPr marL="0" lvl="1" defTabSz="471584">
              <a:lnSpc>
                <a:spcPct val="90000"/>
              </a:lnSpc>
              <a:spcBef>
                <a:spcPts val="306"/>
              </a:spcBef>
              <a:spcAft>
                <a:spcPts val="612"/>
              </a:spcAft>
              <a:buClr>
                <a:srgbClr val="EFEFEF"/>
              </a:buClr>
            </a:pPr>
            <a:r>
              <a:rPr lang="en-US" sz="2200" b="1" dirty="0" smtClean="0">
                <a:gradFill>
                  <a:gsLst>
                    <a:gs pos="7619">
                      <a:srgbClr val="00188F"/>
                    </a:gs>
                    <a:gs pos="35000">
                      <a:srgbClr val="00188F"/>
                    </a:gs>
                  </a:gsLst>
                  <a:lin ang="5400000" scaled="0"/>
                </a:gradFill>
                <a:cs typeface="Segoe UI" pitchFamily="34" charset="0"/>
              </a:rPr>
              <a:t>Seguro: </a:t>
            </a:r>
            <a:r>
              <a:rPr lang="en-US" sz="2200" dirty="0" smtClean="0">
                <a:gradFill>
                  <a:gsLst>
                    <a:gs pos="19048">
                      <a:schemeClr val="tx1"/>
                    </a:gs>
                    <a:gs pos="65000">
                      <a:schemeClr val="tx1"/>
                    </a:gs>
                  </a:gsLst>
                  <a:lin ang="5400000" scaled="0"/>
                </a:gradFill>
                <a:cs typeface="Segoe UI" pitchFamily="34" charset="0"/>
              </a:rPr>
              <a:t>Altos </a:t>
            </a:r>
            <a:r>
              <a:rPr lang="en-US" sz="2200" dirty="0" err="1" smtClean="0">
                <a:gradFill>
                  <a:gsLst>
                    <a:gs pos="19048">
                      <a:schemeClr val="tx1"/>
                    </a:gs>
                    <a:gs pos="65000">
                      <a:schemeClr val="tx1"/>
                    </a:gs>
                  </a:gsLst>
                  <a:lin ang="5400000" scaled="0"/>
                </a:gradFill>
                <a:cs typeface="Segoe UI" pitchFamily="34" charset="0"/>
              </a:rPr>
              <a:t>níveis</a:t>
            </a:r>
            <a:r>
              <a:rPr lang="en-US" sz="2200" dirty="0" smtClean="0">
                <a:gradFill>
                  <a:gsLst>
                    <a:gs pos="19048">
                      <a:schemeClr val="tx1"/>
                    </a:gs>
                    <a:gs pos="65000">
                      <a:schemeClr val="tx1"/>
                    </a:gs>
                  </a:gsLst>
                  <a:lin ang="5400000" scaled="0"/>
                </a:gradFill>
                <a:cs typeface="Segoe UI" pitchFamily="34" charset="0"/>
              </a:rPr>
              <a:t> de Recursos e </a:t>
            </a:r>
            <a:r>
              <a:rPr lang="en-US" sz="2200" dirty="0" err="1" smtClean="0">
                <a:gradFill>
                  <a:gsLst>
                    <a:gs pos="19048">
                      <a:schemeClr val="tx1"/>
                    </a:gs>
                    <a:gs pos="65000">
                      <a:schemeClr val="tx1"/>
                    </a:gs>
                  </a:gsLst>
                  <a:lin ang="5400000" scaled="0"/>
                </a:gradFill>
                <a:cs typeface="Segoe UI" pitchFamily="34" charset="0"/>
              </a:rPr>
              <a:t>isolamento</a:t>
            </a:r>
            <a:r>
              <a:rPr lang="en-US" sz="2200" dirty="0" smtClean="0">
                <a:gradFill>
                  <a:gsLst>
                    <a:gs pos="19048">
                      <a:schemeClr val="tx1"/>
                    </a:gs>
                    <a:gs pos="65000">
                      <a:schemeClr val="tx1"/>
                    </a:gs>
                  </a:gsLst>
                  <a:lin ang="5400000" scaled="0"/>
                </a:gradFill>
                <a:cs typeface="Segoe UI" pitchFamily="34" charset="0"/>
              </a:rPr>
              <a:t> de </a:t>
            </a:r>
            <a:r>
              <a:rPr lang="en-US" sz="2200" dirty="0" err="1" smtClean="0">
                <a:gradFill>
                  <a:gsLst>
                    <a:gs pos="19048">
                      <a:schemeClr val="tx1"/>
                    </a:gs>
                    <a:gs pos="65000">
                      <a:schemeClr val="tx1"/>
                    </a:gs>
                  </a:gsLst>
                  <a:lin ang="5400000" scaled="0"/>
                </a:gradFill>
                <a:cs typeface="Segoe UI" pitchFamily="34" charset="0"/>
              </a:rPr>
              <a:t>segurança</a:t>
            </a:r>
            <a:r>
              <a:rPr lang="en-US" sz="2200" dirty="0" smtClean="0">
                <a:gradFill>
                  <a:gsLst>
                    <a:gs pos="19048">
                      <a:schemeClr val="tx1"/>
                    </a:gs>
                    <a:gs pos="65000">
                      <a:schemeClr val="tx1"/>
                    </a:gs>
                  </a:gsLst>
                  <a:lin ang="5400000" scaled="0"/>
                </a:gradFill>
                <a:cs typeface="Segoe UI" pitchFamily="34" charset="0"/>
              </a:rPr>
              <a:t> para </a:t>
            </a:r>
            <a:r>
              <a:rPr lang="en-US" sz="2200" dirty="0" err="1" smtClean="0">
                <a:gradFill>
                  <a:gsLst>
                    <a:gs pos="19048">
                      <a:schemeClr val="tx1"/>
                    </a:gs>
                    <a:gs pos="65000">
                      <a:schemeClr val="tx1"/>
                    </a:gs>
                  </a:gsLst>
                  <a:lin ang="5400000" scaled="0"/>
                </a:gradFill>
                <a:cs typeface="Segoe UI" pitchFamily="34" charset="0"/>
              </a:rPr>
              <a:t>principais</a:t>
            </a:r>
            <a:r>
              <a:rPr lang="en-US" sz="2200" dirty="0" smtClean="0">
                <a:gradFill>
                  <a:gsLst>
                    <a:gs pos="19048">
                      <a:schemeClr val="tx1"/>
                    </a:gs>
                    <a:gs pos="65000">
                      <a:schemeClr val="tx1"/>
                    </a:gs>
                  </a:gsLst>
                  <a:lin ang="5400000" scaled="0"/>
                </a:gradFill>
                <a:cs typeface="Segoe UI" pitchFamily="34" charset="0"/>
              </a:rPr>
              <a:t> </a:t>
            </a:r>
            <a:r>
              <a:rPr lang="en-US" sz="2200" dirty="0" err="1" smtClean="0">
                <a:gradFill>
                  <a:gsLst>
                    <a:gs pos="19048">
                      <a:schemeClr val="tx1"/>
                    </a:gs>
                    <a:gs pos="65000">
                      <a:schemeClr val="tx1"/>
                    </a:gs>
                  </a:gsLst>
                  <a:lin ang="5400000" scaled="0"/>
                </a:gradFill>
                <a:cs typeface="Segoe UI" pitchFamily="34" charset="0"/>
              </a:rPr>
              <a:t>cargas</a:t>
            </a:r>
            <a:r>
              <a:rPr lang="en-US" sz="2200" dirty="0" smtClean="0">
                <a:gradFill>
                  <a:gsLst>
                    <a:gs pos="19048">
                      <a:schemeClr val="tx1"/>
                    </a:gs>
                    <a:gs pos="65000">
                      <a:schemeClr val="tx1"/>
                    </a:gs>
                  </a:gsLst>
                  <a:lin ang="5400000" scaled="0"/>
                </a:gradFill>
                <a:cs typeface="Segoe UI" pitchFamily="34" charset="0"/>
              </a:rPr>
              <a:t> de </a:t>
            </a:r>
            <a:r>
              <a:rPr lang="en-US" sz="2200" dirty="0" err="1" smtClean="0">
                <a:gradFill>
                  <a:gsLst>
                    <a:gs pos="19048">
                      <a:schemeClr val="tx1"/>
                    </a:gs>
                    <a:gs pos="65000">
                      <a:schemeClr val="tx1"/>
                    </a:gs>
                  </a:gsLst>
                  <a:lin ang="5400000" scaled="0"/>
                </a:gradFill>
                <a:cs typeface="Segoe UI" pitchFamily="34" charset="0"/>
              </a:rPr>
              <a:t>trabalho</a:t>
            </a:r>
            <a:r>
              <a:rPr lang="en-US" sz="2200" dirty="0" smtClean="0">
                <a:gradFill>
                  <a:gsLst>
                    <a:gs pos="19048">
                      <a:schemeClr val="tx1"/>
                    </a:gs>
                    <a:gs pos="65000">
                      <a:schemeClr val="tx1"/>
                    </a:gs>
                  </a:gsLst>
                  <a:lin ang="5400000" scaled="0"/>
                </a:gradFill>
                <a:cs typeface="Segoe UI" pitchFamily="34" charset="0"/>
              </a:rPr>
              <a:t> </a:t>
            </a:r>
            <a:r>
              <a:rPr lang="en-US" sz="2200" dirty="0" err="1" smtClean="0">
                <a:gradFill>
                  <a:gsLst>
                    <a:gs pos="19048">
                      <a:schemeClr val="tx1"/>
                    </a:gs>
                    <a:gs pos="65000">
                      <a:schemeClr val="tx1"/>
                    </a:gs>
                  </a:gsLst>
                  <a:lin ang="5400000" scaled="0"/>
                </a:gradFill>
                <a:cs typeface="Segoe UI" pitchFamily="34" charset="0"/>
              </a:rPr>
              <a:t>virtualizadas</a:t>
            </a:r>
            <a:r>
              <a:rPr lang="en-US" sz="2200" dirty="0" smtClean="0">
                <a:gradFill>
                  <a:gsLst>
                    <a:gs pos="19048">
                      <a:schemeClr val="tx1"/>
                    </a:gs>
                    <a:gs pos="65000">
                      <a:schemeClr val="tx1"/>
                    </a:gs>
                  </a:gsLst>
                  <a:lin ang="5400000" scaled="0"/>
                </a:gradFill>
                <a:cs typeface="Segoe UI" pitchFamily="34" charset="0"/>
              </a:rPr>
              <a:t>.</a:t>
            </a:r>
            <a:endParaRPr lang="en-US" sz="2200" dirty="0">
              <a:gradFill>
                <a:gsLst>
                  <a:gs pos="19048">
                    <a:schemeClr val="tx1"/>
                  </a:gs>
                  <a:gs pos="65000">
                    <a:schemeClr val="tx1"/>
                  </a:gs>
                </a:gsLst>
                <a:lin ang="5400000" scaled="0"/>
              </a:gradFill>
              <a:cs typeface="Segoe UI" pitchFamily="34" charset="0"/>
            </a:endParaRPr>
          </a:p>
        </p:txBody>
      </p:sp>
      <p:sp>
        <p:nvSpPr>
          <p:cNvPr id="13" name="TextBox 12"/>
          <p:cNvSpPr txBox="1"/>
          <p:nvPr/>
        </p:nvSpPr>
        <p:spPr>
          <a:xfrm rot="16200000">
            <a:off x="9891757" y="372635"/>
            <a:ext cx="1138773" cy="3051605"/>
          </a:xfrm>
          <a:prstGeom prst="rect">
            <a:avLst/>
          </a:prstGeom>
          <a:noFill/>
        </p:spPr>
        <p:txBody>
          <a:bodyPr wrap="none" lIns="182880" tIns="146304" rIns="182880" bIns="146304" rtlCol="0">
            <a:spAutoFit/>
          </a:bodyPr>
          <a:lstStyle/>
          <a:p>
            <a:pPr>
              <a:lnSpc>
                <a:spcPct val="90000"/>
              </a:lnSpc>
              <a:spcAft>
                <a:spcPts val="600"/>
              </a:spcAft>
            </a:pPr>
            <a:r>
              <a:rPr lang="en-US" sz="19900" dirty="0" smtClean="0">
                <a:gradFill>
                  <a:gsLst>
                    <a:gs pos="79817">
                      <a:srgbClr val="FFC000"/>
                    </a:gs>
                    <a:gs pos="30000">
                      <a:srgbClr val="FFC000"/>
                    </a:gs>
                  </a:gsLst>
                  <a:lin ang="5400000" scaled="0"/>
                </a:gradFill>
              </a:rPr>
              <a:t>}</a:t>
            </a:r>
            <a:endParaRPr lang="en-US" sz="2400" dirty="0" smtClean="0">
              <a:gradFill>
                <a:gsLst>
                  <a:gs pos="79817">
                    <a:srgbClr val="FFC000"/>
                  </a:gs>
                  <a:gs pos="30000">
                    <a:srgbClr val="FFC000"/>
                  </a:gs>
                </a:gsLst>
                <a:lin ang="5400000" scaled="0"/>
              </a:gradFill>
            </a:endParaRPr>
          </a:p>
        </p:txBody>
      </p:sp>
      <p:sp>
        <p:nvSpPr>
          <p:cNvPr id="21" name="Rectangle 20"/>
          <p:cNvSpPr/>
          <p:nvPr/>
        </p:nvSpPr>
        <p:spPr bwMode="auto">
          <a:xfrm>
            <a:off x="6942567" y="4495421"/>
            <a:ext cx="4787501" cy="1007603"/>
          </a:xfrm>
          <a:prstGeom prst="rect">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smtClean="0">
                <a:gradFill>
                  <a:gsLst>
                    <a:gs pos="0">
                      <a:srgbClr val="FFFFFF"/>
                    </a:gs>
                    <a:gs pos="100000">
                      <a:srgbClr val="FFFFFF"/>
                    </a:gs>
                  </a:gsLst>
                  <a:lin ang="5400000" scaled="0"/>
                </a:gradFill>
                <a:ea typeface="Segoe UI" pitchFamily="34" charset="0"/>
                <a:cs typeface="Segoe UI" pitchFamily="34" charset="0"/>
              </a:rPr>
              <a:t>Hypervisor</a:t>
            </a:r>
          </a:p>
        </p:txBody>
      </p:sp>
      <p:sp>
        <p:nvSpPr>
          <p:cNvPr id="26" name="Rectangle 25"/>
          <p:cNvSpPr/>
          <p:nvPr/>
        </p:nvSpPr>
        <p:spPr bwMode="auto">
          <a:xfrm>
            <a:off x="6946490" y="3868118"/>
            <a:ext cx="2330245" cy="556399"/>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smtClean="0">
                <a:gradFill>
                  <a:gsLst>
                    <a:gs pos="0">
                      <a:srgbClr val="FFFFFF"/>
                    </a:gs>
                    <a:gs pos="100000">
                      <a:srgbClr val="FFFFFF"/>
                    </a:gs>
                  </a:gsLst>
                  <a:lin ang="5400000" scaled="0"/>
                </a:gradFill>
                <a:ea typeface="Segoe UI" pitchFamily="34" charset="0"/>
                <a:cs typeface="Segoe UI" pitchFamily="34" charset="0"/>
              </a:rPr>
              <a:t>SO Guest</a:t>
            </a:r>
          </a:p>
        </p:txBody>
      </p:sp>
      <p:sp>
        <p:nvSpPr>
          <p:cNvPr id="27" name="Rectangle 26"/>
          <p:cNvSpPr/>
          <p:nvPr/>
        </p:nvSpPr>
        <p:spPr bwMode="auto">
          <a:xfrm>
            <a:off x="9403746" y="3868118"/>
            <a:ext cx="2330245" cy="556399"/>
          </a:xfrm>
          <a:prstGeom prst="rect">
            <a:avLst/>
          </a:prstGeom>
          <a:solidFill>
            <a:schemeClr val="tx2">
              <a:alpha val="3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smtClean="0">
                <a:gradFill>
                  <a:gsLst>
                    <a:gs pos="0">
                      <a:schemeClr val="tx1"/>
                    </a:gs>
                    <a:gs pos="100000">
                      <a:schemeClr val="tx1"/>
                    </a:gs>
                  </a:gsLst>
                  <a:lin ang="5400000" scaled="0"/>
                </a:gradFill>
                <a:ea typeface="Segoe UI" pitchFamily="34" charset="0"/>
                <a:cs typeface="Segoe UI" pitchFamily="34" charset="0"/>
              </a:rPr>
              <a:t>SO Guest</a:t>
            </a:r>
          </a:p>
        </p:txBody>
      </p:sp>
      <p:sp>
        <p:nvSpPr>
          <p:cNvPr id="28" name="TextBox 27"/>
          <p:cNvSpPr txBox="1"/>
          <p:nvPr/>
        </p:nvSpPr>
        <p:spPr>
          <a:xfrm>
            <a:off x="9943041" y="938673"/>
            <a:ext cx="1236557" cy="794064"/>
          </a:xfrm>
          <a:prstGeom prst="rect">
            <a:avLst/>
          </a:prstGeom>
          <a:noFill/>
        </p:spPr>
        <p:txBody>
          <a:bodyPr wrap="none" lIns="182880" tIns="146304" rIns="182880" bIns="146304" rtlCol="0">
            <a:spAutoFit/>
          </a:bodyPr>
          <a:lstStyle/>
          <a:p>
            <a:pPr algn="ctr">
              <a:lnSpc>
                <a:spcPct val="90000"/>
              </a:lnSpc>
              <a:spcAft>
                <a:spcPts val="600"/>
              </a:spcAft>
            </a:pPr>
            <a:r>
              <a:rPr lang="en-US" dirty="0" smtClean="0">
                <a:gradFill>
                  <a:gsLst>
                    <a:gs pos="2917">
                      <a:schemeClr val="tx1"/>
                    </a:gs>
                    <a:gs pos="30000">
                      <a:schemeClr val="tx1"/>
                    </a:gs>
                  </a:gsLst>
                  <a:lin ang="5400000" scaled="0"/>
                </a:gradFill>
              </a:rPr>
              <a:t>Virtual</a:t>
            </a:r>
            <a:br>
              <a:rPr lang="en-US" dirty="0" smtClean="0">
                <a:gradFill>
                  <a:gsLst>
                    <a:gs pos="2917">
                      <a:schemeClr val="tx1"/>
                    </a:gs>
                    <a:gs pos="30000">
                      <a:schemeClr val="tx1"/>
                    </a:gs>
                  </a:gsLst>
                  <a:lin ang="5400000" scaled="0"/>
                </a:gradFill>
              </a:rPr>
            </a:br>
            <a:r>
              <a:rPr lang="en-US" dirty="0" smtClean="0">
                <a:gradFill>
                  <a:gsLst>
                    <a:gs pos="2917">
                      <a:schemeClr val="tx1"/>
                    </a:gs>
                    <a:gs pos="30000">
                      <a:schemeClr val="tx1"/>
                    </a:gs>
                  </a:gsLst>
                  <a:lin ang="5400000" scaled="0"/>
                </a:gradFill>
              </a:rPr>
              <a:t>Machine</a:t>
            </a:r>
          </a:p>
        </p:txBody>
      </p:sp>
      <p:sp>
        <p:nvSpPr>
          <p:cNvPr id="22" name="Rectangle 21"/>
          <p:cNvSpPr/>
          <p:nvPr/>
        </p:nvSpPr>
        <p:spPr bwMode="auto">
          <a:xfrm>
            <a:off x="6946490" y="2439248"/>
            <a:ext cx="2330245" cy="1357965"/>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smtClean="0">
                <a:gradFill>
                  <a:gsLst>
                    <a:gs pos="0">
                      <a:srgbClr val="FFFFFF"/>
                    </a:gs>
                    <a:gs pos="100000">
                      <a:srgbClr val="FFFFFF"/>
                    </a:gs>
                  </a:gsLst>
                  <a:lin ang="5400000" scaled="0"/>
                </a:gradFill>
                <a:ea typeface="Segoe UI" pitchFamily="34" charset="0"/>
                <a:cs typeface="Segoe UI" pitchFamily="34" charset="0"/>
              </a:rPr>
              <a:t>App </a:t>
            </a:r>
            <a:r>
              <a:rPr lang="en-US" sz="2400" dirty="0">
                <a:gradFill>
                  <a:gsLst>
                    <a:gs pos="0">
                      <a:srgbClr val="FFFFFF"/>
                    </a:gs>
                    <a:gs pos="100000">
                      <a:srgbClr val="FFFFFF"/>
                    </a:gs>
                  </a:gsLst>
                  <a:lin ang="5400000" scaled="0"/>
                </a:gradFill>
                <a:ea typeface="Segoe UI" pitchFamily="34" charset="0"/>
                <a:cs typeface="Segoe UI" pitchFamily="34" charset="0"/>
              </a:rPr>
              <a:t>A</a:t>
            </a:r>
            <a:br>
              <a:rPr lang="en-US" sz="2400" dirty="0">
                <a:gradFill>
                  <a:gsLst>
                    <a:gs pos="0">
                      <a:srgbClr val="FFFFFF"/>
                    </a:gs>
                    <a:gs pos="100000">
                      <a:srgbClr val="FFFFFF"/>
                    </a:gs>
                  </a:gsLst>
                  <a:lin ang="5400000" scaled="0"/>
                </a:gradFill>
                <a:ea typeface="Segoe UI" pitchFamily="34" charset="0"/>
                <a:cs typeface="Segoe UI" pitchFamily="34" charset="0"/>
              </a:rPr>
            </a:br>
            <a:r>
              <a:rPr lang="en-US" dirty="0" err="1" smtClean="0">
                <a:gradFill>
                  <a:gsLst>
                    <a:gs pos="0">
                      <a:srgbClr val="FFFFFF"/>
                    </a:gs>
                    <a:gs pos="100000">
                      <a:srgbClr val="FFFFFF"/>
                    </a:gs>
                  </a:gsLst>
                  <a:lin ang="5400000" scaled="0"/>
                </a:gradFill>
                <a:ea typeface="Segoe UI" pitchFamily="34" charset="0"/>
                <a:cs typeface="Segoe UI" pitchFamily="34" charset="0"/>
              </a:rPr>
              <a:t>Binários</a:t>
            </a:r>
            <a:r>
              <a:rPr lang="en-US" dirty="0" smtClean="0">
                <a:gradFill>
                  <a:gsLst>
                    <a:gs pos="0">
                      <a:srgbClr val="FFFFFF"/>
                    </a:gs>
                    <a:gs pos="100000">
                      <a:srgbClr val="FFFFFF"/>
                    </a:gs>
                  </a:gsLst>
                  <a:lin ang="5400000" scaled="0"/>
                </a:gradFill>
                <a:ea typeface="Segoe UI" pitchFamily="34" charset="0"/>
                <a:cs typeface="Segoe UI" pitchFamily="34" charset="0"/>
              </a:rPr>
              <a:t>/</a:t>
            </a:r>
            <a:r>
              <a:rPr lang="en-US" dirty="0" err="1" smtClean="0">
                <a:gradFill>
                  <a:gsLst>
                    <a:gs pos="0">
                      <a:srgbClr val="FFFFFF"/>
                    </a:gs>
                    <a:gs pos="100000">
                      <a:srgbClr val="FFFFFF"/>
                    </a:gs>
                  </a:gsLst>
                  <a:lin ang="5400000" scaled="0"/>
                </a:gradFill>
                <a:ea typeface="Segoe UI" pitchFamily="34" charset="0"/>
                <a:cs typeface="Segoe UI" pitchFamily="34" charset="0"/>
              </a:rPr>
              <a:t>Biblioteca</a:t>
            </a: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29" name="Rectangle 28"/>
          <p:cNvSpPr/>
          <p:nvPr/>
        </p:nvSpPr>
        <p:spPr bwMode="auto">
          <a:xfrm>
            <a:off x="9403746" y="2439249"/>
            <a:ext cx="2330245" cy="1357964"/>
          </a:xfrm>
          <a:prstGeom prst="rect">
            <a:avLst/>
          </a:prstGeom>
          <a:solidFill>
            <a:schemeClr val="tx2">
              <a:alpha val="3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chemeClr val="tx1"/>
                    </a:gs>
                    <a:gs pos="100000">
                      <a:schemeClr val="tx1"/>
                    </a:gs>
                  </a:gsLst>
                  <a:lin ang="5400000" scaled="0"/>
                </a:gradFill>
                <a:ea typeface="Segoe UI" pitchFamily="34" charset="0"/>
                <a:cs typeface="Segoe UI" pitchFamily="34" charset="0"/>
              </a:rPr>
              <a:t>App B</a:t>
            </a:r>
            <a:br>
              <a:rPr lang="en-US" sz="2400" dirty="0">
                <a:gradFill>
                  <a:gsLst>
                    <a:gs pos="0">
                      <a:schemeClr val="tx1"/>
                    </a:gs>
                    <a:gs pos="100000">
                      <a:schemeClr val="tx1"/>
                    </a:gs>
                  </a:gsLst>
                  <a:lin ang="5400000" scaled="0"/>
                </a:gradFill>
                <a:ea typeface="Segoe UI" pitchFamily="34" charset="0"/>
                <a:cs typeface="Segoe UI" pitchFamily="34" charset="0"/>
              </a:rPr>
            </a:br>
            <a:r>
              <a:rPr lang="en-US" dirty="0" err="1" smtClean="0">
                <a:gradFill>
                  <a:gsLst>
                    <a:gs pos="0">
                      <a:schemeClr val="tx1"/>
                    </a:gs>
                    <a:gs pos="100000">
                      <a:schemeClr val="tx1"/>
                    </a:gs>
                  </a:gsLst>
                  <a:lin ang="5400000" scaled="0"/>
                </a:gradFill>
                <a:ea typeface="Segoe UI" pitchFamily="34" charset="0"/>
                <a:cs typeface="Segoe UI" pitchFamily="34" charset="0"/>
              </a:rPr>
              <a:t>Binários</a:t>
            </a:r>
            <a:r>
              <a:rPr lang="en-US" dirty="0" smtClean="0">
                <a:gradFill>
                  <a:gsLst>
                    <a:gs pos="0">
                      <a:schemeClr val="tx1"/>
                    </a:gs>
                    <a:gs pos="100000">
                      <a:schemeClr val="tx1"/>
                    </a:gs>
                  </a:gsLst>
                  <a:lin ang="5400000" scaled="0"/>
                </a:gradFill>
                <a:ea typeface="Segoe UI" pitchFamily="34" charset="0"/>
                <a:cs typeface="Segoe UI" pitchFamily="34" charset="0"/>
              </a:rPr>
              <a:t>/</a:t>
            </a:r>
            <a:r>
              <a:rPr lang="en-US" dirty="0" err="1" smtClean="0">
                <a:gradFill>
                  <a:gsLst>
                    <a:gs pos="0">
                      <a:schemeClr val="tx1"/>
                    </a:gs>
                    <a:gs pos="100000">
                      <a:schemeClr val="tx1"/>
                    </a:gs>
                  </a:gsLst>
                  <a:lin ang="5400000" scaled="0"/>
                </a:gradFill>
                <a:ea typeface="Segoe UI" pitchFamily="34" charset="0"/>
                <a:cs typeface="Segoe UI" pitchFamily="34" charset="0"/>
              </a:rPr>
              <a:t>Biblioteca</a:t>
            </a:r>
            <a:endParaRPr lang="en-US" dirty="0">
              <a:gradFill>
                <a:gsLst>
                  <a:gs pos="0">
                    <a:schemeClr val="tx1"/>
                  </a:gs>
                  <a:gs pos="100000">
                    <a:schemeClr val="tx1"/>
                  </a:gs>
                </a:gsLst>
                <a:lin ang="5400000" scaled="0"/>
              </a:gradFill>
              <a:ea typeface="Segoe UI" pitchFamily="34" charset="0"/>
              <a:cs typeface="Segoe UI" pitchFamily="34" charset="0"/>
            </a:endParaRPr>
          </a:p>
        </p:txBody>
      </p:sp>
      <p:sp>
        <p:nvSpPr>
          <p:cNvPr id="25" name="Rectangle 24"/>
          <p:cNvSpPr/>
          <p:nvPr/>
        </p:nvSpPr>
        <p:spPr bwMode="auto">
          <a:xfrm>
            <a:off x="9364980" y="2400300"/>
            <a:ext cx="2392680" cy="2024216"/>
          </a:xfrm>
          <a:prstGeom prst="rect">
            <a:avLst/>
          </a:prstGeom>
          <a:noFill/>
          <a:ln w="66675">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9" name="Rectangle 18"/>
          <p:cNvSpPr/>
          <p:nvPr/>
        </p:nvSpPr>
        <p:spPr bwMode="auto">
          <a:xfrm>
            <a:off x="6946490" y="5578834"/>
            <a:ext cx="4787501" cy="688044"/>
          </a:xfrm>
          <a:prstGeom prst="rect">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err="1" smtClean="0">
                <a:gradFill>
                  <a:gsLst>
                    <a:gs pos="0">
                      <a:srgbClr val="FFFFFF"/>
                    </a:gs>
                    <a:gs pos="100000">
                      <a:srgbClr val="FFFFFF"/>
                    </a:gs>
                  </a:gsLst>
                  <a:lin ang="5400000" scaled="0"/>
                </a:gradFill>
                <a:ea typeface="Segoe UI" pitchFamily="34" charset="0"/>
                <a:cs typeface="Segoe UI" pitchFamily="34" charset="0"/>
              </a:rPr>
              <a:t>Servidor</a:t>
            </a:r>
            <a:endParaRPr lang="en-US" sz="2000" dirty="0"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995609982"/>
      </p:ext>
    </p:extLst>
  </p:cSld>
  <p:clrMapOvr>
    <a:masterClrMapping/>
  </p:clrMapOvr>
  <p:transition>
    <p:fade/>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6235553"/>
          </a:xfrm>
        </p:spPr>
        <p:txBody>
          <a:bodyPr/>
          <a:lstStyle/>
          <a:p>
            <a:pPr marL="742950" indent="-742950">
              <a:buFont typeface="+mj-lt"/>
              <a:buAutoNum type="arabicPeriod"/>
            </a:pPr>
            <a:r>
              <a:rPr lang="pt-BR" sz="3600" dirty="0" smtClean="0"/>
              <a:t>Informar imagem de container a ser usada</a:t>
            </a:r>
            <a:endParaRPr lang="pt-BR" sz="400" dirty="0"/>
          </a:p>
          <a:p>
            <a:pPr marL="984250" lvl="1" indent="-742950">
              <a:buFont typeface="+mj-lt"/>
              <a:buAutoNum type="arabicPeriod"/>
            </a:pPr>
            <a:r>
              <a:rPr lang="pt-BR" sz="2000" dirty="0" smtClean="0"/>
              <a:t>FROM windowsservercore</a:t>
            </a:r>
          </a:p>
          <a:p>
            <a:pPr marL="742950" indent="-742950">
              <a:buFont typeface="+mj-lt"/>
              <a:buAutoNum type="arabicPeriod"/>
            </a:pPr>
            <a:r>
              <a:rPr lang="pt-BR" sz="3600" dirty="0" smtClean="0"/>
              <a:t>Executar comando (exec form ou shell form)</a:t>
            </a:r>
          </a:p>
          <a:p>
            <a:pPr marL="984250" lvl="1" indent="-742950">
              <a:buFont typeface="+mj-lt"/>
              <a:buAutoNum type="arabicPeriod"/>
            </a:pPr>
            <a:r>
              <a:rPr lang="pt-BR" sz="2000" dirty="0" smtClean="0"/>
              <a:t>RUN [“powershell”, “New-item”, “c:\\teste”]</a:t>
            </a:r>
            <a:endParaRPr lang="pt-BR" sz="2000" dirty="0"/>
          </a:p>
          <a:p>
            <a:pPr marL="984250" lvl="1" indent="-742950">
              <a:buFont typeface="+mj-lt"/>
              <a:buAutoNum type="arabicPeriod"/>
            </a:pPr>
            <a:r>
              <a:rPr lang="pt-BR" sz="2000" dirty="0" smtClean="0"/>
              <a:t>Ou</a:t>
            </a:r>
          </a:p>
          <a:p>
            <a:pPr marL="984250" lvl="1" indent="-742950">
              <a:buFont typeface="+mj-lt"/>
              <a:buAutoNum type="arabicPeriod"/>
            </a:pPr>
            <a:r>
              <a:rPr lang="pt-BR" sz="2000" dirty="0" smtClean="0"/>
              <a:t>RUN powershell new-item c:\teste</a:t>
            </a:r>
          </a:p>
          <a:p>
            <a:pPr marL="984250" lvl="1" indent="-742950">
              <a:buFont typeface="+mj-lt"/>
              <a:buAutoNum type="arabicPeriod"/>
            </a:pPr>
            <a:r>
              <a:rPr lang="pt-BR" sz="2000" dirty="0" smtClean="0"/>
              <a:t>RUN dism.exe /online /enable-feature /all /featurename:iis-webserver /norestart</a:t>
            </a:r>
          </a:p>
          <a:p>
            <a:pPr marL="984250" lvl="1" indent="-742950">
              <a:buFont typeface="+mj-lt"/>
              <a:buAutoNum type="arabicPeriod"/>
            </a:pPr>
            <a:r>
              <a:rPr lang="pt-BR" sz="2000" dirty="0" smtClean="0"/>
              <a:t>RUN powershell.exe –command c:\vcredist_x86.exe /quiet</a:t>
            </a:r>
            <a:endParaRPr lang="pt-BR" sz="5200" dirty="0"/>
          </a:p>
          <a:p>
            <a:pPr marL="742950" indent="-742950">
              <a:buFont typeface="+mj-lt"/>
              <a:buAutoNum type="arabicPeriod"/>
            </a:pPr>
            <a:r>
              <a:rPr lang="pt-BR" sz="3600" dirty="0" smtClean="0"/>
              <a:t>Copiar dados</a:t>
            </a:r>
          </a:p>
          <a:p>
            <a:pPr marL="984250" lvl="1" indent="-742950">
              <a:buFont typeface="+mj-lt"/>
              <a:buAutoNum type="arabicPeriod"/>
            </a:pPr>
            <a:r>
              <a:rPr lang="pt-BR" sz="2000" dirty="0" smtClean="0"/>
              <a:t>COPY teste1.txt c:/temp/</a:t>
            </a:r>
          </a:p>
          <a:p>
            <a:pPr marL="984250" lvl="1" indent="-742950">
              <a:buFont typeface="+mj-lt"/>
              <a:buAutoNum type="arabicPeriod"/>
            </a:pPr>
            <a:r>
              <a:rPr lang="pt-BR" sz="2000" dirty="0" smtClean="0"/>
              <a:t>COPY diretorio1 /sqldemo/</a:t>
            </a:r>
          </a:p>
          <a:p>
            <a:pPr marL="742950" indent="-742950">
              <a:buFont typeface="+mj-lt"/>
              <a:buAutoNum type="arabicPeriod"/>
            </a:pPr>
            <a:r>
              <a:rPr lang="pt-BR" sz="3600" dirty="0" smtClean="0"/>
              <a:t>ADD (similar ao COPY)</a:t>
            </a:r>
          </a:p>
          <a:p>
            <a:pPr marL="984250" lvl="1" indent="-742950">
              <a:buFont typeface="+mj-lt"/>
              <a:buAutoNum type="arabicPeriod"/>
            </a:pPr>
            <a:r>
              <a:rPr lang="pt-BR" sz="2000" dirty="0" smtClean="0"/>
              <a:t>ADD teste2.txt c:/temp/</a:t>
            </a:r>
          </a:p>
          <a:p>
            <a:pPr marL="984250" lvl="1" indent="-742950">
              <a:buFont typeface="+mj-lt"/>
              <a:buAutoNum type="arabicPeriod"/>
            </a:pPr>
            <a:r>
              <a:rPr lang="pt-BR" sz="2000" dirty="0" smtClean="0"/>
              <a:t>ADD https://www.python.org/ftp/python/3.5.1/python-3.5.1.exe /temp/python-3.5.1.exe</a:t>
            </a:r>
          </a:p>
          <a:p>
            <a:pPr marL="984250" lvl="1" indent="-742950">
              <a:buFont typeface="+mj-lt"/>
              <a:buAutoNum type="arabicPeriod"/>
            </a:pPr>
            <a:endParaRPr lang="pt-BR" sz="2000" dirty="0" smtClean="0"/>
          </a:p>
        </p:txBody>
      </p:sp>
      <p:sp>
        <p:nvSpPr>
          <p:cNvPr id="3" name="Title 2"/>
          <p:cNvSpPr>
            <a:spLocks noGrp="1"/>
          </p:cNvSpPr>
          <p:nvPr>
            <p:ph type="title"/>
          </p:nvPr>
        </p:nvSpPr>
        <p:spPr/>
        <p:txBody>
          <a:bodyPr/>
          <a:lstStyle/>
          <a:p>
            <a:r>
              <a:rPr lang="pt-BR" dirty="0" smtClean="0"/>
              <a:t>Sintaxe (exemplos)</a:t>
            </a:r>
            <a:endParaRPr lang="en-US" dirty="0"/>
          </a:p>
        </p:txBody>
      </p:sp>
      <p:sp>
        <p:nvSpPr>
          <p:cNvPr id="5" name="Down Arrow 4"/>
          <p:cNvSpPr/>
          <p:nvPr/>
        </p:nvSpPr>
        <p:spPr bwMode="auto">
          <a:xfrm>
            <a:off x="4044099" y="4713401"/>
            <a:ext cx="226243" cy="301657"/>
          </a:xfrm>
          <a:prstGeom prst="downArrow">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6" name="Down Arrow 5"/>
          <p:cNvSpPr/>
          <p:nvPr/>
        </p:nvSpPr>
        <p:spPr bwMode="auto">
          <a:xfrm>
            <a:off x="3348087" y="4714972"/>
            <a:ext cx="226243" cy="301657"/>
          </a:xfrm>
          <a:prstGeom prst="downArrow">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7" name="Down Arrow 6"/>
          <p:cNvSpPr/>
          <p:nvPr/>
        </p:nvSpPr>
        <p:spPr bwMode="auto">
          <a:xfrm>
            <a:off x="4309620" y="5121894"/>
            <a:ext cx="226243" cy="301657"/>
          </a:xfrm>
          <a:prstGeom prst="downArrow">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8" name="Down Arrow 7"/>
          <p:cNvSpPr/>
          <p:nvPr/>
        </p:nvSpPr>
        <p:spPr bwMode="auto">
          <a:xfrm>
            <a:off x="5205167" y="2509100"/>
            <a:ext cx="226243" cy="301657"/>
          </a:xfrm>
          <a:prstGeom prst="downArrow">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149993607"/>
      </p:ext>
    </p:extLst>
  </p:cSld>
  <p:clrMapOvr>
    <a:masterClrMapping/>
  </p:clrMapOvr>
  <p:transition>
    <p:fade/>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3822585"/>
          </a:xfrm>
        </p:spPr>
        <p:txBody>
          <a:bodyPr/>
          <a:lstStyle/>
          <a:p>
            <a:pPr marL="742950" indent="-742950">
              <a:buFont typeface="+mj-lt"/>
              <a:buAutoNum type="arabicPeriod"/>
            </a:pPr>
            <a:r>
              <a:rPr lang="pt-BR" sz="3600" dirty="0" smtClean="0"/>
              <a:t>Diretório de trabalho</a:t>
            </a:r>
          </a:p>
          <a:p>
            <a:pPr marL="984250" lvl="1" indent="-742950">
              <a:buFont typeface="+mj-lt"/>
              <a:buAutoNum type="arabicPeriod"/>
            </a:pPr>
            <a:r>
              <a:rPr lang="pt-BR" sz="2000" dirty="0" smtClean="0"/>
              <a:t>WORKDIR c:\\windows</a:t>
            </a:r>
          </a:p>
          <a:p>
            <a:pPr marL="984250" lvl="1" indent="-742950">
              <a:buFont typeface="+mj-lt"/>
              <a:buAutoNum type="arabicPeriod"/>
            </a:pPr>
            <a:r>
              <a:rPr lang="pt-BR" sz="2000" dirty="0" smtClean="0"/>
              <a:t>WORKDIR c:\\app1\\dev</a:t>
            </a:r>
          </a:p>
          <a:p>
            <a:pPr marL="742950" indent="-742950">
              <a:buFont typeface="+mj-lt"/>
              <a:buAutoNum type="arabicPeriod"/>
            </a:pPr>
            <a:r>
              <a:rPr lang="pt-BR" sz="3600" dirty="0" smtClean="0"/>
              <a:t>Comando padrão para ser executado no deploy de uma instância de container (exec form e shell form)</a:t>
            </a:r>
          </a:p>
          <a:p>
            <a:pPr marL="984250" lvl="1" indent="-742950">
              <a:buFont typeface="+mj-lt"/>
              <a:buAutoNum type="arabicPeriod"/>
            </a:pPr>
            <a:r>
              <a:rPr lang="pt-BR" sz="2000" dirty="0" smtClean="0"/>
              <a:t>CMD [“c:\\app1\\dev\\httpd.exe”, “-x”]</a:t>
            </a:r>
          </a:p>
          <a:p>
            <a:pPr marL="984250" lvl="1" indent="-742950">
              <a:buFont typeface="+mj-lt"/>
              <a:buAutoNum type="arabicPeriod"/>
            </a:pPr>
            <a:r>
              <a:rPr lang="pt-BR" sz="2000" dirty="0" smtClean="0"/>
              <a:t>OU</a:t>
            </a:r>
          </a:p>
          <a:p>
            <a:pPr marL="984250" lvl="1" indent="-742950">
              <a:buFont typeface="+mj-lt"/>
              <a:buAutoNum type="arabicPeriod"/>
            </a:pPr>
            <a:r>
              <a:rPr lang="pt-BR" sz="2000" dirty="0" smtClean="0"/>
              <a:t>CMD c:\\app1\\dev\\httpd.exe –x</a:t>
            </a:r>
          </a:p>
          <a:p>
            <a:pPr marL="984250" lvl="1" indent="-742950">
              <a:buFont typeface="+mj-lt"/>
              <a:buAutoNum type="arabicPeriod"/>
            </a:pPr>
            <a:endParaRPr lang="pt-BR" sz="2000" dirty="0" smtClean="0"/>
          </a:p>
        </p:txBody>
      </p:sp>
      <p:sp>
        <p:nvSpPr>
          <p:cNvPr id="3" name="Title 2"/>
          <p:cNvSpPr>
            <a:spLocks noGrp="1"/>
          </p:cNvSpPr>
          <p:nvPr>
            <p:ph type="title"/>
          </p:nvPr>
        </p:nvSpPr>
        <p:spPr/>
        <p:txBody>
          <a:bodyPr/>
          <a:lstStyle/>
          <a:p>
            <a:r>
              <a:rPr lang="pt-BR" dirty="0" smtClean="0"/>
              <a:t>Sintaxe (exemplos)(cont...)</a:t>
            </a:r>
            <a:endParaRPr lang="en-US" dirty="0"/>
          </a:p>
        </p:txBody>
      </p:sp>
      <p:sp>
        <p:nvSpPr>
          <p:cNvPr id="4" name="Down Arrow 3"/>
          <p:cNvSpPr/>
          <p:nvPr/>
        </p:nvSpPr>
        <p:spPr bwMode="auto">
          <a:xfrm>
            <a:off x="2714920" y="1602556"/>
            <a:ext cx="226243" cy="301657"/>
          </a:xfrm>
          <a:prstGeom prst="downArrow">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Down Arrow 4"/>
          <p:cNvSpPr/>
          <p:nvPr/>
        </p:nvSpPr>
        <p:spPr bwMode="auto">
          <a:xfrm>
            <a:off x="3527196" y="1960772"/>
            <a:ext cx="226243" cy="301657"/>
          </a:xfrm>
          <a:prstGeom prst="downArrow">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6" name="Down Arrow 5"/>
          <p:cNvSpPr/>
          <p:nvPr/>
        </p:nvSpPr>
        <p:spPr bwMode="auto">
          <a:xfrm>
            <a:off x="3093563" y="3310379"/>
            <a:ext cx="226243" cy="301657"/>
          </a:xfrm>
          <a:prstGeom prst="downArrow">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7" name="Down Arrow 6"/>
          <p:cNvSpPr/>
          <p:nvPr/>
        </p:nvSpPr>
        <p:spPr bwMode="auto">
          <a:xfrm>
            <a:off x="3706305" y="3310378"/>
            <a:ext cx="226243" cy="301657"/>
          </a:xfrm>
          <a:prstGeom prst="downArrow">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8" name="Down Arrow 7"/>
          <p:cNvSpPr/>
          <p:nvPr/>
        </p:nvSpPr>
        <p:spPr bwMode="auto">
          <a:xfrm>
            <a:off x="2339418" y="3348085"/>
            <a:ext cx="226243" cy="301657"/>
          </a:xfrm>
          <a:prstGeom prst="downArrow">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Down Arrow 8"/>
          <p:cNvSpPr/>
          <p:nvPr/>
        </p:nvSpPr>
        <p:spPr bwMode="auto">
          <a:xfrm>
            <a:off x="2818614" y="1960771"/>
            <a:ext cx="226243" cy="301657"/>
          </a:xfrm>
          <a:prstGeom prst="downArrow">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0" name="Down Arrow 9"/>
          <p:cNvSpPr/>
          <p:nvPr/>
        </p:nvSpPr>
        <p:spPr bwMode="auto">
          <a:xfrm>
            <a:off x="2867320" y="3946664"/>
            <a:ext cx="226243" cy="301657"/>
          </a:xfrm>
          <a:prstGeom prst="downArrow">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1" name="Down Arrow 10"/>
          <p:cNvSpPr/>
          <p:nvPr/>
        </p:nvSpPr>
        <p:spPr bwMode="auto">
          <a:xfrm>
            <a:off x="3480062" y="3946663"/>
            <a:ext cx="226243" cy="301657"/>
          </a:xfrm>
          <a:prstGeom prst="downArrow">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2" name="Down Arrow 11"/>
          <p:cNvSpPr/>
          <p:nvPr/>
        </p:nvSpPr>
        <p:spPr bwMode="auto">
          <a:xfrm>
            <a:off x="2113175" y="3984370"/>
            <a:ext cx="226243" cy="301657"/>
          </a:xfrm>
          <a:prstGeom prst="downArrow">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11417980"/>
      </p:ext>
    </p:extLst>
  </p:cSld>
  <p:clrMapOvr>
    <a:masterClrMapping/>
  </p:clrMapOvr>
  <p:transition>
    <p:fade/>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4521238"/>
          </a:xfrm>
        </p:spPr>
        <p:txBody>
          <a:bodyPr/>
          <a:lstStyle/>
          <a:p>
            <a:pPr marL="742950" indent="-742950">
              <a:buFont typeface="+mj-lt"/>
              <a:buAutoNum type="arabicPeriod"/>
            </a:pPr>
            <a:r>
              <a:rPr lang="pt-BR" sz="3200" dirty="0"/>
              <a:t>Varias linhas de comando via ESCAPE (caractere \ ou `)</a:t>
            </a:r>
          </a:p>
          <a:p>
            <a:pPr marL="984250" lvl="1" indent="-742950">
              <a:buFont typeface="+mj-lt"/>
              <a:buAutoNum type="arabicPeriod"/>
            </a:pPr>
            <a:r>
              <a:rPr lang="pt-BR" sz="1800" dirty="0"/>
              <a:t>RUN powershell.exe -Command \</a:t>
            </a:r>
          </a:p>
          <a:p>
            <a:pPr marL="984250" lvl="1" indent="-742950">
              <a:buFont typeface="+mj-lt"/>
              <a:buAutoNum type="arabicPeriod"/>
            </a:pPr>
            <a:r>
              <a:rPr lang="pt-BR" sz="1800" dirty="0"/>
              <a:t>    $ErrorActionPreference = 'Stop'; \</a:t>
            </a:r>
          </a:p>
          <a:p>
            <a:pPr marL="984250" lvl="1" indent="-742950">
              <a:buFont typeface="+mj-lt"/>
              <a:buAutoNum type="arabicPeriod"/>
            </a:pPr>
            <a:r>
              <a:rPr lang="pt-BR" sz="1800" dirty="0"/>
              <a:t>    wget https://www.python.org/ftp/python/3.5.1/python-3.5.1.exe -OutFile c:\python-3.5.1.exe ; \</a:t>
            </a:r>
          </a:p>
          <a:p>
            <a:pPr marL="984250" lvl="1" indent="-742950">
              <a:buFont typeface="+mj-lt"/>
              <a:buAutoNum type="arabicPeriod"/>
            </a:pPr>
            <a:r>
              <a:rPr lang="pt-BR" sz="1800" dirty="0"/>
              <a:t>    Start-Process c:\python-3.5.1.exe -ArgumentList '/quiet InstallAllUsers=1 PrependPath=1' -Wait ; \</a:t>
            </a:r>
          </a:p>
          <a:p>
            <a:pPr marL="984250" lvl="1" indent="-742950">
              <a:buFont typeface="+mj-lt"/>
              <a:buAutoNum type="arabicPeriod"/>
            </a:pPr>
            <a:r>
              <a:rPr lang="pt-BR" sz="1800" dirty="0"/>
              <a:t>    Remove-Item c:\python-3.5.1.exe -Force</a:t>
            </a:r>
          </a:p>
          <a:p>
            <a:pPr marL="742950" indent="-742950">
              <a:buFont typeface="+mj-lt"/>
              <a:buAutoNum type="arabicPeriod"/>
            </a:pPr>
            <a:r>
              <a:rPr lang="pt-BR" sz="3200" dirty="0"/>
              <a:t>Usando caractere `</a:t>
            </a:r>
          </a:p>
          <a:p>
            <a:pPr marL="984250" lvl="1" indent="-742950">
              <a:buFont typeface="+mj-lt"/>
              <a:buAutoNum type="arabicPeriod"/>
            </a:pPr>
            <a:r>
              <a:rPr lang="pt-BR" sz="1800" dirty="0"/>
              <a:t>FROM windowsservercore</a:t>
            </a:r>
          </a:p>
          <a:p>
            <a:pPr marL="984250" lvl="1" indent="-742950">
              <a:buFont typeface="+mj-lt"/>
              <a:buAutoNum type="arabicPeriod"/>
            </a:pPr>
            <a:r>
              <a:rPr lang="pt-BR" sz="1800" dirty="0"/>
              <a:t>RUN powershell.exe -Command `</a:t>
            </a:r>
          </a:p>
          <a:p>
            <a:pPr marL="984250" lvl="1" indent="-742950">
              <a:buFont typeface="+mj-lt"/>
              <a:buAutoNum type="arabicPeriod"/>
            </a:pPr>
            <a:r>
              <a:rPr lang="pt-BR" sz="1800" dirty="0"/>
              <a:t>    $ErrorActionPreference = 'Stop'; `</a:t>
            </a:r>
          </a:p>
          <a:p>
            <a:pPr marL="984250" lvl="1" indent="-742950">
              <a:buFont typeface="+mj-lt"/>
              <a:buAutoNum type="arabicPeriod"/>
            </a:pPr>
            <a:r>
              <a:rPr lang="pt-BR" sz="1800" dirty="0"/>
              <a:t>    wget https://www.python.org/ftp/python/3.5.1/python-3.5.1.exe -OutFile c:\python-3.5.1.exe ; `</a:t>
            </a:r>
          </a:p>
          <a:p>
            <a:pPr marL="984250" lvl="1" indent="-742950">
              <a:buFont typeface="+mj-lt"/>
              <a:buAutoNum type="arabicPeriod"/>
            </a:pPr>
            <a:r>
              <a:rPr lang="pt-BR" sz="1800" dirty="0"/>
              <a:t>    Start-Process c:\python-3.5.1.exe -ArgumentList '/quiet InstallAllUsers=1 PrependPath=1' -Wait ; `</a:t>
            </a:r>
          </a:p>
          <a:p>
            <a:pPr marL="984250" lvl="1" indent="-742950">
              <a:buFont typeface="+mj-lt"/>
              <a:buAutoNum type="arabicPeriod"/>
            </a:pPr>
            <a:r>
              <a:rPr lang="pt-BR" sz="1800" dirty="0"/>
              <a:t>    Remove-Item c:\python-3.5.1.exe -Force</a:t>
            </a:r>
          </a:p>
        </p:txBody>
      </p:sp>
      <p:sp>
        <p:nvSpPr>
          <p:cNvPr id="3" name="Title 2"/>
          <p:cNvSpPr>
            <a:spLocks noGrp="1"/>
          </p:cNvSpPr>
          <p:nvPr>
            <p:ph type="title"/>
          </p:nvPr>
        </p:nvSpPr>
        <p:spPr/>
        <p:txBody>
          <a:bodyPr/>
          <a:lstStyle/>
          <a:p>
            <a:r>
              <a:rPr lang="pt-BR" dirty="0" smtClean="0"/>
              <a:t>Sintaxe (exemplos)(cont...)</a:t>
            </a:r>
            <a:endParaRPr lang="en-US" dirty="0"/>
          </a:p>
        </p:txBody>
      </p:sp>
    </p:spTree>
    <p:extLst>
      <p:ext uri="{BB962C8B-B14F-4D97-AF65-F5344CB8AC3E}">
        <p14:creationId xmlns:p14="http://schemas.microsoft.com/office/powerpoint/2010/main" val="2966048358"/>
      </p:ext>
    </p:extLst>
  </p:cSld>
  <p:clrMapOvr>
    <a:masterClrMapping/>
  </p:clrMapOvr>
  <p:transition>
    <p:fade/>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5663089"/>
          </a:xfrm>
        </p:spPr>
        <p:txBody>
          <a:bodyPr/>
          <a:lstStyle/>
          <a:p>
            <a:pPr marL="742950" indent="-742950">
              <a:buFont typeface="+mj-lt"/>
              <a:buAutoNum type="arabicPeriod"/>
            </a:pPr>
            <a:r>
              <a:rPr lang="pt-BR" dirty="0" smtClean="0"/>
              <a:t>Comandos PowerShell no Dockerfile</a:t>
            </a:r>
            <a:endParaRPr lang="pt-BR" dirty="0"/>
          </a:p>
          <a:p>
            <a:pPr marL="984250" lvl="1" indent="-742950">
              <a:buFont typeface="+mj-lt"/>
              <a:buAutoNum type="arabicPeriod"/>
            </a:pPr>
            <a:r>
              <a:rPr lang="en-US" dirty="0"/>
              <a:t>FROM </a:t>
            </a:r>
            <a:r>
              <a:rPr lang="en-US" dirty="0" err="1"/>
              <a:t>windowsservercore</a:t>
            </a:r>
            <a:endParaRPr lang="en-US" dirty="0"/>
          </a:p>
          <a:p>
            <a:pPr marL="984250" lvl="1" indent="-742950">
              <a:buFont typeface="+mj-lt"/>
              <a:buAutoNum type="arabicPeriod"/>
            </a:pPr>
            <a:r>
              <a:rPr lang="en-US" dirty="0" smtClean="0"/>
              <a:t>RUN </a:t>
            </a:r>
            <a:r>
              <a:rPr lang="en-US" dirty="0" err="1"/>
              <a:t>powershell</a:t>
            </a:r>
            <a:r>
              <a:rPr lang="en-US" dirty="0"/>
              <a:t> -command Expand-Archive -Path c:\apache.zip -</a:t>
            </a:r>
            <a:r>
              <a:rPr lang="en-US" dirty="0" err="1"/>
              <a:t>DestinationPath</a:t>
            </a:r>
            <a:r>
              <a:rPr lang="en-US" dirty="0"/>
              <a:t> c:\</a:t>
            </a:r>
          </a:p>
          <a:p>
            <a:pPr marL="742950" indent="-742950">
              <a:buFont typeface="+mj-lt"/>
              <a:buAutoNum type="arabicPeriod"/>
            </a:pPr>
            <a:r>
              <a:rPr lang="pt-BR" dirty="0" smtClean="0"/>
              <a:t>Chamada REST</a:t>
            </a:r>
            <a:endParaRPr lang="pt-BR" dirty="0"/>
          </a:p>
          <a:p>
            <a:pPr marL="984250" lvl="1" indent="-742950">
              <a:buFont typeface="+mj-lt"/>
              <a:buAutoNum type="arabicPeriod"/>
            </a:pPr>
            <a:r>
              <a:rPr lang="pt-BR" dirty="0"/>
              <a:t>FROM windowsservercore</a:t>
            </a:r>
          </a:p>
          <a:p>
            <a:pPr marL="984250" lvl="1" indent="-742950">
              <a:buFont typeface="+mj-lt"/>
              <a:buAutoNum type="arabicPeriod"/>
            </a:pPr>
            <a:r>
              <a:rPr lang="pt-BR" dirty="0" smtClean="0"/>
              <a:t>RUN </a:t>
            </a:r>
            <a:r>
              <a:rPr lang="pt-BR" dirty="0"/>
              <a:t>powershell.exe -Command \</a:t>
            </a:r>
          </a:p>
          <a:p>
            <a:pPr marL="984250" lvl="1" indent="-742950">
              <a:buFont typeface="+mj-lt"/>
              <a:buAutoNum type="arabicPeriod"/>
            </a:pPr>
            <a:r>
              <a:rPr lang="pt-BR" dirty="0"/>
              <a:t>  $ErrorActionPreference = 'Stop'; \</a:t>
            </a:r>
          </a:p>
          <a:p>
            <a:pPr marL="984250" lvl="1" indent="-742950">
              <a:buFont typeface="+mj-lt"/>
              <a:buAutoNum type="arabicPeriod"/>
            </a:pPr>
            <a:r>
              <a:rPr lang="pt-BR" dirty="0"/>
              <a:t>  Invoke-WebRequest https://www.python.org/ftp/python/3.5.1/python-3.5.1.exe -OutFile c</a:t>
            </a:r>
            <a:r>
              <a:rPr lang="pt-BR" dirty="0" smtClean="0"/>
              <a:t>:\python\python-3.5.1.exe </a:t>
            </a:r>
            <a:r>
              <a:rPr lang="pt-BR" dirty="0"/>
              <a:t>; \</a:t>
            </a:r>
          </a:p>
          <a:p>
            <a:pPr marL="984250" lvl="1" indent="-742950">
              <a:buFont typeface="+mj-lt"/>
              <a:buAutoNum type="arabicPeriod"/>
            </a:pPr>
            <a:r>
              <a:rPr lang="pt-BR" dirty="0"/>
              <a:t>  Start-Process c</a:t>
            </a:r>
            <a:r>
              <a:rPr lang="pt-BR" dirty="0" smtClean="0"/>
              <a:t>:\python\python-3.5.1.exe </a:t>
            </a:r>
            <a:r>
              <a:rPr lang="pt-BR" dirty="0"/>
              <a:t>-ArgumentList '/quiet InstallAllUsers=1 PrependPath=1' -Wait ; \</a:t>
            </a:r>
          </a:p>
          <a:p>
            <a:pPr marL="984250" lvl="1" indent="-742950">
              <a:buFont typeface="+mj-lt"/>
              <a:buAutoNum type="arabicPeriod"/>
            </a:pPr>
            <a:r>
              <a:rPr lang="pt-BR" dirty="0"/>
              <a:t>  Remove-Item c</a:t>
            </a:r>
            <a:r>
              <a:rPr lang="pt-BR" dirty="0" smtClean="0"/>
              <a:t>:\python\python-3.5.1.exe </a:t>
            </a:r>
            <a:r>
              <a:rPr lang="pt-BR" dirty="0"/>
              <a:t>-Force</a:t>
            </a:r>
          </a:p>
        </p:txBody>
      </p:sp>
      <p:sp>
        <p:nvSpPr>
          <p:cNvPr id="3" name="Title 2"/>
          <p:cNvSpPr>
            <a:spLocks noGrp="1"/>
          </p:cNvSpPr>
          <p:nvPr>
            <p:ph type="title"/>
          </p:nvPr>
        </p:nvSpPr>
        <p:spPr/>
        <p:txBody>
          <a:bodyPr/>
          <a:lstStyle/>
          <a:p>
            <a:r>
              <a:rPr lang="pt-BR" dirty="0" smtClean="0"/>
              <a:t>Sintaxe (exemplos)(cont...)</a:t>
            </a:r>
            <a:endParaRPr lang="en-US" dirty="0"/>
          </a:p>
        </p:txBody>
      </p:sp>
    </p:spTree>
    <p:extLst>
      <p:ext uri="{BB962C8B-B14F-4D97-AF65-F5344CB8AC3E}">
        <p14:creationId xmlns:p14="http://schemas.microsoft.com/office/powerpoint/2010/main" val="1167723901"/>
      </p:ext>
    </p:extLst>
  </p:cSld>
  <p:clrMapOvr>
    <a:masterClrMapping/>
  </p:clrMapOvr>
  <p:transition>
    <p:fade/>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6093976"/>
          </a:xfrm>
        </p:spPr>
        <p:txBody>
          <a:bodyPr/>
          <a:lstStyle/>
          <a:p>
            <a:pPr marL="742950" indent="-742950">
              <a:buFont typeface="+mj-lt"/>
              <a:buAutoNum type="arabicPeriod"/>
            </a:pPr>
            <a:r>
              <a:rPr lang="pt-BR" sz="2800" dirty="0" smtClean="0"/>
              <a:t>Comando PowerShell no Dockerfile</a:t>
            </a:r>
            <a:endParaRPr lang="pt-BR" sz="2800" dirty="0"/>
          </a:p>
          <a:p>
            <a:pPr marL="984250" lvl="1" indent="-742950">
              <a:buFont typeface="+mj-lt"/>
              <a:buAutoNum type="arabicPeriod"/>
            </a:pPr>
            <a:r>
              <a:rPr lang="en-US" sz="1600" dirty="0"/>
              <a:t>FROM </a:t>
            </a:r>
            <a:r>
              <a:rPr lang="en-US" sz="1600" dirty="0" err="1"/>
              <a:t>windowsservercore</a:t>
            </a:r>
            <a:endParaRPr lang="en-US" sz="1600" dirty="0"/>
          </a:p>
          <a:p>
            <a:pPr marL="984250" lvl="1" indent="-742950">
              <a:buFont typeface="+mj-lt"/>
              <a:buAutoNum type="arabicPeriod"/>
            </a:pPr>
            <a:r>
              <a:rPr lang="en-US" sz="1600" dirty="0" smtClean="0"/>
              <a:t>RUN </a:t>
            </a:r>
            <a:r>
              <a:rPr lang="en-US" sz="1600" dirty="0" err="1"/>
              <a:t>powershell</a:t>
            </a:r>
            <a:r>
              <a:rPr lang="en-US" sz="1600" dirty="0"/>
              <a:t> -command Expand-Archive -Path c:\apache.zip -</a:t>
            </a:r>
            <a:r>
              <a:rPr lang="en-US" sz="1600" dirty="0" err="1"/>
              <a:t>DestinationPath</a:t>
            </a:r>
            <a:r>
              <a:rPr lang="en-US" sz="1600" dirty="0"/>
              <a:t> c:\</a:t>
            </a:r>
          </a:p>
          <a:p>
            <a:pPr marL="742950" indent="-742950">
              <a:buFont typeface="+mj-lt"/>
              <a:buAutoNum type="arabicPeriod"/>
            </a:pPr>
            <a:r>
              <a:rPr lang="pt-BR" sz="2800" dirty="0" smtClean="0"/>
              <a:t>Chamada REST (usando invoke-webrequest)</a:t>
            </a:r>
            <a:endParaRPr lang="pt-BR" sz="2800" dirty="0"/>
          </a:p>
          <a:p>
            <a:pPr marL="984250" lvl="1" indent="-742950">
              <a:buFont typeface="+mj-lt"/>
              <a:buAutoNum type="arabicPeriod"/>
            </a:pPr>
            <a:r>
              <a:rPr lang="pt-BR" sz="1600" dirty="0"/>
              <a:t>FROM windowsservercore</a:t>
            </a:r>
          </a:p>
          <a:p>
            <a:pPr marL="984250" lvl="1" indent="-742950">
              <a:buFont typeface="+mj-lt"/>
              <a:buAutoNum type="arabicPeriod"/>
            </a:pPr>
            <a:r>
              <a:rPr lang="pt-BR" sz="1600" dirty="0" smtClean="0"/>
              <a:t>RUN </a:t>
            </a:r>
            <a:r>
              <a:rPr lang="pt-BR" sz="1600" dirty="0"/>
              <a:t>powershell.exe -Command \</a:t>
            </a:r>
          </a:p>
          <a:p>
            <a:pPr marL="984250" lvl="1" indent="-742950">
              <a:buFont typeface="+mj-lt"/>
              <a:buAutoNum type="arabicPeriod"/>
            </a:pPr>
            <a:r>
              <a:rPr lang="pt-BR" sz="1600" dirty="0"/>
              <a:t>  $ErrorActionPreference = 'Stop'; \</a:t>
            </a:r>
          </a:p>
          <a:p>
            <a:pPr marL="984250" lvl="1" indent="-742950">
              <a:buFont typeface="+mj-lt"/>
              <a:buAutoNum type="arabicPeriod"/>
            </a:pPr>
            <a:r>
              <a:rPr lang="pt-BR" sz="1600" dirty="0"/>
              <a:t>  Invoke-WebRequest https://www.python.org/ftp/python/3.5.1/python-3.5.1.exe -OutFile c</a:t>
            </a:r>
            <a:r>
              <a:rPr lang="pt-BR" sz="1600" dirty="0" smtClean="0"/>
              <a:t>:\python\python-3.5.1.exe </a:t>
            </a:r>
            <a:r>
              <a:rPr lang="pt-BR" sz="1600" dirty="0"/>
              <a:t>; \</a:t>
            </a:r>
          </a:p>
          <a:p>
            <a:pPr marL="984250" lvl="1" indent="-742950">
              <a:buFont typeface="+mj-lt"/>
              <a:buAutoNum type="arabicPeriod"/>
            </a:pPr>
            <a:r>
              <a:rPr lang="pt-BR" sz="1600" dirty="0"/>
              <a:t>  Start-Process c</a:t>
            </a:r>
            <a:r>
              <a:rPr lang="pt-BR" sz="1600" dirty="0" smtClean="0"/>
              <a:t>:\python\python-3.5.1.exe </a:t>
            </a:r>
            <a:r>
              <a:rPr lang="pt-BR" sz="1600" dirty="0"/>
              <a:t>-ArgumentList '/quiet InstallAllUsers=1 PrependPath=1' -Wait ; \</a:t>
            </a:r>
          </a:p>
          <a:p>
            <a:pPr marL="984250" lvl="1" indent="-742950">
              <a:buFont typeface="+mj-lt"/>
              <a:buAutoNum type="arabicPeriod"/>
            </a:pPr>
            <a:r>
              <a:rPr lang="pt-BR" sz="1600" dirty="0"/>
              <a:t>  Remove-Item c</a:t>
            </a:r>
            <a:r>
              <a:rPr lang="pt-BR" sz="1600" dirty="0" smtClean="0"/>
              <a:t>:\python\python-3.5.1.exe –Force</a:t>
            </a:r>
          </a:p>
          <a:p>
            <a:pPr marL="742950" indent="-742950">
              <a:buFont typeface="+mj-lt"/>
              <a:buAutoNum type="arabicPeriod"/>
            </a:pPr>
            <a:r>
              <a:rPr lang="pt-BR" sz="2800" dirty="0" smtClean="0"/>
              <a:t>Chamada REST (usando biblioteca .Net WebClient)</a:t>
            </a:r>
          </a:p>
          <a:p>
            <a:pPr marL="984250" lvl="1" indent="-742950">
              <a:buFont typeface="+mj-lt"/>
              <a:buAutoNum type="arabicPeriod"/>
            </a:pPr>
            <a:r>
              <a:rPr lang="pt-BR" sz="1600" dirty="0"/>
              <a:t>FROM windowsservercore</a:t>
            </a:r>
          </a:p>
          <a:p>
            <a:pPr marL="984250" lvl="1" indent="-742950">
              <a:buFont typeface="+mj-lt"/>
              <a:buAutoNum type="arabicPeriod"/>
            </a:pPr>
            <a:r>
              <a:rPr lang="pt-BR" sz="1600" dirty="0" smtClean="0"/>
              <a:t>RUN </a:t>
            </a:r>
            <a:r>
              <a:rPr lang="pt-BR" sz="1600" dirty="0"/>
              <a:t>powershell.exe -Command \</a:t>
            </a:r>
          </a:p>
          <a:p>
            <a:pPr marL="984250" lvl="1" indent="-742950">
              <a:buFont typeface="+mj-lt"/>
              <a:buAutoNum type="arabicPeriod"/>
            </a:pPr>
            <a:r>
              <a:rPr lang="pt-BR" sz="1600" dirty="0"/>
              <a:t>  $ErrorActionPreference = 'Stop'; \</a:t>
            </a:r>
          </a:p>
          <a:p>
            <a:pPr marL="984250" lvl="1" indent="-742950">
              <a:buFont typeface="+mj-lt"/>
              <a:buAutoNum type="arabicPeriod"/>
            </a:pPr>
            <a:r>
              <a:rPr lang="pt-BR" sz="1600" dirty="0"/>
              <a:t>  (New-Object System.Net.WebClient).DownloadFile('https://www.python.org/ftp/python/3.5.1/python-3.5.1.exe','c</a:t>
            </a:r>
            <a:r>
              <a:rPr lang="pt-BR" sz="1600" dirty="0" smtClean="0"/>
              <a:t>:\python\python-3.5.1.exe</a:t>
            </a:r>
            <a:r>
              <a:rPr lang="pt-BR" sz="1600" dirty="0"/>
              <a:t>') ; \</a:t>
            </a:r>
          </a:p>
          <a:p>
            <a:pPr marL="984250" lvl="1" indent="-742950">
              <a:buFont typeface="+mj-lt"/>
              <a:buAutoNum type="arabicPeriod"/>
            </a:pPr>
            <a:r>
              <a:rPr lang="pt-BR" sz="1600" dirty="0"/>
              <a:t>  Start-Process c</a:t>
            </a:r>
            <a:r>
              <a:rPr lang="pt-BR" sz="1600" dirty="0" smtClean="0"/>
              <a:t>:\python\python-3.5.1.exe </a:t>
            </a:r>
            <a:r>
              <a:rPr lang="pt-BR" sz="1600" dirty="0"/>
              <a:t>-ArgumentList '/quiet InstallAllUsers=1 PrependPath=1' -Wait ; \</a:t>
            </a:r>
          </a:p>
          <a:p>
            <a:pPr marL="984250" lvl="1" indent="-742950">
              <a:buFont typeface="+mj-lt"/>
              <a:buAutoNum type="arabicPeriod"/>
            </a:pPr>
            <a:r>
              <a:rPr lang="pt-BR" sz="1600" dirty="0"/>
              <a:t>  Remove-Item c</a:t>
            </a:r>
            <a:r>
              <a:rPr lang="pt-BR" sz="1600" dirty="0" smtClean="0"/>
              <a:t>:\python\python-3.5.1.exe </a:t>
            </a:r>
            <a:r>
              <a:rPr lang="pt-BR" sz="1600" dirty="0"/>
              <a:t>-Force</a:t>
            </a:r>
          </a:p>
          <a:p>
            <a:pPr marL="984250" lvl="1" indent="-742950">
              <a:buFont typeface="+mj-lt"/>
              <a:buAutoNum type="arabicPeriod"/>
            </a:pPr>
            <a:endParaRPr lang="pt-BR" sz="1600" dirty="0"/>
          </a:p>
        </p:txBody>
      </p:sp>
      <p:sp>
        <p:nvSpPr>
          <p:cNvPr id="3" name="Title 2"/>
          <p:cNvSpPr>
            <a:spLocks noGrp="1"/>
          </p:cNvSpPr>
          <p:nvPr>
            <p:ph type="title"/>
          </p:nvPr>
        </p:nvSpPr>
        <p:spPr/>
        <p:txBody>
          <a:bodyPr/>
          <a:lstStyle/>
          <a:p>
            <a:r>
              <a:rPr lang="pt-BR" dirty="0" smtClean="0"/>
              <a:t>Sintaxe (exemplos)(cont...)</a:t>
            </a:r>
            <a:endParaRPr lang="en-US" dirty="0"/>
          </a:p>
        </p:txBody>
      </p:sp>
      <p:sp>
        <p:nvSpPr>
          <p:cNvPr id="4" name="Rectangle 3"/>
          <p:cNvSpPr/>
          <p:nvPr/>
        </p:nvSpPr>
        <p:spPr bwMode="auto">
          <a:xfrm>
            <a:off x="7956223" y="226243"/>
            <a:ext cx="4392890" cy="161198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pt-BR" sz="2400" dirty="0" smtClean="0">
                <a:gradFill>
                  <a:gsLst>
                    <a:gs pos="0">
                      <a:srgbClr val="FFFFFF"/>
                    </a:gs>
                    <a:gs pos="100000">
                      <a:srgbClr val="FFFFFF"/>
                    </a:gs>
                  </a:gsLst>
                  <a:lin ang="5400000" scaled="0"/>
                </a:gradFill>
                <a:ea typeface="Segoe UI" pitchFamily="34" charset="0"/>
                <a:cs typeface="Segoe UI" pitchFamily="34" charset="0"/>
              </a:rPr>
              <a:t>Invoke-webrequest e WebClient por enquanto não são suportados no Nano Server (TP5)</a:t>
            </a: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090739508"/>
      </p:ext>
    </p:extLst>
  </p:cSld>
  <p:clrMapOvr>
    <a:masterClrMapping/>
  </p:clrMapOvr>
  <p:transition>
    <p:fade/>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1957459"/>
          </a:xfrm>
        </p:spPr>
        <p:txBody>
          <a:bodyPr/>
          <a:lstStyle/>
          <a:p>
            <a:pPr marL="742950" indent="-742950">
              <a:buFont typeface="+mj-lt"/>
              <a:buAutoNum type="arabicPeriod"/>
            </a:pPr>
            <a:r>
              <a:rPr lang="pt-BR" dirty="0" smtClean="0"/>
              <a:t>PowerShell script no Dockerfile</a:t>
            </a:r>
            <a:endParaRPr lang="pt-BR" dirty="0"/>
          </a:p>
          <a:p>
            <a:pPr marL="984250" lvl="1" indent="-742950">
              <a:buFont typeface="+mj-lt"/>
              <a:buAutoNum type="arabicPeriod"/>
            </a:pPr>
            <a:r>
              <a:rPr lang="en-US" dirty="0"/>
              <a:t>FROM </a:t>
            </a:r>
            <a:r>
              <a:rPr lang="en-US" dirty="0" err="1"/>
              <a:t>windowsservercore</a:t>
            </a:r>
            <a:endParaRPr lang="en-US" dirty="0"/>
          </a:p>
          <a:p>
            <a:pPr marL="984250" lvl="1" indent="-742950">
              <a:buFont typeface="+mj-lt"/>
              <a:buAutoNum type="arabicPeriod"/>
            </a:pPr>
            <a:r>
              <a:rPr lang="en-US" dirty="0"/>
              <a:t>ADD script.ps1 /windows/temp/script.ps1</a:t>
            </a:r>
          </a:p>
          <a:p>
            <a:pPr marL="984250" lvl="1" indent="-742950">
              <a:buFont typeface="+mj-lt"/>
              <a:buAutoNum type="arabicPeriod"/>
            </a:pPr>
            <a:r>
              <a:rPr lang="en-US" dirty="0"/>
              <a:t>RUN powershell.exe -</a:t>
            </a:r>
            <a:r>
              <a:rPr lang="en-US" dirty="0" err="1"/>
              <a:t>executionpolicy</a:t>
            </a:r>
            <a:r>
              <a:rPr lang="en-US" dirty="0"/>
              <a:t> bypass c:\</a:t>
            </a:r>
            <a:r>
              <a:rPr lang="en-US" dirty="0" smtClean="0"/>
              <a:t>windows\temp\script.ps1</a:t>
            </a:r>
            <a:endParaRPr lang="en-US" dirty="0"/>
          </a:p>
        </p:txBody>
      </p:sp>
      <p:sp>
        <p:nvSpPr>
          <p:cNvPr id="3" name="Title 2"/>
          <p:cNvSpPr>
            <a:spLocks noGrp="1"/>
          </p:cNvSpPr>
          <p:nvPr>
            <p:ph type="title"/>
          </p:nvPr>
        </p:nvSpPr>
        <p:spPr/>
        <p:txBody>
          <a:bodyPr/>
          <a:lstStyle/>
          <a:p>
            <a:r>
              <a:rPr lang="pt-BR" dirty="0" smtClean="0"/>
              <a:t>Sintaxe (exemplos)(cont...)</a:t>
            </a:r>
            <a:endParaRPr lang="en-US" dirty="0"/>
          </a:p>
        </p:txBody>
      </p:sp>
    </p:spTree>
    <p:extLst>
      <p:ext uri="{BB962C8B-B14F-4D97-AF65-F5344CB8AC3E}">
        <p14:creationId xmlns:p14="http://schemas.microsoft.com/office/powerpoint/2010/main" val="1955472541"/>
      </p:ext>
    </p:extLst>
  </p:cSld>
  <p:clrMapOvr>
    <a:masterClrMapping/>
  </p:clrMapOvr>
  <p:transition>
    <p:fade/>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5675400"/>
          </a:xfrm>
        </p:spPr>
        <p:txBody>
          <a:bodyPr/>
          <a:lstStyle/>
          <a:p>
            <a:pPr marL="742950" indent="-742950">
              <a:buFont typeface="+mj-lt"/>
              <a:buAutoNum type="arabicPeriod"/>
            </a:pPr>
            <a:r>
              <a:rPr lang="pt-BR" sz="3200" dirty="0" smtClean="0"/>
              <a:t>Criar diretório para repositório do Dockerfile</a:t>
            </a:r>
          </a:p>
          <a:p>
            <a:pPr marL="800100" lvl="1" indent="-457200">
              <a:buFont typeface="+mj-lt"/>
              <a:buAutoNum type="arabicPeriod"/>
            </a:pPr>
            <a:r>
              <a:rPr lang="pt-BR" sz="1800" dirty="0" smtClean="0"/>
              <a:t>Powershell new-item c:\build\dockerfile –force</a:t>
            </a:r>
          </a:p>
          <a:p>
            <a:pPr marL="742950" indent="-742950">
              <a:buFont typeface="+mj-lt"/>
              <a:buAutoNum type="arabicPeriod"/>
            </a:pPr>
            <a:r>
              <a:rPr lang="pt-BR" sz="3200" dirty="0" smtClean="0"/>
              <a:t>Editar Dockerfile com Notepad</a:t>
            </a:r>
          </a:p>
          <a:p>
            <a:pPr marL="800100" lvl="1" indent="-457200">
              <a:buFont typeface="+mj-lt"/>
              <a:buAutoNum type="arabicPeriod"/>
            </a:pPr>
            <a:r>
              <a:rPr lang="pt-BR" sz="1800" dirty="0" smtClean="0"/>
              <a:t>Notepad c:\build\dockerfile</a:t>
            </a:r>
          </a:p>
          <a:p>
            <a:pPr marL="742950" indent="-742950">
              <a:buFont typeface="+mj-lt"/>
              <a:buAutoNum type="arabicPeriod"/>
            </a:pPr>
            <a:r>
              <a:rPr lang="pt-BR" sz="3200" dirty="0" smtClean="0"/>
              <a:t>Criar nova imagem (usando microsoft/iis:windowsservercore) e executar comando</a:t>
            </a:r>
          </a:p>
          <a:p>
            <a:pPr marL="800100" lvl="1" indent="-457200">
              <a:buFont typeface="+mj-lt"/>
              <a:buAutoNum type="arabicPeriod"/>
            </a:pPr>
            <a:r>
              <a:rPr lang="pt-BR" sz="1800" dirty="0" smtClean="0"/>
              <a:t>Copie e cole o seguinte texto</a:t>
            </a:r>
          </a:p>
          <a:p>
            <a:pPr marL="914400" lvl="2" indent="-342900">
              <a:buFont typeface="+mj-lt"/>
              <a:buAutoNum type="arabicPeriod"/>
            </a:pPr>
            <a:r>
              <a:rPr lang="en-US" sz="1600" dirty="0" smtClean="0"/>
              <a:t>FROM </a:t>
            </a:r>
            <a:r>
              <a:rPr lang="en-US" sz="1600" dirty="0" err="1"/>
              <a:t>microsoft</a:t>
            </a:r>
            <a:r>
              <a:rPr lang="en-US" sz="1600" dirty="0"/>
              <a:t>/</a:t>
            </a:r>
            <a:r>
              <a:rPr lang="en-US" sz="1600" dirty="0" err="1"/>
              <a:t>iis:windowsservercore</a:t>
            </a:r>
            <a:endParaRPr lang="en-US" sz="1600" dirty="0"/>
          </a:p>
          <a:p>
            <a:pPr marL="914400" lvl="2" indent="-342900">
              <a:buFont typeface="+mj-lt"/>
              <a:buAutoNum type="arabicPeriod"/>
            </a:pPr>
            <a:r>
              <a:rPr lang="en-US" sz="1600" dirty="0"/>
              <a:t>RUN echo "Hello World </a:t>
            </a:r>
            <a:r>
              <a:rPr lang="en-US" sz="1600" dirty="0" smtClean="0"/>
              <a:t>– teste de </a:t>
            </a:r>
            <a:r>
              <a:rPr lang="en-US" sz="1600" dirty="0" err="1" smtClean="0"/>
              <a:t>Dockerfile</a:t>
            </a:r>
            <a:r>
              <a:rPr lang="en-US" sz="1600" dirty="0"/>
              <a:t>" &gt; c:\</a:t>
            </a:r>
            <a:r>
              <a:rPr lang="en-US" sz="1600" dirty="0" smtClean="0"/>
              <a:t>inetpub\wwwroot\index.html</a:t>
            </a:r>
          </a:p>
          <a:p>
            <a:pPr marL="800100" lvl="1" indent="-457200">
              <a:buFont typeface="+mj-lt"/>
              <a:buAutoNum type="arabicPeriod"/>
            </a:pPr>
            <a:r>
              <a:rPr lang="pt-BR" sz="1800" dirty="0" smtClean="0"/>
              <a:t>Salvar e fechar notepad</a:t>
            </a:r>
          </a:p>
          <a:p>
            <a:pPr marL="742950" indent="-742950">
              <a:buFont typeface="+mj-lt"/>
              <a:buAutoNum type="arabicPeriod"/>
            </a:pPr>
            <a:r>
              <a:rPr lang="pt-BR" sz="3200" dirty="0" smtClean="0"/>
              <a:t>Criar nova imagem a partir do Dockerfile</a:t>
            </a:r>
          </a:p>
          <a:p>
            <a:pPr marL="800100" lvl="1" indent="-457200">
              <a:buFont typeface="+mj-lt"/>
              <a:buAutoNum type="arabicPeriod"/>
            </a:pPr>
            <a:r>
              <a:rPr lang="pt-BR" sz="1800" dirty="0" smtClean="0"/>
              <a:t>CD build</a:t>
            </a:r>
          </a:p>
          <a:p>
            <a:pPr marL="800100" lvl="1" indent="-457200">
              <a:buFont typeface="+mj-lt"/>
              <a:buAutoNum type="arabicPeriod"/>
            </a:pPr>
            <a:r>
              <a:rPr lang="pt-BR" sz="1800" dirty="0" smtClean="0"/>
              <a:t>Docker build –t teste2 .</a:t>
            </a:r>
          </a:p>
          <a:p>
            <a:pPr marL="800100" lvl="1" indent="-457200">
              <a:buFont typeface="+mj-lt"/>
              <a:buAutoNum type="arabicPeriod"/>
            </a:pPr>
            <a:r>
              <a:rPr lang="pt-BR" sz="1800" dirty="0" smtClean="0"/>
              <a:t>OU</a:t>
            </a:r>
          </a:p>
          <a:p>
            <a:pPr marL="800100" lvl="1" indent="-457200">
              <a:buFont typeface="+mj-lt"/>
              <a:buAutoNum type="arabicPeriod"/>
            </a:pPr>
            <a:r>
              <a:rPr lang="pt-BR" sz="1800" dirty="0" smtClean="0"/>
              <a:t>Docker build –t iis-dockerfile c:\build</a:t>
            </a:r>
          </a:p>
        </p:txBody>
      </p:sp>
      <p:sp>
        <p:nvSpPr>
          <p:cNvPr id="3" name="Title 2"/>
          <p:cNvSpPr>
            <a:spLocks noGrp="1"/>
          </p:cNvSpPr>
          <p:nvPr>
            <p:ph type="title"/>
          </p:nvPr>
        </p:nvSpPr>
        <p:spPr/>
        <p:txBody>
          <a:bodyPr/>
          <a:lstStyle/>
          <a:p>
            <a:r>
              <a:rPr lang="pt-BR" dirty="0" smtClean="0"/>
              <a:t>Criando imagems via Dockerfile</a:t>
            </a:r>
            <a:endParaRPr lang="en-US" dirty="0"/>
          </a:p>
        </p:txBody>
      </p:sp>
      <p:sp>
        <p:nvSpPr>
          <p:cNvPr id="4" name="Down Arrow 3"/>
          <p:cNvSpPr/>
          <p:nvPr/>
        </p:nvSpPr>
        <p:spPr bwMode="auto">
          <a:xfrm>
            <a:off x="3421929" y="5684363"/>
            <a:ext cx="226243" cy="301657"/>
          </a:xfrm>
          <a:prstGeom prst="downArrow">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519301279"/>
      </p:ext>
    </p:extLst>
  </p:cSld>
  <p:clrMapOvr>
    <a:masterClrMapping/>
  </p:clrMapOvr>
  <p:transition>
    <p:fade/>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5075236"/>
          </a:xfrm>
        </p:spPr>
        <p:txBody>
          <a:bodyPr/>
          <a:lstStyle/>
          <a:p>
            <a:r>
              <a:rPr lang="pt-BR" sz="2800" dirty="0" smtClean="0"/>
              <a:t>Visualizar imagens disponíveis</a:t>
            </a:r>
            <a:endParaRPr lang="pt-BR" sz="1600" dirty="0"/>
          </a:p>
          <a:p>
            <a:pPr lvl="1"/>
            <a:r>
              <a:rPr lang="pt-BR" sz="1600" dirty="0" smtClean="0"/>
              <a:t>Docker images</a:t>
            </a:r>
          </a:p>
          <a:p>
            <a:r>
              <a:rPr lang="pt-BR" sz="3200" dirty="0" smtClean="0"/>
              <a:t>Vsualizar histórico de criação da imagem</a:t>
            </a:r>
          </a:p>
          <a:p>
            <a:pPr lvl="1"/>
            <a:r>
              <a:rPr lang="pt-BR" sz="1600" dirty="0" smtClean="0"/>
              <a:t>Docker history nome_imagem</a:t>
            </a:r>
          </a:p>
          <a:p>
            <a:r>
              <a:rPr lang="pt-BR" sz="2800" dirty="0" smtClean="0"/>
              <a:t>Implantar novo container baseado em imagem</a:t>
            </a:r>
          </a:p>
          <a:p>
            <a:pPr lvl="1"/>
            <a:r>
              <a:rPr lang="pt-BR" sz="1600" dirty="0"/>
              <a:t>docker run -d -p 80:80 iis-dockerfile ping -t </a:t>
            </a:r>
            <a:r>
              <a:rPr lang="pt-BR" sz="1600" dirty="0" smtClean="0"/>
              <a:t>localhost</a:t>
            </a:r>
          </a:p>
          <a:p>
            <a:r>
              <a:rPr lang="pt-BR" sz="2800" dirty="0" smtClean="0"/>
              <a:t>Teste: verificar IP do host e abrir browser em outra maquina usando este IP</a:t>
            </a:r>
          </a:p>
          <a:p>
            <a:r>
              <a:rPr lang="pt-BR" sz="2800" dirty="0" smtClean="0"/>
              <a:t>Verificar nome do container em execução</a:t>
            </a:r>
          </a:p>
          <a:p>
            <a:pPr lvl="1"/>
            <a:r>
              <a:rPr lang="pt-BR" sz="1600" dirty="0" smtClean="0"/>
              <a:t>Docker ps</a:t>
            </a:r>
          </a:p>
          <a:p>
            <a:r>
              <a:rPr lang="pt-BR" sz="2800" dirty="0" smtClean="0"/>
              <a:t>Remover container (rm)</a:t>
            </a:r>
          </a:p>
          <a:p>
            <a:pPr lvl="1"/>
            <a:r>
              <a:rPr lang="pt-BR" sz="1600" dirty="0" smtClean="0"/>
              <a:t>Docker rm –f nome_container</a:t>
            </a:r>
          </a:p>
          <a:p>
            <a:r>
              <a:rPr lang="pt-BR" sz="2800" dirty="0" smtClean="0"/>
              <a:t>Extra: remover imagem (rmi)</a:t>
            </a:r>
          </a:p>
          <a:p>
            <a:pPr lvl="1"/>
            <a:r>
              <a:rPr lang="pt-BR" sz="1400" dirty="0" smtClean="0"/>
              <a:t>Docker rmi –f id_do_container</a:t>
            </a:r>
            <a:endParaRPr lang="pt-BR" sz="1400" dirty="0"/>
          </a:p>
        </p:txBody>
      </p:sp>
      <p:sp>
        <p:nvSpPr>
          <p:cNvPr id="3" name="Title 2"/>
          <p:cNvSpPr>
            <a:spLocks noGrp="1"/>
          </p:cNvSpPr>
          <p:nvPr>
            <p:ph type="title"/>
          </p:nvPr>
        </p:nvSpPr>
        <p:spPr/>
        <p:txBody>
          <a:bodyPr/>
          <a:lstStyle/>
          <a:p>
            <a:r>
              <a:rPr lang="pt-BR" dirty="0" smtClean="0"/>
              <a:t>Criando imagens via Dockerfile (cont...)</a:t>
            </a:r>
            <a:endParaRPr lang="en-US" dirty="0"/>
          </a:p>
        </p:txBody>
      </p:sp>
    </p:spTree>
    <p:extLst>
      <p:ext uri="{BB962C8B-B14F-4D97-AF65-F5344CB8AC3E}">
        <p14:creationId xmlns:p14="http://schemas.microsoft.com/office/powerpoint/2010/main" val="749042919"/>
      </p:ext>
    </p:extLst>
  </p:cSld>
  <p:clrMapOvr>
    <a:masterClrMapping/>
  </p:clrMapOvr>
  <p:transition>
    <p:fade/>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2"/>
          </p:nvPr>
        </p:nvSpPr>
        <p:spPr/>
        <p:txBody>
          <a:bodyPr/>
          <a:lstStyle/>
          <a:p>
            <a:r>
              <a:rPr lang="pt-BR" dirty="0" smtClean="0"/>
              <a:t>Instalando imagens via Docker Hub</a:t>
            </a:r>
            <a:endParaRPr lang="en-US" dirty="0"/>
          </a:p>
        </p:txBody>
      </p:sp>
      <p:sp>
        <p:nvSpPr>
          <p:cNvPr id="4" name="Title 3"/>
          <p:cNvSpPr>
            <a:spLocks noGrp="1"/>
          </p:cNvSpPr>
          <p:nvPr>
            <p:ph type="title"/>
          </p:nvPr>
        </p:nvSpPr>
        <p:spPr/>
        <p:txBody>
          <a:bodyPr/>
          <a:lstStyle/>
          <a:p>
            <a:r>
              <a:rPr lang="pt-BR" dirty="0" smtClean="0"/>
              <a:t>Lab 2</a:t>
            </a:r>
            <a:endParaRPr lang="en-US" dirty="0"/>
          </a:p>
        </p:txBody>
      </p:sp>
    </p:spTree>
    <p:extLst>
      <p:ext uri="{BB962C8B-B14F-4D97-AF65-F5344CB8AC3E}">
        <p14:creationId xmlns:p14="http://schemas.microsoft.com/office/powerpoint/2010/main" val="135884213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49"/>
            <a:ext cx="11887200" cy="5278368"/>
          </a:xfrm>
        </p:spPr>
        <p:txBody>
          <a:bodyPr/>
          <a:lstStyle/>
          <a:p>
            <a:pPr marL="742950" indent="-742950">
              <a:buFont typeface="+mj-lt"/>
              <a:buAutoNum type="arabicPeriod"/>
            </a:pPr>
            <a:r>
              <a:rPr lang="pt-BR" sz="3600" dirty="0" smtClean="0"/>
              <a:t>Abrir PowerShell em modo administrativo e listar imagens de container disponíveis</a:t>
            </a:r>
          </a:p>
          <a:p>
            <a:pPr marL="800100" lvl="1" indent="-457200">
              <a:buFont typeface="+mj-lt"/>
              <a:buAutoNum type="arabicPeriod"/>
            </a:pPr>
            <a:r>
              <a:rPr lang="pt-BR" sz="2000" dirty="0" smtClean="0"/>
              <a:t>Find-containerimage</a:t>
            </a:r>
          </a:p>
          <a:p>
            <a:pPr marL="742950" indent="-742950">
              <a:buFont typeface="+mj-lt"/>
              <a:buAutoNum type="arabicPeriod"/>
            </a:pPr>
            <a:r>
              <a:rPr lang="pt-BR" sz="3600" dirty="0" smtClean="0"/>
              <a:t>Listar imagens do Docker Hub</a:t>
            </a:r>
          </a:p>
          <a:p>
            <a:pPr marL="800100" lvl="1" indent="-457200">
              <a:buFont typeface="+mj-lt"/>
              <a:buAutoNum type="arabicPeriod"/>
            </a:pPr>
            <a:r>
              <a:rPr lang="pt-BR" sz="2000" dirty="0" smtClean="0"/>
              <a:t>Docker search *</a:t>
            </a:r>
          </a:p>
          <a:p>
            <a:pPr marL="742950" indent="-742950">
              <a:buFont typeface="+mj-lt"/>
              <a:buAutoNum type="arabicPeriod"/>
            </a:pPr>
            <a:r>
              <a:rPr lang="pt-BR" sz="3600" dirty="0" smtClean="0"/>
              <a:t>Baixar imagem com Apache para Windows Server Core</a:t>
            </a:r>
          </a:p>
          <a:p>
            <a:pPr marL="800100" lvl="1" indent="-457200">
              <a:buFont typeface="+mj-lt"/>
              <a:buAutoNum type="arabicPeriod"/>
            </a:pPr>
            <a:r>
              <a:rPr lang="pt-BR" sz="2000" dirty="0" smtClean="0"/>
              <a:t>Docker pull microsoft/sample-httpd:windowsservercore</a:t>
            </a:r>
          </a:p>
          <a:p>
            <a:pPr marL="742950" indent="-742950">
              <a:buFont typeface="+mj-lt"/>
              <a:buAutoNum type="arabicPeriod"/>
            </a:pPr>
            <a:r>
              <a:rPr lang="pt-BR" sz="3600" dirty="0" smtClean="0"/>
              <a:t>Baixar imagem com Apache para Nano Server</a:t>
            </a:r>
          </a:p>
          <a:p>
            <a:pPr marL="800100" lvl="1" indent="-457200">
              <a:buFont typeface="+mj-lt"/>
              <a:buAutoNum type="arabicPeriod"/>
            </a:pPr>
            <a:r>
              <a:rPr lang="pt-BR" sz="2000" dirty="0" smtClean="0"/>
              <a:t>Docker pull microsoft/sample-httpd:nanoserver</a:t>
            </a:r>
          </a:p>
          <a:p>
            <a:pPr marL="742950" indent="-742950">
              <a:buFont typeface="+mj-lt"/>
              <a:buAutoNum type="arabicPeriod"/>
            </a:pPr>
            <a:r>
              <a:rPr lang="pt-BR" sz="3600" dirty="0" smtClean="0"/>
              <a:t>Listar imagens locais</a:t>
            </a:r>
          </a:p>
          <a:p>
            <a:pPr marL="800100" lvl="1" indent="-457200">
              <a:buFont typeface="+mj-lt"/>
              <a:buAutoNum type="arabicPeriod"/>
            </a:pPr>
            <a:r>
              <a:rPr lang="pt-BR" sz="2000" dirty="0" smtClean="0"/>
              <a:t>Docker images</a:t>
            </a:r>
          </a:p>
        </p:txBody>
      </p:sp>
      <p:sp>
        <p:nvSpPr>
          <p:cNvPr id="3" name="Title 2"/>
          <p:cNvSpPr>
            <a:spLocks noGrp="1"/>
          </p:cNvSpPr>
          <p:nvPr>
            <p:ph type="title"/>
          </p:nvPr>
        </p:nvSpPr>
        <p:spPr/>
        <p:txBody>
          <a:bodyPr/>
          <a:lstStyle/>
          <a:p>
            <a:r>
              <a:rPr lang="pt-BR" dirty="0" smtClean="0"/>
              <a:t>Baixando imagem do Docker Hub</a:t>
            </a:r>
            <a:endParaRPr lang="en-US" dirty="0"/>
          </a:p>
        </p:txBody>
      </p:sp>
    </p:spTree>
    <p:extLst>
      <p:ext uri="{BB962C8B-B14F-4D97-AF65-F5344CB8AC3E}">
        <p14:creationId xmlns:p14="http://schemas.microsoft.com/office/powerpoint/2010/main" val="2385257156"/>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smtClean="0"/>
              <a:t>Ecossistema</a:t>
            </a:r>
            <a:r>
              <a:rPr lang="en-US" dirty="0" smtClean="0"/>
              <a:t> de Container</a:t>
            </a:r>
            <a:endParaRPr lang="en-US" dirty="0"/>
          </a:p>
        </p:txBody>
      </p:sp>
      <p:grpSp>
        <p:nvGrpSpPr>
          <p:cNvPr id="9" name="Group 8"/>
          <p:cNvGrpSpPr/>
          <p:nvPr/>
        </p:nvGrpSpPr>
        <p:grpSpPr>
          <a:xfrm>
            <a:off x="4297997" y="1668462"/>
            <a:ext cx="3840480" cy="4648200"/>
            <a:chOff x="4297997" y="1668462"/>
            <a:chExt cx="3840480" cy="4648200"/>
          </a:xfrm>
        </p:grpSpPr>
        <p:sp>
          <p:nvSpPr>
            <p:cNvPr id="130" name="Rectangle 129"/>
            <p:cNvSpPr/>
            <p:nvPr/>
          </p:nvSpPr>
          <p:spPr bwMode="auto">
            <a:xfrm>
              <a:off x="4297997" y="1668462"/>
              <a:ext cx="3840480" cy="4648200"/>
            </a:xfrm>
            <a:prstGeom prst="rect">
              <a:avLst/>
            </a:prstGeom>
            <a:solidFill>
              <a:schemeClr val="bg1">
                <a:lumMod val="95000"/>
              </a:schemeClr>
            </a:solidFill>
            <a:ln w="28575">
              <a:solidFill>
                <a:schemeClr val="tx1"/>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3200" dirty="0" smtClean="0">
                  <a:solidFill>
                    <a:schemeClr val="tx1"/>
                  </a:solidFill>
                  <a:latin typeface="Segoe UI Light"/>
                </a:rPr>
                <a:t>Container </a:t>
              </a:r>
              <a:r>
                <a:rPr lang="en-US" sz="3200" dirty="0">
                  <a:solidFill>
                    <a:schemeClr val="tx1"/>
                  </a:solidFill>
                  <a:latin typeface="Segoe UI Light"/>
                </a:rPr>
                <a:t>Images</a:t>
              </a:r>
            </a:p>
          </p:txBody>
        </p:sp>
        <p:pic>
          <p:nvPicPr>
            <p:cNvPr id="100" name="Picture 99"/>
            <p:cNvPicPr>
              <a:picLocks noChangeAspect="1"/>
            </p:cNvPicPr>
            <p:nvPr/>
          </p:nvPicPr>
          <p:blipFill>
            <a:blip r:embed="rId3"/>
            <a:stretch>
              <a:fillRect/>
            </a:stretch>
          </p:blipFill>
          <p:spPr>
            <a:xfrm>
              <a:off x="4851317" y="2341320"/>
              <a:ext cx="2741818" cy="1567691"/>
            </a:xfrm>
            <a:prstGeom prst="rect">
              <a:avLst/>
            </a:prstGeom>
          </p:spPr>
        </p:pic>
        <p:sp>
          <p:nvSpPr>
            <p:cNvPr id="133" name="Rounded Rectangle 132"/>
            <p:cNvSpPr/>
            <p:nvPr/>
          </p:nvSpPr>
          <p:spPr bwMode="auto">
            <a:xfrm>
              <a:off x="6105866" y="3373231"/>
              <a:ext cx="1567927" cy="2638631"/>
            </a:xfrm>
            <a:prstGeom prst="roundRect">
              <a:avLst/>
            </a:prstGeom>
            <a:solidFill>
              <a:schemeClr val="accent3"/>
            </a:solidFill>
            <a:ln w="38100">
              <a:solidFill>
                <a:schemeClr val="bg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defRPr/>
              </a:pPr>
              <a:endParaRPr lang="en-US" sz="2400" kern="0" dirty="0"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185" name="Group 184"/>
            <p:cNvGrpSpPr/>
            <p:nvPr/>
          </p:nvGrpSpPr>
          <p:grpSpPr>
            <a:xfrm>
              <a:off x="6219692" y="5099614"/>
              <a:ext cx="1340275" cy="683648"/>
              <a:chOff x="8290275" y="-860394"/>
              <a:chExt cx="1340275" cy="683648"/>
            </a:xfrm>
          </p:grpSpPr>
          <p:sp>
            <p:nvSpPr>
              <p:cNvPr id="187" name="Left Bracket 186"/>
              <p:cNvSpPr/>
              <p:nvPr/>
            </p:nvSpPr>
            <p:spPr>
              <a:xfrm>
                <a:off x="8290275" y="-860394"/>
                <a:ext cx="100285" cy="683648"/>
              </a:xfrm>
              <a:prstGeom prst="leftBracket">
                <a:avLst>
                  <a:gd name="adj" fmla="val 0"/>
                </a:avLst>
              </a:prstGeom>
              <a:noFill/>
              <a:ln w="38100" cap="flat" cmpd="sng" algn="ctr">
                <a:solidFill>
                  <a:srgbClr val="FFFFFF"/>
                </a:solidFill>
                <a:prstDash val="solid"/>
                <a:headEnd type="none"/>
                <a:tailEnd type="none"/>
              </a:ln>
              <a:effectLst/>
            </p:spPr>
            <p:txBody>
              <a:bodyPr rtlCol="0" anchor="ctr"/>
              <a:lstStyle/>
              <a:p>
                <a:pPr algn="ctr" defTabSz="914400">
                  <a:defRPr/>
                </a:pPr>
                <a:endParaRPr lang="en-US" kern="0" dirty="0" smtClean="0">
                  <a:solidFill>
                    <a:srgbClr val="FFFFFF"/>
                  </a:solidFill>
                </a:endParaRPr>
              </a:p>
            </p:txBody>
          </p:sp>
          <p:sp>
            <p:nvSpPr>
              <p:cNvPr id="188" name="Rectangle 187"/>
              <p:cNvSpPr/>
              <p:nvPr/>
            </p:nvSpPr>
            <p:spPr bwMode="auto">
              <a:xfrm>
                <a:off x="8334938" y="-820179"/>
                <a:ext cx="1253567" cy="603219"/>
              </a:xfrm>
              <a:prstGeom prst="rect">
                <a:avLst/>
              </a:prstGeom>
              <a:solidFill>
                <a:srgbClr val="FFFFFF"/>
              </a:solidFill>
              <a:ln w="9525" cap="flat" cmpd="sng" algn="ctr">
                <a:solidFill>
                  <a:srgbClr val="FFFFFF"/>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14400">
                  <a:lnSpc>
                    <a:spcPct val="90000"/>
                  </a:lnSpc>
                  <a:defRPr/>
                </a:pPr>
                <a:endParaRPr lang="en-US" sz="2000" b="1" kern="0" dirty="0" smtClean="0">
                  <a:gradFill>
                    <a:gsLst>
                      <a:gs pos="2917">
                        <a:srgbClr val="FFFFFF"/>
                      </a:gs>
                      <a:gs pos="30000">
                        <a:srgbClr val="FFFFFF"/>
                      </a:gs>
                    </a:gsLst>
                    <a:lin ang="5400000" scaled="0"/>
                  </a:gradFill>
                  <a:latin typeface="Segoe UI Light"/>
                </a:endParaRPr>
              </a:p>
            </p:txBody>
          </p:sp>
          <p:sp>
            <p:nvSpPr>
              <p:cNvPr id="189" name="Left Bracket 188"/>
              <p:cNvSpPr/>
              <p:nvPr/>
            </p:nvSpPr>
            <p:spPr>
              <a:xfrm rot="10800000">
                <a:off x="9530265" y="-860394"/>
                <a:ext cx="100285" cy="683648"/>
              </a:xfrm>
              <a:prstGeom prst="leftBracket">
                <a:avLst>
                  <a:gd name="adj" fmla="val 0"/>
                </a:avLst>
              </a:prstGeom>
              <a:noFill/>
              <a:ln w="38100" cap="flat" cmpd="sng" algn="ctr">
                <a:solidFill>
                  <a:srgbClr val="FFFFFF"/>
                </a:solidFill>
                <a:prstDash val="solid"/>
                <a:headEnd type="none"/>
                <a:tailEnd type="none"/>
              </a:ln>
              <a:effectLst/>
            </p:spPr>
            <p:txBody>
              <a:bodyPr rtlCol="0" anchor="ctr"/>
              <a:lstStyle/>
              <a:p>
                <a:pPr algn="ctr" defTabSz="914400">
                  <a:defRPr/>
                </a:pPr>
                <a:endParaRPr lang="en-US" kern="0" dirty="0" smtClean="0">
                  <a:solidFill>
                    <a:srgbClr val="FFFFFF"/>
                  </a:solidFill>
                </a:endParaRPr>
              </a:p>
            </p:txBody>
          </p:sp>
        </p:grpSp>
        <p:grpSp>
          <p:nvGrpSpPr>
            <p:cNvPr id="135" name="Group 134"/>
            <p:cNvGrpSpPr/>
            <p:nvPr/>
          </p:nvGrpSpPr>
          <p:grpSpPr>
            <a:xfrm>
              <a:off x="6219692" y="4316903"/>
              <a:ext cx="1340275" cy="683648"/>
              <a:chOff x="8290275" y="-860394"/>
              <a:chExt cx="1340275" cy="683648"/>
            </a:xfrm>
          </p:grpSpPr>
          <p:sp>
            <p:nvSpPr>
              <p:cNvPr id="182" name="Left Bracket 181"/>
              <p:cNvSpPr/>
              <p:nvPr/>
            </p:nvSpPr>
            <p:spPr>
              <a:xfrm>
                <a:off x="8290275" y="-860394"/>
                <a:ext cx="100285" cy="683648"/>
              </a:xfrm>
              <a:prstGeom prst="leftBracket">
                <a:avLst>
                  <a:gd name="adj" fmla="val 0"/>
                </a:avLst>
              </a:prstGeom>
              <a:noFill/>
              <a:ln w="38100" cap="flat" cmpd="sng" algn="ctr">
                <a:solidFill>
                  <a:srgbClr val="FFFFFF"/>
                </a:solidFill>
                <a:prstDash val="solid"/>
                <a:headEnd type="none"/>
                <a:tailEnd type="none"/>
              </a:ln>
              <a:effectLst/>
            </p:spPr>
            <p:txBody>
              <a:bodyPr rtlCol="0" anchor="ctr"/>
              <a:lstStyle/>
              <a:p>
                <a:pPr algn="ctr" defTabSz="914400">
                  <a:defRPr/>
                </a:pPr>
                <a:endParaRPr lang="en-US" kern="0" dirty="0" smtClean="0">
                  <a:solidFill>
                    <a:srgbClr val="FFFFFF"/>
                  </a:solidFill>
                </a:endParaRPr>
              </a:p>
            </p:txBody>
          </p:sp>
          <p:sp>
            <p:nvSpPr>
              <p:cNvPr id="183" name="Rectangle 182"/>
              <p:cNvSpPr/>
              <p:nvPr/>
            </p:nvSpPr>
            <p:spPr bwMode="auto">
              <a:xfrm>
                <a:off x="8334938" y="-820179"/>
                <a:ext cx="1253567" cy="603219"/>
              </a:xfrm>
              <a:prstGeom prst="rect">
                <a:avLst/>
              </a:prstGeom>
              <a:solidFill>
                <a:srgbClr val="FFFFFF"/>
              </a:solidFill>
              <a:ln w="9525" cap="flat" cmpd="sng" algn="ctr">
                <a:solidFill>
                  <a:srgbClr val="FFFFFF"/>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14400">
                  <a:lnSpc>
                    <a:spcPct val="90000"/>
                  </a:lnSpc>
                  <a:defRPr/>
                </a:pPr>
                <a:endParaRPr lang="en-US" sz="2000" b="1" kern="0" dirty="0" smtClean="0">
                  <a:gradFill>
                    <a:gsLst>
                      <a:gs pos="2917">
                        <a:srgbClr val="FFFFFF"/>
                      </a:gs>
                      <a:gs pos="30000">
                        <a:srgbClr val="FFFFFF"/>
                      </a:gs>
                    </a:gsLst>
                    <a:lin ang="5400000" scaled="0"/>
                  </a:gradFill>
                  <a:latin typeface="Segoe UI Light"/>
                </a:endParaRPr>
              </a:p>
            </p:txBody>
          </p:sp>
          <p:sp>
            <p:nvSpPr>
              <p:cNvPr id="184" name="Left Bracket 183"/>
              <p:cNvSpPr/>
              <p:nvPr/>
            </p:nvSpPr>
            <p:spPr>
              <a:xfrm rot="10800000">
                <a:off x="9530265" y="-860394"/>
                <a:ext cx="100285" cy="683648"/>
              </a:xfrm>
              <a:prstGeom prst="leftBracket">
                <a:avLst>
                  <a:gd name="adj" fmla="val 0"/>
                </a:avLst>
              </a:prstGeom>
              <a:noFill/>
              <a:ln w="38100" cap="flat" cmpd="sng" algn="ctr">
                <a:solidFill>
                  <a:srgbClr val="FFFFFF"/>
                </a:solidFill>
                <a:prstDash val="solid"/>
                <a:headEnd type="none"/>
                <a:tailEnd type="none"/>
              </a:ln>
              <a:effectLst/>
            </p:spPr>
            <p:txBody>
              <a:bodyPr rtlCol="0" anchor="ctr"/>
              <a:lstStyle/>
              <a:p>
                <a:pPr algn="ctr" defTabSz="914400">
                  <a:defRPr/>
                </a:pPr>
                <a:endParaRPr lang="en-US" kern="0" dirty="0" smtClean="0">
                  <a:solidFill>
                    <a:srgbClr val="FFFFFF"/>
                  </a:solidFill>
                </a:endParaRPr>
              </a:p>
            </p:txBody>
          </p:sp>
        </p:grpSp>
        <p:grpSp>
          <p:nvGrpSpPr>
            <p:cNvPr id="136" name="Group 135"/>
            <p:cNvGrpSpPr/>
            <p:nvPr/>
          </p:nvGrpSpPr>
          <p:grpSpPr>
            <a:xfrm>
              <a:off x="6219692" y="3580284"/>
              <a:ext cx="1340275" cy="683648"/>
              <a:chOff x="6953187" y="-841261"/>
              <a:chExt cx="1340275" cy="683648"/>
            </a:xfrm>
          </p:grpSpPr>
          <p:sp>
            <p:nvSpPr>
              <p:cNvPr id="179" name="Left Bracket 178"/>
              <p:cNvSpPr/>
              <p:nvPr/>
            </p:nvSpPr>
            <p:spPr>
              <a:xfrm>
                <a:off x="6953187" y="-841261"/>
                <a:ext cx="100285" cy="683648"/>
              </a:xfrm>
              <a:prstGeom prst="leftBracket">
                <a:avLst>
                  <a:gd name="adj" fmla="val 0"/>
                </a:avLst>
              </a:prstGeom>
              <a:noFill/>
              <a:ln w="38100" cap="flat" cmpd="sng" algn="ctr">
                <a:solidFill>
                  <a:srgbClr val="FFFFFF"/>
                </a:solidFill>
                <a:prstDash val="solid"/>
                <a:headEnd type="none"/>
                <a:tailEnd type="none"/>
              </a:ln>
              <a:effectLst/>
            </p:spPr>
            <p:txBody>
              <a:bodyPr rtlCol="0" anchor="ctr"/>
              <a:lstStyle/>
              <a:p>
                <a:pPr algn="ctr" defTabSz="914400">
                  <a:defRPr/>
                </a:pPr>
                <a:endParaRPr lang="en-US" kern="0" dirty="0" smtClean="0">
                  <a:solidFill>
                    <a:srgbClr val="FFFFFF"/>
                  </a:solidFill>
                </a:endParaRPr>
              </a:p>
            </p:txBody>
          </p:sp>
          <p:sp>
            <p:nvSpPr>
              <p:cNvPr id="180" name="Rectangle 179"/>
              <p:cNvSpPr/>
              <p:nvPr/>
            </p:nvSpPr>
            <p:spPr bwMode="auto">
              <a:xfrm>
                <a:off x="6997850" y="-801046"/>
                <a:ext cx="1253567" cy="603219"/>
              </a:xfrm>
              <a:prstGeom prst="rect">
                <a:avLst/>
              </a:prstGeom>
              <a:noFill/>
              <a:ln w="19050" cap="flat" cmpd="sng" algn="ctr">
                <a:solidFill>
                  <a:srgbClr val="FFFFFF"/>
                </a:solidFill>
                <a:prstDash val="sysDot"/>
                <a:headEnd type="none" w="med" len="med"/>
                <a:tailEnd type="none" w="med" len="med"/>
              </a:ln>
              <a:effectLst/>
            </p:spPr>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14400">
                  <a:lnSpc>
                    <a:spcPct val="90000"/>
                  </a:lnSpc>
                  <a:defRPr/>
                </a:pPr>
                <a:endParaRPr lang="en-US" sz="2000" b="1" kern="0" dirty="0" smtClean="0">
                  <a:gradFill>
                    <a:gsLst>
                      <a:gs pos="2917">
                        <a:srgbClr val="FFFFFF"/>
                      </a:gs>
                      <a:gs pos="30000">
                        <a:srgbClr val="FFFFFF"/>
                      </a:gs>
                    </a:gsLst>
                    <a:lin ang="5400000" scaled="0"/>
                  </a:gradFill>
                  <a:latin typeface="Segoe UI Light"/>
                </a:endParaRPr>
              </a:p>
            </p:txBody>
          </p:sp>
          <p:sp>
            <p:nvSpPr>
              <p:cNvPr id="181" name="Left Bracket 180"/>
              <p:cNvSpPr/>
              <p:nvPr/>
            </p:nvSpPr>
            <p:spPr>
              <a:xfrm rot="10800000">
                <a:off x="8193177" y="-841261"/>
                <a:ext cx="100285" cy="683648"/>
              </a:xfrm>
              <a:prstGeom prst="leftBracket">
                <a:avLst>
                  <a:gd name="adj" fmla="val 0"/>
                </a:avLst>
              </a:prstGeom>
              <a:noFill/>
              <a:ln w="38100" cap="flat" cmpd="sng" algn="ctr">
                <a:solidFill>
                  <a:srgbClr val="FFFFFF"/>
                </a:solidFill>
                <a:prstDash val="solid"/>
                <a:headEnd type="none"/>
                <a:tailEnd type="none"/>
              </a:ln>
              <a:effectLst/>
            </p:spPr>
            <p:txBody>
              <a:bodyPr rtlCol="0" anchor="ctr"/>
              <a:lstStyle/>
              <a:p>
                <a:pPr algn="ctr" defTabSz="914400">
                  <a:defRPr/>
                </a:pPr>
                <a:endParaRPr lang="en-US" kern="0" dirty="0" smtClean="0">
                  <a:solidFill>
                    <a:srgbClr val="FFFFFF"/>
                  </a:solidFill>
                </a:endParaRPr>
              </a:p>
            </p:txBody>
          </p:sp>
        </p:grpSp>
        <p:pic>
          <p:nvPicPr>
            <p:cNvPr id="5" name="Picture 4"/>
            <p:cNvPicPr>
              <a:picLocks noChangeAspect="1"/>
            </p:cNvPicPr>
            <p:nvPr/>
          </p:nvPicPr>
          <p:blipFill>
            <a:blip r:embed="rId4">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6235291" y="5201781"/>
              <a:ext cx="1400117" cy="508764"/>
            </a:xfrm>
            <a:prstGeom prst="rect">
              <a:avLst/>
            </a:prstGeom>
          </p:spPr>
        </p:pic>
      </p:grpSp>
      <p:grpSp>
        <p:nvGrpSpPr>
          <p:cNvPr id="8" name="Group 7"/>
          <p:cNvGrpSpPr/>
          <p:nvPr/>
        </p:nvGrpSpPr>
        <p:grpSpPr>
          <a:xfrm>
            <a:off x="244157" y="1668462"/>
            <a:ext cx="3840480" cy="4648200"/>
            <a:chOff x="244157" y="1668462"/>
            <a:chExt cx="3840480" cy="4648200"/>
          </a:xfrm>
        </p:grpSpPr>
        <p:sp>
          <p:nvSpPr>
            <p:cNvPr id="212" name="Rectangle 211"/>
            <p:cNvSpPr/>
            <p:nvPr/>
          </p:nvSpPr>
          <p:spPr bwMode="auto">
            <a:xfrm>
              <a:off x="244157" y="1668462"/>
              <a:ext cx="3840480" cy="4648200"/>
            </a:xfrm>
            <a:prstGeom prst="rect">
              <a:avLst/>
            </a:prstGeom>
            <a:solidFill>
              <a:schemeClr val="bg1">
                <a:lumMod val="95000"/>
              </a:schemeClr>
            </a:solidFill>
            <a:ln w="28575">
              <a:solidFill>
                <a:schemeClr val="tx1"/>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3200" dirty="0">
                  <a:solidFill>
                    <a:schemeClr val="tx1"/>
                  </a:solidFill>
                  <a:latin typeface="Segoe UI Light"/>
                </a:rPr>
                <a:t>Container Run-Time</a:t>
              </a:r>
            </a:p>
          </p:txBody>
        </p:sp>
        <p:sp>
          <p:nvSpPr>
            <p:cNvPr id="220" name="Rectangle 29"/>
            <p:cNvSpPr/>
            <p:nvPr/>
          </p:nvSpPr>
          <p:spPr>
            <a:xfrm>
              <a:off x="942924" y="4335462"/>
              <a:ext cx="2442947" cy="1350987"/>
            </a:xfrm>
            <a:prstGeom prst="rect">
              <a:avLst/>
            </a:prstGeom>
            <a:noFill/>
            <a:ln w="10795" cap="flat" cmpd="sng" algn="ctr">
              <a:noFill/>
              <a:prstDash val="solid"/>
            </a:ln>
            <a:effectLst/>
          </p:spPr>
          <p:txBody>
            <a:bodyPr tIns="91440" rtlCol="0" anchor="t"/>
            <a:lstStyle/>
            <a:p>
              <a:pPr algn="ctr" defTabSz="914400">
                <a:lnSpc>
                  <a:spcPct val="90000"/>
                </a:lnSpc>
                <a:spcAft>
                  <a:spcPts val="600"/>
                </a:spcAft>
                <a:defRPr/>
              </a:pPr>
              <a:r>
                <a:rPr lang="en-US" sz="2400" kern="0" dirty="0" smtClean="0">
                  <a:solidFill>
                    <a:schemeClr val="accent3"/>
                  </a:solidFill>
                </a:rPr>
                <a:t>Linux</a:t>
              </a:r>
              <a:endParaRPr lang="en-US" sz="2800" kern="0" dirty="0" smtClean="0">
                <a:solidFill>
                  <a:schemeClr val="accent3"/>
                </a:solidFill>
              </a:endParaRPr>
            </a:p>
          </p:txBody>
        </p:sp>
        <p:pic>
          <p:nvPicPr>
            <p:cNvPr id="99" name="Picture 98"/>
            <p:cNvPicPr>
              <a:picLocks noChangeAspect="1"/>
            </p:cNvPicPr>
            <p:nvPr/>
          </p:nvPicPr>
          <p:blipFill>
            <a:blip r:embed="rId3"/>
            <a:stretch>
              <a:fillRect/>
            </a:stretch>
          </p:blipFill>
          <p:spPr>
            <a:xfrm>
              <a:off x="971006" y="4751956"/>
              <a:ext cx="2398854" cy="1371594"/>
            </a:xfrm>
            <a:prstGeom prst="rect">
              <a:avLst/>
            </a:prstGeom>
          </p:spPr>
        </p:pic>
        <p:pic>
          <p:nvPicPr>
            <p:cNvPr id="120" name="Picture 119"/>
            <p:cNvPicPr>
              <a:picLocks noChangeAspect="1"/>
            </p:cNvPicPr>
            <p:nvPr/>
          </p:nvPicPr>
          <p:blipFill>
            <a:blip r:embed="rId3"/>
            <a:stretch>
              <a:fillRect/>
            </a:stretch>
          </p:blipFill>
          <p:spPr>
            <a:xfrm>
              <a:off x="971006" y="2895433"/>
              <a:ext cx="2398854" cy="1371594"/>
            </a:xfrm>
            <a:prstGeom prst="rect">
              <a:avLst/>
            </a:prstGeom>
          </p:spPr>
        </p:pic>
        <p:pic>
          <p:nvPicPr>
            <p:cNvPr id="6" name="Picture 5"/>
            <p:cNvPicPr>
              <a:picLocks noChangeAspect="1"/>
            </p:cNvPicPr>
            <p:nvPr/>
          </p:nvPicPr>
          <p:blipFill>
            <a:blip r:embed="rId5">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672398" y="2133431"/>
              <a:ext cx="2983998" cy="762002"/>
            </a:xfrm>
            <a:prstGeom prst="rect">
              <a:avLst/>
            </a:prstGeom>
          </p:spPr>
        </p:pic>
      </p:grpSp>
      <p:grpSp>
        <p:nvGrpSpPr>
          <p:cNvPr id="10" name="Group 9"/>
          <p:cNvGrpSpPr/>
          <p:nvPr/>
        </p:nvGrpSpPr>
        <p:grpSpPr>
          <a:xfrm>
            <a:off x="8351837" y="1668462"/>
            <a:ext cx="3840480" cy="4648200"/>
            <a:chOff x="8351837" y="1668462"/>
            <a:chExt cx="3840480" cy="4648200"/>
          </a:xfrm>
        </p:grpSpPr>
        <p:sp>
          <p:nvSpPr>
            <p:cNvPr id="204" name="Rectangle 203"/>
            <p:cNvSpPr/>
            <p:nvPr/>
          </p:nvSpPr>
          <p:spPr bwMode="auto">
            <a:xfrm>
              <a:off x="8351837" y="1668462"/>
              <a:ext cx="3840480" cy="4648200"/>
            </a:xfrm>
            <a:prstGeom prst="rect">
              <a:avLst/>
            </a:prstGeom>
            <a:solidFill>
              <a:schemeClr val="bg1">
                <a:lumMod val="95000"/>
              </a:schemeClr>
            </a:solidFill>
            <a:ln w="28575">
              <a:solidFill>
                <a:schemeClr val="tx1"/>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defRPr/>
              </a:pPr>
              <a:r>
                <a:rPr lang="en-US" sz="3200" dirty="0">
                  <a:solidFill>
                    <a:schemeClr val="tx1"/>
                  </a:solidFill>
                  <a:latin typeface="Segoe UI Light"/>
                </a:rPr>
                <a:t>Image Repository</a:t>
              </a:r>
            </a:p>
          </p:txBody>
        </p:sp>
        <p:pic>
          <p:nvPicPr>
            <p:cNvPr id="2" name="Picture 1"/>
            <p:cNvPicPr>
              <a:picLocks noChangeAspect="1"/>
            </p:cNvPicPr>
            <p:nvPr/>
          </p:nvPicPr>
          <p:blipFill>
            <a:blip r:embed="rId6"/>
            <a:stretch>
              <a:fillRect/>
            </a:stretch>
          </p:blipFill>
          <p:spPr>
            <a:xfrm>
              <a:off x="9418637" y="2637958"/>
              <a:ext cx="2643938" cy="3485592"/>
            </a:xfrm>
            <a:prstGeom prst="rect">
              <a:avLst/>
            </a:prstGeom>
          </p:spPr>
        </p:pic>
        <p:sp>
          <p:nvSpPr>
            <p:cNvPr id="101" name="Rounded Rectangle 100"/>
            <p:cNvSpPr/>
            <p:nvPr/>
          </p:nvSpPr>
          <p:spPr bwMode="auto">
            <a:xfrm>
              <a:off x="8712651" y="3497262"/>
              <a:ext cx="1567927" cy="2638631"/>
            </a:xfrm>
            <a:prstGeom prst="roundRect">
              <a:avLst/>
            </a:prstGeom>
            <a:solidFill>
              <a:schemeClr val="accent3"/>
            </a:solidFill>
            <a:ln w="38100">
              <a:solidFill>
                <a:schemeClr val="bg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kern="0" dirty="0">
                <a:gradFill>
                  <a:gsLst>
                    <a:gs pos="0">
                      <a:srgbClr val="FFFFFF"/>
                    </a:gs>
                    <a:gs pos="100000">
                      <a:srgbClr val="FFFFFF"/>
                    </a:gs>
                  </a:gsLst>
                  <a:lin ang="5400000" scaled="0"/>
                </a:gradFill>
                <a:ea typeface="Segoe UI" pitchFamily="34" charset="0"/>
                <a:cs typeface="Segoe UI" pitchFamily="34" charset="0"/>
              </a:endParaRPr>
            </a:p>
          </p:txBody>
        </p:sp>
        <p:sp>
          <p:nvSpPr>
            <p:cNvPr id="105" name="Left Bracket 104"/>
            <p:cNvSpPr/>
            <p:nvPr/>
          </p:nvSpPr>
          <p:spPr>
            <a:xfrm>
              <a:off x="8826477" y="5268036"/>
              <a:ext cx="100285" cy="683648"/>
            </a:xfrm>
            <a:prstGeom prst="leftBracket">
              <a:avLst>
                <a:gd name="adj" fmla="val 0"/>
              </a:avLst>
            </a:prstGeom>
            <a:noFill/>
            <a:ln w="38100" cap="flat" cmpd="sng" algn="ctr">
              <a:solidFill>
                <a:srgbClr val="FFFFFF"/>
              </a:solidFill>
              <a:prstDash val="solid"/>
              <a:headEnd type="none"/>
              <a:tailEnd type="none"/>
            </a:ln>
            <a:effectLst/>
          </p:spPr>
          <p:txBody>
            <a:bodyPr rtlCol="0" anchor="ctr"/>
            <a:lstStyle/>
            <a:p>
              <a:pPr algn="ctr" defTabSz="914400">
                <a:defRPr/>
              </a:pPr>
              <a:endParaRPr lang="en-US" kern="0" dirty="0" smtClean="0">
                <a:solidFill>
                  <a:srgbClr val="FFFFFF"/>
                </a:solidFill>
              </a:endParaRPr>
            </a:p>
          </p:txBody>
        </p:sp>
        <p:sp>
          <p:nvSpPr>
            <p:cNvPr id="106" name="Rectangle 105"/>
            <p:cNvSpPr/>
            <p:nvPr/>
          </p:nvSpPr>
          <p:spPr bwMode="auto">
            <a:xfrm>
              <a:off x="8871140" y="5308251"/>
              <a:ext cx="1253567" cy="603219"/>
            </a:xfrm>
            <a:prstGeom prst="rect">
              <a:avLst/>
            </a:prstGeom>
            <a:solidFill>
              <a:srgbClr val="FFFFFF"/>
            </a:solidFill>
            <a:ln w="9525" cap="flat" cmpd="sng" algn="ctr">
              <a:solidFill>
                <a:srgbClr val="FFFFFF"/>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14400">
                <a:lnSpc>
                  <a:spcPct val="90000"/>
                </a:lnSpc>
                <a:defRPr/>
              </a:pPr>
              <a:endParaRPr lang="en-US" sz="2000" b="1" kern="0" dirty="0" smtClean="0">
                <a:gradFill>
                  <a:gsLst>
                    <a:gs pos="2917">
                      <a:srgbClr val="FFFFFF"/>
                    </a:gs>
                    <a:gs pos="30000">
                      <a:srgbClr val="FFFFFF"/>
                    </a:gs>
                  </a:gsLst>
                  <a:lin ang="5400000" scaled="0"/>
                </a:gradFill>
                <a:latin typeface="Segoe UI Light"/>
              </a:endParaRPr>
            </a:p>
          </p:txBody>
        </p:sp>
        <p:sp>
          <p:nvSpPr>
            <p:cNvPr id="107" name="Left Bracket 106"/>
            <p:cNvSpPr/>
            <p:nvPr/>
          </p:nvSpPr>
          <p:spPr>
            <a:xfrm rot="10800000">
              <a:off x="10066467" y="5268036"/>
              <a:ext cx="100285" cy="683648"/>
            </a:xfrm>
            <a:prstGeom prst="leftBracket">
              <a:avLst>
                <a:gd name="adj" fmla="val 0"/>
              </a:avLst>
            </a:prstGeom>
            <a:noFill/>
            <a:ln w="38100" cap="flat" cmpd="sng" algn="ctr">
              <a:solidFill>
                <a:srgbClr val="FFFFFF"/>
              </a:solidFill>
              <a:prstDash val="solid"/>
              <a:headEnd type="none"/>
              <a:tailEnd type="none"/>
            </a:ln>
            <a:effectLst/>
          </p:spPr>
          <p:txBody>
            <a:bodyPr rtlCol="0" anchor="ctr"/>
            <a:lstStyle/>
            <a:p>
              <a:pPr algn="ctr" defTabSz="914400">
                <a:defRPr/>
              </a:pPr>
              <a:endParaRPr lang="en-US" kern="0" dirty="0" smtClean="0">
                <a:solidFill>
                  <a:srgbClr val="FFFFFF"/>
                </a:solidFill>
              </a:endParaRPr>
            </a:p>
          </p:txBody>
        </p:sp>
        <p:sp>
          <p:nvSpPr>
            <p:cNvPr id="109" name="Left Bracket 108"/>
            <p:cNvSpPr/>
            <p:nvPr/>
          </p:nvSpPr>
          <p:spPr>
            <a:xfrm>
              <a:off x="8826477" y="4485325"/>
              <a:ext cx="100285" cy="683648"/>
            </a:xfrm>
            <a:prstGeom prst="leftBracket">
              <a:avLst>
                <a:gd name="adj" fmla="val 0"/>
              </a:avLst>
            </a:prstGeom>
            <a:noFill/>
            <a:ln w="38100" cap="flat" cmpd="sng" algn="ctr">
              <a:solidFill>
                <a:srgbClr val="FFFFFF"/>
              </a:solidFill>
              <a:prstDash val="solid"/>
              <a:headEnd type="none"/>
              <a:tailEnd type="none"/>
            </a:ln>
            <a:effectLst/>
          </p:spPr>
          <p:txBody>
            <a:bodyPr rtlCol="0" anchor="ctr"/>
            <a:lstStyle/>
            <a:p>
              <a:pPr algn="ctr" defTabSz="914400">
                <a:defRPr/>
              </a:pPr>
              <a:endParaRPr lang="en-US" kern="0" dirty="0" smtClean="0">
                <a:solidFill>
                  <a:srgbClr val="FFFFFF"/>
                </a:solidFill>
              </a:endParaRPr>
            </a:p>
          </p:txBody>
        </p:sp>
        <p:sp>
          <p:nvSpPr>
            <p:cNvPr id="110" name="Rectangle 109"/>
            <p:cNvSpPr/>
            <p:nvPr/>
          </p:nvSpPr>
          <p:spPr bwMode="auto">
            <a:xfrm>
              <a:off x="8871140" y="4525540"/>
              <a:ext cx="1253567" cy="603219"/>
            </a:xfrm>
            <a:prstGeom prst="rect">
              <a:avLst/>
            </a:prstGeom>
            <a:solidFill>
              <a:srgbClr val="FFFFFF"/>
            </a:solidFill>
            <a:ln w="9525" cap="flat" cmpd="sng" algn="ctr">
              <a:solidFill>
                <a:srgbClr val="FFFFFF"/>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14400">
                <a:lnSpc>
                  <a:spcPct val="90000"/>
                </a:lnSpc>
                <a:defRPr/>
              </a:pPr>
              <a:endParaRPr lang="en-US" sz="2000" b="1" kern="0" dirty="0" smtClean="0">
                <a:gradFill>
                  <a:gsLst>
                    <a:gs pos="2917">
                      <a:srgbClr val="FFFFFF"/>
                    </a:gs>
                    <a:gs pos="30000">
                      <a:srgbClr val="FFFFFF"/>
                    </a:gs>
                  </a:gsLst>
                  <a:lin ang="5400000" scaled="0"/>
                </a:gradFill>
                <a:latin typeface="Segoe UI Light"/>
              </a:endParaRPr>
            </a:p>
          </p:txBody>
        </p:sp>
        <p:sp>
          <p:nvSpPr>
            <p:cNvPr id="111" name="Left Bracket 110"/>
            <p:cNvSpPr/>
            <p:nvPr/>
          </p:nvSpPr>
          <p:spPr>
            <a:xfrm rot="10800000">
              <a:off x="10066467" y="4485325"/>
              <a:ext cx="100285" cy="683648"/>
            </a:xfrm>
            <a:prstGeom prst="leftBracket">
              <a:avLst>
                <a:gd name="adj" fmla="val 0"/>
              </a:avLst>
            </a:prstGeom>
            <a:noFill/>
            <a:ln w="38100" cap="flat" cmpd="sng" algn="ctr">
              <a:solidFill>
                <a:srgbClr val="FFFFFF"/>
              </a:solidFill>
              <a:prstDash val="solid"/>
              <a:headEnd type="none"/>
              <a:tailEnd type="none"/>
            </a:ln>
            <a:effectLst/>
          </p:spPr>
          <p:txBody>
            <a:bodyPr rtlCol="0" anchor="ctr"/>
            <a:lstStyle/>
            <a:p>
              <a:pPr algn="ctr" defTabSz="914400">
                <a:defRPr/>
              </a:pPr>
              <a:endParaRPr lang="en-US" kern="0" dirty="0" smtClean="0">
                <a:solidFill>
                  <a:srgbClr val="FFFFFF"/>
                </a:solidFill>
              </a:endParaRPr>
            </a:p>
          </p:txBody>
        </p:sp>
        <p:sp>
          <p:nvSpPr>
            <p:cNvPr id="117" name="Left Bracket 116"/>
            <p:cNvSpPr/>
            <p:nvPr/>
          </p:nvSpPr>
          <p:spPr>
            <a:xfrm>
              <a:off x="8820845" y="3688007"/>
              <a:ext cx="100285" cy="683648"/>
            </a:xfrm>
            <a:prstGeom prst="leftBracket">
              <a:avLst>
                <a:gd name="adj" fmla="val 0"/>
              </a:avLst>
            </a:prstGeom>
            <a:noFill/>
            <a:ln w="38100" cap="flat" cmpd="sng" algn="ctr">
              <a:solidFill>
                <a:srgbClr val="FFFFFF"/>
              </a:solidFill>
              <a:prstDash val="solid"/>
              <a:headEnd type="none"/>
              <a:tailEnd type="none"/>
            </a:ln>
            <a:effectLst/>
          </p:spPr>
          <p:txBody>
            <a:bodyPr rtlCol="0" anchor="ctr"/>
            <a:lstStyle/>
            <a:p>
              <a:pPr algn="ctr" defTabSz="914400">
                <a:defRPr/>
              </a:pPr>
              <a:endParaRPr lang="en-US" kern="0" dirty="0" smtClean="0">
                <a:solidFill>
                  <a:srgbClr val="FFFFFF"/>
                </a:solidFill>
              </a:endParaRPr>
            </a:p>
          </p:txBody>
        </p:sp>
        <p:sp>
          <p:nvSpPr>
            <p:cNvPr id="118" name="Rectangle 117"/>
            <p:cNvSpPr/>
            <p:nvPr/>
          </p:nvSpPr>
          <p:spPr bwMode="auto">
            <a:xfrm>
              <a:off x="8865508" y="3728222"/>
              <a:ext cx="1253567" cy="603219"/>
            </a:xfrm>
            <a:prstGeom prst="rect">
              <a:avLst/>
            </a:prstGeom>
            <a:solidFill>
              <a:srgbClr val="FFFFFF"/>
            </a:solidFill>
            <a:ln w="9525" cap="flat" cmpd="sng" algn="ctr">
              <a:solidFill>
                <a:srgbClr val="FFFFFF"/>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14400">
                <a:lnSpc>
                  <a:spcPct val="90000"/>
                </a:lnSpc>
                <a:defRPr/>
              </a:pPr>
              <a:endParaRPr lang="en-US" sz="2000" b="1" kern="0" dirty="0" smtClean="0">
                <a:gradFill>
                  <a:gsLst>
                    <a:gs pos="2917">
                      <a:srgbClr val="FFFFFF"/>
                    </a:gs>
                    <a:gs pos="30000">
                      <a:srgbClr val="FFFFFF"/>
                    </a:gs>
                  </a:gsLst>
                  <a:lin ang="5400000" scaled="0"/>
                </a:gradFill>
                <a:latin typeface="Segoe UI Light"/>
              </a:endParaRPr>
            </a:p>
          </p:txBody>
        </p:sp>
        <p:sp>
          <p:nvSpPr>
            <p:cNvPr id="119" name="Left Bracket 118"/>
            <p:cNvSpPr/>
            <p:nvPr/>
          </p:nvSpPr>
          <p:spPr>
            <a:xfrm rot="10800000">
              <a:off x="10060835" y="3688007"/>
              <a:ext cx="100285" cy="683648"/>
            </a:xfrm>
            <a:prstGeom prst="leftBracket">
              <a:avLst>
                <a:gd name="adj" fmla="val 0"/>
              </a:avLst>
            </a:prstGeom>
            <a:noFill/>
            <a:ln w="38100" cap="flat" cmpd="sng" algn="ctr">
              <a:solidFill>
                <a:srgbClr val="FFFFFF"/>
              </a:solidFill>
              <a:prstDash val="solid"/>
              <a:headEnd type="none"/>
              <a:tailEnd type="none"/>
            </a:ln>
            <a:effectLst/>
          </p:spPr>
          <p:txBody>
            <a:bodyPr rtlCol="0" anchor="ctr"/>
            <a:lstStyle/>
            <a:p>
              <a:pPr algn="ctr" defTabSz="914400">
                <a:defRPr/>
              </a:pPr>
              <a:endParaRPr lang="en-US" kern="0" dirty="0" smtClean="0">
                <a:solidFill>
                  <a:srgbClr val="FFFFFF"/>
                </a:solidFill>
              </a:endParaRPr>
            </a:p>
          </p:txBody>
        </p:sp>
        <p:pic>
          <p:nvPicPr>
            <p:cNvPr id="40" name="Picture 39"/>
            <p:cNvPicPr>
              <a:picLocks noChangeAspect="1"/>
            </p:cNvPicPr>
            <p:nvPr/>
          </p:nvPicPr>
          <p:blipFill>
            <a:blip r:embed="rId4">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8820845" y="5355478"/>
              <a:ext cx="1400117" cy="508764"/>
            </a:xfrm>
            <a:prstGeom prst="rect">
              <a:avLst/>
            </a:prstGeom>
          </p:spPr>
        </p:pic>
        <p:sp>
          <p:nvSpPr>
            <p:cNvPr id="7" name="TextBox 6"/>
            <p:cNvSpPr txBox="1"/>
            <p:nvPr/>
          </p:nvSpPr>
          <p:spPr>
            <a:xfrm>
              <a:off x="8844463" y="3802062"/>
              <a:ext cx="1316657" cy="489365"/>
            </a:xfrm>
            <a:prstGeom prst="rect">
              <a:avLst/>
            </a:prstGeom>
            <a:noFill/>
          </p:spPr>
          <p:txBody>
            <a:bodyPr wrap="square" lIns="91440" tIns="146304" rIns="91440" bIns="146304" rtlCol="0">
              <a:spAutoFit/>
            </a:bodyPr>
            <a:lstStyle/>
            <a:p>
              <a:pPr algn="ctr">
                <a:lnSpc>
                  <a:spcPct val="90000"/>
                </a:lnSpc>
                <a:spcAft>
                  <a:spcPts val="600"/>
                </a:spcAft>
              </a:pPr>
              <a:r>
                <a:rPr lang="en-US" sz="1400" dirty="0" err="1" smtClean="0">
                  <a:solidFill>
                    <a:schemeClr val="accent3"/>
                  </a:solidFill>
                </a:rPr>
                <a:t>Aplicações</a:t>
              </a:r>
              <a:endParaRPr lang="en-US" sz="1400" dirty="0" smtClean="0">
                <a:solidFill>
                  <a:schemeClr val="accent3"/>
                </a:solidFill>
              </a:endParaRPr>
            </a:p>
          </p:txBody>
        </p:sp>
        <p:sp>
          <p:nvSpPr>
            <p:cNvPr id="42" name="TextBox 41"/>
            <p:cNvSpPr txBox="1"/>
            <p:nvPr/>
          </p:nvSpPr>
          <p:spPr>
            <a:xfrm>
              <a:off x="8829095" y="4464107"/>
              <a:ext cx="1332025" cy="683264"/>
            </a:xfrm>
            <a:prstGeom prst="rect">
              <a:avLst/>
            </a:prstGeom>
            <a:noFill/>
          </p:spPr>
          <p:txBody>
            <a:bodyPr wrap="square" lIns="91440" tIns="146304" rIns="91440" bIns="146304" rtlCol="0">
              <a:spAutoFit/>
            </a:bodyPr>
            <a:lstStyle/>
            <a:p>
              <a:pPr algn="ctr">
                <a:lnSpc>
                  <a:spcPct val="90000"/>
                </a:lnSpc>
                <a:spcAft>
                  <a:spcPts val="600"/>
                </a:spcAft>
              </a:pPr>
              <a:r>
                <a:rPr lang="en-US" sz="1400" dirty="0" smtClean="0">
                  <a:solidFill>
                    <a:schemeClr val="accent3"/>
                  </a:solidFill>
                </a:rPr>
                <a:t>Frameworks</a:t>
              </a:r>
              <a:br>
                <a:rPr lang="en-US" sz="1400" dirty="0" smtClean="0">
                  <a:solidFill>
                    <a:schemeClr val="accent3"/>
                  </a:solidFill>
                </a:rPr>
              </a:br>
              <a:r>
                <a:rPr lang="en-US" sz="1400" dirty="0" smtClean="0">
                  <a:solidFill>
                    <a:schemeClr val="accent3"/>
                  </a:solidFill>
                </a:rPr>
                <a:t>de </a:t>
              </a:r>
              <a:r>
                <a:rPr lang="en-US" sz="1400" dirty="0" err="1" smtClean="0">
                  <a:solidFill>
                    <a:schemeClr val="accent3"/>
                  </a:solidFill>
                </a:rPr>
                <a:t>aplicação</a:t>
              </a:r>
              <a:endParaRPr lang="en-US" sz="1400" dirty="0" smtClean="0">
                <a:solidFill>
                  <a:schemeClr val="accent3"/>
                </a:solidFill>
              </a:endParaRPr>
            </a:p>
          </p:txBody>
        </p:sp>
      </p:grpSp>
    </p:spTree>
    <p:extLst>
      <p:ext uri="{BB962C8B-B14F-4D97-AF65-F5344CB8AC3E}">
        <p14:creationId xmlns:p14="http://schemas.microsoft.com/office/powerpoint/2010/main" val="114924684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2"/>
          </p:nvPr>
        </p:nvSpPr>
        <p:spPr/>
        <p:txBody>
          <a:bodyPr/>
          <a:lstStyle/>
          <a:p>
            <a:r>
              <a:rPr lang="pt-BR" dirty="0" smtClean="0"/>
              <a:t>Usando VM como Host de Containers</a:t>
            </a:r>
            <a:endParaRPr lang="en-US" dirty="0"/>
          </a:p>
        </p:txBody>
      </p:sp>
      <p:sp>
        <p:nvSpPr>
          <p:cNvPr id="4" name="Title 3"/>
          <p:cNvSpPr>
            <a:spLocks noGrp="1"/>
          </p:cNvSpPr>
          <p:nvPr>
            <p:ph type="title"/>
          </p:nvPr>
        </p:nvSpPr>
        <p:spPr/>
        <p:txBody>
          <a:bodyPr/>
          <a:lstStyle/>
          <a:p>
            <a:r>
              <a:rPr lang="pt-BR" dirty="0" smtClean="0"/>
              <a:t>Lab extra</a:t>
            </a:r>
            <a:endParaRPr lang="en-US" dirty="0"/>
          </a:p>
        </p:txBody>
      </p:sp>
    </p:spTree>
    <p:extLst>
      <p:ext uri="{BB962C8B-B14F-4D97-AF65-F5344CB8AC3E}">
        <p14:creationId xmlns:p14="http://schemas.microsoft.com/office/powerpoint/2010/main" val="366522840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932495"/>
            <a:ext cx="11887200" cy="4222694"/>
          </a:xfrm>
        </p:spPr>
        <p:txBody>
          <a:bodyPr/>
          <a:lstStyle/>
          <a:p>
            <a:pPr marL="914400" indent="-914400">
              <a:buFont typeface="+mj-lt"/>
              <a:buAutoNum type="arabicPeriod"/>
            </a:pPr>
            <a:r>
              <a:rPr lang="pt-BR" sz="4800" dirty="0" smtClean="0"/>
              <a:t>Instalar VM com Windows Server 2016 TP5 e desligar</a:t>
            </a:r>
          </a:p>
          <a:p>
            <a:pPr marL="914400" indent="-914400">
              <a:buFont typeface="+mj-lt"/>
              <a:buAutoNum type="arabicPeriod"/>
            </a:pPr>
            <a:r>
              <a:rPr lang="pt-BR" sz="4800" dirty="0" smtClean="0"/>
              <a:t>Executar comandos PowerShell no Host</a:t>
            </a:r>
          </a:p>
          <a:p>
            <a:pPr marL="685800" lvl="1" indent="-342900">
              <a:buFont typeface="+mj-lt"/>
              <a:buAutoNum type="arabicPeriod"/>
            </a:pPr>
            <a:r>
              <a:rPr lang="pt-BR" sz="1400" dirty="0" smtClean="0"/>
              <a:t>#colocar o nome da VM</a:t>
            </a:r>
            <a:endParaRPr lang="pt-BR" sz="1400" dirty="0"/>
          </a:p>
          <a:p>
            <a:pPr marL="685800" lvl="1" indent="-342900">
              <a:buFont typeface="+mj-lt"/>
              <a:buAutoNum type="arabicPeriod"/>
            </a:pPr>
            <a:r>
              <a:rPr lang="pt-BR" sz="1400" dirty="0"/>
              <a:t>$vm = "&lt;virtual-machine&gt;"</a:t>
            </a:r>
          </a:p>
          <a:p>
            <a:pPr marL="685800" lvl="1" indent="-342900">
              <a:buFont typeface="+mj-lt"/>
              <a:buAutoNum type="arabicPeriod"/>
            </a:pPr>
            <a:r>
              <a:rPr lang="pt-BR" sz="1400" dirty="0" smtClean="0"/>
              <a:t>#configurar o </a:t>
            </a:r>
            <a:r>
              <a:rPr lang="pt-BR" sz="1400" dirty="0"/>
              <a:t>virtual processor</a:t>
            </a:r>
          </a:p>
          <a:p>
            <a:pPr marL="685800" lvl="1" indent="-342900">
              <a:buFont typeface="+mj-lt"/>
              <a:buAutoNum type="arabicPeriod"/>
            </a:pPr>
            <a:r>
              <a:rPr lang="pt-BR" sz="1400" dirty="0"/>
              <a:t>Set-VMProcessor -VMName $vm -ExposeVirtualizationExtensions $true -Count 2</a:t>
            </a:r>
          </a:p>
          <a:p>
            <a:pPr marL="685800" lvl="1" indent="-342900">
              <a:buFont typeface="+mj-lt"/>
              <a:buAutoNum type="arabicPeriod"/>
            </a:pPr>
            <a:r>
              <a:rPr lang="pt-BR" sz="1400" dirty="0" smtClean="0"/>
              <a:t>#desativar </a:t>
            </a:r>
            <a:r>
              <a:rPr lang="pt-BR" sz="1400" dirty="0"/>
              <a:t>dynamic memory</a:t>
            </a:r>
          </a:p>
          <a:p>
            <a:pPr marL="685800" lvl="1" indent="-342900">
              <a:buFont typeface="+mj-lt"/>
              <a:buAutoNum type="arabicPeriod"/>
            </a:pPr>
            <a:r>
              <a:rPr lang="pt-BR" sz="1400" dirty="0"/>
              <a:t>Set-VMMemory $vm -DynamicMemoryEnabled $false</a:t>
            </a:r>
          </a:p>
          <a:p>
            <a:pPr marL="685800" lvl="1" indent="-342900">
              <a:buFont typeface="+mj-lt"/>
              <a:buAutoNum type="arabicPeriod"/>
            </a:pPr>
            <a:r>
              <a:rPr lang="pt-BR" sz="1400" dirty="0" smtClean="0"/>
              <a:t>#habilitar </a:t>
            </a:r>
            <a:r>
              <a:rPr lang="pt-BR" sz="1400" dirty="0"/>
              <a:t>mac spoofing</a:t>
            </a:r>
          </a:p>
          <a:p>
            <a:pPr marL="685800" lvl="1" indent="-342900">
              <a:buFont typeface="+mj-lt"/>
              <a:buAutoNum type="arabicPeriod"/>
            </a:pPr>
            <a:r>
              <a:rPr lang="pt-BR" sz="1400" dirty="0"/>
              <a:t>Get-VMNetworkAdapter -VMName $vm | Set-VMNetworkAdapter -MacAddressSpoofing On</a:t>
            </a:r>
            <a:endParaRPr lang="pt-BR" sz="700" dirty="0"/>
          </a:p>
        </p:txBody>
      </p:sp>
      <p:sp>
        <p:nvSpPr>
          <p:cNvPr id="3" name="Title 2"/>
          <p:cNvSpPr>
            <a:spLocks noGrp="1"/>
          </p:cNvSpPr>
          <p:nvPr>
            <p:ph type="title"/>
          </p:nvPr>
        </p:nvSpPr>
        <p:spPr/>
        <p:txBody>
          <a:bodyPr/>
          <a:lstStyle/>
          <a:p>
            <a:r>
              <a:rPr lang="pt-BR" dirty="0" smtClean="0"/>
              <a:t>Habilitar Hyper-V Container em uma VM do Hyper-V</a:t>
            </a:r>
            <a:endParaRPr lang="en-US" dirty="0"/>
          </a:p>
        </p:txBody>
      </p:sp>
    </p:spTree>
    <p:extLst>
      <p:ext uri="{BB962C8B-B14F-4D97-AF65-F5344CB8AC3E}">
        <p14:creationId xmlns:p14="http://schemas.microsoft.com/office/powerpoint/2010/main" val="3512365177"/>
      </p:ext>
    </p:extLst>
  </p:cSld>
  <p:clrMapOvr>
    <a:masterClrMapping/>
  </p:clrMapOvr>
  <p:transition>
    <p:fade/>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2"/>
          </p:nvPr>
        </p:nvSpPr>
        <p:spPr/>
        <p:txBody>
          <a:bodyPr/>
          <a:lstStyle/>
          <a:p>
            <a:r>
              <a:rPr lang="pt-BR" dirty="0" smtClean="0"/>
              <a:t>Implantando Windows Containers e Hyper-V Containers</a:t>
            </a:r>
            <a:endParaRPr lang="en-US" dirty="0"/>
          </a:p>
        </p:txBody>
      </p:sp>
      <p:sp>
        <p:nvSpPr>
          <p:cNvPr id="4" name="Title 3"/>
          <p:cNvSpPr>
            <a:spLocks noGrp="1"/>
          </p:cNvSpPr>
          <p:nvPr>
            <p:ph type="title"/>
          </p:nvPr>
        </p:nvSpPr>
        <p:spPr/>
        <p:txBody>
          <a:bodyPr/>
          <a:lstStyle/>
          <a:p>
            <a:r>
              <a:rPr lang="pt-BR" dirty="0" smtClean="0"/>
              <a:t>Lab 3</a:t>
            </a:r>
            <a:endParaRPr lang="en-US" dirty="0"/>
          </a:p>
        </p:txBody>
      </p:sp>
    </p:spTree>
    <p:extLst>
      <p:ext uri="{BB962C8B-B14F-4D97-AF65-F5344CB8AC3E}">
        <p14:creationId xmlns:p14="http://schemas.microsoft.com/office/powerpoint/2010/main" val="188685887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4576637"/>
          </a:xfrm>
        </p:spPr>
        <p:txBody>
          <a:bodyPr/>
          <a:lstStyle/>
          <a:p>
            <a:pPr marL="742950" indent="-742950">
              <a:buFont typeface="+mj-lt"/>
              <a:buAutoNum type="arabicPeriod"/>
            </a:pPr>
            <a:r>
              <a:rPr lang="pt-BR" dirty="0" smtClean="0"/>
              <a:t>Verificar se Host suporta virtualização</a:t>
            </a:r>
            <a:endParaRPr lang="pt-BR" sz="2000" dirty="0" smtClean="0"/>
          </a:p>
          <a:p>
            <a:pPr marL="685800" lvl="1" indent="-342900">
              <a:buFont typeface="+mj-lt"/>
              <a:buAutoNum type="arabicPeriod"/>
            </a:pPr>
            <a:r>
              <a:rPr lang="pt-BR" sz="2000" dirty="0" smtClean="0"/>
              <a:t>Mínimo de 4GB de RAM para laboratório</a:t>
            </a:r>
          </a:p>
          <a:p>
            <a:pPr marL="685800" lvl="1" indent="-342900">
              <a:buFont typeface="+mj-lt"/>
              <a:buAutoNum type="arabicPeriod"/>
            </a:pPr>
            <a:r>
              <a:rPr lang="pt-BR" sz="2000" dirty="0" smtClean="0"/>
              <a:t>Windows Server 2016 TP5 ou Windows 10 build 10565 (ou superior)</a:t>
            </a:r>
          </a:p>
          <a:p>
            <a:pPr marL="685800" lvl="1" indent="-342900">
              <a:buFont typeface="+mj-lt"/>
              <a:buAutoNum type="arabicPeriod"/>
            </a:pPr>
            <a:r>
              <a:rPr lang="pt-BR" sz="2000" dirty="0" smtClean="0"/>
              <a:t>Processador suportando Intel-VT ou AMD-V</a:t>
            </a:r>
          </a:p>
          <a:p>
            <a:pPr marL="901700" lvl="2" indent="-342900">
              <a:buFont typeface="+mj-lt"/>
              <a:buAutoNum type="arabicPeriod"/>
            </a:pPr>
            <a:r>
              <a:rPr lang="pt-BR" sz="1600" dirty="0" smtClean="0"/>
              <a:t>Msinfo32 para verificar se processador suporta virtualização</a:t>
            </a:r>
          </a:p>
          <a:p>
            <a:pPr marL="742950" indent="-742950">
              <a:buFont typeface="+mj-lt"/>
              <a:buAutoNum type="arabicPeriod"/>
            </a:pPr>
            <a:r>
              <a:rPr lang="pt-BR" dirty="0" smtClean="0"/>
              <a:t>Instalar Role de Hyper-V</a:t>
            </a:r>
          </a:p>
          <a:p>
            <a:pPr marL="685800" lvl="1" indent="-342900">
              <a:buFont typeface="+mj-lt"/>
              <a:buAutoNum type="arabicPeriod"/>
            </a:pPr>
            <a:r>
              <a:rPr lang="pt-BR" sz="2000" dirty="0" smtClean="0"/>
              <a:t>Install-windowsfeature hyper-v</a:t>
            </a:r>
          </a:p>
          <a:p>
            <a:pPr marL="742950" indent="-742950">
              <a:buFont typeface="+mj-lt"/>
              <a:buAutoNum type="arabicPeriod"/>
            </a:pPr>
            <a:r>
              <a:rPr lang="pt-BR" dirty="0" smtClean="0"/>
              <a:t>Reiniciar servidor (caso não reinicie após instalação)</a:t>
            </a:r>
          </a:p>
          <a:p>
            <a:pPr marL="685800" lvl="1" indent="-342900">
              <a:buFont typeface="+mj-lt"/>
              <a:buAutoNum type="arabicPeriod"/>
            </a:pPr>
            <a:r>
              <a:rPr lang="pt-BR" sz="2000" dirty="0" smtClean="0"/>
              <a:t>Restart-computer -force</a:t>
            </a:r>
          </a:p>
        </p:txBody>
      </p:sp>
      <p:sp>
        <p:nvSpPr>
          <p:cNvPr id="3" name="Title 2"/>
          <p:cNvSpPr>
            <a:spLocks noGrp="1"/>
          </p:cNvSpPr>
          <p:nvPr>
            <p:ph type="title"/>
          </p:nvPr>
        </p:nvSpPr>
        <p:spPr/>
        <p:txBody>
          <a:bodyPr/>
          <a:lstStyle/>
          <a:p>
            <a:r>
              <a:rPr lang="pt-BR" dirty="0" smtClean="0"/>
              <a:t>Preparar Host</a:t>
            </a:r>
            <a:endParaRPr lang="en-US" dirty="0"/>
          </a:p>
        </p:txBody>
      </p:sp>
    </p:spTree>
    <p:extLst>
      <p:ext uri="{BB962C8B-B14F-4D97-AF65-F5344CB8AC3E}">
        <p14:creationId xmlns:p14="http://schemas.microsoft.com/office/powerpoint/2010/main" val="2825068062"/>
      </p:ext>
    </p:extLst>
  </p:cSld>
  <p:clrMapOvr>
    <a:masterClrMapping/>
  </p:clrMapOvr>
  <p:transition>
    <p:fade/>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932495"/>
            <a:ext cx="11887200" cy="4222694"/>
          </a:xfrm>
        </p:spPr>
        <p:txBody>
          <a:bodyPr/>
          <a:lstStyle/>
          <a:p>
            <a:pPr marL="914400" indent="-914400">
              <a:buFont typeface="+mj-lt"/>
              <a:buAutoNum type="arabicPeriod"/>
            </a:pPr>
            <a:r>
              <a:rPr lang="pt-BR" sz="4800" dirty="0" smtClean="0"/>
              <a:t>Instalar VM com Windows Server 2016 TP5 e desligar</a:t>
            </a:r>
          </a:p>
          <a:p>
            <a:pPr marL="914400" indent="-914400">
              <a:buFont typeface="+mj-lt"/>
              <a:buAutoNum type="arabicPeriod"/>
            </a:pPr>
            <a:r>
              <a:rPr lang="pt-BR" sz="4800" dirty="0" smtClean="0"/>
              <a:t>Executar comandos PowerShell no Host</a:t>
            </a:r>
          </a:p>
          <a:p>
            <a:pPr marL="685800" lvl="1" indent="-342900">
              <a:buFont typeface="+mj-lt"/>
              <a:buAutoNum type="arabicPeriod"/>
            </a:pPr>
            <a:r>
              <a:rPr lang="pt-BR" sz="1400" dirty="0" smtClean="0"/>
              <a:t>#colocar o nome da VM</a:t>
            </a:r>
            <a:endParaRPr lang="pt-BR" sz="1400" dirty="0"/>
          </a:p>
          <a:p>
            <a:pPr marL="685800" lvl="1" indent="-342900">
              <a:buFont typeface="+mj-lt"/>
              <a:buAutoNum type="arabicPeriod"/>
            </a:pPr>
            <a:r>
              <a:rPr lang="pt-BR" sz="1400" dirty="0"/>
              <a:t>$vm = "&lt;virtual-machine&gt;"</a:t>
            </a:r>
          </a:p>
          <a:p>
            <a:pPr marL="685800" lvl="1" indent="-342900">
              <a:buFont typeface="+mj-lt"/>
              <a:buAutoNum type="arabicPeriod"/>
            </a:pPr>
            <a:r>
              <a:rPr lang="pt-BR" sz="1400" dirty="0" smtClean="0"/>
              <a:t>#configurar o </a:t>
            </a:r>
            <a:r>
              <a:rPr lang="pt-BR" sz="1400" dirty="0"/>
              <a:t>virtual processor</a:t>
            </a:r>
          </a:p>
          <a:p>
            <a:pPr marL="685800" lvl="1" indent="-342900">
              <a:buFont typeface="+mj-lt"/>
              <a:buAutoNum type="arabicPeriod"/>
            </a:pPr>
            <a:r>
              <a:rPr lang="pt-BR" sz="1400" dirty="0"/>
              <a:t>Set-VMProcessor -VMName $vm -ExposeVirtualizationExtensions $true -Count 2</a:t>
            </a:r>
          </a:p>
          <a:p>
            <a:pPr marL="685800" lvl="1" indent="-342900">
              <a:buFont typeface="+mj-lt"/>
              <a:buAutoNum type="arabicPeriod"/>
            </a:pPr>
            <a:r>
              <a:rPr lang="pt-BR" sz="1400" dirty="0" smtClean="0"/>
              <a:t>#desativar </a:t>
            </a:r>
            <a:r>
              <a:rPr lang="pt-BR" sz="1400" dirty="0"/>
              <a:t>dynamic memory</a:t>
            </a:r>
          </a:p>
          <a:p>
            <a:pPr marL="685800" lvl="1" indent="-342900">
              <a:buFont typeface="+mj-lt"/>
              <a:buAutoNum type="arabicPeriod"/>
            </a:pPr>
            <a:r>
              <a:rPr lang="pt-BR" sz="1400" dirty="0"/>
              <a:t>Set-VMMemory $vm -DynamicMemoryEnabled $false</a:t>
            </a:r>
          </a:p>
          <a:p>
            <a:pPr marL="685800" lvl="1" indent="-342900">
              <a:buFont typeface="+mj-lt"/>
              <a:buAutoNum type="arabicPeriod"/>
            </a:pPr>
            <a:r>
              <a:rPr lang="pt-BR" sz="1400" dirty="0" smtClean="0"/>
              <a:t>#habilitar </a:t>
            </a:r>
            <a:r>
              <a:rPr lang="pt-BR" sz="1400" dirty="0"/>
              <a:t>mac spoofing</a:t>
            </a:r>
          </a:p>
          <a:p>
            <a:pPr marL="685800" lvl="1" indent="-342900">
              <a:buFont typeface="+mj-lt"/>
              <a:buAutoNum type="arabicPeriod"/>
            </a:pPr>
            <a:r>
              <a:rPr lang="pt-BR" sz="1400" dirty="0"/>
              <a:t>Get-VMNetworkAdapter -VMName $vm | Set-VMNetworkAdapter -MacAddressSpoofing On</a:t>
            </a:r>
            <a:endParaRPr lang="pt-BR" sz="700" dirty="0"/>
          </a:p>
        </p:txBody>
      </p:sp>
      <p:sp>
        <p:nvSpPr>
          <p:cNvPr id="3" name="Title 2"/>
          <p:cNvSpPr>
            <a:spLocks noGrp="1"/>
          </p:cNvSpPr>
          <p:nvPr>
            <p:ph type="title"/>
          </p:nvPr>
        </p:nvSpPr>
        <p:spPr/>
        <p:txBody>
          <a:bodyPr/>
          <a:lstStyle/>
          <a:p>
            <a:r>
              <a:rPr lang="pt-BR" dirty="0" smtClean="0"/>
              <a:t>(Opcional) Habilitar Hyper-V Container em uma VM do Hyper-V</a:t>
            </a:r>
            <a:endParaRPr lang="en-US" dirty="0"/>
          </a:p>
        </p:txBody>
      </p:sp>
    </p:spTree>
    <p:extLst>
      <p:ext uri="{BB962C8B-B14F-4D97-AF65-F5344CB8AC3E}">
        <p14:creationId xmlns:p14="http://schemas.microsoft.com/office/powerpoint/2010/main" val="1912757410"/>
      </p:ext>
    </p:extLst>
  </p:cSld>
  <p:clrMapOvr>
    <a:masterClrMapping/>
  </p:clrMapOvr>
  <p:transition>
    <p:fade/>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853872"/>
            <a:ext cx="11887200" cy="4530471"/>
          </a:xfrm>
        </p:spPr>
        <p:txBody>
          <a:bodyPr/>
          <a:lstStyle/>
          <a:p>
            <a:pPr marL="742950" indent="-742950">
              <a:buFont typeface="+mj-lt"/>
              <a:buAutoNum type="arabicPeriod"/>
            </a:pPr>
            <a:r>
              <a:rPr lang="pt-BR" sz="3600" dirty="0" smtClean="0"/>
              <a:t>Copiar arquivo ISO do Windows Server 2016 TP5 localmente e montar volume</a:t>
            </a:r>
          </a:p>
          <a:p>
            <a:pPr marL="800100" lvl="1" indent="-457200">
              <a:buFont typeface="+mj-lt"/>
              <a:buAutoNum type="arabicPeriod"/>
            </a:pPr>
            <a:r>
              <a:rPr lang="pt-BR" sz="2000" dirty="0" smtClean="0"/>
              <a:t>Double click no arquivo ISO e entrar no diretório \NanoServer</a:t>
            </a:r>
          </a:p>
          <a:p>
            <a:pPr marL="800100" lvl="1" indent="-457200">
              <a:buFont typeface="+mj-lt"/>
              <a:buAutoNum type="arabicPeriod"/>
            </a:pPr>
            <a:r>
              <a:rPr lang="pt-BR" sz="2000" dirty="0" smtClean="0"/>
              <a:t>Copiar pasta NanoServerImageGenerator para c:\Nano</a:t>
            </a:r>
          </a:p>
          <a:p>
            <a:pPr marL="742950" indent="-742950">
              <a:buFont typeface="+mj-lt"/>
              <a:buAutoNum type="arabicPeriod"/>
            </a:pPr>
            <a:r>
              <a:rPr lang="pt-BR" sz="3600" dirty="0" smtClean="0"/>
              <a:t>Importar módulo</a:t>
            </a:r>
          </a:p>
          <a:p>
            <a:pPr marL="800100" lvl="1" indent="-457200">
              <a:buFont typeface="+mj-lt"/>
              <a:buAutoNum type="arabicPeriod"/>
            </a:pPr>
            <a:r>
              <a:rPr lang="pt-BR" sz="2000" dirty="0" smtClean="0"/>
              <a:t>Import-module .\NanoServerImageGenerator -verbose</a:t>
            </a:r>
          </a:p>
          <a:p>
            <a:pPr marL="742950" indent="-742950">
              <a:buFont typeface="+mj-lt"/>
              <a:buAutoNum type="arabicPeriod"/>
            </a:pPr>
            <a:r>
              <a:rPr lang="pt-BR" sz="3600" dirty="0" smtClean="0"/>
              <a:t>Abrir PowerShell em modo Administrativo e criar imagem de Nano Server</a:t>
            </a:r>
          </a:p>
          <a:p>
            <a:pPr marL="800100" lvl="1" indent="-457200">
              <a:buFont typeface="+mj-lt"/>
              <a:buAutoNum type="arabicPeriod"/>
            </a:pPr>
            <a:r>
              <a:rPr lang="pt-BR" sz="2000" dirty="0"/>
              <a:t>New-NanoServerImage -Edition Standard -DeploymentType Guest -MediaPath e:\ </a:t>
            </a:r>
            <a:r>
              <a:rPr lang="pt-BR" sz="2000" dirty="0" smtClean="0"/>
              <a:t>-</a:t>
            </a:r>
            <a:r>
              <a:rPr lang="pt-BR" sz="2000" dirty="0"/>
              <a:t>TargetPath .\</a:t>
            </a:r>
            <a:r>
              <a:rPr lang="pt-BR" sz="2000" dirty="0" smtClean="0"/>
              <a:t>Nano\Nano.vhd </a:t>
            </a:r>
            <a:r>
              <a:rPr lang="pt-BR" sz="2000" dirty="0"/>
              <a:t>-ComputerName </a:t>
            </a:r>
            <a:r>
              <a:rPr lang="pt-BR" sz="2000" dirty="0" smtClean="0"/>
              <a:t>Nano </a:t>
            </a:r>
            <a:r>
              <a:rPr lang="pt-BR" sz="2000" dirty="0"/>
              <a:t>-containers </a:t>
            </a:r>
            <a:r>
              <a:rPr lang="pt-BR" sz="2000" dirty="0" smtClean="0"/>
              <a:t>-</a:t>
            </a:r>
            <a:r>
              <a:rPr lang="pt-BR" sz="2000" dirty="0"/>
              <a:t>storage</a:t>
            </a:r>
            <a:endParaRPr lang="pt-BR" sz="2000" dirty="0" smtClean="0"/>
          </a:p>
        </p:txBody>
      </p:sp>
      <p:sp>
        <p:nvSpPr>
          <p:cNvPr id="3" name="Title 2"/>
          <p:cNvSpPr>
            <a:spLocks noGrp="1"/>
          </p:cNvSpPr>
          <p:nvPr>
            <p:ph type="title"/>
          </p:nvPr>
        </p:nvSpPr>
        <p:spPr/>
        <p:txBody>
          <a:bodyPr/>
          <a:lstStyle/>
          <a:p>
            <a:r>
              <a:rPr lang="pt-BR" dirty="0" smtClean="0"/>
              <a:t>Usando VM Nano Server como host de Containers</a:t>
            </a:r>
            <a:endParaRPr lang="en-US" dirty="0"/>
          </a:p>
        </p:txBody>
      </p:sp>
    </p:spTree>
    <p:extLst>
      <p:ext uri="{BB962C8B-B14F-4D97-AF65-F5344CB8AC3E}">
        <p14:creationId xmlns:p14="http://schemas.microsoft.com/office/powerpoint/2010/main" val="1230462102"/>
      </p:ext>
    </p:extLst>
  </p:cSld>
  <p:clrMapOvr>
    <a:masterClrMapping/>
  </p:clrMapOvr>
  <p:transition>
    <p:fade/>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2400657"/>
          </a:xfrm>
        </p:spPr>
        <p:txBody>
          <a:bodyPr/>
          <a:lstStyle/>
          <a:p>
            <a:pPr marL="742950" indent="-742950">
              <a:buFont typeface="+mj-lt"/>
              <a:buAutoNum type="arabicPeriod"/>
            </a:pPr>
            <a:r>
              <a:rPr lang="pt-BR" sz="3600" dirty="0" smtClean="0"/>
              <a:t>Criar diretório para armazenar VM (ex: c:\VM\Nano)</a:t>
            </a:r>
          </a:p>
          <a:p>
            <a:pPr marL="742950" indent="-742950">
              <a:buFont typeface="+mj-lt"/>
              <a:buAutoNum type="arabicPeriod"/>
            </a:pPr>
            <a:r>
              <a:rPr lang="pt-BR" sz="3600" dirty="0" smtClean="0"/>
              <a:t>Copiar arquivo Nano.VHD  para pasta</a:t>
            </a:r>
          </a:p>
          <a:p>
            <a:pPr marL="742950" indent="-742950">
              <a:buFont typeface="+mj-lt"/>
              <a:buAutoNum type="arabicPeriod"/>
            </a:pPr>
            <a:r>
              <a:rPr lang="pt-BR" sz="3600" dirty="0" smtClean="0"/>
              <a:t>Criar VM com nome Nano e usar VHD existente (Nano.VHD)</a:t>
            </a:r>
            <a:endParaRPr lang="pt-BR" sz="1800" dirty="0" smtClean="0"/>
          </a:p>
        </p:txBody>
      </p:sp>
      <p:sp>
        <p:nvSpPr>
          <p:cNvPr id="3" name="Title 2"/>
          <p:cNvSpPr>
            <a:spLocks noGrp="1"/>
          </p:cNvSpPr>
          <p:nvPr>
            <p:ph type="title"/>
          </p:nvPr>
        </p:nvSpPr>
        <p:spPr/>
        <p:txBody>
          <a:bodyPr/>
          <a:lstStyle/>
          <a:p>
            <a:r>
              <a:rPr lang="pt-BR" dirty="0" smtClean="0"/>
              <a:t>Criar VM Nano no Hyper-V</a:t>
            </a:r>
            <a:endParaRPr lang="en-US" dirty="0"/>
          </a:p>
        </p:txBody>
      </p:sp>
    </p:spTree>
    <p:extLst>
      <p:ext uri="{BB962C8B-B14F-4D97-AF65-F5344CB8AC3E}">
        <p14:creationId xmlns:p14="http://schemas.microsoft.com/office/powerpoint/2010/main" val="1703827047"/>
      </p:ext>
    </p:extLst>
  </p:cSld>
  <p:clrMapOvr>
    <a:masterClrMapping/>
  </p:clrMapOvr>
  <p:transition>
    <p:fade/>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5219891"/>
          </a:xfrm>
        </p:spPr>
        <p:txBody>
          <a:bodyPr/>
          <a:lstStyle/>
          <a:p>
            <a:pPr marL="742950" indent="-742950">
              <a:buFont typeface="+mj-lt"/>
              <a:buAutoNum type="arabicPeriod"/>
            </a:pPr>
            <a:r>
              <a:rPr lang="pt-BR" sz="3600" dirty="0" smtClean="0"/>
              <a:t>Modo de isolamento (não executar)</a:t>
            </a:r>
          </a:p>
          <a:p>
            <a:pPr marL="800100" lvl="1" indent="-457200">
              <a:buFont typeface="+mj-lt"/>
              <a:buAutoNum type="arabicPeriod"/>
            </a:pPr>
            <a:r>
              <a:rPr lang="pt-BR" sz="2000" dirty="0" smtClean="0"/>
              <a:t>Docker run –it --isolation=hyperv nanoserver cmd</a:t>
            </a:r>
          </a:p>
          <a:p>
            <a:pPr marL="800100" lvl="1" indent="-457200">
              <a:buFont typeface="+mj-lt"/>
              <a:buAutoNum type="arabicPeriod"/>
            </a:pPr>
            <a:r>
              <a:rPr lang="pt-BR" sz="2000" dirty="0" smtClean="0"/>
              <a:t>Prompt Powershell será aberto em modo CMD</a:t>
            </a:r>
          </a:p>
          <a:p>
            <a:pPr marL="742950" indent="-742950">
              <a:buFont typeface="+mj-lt"/>
              <a:buAutoNum type="arabicPeriod"/>
            </a:pPr>
            <a:r>
              <a:rPr lang="pt-BR" sz="3600" dirty="0" smtClean="0"/>
              <a:t>Modo normal</a:t>
            </a:r>
          </a:p>
          <a:p>
            <a:pPr marL="800100" lvl="1" indent="-457200">
              <a:buFont typeface="+mj-lt"/>
              <a:buAutoNum type="arabicPeriod"/>
            </a:pPr>
            <a:r>
              <a:rPr lang="pt-BR" sz="2000" dirty="0" smtClean="0"/>
              <a:t>Docker run –d windowsservercore ping localhost –t</a:t>
            </a:r>
          </a:p>
          <a:p>
            <a:pPr marL="800100" lvl="1" indent="-457200">
              <a:buFont typeface="+mj-lt"/>
              <a:buAutoNum type="arabicPeriod"/>
            </a:pPr>
            <a:r>
              <a:rPr lang="pt-BR" sz="2000" dirty="0" smtClean="0"/>
              <a:t>Copiar ID</a:t>
            </a:r>
            <a:endParaRPr lang="en-US" sz="2000" dirty="0" smtClean="0"/>
          </a:p>
          <a:p>
            <a:pPr marL="742950" indent="-742950">
              <a:buFont typeface="+mj-lt"/>
              <a:buAutoNum type="arabicPeriod"/>
            </a:pPr>
            <a:r>
              <a:rPr lang="pt-BR" sz="3600" dirty="0" smtClean="0"/>
              <a:t>Visualizando processo do ping via Docker</a:t>
            </a:r>
          </a:p>
          <a:p>
            <a:pPr marL="800100" lvl="1" indent="-457200">
              <a:buFont typeface="+mj-lt"/>
              <a:buAutoNum type="arabicPeriod"/>
            </a:pPr>
            <a:r>
              <a:rPr lang="pt-BR" sz="2000" dirty="0" smtClean="0"/>
              <a:t>Docker top “ID_copiado”</a:t>
            </a:r>
          </a:p>
          <a:p>
            <a:pPr marL="800100" lvl="1" indent="-457200">
              <a:buFont typeface="+mj-lt"/>
              <a:buAutoNum type="arabicPeriod"/>
            </a:pPr>
            <a:r>
              <a:rPr lang="pt-BR" sz="2000" dirty="0" smtClean="0"/>
              <a:t>Aparecerá o process ID e o comando (ping)</a:t>
            </a:r>
          </a:p>
          <a:p>
            <a:pPr marL="742950" indent="-742950">
              <a:buFont typeface="+mj-lt"/>
              <a:buAutoNum type="arabicPeriod"/>
            </a:pPr>
            <a:r>
              <a:rPr lang="pt-BR" sz="3600" dirty="0" smtClean="0"/>
              <a:t>Visualizando processo do ping pelo Windows</a:t>
            </a:r>
          </a:p>
          <a:p>
            <a:pPr marL="800100" lvl="1" indent="-457200">
              <a:buFont typeface="+mj-lt"/>
              <a:buAutoNum type="arabicPeriod"/>
            </a:pPr>
            <a:r>
              <a:rPr lang="pt-BR" sz="2000" dirty="0" smtClean="0"/>
              <a:t>Get-process –name ping</a:t>
            </a:r>
          </a:p>
          <a:p>
            <a:pPr marL="800100" lvl="1" indent="-457200">
              <a:buFont typeface="+mj-lt"/>
              <a:buAutoNum type="arabicPeriod"/>
            </a:pPr>
            <a:r>
              <a:rPr lang="pt-BR" sz="2000" dirty="0" smtClean="0"/>
              <a:t>Aparecerá mesmo process ID acima</a:t>
            </a:r>
          </a:p>
        </p:txBody>
      </p:sp>
      <p:sp>
        <p:nvSpPr>
          <p:cNvPr id="3" name="Title 2"/>
          <p:cNvSpPr>
            <a:spLocks noGrp="1"/>
          </p:cNvSpPr>
          <p:nvPr>
            <p:ph type="title"/>
          </p:nvPr>
        </p:nvSpPr>
        <p:spPr/>
        <p:txBody>
          <a:bodyPr/>
          <a:lstStyle/>
          <a:p>
            <a:r>
              <a:rPr lang="pt-BR" dirty="0" smtClean="0"/>
              <a:t>Criando Container Hyper-V</a:t>
            </a:r>
            <a:endParaRPr lang="en-US" dirty="0"/>
          </a:p>
        </p:txBody>
      </p:sp>
    </p:spTree>
    <p:extLst>
      <p:ext uri="{BB962C8B-B14F-4D97-AF65-F5344CB8AC3E}">
        <p14:creationId xmlns:p14="http://schemas.microsoft.com/office/powerpoint/2010/main" val="1182782158"/>
      </p:ext>
    </p:extLst>
  </p:cSld>
  <p:clrMapOvr>
    <a:masterClrMapping/>
  </p:clrMapOvr>
  <p:transition>
    <p:fade/>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5558445"/>
          </a:xfrm>
        </p:spPr>
        <p:txBody>
          <a:bodyPr/>
          <a:lstStyle/>
          <a:p>
            <a:pPr marL="742950" indent="-742950">
              <a:buFont typeface="+mj-lt"/>
              <a:buAutoNum type="arabicPeriod"/>
            </a:pPr>
            <a:r>
              <a:rPr lang="pt-BR" sz="3600" dirty="0" smtClean="0"/>
              <a:t>Iniciar container em modo isolado</a:t>
            </a:r>
          </a:p>
          <a:p>
            <a:pPr marL="984250" lvl="1" indent="-742950">
              <a:buFont typeface="+mj-lt"/>
              <a:buAutoNum type="arabicPeriod"/>
            </a:pPr>
            <a:r>
              <a:rPr lang="pt-BR" sz="2000" dirty="0"/>
              <a:t>docker run -d --isolation=hyperv nanoserver ping -t </a:t>
            </a:r>
            <a:r>
              <a:rPr lang="pt-BR" sz="2000" dirty="0" smtClean="0"/>
              <a:t>localhost</a:t>
            </a:r>
          </a:p>
          <a:p>
            <a:pPr marL="984250" lvl="1" indent="-742950">
              <a:buFont typeface="+mj-lt"/>
              <a:buAutoNum type="arabicPeriod"/>
            </a:pPr>
            <a:r>
              <a:rPr lang="pt-BR" sz="2000" dirty="0" smtClean="0"/>
              <a:t>Copiar ID</a:t>
            </a:r>
          </a:p>
          <a:p>
            <a:pPr marL="742950" indent="-742950">
              <a:buFont typeface="+mj-lt"/>
              <a:buAutoNum type="arabicPeriod"/>
            </a:pPr>
            <a:r>
              <a:rPr lang="pt-BR" sz="3600" dirty="0" smtClean="0"/>
              <a:t>Visualizando processo do ping via Docker</a:t>
            </a:r>
          </a:p>
          <a:p>
            <a:pPr marL="984250" lvl="1" indent="-742950">
              <a:buFont typeface="+mj-lt"/>
              <a:buAutoNum type="arabicPeriod"/>
            </a:pPr>
            <a:r>
              <a:rPr lang="pt-BR" sz="2000" dirty="0" smtClean="0"/>
              <a:t>Docker top “ID_copiado”</a:t>
            </a:r>
          </a:p>
          <a:p>
            <a:pPr marL="742950" indent="-742950">
              <a:buFont typeface="+mj-lt"/>
              <a:buAutoNum type="arabicPeriod"/>
            </a:pPr>
            <a:r>
              <a:rPr lang="pt-BR" sz="3600" dirty="0" smtClean="0"/>
              <a:t>Visualizando processo via Windows</a:t>
            </a:r>
          </a:p>
          <a:p>
            <a:pPr marL="984250" lvl="1" indent="-742950">
              <a:buFont typeface="+mj-lt"/>
              <a:buAutoNum type="arabicPeriod"/>
            </a:pPr>
            <a:r>
              <a:rPr lang="pt-BR" sz="2000" dirty="0" smtClean="0"/>
              <a:t>Get-process –name ping</a:t>
            </a:r>
          </a:p>
          <a:p>
            <a:pPr marL="984250" lvl="1" indent="-742950">
              <a:buFont typeface="+mj-lt"/>
              <a:buAutoNum type="arabicPeriod"/>
            </a:pPr>
            <a:r>
              <a:rPr lang="pt-BR" sz="2000" dirty="0" smtClean="0"/>
              <a:t>Não aparecerá o ID listado no comando “docker top”</a:t>
            </a:r>
          </a:p>
          <a:p>
            <a:pPr marL="742950" indent="-742950">
              <a:buFont typeface="+mj-lt"/>
              <a:buAutoNum type="arabicPeriod"/>
            </a:pPr>
            <a:r>
              <a:rPr lang="pt-BR" sz="3600" dirty="0" smtClean="0"/>
              <a:t>Visualizando o container isolado</a:t>
            </a:r>
          </a:p>
          <a:p>
            <a:pPr marL="984250" lvl="1" indent="-742950">
              <a:buFont typeface="+mj-lt"/>
              <a:buAutoNum type="arabicPeriod"/>
            </a:pPr>
            <a:r>
              <a:rPr lang="pt-BR" sz="2000" dirty="0" smtClean="0"/>
              <a:t>Get-process –name vmwp ou via Task Manager</a:t>
            </a:r>
          </a:p>
          <a:p>
            <a:pPr marL="742950" indent="-742950">
              <a:buFont typeface="+mj-lt"/>
              <a:buAutoNum type="arabicPeriod"/>
            </a:pPr>
            <a:endParaRPr lang="pt-BR" sz="3600" dirty="0"/>
          </a:p>
          <a:p>
            <a:pPr marL="984250" lvl="1" indent="-742950">
              <a:buFont typeface="+mj-lt"/>
              <a:buAutoNum type="arabicPeriod"/>
            </a:pPr>
            <a:endParaRPr lang="pt-BR" sz="2000" dirty="0" smtClean="0"/>
          </a:p>
          <a:p>
            <a:pPr marL="984250" lvl="1" indent="-742950">
              <a:buFont typeface="+mj-lt"/>
              <a:buAutoNum type="arabicPeriod"/>
            </a:pPr>
            <a:endParaRPr lang="pt-BR" sz="400" dirty="0" smtClean="0"/>
          </a:p>
        </p:txBody>
      </p:sp>
      <p:sp>
        <p:nvSpPr>
          <p:cNvPr id="3" name="Title 2"/>
          <p:cNvSpPr>
            <a:spLocks noGrp="1"/>
          </p:cNvSpPr>
          <p:nvPr>
            <p:ph type="title"/>
          </p:nvPr>
        </p:nvSpPr>
        <p:spPr/>
        <p:txBody>
          <a:bodyPr/>
          <a:lstStyle/>
          <a:p>
            <a:r>
              <a:rPr lang="pt-BR" dirty="0" smtClean="0"/>
              <a:t>Criando Container Hyper-V (cont...)</a:t>
            </a:r>
            <a:endParaRPr lang="en-US" dirty="0"/>
          </a:p>
        </p:txBody>
      </p:sp>
    </p:spTree>
    <p:extLst>
      <p:ext uri="{BB962C8B-B14F-4D97-AF65-F5344CB8AC3E}">
        <p14:creationId xmlns:p14="http://schemas.microsoft.com/office/powerpoint/2010/main" val="4193581933"/>
      </p:ext>
    </p:extLst>
  </p:cSld>
  <p:clrMapOvr>
    <a:masterClrMapping/>
  </p:clrMapOvr>
  <p:transition>
    <p:fade/>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2"/>
          </p:nvPr>
        </p:nvSpPr>
        <p:spPr/>
        <p:txBody>
          <a:bodyPr/>
          <a:lstStyle/>
          <a:p>
            <a:r>
              <a:rPr lang="pt-BR" dirty="0" smtClean="0"/>
              <a:t>Gerenciando dados</a:t>
            </a:r>
            <a:endParaRPr lang="en-US" dirty="0"/>
          </a:p>
        </p:txBody>
      </p:sp>
      <p:sp>
        <p:nvSpPr>
          <p:cNvPr id="4" name="Title 3"/>
          <p:cNvSpPr>
            <a:spLocks noGrp="1"/>
          </p:cNvSpPr>
          <p:nvPr>
            <p:ph type="title"/>
          </p:nvPr>
        </p:nvSpPr>
        <p:spPr/>
        <p:txBody>
          <a:bodyPr/>
          <a:lstStyle/>
          <a:p>
            <a:r>
              <a:rPr lang="pt-BR" dirty="0" smtClean="0"/>
              <a:t>Lab 4</a:t>
            </a:r>
            <a:endParaRPr lang="en-US" dirty="0"/>
          </a:p>
        </p:txBody>
      </p:sp>
    </p:spTree>
    <p:extLst>
      <p:ext uri="{BB962C8B-B14F-4D97-AF65-F5344CB8AC3E}">
        <p14:creationId xmlns:p14="http://schemas.microsoft.com/office/powerpoint/2010/main" val="183624517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tabLst>
                <a:tab pos="973138" algn="l"/>
              </a:tabLst>
            </a:pPr>
            <a:r>
              <a:rPr lang="en-US" dirty="0" smtClean="0"/>
              <a:t>Container Run-time</a:t>
            </a:r>
            <a:endParaRPr lang="en-US" dirty="0"/>
          </a:p>
        </p:txBody>
      </p:sp>
      <p:sp>
        <p:nvSpPr>
          <p:cNvPr id="15" name="Rectangle 14"/>
          <p:cNvSpPr/>
          <p:nvPr/>
        </p:nvSpPr>
        <p:spPr bwMode="auto">
          <a:xfrm>
            <a:off x="1189037" y="3494524"/>
            <a:ext cx="7680960" cy="1035318"/>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r>
              <a:rPr lang="en-US" sz="2000" dirty="0" smtClean="0">
                <a:gradFill>
                  <a:gsLst>
                    <a:gs pos="16814">
                      <a:srgbClr val="FFFFFF"/>
                    </a:gs>
                    <a:gs pos="46000">
                      <a:srgbClr val="FFFFFF"/>
                    </a:gs>
                  </a:gsLst>
                  <a:lin ang="5400000" scaled="0"/>
                </a:gradFill>
              </a:rPr>
              <a:t>Sistema </a:t>
            </a:r>
            <a:r>
              <a:rPr lang="en-US" sz="2000" dirty="0" err="1" smtClean="0">
                <a:gradFill>
                  <a:gsLst>
                    <a:gs pos="16814">
                      <a:srgbClr val="FFFFFF"/>
                    </a:gs>
                    <a:gs pos="46000">
                      <a:srgbClr val="FFFFFF"/>
                    </a:gs>
                  </a:gsLst>
                  <a:lin ang="5400000" scaled="0"/>
                </a:gradFill>
              </a:rPr>
              <a:t>Operacional</a:t>
            </a:r>
            <a:endParaRPr lang="en-US" sz="2000" dirty="0">
              <a:gradFill>
                <a:gsLst>
                  <a:gs pos="16814">
                    <a:srgbClr val="FFFFFF"/>
                  </a:gs>
                  <a:gs pos="46000">
                    <a:srgbClr val="FFFFFF"/>
                  </a:gs>
                </a:gsLst>
                <a:lin ang="5400000" scaled="0"/>
              </a:gradFill>
            </a:endParaRPr>
          </a:p>
        </p:txBody>
      </p:sp>
      <p:grpSp>
        <p:nvGrpSpPr>
          <p:cNvPr id="24" name="Group 23"/>
          <p:cNvGrpSpPr/>
          <p:nvPr/>
        </p:nvGrpSpPr>
        <p:grpSpPr>
          <a:xfrm>
            <a:off x="7472613" y="3584203"/>
            <a:ext cx="803024" cy="824721"/>
            <a:chOff x="5624585" y="4372841"/>
            <a:chExt cx="1415904" cy="1454160"/>
          </a:xfrm>
        </p:grpSpPr>
        <p:pic>
          <p:nvPicPr>
            <p:cNvPr id="25" name="Picture 2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36496" y="4372841"/>
              <a:ext cx="1363868" cy="1454160"/>
            </a:xfrm>
            <a:prstGeom prst="rect">
              <a:avLst/>
            </a:prstGeom>
          </p:spPr>
        </p:pic>
        <p:pic>
          <p:nvPicPr>
            <p:cNvPr id="39" name="Picture 38" descr="\\MAGNUM\Projects\Microsoft\Cloud Power FY12\Design\ICONS_PNG\Application.png"/>
            <p:cNvPicPr>
              <a:picLocks noChangeAspect="1" noChangeArrowheads="1"/>
            </p:cNvPicPr>
            <p:nvPr/>
          </p:nvPicPr>
          <p:blipFill>
            <a:blip r:embed="rId4" cstate="print">
              <a:duotone>
                <a:schemeClr val="accent1">
                  <a:shade val="45000"/>
                  <a:satMod val="135000"/>
                </a:schemeClr>
                <a:prstClr val="white"/>
              </a:duotone>
              <a:extLst>
                <a:ext uri="{BEBA8EAE-BF5A-486C-A8C5-ECC9F3942E4B}">
                  <a14:imgProps xmlns:a14="http://schemas.microsoft.com/office/drawing/2010/main">
                    <a14:imgLayer r:embed="rId5">
                      <a14:imgEffect>
                        <a14:brightnessContrast bright="-100000" contrast="100000"/>
                      </a14:imgEffect>
                    </a14:imgLayer>
                  </a14:imgProps>
                </a:ext>
              </a:extLst>
            </a:blip>
            <a:srcRect/>
            <a:stretch>
              <a:fillRect/>
            </a:stretch>
          </p:blipFill>
          <p:spPr bwMode="auto">
            <a:xfrm>
              <a:off x="5624585" y="4961010"/>
              <a:ext cx="669852" cy="669852"/>
            </a:xfrm>
            <a:prstGeom prst="rect">
              <a:avLst/>
            </a:prstGeom>
            <a:noFill/>
          </p:spPr>
        </p:pic>
        <p:pic>
          <p:nvPicPr>
            <p:cNvPr id="40" name="Picture 39" descr="\\MAGNUM\Projects\Microsoft\Cloud Power FY12\Design\ICONS_PNG\Application.png"/>
            <p:cNvPicPr>
              <a:picLocks noChangeAspect="1" noChangeArrowheads="1"/>
            </p:cNvPicPr>
            <p:nvPr/>
          </p:nvPicPr>
          <p:blipFill>
            <a:blip r:embed="rId4" cstate="print">
              <a:duotone>
                <a:schemeClr val="accent1">
                  <a:shade val="45000"/>
                  <a:satMod val="135000"/>
                </a:schemeClr>
                <a:prstClr val="white"/>
              </a:duotone>
              <a:extLst>
                <a:ext uri="{BEBA8EAE-BF5A-486C-A8C5-ECC9F3942E4B}">
                  <a14:imgProps xmlns:a14="http://schemas.microsoft.com/office/drawing/2010/main">
                    <a14:imgLayer r:embed="rId5">
                      <a14:imgEffect>
                        <a14:brightnessContrast bright="-100000" contrast="100000"/>
                      </a14:imgEffect>
                    </a14:imgLayer>
                  </a14:imgProps>
                </a:ext>
              </a:extLst>
            </a:blip>
            <a:srcRect/>
            <a:stretch>
              <a:fillRect/>
            </a:stretch>
          </p:blipFill>
          <p:spPr bwMode="auto">
            <a:xfrm>
              <a:off x="6370637" y="4961010"/>
              <a:ext cx="669852" cy="669852"/>
            </a:xfrm>
            <a:prstGeom prst="rect">
              <a:avLst/>
            </a:prstGeom>
            <a:noFill/>
          </p:spPr>
        </p:pic>
        <p:pic>
          <p:nvPicPr>
            <p:cNvPr id="41" name="Picture 40" descr="\\MAGNUM\Projects\Microsoft\Cloud Power FY12\Design\ICONS_PNG\Application.png"/>
            <p:cNvPicPr>
              <a:picLocks noChangeAspect="1" noChangeArrowheads="1"/>
            </p:cNvPicPr>
            <p:nvPr/>
          </p:nvPicPr>
          <p:blipFill>
            <a:blip r:embed="rId4" cstate="print">
              <a:duotone>
                <a:schemeClr val="accent1">
                  <a:shade val="45000"/>
                  <a:satMod val="135000"/>
                </a:schemeClr>
                <a:prstClr val="white"/>
              </a:duotone>
              <a:extLst>
                <a:ext uri="{BEBA8EAE-BF5A-486C-A8C5-ECC9F3942E4B}">
                  <a14:imgProps xmlns:a14="http://schemas.microsoft.com/office/drawing/2010/main">
                    <a14:imgLayer r:embed="rId5">
                      <a14:imgEffect>
                        <a14:brightnessContrast bright="-100000" contrast="100000"/>
                      </a14:imgEffect>
                    </a14:imgLayer>
                  </a14:imgProps>
                </a:ext>
              </a:extLst>
            </a:blip>
            <a:srcRect/>
            <a:stretch>
              <a:fillRect/>
            </a:stretch>
          </p:blipFill>
          <p:spPr bwMode="auto">
            <a:xfrm>
              <a:off x="5989637" y="4411662"/>
              <a:ext cx="669852" cy="669852"/>
            </a:xfrm>
            <a:prstGeom prst="rect">
              <a:avLst/>
            </a:prstGeom>
            <a:noFill/>
          </p:spPr>
        </p:pic>
      </p:grpSp>
      <p:sp>
        <p:nvSpPr>
          <p:cNvPr id="49" name="TextBox 48"/>
          <p:cNvSpPr txBox="1"/>
          <p:nvPr/>
        </p:nvSpPr>
        <p:spPr>
          <a:xfrm>
            <a:off x="9658668" y="5121178"/>
            <a:ext cx="2290820" cy="627864"/>
          </a:xfrm>
          <a:prstGeom prst="rect">
            <a:avLst/>
          </a:prstGeom>
          <a:noFill/>
        </p:spPr>
        <p:txBody>
          <a:bodyPr wrap="none" lIns="182880" tIns="146304" rIns="182880" bIns="146304" rtlCol="0">
            <a:spAutoFit/>
          </a:bodyPr>
          <a:lstStyle/>
          <a:p>
            <a:pPr>
              <a:lnSpc>
                <a:spcPct val="90000"/>
              </a:lnSpc>
              <a:spcAft>
                <a:spcPts val="600"/>
              </a:spcAft>
            </a:pPr>
            <a:r>
              <a:rPr lang="en-US" sz="2400" dirty="0" err="1" smtClean="0"/>
              <a:t>Servidor</a:t>
            </a:r>
            <a:r>
              <a:rPr lang="en-US" sz="2400" dirty="0" smtClean="0"/>
              <a:t> </a:t>
            </a:r>
            <a:r>
              <a:rPr lang="en-US" sz="2400" dirty="0" err="1" smtClean="0"/>
              <a:t>físico</a:t>
            </a:r>
            <a:endParaRPr lang="en-US" sz="2400" dirty="0" smtClean="0"/>
          </a:p>
        </p:txBody>
      </p:sp>
      <p:sp>
        <p:nvSpPr>
          <p:cNvPr id="51" name="TextBox 50"/>
          <p:cNvSpPr txBox="1"/>
          <p:nvPr/>
        </p:nvSpPr>
        <p:spPr>
          <a:xfrm>
            <a:off x="9658668" y="3696031"/>
            <a:ext cx="1478610" cy="627864"/>
          </a:xfrm>
          <a:prstGeom prst="rect">
            <a:avLst/>
          </a:prstGeom>
          <a:noFill/>
        </p:spPr>
        <p:txBody>
          <a:bodyPr wrap="none" lIns="182880" tIns="146304" rIns="182880" bIns="146304" rtlCol="0">
            <a:spAutoFit/>
          </a:bodyPr>
          <a:lstStyle/>
          <a:p>
            <a:pPr>
              <a:lnSpc>
                <a:spcPct val="90000"/>
              </a:lnSpc>
              <a:spcAft>
                <a:spcPts val="600"/>
              </a:spcAft>
            </a:pPr>
            <a:r>
              <a:rPr lang="en-US" sz="2400" dirty="0" err="1" smtClean="0"/>
              <a:t>Imagem</a:t>
            </a:r>
            <a:endParaRPr lang="en-US" sz="2400" dirty="0" smtClean="0"/>
          </a:p>
        </p:txBody>
      </p:sp>
      <p:grpSp>
        <p:nvGrpSpPr>
          <p:cNvPr id="52" name="Group 51"/>
          <p:cNvGrpSpPr/>
          <p:nvPr/>
        </p:nvGrpSpPr>
        <p:grpSpPr>
          <a:xfrm>
            <a:off x="6531317" y="3584203"/>
            <a:ext cx="803024" cy="824721"/>
            <a:chOff x="5624585" y="4372841"/>
            <a:chExt cx="1415904" cy="1454160"/>
          </a:xfrm>
        </p:grpSpPr>
        <p:pic>
          <p:nvPicPr>
            <p:cNvPr id="53" name="Picture 5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36496" y="4372841"/>
              <a:ext cx="1363868" cy="1454160"/>
            </a:xfrm>
            <a:prstGeom prst="rect">
              <a:avLst/>
            </a:prstGeom>
          </p:spPr>
        </p:pic>
        <p:pic>
          <p:nvPicPr>
            <p:cNvPr id="54" name="Picture 53" descr="\\MAGNUM\Projects\Microsoft\Cloud Power FY12\Design\ICONS_PNG\Application.png"/>
            <p:cNvPicPr>
              <a:picLocks noChangeAspect="1" noChangeArrowheads="1"/>
            </p:cNvPicPr>
            <p:nvPr/>
          </p:nvPicPr>
          <p:blipFill>
            <a:blip r:embed="rId4" cstate="print">
              <a:duotone>
                <a:schemeClr val="accent1">
                  <a:shade val="45000"/>
                  <a:satMod val="135000"/>
                </a:schemeClr>
                <a:prstClr val="white"/>
              </a:duotone>
              <a:extLst>
                <a:ext uri="{BEBA8EAE-BF5A-486C-A8C5-ECC9F3942E4B}">
                  <a14:imgProps xmlns:a14="http://schemas.microsoft.com/office/drawing/2010/main">
                    <a14:imgLayer r:embed="rId5">
                      <a14:imgEffect>
                        <a14:brightnessContrast bright="-100000" contrast="100000"/>
                      </a14:imgEffect>
                    </a14:imgLayer>
                  </a14:imgProps>
                </a:ext>
              </a:extLst>
            </a:blip>
            <a:srcRect/>
            <a:stretch>
              <a:fillRect/>
            </a:stretch>
          </p:blipFill>
          <p:spPr bwMode="auto">
            <a:xfrm>
              <a:off x="5624585" y="4961010"/>
              <a:ext cx="669852" cy="669852"/>
            </a:xfrm>
            <a:prstGeom prst="rect">
              <a:avLst/>
            </a:prstGeom>
            <a:noFill/>
          </p:spPr>
        </p:pic>
        <p:pic>
          <p:nvPicPr>
            <p:cNvPr id="55" name="Picture 54" descr="\\MAGNUM\Projects\Microsoft\Cloud Power FY12\Design\ICONS_PNG\Application.png"/>
            <p:cNvPicPr>
              <a:picLocks noChangeAspect="1" noChangeArrowheads="1"/>
            </p:cNvPicPr>
            <p:nvPr/>
          </p:nvPicPr>
          <p:blipFill>
            <a:blip r:embed="rId4" cstate="print">
              <a:duotone>
                <a:schemeClr val="accent1">
                  <a:shade val="45000"/>
                  <a:satMod val="135000"/>
                </a:schemeClr>
                <a:prstClr val="white"/>
              </a:duotone>
              <a:extLst>
                <a:ext uri="{BEBA8EAE-BF5A-486C-A8C5-ECC9F3942E4B}">
                  <a14:imgProps xmlns:a14="http://schemas.microsoft.com/office/drawing/2010/main">
                    <a14:imgLayer r:embed="rId5">
                      <a14:imgEffect>
                        <a14:brightnessContrast bright="-100000" contrast="100000"/>
                      </a14:imgEffect>
                    </a14:imgLayer>
                  </a14:imgProps>
                </a:ext>
              </a:extLst>
            </a:blip>
            <a:srcRect/>
            <a:stretch>
              <a:fillRect/>
            </a:stretch>
          </p:blipFill>
          <p:spPr bwMode="auto">
            <a:xfrm>
              <a:off x="6370637" y="4961010"/>
              <a:ext cx="669852" cy="669852"/>
            </a:xfrm>
            <a:prstGeom prst="rect">
              <a:avLst/>
            </a:prstGeom>
            <a:noFill/>
          </p:spPr>
        </p:pic>
        <p:pic>
          <p:nvPicPr>
            <p:cNvPr id="56" name="Picture 55" descr="\\MAGNUM\Projects\Microsoft\Cloud Power FY12\Design\ICONS_PNG\Application.png"/>
            <p:cNvPicPr>
              <a:picLocks noChangeAspect="1" noChangeArrowheads="1"/>
            </p:cNvPicPr>
            <p:nvPr/>
          </p:nvPicPr>
          <p:blipFill>
            <a:blip r:embed="rId4" cstate="print">
              <a:duotone>
                <a:schemeClr val="accent1">
                  <a:shade val="45000"/>
                  <a:satMod val="135000"/>
                </a:schemeClr>
                <a:prstClr val="white"/>
              </a:duotone>
              <a:extLst>
                <a:ext uri="{BEBA8EAE-BF5A-486C-A8C5-ECC9F3942E4B}">
                  <a14:imgProps xmlns:a14="http://schemas.microsoft.com/office/drawing/2010/main">
                    <a14:imgLayer r:embed="rId5">
                      <a14:imgEffect>
                        <a14:brightnessContrast bright="-100000" contrast="100000"/>
                      </a14:imgEffect>
                    </a14:imgLayer>
                  </a14:imgProps>
                </a:ext>
              </a:extLst>
            </a:blip>
            <a:srcRect/>
            <a:stretch>
              <a:fillRect/>
            </a:stretch>
          </p:blipFill>
          <p:spPr bwMode="auto">
            <a:xfrm>
              <a:off x="5989637" y="4411662"/>
              <a:ext cx="669852" cy="669852"/>
            </a:xfrm>
            <a:prstGeom prst="rect">
              <a:avLst/>
            </a:prstGeom>
            <a:noFill/>
          </p:spPr>
        </p:pic>
      </p:grpSp>
      <p:sp>
        <p:nvSpPr>
          <p:cNvPr id="57" name="Right Arrow 56"/>
          <p:cNvSpPr/>
          <p:nvPr/>
        </p:nvSpPr>
        <p:spPr bwMode="auto">
          <a:xfrm rot="10800000">
            <a:off x="8668068" y="3631183"/>
            <a:ext cx="990600" cy="762000"/>
          </a:xfrm>
          <a:prstGeom prst="rightArrow">
            <a:avLst/>
          </a:prstGeom>
          <a:solidFill>
            <a:srgbClr val="FFC000"/>
          </a:solidFill>
          <a:ln w="28575">
            <a:solidFill>
              <a:srgbClr val="FFC000"/>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19" name="Picture 18"/>
          <p:cNvPicPr>
            <a:picLocks noChangeAspect="1"/>
          </p:cNvPicPr>
          <p:nvPr/>
        </p:nvPicPr>
        <p:blipFill>
          <a:blip r:embed="rId6">
            <a:extLst>
              <a:ext uri="{BEBA8EAE-BF5A-486C-A8C5-ECC9F3942E4B}">
                <a14:imgProps xmlns:a14="http://schemas.microsoft.com/office/drawing/2010/main">
                  <a14:imgLayer r:embed="rId7">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1189037" y="4576146"/>
            <a:ext cx="7680960" cy="1970180"/>
          </a:xfrm>
          <a:prstGeom prst="rect">
            <a:avLst/>
          </a:prstGeom>
        </p:spPr>
      </p:pic>
      <p:sp>
        <p:nvSpPr>
          <p:cNvPr id="48" name="Right Arrow 47"/>
          <p:cNvSpPr/>
          <p:nvPr/>
        </p:nvSpPr>
        <p:spPr bwMode="auto">
          <a:xfrm rot="10800000">
            <a:off x="8668068" y="5054110"/>
            <a:ext cx="990600" cy="762000"/>
          </a:xfrm>
          <a:prstGeom prst="rightArrow">
            <a:avLst/>
          </a:prstGeom>
          <a:solidFill>
            <a:srgbClr val="FFC000"/>
          </a:solidFill>
          <a:ln w="28575">
            <a:solidFill>
              <a:srgbClr val="FFC000"/>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87271336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fade">
                                      <p:cBhvr>
                                        <p:cTn id="7" dur="500"/>
                                        <p:tgtEl>
                                          <p:spTgt spid="4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8"/>
                                        </p:tgtEl>
                                        <p:attrNameLst>
                                          <p:attrName>style.visibility</p:attrName>
                                        </p:attrNameLst>
                                      </p:cBhvr>
                                      <p:to>
                                        <p:strVal val="visible"/>
                                      </p:to>
                                    </p:set>
                                    <p:animEffect transition="in" filter="fade">
                                      <p:cBhvr>
                                        <p:cTn id="10" dur="500"/>
                                        <p:tgtEl>
                                          <p:spTgt spid="4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52"/>
                                        </p:tgtEl>
                                        <p:attrNameLst>
                                          <p:attrName>style.visibility</p:attrName>
                                        </p:attrNameLst>
                                      </p:cBhvr>
                                      <p:to>
                                        <p:strVal val="visible"/>
                                      </p:to>
                                    </p:set>
                                    <p:animEffect transition="in" filter="fade">
                                      <p:cBhvr>
                                        <p:cTn id="20" dur="500"/>
                                        <p:tgtEl>
                                          <p:spTgt spid="52"/>
                                        </p:tgtEl>
                                      </p:cBhvr>
                                    </p:animEffect>
                                  </p:childTnLst>
                                </p:cTn>
                              </p:par>
                              <p:par>
                                <p:cTn id="21" presetID="10" presetClass="entr" presetSubtype="0" fill="hold" nodeType="withEffect">
                                  <p:stCondLst>
                                    <p:cond delay="0"/>
                                  </p:stCondLst>
                                  <p:childTnLst>
                                    <p:set>
                                      <p:cBhvr>
                                        <p:cTn id="22" dur="1" fill="hold">
                                          <p:stCondLst>
                                            <p:cond delay="0"/>
                                          </p:stCondLst>
                                        </p:cTn>
                                        <p:tgtEl>
                                          <p:spTgt spid="24"/>
                                        </p:tgtEl>
                                        <p:attrNameLst>
                                          <p:attrName>style.visibility</p:attrName>
                                        </p:attrNameLst>
                                      </p:cBhvr>
                                      <p:to>
                                        <p:strVal val="visible"/>
                                      </p:to>
                                    </p:set>
                                    <p:animEffect transition="in" filter="fade">
                                      <p:cBhvr>
                                        <p:cTn id="23" dur="500"/>
                                        <p:tgtEl>
                                          <p:spTgt spid="24"/>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57"/>
                                        </p:tgtEl>
                                        <p:attrNameLst>
                                          <p:attrName>style.visibility</p:attrName>
                                        </p:attrNameLst>
                                      </p:cBhvr>
                                      <p:to>
                                        <p:strVal val="visible"/>
                                      </p:to>
                                    </p:set>
                                    <p:animEffect transition="in" filter="fade">
                                      <p:cBhvr>
                                        <p:cTn id="26" dur="500"/>
                                        <p:tgtEl>
                                          <p:spTgt spid="57"/>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51"/>
                                        </p:tgtEl>
                                        <p:attrNameLst>
                                          <p:attrName>style.visibility</p:attrName>
                                        </p:attrNameLst>
                                      </p:cBhvr>
                                      <p:to>
                                        <p:strVal val="visible"/>
                                      </p:to>
                                    </p:set>
                                    <p:animEffect transition="in" filter="fade">
                                      <p:cBhvr>
                                        <p:cTn id="29"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49" grpId="0"/>
      <p:bldP spid="51" grpId="0"/>
      <p:bldP spid="57" grpId="0" animBg="1"/>
      <p:bldP spid="48" grpId="0"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7003" y="1212849"/>
            <a:ext cx="11887200" cy="3514808"/>
          </a:xfrm>
        </p:spPr>
        <p:txBody>
          <a:bodyPr/>
          <a:lstStyle/>
          <a:p>
            <a:pPr marL="514350" indent="-514350">
              <a:buFont typeface="+mj-lt"/>
              <a:buAutoNum type="arabicPeriod"/>
            </a:pPr>
            <a:r>
              <a:rPr lang="pt-BR" dirty="0" smtClean="0"/>
              <a:t>Executar container e criar volume</a:t>
            </a:r>
          </a:p>
          <a:p>
            <a:pPr lvl="1">
              <a:buFont typeface="+mj-lt"/>
              <a:buAutoNum type="arabicPeriod"/>
            </a:pPr>
            <a:endParaRPr lang="pt-BR" sz="400" dirty="0" smtClean="0"/>
          </a:p>
          <a:p>
            <a:pPr marL="685800" lvl="1" indent="-342900">
              <a:buFont typeface="+mj-lt"/>
              <a:buAutoNum type="arabicPeriod"/>
            </a:pPr>
            <a:r>
              <a:rPr lang="pt-BR" dirty="0" smtClean="0"/>
              <a:t>Docker run –it –v c:\novo-volume-dados windowsservercore cmd</a:t>
            </a:r>
          </a:p>
          <a:p>
            <a:pPr marL="514350" indent="-514350">
              <a:buFont typeface="+mj-lt"/>
              <a:buAutoNum type="arabicPeriod"/>
            </a:pPr>
            <a:r>
              <a:rPr lang="pt-BR" dirty="0" smtClean="0"/>
              <a:t>Criar arquivo na pasta c:\novo-volume-dados</a:t>
            </a:r>
          </a:p>
          <a:p>
            <a:pPr marL="685800" lvl="1" indent="-342900">
              <a:buFont typeface="+mj-lt"/>
              <a:buAutoNum type="arabicPeriod"/>
            </a:pPr>
            <a:r>
              <a:rPr lang="pt-BR" dirty="0" smtClean="0"/>
              <a:t>Echo “teste de volume de dados” &gt; c:\novo-volume-dados\testevolume1.txt</a:t>
            </a:r>
          </a:p>
          <a:p>
            <a:pPr marL="685800" lvl="1" indent="-342900">
              <a:buFont typeface="+mj-lt"/>
              <a:buAutoNum type="arabicPeriod"/>
            </a:pPr>
            <a:r>
              <a:rPr lang="pt-BR" dirty="0" smtClean="0"/>
              <a:t>Dir</a:t>
            </a:r>
          </a:p>
          <a:p>
            <a:pPr marL="685800" lvl="1" indent="-342900">
              <a:buFont typeface="+mj-lt"/>
              <a:buAutoNum type="arabicPeriod"/>
            </a:pPr>
            <a:r>
              <a:rPr lang="pt-BR" dirty="0" smtClean="0"/>
              <a:t>Exit</a:t>
            </a:r>
          </a:p>
          <a:p>
            <a:pPr marL="685800" lvl="1" indent="-342900">
              <a:buFont typeface="+mj-lt"/>
              <a:buAutoNum type="arabicPeriod"/>
            </a:pPr>
            <a:r>
              <a:rPr lang="pt-BR" dirty="0" smtClean="0"/>
              <a:t>Visualizar volume no Host em c:\ProgramData\docker\volumes</a:t>
            </a:r>
          </a:p>
        </p:txBody>
      </p:sp>
      <p:sp>
        <p:nvSpPr>
          <p:cNvPr id="3" name="Title 2"/>
          <p:cNvSpPr>
            <a:spLocks noGrp="1"/>
          </p:cNvSpPr>
          <p:nvPr>
            <p:ph type="title"/>
          </p:nvPr>
        </p:nvSpPr>
        <p:spPr/>
        <p:txBody>
          <a:bodyPr/>
          <a:lstStyle/>
          <a:p>
            <a:r>
              <a:rPr lang="pt-BR" dirty="0" smtClean="0"/>
              <a:t>Criando volumes de dados</a:t>
            </a:r>
            <a:endParaRPr lang="en-US" dirty="0"/>
          </a:p>
        </p:txBody>
      </p:sp>
    </p:spTree>
    <p:extLst>
      <p:ext uri="{BB962C8B-B14F-4D97-AF65-F5344CB8AC3E}">
        <p14:creationId xmlns:p14="http://schemas.microsoft.com/office/powerpoint/2010/main" val="284322931"/>
      </p:ext>
    </p:extLst>
  </p:cSld>
  <p:clrMapOvr>
    <a:masterClrMapping/>
  </p:clrMapOvr>
  <p:transition>
    <p:fade/>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5564600"/>
          </a:xfrm>
        </p:spPr>
        <p:txBody>
          <a:bodyPr/>
          <a:lstStyle/>
          <a:p>
            <a:pPr marL="742950" indent="-742950">
              <a:buFont typeface="+mj-lt"/>
              <a:buAutoNum type="arabicPeriod"/>
            </a:pPr>
            <a:r>
              <a:rPr lang="pt-BR" dirty="0" smtClean="0"/>
              <a:t>Criar pasta no Host e copiar arquivos</a:t>
            </a:r>
          </a:p>
          <a:p>
            <a:pPr marL="800100" lvl="1" indent="-457200">
              <a:buFont typeface="+mj-lt"/>
              <a:buAutoNum type="arabicPeriod"/>
            </a:pPr>
            <a:r>
              <a:rPr lang="pt-BR" dirty="0" smtClean="0"/>
              <a:t>Criar pasta c:\origem</a:t>
            </a:r>
          </a:p>
          <a:p>
            <a:pPr marL="800100" lvl="1" indent="-457200">
              <a:buFont typeface="+mj-lt"/>
              <a:buAutoNum type="arabicPeriod"/>
            </a:pPr>
            <a:r>
              <a:rPr lang="pt-BR" dirty="0" smtClean="0"/>
              <a:t>Copiar arquivos pequenos para esta pasta</a:t>
            </a:r>
          </a:p>
          <a:p>
            <a:pPr marL="742950" indent="-742950">
              <a:buFont typeface="+mj-lt"/>
              <a:buAutoNum type="arabicPeriod"/>
            </a:pPr>
            <a:r>
              <a:rPr lang="pt-BR" dirty="0" smtClean="0"/>
              <a:t>Executar container montando volume de dados existente no Host (c:\origem) para dentro do container (c:\destino</a:t>
            </a:r>
          </a:p>
          <a:p>
            <a:pPr marL="800100" lvl="1" indent="-457200">
              <a:buFont typeface="+mj-lt"/>
              <a:buAutoNum type="arabicPeriod"/>
            </a:pPr>
            <a:r>
              <a:rPr lang="pt-BR" dirty="0" smtClean="0"/>
              <a:t>Docker run –it –v c:\origem:c:\destino windowservercore cmd</a:t>
            </a:r>
          </a:p>
          <a:p>
            <a:pPr marL="800100" lvl="1" indent="-457200">
              <a:buFont typeface="+mj-lt"/>
              <a:buAutoNum type="arabicPeriod"/>
            </a:pPr>
            <a:r>
              <a:rPr lang="pt-BR" dirty="0" smtClean="0"/>
              <a:t>Command Prompt será aberto</a:t>
            </a:r>
          </a:p>
          <a:p>
            <a:pPr marL="742950" indent="-742950">
              <a:buFont typeface="+mj-lt"/>
              <a:buAutoNum type="arabicPeriod"/>
            </a:pPr>
            <a:r>
              <a:rPr lang="pt-BR" dirty="0" smtClean="0"/>
              <a:t>Visualizar conteúdo</a:t>
            </a:r>
          </a:p>
          <a:p>
            <a:pPr marL="800100" lvl="1" indent="-457200">
              <a:buFont typeface="+mj-lt"/>
              <a:buAutoNum type="arabicPeriod"/>
            </a:pPr>
            <a:r>
              <a:rPr lang="pt-BR" dirty="0" smtClean="0"/>
              <a:t>Através do Command Prompt entrar na pasta c:\destino e visualizar conteúdo (DIR)</a:t>
            </a:r>
            <a:endParaRPr lang="en-US" dirty="0"/>
          </a:p>
        </p:txBody>
      </p:sp>
      <p:sp>
        <p:nvSpPr>
          <p:cNvPr id="3" name="Title 2"/>
          <p:cNvSpPr>
            <a:spLocks noGrp="1"/>
          </p:cNvSpPr>
          <p:nvPr>
            <p:ph type="title"/>
          </p:nvPr>
        </p:nvSpPr>
        <p:spPr/>
        <p:txBody>
          <a:bodyPr/>
          <a:lstStyle/>
          <a:p>
            <a:r>
              <a:rPr lang="pt-BR" dirty="0" smtClean="0"/>
              <a:t>Montando volume de dados</a:t>
            </a:r>
            <a:endParaRPr lang="en-US" dirty="0"/>
          </a:p>
        </p:txBody>
      </p:sp>
    </p:spTree>
    <p:extLst>
      <p:ext uri="{BB962C8B-B14F-4D97-AF65-F5344CB8AC3E}">
        <p14:creationId xmlns:p14="http://schemas.microsoft.com/office/powerpoint/2010/main" val="931169678"/>
      </p:ext>
    </p:extLst>
  </p:cSld>
  <p:clrMapOvr>
    <a:masterClrMapping/>
  </p:clrMapOvr>
  <p:transition>
    <p:fade/>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5496889"/>
          </a:xfrm>
        </p:spPr>
        <p:txBody>
          <a:bodyPr/>
          <a:lstStyle/>
          <a:p>
            <a:pPr marL="742950" indent="-742950">
              <a:buFont typeface="+mj-lt"/>
              <a:buAutoNum type="arabicPeriod"/>
            </a:pPr>
            <a:r>
              <a:rPr lang="pt-BR" sz="3600" dirty="0" smtClean="0"/>
              <a:t>Criar pasta e arquivo de teste no host</a:t>
            </a:r>
          </a:p>
          <a:p>
            <a:pPr marL="800100" lvl="1" indent="-457200">
              <a:buFont typeface="+mj-lt"/>
              <a:buAutoNum type="arabicPeriod"/>
            </a:pPr>
            <a:r>
              <a:rPr lang="pt-BR" sz="2000" dirty="0" smtClean="0"/>
              <a:t>New-item -type directory –path c:\origem2</a:t>
            </a:r>
          </a:p>
          <a:p>
            <a:pPr marL="800100" lvl="1" indent="-457200">
              <a:buFont typeface="+mj-lt"/>
              <a:buAutoNum type="arabicPeriod"/>
            </a:pPr>
            <a:r>
              <a:rPr lang="pt-BR" sz="2000" dirty="0" smtClean="0"/>
              <a:t>Echo “teste com arquivo único1” &gt; c:\origem2\teste1.txt</a:t>
            </a:r>
          </a:p>
          <a:p>
            <a:pPr marL="800100" lvl="1" indent="-457200">
              <a:buFont typeface="+mj-lt"/>
              <a:buAutoNum type="arabicPeriod"/>
            </a:pPr>
            <a:r>
              <a:rPr lang="pt-BR" sz="2000" dirty="0"/>
              <a:t>Echo “teste com arquivo </a:t>
            </a:r>
            <a:r>
              <a:rPr lang="pt-BR" sz="2000" dirty="0" smtClean="0"/>
              <a:t>único2” </a:t>
            </a:r>
            <a:r>
              <a:rPr lang="pt-BR" sz="2000" dirty="0"/>
              <a:t>&gt; c:\</a:t>
            </a:r>
            <a:r>
              <a:rPr lang="pt-BR" sz="2000" dirty="0" smtClean="0"/>
              <a:t>origem2\teste2.txt</a:t>
            </a:r>
          </a:p>
          <a:p>
            <a:pPr marL="800100" lvl="1" indent="-457200">
              <a:buFont typeface="+mj-lt"/>
              <a:buAutoNum type="arabicPeriod"/>
            </a:pPr>
            <a:r>
              <a:rPr lang="pt-BR" sz="2000" dirty="0"/>
              <a:t>Echo “teste com arquivo </a:t>
            </a:r>
            <a:r>
              <a:rPr lang="pt-BR" sz="2000" dirty="0" smtClean="0"/>
              <a:t>único3” </a:t>
            </a:r>
            <a:r>
              <a:rPr lang="pt-BR" sz="2000" dirty="0"/>
              <a:t>&gt; c:\</a:t>
            </a:r>
            <a:r>
              <a:rPr lang="pt-BR" sz="2000" dirty="0" smtClean="0"/>
              <a:t>origem2\teste3.txt</a:t>
            </a:r>
          </a:p>
          <a:p>
            <a:pPr marL="742950" indent="-742950">
              <a:buFont typeface="+mj-lt"/>
              <a:buAutoNum type="arabicPeriod"/>
            </a:pPr>
            <a:r>
              <a:rPr lang="pt-BR" sz="3600" dirty="0" smtClean="0"/>
              <a:t>Executar container e mapear arquivo</a:t>
            </a:r>
          </a:p>
          <a:p>
            <a:pPr marL="800100" lvl="1" indent="-457200">
              <a:buFont typeface="+mj-lt"/>
              <a:buAutoNum type="arabicPeriod"/>
            </a:pPr>
            <a:r>
              <a:rPr lang="pt-BR" sz="2000" dirty="0" smtClean="0"/>
              <a:t>Docker run –it –v c:\origem2\teste1.txt windowsservercore cmd</a:t>
            </a:r>
          </a:p>
          <a:p>
            <a:pPr marL="742950" indent="-742950">
              <a:buFont typeface="+mj-lt"/>
              <a:buAutoNum type="arabicPeriod"/>
            </a:pPr>
            <a:r>
              <a:rPr lang="pt-BR" sz="3600" dirty="0" smtClean="0"/>
              <a:t>Visualizar conte[udo de diretório de dentro do container</a:t>
            </a:r>
          </a:p>
          <a:p>
            <a:pPr marL="800100" lvl="1" indent="-457200">
              <a:buFont typeface="+mj-lt"/>
              <a:buAutoNum type="arabicPeriod"/>
            </a:pPr>
            <a:r>
              <a:rPr lang="pt-BR" sz="2000" dirty="0" smtClean="0"/>
              <a:t>Cd origem2</a:t>
            </a:r>
          </a:p>
          <a:p>
            <a:pPr marL="800100" lvl="1" indent="-457200">
              <a:buFont typeface="+mj-lt"/>
              <a:buAutoNum type="arabicPeriod"/>
            </a:pPr>
            <a:r>
              <a:rPr lang="pt-BR" sz="2000" dirty="0" smtClean="0"/>
              <a:t>Dir</a:t>
            </a:r>
          </a:p>
          <a:p>
            <a:pPr marL="558800" indent="-457200">
              <a:buFont typeface="+mj-lt"/>
              <a:buAutoNum type="arabicPeriod"/>
            </a:pPr>
            <a:r>
              <a:rPr lang="pt-BR" sz="3600" dirty="0" smtClean="0"/>
              <a:t>Inspecionando volume compartilhado</a:t>
            </a:r>
          </a:p>
          <a:p>
            <a:pPr marL="800100" lvl="1" indent="-457200">
              <a:buFont typeface="+mj-lt"/>
              <a:buAutoNum type="arabicPeriod"/>
            </a:pPr>
            <a:r>
              <a:rPr lang="pt-BR" sz="2000" dirty="0" smtClean="0"/>
              <a:t>Docker inspect nome_container</a:t>
            </a:r>
            <a:r>
              <a:rPr lang="pt-BR" sz="2000" dirty="0"/>
              <a:t/>
            </a:r>
            <a:br>
              <a:rPr lang="pt-BR" sz="2000" dirty="0"/>
            </a:br>
            <a:endParaRPr lang="en-US" sz="2000" dirty="0"/>
          </a:p>
        </p:txBody>
      </p:sp>
      <p:sp>
        <p:nvSpPr>
          <p:cNvPr id="3" name="Title 2"/>
          <p:cNvSpPr>
            <a:spLocks noGrp="1"/>
          </p:cNvSpPr>
          <p:nvPr>
            <p:ph type="title"/>
          </p:nvPr>
        </p:nvSpPr>
        <p:spPr/>
        <p:txBody>
          <a:bodyPr/>
          <a:lstStyle/>
          <a:p>
            <a:r>
              <a:rPr lang="pt-BR" dirty="0" smtClean="0"/>
              <a:t>Montando um único arquivo</a:t>
            </a:r>
            <a:endParaRPr lang="en-US" dirty="0"/>
          </a:p>
        </p:txBody>
      </p:sp>
    </p:spTree>
    <p:extLst>
      <p:ext uri="{BB962C8B-B14F-4D97-AF65-F5344CB8AC3E}">
        <p14:creationId xmlns:p14="http://schemas.microsoft.com/office/powerpoint/2010/main" val="4267015812"/>
      </p:ext>
    </p:extLst>
  </p:cSld>
  <p:clrMapOvr>
    <a:masterClrMapping/>
  </p:clrMapOvr>
  <p:transition>
    <p:fade/>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2"/>
          </p:nvPr>
        </p:nvSpPr>
        <p:spPr/>
        <p:txBody>
          <a:bodyPr/>
          <a:lstStyle/>
          <a:p>
            <a:r>
              <a:rPr lang="pt-BR" dirty="0" smtClean="0"/>
              <a:t>Gerenciando recursos</a:t>
            </a:r>
          </a:p>
        </p:txBody>
      </p:sp>
      <p:sp>
        <p:nvSpPr>
          <p:cNvPr id="4" name="Title 3"/>
          <p:cNvSpPr>
            <a:spLocks noGrp="1"/>
          </p:cNvSpPr>
          <p:nvPr>
            <p:ph type="title"/>
          </p:nvPr>
        </p:nvSpPr>
        <p:spPr/>
        <p:txBody>
          <a:bodyPr/>
          <a:lstStyle/>
          <a:p>
            <a:r>
              <a:rPr lang="pt-BR" dirty="0" smtClean="0"/>
              <a:t>Lab extra</a:t>
            </a:r>
            <a:endParaRPr lang="en-US" dirty="0"/>
          </a:p>
        </p:txBody>
      </p:sp>
    </p:spTree>
    <p:extLst>
      <p:ext uri="{BB962C8B-B14F-4D97-AF65-F5344CB8AC3E}">
        <p14:creationId xmlns:p14="http://schemas.microsoft.com/office/powerpoint/2010/main" val="54382860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7003" y="1212849"/>
            <a:ext cx="11887200" cy="1698927"/>
          </a:xfrm>
        </p:spPr>
        <p:txBody>
          <a:bodyPr/>
          <a:lstStyle/>
          <a:p>
            <a:pPr marL="742950" indent="-742950">
              <a:buFont typeface="+mj-lt"/>
              <a:buAutoNum type="arabicPeriod"/>
            </a:pPr>
            <a:r>
              <a:rPr lang="pt-BR" dirty="0" smtClean="0"/>
              <a:t>Controlando recurso de CPU (1-10000, default 5000) para 2 processadores virtuais</a:t>
            </a:r>
            <a:endParaRPr lang="pt-BR" sz="200" dirty="0"/>
          </a:p>
          <a:p>
            <a:pPr marL="984250" lvl="1" indent="-742950">
              <a:buFont typeface="+mj-lt"/>
              <a:buAutoNum type="arabicPeriod"/>
            </a:pPr>
            <a:r>
              <a:rPr lang="pt-BR" dirty="0" smtClean="0"/>
              <a:t>Docker run –it --cpu-shares 2 –name dockerdemo windowsservercore cmd</a:t>
            </a:r>
          </a:p>
        </p:txBody>
      </p:sp>
      <p:sp>
        <p:nvSpPr>
          <p:cNvPr id="3" name="Title 2"/>
          <p:cNvSpPr>
            <a:spLocks noGrp="1"/>
          </p:cNvSpPr>
          <p:nvPr>
            <p:ph type="title"/>
          </p:nvPr>
        </p:nvSpPr>
        <p:spPr/>
        <p:txBody>
          <a:bodyPr/>
          <a:lstStyle/>
          <a:p>
            <a:r>
              <a:rPr lang="pt-BR" dirty="0" smtClean="0"/>
              <a:t>Gerenciando recursos</a:t>
            </a:r>
            <a:endParaRPr lang="en-US" dirty="0"/>
          </a:p>
        </p:txBody>
      </p:sp>
      <p:sp>
        <p:nvSpPr>
          <p:cNvPr id="4" name="Rectangle 3"/>
          <p:cNvSpPr/>
          <p:nvPr/>
        </p:nvSpPr>
        <p:spPr bwMode="auto">
          <a:xfrm>
            <a:off x="5722070" y="4176074"/>
            <a:ext cx="6108569" cy="206447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r>
              <a:rPr lang="pt-BR" sz="2400" dirty="0"/>
              <a:t>OBS: CPU e IO ainda não é suportado em Hyper-V Containers</a:t>
            </a:r>
          </a:p>
          <a:p>
            <a:r>
              <a:rPr lang="pt-BR" sz="2400" dirty="0"/>
              <a:t>IO  ainda não é suportado com volume de dados</a:t>
            </a:r>
            <a:endParaRPr lang="en-US" sz="2400" dirty="0"/>
          </a:p>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425526231"/>
      </p:ext>
    </p:extLst>
  </p:cSld>
  <p:clrMapOvr>
    <a:masterClrMapping/>
  </p:clrMapOvr>
  <p:transition>
    <p:fade/>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2"/>
          </p:nvPr>
        </p:nvSpPr>
        <p:spPr/>
        <p:txBody>
          <a:bodyPr/>
          <a:lstStyle/>
          <a:p>
            <a:r>
              <a:rPr lang="pt-BR" dirty="0"/>
              <a:t>VM Nano com Hyper-V </a:t>
            </a:r>
            <a:r>
              <a:rPr lang="pt-BR" dirty="0" smtClean="0"/>
              <a:t>containers</a:t>
            </a:r>
          </a:p>
          <a:p>
            <a:r>
              <a:rPr lang="pt-BR" dirty="0" smtClean="0"/>
              <a:t>OBS: Instalação de imagens ainda não está disponível (TBD)</a:t>
            </a:r>
            <a:endParaRPr lang="en-US" dirty="0"/>
          </a:p>
        </p:txBody>
      </p:sp>
      <p:sp>
        <p:nvSpPr>
          <p:cNvPr id="4" name="Title 3"/>
          <p:cNvSpPr>
            <a:spLocks noGrp="1"/>
          </p:cNvSpPr>
          <p:nvPr>
            <p:ph type="title"/>
          </p:nvPr>
        </p:nvSpPr>
        <p:spPr/>
        <p:txBody>
          <a:bodyPr/>
          <a:lstStyle/>
          <a:p>
            <a:r>
              <a:rPr lang="pt-BR" dirty="0" smtClean="0"/>
              <a:t>Lab extra</a:t>
            </a:r>
            <a:endParaRPr lang="en-US" dirty="0"/>
          </a:p>
        </p:txBody>
      </p:sp>
    </p:spTree>
    <p:extLst>
      <p:ext uri="{BB962C8B-B14F-4D97-AF65-F5344CB8AC3E}">
        <p14:creationId xmlns:p14="http://schemas.microsoft.com/office/powerpoint/2010/main" val="32532168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853872"/>
            <a:ext cx="11887200" cy="4550476"/>
          </a:xfrm>
        </p:spPr>
        <p:txBody>
          <a:bodyPr/>
          <a:lstStyle/>
          <a:p>
            <a:pPr marL="742950" indent="-742950">
              <a:buFont typeface="+mj-lt"/>
              <a:buAutoNum type="arabicPeriod"/>
            </a:pPr>
            <a:r>
              <a:rPr lang="pt-BR" sz="3600" dirty="0" smtClean="0"/>
              <a:t>Tambem conhecido como Nested Virtualization</a:t>
            </a:r>
          </a:p>
          <a:p>
            <a:pPr marL="742950" indent="-742950">
              <a:buFont typeface="+mj-lt"/>
              <a:buAutoNum type="arabicPeriod"/>
            </a:pPr>
            <a:r>
              <a:rPr lang="pt-BR" sz="3600" dirty="0" smtClean="0"/>
              <a:t>Caso queira criar containers hyper-V dentro da VM Nano Server basta executar o script PowerShell abaixo</a:t>
            </a:r>
          </a:p>
          <a:p>
            <a:pPr marL="800100" lvl="1" indent="-457200">
              <a:buFont typeface="+mj-lt"/>
              <a:buAutoNum type="arabicPeriod"/>
            </a:pPr>
            <a:r>
              <a:rPr lang="pt-BR" sz="2000" dirty="0"/>
              <a:t>#colocar o nome da VM</a:t>
            </a:r>
          </a:p>
          <a:p>
            <a:pPr marL="800100" lvl="1" indent="-457200">
              <a:buFont typeface="+mj-lt"/>
              <a:buAutoNum type="arabicPeriod"/>
            </a:pPr>
            <a:r>
              <a:rPr lang="pt-BR" sz="2000" dirty="0"/>
              <a:t>$vm = "&lt;virtual-machine&gt;"</a:t>
            </a:r>
          </a:p>
          <a:p>
            <a:pPr marL="800100" lvl="1" indent="-457200">
              <a:buFont typeface="+mj-lt"/>
              <a:buAutoNum type="arabicPeriod"/>
            </a:pPr>
            <a:r>
              <a:rPr lang="pt-BR" sz="2000" dirty="0"/>
              <a:t>#configurar o virtual processor</a:t>
            </a:r>
          </a:p>
          <a:p>
            <a:pPr marL="800100" lvl="1" indent="-457200">
              <a:buFont typeface="+mj-lt"/>
              <a:buAutoNum type="arabicPeriod"/>
            </a:pPr>
            <a:r>
              <a:rPr lang="pt-BR" sz="2000" dirty="0"/>
              <a:t>Set-VMProcessor -VMName $vm -ExposeVirtualizationExtensions $true -Count 2</a:t>
            </a:r>
          </a:p>
          <a:p>
            <a:pPr marL="800100" lvl="1" indent="-457200">
              <a:buFont typeface="+mj-lt"/>
              <a:buAutoNum type="arabicPeriod"/>
            </a:pPr>
            <a:r>
              <a:rPr lang="pt-BR" sz="2000" dirty="0"/>
              <a:t>#desativar dynamic memory</a:t>
            </a:r>
          </a:p>
          <a:p>
            <a:pPr marL="800100" lvl="1" indent="-457200">
              <a:buFont typeface="+mj-lt"/>
              <a:buAutoNum type="arabicPeriod"/>
            </a:pPr>
            <a:r>
              <a:rPr lang="pt-BR" sz="2000" dirty="0"/>
              <a:t>Set-VMMemory $vm -DynamicMemoryEnabled $false</a:t>
            </a:r>
          </a:p>
          <a:p>
            <a:pPr marL="800100" lvl="1" indent="-457200">
              <a:buFont typeface="+mj-lt"/>
              <a:buAutoNum type="arabicPeriod"/>
            </a:pPr>
            <a:r>
              <a:rPr lang="pt-BR" sz="2000" dirty="0"/>
              <a:t>#habilitar mac spoofing</a:t>
            </a:r>
          </a:p>
          <a:p>
            <a:pPr marL="800100" lvl="1" indent="-457200">
              <a:buFont typeface="+mj-lt"/>
              <a:buAutoNum type="arabicPeriod"/>
            </a:pPr>
            <a:r>
              <a:rPr lang="pt-BR" sz="2000" dirty="0"/>
              <a:t>Get-VMNetworkAdapter -VMName $vm | Set-VMNetworkAdapter -MacAddressSpoofing On</a:t>
            </a:r>
            <a:endParaRPr lang="pt-BR" sz="1050" dirty="0"/>
          </a:p>
          <a:p>
            <a:pPr lvl="1">
              <a:buFont typeface="+mj-lt"/>
              <a:buAutoNum type="arabicPeriod"/>
            </a:pPr>
            <a:endParaRPr lang="pt-BR" sz="300" dirty="0" smtClean="0"/>
          </a:p>
        </p:txBody>
      </p:sp>
      <p:sp>
        <p:nvSpPr>
          <p:cNvPr id="3" name="Title 2"/>
          <p:cNvSpPr>
            <a:spLocks noGrp="1"/>
          </p:cNvSpPr>
          <p:nvPr>
            <p:ph type="title"/>
          </p:nvPr>
        </p:nvSpPr>
        <p:spPr/>
        <p:txBody>
          <a:bodyPr/>
          <a:lstStyle/>
          <a:p>
            <a:r>
              <a:rPr lang="pt-BR" dirty="0" smtClean="0"/>
              <a:t>Opcional – VM Nano com Hyper-V containers</a:t>
            </a:r>
            <a:endParaRPr lang="en-US" dirty="0"/>
          </a:p>
        </p:txBody>
      </p:sp>
    </p:spTree>
    <p:extLst>
      <p:ext uri="{BB962C8B-B14F-4D97-AF65-F5344CB8AC3E}">
        <p14:creationId xmlns:p14="http://schemas.microsoft.com/office/powerpoint/2010/main" val="711563763"/>
      </p:ext>
    </p:extLst>
  </p:cSld>
  <p:clrMapOvr>
    <a:masterClrMapping/>
  </p:clrMapOvr>
  <p:transition>
    <p:fade/>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828800"/>
            <a:ext cx="11887200" cy="4862870"/>
          </a:xfrm>
        </p:spPr>
        <p:txBody>
          <a:bodyPr/>
          <a:lstStyle/>
          <a:p>
            <a:pPr marL="742950" indent="-742950">
              <a:buFont typeface="+mj-lt"/>
              <a:buAutoNum type="arabicPeriod"/>
            </a:pPr>
            <a:r>
              <a:rPr lang="pt-BR" sz="3600" dirty="0" smtClean="0"/>
              <a:t>Logon na console do Nano Server e acesse “Inbound Firewall Rules”</a:t>
            </a:r>
          </a:p>
          <a:p>
            <a:pPr marL="742950" indent="-742950">
              <a:buFont typeface="+mj-lt"/>
              <a:buAutoNum type="arabicPeriod"/>
            </a:pPr>
            <a:r>
              <a:rPr lang="pt-BR" sz="3600" dirty="0" smtClean="0"/>
              <a:t>Entrar em cada regra de “File and Printer Sharing” e habilitar regra</a:t>
            </a:r>
          </a:p>
          <a:p>
            <a:pPr marL="800100" lvl="1" indent="-457200">
              <a:buFont typeface="+mj-lt"/>
              <a:buAutoNum type="arabicPeriod"/>
            </a:pPr>
            <a:r>
              <a:rPr lang="pt-BR" sz="2000" dirty="0" smtClean="0"/>
              <a:t>Pressionar tecla F4 para enable</a:t>
            </a:r>
          </a:p>
          <a:p>
            <a:pPr marL="800100" lvl="1" indent="-457200">
              <a:buFont typeface="+mj-lt"/>
              <a:buAutoNum type="arabicPeriod"/>
            </a:pPr>
            <a:r>
              <a:rPr lang="pt-BR" sz="2000" dirty="0" smtClean="0"/>
              <a:t>Status da opção “Enable” será “Allow”</a:t>
            </a:r>
          </a:p>
          <a:p>
            <a:pPr marL="742950" indent="-742950">
              <a:buFont typeface="+mj-lt"/>
              <a:buAutoNum type="arabicPeriod"/>
            </a:pPr>
            <a:r>
              <a:rPr lang="pt-BR" sz="3600" dirty="0" smtClean="0"/>
              <a:t>Opcional – habilitar gerenciamento remoto via WinRM</a:t>
            </a:r>
          </a:p>
          <a:p>
            <a:pPr marL="800100" lvl="1" indent="-457200">
              <a:buFont typeface="+mj-lt"/>
              <a:buAutoNum type="arabicPeriod"/>
            </a:pPr>
            <a:r>
              <a:rPr lang="pt-BR" sz="2000" dirty="0" smtClean="0"/>
              <a:t>Entrar na aba “Windows remote Management” e pressionar tecla ENTER 2 vezes</a:t>
            </a:r>
          </a:p>
          <a:p>
            <a:pPr marL="742950" indent="-742950">
              <a:buFont typeface="+mj-lt"/>
              <a:buAutoNum type="arabicPeriod"/>
            </a:pPr>
            <a:r>
              <a:rPr lang="pt-BR" sz="3600" dirty="0" smtClean="0"/>
              <a:t>Verificar qual IP é utilizado pelo Nano</a:t>
            </a:r>
          </a:p>
          <a:p>
            <a:pPr marL="800100" lvl="1" indent="-457200">
              <a:buFont typeface="+mj-lt"/>
              <a:buAutoNum type="arabicPeriod"/>
            </a:pPr>
            <a:r>
              <a:rPr lang="pt-BR" sz="2000" dirty="0" smtClean="0"/>
              <a:t>Aba “Networking” e selecionar adaptador Ethernet</a:t>
            </a:r>
            <a:endParaRPr lang="pt-BR" sz="2000" dirty="0"/>
          </a:p>
        </p:txBody>
      </p:sp>
      <p:sp>
        <p:nvSpPr>
          <p:cNvPr id="3" name="Title 2"/>
          <p:cNvSpPr>
            <a:spLocks noGrp="1"/>
          </p:cNvSpPr>
          <p:nvPr>
            <p:ph type="title"/>
          </p:nvPr>
        </p:nvSpPr>
        <p:spPr/>
        <p:txBody>
          <a:bodyPr/>
          <a:lstStyle/>
          <a:p>
            <a:r>
              <a:rPr lang="pt-BR" dirty="0" smtClean="0"/>
              <a:t>Habilitando regras de Firewall no Nano Server</a:t>
            </a:r>
            <a:endParaRPr lang="en-US" dirty="0"/>
          </a:p>
        </p:txBody>
      </p:sp>
    </p:spTree>
    <p:extLst>
      <p:ext uri="{BB962C8B-B14F-4D97-AF65-F5344CB8AC3E}">
        <p14:creationId xmlns:p14="http://schemas.microsoft.com/office/powerpoint/2010/main" val="3893726077"/>
      </p:ext>
    </p:extLst>
  </p:cSld>
  <p:clrMapOvr>
    <a:masterClrMapping/>
  </p:clrMapOvr>
  <p:transition>
    <p:fade/>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5299912"/>
          </a:xfrm>
        </p:spPr>
        <p:txBody>
          <a:bodyPr/>
          <a:lstStyle/>
          <a:p>
            <a:r>
              <a:rPr lang="pt-BR" sz="3200" dirty="0" smtClean="0"/>
              <a:t>Nano Server TP5 não suporta Invoke-WebRequest</a:t>
            </a:r>
          </a:p>
          <a:p>
            <a:r>
              <a:rPr lang="pt-BR" sz="3200" dirty="0" smtClean="0"/>
              <a:t>Download local (ex: via Host) do Docker</a:t>
            </a:r>
          </a:p>
          <a:p>
            <a:pPr lvl="1"/>
            <a:r>
              <a:rPr lang="pt-BR" sz="1800" dirty="0" smtClean="0"/>
              <a:t>Invoke-WebRequest </a:t>
            </a:r>
            <a:r>
              <a:rPr lang="pt-BR" sz="1800" dirty="0"/>
              <a:t>https://aka.ms/tp5/b/dockerd -OutFile .\dockerd.exe</a:t>
            </a:r>
          </a:p>
          <a:p>
            <a:pPr lvl="1"/>
            <a:r>
              <a:rPr lang="pt-BR" sz="1800" dirty="0"/>
              <a:t>Invoke-WebRequest https://aka.ms/tp5/b/docker -OutFile .\</a:t>
            </a:r>
            <a:r>
              <a:rPr lang="pt-BR" sz="1800" dirty="0" smtClean="0"/>
              <a:t>docker.exe</a:t>
            </a:r>
          </a:p>
          <a:p>
            <a:r>
              <a:rPr lang="pt-BR" sz="3200" dirty="0" smtClean="0"/>
              <a:t>Conectar remoto na VM Nano Server</a:t>
            </a:r>
          </a:p>
          <a:p>
            <a:pPr lvl="1"/>
            <a:r>
              <a:rPr lang="pt-BR" sz="1800" dirty="0" smtClean="0"/>
              <a:t>Abrir PowerShell em modo Administrativo e digitar comando:</a:t>
            </a:r>
          </a:p>
          <a:p>
            <a:pPr lvl="1"/>
            <a:endParaRPr lang="pt-BR" sz="1800" dirty="0" smtClean="0"/>
          </a:p>
          <a:p>
            <a:pPr lvl="1"/>
            <a:endParaRPr lang="pt-BR" sz="1800" dirty="0"/>
          </a:p>
          <a:p>
            <a:pPr lvl="1"/>
            <a:endParaRPr lang="pt-BR" sz="1800" dirty="0" smtClean="0"/>
          </a:p>
          <a:p>
            <a:r>
              <a:rPr lang="pt-BR" sz="3200" dirty="0" smtClean="0"/>
              <a:t>Criar pasta C:\Docker, compartilhar e copiar conteúdo baixado</a:t>
            </a:r>
          </a:p>
          <a:p>
            <a:pPr lvl="1"/>
            <a:r>
              <a:rPr lang="pt-BR" sz="1800" dirty="0" smtClean="0"/>
              <a:t>New-item –type directory c:\docker</a:t>
            </a:r>
          </a:p>
          <a:p>
            <a:pPr lvl="1"/>
            <a:r>
              <a:rPr lang="pt-BR" sz="1800" dirty="0" smtClean="0"/>
              <a:t>New-SmbShare –name DOCKER –path c:\docker</a:t>
            </a:r>
          </a:p>
          <a:p>
            <a:pPr lvl="1"/>
            <a:r>
              <a:rPr lang="pt-BR" sz="1800" dirty="0" smtClean="0"/>
              <a:t>Grant-SmbShareAccess –name DOCKER –AccountName Administrators –AccessRight Full -force</a:t>
            </a:r>
          </a:p>
          <a:p>
            <a:pPr lvl="1"/>
            <a:endParaRPr lang="pt-BR" sz="1800" dirty="0"/>
          </a:p>
        </p:txBody>
      </p:sp>
      <p:sp>
        <p:nvSpPr>
          <p:cNvPr id="3" name="Title 2"/>
          <p:cNvSpPr>
            <a:spLocks noGrp="1"/>
          </p:cNvSpPr>
          <p:nvPr>
            <p:ph type="title"/>
          </p:nvPr>
        </p:nvSpPr>
        <p:spPr/>
        <p:txBody>
          <a:bodyPr/>
          <a:lstStyle/>
          <a:p>
            <a:r>
              <a:rPr lang="pt-BR" dirty="0" smtClean="0"/>
              <a:t>Instalar Docker na VM Nano Server</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273" y="3770326"/>
            <a:ext cx="6782747" cy="962159"/>
          </a:xfrm>
          <a:prstGeom prst="rect">
            <a:avLst/>
          </a:prstGeom>
        </p:spPr>
      </p:pic>
    </p:spTree>
    <p:extLst>
      <p:ext uri="{BB962C8B-B14F-4D97-AF65-F5344CB8AC3E}">
        <p14:creationId xmlns:p14="http://schemas.microsoft.com/office/powerpoint/2010/main" val="294318922"/>
      </p:ext>
    </p:extLst>
  </p:cSld>
  <p:clrMapOvr>
    <a:masterClrMapping/>
  </p:clrMapOvr>
  <p:transition>
    <p:fade/>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901007"/>
            <a:ext cx="11887200" cy="3911840"/>
          </a:xfrm>
        </p:spPr>
        <p:txBody>
          <a:bodyPr/>
          <a:lstStyle/>
          <a:p>
            <a:r>
              <a:rPr lang="pt-BR" sz="3200" dirty="0" smtClean="0"/>
              <a:t>Registrar serviço do Docker no Windows</a:t>
            </a:r>
          </a:p>
          <a:p>
            <a:pPr lvl="1"/>
            <a:endParaRPr lang="pt-BR" sz="200" dirty="0" smtClean="0"/>
          </a:p>
          <a:p>
            <a:pPr lvl="1"/>
            <a:r>
              <a:rPr lang="pt-BR" sz="1800" dirty="0" smtClean="0"/>
              <a:t>&amp; “c:\docker\dockerd.exe” --register-service</a:t>
            </a:r>
          </a:p>
          <a:p>
            <a:r>
              <a:rPr lang="pt-BR" sz="3400" dirty="0" smtClean="0"/>
              <a:t>Inicializar serviço do Docker</a:t>
            </a:r>
          </a:p>
          <a:p>
            <a:pPr lvl="1"/>
            <a:r>
              <a:rPr lang="pt-BR" sz="1800" dirty="0" smtClean="0"/>
              <a:t>Start-service docker</a:t>
            </a:r>
          </a:p>
          <a:p>
            <a:r>
              <a:rPr lang="pt-BR" sz="3400" dirty="0" smtClean="0"/>
              <a:t>Instalar Package Provider para Windows Containers</a:t>
            </a:r>
          </a:p>
          <a:p>
            <a:pPr lvl="1"/>
            <a:r>
              <a:rPr lang="pt-BR" sz="1800" dirty="0" smtClean="0"/>
              <a:t>Install-packageprovider ContainerImage –force –verbose</a:t>
            </a:r>
          </a:p>
          <a:p>
            <a:r>
              <a:rPr lang="pt-BR" sz="3400" dirty="0" smtClean="0"/>
              <a:t>Baixar e instalar imagem base de Nano Server</a:t>
            </a:r>
          </a:p>
          <a:p>
            <a:pPr lvl="1"/>
            <a:r>
              <a:rPr lang="pt-BR" sz="1800" dirty="0" smtClean="0"/>
              <a:t>Install-containerimage –name NanoServer –version 10.0.14300.1010</a:t>
            </a:r>
          </a:p>
          <a:p>
            <a:pPr lvl="1"/>
            <a:r>
              <a:rPr lang="pt-BR" sz="1800" b="1" dirty="0" smtClean="0">
                <a:solidFill>
                  <a:srgbClr val="FF0000"/>
                </a:solidFill>
              </a:rPr>
              <a:t>Obs: comando ainda não está disponível para Host Nano</a:t>
            </a:r>
            <a:endParaRPr lang="pt-BR" sz="1800" b="1" dirty="0">
              <a:solidFill>
                <a:srgbClr val="FF0000"/>
              </a:solidFill>
            </a:endParaRPr>
          </a:p>
        </p:txBody>
      </p:sp>
      <p:sp>
        <p:nvSpPr>
          <p:cNvPr id="3" name="Title 2"/>
          <p:cNvSpPr>
            <a:spLocks noGrp="1"/>
          </p:cNvSpPr>
          <p:nvPr>
            <p:ph type="title"/>
          </p:nvPr>
        </p:nvSpPr>
        <p:spPr/>
        <p:txBody>
          <a:bodyPr/>
          <a:lstStyle/>
          <a:p>
            <a:r>
              <a:rPr lang="pt-BR" dirty="0" smtClean="0"/>
              <a:t>Instalar Docker na VM Nano Server (cont..)</a:t>
            </a:r>
            <a:endParaRPr lang="en-US" dirty="0"/>
          </a:p>
        </p:txBody>
      </p:sp>
    </p:spTree>
    <p:extLst>
      <p:ext uri="{BB962C8B-B14F-4D97-AF65-F5344CB8AC3E}">
        <p14:creationId xmlns:p14="http://schemas.microsoft.com/office/powerpoint/2010/main" val="2302152439"/>
      </p:ext>
    </p:extLst>
  </p:cSld>
  <p:clrMapOvr>
    <a:masterClrMapping/>
  </p:clrMapOvr>
  <p:transition>
    <p:fade/>
  </p:transition>
</p:sld>
</file>

<file path=ppt/theme/theme1.xml><?xml version="1.0" encoding="utf-8"?>
<a:theme xmlns:a="http://schemas.openxmlformats.org/drawingml/2006/main" name="One Marketing Purple Template 16x9">
  <a:themeElements>
    <a:clrScheme name="Custom 5">
      <a:dk1>
        <a:srgbClr val="442359"/>
      </a:dk1>
      <a:lt1>
        <a:srgbClr val="FFFFFF"/>
      </a:lt1>
      <a:dk2>
        <a:srgbClr val="68217A"/>
      </a:dk2>
      <a:lt2>
        <a:srgbClr val="D2D2D2"/>
      </a:lt2>
      <a:accent1>
        <a:srgbClr val="00BCF2"/>
      </a:accent1>
      <a:accent2>
        <a:srgbClr val="DD5900"/>
      </a:accent2>
      <a:accent3>
        <a:srgbClr val="0072C6"/>
      </a:accent3>
      <a:accent4>
        <a:srgbClr val="FF8C00"/>
      </a:accent4>
      <a:accent5>
        <a:srgbClr val="BA141A"/>
      </a:accent5>
      <a:accent6>
        <a:srgbClr val="FFF100"/>
      </a:accent6>
      <a:hlink>
        <a:srgbClr val="00BCF2"/>
      </a:hlink>
      <a:folHlink>
        <a:srgbClr val="696969"/>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ne_Marketing_Template_Purple_16x9.potx" id="{A89AB1A7-F33D-4BBB-A820-8780FA335EF4}" vid="{F69F06BC-FCB0-44E7-BC9A-6C616AFE8B5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MSVID White">
    <a:dk1>
      <a:srgbClr val="505050"/>
    </a:dk1>
    <a:lt1>
      <a:srgbClr val="FFFFFF"/>
    </a:lt1>
    <a:dk2>
      <a:srgbClr val="68217A"/>
    </a:dk2>
    <a:lt2>
      <a:srgbClr val="D2D2D2"/>
    </a:lt2>
    <a:accent1>
      <a:srgbClr val="68217A"/>
    </a:accent1>
    <a:accent2>
      <a:srgbClr val="008272"/>
    </a:accent2>
    <a:accent3>
      <a:srgbClr val="0072C6"/>
    </a:accent3>
    <a:accent4>
      <a:srgbClr val="B4009E"/>
    </a:accent4>
    <a:accent5>
      <a:srgbClr val="442359"/>
    </a:accent5>
    <a:accent6>
      <a:srgbClr val="002050"/>
    </a:accent6>
    <a:hlink>
      <a:srgbClr val="0072C6"/>
    </a:hlink>
    <a:folHlink>
      <a:srgbClr val="0072C6"/>
    </a:folHlink>
  </a:clrScheme>
</a:themeOverride>
</file>

<file path=ppt/theme/themeOverride2.xml><?xml version="1.0" encoding="utf-8"?>
<a:themeOverride xmlns:a="http://schemas.openxmlformats.org/drawingml/2006/main">
  <a:clrScheme name="MSVID White">
    <a:dk1>
      <a:srgbClr val="505050"/>
    </a:dk1>
    <a:lt1>
      <a:srgbClr val="FFFFFF"/>
    </a:lt1>
    <a:dk2>
      <a:srgbClr val="68217A"/>
    </a:dk2>
    <a:lt2>
      <a:srgbClr val="D2D2D2"/>
    </a:lt2>
    <a:accent1>
      <a:srgbClr val="68217A"/>
    </a:accent1>
    <a:accent2>
      <a:srgbClr val="008272"/>
    </a:accent2>
    <a:accent3>
      <a:srgbClr val="0072C6"/>
    </a:accent3>
    <a:accent4>
      <a:srgbClr val="B4009E"/>
    </a:accent4>
    <a:accent5>
      <a:srgbClr val="442359"/>
    </a:accent5>
    <a:accent6>
      <a:srgbClr val="002050"/>
    </a:accent6>
    <a:hlink>
      <a:srgbClr val="0072C6"/>
    </a:hlink>
    <a:folHlink>
      <a:srgbClr val="0072C6"/>
    </a:folHlink>
  </a:clrScheme>
</a:themeOverride>
</file>

<file path=ppt/theme/themeOverride3.xml><?xml version="1.0" encoding="utf-8"?>
<a:themeOverride xmlns:a="http://schemas.openxmlformats.org/drawingml/2006/main">
  <a:clrScheme name="MSVID White">
    <a:dk1>
      <a:srgbClr val="505050"/>
    </a:dk1>
    <a:lt1>
      <a:srgbClr val="FFFFFF"/>
    </a:lt1>
    <a:dk2>
      <a:srgbClr val="68217A"/>
    </a:dk2>
    <a:lt2>
      <a:srgbClr val="D2D2D2"/>
    </a:lt2>
    <a:accent1>
      <a:srgbClr val="68217A"/>
    </a:accent1>
    <a:accent2>
      <a:srgbClr val="008272"/>
    </a:accent2>
    <a:accent3>
      <a:srgbClr val="0072C6"/>
    </a:accent3>
    <a:accent4>
      <a:srgbClr val="B4009E"/>
    </a:accent4>
    <a:accent5>
      <a:srgbClr val="442359"/>
    </a:accent5>
    <a:accent6>
      <a:srgbClr val="002050"/>
    </a:accent6>
    <a:hlink>
      <a:srgbClr val="0072C6"/>
    </a:hlink>
    <a:folHlink>
      <a:srgbClr val="0072C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08EF4093178FC49A309C6E897F13AEA" ma:contentTypeVersion="" ma:contentTypeDescription="Create a new document." ma:contentTypeScope="" ma:versionID="19df0ff949e0fd28ed49ae37ee2437d8">
  <xsd:schema xmlns:xsd="http://www.w3.org/2001/XMLSchema" xmlns:xs="http://www.w3.org/2001/XMLSchema" xmlns:p="http://schemas.microsoft.com/office/2006/metadata/properties" xmlns:ns2="FECC5534-C0F6-4F53-9F70-C9D82F45F46D" xmlns:ns3="27aa9422-7f1f-4c84-9cdf-302b1a67e513" targetNamespace="http://schemas.microsoft.com/office/2006/metadata/properties" ma:root="true" ma:fieldsID="5e66b2347004ba251153b4134849ca95" ns2:_="" ns3:_="">
    <xsd:import namespace="FECC5534-C0F6-4F53-9F70-C9D82F45F46D"/>
    <xsd:import namespace="27aa9422-7f1f-4c84-9cdf-302b1a67e513"/>
    <xsd:element name="properties">
      <xsd:complexType>
        <xsd:sequence>
          <xsd:element name="documentManagement">
            <xsd:complexType>
              <xsd:all>
                <xsd:element ref="ns2:Content_x0020_Type"/>
                <xsd:element ref="ns2:Module" minOccurs="0"/>
                <xsd:element ref="ns2:Statu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ECC5534-C0F6-4F53-9F70-C9D82F45F46D" elementFormDefault="qualified">
    <xsd:import namespace="http://schemas.microsoft.com/office/2006/documentManagement/types"/>
    <xsd:import namespace="http://schemas.microsoft.com/office/infopath/2007/PartnerControls"/>
    <xsd:element name="Content_x0020_Type" ma:index="8" ma:displayName="Content Type" ma:format="Dropdown" ma:internalName="Content_x0020_Type">
      <xsd:simpleType>
        <xsd:restriction base="dms:Choice">
          <xsd:enumeration value="Assessment"/>
          <xsd:enumeration value="Assessment Policheck"/>
          <xsd:enumeration value="Break Slides"/>
          <xsd:enumeration value="CC File"/>
          <xsd:enumeration value="CC Policheck"/>
          <xsd:enumeration value="Instructor Image"/>
          <xsd:enumeration value="Outline/Meeting Recordings"/>
          <xsd:enumeration value="Slide Presentation"/>
          <xsd:enumeration value="Slide Presentation Policheck"/>
          <xsd:enumeration value="SME Recruitment"/>
        </xsd:restriction>
      </xsd:simpleType>
    </xsd:element>
    <xsd:element name="Module" ma:index="9" nillable="true" ma:displayName="Module" ma:decimals="0" ma:internalName="Module" ma:percentage="FALSE">
      <xsd:simpleType>
        <xsd:restriction base="dms:Number">
          <xsd:maxInclusive value="40"/>
          <xsd:minInclusive value="1"/>
        </xsd:restriction>
      </xsd:simpleType>
    </xsd:element>
    <xsd:element name="Status" ma:index="10" nillable="true" ma:displayName="Status" ma:default="Draft" ma:format="Dropdown" ma:internalName="Status">
      <xsd:simpleType>
        <xsd:restriction base="dms:Choice">
          <xsd:enumeration value="Draft"/>
          <xsd:enumeration value="Final"/>
        </xsd:restriction>
      </xsd:simpleType>
    </xsd:element>
  </xsd:schema>
  <xsd:schema xmlns:xsd="http://www.w3.org/2001/XMLSchema" xmlns:xs="http://www.w3.org/2001/XMLSchema" xmlns:dms="http://schemas.microsoft.com/office/2006/documentManagement/types" xmlns:pc="http://schemas.microsoft.com/office/infopath/2007/PartnerControls" targetNamespace="27aa9422-7f1f-4c84-9cdf-302b1a67e513" elementFormDefault="qualified">
    <xsd:import namespace="http://schemas.microsoft.com/office/2006/documentManagement/types"/>
    <xsd:import namespace="http://schemas.microsoft.com/office/infopath/2007/PartnerControls"/>
    <xsd:element name="SharedWithUsers" ma:index="11"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odule xmlns="FECC5534-C0F6-4F53-9F70-C9D82F45F46D">6</Module>
    <Status xmlns="FECC5534-C0F6-4F53-9F70-C9D82F45F46D">Draft</Status>
    <Content_x0020_Type xmlns="FECC5534-C0F6-4F53-9F70-C9D82F45F46D">Slide Presentation</Content_x0020_Type>
  </documentManagement>
</p:properties>
</file>

<file path=customXml/itemProps1.xml><?xml version="1.0" encoding="utf-8"?>
<ds:datastoreItem xmlns:ds="http://schemas.openxmlformats.org/officeDocument/2006/customXml" ds:itemID="{CDF1D7D0-CFC6-4623-9114-3562774419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ECC5534-C0F6-4F53-9F70-C9D82F45F46D"/>
    <ds:schemaRef ds:uri="27aa9422-7f1f-4c84-9cdf-302b1a67e51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F990F116-B58F-4255-B05B-DA3808E0E5C6}">
  <ds:schemaRefs>
    <ds:schemaRef ds:uri="http://schemas.microsoft.com/office/2006/documentManagement/types"/>
    <ds:schemaRef ds:uri="http://schemas.microsoft.com/office/2006/metadata/properties"/>
    <ds:schemaRef ds:uri="http://purl.org/dc/terms/"/>
    <ds:schemaRef ds:uri="http://schemas.openxmlformats.org/package/2006/metadata/core-properties"/>
    <ds:schemaRef ds:uri="http://purl.org/dc/dcmitype/"/>
    <ds:schemaRef ds:uri="http://schemas.microsoft.com/office/infopath/2007/PartnerControls"/>
    <ds:schemaRef ds:uri="27aa9422-7f1f-4c84-9cdf-302b1a67e513"/>
    <ds:schemaRef ds:uri="FECC5534-C0F6-4F53-9F70-C9D82F45F46D"/>
    <ds:schemaRef ds:uri="http://www.w3.org/XML/1998/namespace"/>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One_Marketing_Template_Purple_16x9</Template>
  <TotalTime>6189</TotalTime>
  <Words>6848</Words>
  <Application>Microsoft Office PowerPoint</Application>
  <PresentationFormat>Custom</PresentationFormat>
  <Paragraphs>1114</Paragraphs>
  <Slides>105</Slides>
  <Notes>42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105</vt:i4>
      </vt:variant>
    </vt:vector>
  </HeadingPairs>
  <TitlesOfParts>
    <vt:vector size="116" baseType="lpstr">
      <vt:lpstr>MS PGothic</vt:lpstr>
      <vt:lpstr>Arial</vt:lpstr>
      <vt:lpstr>Calibri</vt:lpstr>
      <vt:lpstr>Cambria Math</vt:lpstr>
      <vt:lpstr>Consolas</vt:lpstr>
      <vt:lpstr>Segoe</vt:lpstr>
      <vt:lpstr>Segoe Semibold</vt:lpstr>
      <vt:lpstr>Segoe UI</vt:lpstr>
      <vt:lpstr>Segoe UI Light</vt:lpstr>
      <vt:lpstr>Wingdings</vt:lpstr>
      <vt:lpstr>One Marketing Purple Template 16x9</vt:lpstr>
      <vt:lpstr>Workshop</vt:lpstr>
      <vt:lpstr>Agenda</vt:lpstr>
      <vt:lpstr>Conceitos básicos de Containers.</vt:lpstr>
      <vt:lpstr>Containers Uma nova forma de construir, distribuir, implantar para instâncias de aplicações</vt:lpstr>
      <vt:lpstr>Por quê Containers? Aplicações com alta inovação para um mundo móvel baseado em Cloud</vt:lpstr>
      <vt:lpstr>Containers Ambiente isolado de runtime para aplicaçõeshospedadas</vt:lpstr>
      <vt:lpstr>Containers Como diferem de maquinas virtuais?</vt:lpstr>
      <vt:lpstr>Ecossistema de Container</vt:lpstr>
      <vt:lpstr>Container Run-time</vt:lpstr>
      <vt:lpstr>Container Run-time</vt:lpstr>
      <vt:lpstr>Container Run-time</vt:lpstr>
      <vt:lpstr>Container Run-time</vt:lpstr>
      <vt:lpstr>Demo.</vt:lpstr>
      <vt:lpstr>Criação de Imagem</vt:lpstr>
      <vt:lpstr>Criação de Imagem</vt:lpstr>
      <vt:lpstr>Criação de Imagem</vt:lpstr>
      <vt:lpstr>Criação de Imagem</vt:lpstr>
      <vt:lpstr>Criação de Imagem</vt:lpstr>
      <vt:lpstr>Criação de Imagem</vt:lpstr>
      <vt:lpstr>Criação de Imagem</vt:lpstr>
      <vt:lpstr>Criação de Imagem</vt:lpstr>
      <vt:lpstr>Criação de Imagem</vt:lpstr>
      <vt:lpstr>Criação de Imagem</vt:lpstr>
      <vt:lpstr>Criação de Imagem</vt:lpstr>
      <vt:lpstr>Demo.</vt:lpstr>
      <vt:lpstr>Integrando com Docker.</vt:lpstr>
      <vt:lpstr>Integração com Docker União de investimentos estratégicos para direcionar o futuro dos containers</vt:lpstr>
      <vt:lpstr>Integração com Docker União de investimentos estratégicos para direcionar o futuro dos containers</vt:lpstr>
      <vt:lpstr>Demo.</vt:lpstr>
      <vt:lpstr>Desenvolvimento com Containers.</vt:lpstr>
      <vt:lpstr>Processo de Desenvolvimento usando Containers</vt:lpstr>
      <vt:lpstr>Processo de Desenvolvimento usando Containers</vt:lpstr>
      <vt:lpstr>Processo de Desenvolvimento usando Containers</vt:lpstr>
      <vt:lpstr>Processo de Desenvolvimento usando Containers</vt:lpstr>
      <vt:lpstr>Processo de Desenvolvimento usando Containers</vt:lpstr>
      <vt:lpstr>Processo de Desenvolvimento usando Containers</vt:lpstr>
      <vt:lpstr>Processo de Desenvolvimento usando Containers</vt:lpstr>
      <vt:lpstr>Processo de Desenvolvimento usando Containers</vt:lpstr>
      <vt:lpstr>Processo de Desenvolvimento usando Containers</vt:lpstr>
      <vt:lpstr>Processo de Desenvolvimento usando Containers</vt:lpstr>
      <vt:lpstr>Processos de DevOps com Containers</vt:lpstr>
      <vt:lpstr>Casos de uso de Container</vt:lpstr>
      <vt:lpstr>Casos de Uso</vt:lpstr>
      <vt:lpstr>Ambientes de SO de Container</vt:lpstr>
      <vt:lpstr>Runtime do Microsoft Container.</vt:lpstr>
      <vt:lpstr>Tipos de Containers Windows</vt:lpstr>
      <vt:lpstr>Fundamentos de Container</vt:lpstr>
      <vt:lpstr>Runtime do Microsoft Container</vt:lpstr>
      <vt:lpstr>Desenvolvimento Moderno de App - Isolamento Flexível</vt:lpstr>
      <vt:lpstr>Container Run-time</vt:lpstr>
      <vt:lpstr>Container Run-time</vt:lpstr>
      <vt:lpstr>Container Run-time</vt:lpstr>
      <vt:lpstr>As ferramentas certas para você</vt:lpstr>
      <vt:lpstr>Laboratórios práticos</vt:lpstr>
      <vt:lpstr>Laboratórios práticos </vt:lpstr>
      <vt:lpstr>Lab 1</vt:lpstr>
      <vt:lpstr>Instalar serviço de container</vt:lpstr>
      <vt:lpstr>Instalar Docker</vt:lpstr>
      <vt:lpstr>Opcional – Atualizar módulos</vt:lpstr>
      <vt:lpstr>Instalar imagens de base</vt:lpstr>
      <vt:lpstr>Verificando imagens instaladas</vt:lpstr>
      <vt:lpstr>Preparando imagens</vt:lpstr>
      <vt:lpstr>Implantando Containers</vt:lpstr>
      <vt:lpstr>Visualisando Web Site</vt:lpstr>
      <vt:lpstr>Desligando container</vt:lpstr>
      <vt:lpstr>Executando containers “por demanda”</vt:lpstr>
      <vt:lpstr>Editando conteúdo de container</vt:lpstr>
      <vt:lpstr>Editando conteúdo de container (cont...)</vt:lpstr>
      <vt:lpstr>Lab extra</vt:lpstr>
      <vt:lpstr>Sintaxe (exemplos)</vt:lpstr>
      <vt:lpstr>Sintaxe (exemplos)(cont...)</vt:lpstr>
      <vt:lpstr>Sintaxe (exemplos)(cont...)</vt:lpstr>
      <vt:lpstr>Sintaxe (exemplos)(cont...)</vt:lpstr>
      <vt:lpstr>Sintaxe (exemplos)(cont...)</vt:lpstr>
      <vt:lpstr>Sintaxe (exemplos)(cont...)</vt:lpstr>
      <vt:lpstr>Criando imagems via Dockerfile</vt:lpstr>
      <vt:lpstr>Criando imagens via Dockerfile (cont...)</vt:lpstr>
      <vt:lpstr>Lab 2</vt:lpstr>
      <vt:lpstr>Baixando imagem do Docker Hub</vt:lpstr>
      <vt:lpstr>Lab extra</vt:lpstr>
      <vt:lpstr>Habilitar Hyper-V Container em uma VM do Hyper-V</vt:lpstr>
      <vt:lpstr>Lab 3</vt:lpstr>
      <vt:lpstr>Preparar Host</vt:lpstr>
      <vt:lpstr>(Opcional) Habilitar Hyper-V Container em uma VM do Hyper-V</vt:lpstr>
      <vt:lpstr>Usando VM Nano Server como host de Containers</vt:lpstr>
      <vt:lpstr>Criar VM Nano no Hyper-V</vt:lpstr>
      <vt:lpstr>Criando Container Hyper-V</vt:lpstr>
      <vt:lpstr>Criando Container Hyper-V (cont...)</vt:lpstr>
      <vt:lpstr>Lab 4</vt:lpstr>
      <vt:lpstr>Criando volumes de dados</vt:lpstr>
      <vt:lpstr>Montando volume de dados</vt:lpstr>
      <vt:lpstr>Montando um único arquivo</vt:lpstr>
      <vt:lpstr>Lab extra</vt:lpstr>
      <vt:lpstr>Gerenciando recursos</vt:lpstr>
      <vt:lpstr>Lab extra</vt:lpstr>
      <vt:lpstr>Opcional – VM Nano com Hyper-V containers</vt:lpstr>
      <vt:lpstr>Habilitando regras de Firewall no Nano Server</vt:lpstr>
      <vt:lpstr>Instalar Docker na VM Nano Server</vt:lpstr>
      <vt:lpstr>Instalar Docker na VM Nano Server (cont..)</vt:lpstr>
      <vt:lpstr>Lab extra</vt:lpstr>
      <vt:lpstr>Configurando Docker no Windows</vt:lpstr>
      <vt:lpstr>Lab extra</vt:lpstr>
      <vt:lpstr>Removendo imagens instaladas</vt:lpstr>
      <vt:lpstr>Links adicionais</vt:lpstr>
      <vt:lpstr>PowerPoint Presentation</vt:lpstr>
    </vt:vector>
  </TitlesOfParts>
  <Manager>Ron Sasaki</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WS2016 JumpStart - 6. Containers</dc:title>
  <dc:subject>One Marketing PowerPoint template</dc:subject>
  <dc:creator>Hannah Arusell</dc:creator>
  <cp:keywords>Marketing, Brand Guidelines, Branding, Visual Identity, grid, template</cp:keywords>
  <dc:description>Template: Aliciat_x000d_
Formatting:  _x000d_
Audience Type: Internal</dc:description>
  <cp:lastModifiedBy>Fabio Hara</cp:lastModifiedBy>
  <cp:revision>242</cp:revision>
  <cp:lastPrinted>2013-11-19T17:55:51Z</cp:lastPrinted>
  <dcterms:created xsi:type="dcterms:W3CDTF">2013-11-15T22:17:08Z</dcterms:created>
  <dcterms:modified xsi:type="dcterms:W3CDTF">2016-07-11T21:10:52Z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0x010100208EF4093178FC49A309C6E897F13AEA</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_dlc_DocIdItemGuid">
    <vt:lpwstr>4495f2bc-3079-438b-9d64-fbc54ff86f41</vt:lpwstr>
  </property>
</Properties>
</file>