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09"/>
  </p:notesMasterIdLst>
  <p:handoutMasterIdLst>
    <p:handoutMasterId r:id="rId110"/>
  </p:handoutMasterIdLst>
  <p:sldIdLst>
    <p:sldId id="1270" r:id="rId5"/>
    <p:sldId id="1287" r:id="rId6"/>
    <p:sldId id="1222" r:id="rId7"/>
    <p:sldId id="1288" r:id="rId8"/>
    <p:sldId id="1289" r:id="rId9"/>
    <p:sldId id="1290" r:id="rId10"/>
    <p:sldId id="1291" r:id="rId11"/>
    <p:sldId id="1292" r:id="rId12"/>
    <p:sldId id="1294" r:id="rId13"/>
    <p:sldId id="1295" r:id="rId14"/>
    <p:sldId id="1308" r:id="rId15"/>
    <p:sldId id="1309" r:id="rId16"/>
    <p:sldId id="1310" r:id="rId17"/>
    <p:sldId id="1297" r:id="rId18"/>
    <p:sldId id="1298" r:id="rId19"/>
    <p:sldId id="1299" r:id="rId20"/>
    <p:sldId id="1300" r:id="rId21"/>
    <p:sldId id="1301" r:id="rId22"/>
    <p:sldId id="1302" r:id="rId23"/>
    <p:sldId id="1303" r:id="rId24"/>
    <p:sldId id="1304" r:id="rId25"/>
    <p:sldId id="1305" r:id="rId26"/>
    <p:sldId id="1306" r:id="rId27"/>
    <p:sldId id="1307" r:id="rId28"/>
    <p:sldId id="1233" r:id="rId29"/>
    <p:sldId id="1326" r:id="rId30"/>
    <p:sldId id="1324" r:id="rId31"/>
    <p:sldId id="1325" r:id="rId32"/>
    <p:sldId id="1323" r:id="rId33"/>
    <p:sldId id="1327" r:id="rId34"/>
    <p:sldId id="1311" r:id="rId35"/>
    <p:sldId id="1312" r:id="rId36"/>
    <p:sldId id="1313" r:id="rId37"/>
    <p:sldId id="1314" r:id="rId38"/>
    <p:sldId id="1315" r:id="rId39"/>
    <p:sldId id="1316" r:id="rId40"/>
    <p:sldId id="1317" r:id="rId41"/>
    <p:sldId id="1318" r:id="rId42"/>
    <p:sldId id="1319" r:id="rId43"/>
    <p:sldId id="1322" r:id="rId44"/>
    <p:sldId id="1321" r:id="rId45"/>
    <p:sldId id="1328" r:id="rId46"/>
    <p:sldId id="1330" r:id="rId47"/>
    <p:sldId id="1331" r:id="rId48"/>
    <p:sldId id="1329" r:id="rId49"/>
    <p:sldId id="1339" r:id="rId50"/>
    <p:sldId id="1340" r:id="rId51"/>
    <p:sldId id="1332" r:id="rId52"/>
    <p:sldId id="1333" r:id="rId53"/>
    <p:sldId id="1335" r:id="rId54"/>
    <p:sldId id="1334" r:id="rId55"/>
    <p:sldId id="1336" r:id="rId56"/>
    <p:sldId id="1337" r:id="rId57"/>
    <p:sldId id="1388" r:id="rId58"/>
    <p:sldId id="1391" r:id="rId59"/>
    <p:sldId id="1338" r:id="rId60"/>
    <p:sldId id="1341" r:id="rId61"/>
    <p:sldId id="1393" r:id="rId62"/>
    <p:sldId id="1394" r:id="rId63"/>
    <p:sldId id="1344" r:id="rId64"/>
    <p:sldId id="1345" r:id="rId65"/>
    <p:sldId id="1347" r:id="rId66"/>
    <p:sldId id="1350" r:id="rId67"/>
    <p:sldId id="1349" r:id="rId68"/>
    <p:sldId id="1348" r:id="rId69"/>
    <p:sldId id="1351" r:id="rId70"/>
    <p:sldId id="1352" r:id="rId71"/>
    <p:sldId id="1381" r:id="rId72"/>
    <p:sldId id="1382" r:id="rId73"/>
    <p:sldId id="1383" r:id="rId74"/>
    <p:sldId id="1384" r:id="rId75"/>
    <p:sldId id="1385" r:id="rId76"/>
    <p:sldId id="1386" r:id="rId77"/>
    <p:sldId id="1387" r:id="rId78"/>
    <p:sldId id="1353" r:id="rId79"/>
    <p:sldId id="1354" r:id="rId80"/>
    <p:sldId id="1379" r:id="rId81"/>
    <p:sldId id="1380" r:id="rId82"/>
    <p:sldId id="1346" r:id="rId83"/>
    <p:sldId id="1356" r:id="rId84"/>
    <p:sldId id="1357" r:id="rId85"/>
    <p:sldId id="1358" r:id="rId86"/>
    <p:sldId id="1360" r:id="rId87"/>
    <p:sldId id="1359" r:id="rId88"/>
    <p:sldId id="1362" r:id="rId89"/>
    <p:sldId id="1369" r:id="rId90"/>
    <p:sldId id="1370" r:id="rId91"/>
    <p:sldId id="1373" r:id="rId92"/>
    <p:sldId id="1374" r:id="rId93"/>
    <p:sldId id="1375" r:id="rId94"/>
    <p:sldId id="1376" r:id="rId95"/>
    <p:sldId id="1377" r:id="rId96"/>
    <p:sldId id="1378" r:id="rId97"/>
    <p:sldId id="1366" r:id="rId98"/>
    <p:sldId id="1361" r:id="rId99"/>
    <p:sldId id="1363" r:id="rId100"/>
    <p:sldId id="1364" r:id="rId101"/>
    <p:sldId id="1365" r:id="rId102"/>
    <p:sldId id="1367" r:id="rId103"/>
    <p:sldId id="1368" r:id="rId104"/>
    <p:sldId id="1371" r:id="rId105"/>
    <p:sldId id="1372" r:id="rId106"/>
    <p:sldId id="1390" r:id="rId107"/>
    <p:sldId id="1132" r:id="rId108"/>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442359"/>
    <a:srgbClr val="669900"/>
    <a:srgbClr val="00BCF2"/>
    <a:srgbClr val="008272"/>
    <a:srgbClr val="BECEE2"/>
    <a:srgbClr val="0072C6"/>
    <a:srgbClr val="BA141A"/>
    <a:srgbClr val="73737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434" autoAdjust="0"/>
  </p:normalViewPr>
  <p:slideViewPr>
    <p:cSldViewPr snapToGrid="0" snapToObjects="1">
      <p:cViewPr varScale="1">
        <p:scale>
          <a:sx n="101" d="100"/>
          <a:sy n="101" d="100"/>
        </p:scale>
        <p:origin x="58" y="82"/>
      </p:cViewPr>
      <p:guideLst>
        <p:guide orient="horz" pos="2203"/>
        <p:guide pos="3917"/>
      </p:guideLst>
    </p:cSldViewPr>
  </p:slideViewPr>
  <p:outlineViewPr>
    <p:cViewPr>
      <p:scale>
        <a:sx n="33" d="100"/>
        <a:sy n="33" d="100"/>
      </p:scale>
      <p:origin x="0" y="-20190"/>
    </p:cViewPr>
  </p:outlineViewPr>
  <p:notesTextViewPr>
    <p:cViewPr>
      <p:scale>
        <a:sx n="100" d="100"/>
        <a:sy n="100" d="100"/>
      </p:scale>
      <p:origin x="0" y="0"/>
    </p:cViewPr>
  </p:notesTextViewPr>
  <p:sorterViewPr>
    <p:cViewPr varScale="1">
      <p:scale>
        <a:sx n="1" d="1"/>
        <a:sy n="1" d="1"/>
      </p:scale>
      <p:origin x="0" y="-6954"/>
    </p:cViewPr>
  </p:sorterViewPr>
  <p:notesViewPr>
    <p:cSldViewPr snapToGrid="0" snapToObjects="1" showGuides="1">
      <p:cViewPr varScale="1">
        <p:scale>
          <a:sx n="63" d="100"/>
          <a:sy n="63" d="100"/>
        </p:scale>
        <p:origin x="1068" y="78"/>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handoutMaster" Target="handoutMasters/handoutMaster1.xml"/><Relationship Id="rId115"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12-Apr-17</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12-Apr-17</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12-Apr-17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9573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 Ready 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a:r>
              <a:rPr lang="en-US" dirty="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dirty="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12-Apr-17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943868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01791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532438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16050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83502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365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32514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703147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77379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35010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12-Apr-17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35680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098399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97517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 Ready 15</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a:r>
              <a:rPr lang="en-US" dirty="0">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dirty="0">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12-Apr-17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291957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12-Apr-17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750051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12-Apr-17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933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 Ready 15</a:t>
            </a:r>
          </a:p>
          <a:p>
            <a:endParaRPr lang="en-US">
              <a:solidFill>
                <a:prstClr val="black"/>
              </a:solidFill>
            </a:endParaRPr>
          </a:p>
        </p:txBody>
      </p:sp>
      <p:sp>
        <p:nvSpPr>
          <p:cNvPr id="5" name="Footer Placeholder 4"/>
          <p:cNvSpPr>
            <a:spLocks noGrp="1"/>
          </p:cNvSpPr>
          <p:nvPr>
            <p:ph type="ftr" sz="quarter" idx="11"/>
          </p:nvPr>
        </p:nvSpPr>
        <p:spPr/>
        <p:txBody>
          <a:bodyPr/>
          <a:lstStyle/>
          <a:p>
            <a:pPr defTabSz="914099"/>
            <a:r>
              <a:rPr lang="en-US">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12-Apr-17</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552637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131644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636063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134124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88267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12-Apr-17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1858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73577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599906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589684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326287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748744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5719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532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06112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9797524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28355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06132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gradFill>
                <a:gsLst>
                  <a:gs pos="19048">
                    <a:schemeClr val="tx1"/>
                  </a:gs>
                  <a:gs pos="65000">
                    <a:schemeClr val="tx1"/>
                  </a:gs>
                </a:gsLst>
                <a:lin ang="5400000" scaled="0"/>
              </a:gradFill>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12-Apr-17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207320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197618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394626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83125" cy="26336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1" y="0"/>
            <a:ext cx="4033943" cy="351155"/>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104</a:t>
            </a:fld>
            <a:endParaRPr lang="en-US" dirty="0">
              <a:solidFill>
                <a:prstClr val="black"/>
              </a:solidFill>
            </a:endParaRPr>
          </a:p>
        </p:txBody>
      </p:sp>
      <p:sp>
        <p:nvSpPr>
          <p:cNvPr id="8" name="Footer Placeholder 3"/>
          <p:cNvSpPr>
            <a:spLocks noGrp="1"/>
          </p:cNvSpPr>
          <p:nvPr>
            <p:ph type="ftr" sz="quarter" idx="4"/>
          </p:nvPr>
        </p:nvSpPr>
        <p:spPr>
          <a:xfrm>
            <a:off x="0" y="6670726"/>
            <a:ext cx="8481624" cy="3511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76769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12901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92965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86506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12-Apr-17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64279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2"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marL="342900" indent="-342900">
              <a:buFont typeface="Arial" panose="020B0604020202020204" pitchFamily="34" charset="0"/>
              <a:buChar char="•"/>
              <a:defRPr>
                <a:solidFill>
                  <a:srgbClr val="442359"/>
                </a:solidFill>
              </a:defRPr>
            </a:lvl1pPr>
            <a:lvl2pPr marL="584200" indent="-241300">
              <a:buFont typeface="Arial" panose="020B0604020202020204" pitchFamily="34" charset="0"/>
              <a:buChar char="•"/>
              <a:defRPr/>
            </a:lvl2pPr>
            <a:lvl3pPr marL="800100" indent="-228600">
              <a:buFont typeface="Arial" panose="020B0604020202020204" pitchFamily="34" charset="0"/>
              <a:buChar char="•"/>
              <a:defRPr/>
            </a:lvl3pPr>
            <a:lvl4pPr marL="1028700" indent="-228600">
              <a:buFont typeface="Arial" panose="020B0604020202020204" pitchFamily="34" charset="0"/>
              <a:buChar char="•"/>
              <a:defRPr/>
            </a:lvl4pPr>
            <a:lvl5pPr marL="12573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99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100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917575"/>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bg>
      <p:bgRef idx="1001">
        <a:schemeClr val="bg1"/>
      </p:bgRef>
    </p:bg>
    <p:spTree>
      <p:nvGrpSpPr>
        <p:cNvPr id="1" name=""/>
        <p:cNvGrpSpPr/>
        <p:nvPr/>
      </p:nvGrpSpPr>
      <p:grpSpPr>
        <a:xfrm>
          <a:off x="0" y="0"/>
          <a:ext cx="0" cy="0"/>
          <a:chOff x="0" y="0"/>
          <a:chExt cx="0" cy="0"/>
        </a:xfrm>
      </p:grpSpPr>
      <p:sp>
        <p:nvSpPr>
          <p:cNvPr id="3" name="Title 1"/>
          <p:cNvSpPr>
            <a:spLocks noGrp="1"/>
          </p:cNvSpPr>
          <p:nvPr>
            <p:ph type="title"/>
          </p:nvPr>
        </p:nvSpPr>
        <p:spPr>
          <a:xfrm>
            <a:off x="1189038" y="2125663"/>
            <a:ext cx="10058399" cy="917575"/>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318336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Idea &amp; 3 Points">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1250">
                      <a:srgbClr val="FFFFFF"/>
                    </a:gs>
                    <a:gs pos="99000">
                      <a:srgbClr val="FFFFFF"/>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Ref idx="1001">
        <a:schemeClr val="bg1"/>
      </p:bgRef>
    </p:bg>
    <p:spTree>
      <p:nvGrpSpPr>
        <p:cNvPr id="1" name=""/>
        <p:cNvGrpSpPr/>
        <p:nvPr/>
      </p:nvGrpSpPr>
      <p:grpSpPr>
        <a:xfrm>
          <a:off x="0" y="0"/>
          <a:ext cx="0" cy="0"/>
          <a:chOff x="0" y="0"/>
          <a:chExt cx="0" cy="0"/>
        </a:xfrm>
      </p:grpSpPr>
      <p:sp>
        <p:nvSpPr>
          <p:cNvPr id="2" name="Rectangle 1"/>
          <p:cNvSpPr/>
          <p:nvPr userDrawn="1"/>
        </p:nvSpPr>
        <p:spPr bwMode="auto">
          <a:xfrm>
            <a:off x="2884590" y="2125663"/>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3</a:t>
            </a:r>
          </a:p>
        </p:txBody>
      </p:sp>
      <p:sp>
        <p:nvSpPr>
          <p:cNvPr id="3" name="Rectangle 2"/>
          <p:cNvSpPr/>
          <p:nvPr userDrawn="1"/>
        </p:nvSpPr>
        <p:spPr bwMode="auto">
          <a:xfrm>
            <a:off x="1579614" y="2125663"/>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4" name="Rectangle 3"/>
          <p:cNvSpPr/>
          <p:nvPr userDrawn="1"/>
        </p:nvSpPr>
        <p:spPr bwMode="auto">
          <a:xfrm>
            <a:off x="274638" y="2125663"/>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5" name="Rectangle 4"/>
          <p:cNvSpPr/>
          <p:nvPr userDrawn="1"/>
        </p:nvSpPr>
        <p:spPr bwMode="auto">
          <a:xfrm>
            <a:off x="6259959" y="2261005"/>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6" name="Rectangle 5"/>
          <p:cNvSpPr/>
          <p:nvPr userDrawn="1"/>
        </p:nvSpPr>
        <p:spPr bwMode="auto">
          <a:xfrm>
            <a:off x="5228400" y="2261005"/>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5</a:t>
            </a:r>
          </a:p>
        </p:txBody>
      </p:sp>
      <p:sp>
        <p:nvSpPr>
          <p:cNvPr id="7" name="Rectangle 6"/>
          <p:cNvSpPr/>
          <p:nvPr userDrawn="1"/>
        </p:nvSpPr>
        <p:spPr bwMode="auto">
          <a:xfrm>
            <a:off x="4189568" y="2261005"/>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4</a:t>
            </a:r>
          </a:p>
        </p:txBody>
      </p:sp>
    </p:spTree>
    <p:extLst>
      <p:ext uri="{BB962C8B-B14F-4D97-AF65-F5344CB8AC3E}">
        <p14:creationId xmlns:p14="http://schemas.microsoft.com/office/powerpoint/2010/main" val="3893176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8249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1"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1777868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3977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010862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490858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tx1"/>
                </a:solidFill>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4233239651"/>
      </p:ext>
    </p:extLst>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24044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36163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0"/>
            <a:ext cx="2475938" cy="6994525"/>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51288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1"/>
            <a:ext cx="2475938" cy="6994523"/>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699492"/>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68217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01" r:id="rId2"/>
    <p:sldLayoutId id="2147484182" r:id="rId3"/>
    <p:sldLayoutId id="2147484257" r:id="rId4"/>
    <p:sldLayoutId id="2147484098" r:id="rId5"/>
    <p:sldLayoutId id="2147484203" r:id="rId6"/>
    <p:sldLayoutId id="2147484204" r:id="rId7"/>
    <p:sldLayoutId id="2147484205" r:id="rId8"/>
    <p:sldLayoutId id="2147484206" r:id="rId9"/>
    <p:sldLayoutId id="2147484107" r:id="rId10"/>
    <p:sldLayoutId id="2147484106" r:id="rId11"/>
    <p:sldLayoutId id="2147484092" r:id="rId12"/>
    <p:sldLayoutId id="2147484190" r:id="rId13"/>
    <p:sldLayoutId id="2147484195" r:id="rId14"/>
    <p:sldLayoutId id="2147484196" r:id="rId15"/>
    <p:sldLayoutId id="2147484192" r:id="rId16"/>
    <p:sldLayoutId id="2147484093" r:id="rId17"/>
    <p:sldLayoutId id="2147484202" r:id="rId18"/>
    <p:sldLayoutId id="2147484258" r:id="rId19"/>
    <p:sldLayoutId id="2147484259" r:id="rId20"/>
    <p:sldLayoutId id="2147484254" r:id="rId21"/>
    <p:sldLayoutId id="2147484255" r:id="rId2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3.wdp"/><Relationship Id="rId9" Type="http://schemas.microsoft.com/office/2007/relationships/hdphoto" Target="../media/hdphoto2.wd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8.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28.png"/><Relationship Id="rId12"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29.png"/></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9.png"/><Relationship Id="rId7" Type="http://schemas.openxmlformats.org/officeDocument/2006/relationships/image" Target="../media/image30.png"/><Relationship Id="rId12" Type="http://schemas.microsoft.com/office/2007/relationships/hdphoto" Target="../media/hdphoto1.wdp"/><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15.png"/><Relationship Id="rId5" Type="http://schemas.openxmlformats.org/officeDocument/2006/relationships/image" Target="../media/image25.png"/><Relationship Id="rId10" Type="http://schemas.openxmlformats.org/officeDocument/2006/relationships/image" Target="../media/image14.png"/><Relationship Id="rId4" Type="http://schemas.openxmlformats.org/officeDocument/2006/relationships/image" Target="../media/image24.png"/><Relationship Id="rId9" Type="http://schemas.microsoft.com/office/2007/relationships/hdphoto" Target="../media/hdphoto5.wdp"/></Relationships>
</file>

<file path=ppt/slides/_rels/slide4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24.png"/><Relationship Id="rId5" Type="http://schemas.openxmlformats.org/officeDocument/2006/relationships/image" Target="../media/image46.png"/><Relationship Id="rId10" Type="http://schemas.openxmlformats.org/officeDocument/2006/relationships/image" Target="../media/image19.png"/><Relationship Id="rId4" Type="http://schemas.openxmlformats.org/officeDocument/2006/relationships/image" Target="../media/image4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 Id="rId5" Type="http://schemas.openxmlformats.org/officeDocument/2006/relationships/image" Target="../media/image10.png"/><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s>
</file>

<file path=ppt/slides/_rels/slide5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2" y="2123085"/>
            <a:ext cx="9143936" cy="908440"/>
          </a:xfrm>
        </p:spPr>
        <p:txBody>
          <a:bodyPr/>
          <a:lstStyle/>
          <a:p>
            <a:r>
              <a:rPr lang="en-US" dirty="0"/>
              <a:t>Workshop</a:t>
            </a:r>
          </a:p>
        </p:txBody>
      </p:sp>
      <p:sp>
        <p:nvSpPr>
          <p:cNvPr id="3" name="Text Placeholder 2"/>
          <p:cNvSpPr>
            <a:spLocks noGrp="1"/>
          </p:cNvSpPr>
          <p:nvPr>
            <p:ph type="body" sz="quarter" idx="12"/>
          </p:nvPr>
        </p:nvSpPr>
        <p:spPr>
          <a:xfrm>
            <a:off x="274702" y="3031525"/>
            <a:ext cx="11074927" cy="742756"/>
          </a:xfrm>
        </p:spPr>
        <p:txBody>
          <a:bodyPr/>
          <a:lstStyle/>
          <a:p>
            <a:r>
              <a:rPr lang="en-US" b="1" dirty="0" err="1"/>
              <a:t>Introdução</a:t>
            </a:r>
            <a:r>
              <a:rPr lang="en-US" b="1" dirty="0"/>
              <a:t> – Windows e Hyper-V Containers</a:t>
            </a:r>
            <a:br>
              <a:rPr lang="en-US" b="1" dirty="0"/>
            </a:br>
            <a:endParaRPr lang="en-US" dirty="0"/>
          </a:p>
        </p:txBody>
      </p:sp>
      <p:sp>
        <p:nvSpPr>
          <p:cNvPr id="4" name="Text Placeholder 2"/>
          <p:cNvSpPr txBox="1">
            <a:spLocks/>
          </p:cNvSpPr>
          <p:nvPr/>
        </p:nvSpPr>
        <p:spPr>
          <a:xfrm>
            <a:off x="274701" y="5238969"/>
            <a:ext cx="11074927" cy="742756"/>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600" kern="1200" spc="0" baseline="0">
                <a:gradFill>
                  <a:gsLst>
                    <a:gs pos="0">
                      <a:srgbClr val="FFFFFF"/>
                    </a:gs>
                    <a:gs pos="10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chemeClr val="tx1"/>
                </a:solidFill>
              </a:rPr>
              <a:t>Fabio Hara | @</a:t>
            </a:r>
            <a:r>
              <a:rPr lang="en-US" b="1" dirty="0" err="1">
                <a:solidFill>
                  <a:schemeClr val="tx1"/>
                </a:solidFill>
              </a:rPr>
              <a:t>fabiohara</a:t>
            </a:r>
            <a:br>
              <a:rPr lang="en-US" b="1"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83536288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2394198"/>
            <a:ext cx="1726819" cy="188537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Sistema </a:t>
            </a:r>
            <a:r>
              <a:rPr lang="en-US" sz="2000" dirty="0" err="1">
                <a:gradFill>
                  <a:gsLst>
                    <a:gs pos="16814">
                      <a:srgbClr val="FFFFFF"/>
                    </a:gs>
                    <a:gs pos="46000">
                      <a:srgbClr val="FFFFFF"/>
                    </a:gs>
                  </a:gsLst>
                  <a:lin ang="5400000" scaled="0"/>
                </a:gradFill>
              </a:rPr>
              <a:t>Operacional</a:t>
            </a:r>
            <a:r>
              <a:rPr lang="en-US" sz="2000" dirty="0">
                <a:gradFill>
                  <a:gsLst>
                    <a:gs pos="16814">
                      <a:srgbClr val="FFFFFF"/>
                    </a:gs>
                    <a:gs pos="46000">
                      <a:srgbClr val="FFFFFF"/>
                    </a:gs>
                  </a:gsLst>
                  <a:lin ang="5400000" scaled="0"/>
                </a:gradFill>
              </a:rPr>
              <a:t> do Host</a:t>
            </a:r>
          </a:p>
        </p:txBody>
      </p:sp>
      <p:sp>
        <p:nvSpPr>
          <p:cNvPr id="42" name="TextBox 41"/>
          <p:cNvSpPr txBox="1"/>
          <p:nvPr/>
        </p:nvSpPr>
        <p:spPr>
          <a:xfrm>
            <a:off x="9672702" y="2556325"/>
            <a:ext cx="14786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t>Imagem</a:t>
            </a:r>
            <a:endParaRPr lang="en-US" sz="2400" dirty="0"/>
          </a:p>
        </p:txBody>
      </p:sp>
      <p:sp>
        <p:nvSpPr>
          <p:cNvPr id="44" name="TextBox 43"/>
          <p:cNvSpPr txBox="1"/>
          <p:nvPr/>
        </p:nvSpPr>
        <p:spPr>
          <a:xfrm>
            <a:off x="9672702" y="3348416"/>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a:t>Virtual </a:t>
            </a:r>
            <a:br>
              <a:rPr lang="en-US" sz="2400" dirty="0"/>
            </a:br>
            <a:r>
              <a:rPr lang="en-US" sz="2400" dirty="0"/>
              <a:t>machine(s)</a:t>
            </a:r>
          </a:p>
        </p:txBody>
      </p:sp>
      <p:pic>
        <p:nvPicPr>
          <p:cNvPr id="24" name="Picture 23"/>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75824" y="3407872"/>
            <a:ext cx="2916936" cy="871696"/>
          </a:xfrm>
          <a:prstGeom prst="rect">
            <a:avLst/>
          </a:prstGeom>
        </p:spPr>
      </p:pic>
      <p:sp>
        <p:nvSpPr>
          <p:cNvPr id="25" name="Rectangle 24"/>
          <p:cNvSpPr/>
          <p:nvPr/>
        </p:nvSpPr>
        <p:spPr bwMode="auto">
          <a:xfrm>
            <a:off x="2975824" y="2394198"/>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0" bIns="46637" numCol="1" rtlCol="0" anchor="ctr"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Sistema</a:t>
            </a:r>
            <a:br>
              <a:rPr lang="en-US" dirty="0">
                <a:gradFill>
                  <a:gsLst>
                    <a:gs pos="16814">
                      <a:srgbClr val="FFFFFF"/>
                    </a:gs>
                    <a:gs pos="46000">
                      <a:srgbClr val="FFFFFF"/>
                    </a:gs>
                  </a:gsLst>
                  <a:lin ang="5400000" scaled="0"/>
                </a:gradFill>
              </a:rPr>
            </a:br>
            <a:r>
              <a:rPr lang="en-US" dirty="0" err="1">
                <a:gradFill>
                  <a:gsLst>
                    <a:gs pos="16814">
                      <a:srgbClr val="FFFFFF"/>
                    </a:gs>
                    <a:gs pos="46000">
                      <a:srgbClr val="FFFFFF"/>
                    </a:gs>
                  </a:gsLst>
                  <a:lin ang="5400000" scaled="0"/>
                </a:gradFill>
              </a:rPr>
              <a:t>Operacional</a:t>
            </a:r>
            <a:endParaRPr lang="en-US" dirty="0">
              <a:gradFill>
                <a:gsLst>
                  <a:gs pos="16814">
                    <a:srgbClr val="FFFFFF"/>
                  </a:gs>
                  <a:gs pos="46000">
                    <a:srgbClr val="FFFFFF"/>
                  </a:gs>
                </a:gsLst>
                <a:lin ang="5400000" scaled="0"/>
              </a:gradFill>
            </a:endParaRPr>
          </a:p>
        </p:txBody>
      </p:sp>
      <p:grpSp>
        <p:nvGrpSpPr>
          <p:cNvPr id="26" name="Group 25"/>
          <p:cNvGrpSpPr/>
          <p:nvPr/>
        </p:nvGrpSpPr>
        <p:grpSpPr>
          <a:xfrm>
            <a:off x="4751858" y="2457897"/>
            <a:ext cx="803024" cy="824721"/>
            <a:chOff x="5624585" y="4372841"/>
            <a:chExt cx="1415904" cy="1454160"/>
          </a:xfrm>
        </p:grpSpPr>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28" name="Picture 27"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29" name="Picture 28"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30" name="Picture 29"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31" name="Rectangle 30"/>
          <p:cNvSpPr/>
          <p:nvPr/>
        </p:nvSpPr>
        <p:spPr bwMode="auto">
          <a:xfrm>
            <a:off x="1193056" y="4308679"/>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err="1">
                <a:gradFill>
                  <a:gsLst>
                    <a:gs pos="16814">
                      <a:srgbClr val="FFFFFF"/>
                    </a:gs>
                    <a:gs pos="46000">
                      <a:srgbClr val="FFFFFF"/>
                    </a:gs>
                  </a:gsLst>
                  <a:lin ang="5400000" scaled="0"/>
                </a:gradFill>
              </a:rPr>
              <a:t>Virtualização</a:t>
            </a:r>
            <a:r>
              <a:rPr lang="en-US" sz="1400" dirty="0">
                <a:gradFill>
                  <a:gsLst>
                    <a:gs pos="16814">
                      <a:srgbClr val="FFFFFF"/>
                    </a:gs>
                    <a:gs pos="46000">
                      <a:srgbClr val="FFFFFF"/>
                    </a:gs>
                  </a:gsLst>
                  <a:lin ang="5400000" scaled="0"/>
                </a:gradFill>
              </a:rPr>
              <a:t> de Hardware</a:t>
            </a:r>
          </a:p>
        </p:txBody>
      </p:sp>
      <p:pic>
        <p:nvPicPr>
          <p:cNvPr id="33" name="Picture 32"/>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406951"/>
            <a:ext cx="2920020" cy="872617"/>
          </a:xfrm>
          <a:prstGeom prst="rect">
            <a:avLst/>
          </a:prstGeom>
        </p:spPr>
      </p:pic>
      <p:sp>
        <p:nvSpPr>
          <p:cNvPr id="39" name="Rectangle 38"/>
          <p:cNvSpPr/>
          <p:nvPr/>
        </p:nvSpPr>
        <p:spPr bwMode="auto">
          <a:xfrm>
            <a:off x="5948709" y="2394198"/>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 tIns="46637" rIns="0" bIns="46637" numCol="1" rtlCol="0" anchor="ctr"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Sistema</a:t>
            </a:r>
            <a:br>
              <a:rPr lang="en-US" dirty="0">
                <a:gradFill>
                  <a:gsLst>
                    <a:gs pos="16814">
                      <a:srgbClr val="FFFFFF"/>
                    </a:gs>
                    <a:gs pos="46000">
                      <a:srgbClr val="FFFFFF"/>
                    </a:gs>
                  </a:gsLst>
                  <a:lin ang="5400000" scaled="0"/>
                </a:gradFill>
              </a:rPr>
            </a:br>
            <a:r>
              <a:rPr lang="en-US" dirty="0" err="1">
                <a:gradFill>
                  <a:gsLst>
                    <a:gs pos="16814">
                      <a:srgbClr val="FFFFFF"/>
                    </a:gs>
                    <a:gs pos="46000">
                      <a:srgbClr val="FFFFFF"/>
                    </a:gs>
                  </a:gsLst>
                  <a:lin ang="5400000" scaled="0"/>
                </a:gradFill>
              </a:rPr>
              <a:t>Operacional</a:t>
            </a:r>
            <a:endParaRPr lang="en-US" dirty="0">
              <a:gradFill>
                <a:gsLst>
                  <a:gs pos="16814">
                    <a:srgbClr val="FFFFFF"/>
                  </a:gs>
                  <a:gs pos="46000">
                    <a:srgbClr val="FFFFFF"/>
                  </a:gs>
                </a:gsLst>
                <a:lin ang="5400000" scaled="0"/>
              </a:gradFill>
            </a:endParaRPr>
          </a:p>
        </p:txBody>
      </p:sp>
      <p:grpSp>
        <p:nvGrpSpPr>
          <p:cNvPr id="40" name="Group 39"/>
          <p:cNvGrpSpPr/>
          <p:nvPr/>
        </p:nvGrpSpPr>
        <p:grpSpPr>
          <a:xfrm>
            <a:off x="7724743" y="2457897"/>
            <a:ext cx="803024" cy="824721"/>
            <a:chOff x="5624585" y="4372841"/>
            <a:chExt cx="1415904" cy="1454160"/>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43" name="Picture 42"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45" name="Picture 44"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46" name="Picture 45" descr="\\MAGNUM\Projects\Microsoft\Cloud Power FY12\Design\ICONS_PNG\Application.png"/>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53" name="Right Arrow 52"/>
          <p:cNvSpPr/>
          <p:nvPr/>
        </p:nvSpPr>
        <p:spPr bwMode="auto">
          <a:xfrm rot="10800000">
            <a:off x="8682103" y="3462259"/>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ight Arrow 53"/>
          <p:cNvSpPr/>
          <p:nvPr/>
        </p:nvSpPr>
        <p:spPr bwMode="auto">
          <a:xfrm rot="10800000">
            <a:off x="8682103" y="2480272"/>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05155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p:bldP spid="44" grpId="0"/>
      <p:bldP spid="25" grpId="0" animBg="1"/>
      <p:bldP spid="31" grpId="0" animBg="1"/>
      <p:bldP spid="39" grpId="0" animBg="1"/>
      <p:bldP spid="53" grpId="0" animBg="1"/>
      <p:bldP spid="5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4422749"/>
          </a:xfrm>
        </p:spPr>
        <p:txBody>
          <a:bodyPr/>
          <a:lstStyle/>
          <a:p>
            <a:r>
              <a:rPr lang="pt-BR" dirty="0"/>
              <a:t>Arquivo daemon.json</a:t>
            </a:r>
          </a:p>
          <a:p>
            <a:pPr lvl="1"/>
            <a:endParaRPr lang="pt-BR" sz="400" dirty="0"/>
          </a:p>
          <a:p>
            <a:pPr lvl="1"/>
            <a:r>
              <a:rPr lang="pt-BR" dirty="0"/>
              <a:t>C:\ProgramData\docker\config\daemon.json</a:t>
            </a:r>
          </a:p>
          <a:p>
            <a:pPr lvl="1"/>
            <a:r>
              <a:rPr lang="pt-BR" dirty="0"/>
              <a:t>Caso arquivo não exista então pode ser criado</a:t>
            </a:r>
          </a:p>
          <a:p>
            <a:pPr lvl="1"/>
            <a:r>
              <a:rPr lang="pt-BR" dirty="0"/>
              <a:t>Obs: nem todos parâmetros do daemon.json são aplicáveis ao Docker para Windows</a:t>
            </a:r>
          </a:p>
          <a:p>
            <a:r>
              <a:rPr lang="pt-BR" dirty="0"/>
              <a:t>Permitir conexão do Docker daemon na TCP 2375</a:t>
            </a:r>
          </a:p>
          <a:p>
            <a:pPr lvl="1"/>
            <a:r>
              <a:rPr lang="pt-BR" dirty="0"/>
              <a:t>Opção 1 – daemon.json</a:t>
            </a:r>
          </a:p>
          <a:p>
            <a:pPr lvl="2"/>
            <a:r>
              <a:rPr lang="pt-BR" sz="1800" dirty="0"/>
              <a:t>"hosts": ["tcp://0.0.0.0:2375", "npipe://"]</a:t>
            </a:r>
          </a:p>
          <a:p>
            <a:pPr lvl="1"/>
            <a:r>
              <a:rPr lang="pt-BR" dirty="0"/>
              <a:t>Opção 2 – SC Config (via CMD.exe)</a:t>
            </a:r>
          </a:p>
          <a:p>
            <a:pPr lvl="2"/>
            <a:r>
              <a:rPr lang="pt-BR" sz="1800" dirty="0"/>
              <a:t>sc config docker binpath= "\"C:\docker\dockerd.exe\" --run-service -H tcp://0.0.0.0:2375"</a:t>
            </a:r>
          </a:p>
        </p:txBody>
      </p:sp>
      <p:sp>
        <p:nvSpPr>
          <p:cNvPr id="3" name="Title 2"/>
          <p:cNvSpPr>
            <a:spLocks noGrp="1"/>
          </p:cNvSpPr>
          <p:nvPr>
            <p:ph type="title"/>
          </p:nvPr>
        </p:nvSpPr>
        <p:spPr/>
        <p:txBody>
          <a:bodyPr/>
          <a:lstStyle/>
          <a:p>
            <a:r>
              <a:rPr lang="pt-BR" dirty="0"/>
              <a:t>Configurando Docker no Windows</a:t>
            </a:r>
            <a:endParaRPr lang="en-US" dirty="0"/>
          </a:p>
        </p:txBody>
      </p:sp>
    </p:spTree>
    <p:extLst>
      <p:ext uri="{BB962C8B-B14F-4D97-AF65-F5344CB8AC3E}">
        <p14:creationId xmlns:p14="http://schemas.microsoft.com/office/powerpoint/2010/main" val="2456435518"/>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Removendo Imagens</a:t>
            </a:r>
            <a:endParaRPr lang="en-US" dirty="0"/>
          </a:p>
        </p:txBody>
      </p:sp>
      <p:sp>
        <p:nvSpPr>
          <p:cNvPr id="4" name="Title 3"/>
          <p:cNvSpPr>
            <a:spLocks noGrp="1"/>
          </p:cNvSpPr>
          <p:nvPr>
            <p:ph type="title"/>
          </p:nvPr>
        </p:nvSpPr>
        <p:spPr/>
        <p:txBody>
          <a:bodyPr/>
          <a:lstStyle/>
          <a:p>
            <a:r>
              <a:rPr lang="pt-BR" dirty="0"/>
              <a:t>Lab extra</a:t>
            </a:r>
            <a:endParaRPr lang="en-US" dirty="0"/>
          </a:p>
        </p:txBody>
      </p:sp>
    </p:spTree>
    <p:extLst>
      <p:ext uri="{BB962C8B-B14F-4D97-AF65-F5344CB8AC3E}">
        <p14:creationId xmlns:p14="http://schemas.microsoft.com/office/powerpoint/2010/main" val="3742845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3610219"/>
          </a:xfrm>
        </p:spPr>
        <p:txBody>
          <a:bodyPr/>
          <a:lstStyle/>
          <a:p>
            <a:r>
              <a:rPr lang="pt-BR" dirty="0"/>
              <a:t>Powershell</a:t>
            </a:r>
            <a:endParaRPr lang="pt-BR" sz="400" dirty="0"/>
          </a:p>
          <a:p>
            <a:pPr lvl="1"/>
            <a:r>
              <a:rPr lang="pt-BR" dirty="0"/>
              <a:t>Uninstall-ContainerOSImage –fullname CN=Microsoft_NanoServer_10.0.14300.1016</a:t>
            </a:r>
          </a:p>
          <a:p>
            <a:r>
              <a:rPr lang="pt-BR" dirty="0"/>
              <a:t>Docker</a:t>
            </a:r>
            <a:endParaRPr lang="pt-BR" sz="300" dirty="0"/>
          </a:p>
          <a:p>
            <a:pPr lvl="1"/>
            <a:r>
              <a:rPr lang="pt-BR" dirty="0"/>
              <a:t>Remover imagens</a:t>
            </a:r>
          </a:p>
          <a:p>
            <a:pPr lvl="2"/>
            <a:r>
              <a:rPr lang="pt-BR" sz="1800" dirty="0"/>
              <a:t>Docker rmi windowsservercoreiis</a:t>
            </a:r>
          </a:p>
          <a:p>
            <a:pPr lvl="1"/>
            <a:r>
              <a:rPr lang="pt-BR" dirty="0"/>
              <a:t>Remover containers</a:t>
            </a:r>
          </a:p>
          <a:p>
            <a:pPr lvl="2"/>
            <a:r>
              <a:rPr lang="pt-BR" sz="1800" dirty="0"/>
              <a:t>Docker rm</a:t>
            </a:r>
          </a:p>
        </p:txBody>
      </p:sp>
      <p:sp>
        <p:nvSpPr>
          <p:cNvPr id="3" name="Title 2"/>
          <p:cNvSpPr>
            <a:spLocks noGrp="1"/>
          </p:cNvSpPr>
          <p:nvPr>
            <p:ph type="title"/>
          </p:nvPr>
        </p:nvSpPr>
        <p:spPr/>
        <p:txBody>
          <a:bodyPr/>
          <a:lstStyle/>
          <a:p>
            <a:r>
              <a:rPr lang="pt-BR" dirty="0"/>
              <a:t>Removendo imagens instaladas</a:t>
            </a:r>
            <a:endParaRPr lang="en-US" dirty="0"/>
          </a:p>
        </p:txBody>
      </p:sp>
    </p:spTree>
    <p:extLst>
      <p:ext uri="{BB962C8B-B14F-4D97-AF65-F5344CB8AC3E}">
        <p14:creationId xmlns:p14="http://schemas.microsoft.com/office/powerpoint/2010/main" val="546680002"/>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Links adicionais</a:t>
            </a:r>
            <a:endParaRPr lang="en-US" dirty="0"/>
          </a:p>
        </p:txBody>
      </p:sp>
      <p:sp>
        <p:nvSpPr>
          <p:cNvPr id="5" name="Text Placeholder 4"/>
          <p:cNvSpPr>
            <a:spLocks noGrp="1"/>
          </p:cNvSpPr>
          <p:nvPr>
            <p:ph type="body" sz="quarter" idx="10"/>
          </p:nvPr>
        </p:nvSpPr>
        <p:spPr>
          <a:xfrm>
            <a:off x="274639" y="1212849"/>
            <a:ext cx="10572902" cy="5355312"/>
          </a:xfrm>
        </p:spPr>
        <p:txBody>
          <a:bodyPr/>
          <a:lstStyle/>
          <a:p>
            <a:pPr marL="571500" indent="-571500">
              <a:buFont typeface="Arial" panose="020B0604020202020204" pitchFamily="34" charset="0"/>
              <a:buChar char="•"/>
            </a:pPr>
            <a:r>
              <a:rPr lang="pt-BR" sz="2800" dirty="0"/>
              <a:t>Msdn.microsoft.com/virtualization/windowscontainers</a:t>
            </a:r>
          </a:p>
          <a:p>
            <a:pPr marL="571500" indent="-571500">
              <a:buFont typeface="Arial" panose="020B0604020202020204" pitchFamily="34" charset="0"/>
              <a:buChar char="•"/>
            </a:pPr>
            <a:r>
              <a:rPr lang="pt-BR" sz="2800" dirty="0"/>
              <a:t>Docs.docker.com</a:t>
            </a:r>
          </a:p>
          <a:p>
            <a:pPr marL="571500" indent="-571500">
              <a:buFont typeface="Arial" panose="020B0604020202020204" pitchFamily="34" charset="0"/>
              <a:buChar char="•"/>
            </a:pPr>
            <a:r>
              <a:rPr lang="pt-BR" sz="2800" dirty="0"/>
              <a:t>Azure.microsoft.com/en-us/blog/containers-docker-windows-and-trends</a:t>
            </a:r>
          </a:p>
          <a:p>
            <a:pPr marL="571500" indent="-571500">
              <a:buFont typeface="Arial" panose="020B0604020202020204" pitchFamily="34" charset="0"/>
              <a:buChar char="•"/>
            </a:pPr>
            <a:r>
              <a:rPr lang="pt-BR" sz="2800" dirty="0"/>
              <a:t>blogs.technet.microsoft.com/windowsserver/2015/10/28/a-closer-look-at-windows-server-and-hyper-v-containers-with-mark-russinovich/</a:t>
            </a:r>
          </a:p>
          <a:p>
            <a:pPr marL="571500" indent="-571500">
              <a:buFont typeface="Arial" panose="020B0604020202020204" pitchFamily="34" charset="0"/>
              <a:buChar char="•"/>
            </a:pPr>
            <a:r>
              <a:rPr lang="pt-BR" sz="2800" dirty="0"/>
              <a:t>Technet.microsoft.com/en-us/library/mt126167.aspx</a:t>
            </a:r>
          </a:p>
          <a:p>
            <a:pPr marL="571500" indent="-571500">
              <a:buFont typeface="Arial" panose="020B0604020202020204" pitchFamily="34" charset="0"/>
              <a:buChar char="•"/>
            </a:pPr>
            <a:r>
              <a:rPr lang="en-US" sz="2800" dirty="0"/>
              <a:t>mva.microsoft.com/</a:t>
            </a:r>
            <a:r>
              <a:rPr lang="en-US" sz="2800" dirty="0" err="1"/>
              <a:t>pt-br</a:t>
            </a:r>
            <a:r>
              <a:rPr lang="en-US" sz="2800" dirty="0"/>
              <a:t>/training-courses/docker-conceitos-e-prtica-12185</a:t>
            </a:r>
          </a:p>
          <a:p>
            <a:pPr marL="571500" indent="-571500">
              <a:buFont typeface="Arial" panose="020B0604020202020204" pitchFamily="34" charset="0"/>
              <a:buChar char="•"/>
            </a:pPr>
            <a:r>
              <a:rPr lang="en-US" sz="2800" dirty="0"/>
              <a:t>mva.microsoft.com/</a:t>
            </a:r>
            <a:r>
              <a:rPr lang="en-US" sz="2800" dirty="0" err="1"/>
              <a:t>en</a:t>
            </a:r>
            <a:r>
              <a:rPr lang="en-US" sz="2800" dirty="0"/>
              <a:t>-US/training-courses/whats-new-in-windows-server-2016-16457</a:t>
            </a:r>
          </a:p>
        </p:txBody>
      </p:sp>
    </p:spTree>
    <p:extLst>
      <p:ext uri="{BB962C8B-B14F-4D97-AF65-F5344CB8AC3E}">
        <p14:creationId xmlns:p14="http://schemas.microsoft.com/office/powerpoint/2010/main" val="4040899385"/>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l="25831"/>
          <a:stretch/>
        </p:blipFill>
        <p:spPr bwMode="invGray">
          <a:xfrm>
            <a:off x="1308682" y="3145040"/>
            <a:ext cx="2439053" cy="704445"/>
          </a:xfrm>
          <a:prstGeom prst="rect">
            <a:avLst/>
          </a:prstGeom>
          <a:noFill/>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357747"/>
            <a:ext cx="7672589" cy="114860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Sistema </a:t>
            </a:r>
            <a:r>
              <a:rPr lang="en-US" sz="2000" dirty="0" err="1">
                <a:gradFill>
                  <a:gsLst>
                    <a:gs pos="16814">
                      <a:srgbClr val="FFFFFF"/>
                    </a:gs>
                    <a:gs pos="46000">
                      <a:srgbClr val="FFFFFF"/>
                    </a:gs>
                  </a:gsLst>
                  <a:lin ang="5400000" scaled="0"/>
                </a:gradFill>
              </a:rPr>
              <a:t>Operacional</a:t>
            </a:r>
            <a:r>
              <a:rPr lang="en-US" sz="2000" dirty="0">
                <a:gradFill>
                  <a:gsLst>
                    <a:gs pos="16814">
                      <a:srgbClr val="FFFFFF"/>
                    </a:gs>
                    <a:gs pos="46000">
                      <a:srgbClr val="FFFFFF"/>
                    </a:gs>
                  </a:gsLst>
                  <a:lin ang="5400000" scaled="0"/>
                </a:gradFill>
              </a:rPr>
              <a:t> do Host</a:t>
            </a: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grpSp>
        <p:nvGrpSpPr>
          <p:cNvPr id="34" name="Group 33"/>
          <p:cNvGrpSpPr/>
          <p:nvPr/>
        </p:nvGrpSpPr>
        <p:grpSpPr>
          <a:xfrm>
            <a:off x="1231556" y="2975308"/>
            <a:ext cx="914399" cy="507901"/>
            <a:chOff x="1516427" y="2671236"/>
            <a:chExt cx="914399" cy="507901"/>
          </a:xfrm>
        </p:grpSpPr>
        <p:pic>
          <p:nvPicPr>
            <p:cNvPr id="35" name="Picture 34"/>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36" name="Picture 35"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37" name="Group 36"/>
          <p:cNvGrpSpPr/>
          <p:nvPr/>
        </p:nvGrpSpPr>
        <p:grpSpPr>
          <a:xfrm>
            <a:off x="2150258" y="2975308"/>
            <a:ext cx="914399" cy="507901"/>
            <a:chOff x="1516427" y="2671236"/>
            <a:chExt cx="914399" cy="507901"/>
          </a:xfrm>
        </p:grpSpPr>
        <p:pic>
          <p:nvPicPr>
            <p:cNvPr id="38" name="Picture 37"/>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47" name="Picture 46"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48" name="Group 47"/>
          <p:cNvGrpSpPr/>
          <p:nvPr/>
        </p:nvGrpSpPr>
        <p:grpSpPr>
          <a:xfrm>
            <a:off x="3068960" y="2975308"/>
            <a:ext cx="914399" cy="507901"/>
            <a:chOff x="1516427" y="2671236"/>
            <a:chExt cx="914399" cy="507901"/>
          </a:xfrm>
        </p:grpSpPr>
        <p:pic>
          <p:nvPicPr>
            <p:cNvPr id="49" name="Picture 48"/>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0" name="Picture 49"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51" name="Group 50"/>
          <p:cNvGrpSpPr/>
          <p:nvPr/>
        </p:nvGrpSpPr>
        <p:grpSpPr>
          <a:xfrm>
            <a:off x="3987662" y="2975308"/>
            <a:ext cx="914399" cy="507901"/>
            <a:chOff x="1516427" y="2671236"/>
            <a:chExt cx="914399" cy="507901"/>
          </a:xfrm>
        </p:grpSpPr>
        <p:pic>
          <p:nvPicPr>
            <p:cNvPr id="52" name="Picture 51"/>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5" name="Picture 54"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56" name="Rectangle 55"/>
          <p:cNvSpPr/>
          <p:nvPr/>
        </p:nvSpPr>
        <p:spPr bwMode="auto">
          <a:xfrm flipV="1">
            <a:off x="1231555" y="3525896"/>
            <a:ext cx="7557882" cy="50538"/>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57" name="Group 56"/>
          <p:cNvGrpSpPr/>
          <p:nvPr/>
        </p:nvGrpSpPr>
        <p:grpSpPr>
          <a:xfrm>
            <a:off x="4906362" y="2975308"/>
            <a:ext cx="914399" cy="507901"/>
            <a:chOff x="1516427" y="2671236"/>
            <a:chExt cx="914399" cy="507901"/>
          </a:xfrm>
        </p:grpSpPr>
        <p:pic>
          <p:nvPicPr>
            <p:cNvPr id="58" name="Picture 57"/>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9" name="Picture 58"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3" name="Group 72"/>
          <p:cNvGrpSpPr/>
          <p:nvPr/>
        </p:nvGrpSpPr>
        <p:grpSpPr>
          <a:xfrm>
            <a:off x="5841592" y="2975308"/>
            <a:ext cx="914399" cy="507901"/>
            <a:chOff x="1516427" y="2671236"/>
            <a:chExt cx="914399" cy="507901"/>
          </a:xfrm>
        </p:grpSpPr>
        <p:pic>
          <p:nvPicPr>
            <p:cNvPr id="74" name="Picture 73"/>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75" name="Picture 74"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6" name="Group 75"/>
          <p:cNvGrpSpPr/>
          <p:nvPr/>
        </p:nvGrpSpPr>
        <p:grpSpPr>
          <a:xfrm>
            <a:off x="6760294" y="2975308"/>
            <a:ext cx="914399" cy="507901"/>
            <a:chOff x="1516427" y="2671236"/>
            <a:chExt cx="914399" cy="507901"/>
          </a:xfrm>
        </p:grpSpPr>
        <p:pic>
          <p:nvPicPr>
            <p:cNvPr id="77" name="Picture 76"/>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78" name="Picture 77"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79" name="Group 78"/>
          <p:cNvGrpSpPr/>
          <p:nvPr/>
        </p:nvGrpSpPr>
        <p:grpSpPr>
          <a:xfrm>
            <a:off x="7678994" y="2975308"/>
            <a:ext cx="914399" cy="507901"/>
            <a:chOff x="1516427" y="2671236"/>
            <a:chExt cx="914399" cy="507901"/>
          </a:xfrm>
        </p:grpSpPr>
        <p:pic>
          <p:nvPicPr>
            <p:cNvPr id="80" name="Picture 79"/>
            <p:cNvPicPr>
              <a:picLocks noChangeAspect="1"/>
            </p:cNvPicPr>
            <p:nvPr/>
          </p:nvPicPr>
          <p:blipFill>
            <a:blip r:embed="rId5">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81" name="Picture 80" descr="\\MAGNUM\Projects\Microsoft\Cloud Power FY12\Design\ICONS_PNG\Application.png"/>
            <p:cNvPicPr>
              <a:picLocks noChangeAspect="1" noChangeArrowheads="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82" name="TextBox 81"/>
          <p:cNvSpPr txBox="1"/>
          <p:nvPr/>
        </p:nvSpPr>
        <p:spPr>
          <a:xfrm>
            <a:off x="9617333" y="2881502"/>
            <a:ext cx="18269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Containers</a:t>
            </a:r>
          </a:p>
        </p:txBody>
      </p:sp>
      <p:sp>
        <p:nvSpPr>
          <p:cNvPr id="83" name="Right Arrow 82"/>
          <p:cNvSpPr/>
          <p:nvPr/>
        </p:nvSpPr>
        <p:spPr bwMode="auto">
          <a:xfrm rot="10800000">
            <a:off x="8682103" y="2814434"/>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36747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par>
                                <p:cTn id="14" presetID="22" presetClass="entr" presetSubtype="4"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down)">
                                      <p:cBhvr>
                                        <p:cTn id="16" dur="500"/>
                                        <p:tgtEl>
                                          <p:spTgt spid="51"/>
                                        </p:tgtEl>
                                      </p:cBhvr>
                                    </p:animEffect>
                                  </p:childTnLst>
                                </p:cTn>
                              </p:par>
                              <p:par>
                                <p:cTn id="17" presetID="2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down)">
                                      <p:cBhvr>
                                        <p:cTn id="19" dur="500"/>
                                        <p:tgtEl>
                                          <p:spTgt spid="57"/>
                                        </p:tgtEl>
                                      </p:cBhvr>
                                    </p:animEffect>
                                  </p:childTnLst>
                                </p:cTn>
                              </p:par>
                              <p:par>
                                <p:cTn id="20" presetID="22" presetClass="entr" presetSubtype="4"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par>
                                <p:cTn id="23" presetID="22" presetClass="entr" presetSubtype="4"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down)">
                                      <p:cBhvr>
                                        <p:cTn id="25" dur="500"/>
                                        <p:tgtEl>
                                          <p:spTgt spid="76"/>
                                        </p:tgtEl>
                                      </p:cBhvr>
                                    </p:animEffect>
                                  </p:childTnLst>
                                </p:cTn>
                              </p:par>
                              <p:par>
                                <p:cTn id="26" presetID="22" presetClass="entr" presetSubtype="4"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down)">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2" grpId="0"/>
      <p:bldP spid="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357747"/>
            <a:ext cx="4668729" cy="93115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Sistema </a:t>
            </a:r>
            <a:r>
              <a:rPr lang="en-US" sz="2000" dirty="0" err="1">
                <a:gradFill>
                  <a:gsLst>
                    <a:gs pos="16814">
                      <a:srgbClr val="FFFFFF"/>
                    </a:gs>
                    <a:gs pos="46000">
                      <a:srgbClr val="FFFFFF"/>
                    </a:gs>
                  </a:gsLst>
                  <a:lin ang="5400000" scaled="0"/>
                </a:gradFill>
              </a:rPr>
              <a:t>Operacional</a:t>
            </a:r>
            <a:r>
              <a:rPr lang="en-US" sz="2000" dirty="0">
                <a:gradFill>
                  <a:gsLst>
                    <a:gs pos="16814">
                      <a:srgbClr val="FFFFFF"/>
                    </a:gs>
                    <a:gs pos="46000">
                      <a:srgbClr val="FFFFFF"/>
                    </a:gs>
                  </a:gsLst>
                  <a:lin ang="5400000" scaled="0"/>
                </a:gradFill>
              </a:rPr>
              <a:t> do Host</a:t>
            </a:r>
          </a:p>
        </p:txBody>
      </p:sp>
      <p:sp>
        <p:nvSpPr>
          <p:cNvPr id="42" name="TextBox 41"/>
          <p:cNvSpPr txBox="1"/>
          <p:nvPr/>
        </p:nvSpPr>
        <p:spPr>
          <a:xfrm>
            <a:off x="9672702" y="2565656"/>
            <a:ext cx="14786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t>Imagem</a:t>
            </a:r>
            <a:endParaRPr lang="en-US" sz="2400" dirty="0"/>
          </a:p>
        </p:txBody>
      </p:sp>
      <p:sp>
        <p:nvSpPr>
          <p:cNvPr id="44" name="TextBox 43"/>
          <p:cNvSpPr txBox="1"/>
          <p:nvPr/>
        </p:nvSpPr>
        <p:spPr>
          <a:xfrm>
            <a:off x="9672702" y="3357747"/>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a:t>Virtual </a:t>
            </a:r>
            <a:br>
              <a:rPr lang="en-US" sz="2400" dirty="0"/>
            </a:br>
            <a:r>
              <a:rPr lang="en-US" sz="2400" dirty="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err="1">
                <a:gradFill>
                  <a:gsLst>
                    <a:gs pos="16814">
                      <a:srgbClr val="FFFFFF"/>
                    </a:gs>
                    <a:gs pos="46000">
                      <a:srgbClr val="FFFFFF"/>
                    </a:gs>
                  </a:gsLst>
                  <a:lin ang="5400000" scaled="0"/>
                </a:gradFill>
              </a:rPr>
              <a:t>Virtualização</a:t>
            </a:r>
            <a:r>
              <a:rPr lang="en-US" sz="1400" dirty="0">
                <a:gradFill>
                  <a:gsLst>
                    <a:gs pos="16814">
                      <a:srgbClr val="FFFFFF"/>
                    </a:gs>
                    <a:gs pos="46000">
                      <a:srgbClr val="FFFFFF"/>
                    </a:gs>
                  </a:gsLst>
                  <a:lin ang="5400000" scaled="0"/>
                </a:gradFill>
              </a:rPr>
              <a:t> de Hardware</a:t>
            </a: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416282"/>
            <a:ext cx="2920020" cy="872617"/>
          </a:xfrm>
          <a:prstGeom prst="rect">
            <a:avLst/>
          </a:prstGeom>
        </p:spPr>
      </p:pic>
      <p:sp>
        <p:nvSpPr>
          <p:cNvPr id="39" name="Rectangle 38"/>
          <p:cNvSpPr/>
          <p:nvPr/>
        </p:nvSpPr>
        <p:spPr bwMode="auto">
          <a:xfrm>
            <a:off x="5948709" y="2403529"/>
            <a:ext cx="2916936" cy="9627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a:gradFill>
                  <a:gsLst>
                    <a:gs pos="16814">
                      <a:srgbClr val="FFFFFF"/>
                    </a:gs>
                    <a:gs pos="46000">
                      <a:srgbClr val="FFFFFF"/>
                    </a:gs>
                  </a:gsLst>
                  <a:lin ang="5400000" scaled="0"/>
                </a:gradFill>
              </a:rPr>
              <a:t>Sistema </a:t>
            </a:r>
            <a:r>
              <a:rPr lang="en-US" dirty="0" err="1">
                <a:gradFill>
                  <a:gsLst>
                    <a:gs pos="16814">
                      <a:srgbClr val="FFFFFF"/>
                    </a:gs>
                    <a:gs pos="46000">
                      <a:srgbClr val="FFFFFF"/>
                    </a:gs>
                  </a:gsLst>
                  <a:lin ang="5400000" scaled="0"/>
                </a:gradFill>
              </a:rPr>
              <a:t>Operacional</a:t>
            </a:r>
            <a:r>
              <a:rPr lang="en-US" dirty="0">
                <a:gradFill>
                  <a:gsLst>
                    <a:gs pos="16814">
                      <a:srgbClr val="FFFFFF"/>
                    </a:gs>
                    <a:gs pos="46000">
                      <a:srgbClr val="FFFFFF"/>
                    </a:gs>
                  </a:gsLst>
                  <a:lin ang="5400000" scaled="0"/>
                </a:gradFill>
              </a:rPr>
              <a:t> Guest</a:t>
            </a:r>
          </a:p>
        </p:txBody>
      </p:sp>
      <p:sp>
        <p:nvSpPr>
          <p:cNvPr id="53" name="Right Arrow 52"/>
          <p:cNvSpPr/>
          <p:nvPr/>
        </p:nvSpPr>
        <p:spPr bwMode="auto">
          <a:xfrm rot="10800000">
            <a:off x="8682103" y="3471590"/>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ight Arrow 53"/>
          <p:cNvSpPr/>
          <p:nvPr/>
        </p:nvSpPr>
        <p:spPr bwMode="auto">
          <a:xfrm rot="10800000">
            <a:off x="8682103" y="2489603"/>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a:off x="1231556" y="2975308"/>
            <a:ext cx="914399" cy="507901"/>
            <a:chOff x="1516427" y="2671236"/>
            <a:chExt cx="914399" cy="507901"/>
          </a:xfrm>
        </p:grpSpPr>
        <p:pic>
          <p:nvPicPr>
            <p:cNvPr id="35" name="Picture 34"/>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36" name="Picture 35"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37" name="Group 36"/>
          <p:cNvGrpSpPr/>
          <p:nvPr/>
        </p:nvGrpSpPr>
        <p:grpSpPr>
          <a:xfrm>
            <a:off x="2150258" y="2975308"/>
            <a:ext cx="914399" cy="507901"/>
            <a:chOff x="1516427" y="2671236"/>
            <a:chExt cx="914399" cy="507901"/>
          </a:xfrm>
        </p:grpSpPr>
        <p:pic>
          <p:nvPicPr>
            <p:cNvPr id="38" name="Picture 3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47" name="Picture 46"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48" name="Group 47"/>
          <p:cNvGrpSpPr/>
          <p:nvPr/>
        </p:nvGrpSpPr>
        <p:grpSpPr>
          <a:xfrm>
            <a:off x="3068960" y="2975308"/>
            <a:ext cx="914399" cy="507901"/>
            <a:chOff x="1516427" y="2671236"/>
            <a:chExt cx="914399" cy="507901"/>
          </a:xfrm>
        </p:grpSpPr>
        <p:pic>
          <p:nvPicPr>
            <p:cNvPr id="49" name="Picture 48"/>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0" name="Picture 49"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51" name="Group 50"/>
          <p:cNvGrpSpPr/>
          <p:nvPr/>
        </p:nvGrpSpPr>
        <p:grpSpPr>
          <a:xfrm>
            <a:off x="3987662" y="2975308"/>
            <a:ext cx="914399" cy="507901"/>
            <a:chOff x="1516427" y="2671236"/>
            <a:chExt cx="914399" cy="507901"/>
          </a:xfrm>
        </p:grpSpPr>
        <p:pic>
          <p:nvPicPr>
            <p:cNvPr id="52" name="Picture 51"/>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5" name="Picture 54"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56" name="Rectangle 55"/>
          <p:cNvSpPr/>
          <p:nvPr/>
        </p:nvSpPr>
        <p:spPr bwMode="auto">
          <a:xfrm flipV="1">
            <a:off x="1231555" y="3530715"/>
            <a:ext cx="4589205"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57" name="Group 56"/>
          <p:cNvGrpSpPr/>
          <p:nvPr/>
        </p:nvGrpSpPr>
        <p:grpSpPr>
          <a:xfrm>
            <a:off x="4906362" y="2975308"/>
            <a:ext cx="914399" cy="507901"/>
            <a:chOff x="1516427" y="2671236"/>
            <a:chExt cx="914399" cy="507901"/>
          </a:xfrm>
        </p:grpSpPr>
        <p:pic>
          <p:nvPicPr>
            <p:cNvPr id="58" name="Picture 5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59" name="Picture 58"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60" name="Group 59"/>
          <p:cNvGrpSpPr/>
          <p:nvPr/>
        </p:nvGrpSpPr>
        <p:grpSpPr>
          <a:xfrm>
            <a:off x="6021532" y="2014422"/>
            <a:ext cx="914399" cy="507901"/>
            <a:chOff x="1516427" y="2671236"/>
            <a:chExt cx="914399" cy="507901"/>
          </a:xfrm>
        </p:grpSpPr>
        <p:pic>
          <p:nvPicPr>
            <p:cNvPr id="61" name="Picture 60"/>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2" name="Picture 61"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grpSp>
        <p:nvGrpSpPr>
          <p:cNvPr id="63" name="Group 62"/>
          <p:cNvGrpSpPr/>
          <p:nvPr/>
        </p:nvGrpSpPr>
        <p:grpSpPr>
          <a:xfrm>
            <a:off x="6944996" y="2014422"/>
            <a:ext cx="914399" cy="507901"/>
            <a:chOff x="1516427" y="2671236"/>
            <a:chExt cx="914399" cy="507901"/>
          </a:xfrm>
        </p:grpSpPr>
        <p:pic>
          <p:nvPicPr>
            <p:cNvPr id="64" name="Picture 63"/>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5" name="Picture 64"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66" name="Rectangle 65"/>
          <p:cNvSpPr/>
          <p:nvPr/>
        </p:nvSpPr>
        <p:spPr bwMode="auto">
          <a:xfrm flipV="1">
            <a:off x="6001736" y="2539027"/>
            <a:ext cx="2790648"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67" name="Group 66"/>
          <p:cNvGrpSpPr/>
          <p:nvPr/>
        </p:nvGrpSpPr>
        <p:grpSpPr>
          <a:xfrm>
            <a:off x="7868459" y="2014422"/>
            <a:ext cx="914399" cy="507901"/>
            <a:chOff x="1516427" y="2671236"/>
            <a:chExt cx="914399" cy="507901"/>
          </a:xfrm>
        </p:grpSpPr>
        <p:pic>
          <p:nvPicPr>
            <p:cNvPr id="68" name="Picture 67"/>
            <p:cNvPicPr>
              <a:picLocks noChangeAspect="1"/>
            </p:cNvPicPr>
            <p:nvPr/>
          </p:nvPicPr>
          <p:blipFill>
            <a:blip r:embed="rId7">
              <a:duotone>
                <a:prstClr val="black"/>
                <a:schemeClr val="accent2">
                  <a:tint val="45000"/>
                  <a:satMod val="400000"/>
                </a:schemeClr>
              </a:duotone>
            </a:blip>
            <a:stretch>
              <a:fillRect/>
            </a:stretch>
          </p:blipFill>
          <p:spPr>
            <a:xfrm>
              <a:off x="1516427" y="2671236"/>
              <a:ext cx="914399" cy="507901"/>
            </a:xfrm>
            <a:prstGeom prst="rect">
              <a:avLst/>
            </a:prstGeom>
          </p:spPr>
        </p:pic>
        <p:pic>
          <p:nvPicPr>
            <p:cNvPr id="69" name="Picture 68" descr="\\MAGNUM\Projects\Microsoft\Cloud Power FY12\Design\ICONS_PNG\Application.png"/>
            <p:cNvPicPr>
              <a:picLocks noChangeAspect="1" noChangeArrowheads="1"/>
            </p:cNvPicPr>
            <p:nvPr/>
          </p:nvPicPr>
          <p:blipFill>
            <a:blip r:embed="rId8" cstate="print">
              <a:duotone>
                <a:prstClr val="black"/>
                <a:schemeClr val="accent2">
                  <a:tint val="45000"/>
                  <a:satMod val="400000"/>
                </a:schemeClr>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821226" y="2783714"/>
              <a:ext cx="325632" cy="325632"/>
            </a:xfrm>
            <a:prstGeom prst="rect">
              <a:avLst/>
            </a:prstGeom>
            <a:noFill/>
          </p:spPr>
        </p:pic>
      </p:grpSp>
      <p:sp>
        <p:nvSpPr>
          <p:cNvPr id="70" name="Right Arrow 69"/>
          <p:cNvSpPr/>
          <p:nvPr/>
        </p:nvSpPr>
        <p:spPr bwMode="auto">
          <a:xfrm>
            <a:off x="4914647" y="1820338"/>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ight Arrow 70"/>
          <p:cNvSpPr/>
          <p:nvPr/>
        </p:nvSpPr>
        <p:spPr bwMode="auto">
          <a:xfrm rot="5400000">
            <a:off x="4481668" y="2065611"/>
            <a:ext cx="865955"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p:cNvSpPr txBox="1"/>
          <p:nvPr/>
        </p:nvSpPr>
        <p:spPr>
          <a:xfrm>
            <a:off x="3759784" y="1469082"/>
            <a:ext cx="18269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Containers</a:t>
            </a:r>
          </a:p>
        </p:txBody>
      </p:sp>
    </p:spTree>
    <p:extLst>
      <p:ext uri="{BB962C8B-B14F-4D97-AF65-F5344CB8AC3E}">
        <p14:creationId xmlns:p14="http://schemas.microsoft.com/office/powerpoint/2010/main" val="3032349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down)">
                                      <p:cBhvr>
                                        <p:cTn id="32" dur="500"/>
                                        <p:tgtEl>
                                          <p:spTgt spid="51"/>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down)">
                                      <p:cBhvr>
                                        <p:cTn id="36" dur="500"/>
                                        <p:tgtEl>
                                          <p:spTgt spid="57"/>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500"/>
                                        <p:tgtEl>
                                          <p:spTgt spid="66"/>
                                        </p:tgtEl>
                                      </p:cBhvr>
                                    </p:animEffect>
                                  </p:childTnLst>
                                </p:cTn>
                              </p:par>
                            </p:childTnLst>
                          </p:cTn>
                        </p:par>
                        <p:par>
                          <p:cTn id="70" fill="hold">
                            <p:stCondLst>
                              <p:cond delay="1500"/>
                            </p:stCondLst>
                            <p:childTnLst>
                              <p:par>
                                <p:cTn id="71" presetID="22" presetClass="entr" presetSubtype="4" fill="hold"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wipe(down)">
                                      <p:cBhvr>
                                        <p:cTn id="73" dur="5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500"/>
                                        <p:tgtEl>
                                          <p:spTgt spid="70"/>
                                        </p:tgtEl>
                                      </p:cBhvr>
                                    </p:animEffect>
                                  </p:childTnLst>
                                </p:cTn>
                              </p:par>
                            </p:childTnLst>
                          </p:cTn>
                        </p:par>
                        <p:par>
                          <p:cTn id="77" fill="hold">
                            <p:stCondLst>
                              <p:cond delay="2000"/>
                            </p:stCondLst>
                            <p:childTnLst>
                              <p:par>
                                <p:cTn id="78" presetID="22" presetClass="entr" presetSubtype="4" fill="hold" nodeType="after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down)">
                                      <p:cBhvr>
                                        <p:cTn id="80" dur="500"/>
                                        <p:tgtEl>
                                          <p:spTgt spid="63"/>
                                        </p:tgtEl>
                                      </p:cBhvr>
                                    </p:animEffect>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down)">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p:bldP spid="44" grpId="0"/>
      <p:bldP spid="31" grpId="0" animBg="1"/>
      <p:bldP spid="39" grpId="0" animBg="1"/>
      <p:bldP spid="53" grpId="0" animBg="1"/>
      <p:bldP spid="54" grpId="0" animBg="1"/>
      <p:bldP spid="56" grpId="0" animBg="1"/>
      <p:bldP spid="66" grpId="0" animBg="1"/>
      <p:bldP spid="70" grpId="0" animBg="1"/>
      <p:bldP spid="71" grpId="0" animBg="1"/>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err="1"/>
              <a:t>Configurando</a:t>
            </a:r>
            <a:r>
              <a:rPr lang="en-US" sz="4800" dirty="0"/>
              <a:t> um host para Windows Server Container</a:t>
            </a:r>
          </a:p>
        </p:txBody>
      </p:sp>
    </p:spTree>
    <p:extLst>
      <p:ext uri="{BB962C8B-B14F-4D97-AF65-F5344CB8AC3E}">
        <p14:creationId xmlns:p14="http://schemas.microsoft.com/office/powerpoint/2010/main" val="151319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30" name="Rounded Rectangle 29"/>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46" name="Group 45"/>
          <p:cNvGrpSpPr/>
          <p:nvPr/>
        </p:nvGrpSpPr>
        <p:grpSpPr>
          <a:xfrm>
            <a:off x="686258" y="4285091"/>
            <a:ext cx="1882150" cy="951832"/>
            <a:chOff x="4962561" y="2484878"/>
            <a:chExt cx="2522622" cy="1409700"/>
          </a:xfrm>
        </p:grpSpPr>
        <p:grpSp>
          <p:nvGrpSpPr>
            <p:cNvPr id="47" name="Group 46"/>
            <p:cNvGrpSpPr/>
            <p:nvPr/>
          </p:nvGrpSpPr>
          <p:grpSpPr>
            <a:xfrm>
              <a:off x="4962561" y="2484878"/>
              <a:ext cx="2522622" cy="1409700"/>
              <a:chOff x="3703637" y="1744662"/>
              <a:chExt cx="5181600" cy="2895600"/>
            </a:xfrm>
          </p:grpSpPr>
          <p:sp>
            <p:nvSpPr>
              <p:cNvPr id="57" name="Rectangle 5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ight Bracket 5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 name="Left Bracket 5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48" name="Straight Connector 47"/>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151321" y="2732528"/>
              <a:ext cx="364693" cy="914400"/>
              <a:chOff x="5528956" y="2849562"/>
              <a:chExt cx="729385" cy="1828800"/>
            </a:xfrm>
          </p:grpSpPr>
          <p:cxnSp>
            <p:nvCxnSpPr>
              <p:cNvPr id="53" name="Straight Connector 5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grpSp>
        <p:nvGrpSpPr>
          <p:cNvPr id="4" name="Group 3"/>
          <p:cNvGrpSpPr/>
          <p:nvPr/>
        </p:nvGrpSpPr>
        <p:grpSpPr>
          <a:xfrm>
            <a:off x="4793408" y="4945385"/>
            <a:ext cx="2872629" cy="1645920"/>
            <a:chOff x="4793408" y="5214462"/>
            <a:chExt cx="2872629" cy="1645920"/>
          </a:xfrm>
        </p:grpSpPr>
        <p:pic>
          <p:nvPicPr>
            <p:cNvPr id="115" name="Picture 114"/>
            <p:cNvPicPr>
              <a:picLocks noChangeAspect="1"/>
            </p:cNvPicPr>
            <p:nvPr/>
          </p:nvPicPr>
          <p:blipFill>
            <a:blip r:embed="rId4"/>
            <a:stretch>
              <a:fillRect/>
            </a:stretch>
          </p:blipFill>
          <p:spPr>
            <a:xfrm>
              <a:off x="4793408" y="5214462"/>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967" y="6237078"/>
              <a:ext cx="1773510" cy="407795"/>
            </a:xfrm>
            <a:prstGeom prst="rect">
              <a:avLst/>
            </a:prstGeom>
          </p:spPr>
        </p:pic>
        <p:sp>
          <p:nvSpPr>
            <p:cNvPr id="3" name="TextBox 2"/>
            <p:cNvSpPr txBox="1"/>
            <p:nvPr/>
          </p:nvSpPr>
          <p:spPr>
            <a:xfrm>
              <a:off x="5141764" y="5373213"/>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grpSp>
      <p:sp>
        <p:nvSpPr>
          <p:cNvPr id="74" name="Rectangle 7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pic>
        <p:nvPicPr>
          <p:cNvPr id="31" name="Picture 30"/>
          <p:cNvPicPr>
            <a:picLocks noChangeAspect="1"/>
          </p:cNvPicPr>
          <p:nvPr/>
        </p:nvPicPr>
        <p:blipFill>
          <a:blip r:embed="rId5">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851638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038 2.5783E-6 L -0.10505 0.00045 " pathEditMode="relative" rAng="0" ptsTypes="AA">
                                      <p:cBhvr>
                                        <p:cTn id="6" dur="2000" fill="hold"/>
                                        <p:tgtEl>
                                          <p:spTgt spid="4"/>
                                        </p:tgtEl>
                                        <p:attrNameLst>
                                          <p:attrName>ppt_x</p:attrName>
                                          <p:attrName>ppt_y</p:attrName>
                                        </p:attrNameLst>
                                      </p:cBhvr>
                                      <p:rCtr x="-5234" y="23"/>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C:\Windows\*</a:t>
            </a: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err="1">
                <a:gradFill>
                  <a:gsLst>
                    <a:gs pos="16814">
                      <a:srgbClr val="FFFFFF"/>
                    </a:gs>
                    <a:gs pos="46000">
                      <a:srgbClr val="FFFFFF"/>
                    </a:gs>
                  </a:gsLst>
                  <a:lin ang="5400000" scaled="0"/>
                </a:gradFill>
              </a:rPr>
              <a:t>vazio</a:t>
            </a:r>
            <a:endParaRPr lang="en-US" sz="2000" i="1" dirty="0">
              <a:gradFill>
                <a:gsLst>
                  <a:gs pos="16814">
                    <a:srgbClr val="FFFFFF"/>
                  </a:gs>
                  <a:gs pos="46000">
                    <a:srgbClr val="FFFFFF"/>
                  </a:gs>
                </a:gsLst>
                <a:lin ang="5400000" scaled="0"/>
              </a:gradFill>
            </a:endParaRPr>
          </a:p>
        </p:txBody>
      </p:sp>
      <p:sp>
        <p:nvSpPr>
          <p:cNvPr id="78" name="Right Arrow 77"/>
          <p:cNvSpPr/>
          <p:nvPr/>
        </p:nvSpPr>
        <p:spPr bwMode="auto">
          <a:xfrm>
            <a:off x="9179032" y="3732457"/>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7" name="Rounded Rectangle 66"/>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69" name="Group 68"/>
          <p:cNvGrpSpPr/>
          <p:nvPr/>
        </p:nvGrpSpPr>
        <p:grpSpPr>
          <a:xfrm>
            <a:off x="686258" y="4285091"/>
            <a:ext cx="1882150" cy="951832"/>
            <a:chOff x="4962561" y="2484878"/>
            <a:chExt cx="2522622" cy="1409700"/>
          </a:xfrm>
        </p:grpSpPr>
        <p:grpSp>
          <p:nvGrpSpPr>
            <p:cNvPr id="70" name="Group 69"/>
            <p:cNvGrpSpPr/>
            <p:nvPr/>
          </p:nvGrpSpPr>
          <p:grpSpPr>
            <a:xfrm>
              <a:off x="4962561" y="2484878"/>
              <a:ext cx="2522622" cy="1409700"/>
              <a:chOff x="3703637" y="1744662"/>
              <a:chExt cx="5181600" cy="2895600"/>
            </a:xfrm>
          </p:grpSpPr>
          <p:sp>
            <p:nvSpPr>
              <p:cNvPr id="87" name="Rectangle 8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8" name="Right Bracket 8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9" name="Left Bracket 8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71" name="Straight Connector 7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51321" y="2732528"/>
              <a:ext cx="364693" cy="914400"/>
              <a:chOff x="5528956" y="2849562"/>
              <a:chExt cx="729385" cy="1828800"/>
            </a:xfrm>
          </p:grpSpPr>
          <p:cxnSp>
            <p:nvCxnSpPr>
              <p:cNvPr id="83" name="Straight Connector 8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26830090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C:\Windows\*</a:t>
            </a: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err="1">
                <a:gradFill>
                  <a:gsLst>
                    <a:gs pos="16814">
                      <a:srgbClr val="FFFFFF"/>
                    </a:gs>
                    <a:gs pos="46000">
                      <a:srgbClr val="FFFFFF"/>
                    </a:gs>
                  </a:gsLst>
                  <a:lin ang="5400000" scaled="0"/>
                </a:gradFill>
              </a:rPr>
              <a:t>vazio</a:t>
            </a:r>
            <a:endParaRPr lang="en-US" sz="2000" i="1" dirty="0">
              <a:gradFill>
                <a:gsLst>
                  <a:gs pos="16814">
                    <a:srgbClr val="FFFFFF"/>
                  </a:gs>
                  <a:gs pos="46000">
                    <a:srgbClr val="FFFFFF"/>
                  </a:gs>
                </a:gsLst>
                <a:lin ang="5400000" scaled="0"/>
              </a:gradFill>
            </a:endParaRPr>
          </a:p>
        </p:txBody>
      </p:sp>
      <p:sp>
        <p:nvSpPr>
          <p:cNvPr id="78" name="Rectangle 77"/>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a:solidFill>
                  <a:srgbClr val="000000"/>
                </a:solidFill>
              </a:rPr>
              <a:t>C:\nodeJS</a:t>
            </a:r>
          </a:p>
        </p:txBody>
      </p:sp>
      <p:sp>
        <p:nvSpPr>
          <p:cNvPr id="5" name="Down Arrow 4"/>
          <p:cNvSpPr/>
          <p:nvPr/>
        </p:nvSpPr>
        <p:spPr bwMode="auto">
          <a:xfrm>
            <a:off x="10190032" y="1828011"/>
            <a:ext cx="1195996" cy="635262"/>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9" name="Right Arrow 78"/>
          <p:cNvSpPr/>
          <p:nvPr/>
        </p:nvSpPr>
        <p:spPr bwMode="auto">
          <a:xfrm>
            <a:off x="9189423" y="3818806"/>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9" name="Rounded Rectangle 68"/>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71" name="Group 70"/>
          <p:cNvGrpSpPr/>
          <p:nvPr/>
        </p:nvGrpSpPr>
        <p:grpSpPr>
          <a:xfrm>
            <a:off x="686258" y="4285091"/>
            <a:ext cx="1882150" cy="951832"/>
            <a:chOff x="4962561" y="2484878"/>
            <a:chExt cx="2522622" cy="1409700"/>
          </a:xfrm>
        </p:grpSpPr>
        <p:grpSp>
          <p:nvGrpSpPr>
            <p:cNvPr id="80" name="Group 79"/>
            <p:cNvGrpSpPr/>
            <p:nvPr/>
          </p:nvGrpSpPr>
          <p:grpSpPr>
            <a:xfrm>
              <a:off x="4962561" y="2484878"/>
              <a:ext cx="2522622" cy="1409700"/>
              <a:chOff x="3703637" y="1744662"/>
              <a:chExt cx="5181600" cy="2895600"/>
            </a:xfrm>
          </p:grpSpPr>
          <p:sp>
            <p:nvSpPr>
              <p:cNvPr id="90" name="Rectangle 8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2" name="Left Bracket 91"/>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1" name="Straight Connector 8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151321" y="2732528"/>
              <a:ext cx="364693" cy="914400"/>
              <a:chOff x="5528956" y="2849562"/>
              <a:chExt cx="729385" cy="1828800"/>
            </a:xfrm>
          </p:grpSpPr>
          <p:cxnSp>
            <p:nvCxnSpPr>
              <p:cNvPr id="86" name="Straight Connector 8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34487469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120" name="Picture 119"/>
          <p:cNvPicPr>
            <a:picLocks noChangeAspect="1"/>
          </p:cNvPicPr>
          <p:nvPr/>
        </p:nvPicPr>
        <p:blipFill>
          <a:blip r:embed="rId4"/>
          <a:stretch>
            <a:fillRect/>
          </a:stretch>
        </p:blipFill>
        <p:spPr>
          <a:xfrm>
            <a:off x="9787204" y="2355738"/>
            <a:ext cx="2015267" cy="1152270"/>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C:\Windows\*</a:t>
            </a:r>
          </a:p>
          <a:p>
            <a:pPr defTabSz="932398" fontAlgn="base">
              <a:spcBef>
                <a:spcPct val="0"/>
              </a:spcBef>
              <a:spcAft>
                <a:spcPct val="0"/>
              </a:spcAft>
            </a:pPr>
            <a:r>
              <a:rPr lang="en-US" dirty="0">
                <a:gradFill>
                  <a:gsLst>
                    <a:gs pos="16814">
                      <a:srgbClr val="FFFFFF"/>
                    </a:gs>
                    <a:gs pos="46000">
                      <a:srgbClr val="FFFFFF"/>
                    </a:gs>
                  </a:gsLst>
                  <a:lin ang="5400000" scaled="0"/>
                </a:gradFill>
              </a:rPr>
              <a:t>C:\nodeJS</a:t>
            </a:r>
          </a:p>
        </p:txBody>
      </p:sp>
      <p:pic>
        <p:nvPicPr>
          <p:cNvPr id="75" name="Picture 74"/>
          <p:cNvPicPr>
            <a:picLocks noChangeAspect="1"/>
          </p:cNvPicPr>
          <p:nvPr/>
        </p:nvPicPr>
        <p:blipFill>
          <a:blip r:embed="rId6"/>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sp>
        <p:nvSpPr>
          <p:cNvPr id="78" name="Rectangle 77"/>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a:solidFill>
                  <a:srgbClr val="000000"/>
                </a:solidFill>
              </a:rPr>
              <a:t>C:\nodeJS</a:t>
            </a:r>
          </a:p>
        </p:txBody>
      </p:sp>
      <p:sp>
        <p:nvSpPr>
          <p:cNvPr id="5" name="Down Arrow 4"/>
          <p:cNvSpPr/>
          <p:nvPr/>
        </p:nvSpPr>
        <p:spPr bwMode="auto">
          <a:xfrm>
            <a:off x="10190032" y="1828011"/>
            <a:ext cx="1195996" cy="625932"/>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9" name="Right Arrow 78"/>
          <p:cNvSpPr/>
          <p:nvPr/>
        </p:nvSpPr>
        <p:spPr bwMode="auto">
          <a:xfrm>
            <a:off x="9189423" y="3818806"/>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9" name="Rounded Rectangle 68"/>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71" name="Group 70"/>
          <p:cNvGrpSpPr/>
          <p:nvPr/>
        </p:nvGrpSpPr>
        <p:grpSpPr>
          <a:xfrm>
            <a:off x="686258" y="4285091"/>
            <a:ext cx="1882150" cy="951832"/>
            <a:chOff x="4962561" y="2484878"/>
            <a:chExt cx="2522622" cy="1409700"/>
          </a:xfrm>
        </p:grpSpPr>
        <p:grpSp>
          <p:nvGrpSpPr>
            <p:cNvPr id="80" name="Group 79"/>
            <p:cNvGrpSpPr/>
            <p:nvPr/>
          </p:nvGrpSpPr>
          <p:grpSpPr>
            <a:xfrm>
              <a:off x="4962561" y="2484878"/>
              <a:ext cx="2522622" cy="1409700"/>
              <a:chOff x="3703637" y="1744662"/>
              <a:chExt cx="5181600" cy="2895600"/>
            </a:xfrm>
          </p:grpSpPr>
          <p:sp>
            <p:nvSpPr>
              <p:cNvPr id="90" name="Rectangle 8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2" name="Left Bracket 91"/>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1" name="Straight Connector 8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151321" y="2732528"/>
              <a:ext cx="364693" cy="914400"/>
              <a:chOff x="5528956" y="2849562"/>
              <a:chExt cx="729385" cy="1828800"/>
            </a:xfrm>
          </p:grpSpPr>
          <p:cxnSp>
            <p:nvCxnSpPr>
              <p:cNvPr id="86" name="Straight Connector 8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spTree>
    <p:extLst>
      <p:ext uri="{BB962C8B-B14F-4D97-AF65-F5344CB8AC3E}">
        <p14:creationId xmlns:p14="http://schemas.microsoft.com/office/powerpoint/2010/main" val="9155546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rgbClr val="0078D7"/>
                </a:solidFill>
              </a:rPr>
              <a:t>Visão</a:t>
            </a:r>
            <a:r>
              <a:rPr lang="en-US" sz="2000" b="1" dirty="0">
                <a:solidFill>
                  <a:srgbClr val="0078D7"/>
                </a:solidFill>
              </a:rPr>
              <a:t> do Container</a:t>
            </a:r>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pic>
        <p:nvPicPr>
          <p:cNvPr id="75" name="Picture 74"/>
          <p:cNvPicPr>
            <a:picLocks noChangeAspect="1"/>
          </p:cNvPicPr>
          <p:nvPr/>
        </p:nvPicPr>
        <p:blipFill>
          <a:blip r:embed="rId5"/>
          <a:stretch>
            <a:fillRect/>
          </a:stretch>
        </p:blipFill>
        <p:spPr>
          <a:xfrm>
            <a:off x="3483133" y="3217440"/>
            <a:ext cx="2878638" cy="1645920"/>
          </a:xfrm>
          <a:prstGeom prst="rect">
            <a:avLst/>
          </a:prstGeom>
        </p:spPr>
      </p:pic>
      <p:sp>
        <p:nvSpPr>
          <p:cNvPr id="76" name="TextBox 75"/>
          <p:cNvSpPr txBox="1"/>
          <p:nvPr/>
        </p:nvSpPr>
        <p:spPr>
          <a:xfrm>
            <a:off x="3475038" y="3747190"/>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sp>
        <p:nvSpPr>
          <p:cNvPr id="31" name="Rounded Rectangle 30"/>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33" name="Group 32"/>
          <p:cNvGrpSpPr/>
          <p:nvPr/>
        </p:nvGrpSpPr>
        <p:grpSpPr>
          <a:xfrm>
            <a:off x="686258" y="4285091"/>
            <a:ext cx="1882150" cy="951832"/>
            <a:chOff x="4962561" y="2484878"/>
            <a:chExt cx="2522622" cy="1409700"/>
          </a:xfrm>
        </p:grpSpPr>
        <p:grpSp>
          <p:nvGrpSpPr>
            <p:cNvPr id="34" name="Group 33"/>
            <p:cNvGrpSpPr/>
            <p:nvPr/>
          </p:nvGrpSpPr>
          <p:grpSpPr>
            <a:xfrm>
              <a:off x="4962561" y="2484878"/>
              <a:ext cx="2522622" cy="1409700"/>
              <a:chOff x="3703637" y="1744662"/>
              <a:chExt cx="5181600" cy="2895600"/>
            </a:xfrm>
          </p:grpSpPr>
          <p:sp>
            <p:nvSpPr>
              <p:cNvPr id="44" name="Rectangle 4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ight Bracket 4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1" name="Left Bracket 60"/>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35" name="Straight Connector 3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151321" y="2732528"/>
              <a:ext cx="364693" cy="914400"/>
              <a:chOff x="5528956" y="2849562"/>
              <a:chExt cx="729385" cy="1828800"/>
            </a:xfrm>
          </p:grpSpPr>
          <p:cxnSp>
            <p:nvCxnSpPr>
              <p:cNvPr id="40" name="Straight Connector 3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pic>
        <p:nvPicPr>
          <p:cNvPr id="63" name="Picture 62"/>
          <p:cNvPicPr>
            <a:picLocks noChangeAspect="1"/>
          </p:cNvPicPr>
          <p:nvPr/>
        </p:nvPicPr>
        <p:blipFill>
          <a:blip r:embed="rId6">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385053505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rapezoid 117"/>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3"/>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sp>
        <p:nvSpPr>
          <p:cNvPr id="61" name="Rounded Rectangle 60"/>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pt-BR" sz="2000" b="1" dirty="0">
                <a:solidFill>
                  <a:schemeClr val="tx1"/>
                </a:solidFill>
              </a:rPr>
              <a:t>Repositório</a:t>
            </a:r>
            <a:br>
              <a:rPr lang="pt-BR" sz="2000" b="1" dirty="0">
                <a:solidFill>
                  <a:schemeClr val="tx1"/>
                </a:solidFill>
              </a:rPr>
            </a:br>
            <a:r>
              <a:rPr lang="pt-BR" sz="2000" b="1" dirty="0">
                <a:solidFill>
                  <a:schemeClr val="tx1"/>
                </a:solidFill>
              </a:rPr>
              <a:t>Local</a:t>
            </a:r>
            <a:endParaRPr lang="en-US" sz="2000" b="1" dirty="0">
              <a:solidFill>
                <a:schemeClr val="tx1"/>
              </a:solidFill>
            </a:endParaRPr>
          </a:p>
        </p:txBody>
      </p:sp>
      <p:grpSp>
        <p:nvGrpSpPr>
          <p:cNvPr id="62" name="Group 61"/>
          <p:cNvGrpSpPr/>
          <p:nvPr/>
        </p:nvGrpSpPr>
        <p:grpSpPr>
          <a:xfrm>
            <a:off x="686258" y="4285091"/>
            <a:ext cx="1882150" cy="951832"/>
            <a:chOff x="4962561" y="2484878"/>
            <a:chExt cx="2522622" cy="1409700"/>
          </a:xfrm>
        </p:grpSpPr>
        <p:grpSp>
          <p:nvGrpSpPr>
            <p:cNvPr id="63" name="Group 62"/>
            <p:cNvGrpSpPr/>
            <p:nvPr/>
          </p:nvGrpSpPr>
          <p:grpSpPr>
            <a:xfrm>
              <a:off x="4962561" y="2484878"/>
              <a:ext cx="2522622" cy="1409700"/>
              <a:chOff x="3703637" y="1744662"/>
              <a:chExt cx="5181600" cy="2895600"/>
            </a:xfrm>
          </p:grpSpPr>
          <p:sp>
            <p:nvSpPr>
              <p:cNvPr id="75" name="Rectangle 74"/>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Right Bracket 75"/>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78" name="Left Bracket 7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4" name="Straight Connector 6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5151321" y="2732528"/>
              <a:ext cx="364693" cy="914400"/>
              <a:chOff x="5528956" y="2849562"/>
              <a:chExt cx="729385" cy="1828800"/>
            </a:xfrm>
          </p:grpSpPr>
          <p:cxnSp>
            <p:nvCxnSpPr>
              <p:cNvPr id="69" name="Straight Connector 6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2" name="Picture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6" name="Group 5"/>
          <p:cNvGrpSpPr/>
          <p:nvPr/>
        </p:nvGrpSpPr>
        <p:grpSpPr>
          <a:xfrm>
            <a:off x="686258" y="3217449"/>
            <a:ext cx="1882150" cy="951832"/>
            <a:chOff x="686258" y="3413400"/>
            <a:chExt cx="1882150" cy="951832"/>
          </a:xfrm>
        </p:grpSpPr>
        <p:grpSp>
          <p:nvGrpSpPr>
            <p:cNvPr id="84" name="Group 83"/>
            <p:cNvGrpSpPr/>
            <p:nvPr/>
          </p:nvGrpSpPr>
          <p:grpSpPr>
            <a:xfrm>
              <a:off x="686258" y="3413400"/>
              <a:ext cx="1882150" cy="951832"/>
              <a:chOff x="3703637" y="1744662"/>
              <a:chExt cx="5181600" cy="2895600"/>
            </a:xfrm>
          </p:grpSpPr>
          <p:sp>
            <p:nvSpPr>
              <p:cNvPr id="94" name="Rectangle 93"/>
              <p:cNvSpPr/>
              <p:nvPr/>
            </p:nvSpPr>
            <p:spPr bwMode="auto">
              <a:xfrm>
                <a:off x="3789873" y="1829242"/>
                <a:ext cx="5013283"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ight Bracket 9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6" name="Left Bracket 9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sp>
          <p:nvSpPr>
            <p:cNvPr id="97" name="Rectangle 96"/>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Framework</a:t>
              </a:r>
            </a:p>
            <a:p>
              <a:pPr algn="ctr">
                <a:lnSpc>
                  <a:spcPct val="90000"/>
                </a:lnSpc>
              </a:pPr>
              <a:r>
                <a:rPr lang="pt-BR" dirty="0">
                  <a:gradFill>
                    <a:gsLst>
                      <a:gs pos="2917">
                        <a:srgbClr val="FFFFFF"/>
                      </a:gs>
                      <a:gs pos="30000">
                        <a:srgbClr val="FFFFFF"/>
                      </a:gs>
                    </a:gsLst>
                    <a:lin ang="5400000" scaled="0"/>
                  </a:gradFill>
                </a:rPr>
                <a:t>de Aplicação</a:t>
              </a:r>
              <a:endParaRPr lang="en-US" dirty="0">
                <a:gradFill>
                  <a:gsLst>
                    <a:gs pos="2917">
                      <a:srgbClr val="FFFFFF"/>
                    </a:gs>
                    <a:gs pos="30000">
                      <a:srgbClr val="FFFFFF"/>
                    </a:gs>
                  </a:gsLst>
                  <a:lin ang="5400000" scaled="0"/>
                </a:gradFill>
              </a:endParaRPr>
            </a:p>
          </p:txBody>
        </p:sp>
      </p:grpSp>
      <p:sp>
        <p:nvSpPr>
          <p:cNvPr id="5" name="Left Arrow 4"/>
          <p:cNvSpPr/>
          <p:nvPr/>
        </p:nvSpPr>
        <p:spPr bwMode="auto">
          <a:xfrm rot="738143">
            <a:off x="2343121" y="3650939"/>
            <a:ext cx="1166706" cy="295035"/>
          </a:xfrm>
          <a:prstGeom prst="lef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79" name="Picture 78"/>
          <p:cNvPicPr>
            <a:picLocks noChangeAspect="1"/>
          </p:cNvPicPr>
          <p:nvPr/>
        </p:nvPicPr>
        <p:blipFill>
          <a:blip r:embed="rId3"/>
          <a:stretch>
            <a:fillRect/>
          </a:stretch>
        </p:blipFill>
        <p:spPr>
          <a:xfrm>
            <a:off x="3483133" y="3159535"/>
            <a:ext cx="2872629" cy="1645920"/>
          </a:xfrm>
          <a:prstGeom prst="rect">
            <a:avLst/>
          </a:prstGeom>
        </p:spPr>
      </p:pic>
      <p:sp>
        <p:nvSpPr>
          <p:cNvPr id="80" name="TextBox 79"/>
          <p:cNvSpPr txBox="1"/>
          <p:nvPr/>
        </p:nvSpPr>
        <p:spPr>
          <a:xfrm>
            <a:off x="3865957" y="3508008"/>
            <a:ext cx="2106987"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Framework </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de </a:t>
            </a:r>
            <a:r>
              <a:rPr lang="en-US" sz="2400" dirty="0" err="1">
                <a:gradFill>
                  <a:gsLst>
                    <a:gs pos="2917">
                      <a:srgbClr val="FFFFFF"/>
                    </a:gs>
                    <a:gs pos="30000">
                      <a:srgbClr val="FFFFFF"/>
                    </a:gs>
                  </a:gsLst>
                  <a:lin ang="5400000" scaled="0"/>
                </a:gradFill>
              </a:rPr>
              <a:t>Aplicação</a:t>
            </a:r>
            <a:endParaRPr lang="en-US" sz="2400" dirty="0">
              <a:gradFill>
                <a:gsLst>
                  <a:gs pos="2917">
                    <a:srgbClr val="FFFFFF"/>
                  </a:gs>
                  <a:gs pos="30000">
                    <a:srgbClr val="FFFFFF"/>
                  </a:gs>
                </a:gsLst>
                <a:lin ang="5400000" scaled="0"/>
              </a:gradFill>
            </a:endParaRPr>
          </a:p>
        </p:txBody>
      </p:sp>
      <p:pic>
        <p:nvPicPr>
          <p:cNvPr id="98" name="Picture 97"/>
          <p:cNvPicPr>
            <a:picLocks noChangeAspect="1"/>
          </p:cNvPicPr>
          <p:nvPr/>
        </p:nvPicPr>
        <p:blipFill>
          <a:blip r:embed="rId5">
            <a:duotone>
              <a:schemeClr val="bg2">
                <a:shade val="45000"/>
                <a:satMod val="135000"/>
              </a:schemeClr>
              <a:prstClr val="white"/>
            </a:duotone>
          </a:blip>
          <a:stretch>
            <a:fillRect/>
          </a:stretch>
        </p:blipFill>
        <p:spPr>
          <a:xfrm>
            <a:off x="9787204" y="2355738"/>
            <a:ext cx="2015267" cy="1152270"/>
          </a:xfrm>
          <a:prstGeom prst="rect">
            <a:avLst/>
          </a:prstGeom>
        </p:spPr>
      </p:pic>
    </p:spTree>
    <p:extLst>
      <p:ext uri="{BB962C8B-B14F-4D97-AF65-F5344CB8AC3E}">
        <p14:creationId xmlns:p14="http://schemas.microsoft.com/office/powerpoint/2010/main" val="1531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274639" y="1212849"/>
            <a:ext cx="10572902" cy="3447098"/>
          </a:xfrm>
        </p:spPr>
        <p:txBody>
          <a:bodyPr/>
          <a:lstStyle/>
          <a:p>
            <a:pPr marL="571500" indent="-571500">
              <a:buFont typeface="Arial" panose="020B0604020202020204" pitchFamily="34" charset="0"/>
              <a:buChar char="•"/>
            </a:pPr>
            <a:r>
              <a:rPr lang="en-US" dirty="0" err="1"/>
              <a:t>Conceitos</a:t>
            </a:r>
            <a:r>
              <a:rPr lang="en-US" dirty="0"/>
              <a:t> </a:t>
            </a:r>
            <a:r>
              <a:rPr lang="en-US" dirty="0" err="1"/>
              <a:t>básicos</a:t>
            </a:r>
            <a:r>
              <a:rPr lang="en-US" dirty="0"/>
              <a:t> de container</a:t>
            </a:r>
          </a:p>
          <a:p>
            <a:pPr marL="571500" indent="-571500">
              <a:buFont typeface="Arial" panose="020B0604020202020204" pitchFamily="34" charset="0"/>
              <a:buChar char="•"/>
            </a:pPr>
            <a:r>
              <a:rPr lang="en-US" dirty="0" err="1"/>
              <a:t>Integrando</a:t>
            </a:r>
            <a:r>
              <a:rPr lang="en-US" dirty="0"/>
              <a:t> com Docker.</a:t>
            </a:r>
          </a:p>
          <a:p>
            <a:pPr marL="571500" indent="-571500">
              <a:buFont typeface="Arial" panose="020B0604020202020204" pitchFamily="34" charset="0"/>
              <a:buChar char="•"/>
            </a:pPr>
            <a:r>
              <a:rPr lang="en-US" dirty="0"/>
              <a:t>Desenvolvimento com Containers.</a:t>
            </a:r>
          </a:p>
          <a:p>
            <a:pPr marL="571500" indent="-571500">
              <a:buFont typeface="Arial" panose="020B0604020202020204" pitchFamily="34" charset="0"/>
              <a:buChar char="•"/>
            </a:pPr>
            <a:r>
              <a:rPr lang="en-US" dirty="0"/>
              <a:t>Runtime do Microsoft Container</a:t>
            </a:r>
          </a:p>
          <a:p>
            <a:pPr marL="571500" indent="-571500">
              <a:buFont typeface="Arial" panose="020B0604020202020204" pitchFamily="34" charset="0"/>
              <a:buChar char="•"/>
            </a:pPr>
            <a:r>
              <a:rPr lang="en-US" dirty="0" err="1"/>
              <a:t>Laborat</a:t>
            </a:r>
            <a:r>
              <a:rPr lang="pt-BR" dirty="0"/>
              <a:t>órios</a:t>
            </a:r>
            <a:endParaRPr lang="en-US" dirty="0"/>
          </a:p>
        </p:txBody>
      </p:sp>
    </p:spTree>
    <p:extLst>
      <p:ext uri="{BB962C8B-B14F-4D97-AF65-F5344CB8AC3E}">
        <p14:creationId xmlns:p14="http://schemas.microsoft.com/office/powerpoint/2010/main" val="315057541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4" name="Rectangle 8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Right Bracket 8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6" name="Left Bracket 8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7" name="Picture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88" name="Group 87"/>
          <p:cNvGrpSpPr/>
          <p:nvPr/>
        </p:nvGrpSpPr>
        <p:grpSpPr>
          <a:xfrm>
            <a:off x="686258" y="3217449"/>
            <a:ext cx="1882150" cy="951832"/>
            <a:chOff x="686258" y="3413400"/>
            <a:chExt cx="1882150" cy="951832"/>
          </a:xfrm>
        </p:grpSpPr>
        <p:grpSp>
          <p:nvGrpSpPr>
            <p:cNvPr id="89" name="Group 88"/>
            <p:cNvGrpSpPr/>
            <p:nvPr/>
          </p:nvGrpSpPr>
          <p:grpSpPr>
            <a:xfrm>
              <a:off x="686258" y="3413400"/>
              <a:ext cx="1882150" cy="951832"/>
              <a:chOff x="4962561" y="2484878"/>
              <a:chExt cx="2522622" cy="1409700"/>
            </a:xfrm>
          </p:grpSpPr>
          <p:grpSp>
            <p:nvGrpSpPr>
              <p:cNvPr id="91" name="Group 90"/>
              <p:cNvGrpSpPr/>
              <p:nvPr/>
            </p:nvGrpSpPr>
            <p:grpSpPr>
              <a:xfrm>
                <a:off x="4962561" y="2484878"/>
                <a:ext cx="2522622" cy="1409700"/>
                <a:chOff x="3703637" y="1744662"/>
                <a:chExt cx="5181600" cy="2895600"/>
              </a:xfrm>
            </p:grpSpPr>
            <p:sp>
              <p:nvSpPr>
                <p:cNvPr id="101" name="Rectangle 100"/>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ight Bracket 102"/>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4" name="Left Bracket 103"/>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2" name="Straight Connector 91"/>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151321" y="2732528"/>
                <a:ext cx="364693" cy="914400"/>
                <a:chOff x="5528956" y="2849562"/>
                <a:chExt cx="729385" cy="1828800"/>
              </a:xfrm>
            </p:grpSpPr>
            <p:cxnSp>
              <p:nvCxnSpPr>
                <p:cNvPr id="97" name="Straight Connector 96"/>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0" name="Rectangle 89"/>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Framework de </a:t>
              </a:r>
              <a:r>
                <a:rPr lang="en-US" dirty="0" err="1">
                  <a:gradFill>
                    <a:gsLst>
                      <a:gs pos="2917">
                        <a:srgbClr val="FFFFFF"/>
                      </a:gs>
                      <a:gs pos="30000">
                        <a:srgbClr val="FFFFFF"/>
                      </a:gs>
                    </a:gsLst>
                    <a:lin ang="5400000" scaled="0"/>
                  </a:gradFill>
                </a:rPr>
                <a:t>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16" y="2247235"/>
            <a:ext cx="1773510" cy="407795"/>
          </a:xfrm>
          <a:prstGeom prst="rect">
            <a:avLst/>
          </a:prstGeom>
        </p:spPr>
      </p:pic>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120" name="Picture 119"/>
          <p:cNvPicPr>
            <a:picLocks noChangeAspect="1"/>
          </p:cNvPicPr>
          <p:nvPr/>
        </p:nvPicPr>
        <p:blipFill>
          <a:blip r:embed="rId5"/>
          <a:stretch>
            <a:fillRect/>
          </a:stretch>
        </p:blipFill>
        <p:spPr>
          <a:xfrm>
            <a:off x="9787204" y="2355738"/>
            <a:ext cx="2015267" cy="115227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C:\Windows\*</a:t>
            </a:r>
          </a:p>
          <a:p>
            <a:pPr defTabSz="932398" fontAlgn="base">
              <a:spcBef>
                <a:spcPct val="0"/>
              </a:spcBef>
              <a:spcAft>
                <a:spcPct val="0"/>
              </a:spcAft>
            </a:pPr>
            <a:r>
              <a:rPr lang="en-US" dirty="0">
                <a:gradFill>
                  <a:gsLst>
                    <a:gs pos="16814">
                      <a:srgbClr val="FFFFFF"/>
                    </a:gs>
                    <a:gs pos="46000">
                      <a:srgbClr val="FFFFFF"/>
                    </a:gs>
                  </a:gsLst>
                  <a:lin ang="5400000" scaled="0"/>
                </a:gradFill>
              </a:rPr>
              <a:t>C:\nodeJS</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865953" y="3508008"/>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Framework</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de </a:t>
            </a:r>
            <a:r>
              <a:rPr lang="en-US" sz="2400" dirty="0" err="1">
                <a:gradFill>
                  <a:gsLst>
                    <a:gs pos="2917">
                      <a:srgbClr val="FFFFFF"/>
                    </a:gs>
                    <a:gs pos="30000">
                      <a:srgbClr val="FFFFFF"/>
                    </a:gs>
                  </a:gsLst>
                  <a:lin ang="5400000" scaled="0"/>
                </a:gradFill>
              </a:rPr>
              <a:t>Aplicação</a:t>
            </a:r>
            <a:endParaRPr lang="en-US" sz="2400" dirty="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a:gradFill>
                  <a:gsLst>
                    <a:gs pos="16814">
                      <a:srgbClr val="FFFFFF"/>
                    </a:gs>
                    <a:gs pos="46000">
                      <a:srgbClr val="FFFFFF"/>
                    </a:gs>
                  </a:gsLst>
                  <a:lin ang="5400000" scaled="0"/>
                </a:gradFill>
              </a:rPr>
              <a:t>Empty</a:t>
            </a:r>
          </a:p>
        </p:txBody>
      </p:sp>
      <p:sp>
        <p:nvSpPr>
          <p:cNvPr id="81" name="Right Arrow 80"/>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0846663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6" name="Rectangle 8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Right Bracket 8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8" name="Left Bracket 8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90" name="Group 89"/>
          <p:cNvGrpSpPr/>
          <p:nvPr/>
        </p:nvGrpSpPr>
        <p:grpSpPr>
          <a:xfrm>
            <a:off x="686258" y="3217449"/>
            <a:ext cx="1882150" cy="951832"/>
            <a:chOff x="686258" y="3413400"/>
            <a:chExt cx="1882150" cy="951832"/>
          </a:xfrm>
        </p:grpSpPr>
        <p:grpSp>
          <p:nvGrpSpPr>
            <p:cNvPr id="91" name="Group 90"/>
            <p:cNvGrpSpPr/>
            <p:nvPr/>
          </p:nvGrpSpPr>
          <p:grpSpPr>
            <a:xfrm>
              <a:off x="686258" y="3413400"/>
              <a:ext cx="1882150" cy="951832"/>
              <a:chOff x="4962561" y="2484878"/>
              <a:chExt cx="2522622" cy="1409700"/>
            </a:xfrm>
          </p:grpSpPr>
          <p:grpSp>
            <p:nvGrpSpPr>
              <p:cNvPr id="93" name="Group 92"/>
              <p:cNvGrpSpPr/>
              <p:nvPr/>
            </p:nvGrpSpPr>
            <p:grpSpPr>
              <a:xfrm>
                <a:off x="4962561" y="2484878"/>
                <a:ext cx="2522622" cy="1409700"/>
                <a:chOff x="3703637" y="1744662"/>
                <a:chExt cx="5181600" cy="2895600"/>
              </a:xfrm>
            </p:grpSpPr>
            <p:sp>
              <p:nvSpPr>
                <p:cNvPr id="104" name="Rectangle 10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6" name="Left Bracket 10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4" name="Straight Connector 9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5151321" y="2732528"/>
                <a:ext cx="364693" cy="914400"/>
                <a:chOff x="5528956" y="2849562"/>
                <a:chExt cx="729385" cy="1828800"/>
              </a:xfrm>
            </p:grpSpPr>
            <p:cxnSp>
              <p:nvCxnSpPr>
                <p:cNvPr id="99" name="Straight Connector 9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Framework</a:t>
              </a:r>
            </a:p>
            <a:p>
              <a:pPr algn="ctr">
                <a:lnSpc>
                  <a:spcPct val="90000"/>
                </a:lnSpc>
              </a:pPr>
              <a:r>
                <a:rPr lang="pt-BR" dirty="0">
                  <a:gradFill>
                    <a:gsLst>
                      <a:gs pos="2917">
                        <a:srgbClr val="FFFFFF"/>
                      </a:gs>
                      <a:gs pos="30000">
                        <a:srgbClr val="FFFFFF"/>
                      </a:gs>
                    </a:gsLst>
                    <a:lin ang="5400000" scaled="0"/>
                  </a:gradFill>
                </a:rPr>
                <a:t>de 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16" y="2247235"/>
            <a:ext cx="1773510" cy="407795"/>
          </a:xfrm>
          <a:prstGeom prst="rect">
            <a:avLst/>
          </a:prstGeom>
        </p:spPr>
      </p:pic>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sp>
        <p:nvSpPr>
          <p:cNvPr id="119" name="Rounded Rectangle 118"/>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120" name="Picture 119"/>
          <p:cNvPicPr>
            <a:picLocks noChangeAspect="1"/>
          </p:cNvPicPr>
          <p:nvPr/>
        </p:nvPicPr>
        <p:blipFill>
          <a:blip r:embed="rId5"/>
          <a:stretch>
            <a:fillRect/>
          </a:stretch>
        </p:blipFill>
        <p:spPr>
          <a:xfrm>
            <a:off x="9787204" y="2355738"/>
            <a:ext cx="2015267" cy="115227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4" name="Rectangle 73"/>
          <p:cNvSpPr/>
          <p:nvPr/>
        </p:nvSpPr>
        <p:spPr bwMode="auto">
          <a:xfrm>
            <a:off x="9800819" y="3705230"/>
            <a:ext cx="2001652"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C:\Windows\*</a:t>
            </a:r>
          </a:p>
          <a:p>
            <a:pPr defTabSz="932398" fontAlgn="base">
              <a:spcBef>
                <a:spcPct val="0"/>
              </a:spcBef>
              <a:spcAft>
                <a:spcPct val="0"/>
              </a:spcAft>
            </a:pPr>
            <a:r>
              <a:rPr lang="en-US" dirty="0">
                <a:gradFill>
                  <a:gsLst>
                    <a:gs pos="16814">
                      <a:srgbClr val="FFFFFF"/>
                    </a:gs>
                    <a:gs pos="46000">
                      <a:srgbClr val="FFFFFF"/>
                    </a:gs>
                  </a:gsLst>
                  <a:lin ang="5400000" scaled="0"/>
                </a:gradFill>
              </a:rPr>
              <a:t>C:\nodeJS</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886794" y="3508008"/>
            <a:ext cx="2065310"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Framework</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de </a:t>
            </a:r>
            <a:r>
              <a:rPr lang="en-US" sz="2400" dirty="0" err="1">
                <a:gradFill>
                  <a:gsLst>
                    <a:gs pos="2917">
                      <a:srgbClr val="FFFFFF"/>
                    </a:gs>
                    <a:gs pos="30000">
                      <a:srgbClr val="FFFFFF"/>
                    </a:gs>
                  </a:gsLst>
                  <a:lin ang="5400000" scaled="0"/>
                </a:gradFill>
              </a:rPr>
              <a:t>aplicação</a:t>
            </a:r>
            <a:endParaRPr lang="en-US" sz="2400" dirty="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6"/>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i="1" dirty="0">
                <a:gradFill>
                  <a:gsLst>
                    <a:gs pos="16814">
                      <a:srgbClr val="FFFFFF"/>
                    </a:gs>
                    <a:gs pos="46000">
                      <a:srgbClr val="FFFFFF"/>
                    </a:gs>
                  </a:gsLst>
                  <a:lin ang="5400000" scaled="0"/>
                </a:gradFill>
              </a:rPr>
              <a:t>Empty</a:t>
            </a:r>
          </a:p>
        </p:txBody>
      </p:sp>
      <p:sp>
        <p:nvSpPr>
          <p:cNvPr id="81" name="Rectangle 80"/>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a:solidFill>
                  <a:srgbClr val="000000"/>
                </a:solidFill>
              </a:rPr>
              <a:t>C:\myApp</a:t>
            </a:r>
          </a:p>
        </p:txBody>
      </p:sp>
      <p:sp>
        <p:nvSpPr>
          <p:cNvPr id="82" name="Down Arrow 81"/>
          <p:cNvSpPr/>
          <p:nvPr/>
        </p:nvSpPr>
        <p:spPr bwMode="auto">
          <a:xfrm>
            <a:off x="10190032" y="1828011"/>
            <a:ext cx="1195996" cy="631068"/>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4" name="Right Arrow 83"/>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6030268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27731"/>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971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63" name="Group 62"/>
          <p:cNvGrpSpPr/>
          <p:nvPr/>
        </p:nvGrpSpPr>
        <p:grpSpPr>
          <a:xfrm>
            <a:off x="686258" y="4285091"/>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6" name="Rectangle 8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Right Bracket 8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8" name="Left Bracket 87"/>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54730"/>
            <a:ext cx="1773510" cy="407795"/>
          </a:xfrm>
          <a:prstGeom prst="rect">
            <a:avLst/>
          </a:prstGeom>
        </p:spPr>
      </p:pic>
      <p:grpSp>
        <p:nvGrpSpPr>
          <p:cNvPr id="90" name="Group 89"/>
          <p:cNvGrpSpPr/>
          <p:nvPr/>
        </p:nvGrpSpPr>
        <p:grpSpPr>
          <a:xfrm>
            <a:off x="686258" y="3217449"/>
            <a:ext cx="1882150" cy="951832"/>
            <a:chOff x="686258" y="3413400"/>
            <a:chExt cx="1882150" cy="951832"/>
          </a:xfrm>
        </p:grpSpPr>
        <p:grpSp>
          <p:nvGrpSpPr>
            <p:cNvPr id="91" name="Group 90"/>
            <p:cNvGrpSpPr/>
            <p:nvPr/>
          </p:nvGrpSpPr>
          <p:grpSpPr>
            <a:xfrm>
              <a:off x="686258" y="3413400"/>
              <a:ext cx="1882150" cy="951832"/>
              <a:chOff x="4962561" y="2484878"/>
              <a:chExt cx="2522622" cy="1409700"/>
            </a:xfrm>
          </p:grpSpPr>
          <p:grpSp>
            <p:nvGrpSpPr>
              <p:cNvPr id="93" name="Group 92"/>
              <p:cNvGrpSpPr/>
              <p:nvPr/>
            </p:nvGrpSpPr>
            <p:grpSpPr>
              <a:xfrm>
                <a:off x="4962561" y="2484878"/>
                <a:ext cx="2522622" cy="1409700"/>
                <a:chOff x="3703637" y="1744662"/>
                <a:chExt cx="5181600" cy="2895600"/>
              </a:xfrm>
            </p:grpSpPr>
            <p:sp>
              <p:nvSpPr>
                <p:cNvPr id="104" name="Rectangle 10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6" name="Left Bracket 10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4" name="Straight Connector 93"/>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5151321" y="2732528"/>
                <a:ext cx="364693" cy="914400"/>
                <a:chOff x="5528956" y="2849562"/>
                <a:chExt cx="729385" cy="1828800"/>
              </a:xfrm>
            </p:grpSpPr>
            <p:cxnSp>
              <p:nvCxnSpPr>
                <p:cNvPr id="99" name="Straight Connector 98"/>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2" name="Rectangle 91"/>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Framework</a:t>
              </a:r>
              <a:br>
                <a:rPr lang="en-US" dirty="0">
                  <a:gradFill>
                    <a:gsLst>
                      <a:gs pos="2917">
                        <a:srgbClr val="FFFFFF"/>
                      </a:gs>
                      <a:gs pos="30000">
                        <a:srgbClr val="FFFFFF"/>
                      </a:gs>
                    </a:gsLst>
                    <a:lin ang="5400000" scaled="0"/>
                  </a:gradFill>
                </a:rPr>
              </a:br>
              <a:r>
                <a:rPr lang="en-US" dirty="0">
                  <a:gradFill>
                    <a:gsLst>
                      <a:gs pos="2917">
                        <a:srgbClr val="FFFFFF"/>
                      </a:gs>
                      <a:gs pos="30000">
                        <a:srgbClr val="FFFFFF"/>
                      </a:gs>
                    </a:gsLst>
                    <a:lin ang="5400000" scaled="0"/>
                  </a:gradFill>
                </a:rPr>
                <a:t>de </a:t>
              </a:r>
              <a:r>
                <a:rPr lang="en-US" dirty="0" err="1">
                  <a:gradFill>
                    <a:gsLst>
                      <a:gs pos="2917">
                        <a:srgbClr val="FFFFFF"/>
                      </a:gs>
                      <a:gs pos="30000">
                        <a:srgbClr val="FFFFFF"/>
                      </a:gs>
                    </a:gsLst>
                    <a:lin ang="5400000" scaled="0"/>
                  </a:gradFill>
                </a:rPr>
                <a:t>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50279"/>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42735"/>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65351"/>
            <a:ext cx="1773510" cy="407795"/>
          </a:xfrm>
          <a:prstGeom prst="rect">
            <a:avLst/>
          </a:prstGeom>
        </p:spPr>
      </p:pic>
      <p:sp>
        <p:nvSpPr>
          <p:cNvPr id="3" name="TextBox 2"/>
          <p:cNvSpPr txBox="1"/>
          <p:nvPr/>
        </p:nvSpPr>
        <p:spPr>
          <a:xfrm>
            <a:off x="3823393" y="5101486"/>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2619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7" name="Rectangle 76"/>
          <p:cNvSpPr/>
          <p:nvPr/>
        </p:nvSpPr>
        <p:spPr bwMode="auto">
          <a:xfrm>
            <a:off x="6514280" y="3683327"/>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pic>
        <p:nvPicPr>
          <p:cNvPr id="79" name="Picture 78"/>
          <p:cNvPicPr>
            <a:picLocks noChangeAspect="1"/>
          </p:cNvPicPr>
          <p:nvPr/>
        </p:nvPicPr>
        <p:blipFill>
          <a:blip r:embed="rId4"/>
          <a:stretch>
            <a:fillRect/>
          </a:stretch>
        </p:blipFill>
        <p:spPr>
          <a:xfrm>
            <a:off x="3483133" y="3159535"/>
            <a:ext cx="2872629" cy="1645920"/>
          </a:xfrm>
          <a:prstGeom prst="rect">
            <a:avLst/>
          </a:prstGeom>
        </p:spPr>
      </p:pic>
      <p:sp>
        <p:nvSpPr>
          <p:cNvPr id="80" name="TextBox 79"/>
          <p:cNvSpPr txBox="1"/>
          <p:nvPr/>
        </p:nvSpPr>
        <p:spPr>
          <a:xfrm>
            <a:off x="3865953" y="3508008"/>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Framework</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de </a:t>
            </a:r>
            <a:r>
              <a:rPr lang="en-US" sz="2400" dirty="0" err="1">
                <a:gradFill>
                  <a:gsLst>
                    <a:gs pos="2917">
                      <a:srgbClr val="FFFFFF"/>
                    </a:gs>
                    <a:gs pos="30000">
                      <a:srgbClr val="FFFFFF"/>
                    </a:gs>
                  </a:gsLst>
                  <a:lin ang="5400000" scaled="0"/>
                </a:gradFill>
              </a:rPr>
              <a:t>Aplicação</a:t>
            </a:r>
            <a:endParaRPr lang="en-US" sz="2400" dirty="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5"/>
          <a:stretch>
            <a:fillRect/>
          </a:stretch>
        </p:blipFill>
        <p:spPr>
          <a:xfrm>
            <a:off x="3472336" y="1413269"/>
            <a:ext cx="2878638" cy="1645920"/>
          </a:xfrm>
          <a:prstGeom prst="rect">
            <a:avLst/>
          </a:prstGeom>
        </p:spPr>
      </p:pic>
      <p:sp>
        <p:nvSpPr>
          <p:cNvPr id="76" name="TextBox 75"/>
          <p:cNvSpPr txBox="1"/>
          <p:nvPr/>
        </p:nvSpPr>
        <p:spPr>
          <a:xfrm>
            <a:off x="3464241" y="1943019"/>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8" name="Rectangle 77"/>
          <p:cNvSpPr/>
          <p:nvPr/>
        </p:nvSpPr>
        <p:spPr bwMode="auto">
          <a:xfrm>
            <a:off x="6503483" y="187915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C:\myApp</a:t>
            </a:r>
          </a:p>
        </p:txBody>
      </p:sp>
      <p:sp>
        <p:nvSpPr>
          <p:cNvPr id="107" name="Rounded Rectangle 106"/>
          <p:cNvSpPr/>
          <p:nvPr/>
        </p:nvSpPr>
        <p:spPr bwMode="auto">
          <a:xfrm>
            <a:off x="9679643" y="2021133"/>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108" name="Picture 107"/>
          <p:cNvPicPr>
            <a:picLocks noChangeAspect="1"/>
          </p:cNvPicPr>
          <p:nvPr/>
        </p:nvPicPr>
        <p:blipFill>
          <a:blip r:embed="rId6"/>
          <a:stretch>
            <a:fillRect/>
          </a:stretch>
        </p:blipFill>
        <p:spPr>
          <a:xfrm>
            <a:off x="9787204" y="2355738"/>
            <a:ext cx="2015267" cy="1152270"/>
          </a:xfrm>
          <a:prstGeom prst="rect">
            <a:avLst/>
          </a:prstGeom>
        </p:spPr>
      </p:pic>
      <p:sp>
        <p:nvSpPr>
          <p:cNvPr id="109" name="Rectangle 108"/>
          <p:cNvSpPr/>
          <p:nvPr/>
        </p:nvSpPr>
        <p:spPr bwMode="auto">
          <a:xfrm>
            <a:off x="9800819" y="3705230"/>
            <a:ext cx="2001652" cy="99739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t" anchorCtr="0" compatLnSpc="1">
            <a:prstTxWarp prst="textNoShape">
              <a:avLst/>
            </a:prstTxWarp>
          </a:bodyPr>
          <a:lstStyle/>
          <a:p>
            <a:pPr defTabSz="932398" fontAlgn="base">
              <a:spcBef>
                <a:spcPct val="0"/>
              </a:spcBef>
              <a:spcAft>
                <a:spcPct val="0"/>
              </a:spcAft>
            </a:pPr>
            <a:r>
              <a:rPr lang="en-US" dirty="0">
                <a:gradFill>
                  <a:gsLst>
                    <a:gs pos="16814">
                      <a:srgbClr val="FFFFFF"/>
                    </a:gs>
                    <a:gs pos="46000">
                      <a:srgbClr val="FFFFFF"/>
                    </a:gs>
                  </a:gsLst>
                  <a:lin ang="5400000" scaled="0"/>
                </a:gradFill>
              </a:rPr>
              <a:t>C:\Windows\*</a:t>
            </a:r>
          </a:p>
          <a:p>
            <a:pPr defTabSz="932398" fontAlgn="base">
              <a:spcBef>
                <a:spcPct val="0"/>
              </a:spcBef>
              <a:spcAft>
                <a:spcPct val="0"/>
              </a:spcAft>
            </a:pPr>
            <a:r>
              <a:rPr lang="en-US" dirty="0">
                <a:gradFill>
                  <a:gsLst>
                    <a:gs pos="16814">
                      <a:srgbClr val="FFFFFF"/>
                    </a:gs>
                    <a:gs pos="46000">
                      <a:srgbClr val="FFFFFF"/>
                    </a:gs>
                  </a:gsLst>
                  <a:lin ang="5400000" scaled="0"/>
                </a:gradFill>
              </a:rPr>
              <a:t>C:\nodeJS</a:t>
            </a:r>
          </a:p>
          <a:p>
            <a:pPr defTabSz="932398" fontAlgn="base">
              <a:spcBef>
                <a:spcPct val="0"/>
              </a:spcBef>
              <a:spcAft>
                <a:spcPct val="0"/>
              </a:spcAft>
            </a:pPr>
            <a:r>
              <a:rPr lang="en-US" dirty="0">
                <a:gradFill>
                  <a:gsLst>
                    <a:gs pos="16814">
                      <a:srgbClr val="FFFFFF"/>
                    </a:gs>
                    <a:gs pos="46000">
                      <a:srgbClr val="FFFFFF"/>
                    </a:gs>
                  </a:gsLst>
                  <a:lin ang="5400000" scaled="0"/>
                </a:gradFill>
              </a:rPr>
              <a:t>C:\myApp</a:t>
            </a:r>
          </a:p>
        </p:txBody>
      </p:sp>
      <p:sp>
        <p:nvSpPr>
          <p:cNvPr id="110" name="Rectangle 109"/>
          <p:cNvSpPr/>
          <p:nvPr/>
        </p:nvSpPr>
        <p:spPr bwMode="auto">
          <a:xfrm>
            <a:off x="9787204" y="1117413"/>
            <a:ext cx="2001652" cy="711784"/>
          </a:xfrm>
          <a:prstGeom prst="rect">
            <a:avLst/>
          </a:prstGeom>
          <a:ln w="28575">
            <a:solidFill>
              <a:schemeClr val="accent3"/>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dirty="0">
                <a:solidFill>
                  <a:srgbClr val="000000"/>
                </a:solidFill>
              </a:rPr>
              <a:t>C:\myApp</a:t>
            </a:r>
          </a:p>
        </p:txBody>
      </p:sp>
      <p:sp>
        <p:nvSpPr>
          <p:cNvPr id="111" name="Down Arrow 110"/>
          <p:cNvSpPr/>
          <p:nvPr/>
        </p:nvSpPr>
        <p:spPr bwMode="auto">
          <a:xfrm>
            <a:off x="10190032" y="1828011"/>
            <a:ext cx="1195996" cy="631068"/>
          </a:xfrm>
          <a:prstGeom prst="downArrow">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12" name="Right Arrow 111"/>
          <p:cNvSpPr/>
          <p:nvPr/>
        </p:nvSpPr>
        <p:spPr bwMode="auto">
          <a:xfrm>
            <a:off x="9179032" y="3784295"/>
            <a:ext cx="500611" cy="484632"/>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2470397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rapezoid 60"/>
          <p:cNvSpPr/>
          <p:nvPr/>
        </p:nvSpPr>
        <p:spPr bwMode="auto">
          <a:xfrm rot="16200000">
            <a:off x="1568699" y="2318400"/>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Rounded Rectangle 61"/>
          <p:cNvSpPr/>
          <p:nvPr/>
        </p:nvSpPr>
        <p:spPr bwMode="auto">
          <a:xfrm>
            <a:off x="526387" y="1920380"/>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63" name="Group 62"/>
          <p:cNvGrpSpPr/>
          <p:nvPr/>
        </p:nvGrpSpPr>
        <p:grpSpPr>
          <a:xfrm>
            <a:off x="686258" y="4275760"/>
            <a:ext cx="1882150" cy="951832"/>
            <a:chOff x="4962561" y="2484878"/>
            <a:chExt cx="2522622" cy="1409700"/>
          </a:xfrm>
        </p:grpSpPr>
        <p:grpSp>
          <p:nvGrpSpPr>
            <p:cNvPr id="64" name="Group 63"/>
            <p:cNvGrpSpPr/>
            <p:nvPr/>
          </p:nvGrpSpPr>
          <p:grpSpPr>
            <a:xfrm>
              <a:off x="4962561" y="2484878"/>
              <a:ext cx="2522622" cy="1409700"/>
              <a:chOff x="3703637" y="1744662"/>
              <a:chExt cx="5181600" cy="2895600"/>
            </a:xfrm>
          </p:grpSpPr>
          <p:sp>
            <p:nvSpPr>
              <p:cNvPr id="82" name="Rectangle 81"/>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ight Bracket 83"/>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5" name="Left Bracket 84"/>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65" name="Straight Connector 64"/>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5151321" y="2732528"/>
              <a:ext cx="364693" cy="914400"/>
              <a:chOff x="5528956" y="2849562"/>
              <a:chExt cx="729385" cy="1828800"/>
            </a:xfrm>
          </p:grpSpPr>
          <p:cxnSp>
            <p:nvCxnSpPr>
              <p:cNvPr id="70" name="Straight Connector 69"/>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45399"/>
            <a:ext cx="1773510" cy="407795"/>
          </a:xfrm>
          <a:prstGeom prst="rect">
            <a:avLst/>
          </a:prstGeom>
        </p:spPr>
      </p:pic>
      <p:grpSp>
        <p:nvGrpSpPr>
          <p:cNvPr id="87" name="Group 86"/>
          <p:cNvGrpSpPr/>
          <p:nvPr/>
        </p:nvGrpSpPr>
        <p:grpSpPr>
          <a:xfrm>
            <a:off x="686258" y="3208118"/>
            <a:ext cx="1882150" cy="951832"/>
            <a:chOff x="686258" y="3413400"/>
            <a:chExt cx="1882150" cy="951832"/>
          </a:xfrm>
        </p:grpSpPr>
        <p:grpSp>
          <p:nvGrpSpPr>
            <p:cNvPr id="88" name="Group 87"/>
            <p:cNvGrpSpPr/>
            <p:nvPr/>
          </p:nvGrpSpPr>
          <p:grpSpPr>
            <a:xfrm>
              <a:off x="686258" y="3413400"/>
              <a:ext cx="1882150" cy="951832"/>
              <a:chOff x="4962561" y="2484878"/>
              <a:chExt cx="2522622" cy="1409700"/>
            </a:xfrm>
          </p:grpSpPr>
          <p:grpSp>
            <p:nvGrpSpPr>
              <p:cNvPr id="90" name="Group 89"/>
              <p:cNvGrpSpPr/>
              <p:nvPr/>
            </p:nvGrpSpPr>
            <p:grpSpPr>
              <a:xfrm>
                <a:off x="4962561" y="2484878"/>
                <a:ext cx="2522622" cy="1409700"/>
                <a:chOff x="3703637" y="1744662"/>
                <a:chExt cx="5181600" cy="2895600"/>
              </a:xfrm>
            </p:grpSpPr>
            <p:sp>
              <p:nvSpPr>
                <p:cNvPr id="100" name="Rectangle 99"/>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ight Bracket 100"/>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03" name="Left Bracket 102"/>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91" name="Straight Connector 90"/>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5151321" y="2732528"/>
                <a:ext cx="364693" cy="914400"/>
                <a:chOff x="5528956" y="2849562"/>
                <a:chExt cx="729385" cy="1828800"/>
              </a:xfrm>
            </p:grpSpPr>
            <p:cxnSp>
              <p:nvCxnSpPr>
                <p:cNvPr id="96" name="Straight Connector 95"/>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89" name="Rectangle 88"/>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Framework</a:t>
              </a:r>
              <a:br>
                <a:rPr lang="en-US" dirty="0">
                  <a:gradFill>
                    <a:gsLst>
                      <a:gs pos="2917">
                        <a:srgbClr val="FFFFFF"/>
                      </a:gs>
                      <a:gs pos="30000">
                        <a:srgbClr val="FFFFFF"/>
                      </a:gs>
                    </a:gsLst>
                    <a:lin ang="5400000" scaled="0"/>
                  </a:gradFill>
                </a:rPr>
              </a:br>
              <a:r>
                <a:rPr lang="en-US" dirty="0">
                  <a:gradFill>
                    <a:gsLst>
                      <a:gs pos="2917">
                        <a:srgbClr val="FFFFFF"/>
                      </a:gs>
                      <a:gs pos="30000">
                        <a:srgbClr val="FFFFFF"/>
                      </a:gs>
                    </a:gsLst>
                    <a:lin ang="5400000" scaled="0"/>
                  </a:gradFill>
                </a:rPr>
                <a:t>de </a:t>
              </a:r>
              <a:r>
                <a:rPr lang="en-US" dirty="0" err="1">
                  <a:gradFill>
                    <a:gsLst>
                      <a:gs pos="2917">
                        <a:srgbClr val="FFFFFF"/>
                      </a:gs>
                      <a:gs pos="30000">
                        <a:srgbClr val="FFFFFF"/>
                      </a:gs>
                    </a:gsLst>
                    <a:lin ang="5400000" scaled="0"/>
                  </a:gradFill>
                </a:rPr>
                <a:t>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40948"/>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33404"/>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56020"/>
            <a:ext cx="1773510" cy="407795"/>
          </a:xfrm>
          <a:prstGeom prst="rect">
            <a:avLst/>
          </a:prstGeom>
        </p:spPr>
      </p:pic>
      <p:sp>
        <p:nvSpPr>
          <p:cNvPr id="3" name="TextBox 2"/>
          <p:cNvSpPr txBox="1"/>
          <p:nvPr/>
        </p:nvSpPr>
        <p:spPr>
          <a:xfrm>
            <a:off x="3823393" y="5092155"/>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1686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7" name="Rectangle 76"/>
          <p:cNvSpPr/>
          <p:nvPr/>
        </p:nvSpPr>
        <p:spPr bwMode="auto">
          <a:xfrm>
            <a:off x="6514280" y="367399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pic>
        <p:nvPicPr>
          <p:cNvPr id="79" name="Picture 78"/>
          <p:cNvPicPr>
            <a:picLocks noChangeAspect="1"/>
          </p:cNvPicPr>
          <p:nvPr/>
        </p:nvPicPr>
        <p:blipFill>
          <a:blip r:embed="rId4"/>
          <a:stretch>
            <a:fillRect/>
          </a:stretch>
        </p:blipFill>
        <p:spPr>
          <a:xfrm>
            <a:off x="3483133" y="3150204"/>
            <a:ext cx="2872629" cy="1645920"/>
          </a:xfrm>
          <a:prstGeom prst="rect">
            <a:avLst/>
          </a:prstGeom>
        </p:spPr>
      </p:pic>
      <p:sp>
        <p:nvSpPr>
          <p:cNvPr id="80" name="TextBox 79"/>
          <p:cNvSpPr txBox="1"/>
          <p:nvPr/>
        </p:nvSpPr>
        <p:spPr>
          <a:xfrm>
            <a:off x="3865953" y="3498677"/>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Framework</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de </a:t>
            </a:r>
            <a:r>
              <a:rPr lang="en-US" sz="2400" dirty="0" err="1">
                <a:gradFill>
                  <a:gsLst>
                    <a:gs pos="2917">
                      <a:srgbClr val="FFFFFF"/>
                    </a:gs>
                    <a:gs pos="30000">
                      <a:srgbClr val="FFFFFF"/>
                    </a:gs>
                  </a:gsLst>
                  <a:lin ang="5400000" scaled="0"/>
                </a:gradFill>
              </a:rPr>
              <a:t>Aplicação</a:t>
            </a:r>
            <a:endParaRPr lang="en-US" sz="2400" dirty="0">
              <a:gradFill>
                <a:gsLst>
                  <a:gs pos="2917">
                    <a:srgbClr val="FFFFFF"/>
                  </a:gs>
                  <a:gs pos="30000">
                    <a:srgbClr val="FFFFFF"/>
                  </a:gs>
                </a:gsLst>
                <a:lin ang="5400000" scaled="0"/>
              </a:gradFill>
            </a:endParaRPr>
          </a:p>
        </p:txBody>
      </p:sp>
      <p:pic>
        <p:nvPicPr>
          <p:cNvPr id="75" name="Picture 74"/>
          <p:cNvPicPr>
            <a:picLocks noChangeAspect="1"/>
          </p:cNvPicPr>
          <p:nvPr/>
        </p:nvPicPr>
        <p:blipFill>
          <a:blip r:embed="rId5"/>
          <a:stretch>
            <a:fillRect/>
          </a:stretch>
        </p:blipFill>
        <p:spPr>
          <a:xfrm>
            <a:off x="3472336" y="1403938"/>
            <a:ext cx="2878638" cy="1645920"/>
          </a:xfrm>
          <a:prstGeom prst="rect">
            <a:avLst/>
          </a:prstGeom>
        </p:spPr>
      </p:pic>
      <p:sp>
        <p:nvSpPr>
          <p:cNvPr id="76" name="TextBox 75"/>
          <p:cNvSpPr txBox="1"/>
          <p:nvPr/>
        </p:nvSpPr>
        <p:spPr>
          <a:xfrm>
            <a:off x="3464241" y="1933688"/>
            <a:ext cx="287262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78D7"/>
                </a:solidFill>
              </a:rPr>
              <a:t>Sandbox</a:t>
            </a:r>
          </a:p>
        </p:txBody>
      </p:sp>
      <p:sp>
        <p:nvSpPr>
          <p:cNvPr id="78" name="Rectangle 77"/>
          <p:cNvSpPr/>
          <p:nvPr/>
        </p:nvSpPr>
        <p:spPr bwMode="auto">
          <a:xfrm>
            <a:off x="6503483" y="1869825"/>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C:\myApp</a:t>
            </a:r>
          </a:p>
        </p:txBody>
      </p:sp>
      <p:sp>
        <p:nvSpPr>
          <p:cNvPr id="104" name="Rounded Rectangle 103"/>
          <p:cNvSpPr/>
          <p:nvPr/>
        </p:nvSpPr>
        <p:spPr bwMode="auto">
          <a:xfrm>
            <a:off x="9679643" y="2011802"/>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de Container</a:t>
            </a:r>
          </a:p>
        </p:txBody>
      </p:sp>
      <p:pic>
        <p:nvPicPr>
          <p:cNvPr id="105" name="Picture 104"/>
          <p:cNvPicPr>
            <a:picLocks noChangeAspect="1"/>
          </p:cNvPicPr>
          <p:nvPr/>
        </p:nvPicPr>
        <p:blipFill>
          <a:blip r:embed="rId6">
            <a:duotone>
              <a:schemeClr val="bg2">
                <a:shade val="45000"/>
                <a:satMod val="135000"/>
              </a:schemeClr>
              <a:prstClr val="white"/>
            </a:duotone>
          </a:blip>
          <a:stretch>
            <a:fillRect/>
          </a:stretch>
        </p:blipFill>
        <p:spPr>
          <a:xfrm>
            <a:off x="9787204" y="2346407"/>
            <a:ext cx="2015267" cy="1152270"/>
          </a:xfrm>
          <a:prstGeom prst="rect">
            <a:avLst/>
          </a:prstGeom>
        </p:spPr>
      </p:pic>
    </p:spTree>
    <p:extLst>
      <p:ext uri="{BB962C8B-B14F-4D97-AF65-F5344CB8AC3E}">
        <p14:creationId xmlns:p14="http://schemas.microsoft.com/office/powerpoint/2010/main" val="8104782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rapezoid 81"/>
          <p:cNvSpPr/>
          <p:nvPr/>
        </p:nvSpPr>
        <p:spPr bwMode="auto">
          <a:xfrm rot="16200000">
            <a:off x="1568699" y="2318400"/>
            <a:ext cx="5329625" cy="3466783"/>
          </a:xfrm>
          <a:prstGeom prst="trapezoid">
            <a:avLst>
              <a:gd name="adj" fmla="val 39862"/>
            </a:avLst>
          </a:prstGeom>
          <a:solidFill>
            <a:schemeClr val="bg1">
              <a:lumMod val="85000"/>
              <a:alpha val="66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5" name="Rounded Rectangle 84"/>
          <p:cNvSpPr/>
          <p:nvPr/>
        </p:nvSpPr>
        <p:spPr bwMode="auto">
          <a:xfrm>
            <a:off x="526387" y="1920380"/>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86" name="Group 85"/>
          <p:cNvGrpSpPr/>
          <p:nvPr/>
        </p:nvGrpSpPr>
        <p:grpSpPr>
          <a:xfrm>
            <a:off x="686258" y="4275760"/>
            <a:ext cx="1882150" cy="951832"/>
            <a:chOff x="4962561" y="2484878"/>
            <a:chExt cx="2522622" cy="1409700"/>
          </a:xfrm>
        </p:grpSpPr>
        <p:grpSp>
          <p:nvGrpSpPr>
            <p:cNvPr id="87" name="Group 86"/>
            <p:cNvGrpSpPr/>
            <p:nvPr/>
          </p:nvGrpSpPr>
          <p:grpSpPr>
            <a:xfrm>
              <a:off x="4962561" y="2484878"/>
              <a:ext cx="2522622" cy="1409700"/>
              <a:chOff x="3703637" y="1744662"/>
              <a:chExt cx="5181600" cy="2895600"/>
            </a:xfrm>
          </p:grpSpPr>
          <p:sp>
            <p:nvSpPr>
              <p:cNvPr id="97" name="Rectangle 96"/>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8" name="Right Bracket 97"/>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99" name="Left Bracket 98"/>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88" name="Straight Connector 87"/>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151321" y="2732528"/>
              <a:ext cx="364693" cy="914400"/>
              <a:chOff x="5528956" y="2849562"/>
              <a:chExt cx="729385" cy="1828800"/>
            </a:xfrm>
          </p:grpSpPr>
          <p:cxnSp>
            <p:nvCxnSpPr>
              <p:cNvPr id="93" name="Straight Connector 92"/>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1" y="4545399"/>
            <a:ext cx="1773510" cy="407795"/>
          </a:xfrm>
          <a:prstGeom prst="rect">
            <a:avLst/>
          </a:prstGeom>
        </p:spPr>
      </p:pic>
      <p:grpSp>
        <p:nvGrpSpPr>
          <p:cNvPr id="101" name="Group 100"/>
          <p:cNvGrpSpPr/>
          <p:nvPr/>
        </p:nvGrpSpPr>
        <p:grpSpPr>
          <a:xfrm>
            <a:off x="686258" y="3208118"/>
            <a:ext cx="1882150" cy="951832"/>
            <a:chOff x="686258" y="3413400"/>
            <a:chExt cx="1882150" cy="951832"/>
          </a:xfrm>
        </p:grpSpPr>
        <p:grpSp>
          <p:nvGrpSpPr>
            <p:cNvPr id="103" name="Group 102"/>
            <p:cNvGrpSpPr/>
            <p:nvPr/>
          </p:nvGrpSpPr>
          <p:grpSpPr>
            <a:xfrm>
              <a:off x="686258" y="3413400"/>
              <a:ext cx="1882150" cy="951832"/>
              <a:chOff x="4962561" y="2484878"/>
              <a:chExt cx="2522622" cy="1409700"/>
            </a:xfrm>
          </p:grpSpPr>
          <p:grpSp>
            <p:nvGrpSpPr>
              <p:cNvPr id="105" name="Group 104"/>
              <p:cNvGrpSpPr/>
              <p:nvPr/>
            </p:nvGrpSpPr>
            <p:grpSpPr>
              <a:xfrm>
                <a:off x="4962561" y="2484878"/>
                <a:ext cx="2522622" cy="1409700"/>
                <a:chOff x="3703637" y="1744662"/>
                <a:chExt cx="5181600" cy="2895600"/>
              </a:xfrm>
            </p:grpSpPr>
            <p:sp>
              <p:nvSpPr>
                <p:cNvPr id="116" name="Rectangle 115"/>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ight Bracket 116"/>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0" name="Left Bracket 119"/>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cxnSp>
            <p:nvCxnSpPr>
              <p:cNvPr id="106" name="Straight Connector 105"/>
              <p:cNvCxnSpPr/>
              <p:nvPr/>
            </p:nvCxnSpPr>
            <p:spPr>
              <a:xfrm>
                <a:off x="7288402"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166837"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45273"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923709" y="2732528"/>
                <a:ext cx="0" cy="9144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5151321" y="2732528"/>
                <a:ext cx="364693" cy="914400"/>
                <a:chOff x="5528956" y="2849562"/>
                <a:chExt cx="729385" cy="1828800"/>
              </a:xfrm>
            </p:grpSpPr>
            <p:cxnSp>
              <p:nvCxnSpPr>
                <p:cNvPr id="111" name="Straight Connector 110"/>
                <p:cNvCxnSpPr/>
                <p:nvPr/>
              </p:nvCxnSpPr>
              <p:spPr>
                <a:xfrm>
                  <a:off x="6258341"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04" name="Rectangle 103"/>
            <p:cNvSpPr/>
            <p:nvPr/>
          </p:nvSpPr>
          <p:spPr>
            <a:xfrm>
              <a:off x="787738" y="3587515"/>
              <a:ext cx="1725836" cy="590931"/>
            </a:xfrm>
            <a:prstGeom prst="rect">
              <a:avLst/>
            </a:prstGeom>
          </p:spPr>
          <p:txBody>
            <a:bodyPr wrap="square">
              <a:spAutoFit/>
            </a:bodyPr>
            <a:lstStyle/>
            <a:p>
              <a:pPr algn="ctr">
                <a:lnSpc>
                  <a:spcPct val="90000"/>
                </a:lnSpc>
              </a:pPr>
              <a:r>
                <a:rPr lang="en-US" dirty="0">
                  <a:gradFill>
                    <a:gsLst>
                      <a:gs pos="2917">
                        <a:srgbClr val="FFFFFF"/>
                      </a:gs>
                      <a:gs pos="30000">
                        <a:srgbClr val="FFFFFF"/>
                      </a:gs>
                    </a:gsLst>
                    <a:lin ang="5400000" scaled="0"/>
                  </a:gradFill>
                </a:rPr>
                <a:t>Framework</a:t>
              </a:r>
              <a:br>
                <a:rPr lang="en-US" dirty="0">
                  <a:gradFill>
                    <a:gsLst>
                      <a:gs pos="2917">
                        <a:srgbClr val="FFFFFF"/>
                      </a:gs>
                      <a:gs pos="30000">
                        <a:srgbClr val="FFFFFF"/>
                      </a:gs>
                    </a:gsLst>
                    <a:lin ang="5400000" scaled="0"/>
                  </a:gradFill>
                </a:rPr>
              </a:br>
              <a:r>
                <a:rPr lang="en-US" dirty="0">
                  <a:gradFill>
                    <a:gsLst>
                      <a:gs pos="2917">
                        <a:srgbClr val="FFFFFF"/>
                      </a:gs>
                      <a:gs pos="30000">
                        <a:srgbClr val="FFFFFF"/>
                      </a:gs>
                    </a:gsLst>
                    <a:lin ang="5400000" scaled="0"/>
                  </a:gradFill>
                </a:rPr>
                <a:t>de </a:t>
              </a:r>
              <a:r>
                <a:rPr lang="en-US" dirty="0" err="1">
                  <a:gradFill>
                    <a:gsLst>
                      <a:gs pos="2917">
                        <a:srgbClr val="FFFFFF"/>
                      </a:gs>
                      <a:gs pos="30000">
                        <a:srgbClr val="FFFFFF"/>
                      </a:gs>
                    </a:gsLst>
                    <a:lin ang="5400000" scaled="0"/>
                  </a:gradFill>
                </a:rPr>
                <a:t>Aplicação</a:t>
              </a:r>
              <a:endParaRPr lang="en-US" dirty="0">
                <a:gradFill>
                  <a:gsLst>
                    <a:gs pos="2917">
                      <a:srgbClr val="FFFFFF"/>
                    </a:gs>
                    <a:gs pos="30000">
                      <a:srgbClr val="FFFFFF"/>
                    </a:gs>
                  </a:gsLst>
                  <a:lin ang="5400000" scaled="0"/>
                </a:gradFill>
              </a:endParaRPr>
            </a:p>
          </p:txBody>
        </p:sp>
      </p:grpSp>
      <p:sp>
        <p:nvSpPr>
          <p:cNvPr id="2" name="Title 1"/>
          <p:cNvSpPr>
            <a:spLocks noGrp="1"/>
          </p:cNvSpPr>
          <p:nvPr>
            <p:ph type="title"/>
          </p:nvPr>
        </p:nvSpPr>
        <p:spPr/>
        <p:txBody>
          <a:bodyPr/>
          <a:lstStyle/>
          <a:p>
            <a:r>
              <a:rPr lang="en-US" dirty="0" err="1"/>
              <a:t>Criação</a:t>
            </a:r>
            <a:r>
              <a:rPr lang="en-US" dirty="0"/>
              <a:t> de </a:t>
            </a:r>
            <a:r>
              <a:rPr lang="en-US" dirty="0" err="1"/>
              <a:t>Imagem</a:t>
            </a:r>
            <a:endParaRPr lang="en-US" dirty="0"/>
          </a:p>
        </p:txBody>
      </p:sp>
      <p:sp>
        <p:nvSpPr>
          <p:cNvPr id="72" name="Rounded Rectangle 71"/>
          <p:cNvSpPr/>
          <p:nvPr/>
        </p:nvSpPr>
        <p:spPr bwMode="auto">
          <a:xfrm>
            <a:off x="3315221" y="1240948"/>
            <a:ext cx="5874816" cy="5486400"/>
          </a:xfrm>
          <a:prstGeom prst="roundRect">
            <a:avLst>
              <a:gd name="adj" fmla="val 0"/>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endParaRPr lang="en-US" sz="2000" b="1" dirty="0">
              <a:solidFill>
                <a:srgbClr val="0078D7"/>
              </a:solidFill>
            </a:endParaRPr>
          </a:p>
        </p:txBody>
      </p:sp>
      <p:pic>
        <p:nvPicPr>
          <p:cNvPr id="115" name="Picture 114"/>
          <p:cNvPicPr>
            <a:picLocks noChangeAspect="1"/>
          </p:cNvPicPr>
          <p:nvPr/>
        </p:nvPicPr>
        <p:blipFill>
          <a:blip r:embed="rId4"/>
          <a:stretch>
            <a:fillRect/>
          </a:stretch>
        </p:blipFill>
        <p:spPr>
          <a:xfrm>
            <a:off x="3475037" y="4933404"/>
            <a:ext cx="2872629" cy="1645920"/>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596" y="5956020"/>
            <a:ext cx="1773510" cy="407795"/>
          </a:xfrm>
          <a:prstGeom prst="rect">
            <a:avLst/>
          </a:prstGeom>
        </p:spPr>
      </p:pic>
      <p:sp>
        <p:nvSpPr>
          <p:cNvPr id="3" name="TextBox 2"/>
          <p:cNvSpPr txBox="1"/>
          <p:nvPr/>
        </p:nvSpPr>
        <p:spPr>
          <a:xfrm>
            <a:off x="3823393" y="5092155"/>
            <a:ext cx="2385910" cy="960263"/>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de SO</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do container</a:t>
            </a:r>
          </a:p>
        </p:txBody>
      </p:sp>
      <p:sp>
        <p:nvSpPr>
          <p:cNvPr id="4" name="Rectangle 3"/>
          <p:cNvSpPr/>
          <p:nvPr/>
        </p:nvSpPr>
        <p:spPr bwMode="auto">
          <a:xfrm>
            <a:off x="6488916" y="541686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C:\Windows\*</a:t>
            </a:r>
          </a:p>
        </p:txBody>
      </p:sp>
      <p:sp>
        <p:nvSpPr>
          <p:cNvPr id="77" name="Rectangle 76"/>
          <p:cNvSpPr/>
          <p:nvPr/>
        </p:nvSpPr>
        <p:spPr bwMode="auto">
          <a:xfrm>
            <a:off x="6514280" y="3673996"/>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C:\nodeJs</a:t>
            </a:r>
          </a:p>
        </p:txBody>
      </p:sp>
      <p:pic>
        <p:nvPicPr>
          <p:cNvPr id="79" name="Picture 78"/>
          <p:cNvPicPr>
            <a:picLocks noChangeAspect="1"/>
          </p:cNvPicPr>
          <p:nvPr/>
        </p:nvPicPr>
        <p:blipFill>
          <a:blip r:embed="rId4"/>
          <a:stretch>
            <a:fillRect/>
          </a:stretch>
        </p:blipFill>
        <p:spPr>
          <a:xfrm>
            <a:off x="3483133" y="3150204"/>
            <a:ext cx="2872629" cy="1645920"/>
          </a:xfrm>
          <a:prstGeom prst="rect">
            <a:avLst/>
          </a:prstGeom>
        </p:spPr>
      </p:pic>
      <p:sp>
        <p:nvSpPr>
          <p:cNvPr id="80" name="TextBox 79"/>
          <p:cNvSpPr txBox="1"/>
          <p:nvPr/>
        </p:nvSpPr>
        <p:spPr>
          <a:xfrm>
            <a:off x="3865953" y="3498677"/>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rPr>
              <a:t>Framework</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de </a:t>
            </a:r>
            <a:r>
              <a:rPr lang="en-US" sz="2400" dirty="0" err="1">
                <a:gradFill>
                  <a:gsLst>
                    <a:gs pos="2917">
                      <a:srgbClr val="FFFFFF"/>
                    </a:gs>
                    <a:gs pos="30000">
                      <a:srgbClr val="FFFFFF"/>
                    </a:gs>
                  </a:gsLst>
                  <a:lin ang="5400000" scaled="0"/>
                </a:gradFill>
              </a:rPr>
              <a:t>Aplicação</a:t>
            </a:r>
            <a:endParaRPr lang="en-US" sz="2400" dirty="0">
              <a:gradFill>
                <a:gsLst>
                  <a:gs pos="2917">
                    <a:srgbClr val="FFFFFF"/>
                  </a:gs>
                  <a:gs pos="30000">
                    <a:srgbClr val="FFFFFF"/>
                  </a:gs>
                </a:gsLst>
                <a:lin ang="5400000" scaled="0"/>
              </a:gradFill>
            </a:endParaRPr>
          </a:p>
        </p:txBody>
      </p:sp>
      <p:sp>
        <p:nvSpPr>
          <p:cNvPr id="78" name="Rectangle 77"/>
          <p:cNvSpPr/>
          <p:nvPr/>
        </p:nvSpPr>
        <p:spPr bwMode="auto">
          <a:xfrm>
            <a:off x="6503483" y="1869825"/>
            <a:ext cx="2530155" cy="71178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6637" rIns="91440" bIns="46637" numCol="1" rtlCol="0" anchor="ctr" anchorCtr="0" compatLnSpc="1">
            <a:prstTxWarp prst="textNoShape">
              <a:avLst/>
            </a:prstTxWarp>
          </a:bodyPr>
          <a:lstStyle/>
          <a:p>
            <a:pPr defTabSz="932398" fontAlgn="base">
              <a:spcBef>
                <a:spcPct val="0"/>
              </a:spcBef>
              <a:spcAft>
                <a:spcPct val="0"/>
              </a:spcAft>
            </a:pPr>
            <a:r>
              <a:rPr lang="en-US" sz="2000" dirty="0">
                <a:gradFill>
                  <a:gsLst>
                    <a:gs pos="16814">
                      <a:srgbClr val="FFFFFF"/>
                    </a:gs>
                    <a:gs pos="46000">
                      <a:srgbClr val="FFFFFF"/>
                    </a:gs>
                  </a:gsLst>
                  <a:lin ang="5400000" scaled="0"/>
                </a:gradFill>
              </a:rPr>
              <a:t>C:\myApp</a:t>
            </a:r>
          </a:p>
        </p:txBody>
      </p:sp>
      <p:sp>
        <p:nvSpPr>
          <p:cNvPr id="74" name="Rounded Rectangle 73"/>
          <p:cNvSpPr/>
          <p:nvPr/>
        </p:nvSpPr>
        <p:spPr bwMode="auto">
          <a:xfrm>
            <a:off x="9679643" y="2011802"/>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Visão</a:t>
            </a:r>
            <a:r>
              <a:rPr lang="en-US" sz="2000" b="1" dirty="0">
                <a:solidFill>
                  <a:schemeClr val="tx1"/>
                </a:solidFill>
              </a:rPr>
              <a:t> do Container</a:t>
            </a:r>
          </a:p>
        </p:txBody>
      </p:sp>
      <p:pic>
        <p:nvPicPr>
          <p:cNvPr id="81" name="Picture 80"/>
          <p:cNvPicPr>
            <a:picLocks noChangeAspect="1"/>
          </p:cNvPicPr>
          <p:nvPr/>
        </p:nvPicPr>
        <p:blipFill>
          <a:blip r:embed="rId5">
            <a:duotone>
              <a:schemeClr val="bg2">
                <a:shade val="45000"/>
                <a:satMod val="135000"/>
              </a:schemeClr>
              <a:prstClr val="white"/>
            </a:duotone>
          </a:blip>
          <a:stretch>
            <a:fillRect/>
          </a:stretch>
        </p:blipFill>
        <p:spPr>
          <a:xfrm>
            <a:off x="9787204" y="2346407"/>
            <a:ext cx="2015267" cy="1152270"/>
          </a:xfrm>
          <a:prstGeom prst="rect">
            <a:avLst/>
          </a:prstGeom>
        </p:spPr>
      </p:pic>
      <p:grpSp>
        <p:nvGrpSpPr>
          <p:cNvPr id="5" name="Group 4"/>
          <p:cNvGrpSpPr/>
          <p:nvPr/>
        </p:nvGrpSpPr>
        <p:grpSpPr>
          <a:xfrm>
            <a:off x="689388" y="2149101"/>
            <a:ext cx="1882150" cy="951832"/>
            <a:chOff x="689388" y="2354383"/>
            <a:chExt cx="1882150" cy="951832"/>
          </a:xfrm>
        </p:grpSpPr>
        <p:grpSp>
          <p:nvGrpSpPr>
            <p:cNvPr id="124" name="Group 123"/>
            <p:cNvGrpSpPr/>
            <p:nvPr/>
          </p:nvGrpSpPr>
          <p:grpSpPr>
            <a:xfrm>
              <a:off x="689388" y="2354383"/>
              <a:ext cx="1882150" cy="951832"/>
              <a:chOff x="3703637" y="1744662"/>
              <a:chExt cx="5181600" cy="2895600"/>
            </a:xfrm>
          </p:grpSpPr>
          <p:sp>
            <p:nvSpPr>
              <p:cNvPr id="134" name="Rectangle 133"/>
              <p:cNvSpPr/>
              <p:nvPr/>
            </p:nvSpPr>
            <p:spPr bwMode="auto">
              <a:xfrm>
                <a:off x="3789873" y="1829243"/>
                <a:ext cx="5013282" cy="2725204"/>
              </a:xfrm>
              <a:prstGeom prst="rect">
                <a:avLst/>
              </a:prstGeom>
              <a:solidFill>
                <a:schemeClr val="accent3"/>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Right Bracket 134"/>
              <p:cNvSpPr/>
              <p:nvPr/>
            </p:nvSpPr>
            <p:spPr>
              <a:xfrm>
                <a:off x="8512014" y="1744662"/>
                <a:ext cx="373223" cy="2895600"/>
              </a:xfrm>
              <a:prstGeom prst="righ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6" name="Left Bracket 135"/>
              <p:cNvSpPr/>
              <p:nvPr/>
            </p:nvSpPr>
            <p:spPr>
              <a:xfrm>
                <a:off x="3703637" y="1744662"/>
                <a:ext cx="373223" cy="2895600"/>
              </a:xfrm>
              <a:prstGeom prst="leftBracket">
                <a:avLst/>
              </a:prstGeom>
              <a:ln w="7620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grpSp>
        <p:grpSp>
          <p:nvGrpSpPr>
            <p:cNvPr id="137" name="Group 136"/>
            <p:cNvGrpSpPr/>
            <p:nvPr/>
          </p:nvGrpSpPr>
          <p:grpSpPr>
            <a:xfrm>
              <a:off x="1276795" y="2474358"/>
              <a:ext cx="693047" cy="711773"/>
              <a:chOff x="5624585" y="4372841"/>
              <a:chExt cx="1415904" cy="1454160"/>
            </a:xfrm>
          </p:grpSpPr>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139" name="Picture 138"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140" name="Picture 139"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141" name="Picture 140" descr="\\MAGNUM\Projects\Microsoft\Cloud Power FY12\Design\ICONS_PNG\Application.png"/>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grpSp>
      <p:sp>
        <p:nvSpPr>
          <p:cNvPr id="142" name="Left Arrow 141"/>
          <p:cNvSpPr/>
          <p:nvPr/>
        </p:nvSpPr>
        <p:spPr bwMode="auto">
          <a:xfrm rot="20639054">
            <a:off x="2251825" y="2345624"/>
            <a:ext cx="1293647" cy="295035"/>
          </a:xfrm>
          <a:prstGeom prst="lef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83" name="Picture 82"/>
          <p:cNvPicPr>
            <a:picLocks noChangeAspect="1"/>
          </p:cNvPicPr>
          <p:nvPr/>
        </p:nvPicPr>
        <p:blipFill>
          <a:blip r:embed="rId4"/>
          <a:stretch>
            <a:fillRect/>
          </a:stretch>
        </p:blipFill>
        <p:spPr>
          <a:xfrm>
            <a:off x="3474455" y="1436685"/>
            <a:ext cx="2872629" cy="1645920"/>
          </a:xfrm>
          <a:prstGeom prst="rect">
            <a:avLst/>
          </a:prstGeom>
        </p:spPr>
      </p:pic>
      <p:sp>
        <p:nvSpPr>
          <p:cNvPr id="84" name="TextBox 83"/>
          <p:cNvSpPr txBox="1"/>
          <p:nvPr/>
        </p:nvSpPr>
        <p:spPr>
          <a:xfrm>
            <a:off x="3857274" y="1785158"/>
            <a:ext cx="2106988"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err="1">
                <a:gradFill>
                  <a:gsLst>
                    <a:gs pos="2917">
                      <a:srgbClr val="FFFFFF"/>
                    </a:gs>
                    <a:gs pos="30000">
                      <a:srgbClr val="FFFFFF"/>
                    </a:gs>
                  </a:gsLst>
                  <a:lin ang="5400000" scaled="0"/>
                </a:gradFill>
              </a:rPr>
              <a:t>Imagem</a:t>
            </a:r>
            <a:r>
              <a:rPr lang="en-US" sz="2400" dirty="0">
                <a:gradFill>
                  <a:gsLst>
                    <a:gs pos="2917">
                      <a:srgbClr val="FFFFFF"/>
                    </a:gs>
                    <a:gs pos="30000">
                      <a:srgbClr val="FFFFFF"/>
                    </a:gs>
                  </a:gsLst>
                  <a:lin ang="5400000" scaled="0"/>
                </a:gradFill>
              </a:rPr>
              <a:t> </a:t>
            </a:r>
            <a:br>
              <a:rPr lang="en-US" sz="2400" dirty="0">
                <a:gradFill>
                  <a:gsLst>
                    <a:gs pos="2917">
                      <a:srgbClr val="FFFFFF"/>
                    </a:gs>
                    <a:gs pos="30000">
                      <a:srgbClr val="FFFFFF"/>
                    </a:gs>
                  </a:gsLst>
                  <a:lin ang="5400000" scaled="0"/>
                </a:gradFill>
              </a:rPr>
            </a:br>
            <a:r>
              <a:rPr lang="en-US" sz="2400" dirty="0">
                <a:gradFill>
                  <a:gsLst>
                    <a:gs pos="2917">
                      <a:srgbClr val="FFFFFF"/>
                    </a:gs>
                    <a:gs pos="30000">
                      <a:srgbClr val="FFFFFF"/>
                    </a:gs>
                  </a:gsLst>
                  <a:lin ang="5400000" scaled="0"/>
                </a:gradFill>
              </a:rPr>
              <a:t>de </a:t>
            </a:r>
            <a:r>
              <a:rPr lang="en-US" sz="2400" dirty="0" err="1">
                <a:gradFill>
                  <a:gsLst>
                    <a:gs pos="2917">
                      <a:srgbClr val="FFFFFF"/>
                    </a:gs>
                    <a:gs pos="30000">
                      <a:srgbClr val="FFFFFF"/>
                    </a:gs>
                  </a:gsLst>
                  <a:lin ang="5400000" scaled="0"/>
                </a:gradFill>
              </a:rPr>
              <a:t>Aplicação</a:t>
            </a:r>
            <a:endParaRPr lang="en-US" sz="24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52462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right)">
                                      <p:cBhvr>
                                        <p:cTn id="7" dur="500"/>
                                        <p:tgtEl>
                                          <p:spTgt spid="1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a:t>Windows Server Containers e PowerShell</a:t>
            </a:r>
          </a:p>
        </p:txBody>
      </p:sp>
    </p:spTree>
    <p:extLst>
      <p:ext uri="{BB962C8B-B14F-4D97-AF65-F5344CB8AC3E}">
        <p14:creationId xmlns:p14="http://schemas.microsoft.com/office/powerpoint/2010/main" val="185759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a:t>Integrando com Docker.</a:t>
            </a:r>
          </a:p>
        </p:txBody>
      </p:sp>
    </p:spTree>
    <p:extLst>
      <p:ext uri="{BB962C8B-B14F-4D97-AF65-F5344CB8AC3E}">
        <p14:creationId xmlns:p14="http://schemas.microsoft.com/office/powerpoint/2010/main" val="38073172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8576971" y="1804835"/>
            <a:ext cx="3466961" cy="3466961"/>
            <a:chOff x="8576971" y="1804835"/>
            <a:chExt cx="3466961" cy="3466961"/>
          </a:xfrm>
        </p:grpSpPr>
        <p:sp>
          <p:nvSpPr>
            <p:cNvPr id="30" name="Freeform 29"/>
            <p:cNvSpPr/>
            <p:nvPr/>
          </p:nvSpPr>
          <p:spPr>
            <a:xfrm rot="3600000">
              <a:off x="8576971" y="1804835"/>
              <a:ext cx="3466961" cy="3466961"/>
            </a:xfrm>
            <a:custGeom>
              <a:avLst/>
              <a:gdLst>
                <a:gd name="connsiteX0" fmla="*/ 4331931 w 4642950"/>
                <a:gd name="connsiteY0" fmla="*/ 3482212 h 4642950"/>
                <a:gd name="connsiteX1" fmla="*/ 2321475 w 4642950"/>
                <a:gd name="connsiteY1" fmla="*/ 4642950 h 4642950"/>
                <a:gd name="connsiteX2" fmla="*/ 311019 w 4642950"/>
                <a:gd name="connsiteY2" fmla="*/ 3482213 h 4642950"/>
                <a:gd name="connsiteX3" fmla="*/ 2321475 w 4642950"/>
                <a:gd name="connsiteY3" fmla="*/ 2321475 h 4642950"/>
                <a:gd name="connsiteX4" fmla="*/ 4331931 w 4642950"/>
                <a:gd name="connsiteY4" fmla="*/ 3482212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4331931" y="3482212"/>
                  </a:moveTo>
                  <a:cubicBezTo>
                    <a:pt x="3917239" y="4200479"/>
                    <a:pt x="3150858" y="4642950"/>
                    <a:pt x="2321475" y="4642950"/>
                  </a:cubicBezTo>
                  <a:cubicBezTo>
                    <a:pt x="1492092" y="4642950"/>
                    <a:pt x="725710" y="4200479"/>
                    <a:pt x="311019" y="3482213"/>
                  </a:cubicBezTo>
                  <a:lnTo>
                    <a:pt x="2321475" y="2321475"/>
                  </a:lnTo>
                  <a:lnTo>
                    <a:pt x="4331931" y="3482212"/>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52564" tIns="3010760" rIns="1352564" bIns="357647" numCol="1" spcCol="1270" anchor="ctr" anchorCtr="0">
              <a:noAutofit/>
            </a:bodyPr>
            <a:lstStyle/>
            <a:p>
              <a:pPr lvl="0" algn="ctr" defTabSz="2844800">
                <a:lnSpc>
                  <a:spcPct val="90000"/>
                </a:lnSpc>
                <a:spcBef>
                  <a:spcPct val="0"/>
                </a:spcBef>
                <a:spcAft>
                  <a:spcPct val="35000"/>
                </a:spcAft>
              </a:pPr>
              <a:endParaRPr lang="en-US" sz="6400" kern="1200" dirty="0"/>
            </a:p>
          </p:txBody>
        </p:sp>
        <p:grpSp>
          <p:nvGrpSpPr>
            <p:cNvPr id="32" name="Group 31"/>
            <p:cNvGrpSpPr/>
            <p:nvPr/>
          </p:nvGrpSpPr>
          <p:grpSpPr>
            <a:xfrm>
              <a:off x="8576971" y="1804835"/>
              <a:ext cx="3466961" cy="3466961"/>
              <a:chOff x="8576971" y="1804835"/>
              <a:chExt cx="3466961" cy="3466961"/>
            </a:xfrm>
          </p:grpSpPr>
          <p:sp>
            <p:nvSpPr>
              <p:cNvPr id="29" name="Freeform 28"/>
              <p:cNvSpPr/>
              <p:nvPr/>
            </p:nvSpPr>
            <p:spPr>
              <a:xfrm rot="3600000">
                <a:off x="8576971" y="1804835"/>
                <a:ext cx="3466961" cy="3466961"/>
              </a:xfrm>
              <a:custGeom>
                <a:avLst/>
                <a:gdLst>
                  <a:gd name="connsiteX0" fmla="*/ 2321475 w 4642950"/>
                  <a:gd name="connsiteY0" fmla="*/ 0 h 4642950"/>
                  <a:gd name="connsiteX1" fmla="*/ 4331931 w 4642950"/>
                  <a:gd name="connsiteY1" fmla="*/ 1160737 h 4642950"/>
                  <a:gd name="connsiteX2" fmla="*/ 4331931 w 4642950"/>
                  <a:gd name="connsiteY2" fmla="*/ 3482212 h 4642950"/>
                  <a:gd name="connsiteX3" fmla="*/ 2321475 w 4642950"/>
                  <a:gd name="connsiteY3" fmla="*/ 2321475 h 4642950"/>
                  <a:gd name="connsiteX4" fmla="*/ 2321475 w 4642950"/>
                  <a:gd name="connsiteY4" fmla="*/ 0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2321475" y="0"/>
                    </a:moveTo>
                    <a:cubicBezTo>
                      <a:pt x="3150858" y="0"/>
                      <a:pt x="3917240" y="442471"/>
                      <a:pt x="4331931" y="1160737"/>
                    </a:cubicBezTo>
                    <a:cubicBezTo>
                      <a:pt x="4746623" y="1879004"/>
                      <a:pt x="4746623" y="2763945"/>
                      <a:pt x="4331931" y="3482212"/>
                    </a:cubicBezTo>
                    <a:lnTo>
                      <a:pt x="2321475" y="2321475"/>
                    </a:lnTo>
                    <a:lnTo>
                      <a:pt x="2321475" y="0"/>
                    </a:lnTo>
                    <a:close/>
                  </a:path>
                </a:pathLst>
              </a:custGeom>
              <a:solidFill>
                <a:srgbClr val="00188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85288" tIns="917695" rIns="604296" bIns="2299525" numCol="1" spcCol="1270" anchor="ctr" anchorCtr="0">
                <a:noAutofit/>
              </a:bodyPr>
              <a:lstStyle/>
              <a:p>
                <a:pPr lvl="0" algn="ctr" defTabSz="2133600">
                  <a:lnSpc>
                    <a:spcPct val="90000"/>
                  </a:lnSpc>
                  <a:spcBef>
                    <a:spcPct val="0"/>
                  </a:spcBef>
                  <a:spcAft>
                    <a:spcPct val="35000"/>
                  </a:spcAft>
                </a:pPr>
                <a:endParaRPr lang="en-US" sz="4800" kern="1200" dirty="0"/>
              </a:p>
            </p:txBody>
          </p:sp>
          <p:sp>
            <p:nvSpPr>
              <p:cNvPr id="31" name="Freeform 30"/>
              <p:cNvSpPr/>
              <p:nvPr/>
            </p:nvSpPr>
            <p:spPr>
              <a:xfrm rot="3600000">
                <a:off x="8576971" y="1804835"/>
                <a:ext cx="3466961" cy="3466961"/>
              </a:xfrm>
              <a:custGeom>
                <a:avLst/>
                <a:gdLst>
                  <a:gd name="connsiteX0" fmla="*/ 311019 w 4642950"/>
                  <a:gd name="connsiteY0" fmla="*/ 3482213 h 4642950"/>
                  <a:gd name="connsiteX1" fmla="*/ 311019 w 4642950"/>
                  <a:gd name="connsiteY1" fmla="*/ 1160738 h 4642950"/>
                  <a:gd name="connsiteX2" fmla="*/ 2321475 w 4642950"/>
                  <a:gd name="connsiteY2" fmla="*/ 0 h 4642950"/>
                  <a:gd name="connsiteX3" fmla="*/ 2321475 w 4642950"/>
                  <a:gd name="connsiteY3" fmla="*/ 2321475 h 4642950"/>
                  <a:gd name="connsiteX4" fmla="*/ 311019 w 4642950"/>
                  <a:gd name="connsiteY4" fmla="*/ 3482213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311019" y="3482213"/>
                    </a:moveTo>
                    <a:cubicBezTo>
                      <a:pt x="-103673" y="2763946"/>
                      <a:pt x="-103673" y="1879005"/>
                      <a:pt x="311019" y="1160738"/>
                    </a:cubicBezTo>
                    <a:cubicBezTo>
                      <a:pt x="725711" y="442471"/>
                      <a:pt x="1492092" y="0"/>
                      <a:pt x="2321475" y="0"/>
                    </a:cubicBezTo>
                    <a:lnTo>
                      <a:pt x="2321475" y="2321475"/>
                    </a:lnTo>
                    <a:lnTo>
                      <a:pt x="311019" y="3482213"/>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8419" tIns="972968" rIns="2631165" bIns="2244252" numCol="1" spcCol="1270" anchor="ctr" anchorCtr="0">
                <a:noAutofit/>
              </a:bodyPr>
              <a:lstStyle/>
              <a:p>
                <a:pPr lvl="0" algn="ctr" defTabSz="2133600">
                  <a:lnSpc>
                    <a:spcPct val="90000"/>
                  </a:lnSpc>
                  <a:spcBef>
                    <a:spcPct val="0"/>
                  </a:spcBef>
                  <a:spcAft>
                    <a:spcPct val="35000"/>
                  </a:spcAft>
                </a:pPr>
                <a:endParaRPr lang="en-US" sz="4800" kern="1200" dirty="0"/>
              </a:p>
            </p:txBody>
          </p:sp>
        </p:grpSp>
      </p:grpSp>
      <p:sp>
        <p:nvSpPr>
          <p:cNvPr id="27" name="Oval 26"/>
          <p:cNvSpPr/>
          <p:nvPr/>
        </p:nvSpPr>
        <p:spPr bwMode="auto">
          <a:xfrm>
            <a:off x="9615741" y="2843605"/>
            <a:ext cx="1389421" cy="1389421"/>
          </a:xfrm>
          <a:prstGeom prst="ellipse">
            <a:avLst/>
          </a:prstGeom>
          <a:solidFill>
            <a:schemeClr val="tx2"/>
          </a:solidFill>
          <a:ln w="28575">
            <a:solidFill>
              <a:srgbClr val="42BE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312664"/>
            <a:ext cx="12057380" cy="898600"/>
          </a:xfrm>
        </p:spPr>
        <p:txBody>
          <a:bodyPr/>
          <a:lstStyle/>
          <a:p>
            <a:r>
              <a:rPr lang="en-US" spc="0" dirty="0" err="1"/>
              <a:t>Integração</a:t>
            </a:r>
            <a:r>
              <a:rPr lang="en-US" spc="0" dirty="0"/>
              <a:t> com Docker</a:t>
            </a:r>
            <a:br>
              <a:rPr lang="en-US" spc="0" dirty="0"/>
            </a:br>
            <a:r>
              <a:rPr lang="en-US" sz="3200" spc="0" dirty="0" err="1">
                <a:gradFill>
                  <a:gsLst>
                    <a:gs pos="7619">
                      <a:srgbClr val="00188F"/>
                    </a:gs>
                    <a:gs pos="35000">
                      <a:srgbClr val="00188F"/>
                    </a:gs>
                  </a:gsLst>
                  <a:lin ang="5400000" scaled="0"/>
                </a:gradFill>
              </a:rPr>
              <a:t>União</a:t>
            </a:r>
            <a:r>
              <a:rPr lang="en-US" sz="3200" spc="0" dirty="0">
                <a:gradFill>
                  <a:gsLst>
                    <a:gs pos="7619">
                      <a:srgbClr val="00188F"/>
                    </a:gs>
                    <a:gs pos="35000">
                      <a:srgbClr val="00188F"/>
                    </a:gs>
                  </a:gsLst>
                  <a:lin ang="5400000" scaled="0"/>
                </a:gradFill>
              </a:rPr>
              <a:t> de </a:t>
            </a:r>
            <a:r>
              <a:rPr lang="en-US" sz="3200" spc="0" dirty="0" err="1">
                <a:gradFill>
                  <a:gsLst>
                    <a:gs pos="7619">
                      <a:srgbClr val="00188F"/>
                    </a:gs>
                    <a:gs pos="35000">
                      <a:srgbClr val="00188F"/>
                    </a:gs>
                  </a:gsLst>
                  <a:lin ang="5400000" scaled="0"/>
                </a:gradFill>
              </a:rPr>
              <a:t>investimentos</a:t>
            </a:r>
            <a:r>
              <a:rPr lang="en-US" sz="3200" spc="0" dirty="0">
                <a:gradFill>
                  <a:gsLst>
                    <a:gs pos="7619">
                      <a:srgbClr val="00188F"/>
                    </a:gs>
                    <a:gs pos="35000">
                      <a:srgbClr val="00188F"/>
                    </a:gs>
                  </a:gsLst>
                  <a:lin ang="5400000" scaled="0"/>
                </a:gradFill>
              </a:rPr>
              <a:t> </a:t>
            </a:r>
            <a:r>
              <a:rPr lang="en-US" sz="3200" spc="0" dirty="0" err="1">
                <a:gradFill>
                  <a:gsLst>
                    <a:gs pos="7619">
                      <a:srgbClr val="00188F"/>
                    </a:gs>
                    <a:gs pos="35000">
                      <a:srgbClr val="00188F"/>
                    </a:gs>
                  </a:gsLst>
                  <a:lin ang="5400000" scaled="0"/>
                </a:gradFill>
              </a:rPr>
              <a:t>estratégicos</a:t>
            </a:r>
            <a:r>
              <a:rPr lang="en-US" sz="3200" spc="0" dirty="0">
                <a:gradFill>
                  <a:gsLst>
                    <a:gs pos="7619">
                      <a:srgbClr val="00188F"/>
                    </a:gs>
                    <a:gs pos="35000">
                      <a:srgbClr val="00188F"/>
                    </a:gs>
                  </a:gsLst>
                  <a:lin ang="5400000" scaled="0"/>
                </a:gradFill>
              </a:rPr>
              <a:t> para </a:t>
            </a:r>
            <a:r>
              <a:rPr lang="en-US" sz="3200" spc="0" dirty="0" err="1">
                <a:gradFill>
                  <a:gsLst>
                    <a:gs pos="7619">
                      <a:srgbClr val="00188F"/>
                    </a:gs>
                    <a:gs pos="35000">
                      <a:srgbClr val="00188F"/>
                    </a:gs>
                  </a:gsLst>
                  <a:lin ang="5400000" scaled="0"/>
                </a:gradFill>
              </a:rPr>
              <a:t>direcionar</a:t>
            </a:r>
            <a:r>
              <a:rPr lang="en-US" sz="3200" spc="0" dirty="0">
                <a:gradFill>
                  <a:gsLst>
                    <a:gs pos="7619">
                      <a:srgbClr val="00188F"/>
                    </a:gs>
                    <a:gs pos="35000">
                      <a:srgbClr val="00188F"/>
                    </a:gs>
                  </a:gsLst>
                  <a:lin ang="5400000" scaled="0"/>
                </a:gradFill>
              </a:rPr>
              <a:t> o </a:t>
            </a:r>
            <a:r>
              <a:rPr lang="en-US" sz="3200" spc="0" dirty="0" err="1">
                <a:gradFill>
                  <a:gsLst>
                    <a:gs pos="7619">
                      <a:srgbClr val="00188F"/>
                    </a:gs>
                    <a:gs pos="35000">
                      <a:srgbClr val="00188F"/>
                    </a:gs>
                  </a:gsLst>
                  <a:lin ang="5400000" scaled="0"/>
                </a:gradFill>
              </a:rPr>
              <a:t>futuro</a:t>
            </a:r>
            <a:r>
              <a:rPr lang="en-US" sz="3200" spc="0" dirty="0">
                <a:gradFill>
                  <a:gsLst>
                    <a:gs pos="7619">
                      <a:srgbClr val="00188F"/>
                    </a:gs>
                    <a:gs pos="35000">
                      <a:srgbClr val="00188F"/>
                    </a:gs>
                  </a:gsLst>
                  <a:lin ang="5400000" scaled="0"/>
                </a:gradFill>
              </a:rPr>
              <a:t> dos containers</a:t>
            </a:r>
            <a:endParaRPr lang="en-US" spc="0" dirty="0">
              <a:gradFill>
                <a:gsLst>
                  <a:gs pos="7619">
                    <a:srgbClr val="00188F"/>
                  </a:gs>
                  <a:gs pos="35000">
                    <a:srgbClr val="00188F"/>
                  </a:gs>
                </a:gsLst>
                <a:lin ang="5400000" scaled="0"/>
              </a:gradFill>
            </a:endParaRPr>
          </a:p>
        </p:txBody>
      </p:sp>
      <p:sp>
        <p:nvSpPr>
          <p:cNvPr id="4" name="TextBox 7"/>
          <p:cNvSpPr txBox="1"/>
          <p:nvPr/>
        </p:nvSpPr>
        <p:spPr>
          <a:xfrm>
            <a:off x="3498866" y="5490953"/>
            <a:ext cx="4697396" cy="1120307"/>
          </a:xfrm>
          <a:prstGeom prst="rect">
            <a:avLst/>
          </a:prstGeom>
          <a:noFill/>
        </p:spPr>
        <p:txBody>
          <a:bodyPr wrap="square" lIns="182880" tIns="146304" rIns="182880" bIns="146304" rtlCol="0">
            <a:spAutoFit/>
          </a:bodyPr>
          <a:lstStyle/>
          <a:p>
            <a:pPr algn="ctr">
              <a:lnSpc>
                <a:spcPct val="90000"/>
              </a:lnSpc>
              <a:spcAft>
                <a:spcPts val="600"/>
              </a:spcAft>
            </a:pPr>
            <a:r>
              <a:rPr lang="en-US" dirty="0" err="1">
                <a:gradFill>
                  <a:gsLst>
                    <a:gs pos="2917">
                      <a:schemeClr val="tx1"/>
                    </a:gs>
                    <a:gs pos="30000">
                      <a:schemeClr val="tx1"/>
                    </a:gs>
                  </a:gsLst>
                  <a:lin ang="5400000" scaled="0"/>
                </a:gradFill>
              </a:rPr>
              <a:t>Investimentos</a:t>
            </a:r>
            <a:r>
              <a:rPr lang="en-US" dirty="0">
                <a:gradFill>
                  <a:gsLst>
                    <a:gs pos="2917">
                      <a:schemeClr val="tx1"/>
                    </a:gs>
                    <a:gs pos="30000">
                      <a:schemeClr val="tx1"/>
                    </a:gs>
                  </a:gsLst>
                  <a:lin ang="5400000" scaled="0"/>
                </a:gradFill>
              </a:rPr>
              <a:t> no Windows Server 2016</a:t>
            </a:r>
          </a:p>
          <a:p>
            <a:pPr algn="ctr">
              <a:lnSpc>
                <a:spcPct val="90000"/>
              </a:lnSpc>
              <a:spcAft>
                <a:spcPts val="600"/>
              </a:spcAft>
            </a:pPr>
            <a:r>
              <a:rPr lang="en-US" dirty="0">
                <a:gradFill>
                  <a:gsLst>
                    <a:gs pos="2917">
                      <a:schemeClr val="tx1"/>
                    </a:gs>
                    <a:gs pos="30000">
                      <a:schemeClr val="tx1"/>
                    </a:gs>
                  </a:gsLst>
                  <a:lin ang="5400000" scaled="0"/>
                </a:gradFill>
              </a:rPr>
              <a:t>Desenvolvimento Open source do</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Docker Engine para Windows Server</a:t>
            </a:r>
          </a:p>
        </p:txBody>
      </p:sp>
      <p:sp>
        <p:nvSpPr>
          <p:cNvPr id="5" name="Rectangle 8"/>
          <p:cNvSpPr/>
          <p:nvPr/>
        </p:nvSpPr>
        <p:spPr>
          <a:xfrm>
            <a:off x="8196262" y="5425725"/>
            <a:ext cx="4135438" cy="1166473"/>
          </a:xfrm>
          <a:prstGeom prst="rect">
            <a:avLst/>
          </a:prstGeom>
        </p:spPr>
        <p:txBody>
          <a:bodyPr wrap="square">
            <a:spAutoFit/>
          </a:bodyPr>
          <a:lstStyle/>
          <a:p>
            <a:pPr algn="ctr">
              <a:lnSpc>
                <a:spcPct val="90000"/>
              </a:lnSpc>
              <a:spcAft>
                <a:spcPts val="600"/>
              </a:spcAft>
            </a:pPr>
            <a:r>
              <a:rPr lang="en-US" dirty="0">
                <a:gradFill>
                  <a:gsLst>
                    <a:gs pos="2917">
                      <a:schemeClr val="tx1"/>
                    </a:gs>
                    <a:gs pos="30000">
                      <a:schemeClr val="tx1"/>
                    </a:gs>
                  </a:gsLst>
                  <a:lin ang="5400000" scaled="0"/>
                </a:gradFill>
              </a:rPr>
              <a:t>Azure </a:t>
            </a:r>
            <a:r>
              <a:rPr lang="en-US" dirty="0" err="1">
                <a:gradFill>
                  <a:gsLst>
                    <a:gs pos="2917">
                      <a:schemeClr val="tx1"/>
                    </a:gs>
                    <a:gs pos="30000">
                      <a:schemeClr val="tx1"/>
                    </a:gs>
                  </a:gsLst>
                  <a:lin ang="5400000" scaled="0"/>
                </a:gradFill>
              </a:rPr>
              <a:t>suportado</a:t>
            </a:r>
            <a:r>
              <a:rPr lang="en-US" dirty="0">
                <a:gradFill>
                  <a:gsLst>
                    <a:gs pos="2917">
                      <a:schemeClr val="tx1"/>
                    </a:gs>
                    <a:gs pos="30000">
                      <a:schemeClr val="tx1"/>
                    </a:gs>
                  </a:gsLst>
                  <a:lin ang="5400000" scaled="0"/>
                </a:gradFill>
              </a:rPr>
              <a:t> para APIs </a:t>
            </a:r>
            <a:r>
              <a:rPr lang="en-US" dirty="0" err="1">
                <a:gradFill>
                  <a:gsLst>
                    <a:gs pos="2917">
                      <a:schemeClr val="tx1"/>
                    </a:gs>
                    <a:gs pos="30000">
                      <a:schemeClr val="tx1"/>
                    </a:gs>
                  </a:gsLst>
                  <a:lin ang="5400000" scaled="0"/>
                </a:gradFill>
              </a:rPr>
              <a:t>abertas</a:t>
            </a:r>
            <a:r>
              <a:rPr lang="en-US" dirty="0">
                <a:gradFill>
                  <a:gsLst>
                    <a:gs pos="2917">
                      <a:schemeClr val="tx1"/>
                    </a:gs>
                    <a:gs pos="30000">
                      <a:schemeClr val="tx1"/>
                    </a:gs>
                  </a:gsLst>
                  <a:lin ang="5400000" scaled="0"/>
                </a:gradFill>
              </a:rPr>
              <a:t> de </a:t>
            </a:r>
            <a:r>
              <a:rPr lang="en-US" dirty="0" err="1">
                <a:gradFill>
                  <a:gsLst>
                    <a:gs pos="2917">
                      <a:schemeClr val="tx1"/>
                    </a:gs>
                    <a:gs pos="30000">
                      <a:schemeClr val="tx1"/>
                    </a:gs>
                  </a:gsLst>
                  <a:lin ang="5400000" scaled="0"/>
                </a:gradFill>
              </a:rPr>
              <a:t>orquestração</a:t>
            </a:r>
            <a:r>
              <a:rPr lang="en-US" dirty="0">
                <a:gradFill>
                  <a:gsLst>
                    <a:gs pos="2917">
                      <a:schemeClr val="tx1"/>
                    </a:gs>
                    <a:gs pos="30000">
                      <a:schemeClr val="tx1"/>
                    </a:gs>
                  </a:gsLst>
                  <a:lin ang="5400000" scaled="0"/>
                </a:gradFill>
              </a:rPr>
              <a:t> do Docker</a:t>
            </a:r>
          </a:p>
          <a:p>
            <a:pPr algn="ctr">
              <a:lnSpc>
                <a:spcPct val="90000"/>
              </a:lnSpc>
              <a:spcAft>
                <a:spcPts val="600"/>
              </a:spcAft>
            </a:pPr>
            <a:r>
              <a:rPr lang="en-US" dirty="0" err="1">
                <a:gradFill>
                  <a:gsLst>
                    <a:gs pos="2917">
                      <a:schemeClr val="tx1"/>
                    </a:gs>
                    <a:gs pos="30000">
                      <a:schemeClr val="tx1"/>
                    </a:gs>
                  </a:gsLst>
                  <a:lin ang="5400000" scaled="0"/>
                </a:gradFill>
              </a:rPr>
              <a:t>Federação</a:t>
            </a:r>
            <a:r>
              <a:rPr lang="en-US" dirty="0">
                <a:gradFill>
                  <a:gsLst>
                    <a:gs pos="2917">
                      <a:schemeClr val="tx1"/>
                    </a:gs>
                    <a:gs pos="30000">
                      <a:schemeClr val="tx1"/>
                    </a:gs>
                  </a:gsLst>
                  <a:lin ang="5400000" scaled="0"/>
                </a:gradFill>
              </a:rPr>
              <a:t> das </a:t>
            </a:r>
            <a:r>
              <a:rPr lang="en-US" dirty="0" err="1">
                <a:gradFill>
                  <a:gsLst>
                    <a:gs pos="2917">
                      <a:schemeClr val="tx1"/>
                    </a:gs>
                    <a:gs pos="30000">
                      <a:schemeClr val="tx1"/>
                    </a:gs>
                  </a:gsLst>
                  <a:lin ang="5400000" scaled="0"/>
                </a:gradFill>
              </a:rPr>
              <a:t>imagens</a:t>
            </a:r>
            <a:r>
              <a:rPr lang="en-US" dirty="0">
                <a:gradFill>
                  <a:gsLst>
                    <a:gs pos="2917">
                      <a:schemeClr val="tx1"/>
                    </a:gs>
                    <a:gs pos="30000">
                      <a:schemeClr val="tx1"/>
                    </a:gs>
                  </a:gsLst>
                  <a:lin ang="5400000" scaled="0"/>
                </a:gradFill>
              </a:rPr>
              <a:t> do Docker Hub para a </a:t>
            </a:r>
            <a:r>
              <a:rPr lang="en-US" dirty="0" err="1">
                <a:gradFill>
                  <a:gsLst>
                    <a:gs pos="2917">
                      <a:schemeClr val="tx1"/>
                    </a:gs>
                    <a:gs pos="30000">
                      <a:schemeClr val="tx1"/>
                    </a:gs>
                  </a:gsLst>
                  <a:lin ang="5400000" scaled="0"/>
                </a:gradFill>
              </a:rPr>
              <a:t>galeria</a:t>
            </a:r>
            <a:r>
              <a:rPr lang="en-US" dirty="0">
                <a:gradFill>
                  <a:gsLst>
                    <a:gs pos="2917">
                      <a:schemeClr val="tx1"/>
                    </a:gs>
                    <a:gs pos="30000">
                      <a:schemeClr val="tx1"/>
                    </a:gs>
                  </a:gsLst>
                  <a:lin ang="5400000" scaled="0"/>
                </a:gradFill>
              </a:rPr>
              <a:t> do Azure Gallery e Portal</a:t>
            </a:r>
          </a:p>
        </p:txBody>
      </p:sp>
      <p:sp>
        <p:nvSpPr>
          <p:cNvPr id="10" name="TextBox 11"/>
          <p:cNvSpPr txBox="1"/>
          <p:nvPr/>
        </p:nvSpPr>
        <p:spPr>
          <a:xfrm rot="10800000">
            <a:off x="3239537" y="5146951"/>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solidFill>
                  <a:srgbClr val="FFA141"/>
                </a:solidFill>
              </a:rPr>
              <a:t>}</a:t>
            </a:r>
            <a:endParaRPr lang="en-US" sz="1600" dirty="0">
              <a:solidFill>
                <a:srgbClr val="FFA141"/>
              </a:solidFill>
            </a:endParaRPr>
          </a:p>
        </p:txBody>
      </p:sp>
      <p:sp>
        <p:nvSpPr>
          <p:cNvPr id="11" name="TextBox 12"/>
          <p:cNvSpPr txBox="1"/>
          <p:nvPr/>
        </p:nvSpPr>
        <p:spPr>
          <a:xfrm>
            <a:off x="1245364" y="5528829"/>
            <a:ext cx="2253502" cy="960263"/>
          </a:xfrm>
          <a:prstGeom prst="rect">
            <a:avLst/>
          </a:prstGeom>
          <a:noFill/>
        </p:spPr>
        <p:txBody>
          <a:bodyPr wrap="none" lIns="182880" tIns="146304" rIns="182880" bIns="146304" rtlCol="0">
            <a:spAutoFit/>
          </a:bodyPr>
          <a:lstStyle/>
          <a:p>
            <a:pPr algn="r">
              <a:lnSpc>
                <a:spcPct val="90000"/>
              </a:lnSpc>
              <a:spcAft>
                <a:spcPts val="600"/>
              </a:spcAft>
            </a:pPr>
            <a:r>
              <a:rPr lang="en-US" sz="2400" dirty="0" err="1">
                <a:gradFill>
                  <a:gsLst>
                    <a:gs pos="2917">
                      <a:schemeClr val="tx1"/>
                    </a:gs>
                    <a:gs pos="30000">
                      <a:schemeClr val="tx1"/>
                    </a:gs>
                  </a:gsLst>
                  <a:lin ang="5400000" scaled="0"/>
                </a:gradFill>
              </a:rPr>
              <a:t>Investimentos</a:t>
            </a:r>
            <a:br>
              <a:rPr lang="en-US" sz="2400" dirty="0">
                <a:gradFill>
                  <a:gsLst>
                    <a:gs pos="2917">
                      <a:schemeClr val="tx1"/>
                    </a:gs>
                    <a:gs pos="30000">
                      <a:schemeClr val="tx1"/>
                    </a:gs>
                  </a:gsLst>
                  <a:lin ang="5400000" scaled="0"/>
                </a:gradFill>
              </a:rPr>
            </a:br>
            <a:r>
              <a:rPr lang="en-US" sz="2400" dirty="0" err="1">
                <a:gradFill>
                  <a:gsLst>
                    <a:gs pos="2917">
                      <a:schemeClr val="tx1"/>
                    </a:gs>
                    <a:gs pos="30000">
                      <a:schemeClr val="tx1"/>
                    </a:gs>
                  </a:gsLst>
                  <a:lin ang="5400000" scaled="0"/>
                </a:gradFill>
              </a:rPr>
              <a:t>Estratégicos</a:t>
            </a:r>
            <a:endParaRPr lang="en-US" sz="2400" dirty="0">
              <a:gradFill>
                <a:gsLst>
                  <a:gs pos="2917">
                    <a:schemeClr val="tx1"/>
                  </a:gs>
                  <a:gs pos="30000">
                    <a:schemeClr val="tx1"/>
                  </a:gs>
                </a:gsLst>
                <a:lin ang="5400000" scaled="0"/>
              </a:gradFill>
            </a:endParaRPr>
          </a:p>
        </p:txBody>
      </p:sp>
      <p:sp>
        <p:nvSpPr>
          <p:cNvPr id="16" name="Rectangle 16"/>
          <p:cNvSpPr/>
          <p:nvPr/>
        </p:nvSpPr>
        <p:spPr>
          <a:xfrm>
            <a:off x="221918" y="1964422"/>
            <a:ext cx="3748315"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b="1" dirty="0">
                <a:gradFill>
                  <a:gsLst>
                    <a:gs pos="7619">
                      <a:srgbClr val="00188F"/>
                    </a:gs>
                    <a:gs pos="35000">
                      <a:srgbClr val="00188F"/>
                    </a:gs>
                  </a:gsLst>
                  <a:lin ang="5400000" scaled="0"/>
                </a:gradFill>
                <a:cs typeface="Segoe UI" pitchFamily="34" charset="0"/>
              </a:rPr>
              <a:t>Docker: </a:t>
            </a:r>
            <a:r>
              <a:rPr lang="en-US" dirty="0" err="1">
                <a:gradFill>
                  <a:gsLst>
                    <a:gs pos="19048">
                      <a:schemeClr val="tx1"/>
                    </a:gs>
                    <a:gs pos="65000">
                      <a:schemeClr val="tx1"/>
                    </a:gs>
                  </a:gsLst>
                  <a:lin ang="5400000" scaled="0"/>
                </a:gradFill>
                <a:cs typeface="Segoe UI" pitchFamily="34" charset="0"/>
              </a:rPr>
              <a:t>Mecanismo</a:t>
            </a:r>
            <a:r>
              <a:rPr lang="en-US" dirty="0">
                <a:gradFill>
                  <a:gsLst>
                    <a:gs pos="19048">
                      <a:schemeClr val="tx1"/>
                    </a:gs>
                    <a:gs pos="65000">
                      <a:schemeClr val="tx1"/>
                    </a:gs>
                  </a:gsLst>
                  <a:lin ang="5400000" scaled="0"/>
                </a:gradFill>
                <a:cs typeface="Segoe UI" pitchFamily="34" charset="0"/>
              </a:rPr>
              <a:t> open source que automatize a </a:t>
            </a:r>
            <a:r>
              <a:rPr lang="en-US" dirty="0" err="1">
                <a:gradFill>
                  <a:gsLst>
                    <a:gs pos="19048">
                      <a:schemeClr val="tx1"/>
                    </a:gs>
                    <a:gs pos="65000">
                      <a:schemeClr val="tx1"/>
                    </a:gs>
                  </a:gsLst>
                  <a:lin ang="5400000" scaled="0"/>
                </a:gradFill>
                <a:cs typeface="Segoe UI" pitchFamily="34" charset="0"/>
              </a:rPr>
              <a:t>implantação</a:t>
            </a:r>
            <a:r>
              <a:rPr lang="en-US" dirty="0">
                <a:gradFill>
                  <a:gsLst>
                    <a:gs pos="19048">
                      <a:schemeClr val="tx1"/>
                    </a:gs>
                    <a:gs pos="65000">
                      <a:schemeClr val="tx1"/>
                    </a:gs>
                  </a:gsLst>
                  <a:lin ang="5400000" scaled="0"/>
                </a:gradFill>
                <a:cs typeface="Segoe UI" pitchFamily="34" charset="0"/>
              </a:rPr>
              <a:t> de </a:t>
            </a:r>
            <a:r>
              <a:rPr lang="en-US" dirty="0" err="1">
                <a:gradFill>
                  <a:gsLst>
                    <a:gs pos="19048">
                      <a:schemeClr val="tx1"/>
                    </a:gs>
                    <a:gs pos="65000">
                      <a:schemeClr val="tx1"/>
                    </a:gs>
                  </a:gsLst>
                  <a:lin ang="5400000" scaled="0"/>
                </a:gradFill>
                <a:cs typeface="Segoe UI" pitchFamily="34" charset="0"/>
              </a:rPr>
              <a:t>qualquer</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aplicação</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como</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portátil</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como</a:t>
            </a:r>
            <a:r>
              <a:rPr lang="en-US" dirty="0">
                <a:gradFill>
                  <a:gsLst>
                    <a:gs pos="19048">
                      <a:schemeClr val="tx1"/>
                    </a:gs>
                    <a:gs pos="65000">
                      <a:schemeClr val="tx1"/>
                    </a:gs>
                  </a:gsLst>
                  <a:lin ang="5400000" scaled="0"/>
                </a:gradFill>
                <a:cs typeface="Segoe UI" pitchFamily="34" charset="0"/>
              </a:rPr>
              <a:t> um container auto-</a:t>
            </a:r>
            <a:r>
              <a:rPr lang="en-US" dirty="0" err="1">
                <a:gradFill>
                  <a:gsLst>
                    <a:gs pos="19048">
                      <a:schemeClr val="tx1"/>
                    </a:gs>
                    <a:gs pos="65000">
                      <a:schemeClr val="tx1"/>
                    </a:gs>
                  </a:gsLst>
                  <a:lin ang="5400000" scaled="0"/>
                </a:gradFill>
                <a:cs typeface="Segoe UI" pitchFamily="34" charset="0"/>
              </a:rPr>
              <a:t>suficiente</a:t>
            </a:r>
            <a:r>
              <a:rPr lang="en-US" dirty="0">
                <a:gradFill>
                  <a:gsLst>
                    <a:gs pos="19048">
                      <a:schemeClr val="tx1"/>
                    </a:gs>
                    <a:gs pos="65000">
                      <a:schemeClr val="tx1"/>
                    </a:gs>
                  </a:gsLst>
                  <a:lin ang="5400000" scaled="0"/>
                </a:gradFill>
                <a:cs typeface="Segoe UI" pitchFamily="34" charset="0"/>
              </a:rPr>
              <a:t> que </a:t>
            </a:r>
            <a:r>
              <a:rPr lang="en-US" dirty="0" err="1">
                <a:gradFill>
                  <a:gsLst>
                    <a:gs pos="19048">
                      <a:schemeClr val="tx1"/>
                    </a:gs>
                    <a:gs pos="65000">
                      <a:schemeClr val="tx1"/>
                    </a:gs>
                  </a:gsLst>
                  <a:lin ang="5400000" scaled="0"/>
                </a:gradFill>
                <a:cs typeface="Segoe UI" pitchFamily="34" charset="0"/>
              </a:rPr>
              <a:t>pode</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ser</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executado</a:t>
            </a:r>
            <a:r>
              <a:rPr lang="en-US" dirty="0">
                <a:gradFill>
                  <a:gsLst>
                    <a:gs pos="19048">
                      <a:schemeClr val="tx1"/>
                    </a:gs>
                    <a:gs pos="65000">
                      <a:schemeClr val="tx1"/>
                    </a:gs>
                  </a:gsLst>
                  <a:lin ang="5400000" scaled="0"/>
                </a:gradFill>
                <a:cs typeface="Segoe UI" pitchFamily="34" charset="0"/>
              </a:rPr>
              <a:t> em </a:t>
            </a:r>
            <a:r>
              <a:rPr lang="en-US" dirty="0" err="1">
                <a:gradFill>
                  <a:gsLst>
                    <a:gs pos="19048">
                      <a:schemeClr val="tx1"/>
                    </a:gs>
                    <a:gs pos="65000">
                      <a:schemeClr val="tx1"/>
                    </a:gs>
                  </a:gsLst>
                  <a:lin ang="5400000" scaled="0"/>
                </a:gradFill>
                <a:cs typeface="Segoe UI" pitchFamily="34" charset="0"/>
              </a:rPr>
              <a:t>qualquer</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lugar</a:t>
            </a:r>
            <a:r>
              <a:rPr lang="en-US" dirty="0">
                <a:gradFill>
                  <a:gsLst>
                    <a:gs pos="19048">
                      <a:schemeClr val="tx1"/>
                    </a:gs>
                    <a:gs pos="65000">
                      <a:schemeClr val="tx1"/>
                    </a:gs>
                  </a:gsLst>
                  <a:lin ang="5400000" scaled="0"/>
                </a:gradFill>
                <a:cs typeface="Segoe UI" pitchFamily="34" charset="0"/>
              </a:rPr>
              <a:t>.</a:t>
            </a:r>
          </a:p>
          <a:p>
            <a:pPr marL="0" lvl="1" defTabSz="471584">
              <a:lnSpc>
                <a:spcPct val="90000"/>
              </a:lnSpc>
              <a:spcBef>
                <a:spcPts val="306"/>
              </a:spcBef>
              <a:spcAft>
                <a:spcPts val="612"/>
              </a:spcAft>
              <a:buClr>
                <a:srgbClr val="EFEFEF"/>
              </a:buClr>
            </a:pPr>
            <a:r>
              <a:rPr lang="en-US" b="1" dirty="0" err="1">
                <a:gradFill>
                  <a:gsLst>
                    <a:gs pos="7619">
                      <a:srgbClr val="00188F"/>
                    </a:gs>
                    <a:gs pos="35000">
                      <a:srgbClr val="00188F"/>
                    </a:gs>
                  </a:gsLst>
                  <a:lin ang="5400000" scaled="0"/>
                </a:gradFill>
                <a:cs typeface="Segoe UI" pitchFamily="34" charset="0"/>
              </a:rPr>
              <a:t>Parceria</a:t>
            </a:r>
            <a:r>
              <a:rPr lang="en-US" b="1" dirty="0">
                <a:gradFill>
                  <a:gsLst>
                    <a:gs pos="7619">
                      <a:srgbClr val="00188F"/>
                    </a:gs>
                    <a:gs pos="35000">
                      <a:srgbClr val="00188F"/>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Permitir</a:t>
            </a:r>
            <a:r>
              <a:rPr lang="en-US" dirty="0">
                <a:gradFill>
                  <a:gsLst>
                    <a:gs pos="19048">
                      <a:schemeClr val="tx1"/>
                    </a:gs>
                    <a:gs pos="65000">
                      <a:schemeClr val="tx1"/>
                    </a:gs>
                  </a:gsLst>
                  <a:lin ang="5400000" scaled="0"/>
                </a:gradFill>
                <a:cs typeface="Segoe UI" pitchFamily="34" charset="0"/>
              </a:rPr>
              <a:t> o </a:t>
            </a:r>
            <a:r>
              <a:rPr lang="en-US" dirty="0" err="1">
                <a:gradFill>
                  <a:gsLst>
                    <a:gs pos="19048">
                      <a:schemeClr val="tx1"/>
                    </a:gs>
                    <a:gs pos="65000">
                      <a:schemeClr val="tx1"/>
                    </a:gs>
                  </a:gsLst>
                  <a:lin ang="5400000" scaled="0"/>
                </a:gradFill>
                <a:cs typeface="Segoe UI" pitchFamily="34" charset="0"/>
              </a:rPr>
              <a:t>cliente</a:t>
            </a:r>
            <a:r>
              <a:rPr lang="en-US" dirty="0">
                <a:gradFill>
                  <a:gsLst>
                    <a:gs pos="19048">
                      <a:schemeClr val="tx1"/>
                    </a:gs>
                    <a:gs pos="65000">
                      <a:schemeClr val="tx1"/>
                    </a:gs>
                  </a:gsLst>
                  <a:lin ang="5400000" scaled="0"/>
                </a:gradFill>
                <a:cs typeface="Segoe UI" pitchFamily="34" charset="0"/>
              </a:rPr>
              <a:t> Docker </a:t>
            </a:r>
            <a:r>
              <a:rPr lang="en-US" dirty="0" err="1">
                <a:gradFill>
                  <a:gsLst>
                    <a:gs pos="19048">
                      <a:schemeClr val="tx1"/>
                    </a:gs>
                    <a:gs pos="65000">
                      <a:schemeClr val="tx1"/>
                    </a:gs>
                  </a:gsLst>
                  <a:lin ang="5400000" scaled="0"/>
                </a:gradFill>
                <a:cs typeface="Segoe UI" pitchFamily="34" charset="0"/>
              </a:rPr>
              <a:t>gerenciar</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multiplas</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aplicações</a:t>
            </a:r>
            <a:r>
              <a:rPr lang="en-US" dirty="0">
                <a:gradFill>
                  <a:gsLst>
                    <a:gs pos="19048">
                      <a:schemeClr val="tx1"/>
                    </a:gs>
                    <a:gs pos="65000">
                      <a:schemeClr val="tx1"/>
                    </a:gs>
                  </a:gsLst>
                  <a:lin ang="5400000" scaled="0"/>
                </a:gradFill>
                <a:cs typeface="Segoe UI" pitchFamily="34" charset="0"/>
              </a:rPr>
              <a:t> de multi-container para containers Windows e Linux, </a:t>
            </a:r>
            <a:r>
              <a:rPr lang="en-US" dirty="0" err="1">
                <a:gradFill>
                  <a:gsLst>
                    <a:gs pos="19048">
                      <a:schemeClr val="tx1"/>
                    </a:gs>
                    <a:gs pos="65000">
                      <a:schemeClr val="tx1"/>
                    </a:gs>
                  </a:gsLst>
                  <a:lin ang="5400000" scaled="0"/>
                </a:gradFill>
                <a:cs typeface="Segoe UI" pitchFamily="34" charset="0"/>
              </a:rPr>
              <a:t>independente</a:t>
            </a:r>
            <a:r>
              <a:rPr lang="en-US" dirty="0">
                <a:gradFill>
                  <a:gsLst>
                    <a:gs pos="19048">
                      <a:schemeClr val="tx1"/>
                    </a:gs>
                    <a:gs pos="65000">
                      <a:schemeClr val="tx1"/>
                    </a:gs>
                  </a:gsLst>
                  <a:lin ang="5400000" scaled="0"/>
                </a:gradFill>
                <a:cs typeface="Segoe UI" pitchFamily="34" charset="0"/>
              </a:rPr>
              <a:t> do Host de </a:t>
            </a:r>
            <a:r>
              <a:rPr lang="en-US" dirty="0" err="1">
                <a:gradFill>
                  <a:gsLst>
                    <a:gs pos="19048">
                      <a:schemeClr val="tx1"/>
                    </a:gs>
                    <a:gs pos="65000">
                      <a:schemeClr val="tx1"/>
                    </a:gs>
                  </a:gsLst>
                  <a:lin ang="5400000" scaled="0"/>
                </a:gradFill>
                <a:cs typeface="Segoe UI" pitchFamily="34" charset="0"/>
              </a:rPr>
              <a:t>hospedagem</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ou</a:t>
            </a:r>
            <a:r>
              <a:rPr lang="en-US" dirty="0">
                <a:gradFill>
                  <a:gsLst>
                    <a:gs pos="19048">
                      <a:schemeClr val="tx1"/>
                    </a:gs>
                    <a:gs pos="65000">
                      <a:schemeClr val="tx1"/>
                    </a:gs>
                  </a:gsLst>
                  <a:lin ang="5400000" scaled="0"/>
                </a:gradFill>
                <a:cs typeface="Segoe UI" pitchFamily="34" charset="0"/>
              </a:rPr>
              <a:t> </a:t>
            </a:r>
            <a:r>
              <a:rPr lang="en-US" dirty="0" err="1">
                <a:gradFill>
                  <a:gsLst>
                    <a:gs pos="19048">
                      <a:schemeClr val="tx1"/>
                    </a:gs>
                    <a:gs pos="65000">
                      <a:schemeClr val="tx1"/>
                    </a:gs>
                  </a:gsLst>
                  <a:lin ang="5400000" scaled="0"/>
                </a:gradFill>
                <a:cs typeface="Segoe UI" pitchFamily="34" charset="0"/>
              </a:rPr>
              <a:t>provedor</a:t>
            </a:r>
            <a:r>
              <a:rPr lang="en-US" dirty="0">
                <a:gradFill>
                  <a:gsLst>
                    <a:gs pos="19048">
                      <a:schemeClr val="tx1"/>
                    </a:gs>
                    <a:gs pos="65000">
                      <a:schemeClr val="tx1"/>
                    </a:gs>
                  </a:gsLst>
                  <a:lin ang="5400000" scaled="0"/>
                </a:gradFill>
                <a:cs typeface="Segoe UI" pitchFamily="34" charset="0"/>
              </a:rPr>
              <a:t> de </a:t>
            </a:r>
            <a:r>
              <a:rPr lang="en-US" dirty="0" err="1">
                <a:gradFill>
                  <a:gsLst>
                    <a:gs pos="19048">
                      <a:schemeClr val="tx1"/>
                    </a:gs>
                    <a:gs pos="65000">
                      <a:schemeClr val="tx1"/>
                    </a:gs>
                  </a:gsLst>
                  <a:lin ang="5400000" scaled="0"/>
                </a:gradFill>
                <a:cs typeface="Segoe UI" pitchFamily="34" charset="0"/>
              </a:rPr>
              <a:t>nuvem</a:t>
            </a:r>
            <a:endParaRPr lang="en-US" dirty="0">
              <a:gradFill>
                <a:gsLst>
                  <a:gs pos="19048">
                    <a:schemeClr val="tx1"/>
                  </a:gs>
                  <a:gs pos="65000">
                    <a:schemeClr val="tx1"/>
                  </a:gs>
                </a:gsLst>
                <a:lin ang="5400000" scaled="0"/>
              </a:gradFill>
              <a:cs typeface="Segoe UI" pitchFamily="34" charset="0"/>
            </a:endParaRPr>
          </a:p>
        </p:txBody>
      </p:sp>
      <p:sp>
        <p:nvSpPr>
          <p:cNvPr id="9" name="Oval 8"/>
          <p:cNvSpPr/>
          <p:nvPr/>
        </p:nvSpPr>
        <p:spPr bwMode="auto">
          <a:xfrm>
            <a:off x="4173142" y="1814945"/>
            <a:ext cx="3481503" cy="3481503"/>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p:nvPr/>
        </p:nvSpPr>
        <p:spPr bwMode="auto">
          <a:xfrm>
            <a:off x="4244589" y="3999078"/>
            <a:ext cx="3338608" cy="1297370"/>
          </a:xfrm>
          <a:custGeom>
            <a:avLst/>
            <a:gdLst>
              <a:gd name="connsiteX0" fmla="*/ 0 w 3338608"/>
              <a:gd name="connsiteY0" fmla="*/ 0 h 1297370"/>
              <a:gd name="connsiteX1" fmla="*/ 3338608 w 3338608"/>
              <a:gd name="connsiteY1" fmla="*/ 0 h 1297370"/>
              <a:gd name="connsiteX2" fmla="*/ 3316647 w 3338608"/>
              <a:gd name="connsiteY2" fmla="*/ 85409 h 1297370"/>
              <a:gd name="connsiteX3" fmla="*/ 1669304 w 3338608"/>
              <a:gd name="connsiteY3" fmla="*/ 1297370 h 1297370"/>
              <a:gd name="connsiteX4" fmla="*/ 21961 w 3338608"/>
              <a:gd name="connsiteY4" fmla="*/ 85409 h 1297370"/>
              <a:gd name="connsiteX5" fmla="*/ 0 w 3338608"/>
              <a:gd name="connsiteY5" fmla="*/ 0 h 12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08" h="1297370">
                <a:moveTo>
                  <a:pt x="0" y="0"/>
                </a:moveTo>
                <a:lnTo>
                  <a:pt x="3338608" y="0"/>
                </a:lnTo>
                <a:lnTo>
                  <a:pt x="3316647" y="85409"/>
                </a:lnTo>
                <a:cubicBezTo>
                  <a:pt x="3098257" y="787558"/>
                  <a:pt x="2443317" y="1297370"/>
                  <a:pt x="1669304" y="1297370"/>
                </a:cubicBezTo>
                <a:cubicBezTo>
                  <a:pt x="895292" y="1297370"/>
                  <a:pt x="240352" y="787558"/>
                  <a:pt x="21961" y="85409"/>
                </a:cubicBezTo>
                <a:lnTo>
                  <a:pt x="0"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ight Arrow 12"/>
          <p:cNvSpPr/>
          <p:nvPr/>
        </p:nvSpPr>
        <p:spPr bwMode="auto">
          <a:xfrm>
            <a:off x="7251206" y="2735843"/>
            <a:ext cx="1281061" cy="1385454"/>
          </a:xfrm>
          <a:prstGeom prst="rightArrow">
            <a:avLst/>
          </a:prstGeom>
          <a:solidFill>
            <a:schemeClr val="accent4">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5449695" y="4537252"/>
            <a:ext cx="92839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bg1"/>
                    </a:gs>
                    <a:gs pos="30000">
                      <a:schemeClr val="bg1"/>
                    </a:gs>
                  </a:gsLst>
                  <a:lin ang="5400000" scaled="0"/>
                </a:gradFill>
              </a:rPr>
              <a:t>Docker</a:t>
            </a:r>
          </a:p>
        </p:txBody>
      </p:sp>
      <p:sp>
        <p:nvSpPr>
          <p:cNvPr id="24" name="Rectangle 23"/>
          <p:cNvSpPr/>
          <p:nvPr/>
        </p:nvSpPr>
        <p:spPr bwMode="auto">
          <a:xfrm>
            <a:off x="4554993" y="2625213"/>
            <a:ext cx="2717800" cy="13738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2917">
                      <a:schemeClr val="bg1"/>
                    </a:gs>
                    <a:gs pos="30000">
                      <a:schemeClr val="bg1"/>
                    </a:gs>
                  </a:gsLst>
                  <a:lin ang="5400000" scaled="0"/>
                </a:gradFill>
              </a:rPr>
              <a:t>Dockerized app</a:t>
            </a:r>
          </a:p>
        </p:txBody>
      </p:sp>
      <p:grpSp>
        <p:nvGrpSpPr>
          <p:cNvPr id="22" name="Group 21"/>
          <p:cNvGrpSpPr/>
          <p:nvPr/>
        </p:nvGrpSpPr>
        <p:grpSpPr>
          <a:xfrm>
            <a:off x="4714561" y="3109647"/>
            <a:ext cx="1117797" cy="1197840"/>
            <a:chOff x="4489613" y="2864390"/>
            <a:chExt cx="1310996" cy="1404874"/>
          </a:xfrm>
        </p:grpSpPr>
        <p:sp>
          <p:nvSpPr>
            <p:cNvPr id="15" name="Rectangle 14"/>
            <p:cNvSpPr/>
            <p:nvPr/>
          </p:nvSpPr>
          <p:spPr bwMode="auto">
            <a:xfrm>
              <a:off x="4489613"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41520" y="2912452"/>
              <a:ext cx="1259089" cy="1286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r>
                <a:rPr lang="en-US" sz="1050" dirty="0">
                  <a:gradFill>
                    <a:gsLst>
                      <a:gs pos="2917">
                        <a:schemeClr val="bg1"/>
                      </a:gs>
                      <a:gs pos="31000">
                        <a:schemeClr val="bg1"/>
                      </a:gs>
                    </a:gsLst>
                    <a:lin ang="5400000" scaled="0"/>
                  </a:gradFill>
                </a:rPr>
                <a:t>Windows Server</a:t>
              </a:r>
            </a:p>
            <a:p>
              <a:pPr algn="ctr">
                <a:lnSpc>
                  <a:spcPct val="90000"/>
                </a:lnSpc>
              </a:pPr>
              <a:r>
                <a:rPr lang="en-US" sz="1050" dirty="0">
                  <a:gradFill>
                    <a:gsLst>
                      <a:gs pos="2917">
                        <a:schemeClr val="bg1"/>
                      </a:gs>
                      <a:gs pos="31000">
                        <a:schemeClr val="bg1"/>
                      </a:gs>
                    </a:gsLst>
                    <a:lin ang="5400000" scaled="0"/>
                  </a:gradFill>
                </a:rPr>
                <a:t>Container</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68449" y="2864390"/>
              <a:ext cx="901416" cy="969586"/>
            </a:xfrm>
            <a:prstGeom prst="rect">
              <a:avLst/>
            </a:prstGeom>
          </p:spPr>
        </p:pic>
      </p:grpSp>
      <p:grpSp>
        <p:nvGrpSpPr>
          <p:cNvPr id="23" name="Group 22"/>
          <p:cNvGrpSpPr/>
          <p:nvPr/>
        </p:nvGrpSpPr>
        <p:grpSpPr>
          <a:xfrm>
            <a:off x="5983998" y="3109635"/>
            <a:ext cx="1115568" cy="1197864"/>
            <a:chOff x="5952249" y="2912452"/>
            <a:chExt cx="1310996" cy="1356812"/>
          </a:xfrm>
        </p:grpSpPr>
        <p:sp>
          <p:nvSpPr>
            <p:cNvPr id="14" name="Rectangle 13"/>
            <p:cNvSpPr/>
            <p:nvPr/>
          </p:nvSpPr>
          <p:spPr bwMode="auto">
            <a:xfrm>
              <a:off x="5952249"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004156" y="2912452"/>
              <a:ext cx="1259089" cy="1286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r>
                <a:rPr lang="en-US" sz="1050" dirty="0">
                  <a:gradFill>
                    <a:gsLst>
                      <a:gs pos="2917">
                        <a:schemeClr val="bg1"/>
                      </a:gs>
                      <a:gs pos="31000">
                        <a:schemeClr val="bg1"/>
                      </a:gs>
                    </a:gsLst>
                    <a:lin ang="5400000" scaled="0"/>
                  </a:gradFill>
                </a:rPr>
                <a:t>Linux</a:t>
              </a:r>
              <a:br>
                <a:rPr lang="en-US" sz="1050" dirty="0">
                  <a:gradFill>
                    <a:gsLst>
                      <a:gs pos="2917">
                        <a:schemeClr val="bg1"/>
                      </a:gs>
                      <a:gs pos="31000">
                        <a:schemeClr val="bg1"/>
                      </a:gs>
                    </a:gsLst>
                    <a:lin ang="5400000" scaled="0"/>
                  </a:gradFill>
                </a:rPr>
              </a:br>
              <a:r>
                <a:rPr lang="en-US" sz="1050" dirty="0">
                  <a:gradFill>
                    <a:gsLst>
                      <a:gs pos="2917">
                        <a:schemeClr val="bg1"/>
                      </a:gs>
                      <a:gs pos="31000">
                        <a:schemeClr val="bg1"/>
                      </a:gs>
                    </a:gsLst>
                    <a:lin ang="5400000" scaled="0"/>
                  </a:gradFill>
                </a:rPr>
                <a:t>Container</a:t>
              </a:r>
            </a:p>
          </p:txBody>
        </p:sp>
        <p:pic>
          <p:nvPicPr>
            <p:cNvPr id="19" name="Picture 2" descr="http://www.iconsdb.com/icons/preview/white/linux-xx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866" y="3071424"/>
              <a:ext cx="693669" cy="693669"/>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Freeform 128"/>
          <p:cNvSpPr>
            <a:spLocks noChangeAspect="1"/>
          </p:cNvSpPr>
          <p:nvPr/>
        </p:nvSpPr>
        <p:spPr bwMode="black">
          <a:xfrm>
            <a:off x="9945253" y="3318555"/>
            <a:ext cx="740176" cy="4088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pPr defTabSz="932597"/>
            <a:endParaRPr lang="en-US" sz="1836" dirty="0">
              <a:solidFill>
                <a:srgbClr val="505050"/>
              </a:solidFill>
            </a:endParaRPr>
          </a:p>
        </p:txBody>
      </p:sp>
      <p:sp>
        <p:nvSpPr>
          <p:cNvPr id="47" name="Oval 46"/>
          <p:cNvSpPr/>
          <p:nvPr/>
        </p:nvSpPr>
        <p:spPr bwMode="auto">
          <a:xfrm>
            <a:off x="9777414" y="3002534"/>
            <a:ext cx="1071562" cy="1071562"/>
          </a:xfrm>
          <a:prstGeom prst="ellipse">
            <a:avLst/>
          </a:prstGeom>
          <a:noFill/>
          <a:ln w="76200">
            <a:solidFill>
              <a:srgbClr val="42BE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727917" y="3450120"/>
            <a:ext cx="216307" cy="24900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9680913" y="3450120"/>
            <a:ext cx="216307" cy="24900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Isosceles Triangle 49"/>
          <p:cNvSpPr/>
          <p:nvPr/>
        </p:nvSpPr>
        <p:spPr bwMode="auto">
          <a:xfrm rot="10800000">
            <a:off x="10746967" y="3441004"/>
            <a:ext cx="190224" cy="163986"/>
          </a:xfrm>
          <a:prstGeom prst="triangle">
            <a:avLst/>
          </a:prstGeom>
          <a:solidFill>
            <a:srgbClr val="42BE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a:off x="9720109" y="3558156"/>
            <a:ext cx="190224" cy="163986"/>
          </a:xfrm>
          <a:prstGeom prst="triangle">
            <a:avLst/>
          </a:prstGeom>
          <a:solidFill>
            <a:srgbClr val="42BE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9676047" y="1944300"/>
            <a:ext cx="1268809" cy="683264"/>
          </a:xfrm>
          <a:prstGeom prst="rect">
            <a:avLst/>
          </a:prstGeom>
          <a:noFill/>
        </p:spPr>
        <p:txBody>
          <a:bodyPr wrap="none" lIns="182880" tIns="146304" rIns="182880" bIns="146304" rtlCol="0">
            <a:spAutoFit/>
          </a:bodyPr>
          <a:lstStyle/>
          <a:p>
            <a:pPr algn="ctr">
              <a:lnSpc>
                <a:spcPct val="90000"/>
              </a:lnSpc>
            </a:pPr>
            <a:r>
              <a:rPr lang="en-US" sz="1400" dirty="0">
                <a:gradFill>
                  <a:gsLst>
                    <a:gs pos="2917">
                      <a:schemeClr val="bg1"/>
                    </a:gs>
                    <a:gs pos="30000">
                      <a:schemeClr val="bg1"/>
                    </a:gs>
                  </a:gsLst>
                  <a:lin ang="5400000" scaled="0"/>
                </a:gradFill>
              </a:rPr>
              <a:t>Datacenter</a:t>
            </a:r>
            <a:br>
              <a:rPr lang="en-US" sz="1400" dirty="0">
                <a:gradFill>
                  <a:gsLst>
                    <a:gs pos="2917">
                      <a:schemeClr val="bg1"/>
                    </a:gs>
                    <a:gs pos="30000">
                      <a:schemeClr val="bg1"/>
                    </a:gs>
                  </a:gsLst>
                  <a:lin ang="5400000" scaled="0"/>
                </a:gradFill>
              </a:rPr>
            </a:br>
            <a:r>
              <a:rPr lang="en-US" sz="1400" dirty="0">
                <a:gradFill>
                  <a:gsLst>
                    <a:gs pos="2917">
                      <a:schemeClr val="bg1"/>
                    </a:gs>
                    <a:gs pos="30000">
                      <a:schemeClr val="bg1"/>
                    </a:gs>
                  </a:gsLst>
                  <a:lin ang="5400000" scaled="0"/>
                </a:gradFill>
              </a:rPr>
              <a:t>de </a:t>
            </a:r>
            <a:r>
              <a:rPr lang="en-US" sz="1400" dirty="0" err="1">
                <a:gradFill>
                  <a:gsLst>
                    <a:gs pos="2917">
                      <a:schemeClr val="bg1"/>
                    </a:gs>
                    <a:gs pos="30000">
                      <a:schemeClr val="bg1"/>
                    </a:gs>
                  </a:gsLst>
                  <a:lin ang="5400000" scaled="0"/>
                </a:gradFill>
              </a:rPr>
              <a:t>cliente</a:t>
            </a:r>
            <a:endParaRPr lang="en-US" sz="1400" dirty="0">
              <a:gradFill>
                <a:gsLst>
                  <a:gs pos="2917">
                    <a:schemeClr val="bg1"/>
                  </a:gs>
                  <a:gs pos="30000">
                    <a:schemeClr val="bg1"/>
                  </a:gs>
                </a:gsLst>
                <a:lin ang="5400000" scaled="0"/>
              </a:gradFill>
            </a:endParaRPr>
          </a:p>
        </p:txBody>
      </p:sp>
      <p:sp>
        <p:nvSpPr>
          <p:cNvPr id="54" name="TextBox 53"/>
          <p:cNvSpPr txBox="1"/>
          <p:nvPr/>
        </p:nvSpPr>
        <p:spPr>
          <a:xfrm>
            <a:off x="10335234" y="4239637"/>
            <a:ext cx="1179618" cy="683264"/>
          </a:xfrm>
          <a:prstGeom prst="rect">
            <a:avLst/>
          </a:prstGeom>
          <a:noFill/>
        </p:spPr>
        <p:txBody>
          <a:bodyPr wrap="none" lIns="182880" tIns="146304" rIns="182880" bIns="146304" rtlCol="0">
            <a:spAutoFit/>
          </a:bodyPr>
          <a:lstStyle/>
          <a:p>
            <a:pPr algn="ctr">
              <a:lnSpc>
                <a:spcPct val="90000"/>
              </a:lnSpc>
            </a:pPr>
            <a:r>
              <a:rPr lang="en-US" sz="1400" dirty="0" err="1">
                <a:gradFill>
                  <a:gsLst>
                    <a:gs pos="2917">
                      <a:schemeClr val="bg1"/>
                    </a:gs>
                    <a:gs pos="30000">
                      <a:schemeClr val="bg1"/>
                    </a:gs>
                  </a:gsLst>
                  <a:lin ang="5400000" scaled="0"/>
                </a:gradFill>
              </a:rPr>
              <a:t>Provedor</a:t>
            </a:r>
            <a:r>
              <a:rPr lang="en-US" sz="1400" dirty="0">
                <a:gradFill>
                  <a:gsLst>
                    <a:gs pos="2917">
                      <a:schemeClr val="bg1"/>
                    </a:gs>
                    <a:gs pos="30000">
                      <a:schemeClr val="bg1"/>
                    </a:gs>
                  </a:gsLst>
                  <a:lin ang="5400000" scaled="0"/>
                </a:gradFill>
              </a:rPr>
              <a:t> </a:t>
            </a:r>
            <a:br>
              <a:rPr lang="en-US" sz="1400" dirty="0">
                <a:gradFill>
                  <a:gsLst>
                    <a:gs pos="2917">
                      <a:schemeClr val="bg1"/>
                    </a:gs>
                    <a:gs pos="30000">
                      <a:schemeClr val="bg1"/>
                    </a:gs>
                  </a:gsLst>
                  <a:lin ang="5400000" scaled="0"/>
                </a:gradFill>
              </a:rPr>
            </a:br>
            <a:r>
              <a:rPr lang="en-US" sz="1400" dirty="0">
                <a:gradFill>
                  <a:gsLst>
                    <a:gs pos="2917">
                      <a:schemeClr val="bg1"/>
                    </a:gs>
                    <a:gs pos="30000">
                      <a:schemeClr val="bg1"/>
                    </a:gs>
                  </a:gsLst>
                  <a:lin ang="5400000" scaled="0"/>
                </a:gradFill>
              </a:rPr>
              <a:t>de </a:t>
            </a:r>
            <a:r>
              <a:rPr lang="en-US" sz="1400" dirty="0" err="1">
                <a:gradFill>
                  <a:gsLst>
                    <a:gs pos="2917">
                      <a:schemeClr val="bg1"/>
                    </a:gs>
                    <a:gs pos="30000">
                      <a:schemeClr val="bg1"/>
                    </a:gs>
                  </a:gsLst>
                  <a:lin ang="5400000" scaled="0"/>
                </a:gradFill>
              </a:rPr>
              <a:t>serviço</a:t>
            </a:r>
            <a:endParaRPr lang="en-US" sz="1400" dirty="0">
              <a:gradFill>
                <a:gsLst>
                  <a:gs pos="2917">
                    <a:schemeClr val="bg1"/>
                  </a:gs>
                  <a:gs pos="30000">
                    <a:schemeClr val="bg1"/>
                  </a:gs>
                </a:gsLst>
                <a:lin ang="5400000" scaled="0"/>
              </a:gradFill>
            </a:endParaRPr>
          </a:p>
        </p:txBody>
      </p:sp>
      <p:sp>
        <p:nvSpPr>
          <p:cNvPr id="55" name="TextBox 54"/>
          <p:cNvSpPr txBox="1"/>
          <p:nvPr/>
        </p:nvSpPr>
        <p:spPr>
          <a:xfrm>
            <a:off x="9181362" y="4239637"/>
            <a:ext cx="1123576" cy="683264"/>
          </a:xfrm>
          <a:prstGeom prst="rect">
            <a:avLst/>
          </a:prstGeom>
          <a:noFill/>
        </p:spPr>
        <p:txBody>
          <a:bodyPr wrap="none" lIns="182880" tIns="146304" rIns="182880" bIns="146304" rtlCol="0">
            <a:spAutoFit/>
          </a:bodyPr>
          <a:lstStyle/>
          <a:p>
            <a:pPr algn="ctr">
              <a:lnSpc>
                <a:spcPct val="90000"/>
              </a:lnSpc>
            </a:pPr>
            <a:r>
              <a:rPr lang="en-US" sz="1400" dirty="0">
                <a:gradFill>
                  <a:gsLst>
                    <a:gs pos="2917">
                      <a:schemeClr val="bg1"/>
                    </a:gs>
                    <a:gs pos="30000">
                      <a:schemeClr val="bg1"/>
                    </a:gs>
                  </a:gsLst>
                  <a:lin ang="5400000" scaled="0"/>
                </a:gradFill>
              </a:rPr>
              <a:t>Microsoft</a:t>
            </a:r>
          </a:p>
          <a:p>
            <a:pPr algn="ctr">
              <a:lnSpc>
                <a:spcPct val="90000"/>
              </a:lnSpc>
            </a:pPr>
            <a:r>
              <a:rPr lang="en-US" sz="1400" dirty="0">
                <a:gradFill>
                  <a:gsLst>
                    <a:gs pos="2917">
                      <a:schemeClr val="bg1"/>
                    </a:gs>
                    <a:gs pos="30000">
                      <a:schemeClr val="bg1"/>
                    </a:gs>
                  </a:gsLst>
                  <a:lin ang="5400000" scaled="0"/>
                </a:gradFill>
              </a:rPr>
              <a:t>Azure</a:t>
            </a:r>
          </a:p>
        </p:txBody>
      </p:sp>
      <p:sp>
        <p:nvSpPr>
          <p:cNvPr id="56" name="TextBox 55"/>
          <p:cNvSpPr txBox="1"/>
          <p:nvPr/>
        </p:nvSpPr>
        <p:spPr>
          <a:xfrm>
            <a:off x="7129885" y="3196016"/>
            <a:ext cx="1403269" cy="627864"/>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bg1"/>
                    </a:gs>
                    <a:gs pos="30000">
                      <a:schemeClr val="bg1"/>
                    </a:gs>
                  </a:gsLst>
                  <a:lin ang="5400000" scaled="0"/>
                </a:gradFill>
              </a:rPr>
              <a:t>Execute em </a:t>
            </a:r>
            <a:br>
              <a:rPr lang="en-US" sz="1200" dirty="0">
                <a:gradFill>
                  <a:gsLst>
                    <a:gs pos="2917">
                      <a:schemeClr val="bg1"/>
                    </a:gs>
                    <a:gs pos="30000">
                      <a:schemeClr val="bg1"/>
                    </a:gs>
                  </a:gsLst>
                  <a:lin ang="5400000" scaled="0"/>
                </a:gradFill>
              </a:rPr>
            </a:br>
            <a:r>
              <a:rPr lang="en-US" sz="1200" dirty="0" err="1">
                <a:gradFill>
                  <a:gsLst>
                    <a:gs pos="2917">
                      <a:schemeClr val="bg1"/>
                    </a:gs>
                    <a:gs pos="30000">
                      <a:schemeClr val="bg1"/>
                    </a:gs>
                  </a:gsLst>
                  <a:lin ang="5400000" scaled="0"/>
                </a:gradFill>
              </a:rPr>
              <a:t>qualquer</a:t>
            </a:r>
            <a:r>
              <a:rPr lang="en-US" sz="1200" dirty="0">
                <a:gradFill>
                  <a:gsLst>
                    <a:gs pos="2917">
                      <a:schemeClr val="bg1"/>
                    </a:gs>
                    <a:gs pos="30000">
                      <a:schemeClr val="bg1"/>
                    </a:gs>
                  </a:gsLst>
                  <a:lin ang="5400000" scaled="0"/>
                </a:gradFill>
              </a:rPr>
              <a:t>  </a:t>
            </a:r>
            <a:r>
              <a:rPr lang="en-US" sz="1200" dirty="0" err="1">
                <a:gradFill>
                  <a:gsLst>
                    <a:gs pos="2917">
                      <a:schemeClr val="bg1"/>
                    </a:gs>
                    <a:gs pos="30000">
                      <a:schemeClr val="bg1"/>
                    </a:gs>
                  </a:gsLst>
                  <a:lin ang="5400000" scaled="0"/>
                </a:gradFill>
              </a:rPr>
              <a:t>lugar</a:t>
            </a:r>
            <a:endParaRPr lang="en-US" sz="1200" dirty="0">
              <a:gradFill>
                <a:gsLst>
                  <a:gs pos="2917">
                    <a:schemeClr val="bg1"/>
                  </a:gs>
                  <a:gs pos="30000">
                    <a:schemeClr val="bg1"/>
                  </a:gs>
                </a:gsLst>
                <a:lin ang="5400000" scaled="0"/>
              </a:gradFill>
            </a:endParaRPr>
          </a:p>
        </p:txBody>
      </p:sp>
    </p:spTree>
    <p:extLst>
      <p:ext uri="{BB962C8B-B14F-4D97-AF65-F5344CB8AC3E}">
        <p14:creationId xmlns:p14="http://schemas.microsoft.com/office/powerpoint/2010/main" val="19881377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err="1"/>
              <a:t>Integração</a:t>
            </a:r>
            <a:r>
              <a:rPr lang="en-US" spc="0" dirty="0"/>
              <a:t> com Docker</a:t>
            </a:r>
            <a:br>
              <a:rPr lang="en-US" spc="0" dirty="0"/>
            </a:br>
            <a:r>
              <a:rPr lang="en-US" sz="3200" spc="0" dirty="0" err="1">
                <a:gradFill>
                  <a:gsLst>
                    <a:gs pos="7619">
                      <a:srgbClr val="00188F"/>
                    </a:gs>
                    <a:gs pos="35000">
                      <a:srgbClr val="00188F"/>
                    </a:gs>
                  </a:gsLst>
                  <a:lin ang="5400000" scaled="0"/>
                </a:gradFill>
              </a:rPr>
              <a:t>União</a:t>
            </a:r>
            <a:r>
              <a:rPr lang="en-US" sz="3200" spc="0" dirty="0">
                <a:gradFill>
                  <a:gsLst>
                    <a:gs pos="7619">
                      <a:srgbClr val="00188F"/>
                    </a:gs>
                    <a:gs pos="35000">
                      <a:srgbClr val="00188F"/>
                    </a:gs>
                  </a:gsLst>
                  <a:lin ang="5400000" scaled="0"/>
                </a:gradFill>
              </a:rPr>
              <a:t> de </a:t>
            </a:r>
            <a:r>
              <a:rPr lang="en-US" sz="3200" spc="0" dirty="0" err="1">
                <a:gradFill>
                  <a:gsLst>
                    <a:gs pos="7619">
                      <a:srgbClr val="00188F"/>
                    </a:gs>
                    <a:gs pos="35000">
                      <a:srgbClr val="00188F"/>
                    </a:gs>
                  </a:gsLst>
                  <a:lin ang="5400000" scaled="0"/>
                </a:gradFill>
              </a:rPr>
              <a:t>investimentos</a:t>
            </a:r>
            <a:r>
              <a:rPr lang="en-US" sz="3200" spc="0" dirty="0">
                <a:gradFill>
                  <a:gsLst>
                    <a:gs pos="7619">
                      <a:srgbClr val="00188F"/>
                    </a:gs>
                    <a:gs pos="35000">
                      <a:srgbClr val="00188F"/>
                    </a:gs>
                  </a:gsLst>
                  <a:lin ang="5400000" scaled="0"/>
                </a:gradFill>
              </a:rPr>
              <a:t> </a:t>
            </a:r>
            <a:r>
              <a:rPr lang="en-US" sz="3200" spc="0" dirty="0" err="1">
                <a:gradFill>
                  <a:gsLst>
                    <a:gs pos="7619">
                      <a:srgbClr val="00188F"/>
                    </a:gs>
                    <a:gs pos="35000">
                      <a:srgbClr val="00188F"/>
                    </a:gs>
                  </a:gsLst>
                  <a:lin ang="5400000" scaled="0"/>
                </a:gradFill>
              </a:rPr>
              <a:t>estratégicos</a:t>
            </a:r>
            <a:r>
              <a:rPr lang="en-US" sz="3200" spc="0" dirty="0">
                <a:gradFill>
                  <a:gsLst>
                    <a:gs pos="7619">
                      <a:srgbClr val="00188F"/>
                    </a:gs>
                    <a:gs pos="35000">
                      <a:srgbClr val="00188F"/>
                    </a:gs>
                  </a:gsLst>
                  <a:lin ang="5400000" scaled="0"/>
                </a:gradFill>
              </a:rPr>
              <a:t> para </a:t>
            </a:r>
            <a:r>
              <a:rPr lang="en-US" sz="3200" spc="0" dirty="0" err="1">
                <a:gradFill>
                  <a:gsLst>
                    <a:gs pos="7619">
                      <a:srgbClr val="00188F"/>
                    </a:gs>
                    <a:gs pos="35000">
                      <a:srgbClr val="00188F"/>
                    </a:gs>
                  </a:gsLst>
                  <a:lin ang="5400000" scaled="0"/>
                </a:gradFill>
              </a:rPr>
              <a:t>direcionar</a:t>
            </a:r>
            <a:r>
              <a:rPr lang="en-US" sz="3200" spc="0" dirty="0">
                <a:gradFill>
                  <a:gsLst>
                    <a:gs pos="7619">
                      <a:srgbClr val="00188F"/>
                    </a:gs>
                    <a:gs pos="35000">
                      <a:srgbClr val="00188F"/>
                    </a:gs>
                  </a:gsLst>
                  <a:lin ang="5400000" scaled="0"/>
                </a:gradFill>
              </a:rPr>
              <a:t> o </a:t>
            </a:r>
            <a:r>
              <a:rPr lang="en-US" sz="3200" spc="0" dirty="0" err="1">
                <a:gradFill>
                  <a:gsLst>
                    <a:gs pos="7619">
                      <a:srgbClr val="00188F"/>
                    </a:gs>
                    <a:gs pos="35000">
                      <a:srgbClr val="00188F"/>
                    </a:gs>
                  </a:gsLst>
                  <a:lin ang="5400000" scaled="0"/>
                </a:gradFill>
              </a:rPr>
              <a:t>futuro</a:t>
            </a:r>
            <a:r>
              <a:rPr lang="en-US" sz="3200" spc="0" dirty="0">
                <a:gradFill>
                  <a:gsLst>
                    <a:gs pos="7619">
                      <a:srgbClr val="00188F"/>
                    </a:gs>
                    <a:gs pos="35000">
                      <a:srgbClr val="00188F"/>
                    </a:gs>
                  </a:gsLst>
                  <a:lin ang="5400000" scaled="0"/>
                </a:gradFill>
              </a:rPr>
              <a:t> dos containers</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39202" y="1752044"/>
            <a:ext cx="4913769"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Hub: </a:t>
            </a:r>
            <a:r>
              <a:rPr lang="en-US" sz="2000" dirty="0" err="1">
                <a:gradFill>
                  <a:gsLst>
                    <a:gs pos="19048">
                      <a:schemeClr val="tx1"/>
                    </a:gs>
                    <a:gs pos="65000">
                      <a:schemeClr val="tx1"/>
                    </a:gs>
                  </a:gsLst>
                  <a:lin ang="5400000" scaled="0"/>
                </a:gradFill>
                <a:cs typeface="Segoe UI" pitchFamily="34" charset="0"/>
              </a:rPr>
              <a:t>Coleção</a:t>
            </a:r>
            <a:r>
              <a:rPr lang="en-US" sz="2000" dirty="0">
                <a:gradFill>
                  <a:gsLst>
                    <a:gs pos="19048">
                      <a:schemeClr val="tx1"/>
                    </a:gs>
                    <a:gs pos="65000">
                      <a:schemeClr val="tx1"/>
                    </a:gs>
                  </a:gsLst>
                  <a:lin ang="5400000" scaled="0"/>
                </a:gradFill>
                <a:cs typeface="Segoe UI" pitchFamily="34" charset="0"/>
              </a:rPr>
              <a:t> de </a:t>
            </a:r>
            <a:r>
              <a:rPr lang="en-US" sz="2000" dirty="0" err="1">
                <a:gradFill>
                  <a:gsLst>
                    <a:gs pos="19048">
                      <a:schemeClr val="tx1"/>
                    </a:gs>
                    <a:gs pos="65000">
                      <a:schemeClr val="tx1"/>
                    </a:gs>
                  </a:gsLst>
                  <a:lin ang="5400000" scaled="0"/>
                </a:gradFill>
                <a:cs typeface="Segoe UI" pitchFamily="34" charset="0"/>
              </a:rPr>
              <a:t>aplicações</a:t>
            </a:r>
            <a:r>
              <a:rPr lang="en-US" sz="2000" dirty="0">
                <a:gradFill>
                  <a:gsLst>
                    <a:gs pos="19048">
                      <a:schemeClr val="tx1"/>
                    </a:gs>
                    <a:gs pos="65000">
                      <a:schemeClr val="tx1"/>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abertas</a:t>
            </a:r>
            <a:r>
              <a:rPr lang="en-US" sz="2000" dirty="0">
                <a:gradFill>
                  <a:gsLst>
                    <a:gs pos="19048">
                      <a:schemeClr val="tx1"/>
                    </a:gs>
                    <a:gs pos="65000">
                      <a:schemeClr val="tx1"/>
                    </a:gs>
                  </a:gsLst>
                  <a:lin ang="5400000" scaled="0"/>
                </a:gradFill>
                <a:cs typeface="Segoe UI" pitchFamily="34" charset="0"/>
              </a:rPr>
              <a:t> (e com </a:t>
            </a:r>
            <a:r>
              <a:rPr lang="en-US" sz="2000" dirty="0" err="1">
                <a:gradFill>
                  <a:gsLst>
                    <a:gs pos="19048">
                      <a:schemeClr val="tx1"/>
                    </a:gs>
                    <a:gs pos="65000">
                      <a:schemeClr val="tx1"/>
                    </a:gs>
                  </a:gsLst>
                  <a:lin ang="5400000" scaled="0"/>
                </a:gradFill>
                <a:cs typeface="Segoe UI" pitchFamily="34" charset="0"/>
              </a:rPr>
              <a:t>curadoria</a:t>
            </a:r>
            <a:r>
              <a:rPr lang="en-US" sz="2000" dirty="0">
                <a:gradFill>
                  <a:gsLst>
                    <a:gs pos="19048">
                      <a:schemeClr val="tx1"/>
                    </a:gs>
                    <a:gs pos="65000">
                      <a:schemeClr val="tx1"/>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disponíveis</a:t>
            </a:r>
            <a:r>
              <a:rPr lang="en-US" sz="2000" dirty="0">
                <a:gradFill>
                  <a:gsLst>
                    <a:gs pos="19048">
                      <a:schemeClr val="tx1"/>
                    </a:gs>
                    <a:gs pos="65000">
                      <a:schemeClr val="tx1"/>
                    </a:gs>
                  </a:gsLst>
                  <a:lin ang="5400000" scaled="0"/>
                </a:gradFill>
                <a:cs typeface="Segoe UI" pitchFamily="34" charset="0"/>
              </a:rPr>
              <a:t> para download. </a:t>
            </a:r>
            <a:r>
              <a:rPr lang="en-US" sz="2000" dirty="0">
                <a:gradFill>
                  <a:gsLst>
                    <a:gs pos="19048">
                      <a:schemeClr val="tx1"/>
                    </a:gs>
                    <a:gs pos="65000">
                      <a:schemeClr val="tx1"/>
                    </a:gs>
                  </a:gsLst>
                  <a:lin ang="5400000" scaled="0"/>
                </a:gradFill>
                <a:cs typeface="Segoe UI" pitchFamily="34" charset="0"/>
                <a:hlinkClick r:id="rId3"/>
              </a:rPr>
              <a:t>https://hub.docker.com</a:t>
            </a:r>
            <a:r>
              <a:rPr lang="en-US" sz="2000" dirty="0">
                <a:gradFill>
                  <a:gsLst>
                    <a:gs pos="19048">
                      <a:schemeClr val="tx1"/>
                    </a:gs>
                    <a:gs pos="65000">
                      <a:schemeClr val="tx1"/>
                    </a:gs>
                  </a:gsLst>
                  <a:lin ang="5400000" scaled="0"/>
                </a:gradFill>
                <a:cs typeface="Segoe UI" pitchFamily="34" charset="0"/>
              </a:rPr>
              <a:t> </a:t>
            </a:r>
          </a:p>
          <a:p>
            <a:pPr marL="0" lvl="1" defTabSz="471584">
              <a:lnSpc>
                <a:spcPct val="90000"/>
              </a:lnSpc>
              <a:spcBef>
                <a:spcPts val="306"/>
              </a:spcBef>
              <a:spcAft>
                <a:spcPts val="612"/>
              </a:spcAft>
              <a:buClr>
                <a:srgbClr val="EFEFEF"/>
              </a:buClr>
            </a:pPr>
            <a:r>
              <a:rPr lang="en-US" sz="2000" b="1" dirty="0" err="1">
                <a:gradFill>
                  <a:gsLst>
                    <a:gs pos="7619">
                      <a:srgbClr val="00188F"/>
                    </a:gs>
                    <a:gs pos="35000">
                      <a:srgbClr val="00188F"/>
                    </a:gs>
                  </a:gsLst>
                  <a:lin ang="5400000" scaled="0"/>
                </a:gradFill>
                <a:cs typeface="Segoe UI" pitchFamily="34" charset="0"/>
              </a:rPr>
              <a:t>Colaboração</a:t>
            </a:r>
            <a:r>
              <a:rPr lang="en-US" sz="2000" b="1" dirty="0">
                <a:gradFill>
                  <a:gsLst>
                    <a:gs pos="7619">
                      <a:srgbClr val="00188F"/>
                    </a:gs>
                    <a:gs pos="35000">
                      <a:srgbClr val="00188F"/>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Trazendo</a:t>
            </a:r>
            <a:r>
              <a:rPr lang="en-US" sz="2000" dirty="0">
                <a:gradFill>
                  <a:gsLst>
                    <a:gs pos="19048">
                      <a:schemeClr val="tx1"/>
                    </a:gs>
                    <a:gs pos="65000">
                      <a:schemeClr val="tx1"/>
                    </a:gs>
                  </a:gsLst>
                  <a:lin ang="5400000" scaled="0"/>
                </a:gradFill>
                <a:cs typeface="Segoe UI" pitchFamily="34" charset="0"/>
              </a:rPr>
              <a:t> Windows Server containers para o </a:t>
            </a:r>
            <a:r>
              <a:rPr lang="en-US" sz="2000" dirty="0" err="1">
                <a:gradFill>
                  <a:gsLst>
                    <a:gs pos="19048">
                      <a:schemeClr val="tx1"/>
                    </a:gs>
                    <a:gs pos="65000">
                      <a:schemeClr val="tx1"/>
                    </a:gs>
                  </a:gsLst>
                  <a:lin ang="5400000" scaled="0"/>
                </a:gradFill>
                <a:cs typeface="Segoe UI" pitchFamily="34" charset="0"/>
              </a:rPr>
              <a:t>ecossistema</a:t>
            </a:r>
            <a:r>
              <a:rPr lang="en-US" sz="2000" dirty="0">
                <a:gradFill>
                  <a:gsLst>
                    <a:gs pos="19048">
                      <a:schemeClr val="tx1"/>
                    </a:gs>
                    <a:gs pos="65000">
                      <a:schemeClr val="tx1"/>
                    </a:gs>
                  </a:gsLst>
                  <a:lin ang="5400000" scaled="0"/>
                </a:gradFill>
                <a:cs typeface="Segoe UI" pitchFamily="34" charset="0"/>
              </a:rPr>
              <a:t> de Docker para </a:t>
            </a:r>
            <a:r>
              <a:rPr lang="en-US" sz="2000" dirty="0" err="1">
                <a:gradFill>
                  <a:gsLst>
                    <a:gs pos="19048">
                      <a:schemeClr val="tx1"/>
                    </a:gs>
                    <a:gs pos="65000">
                      <a:schemeClr val="tx1"/>
                    </a:gs>
                  </a:gsLst>
                  <a:lin ang="5400000" scaled="0"/>
                </a:gradFill>
                <a:cs typeface="Segoe UI" pitchFamily="34" charset="0"/>
              </a:rPr>
              <a:t>expandir</a:t>
            </a:r>
            <a:r>
              <a:rPr lang="en-US" sz="2000" dirty="0">
                <a:gradFill>
                  <a:gsLst>
                    <a:gs pos="19048">
                      <a:schemeClr val="tx1"/>
                    </a:gs>
                    <a:gs pos="65000">
                      <a:schemeClr val="tx1"/>
                    </a:gs>
                  </a:gsLst>
                  <a:lin ang="5400000" scaled="0"/>
                </a:gradFill>
                <a:cs typeface="Segoe UI" pitchFamily="34" charset="0"/>
              </a:rPr>
              <a:t> o </a:t>
            </a:r>
            <a:r>
              <a:rPr lang="en-US" sz="2000" dirty="0" err="1">
                <a:gradFill>
                  <a:gsLst>
                    <a:gs pos="19048">
                      <a:schemeClr val="tx1"/>
                    </a:gs>
                    <a:gs pos="65000">
                      <a:schemeClr val="tx1"/>
                    </a:gs>
                  </a:gsLst>
                  <a:lin ang="5400000" scaled="0"/>
                </a:gradFill>
                <a:cs typeface="Segoe UI" pitchFamily="34" charset="0"/>
              </a:rPr>
              <a:t>alcance</a:t>
            </a:r>
            <a:r>
              <a:rPr lang="en-US" sz="2000" dirty="0">
                <a:gradFill>
                  <a:gsLst>
                    <a:gs pos="19048">
                      <a:schemeClr val="tx1"/>
                    </a:gs>
                    <a:gs pos="65000">
                      <a:schemeClr val="tx1"/>
                    </a:gs>
                  </a:gsLst>
                  <a:lin ang="5400000" scaled="0"/>
                </a:gradFill>
                <a:cs typeface="Segoe UI" pitchFamily="34" charset="0"/>
              </a:rPr>
              <a:t> das </a:t>
            </a:r>
            <a:r>
              <a:rPr lang="en-US" sz="2000" dirty="0" err="1">
                <a:gradFill>
                  <a:gsLst>
                    <a:gs pos="19048">
                      <a:schemeClr val="tx1"/>
                    </a:gs>
                    <a:gs pos="65000">
                      <a:schemeClr val="tx1"/>
                    </a:gs>
                  </a:gsLst>
                  <a:lin ang="5400000" scaled="0"/>
                </a:gradFill>
                <a:cs typeface="Segoe UI" pitchFamily="34" charset="0"/>
              </a:rPr>
              <a:t>comunidades</a:t>
            </a:r>
            <a:r>
              <a:rPr lang="en-US" sz="2000" dirty="0">
                <a:gradFill>
                  <a:gsLst>
                    <a:gs pos="19048">
                      <a:schemeClr val="tx1"/>
                    </a:gs>
                    <a:gs pos="65000">
                      <a:schemeClr val="tx1"/>
                    </a:gs>
                  </a:gsLst>
                  <a:lin ang="5400000" scaled="0"/>
                </a:gradFill>
                <a:cs typeface="Segoe UI" pitchFamily="34" charset="0"/>
              </a:rPr>
              <a:t> de </a:t>
            </a:r>
            <a:r>
              <a:rPr lang="en-US" sz="2000" dirty="0" err="1">
                <a:gradFill>
                  <a:gsLst>
                    <a:gs pos="19048">
                      <a:schemeClr val="tx1"/>
                    </a:gs>
                    <a:gs pos="65000">
                      <a:schemeClr val="tx1"/>
                    </a:gs>
                  </a:gsLst>
                  <a:lin ang="5400000" scaled="0"/>
                </a:gradFill>
                <a:cs typeface="Segoe UI" pitchFamily="34" charset="0"/>
              </a:rPr>
              <a:t>desenvolvedores</a:t>
            </a:r>
            <a:r>
              <a:rPr lang="en-US" sz="2000" dirty="0">
                <a:gradFill>
                  <a:gsLst>
                    <a:gs pos="19048">
                      <a:schemeClr val="tx1"/>
                    </a:gs>
                    <a:gs pos="65000">
                      <a:schemeClr val="tx1"/>
                    </a:gs>
                  </a:gsLst>
                  <a:lin ang="5400000" scaled="0"/>
                </a:gradFill>
                <a:cs typeface="Segoe UI" pitchFamily="34" charset="0"/>
              </a:rPr>
              <a:t>.</a:t>
            </a:r>
          </a:p>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Engine: </a:t>
            </a:r>
            <a:r>
              <a:rPr lang="en-US" sz="2000" dirty="0">
                <a:gradFill>
                  <a:gsLst>
                    <a:gs pos="19048">
                      <a:schemeClr val="tx1"/>
                    </a:gs>
                    <a:gs pos="65000">
                      <a:schemeClr val="tx1"/>
                    </a:gs>
                  </a:gsLst>
                  <a:lin ang="5400000" scaled="0"/>
                </a:gradFill>
                <a:cs typeface="Segoe UI" pitchFamily="34" charset="0"/>
              </a:rPr>
              <a:t>Docker Engine para Windows Server containers </a:t>
            </a:r>
            <a:r>
              <a:rPr lang="en-US" sz="2000" dirty="0" err="1">
                <a:gradFill>
                  <a:gsLst>
                    <a:gs pos="19048">
                      <a:schemeClr val="tx1"/>
                    </a:gs>
                    <a:gs pos="65000">
                      <a:schemeClr val="tx1"/>
                    </a:gs>
                  </a:gsLst>
                  <a:lin ang="5400000" scaled="0"/>
                </a:gradFill>
                <a:cs typeface="Segoe UI" pitchFamily="34" charset="0"/>
              </a:rPr>
              <a:t>será</a:t>
            </a:r>
            <a:r>
              <a:rPr lang="en-US" sz="2000" dirty="0">
                <a:gradFill>
                  <a:gsLst>
                    <a:gs pos="19048">
                      <a:schemeClr val="tx1"/>
                    </a:gs>
                    <a:gs pos="65000">
                      <a:schemeClr val="tx1"/>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desenvolvido</a:t>
            </a:r>
            <a:r>
              <a:rPr lang="en-US" sz="2000" dirty="0">
                <a:gradFill>
                  <a:gsLst>
                    <a:gs pos="19048">
                      <a:schemeClr val="tx1"/>
                    </a:gs>
                    <a:gs pos="65000">
                      <a:schemeClr val="tx1"/>
                    </a:gs>
                  </a:gsLst>
                  <a:lin ang="5400000" scaled="0"/>
                </a:gradFill>
                <a:cs typeface="Segoe UI" pitchFamily="34" charset="0"/>
              </a:rPr>
              <a:t> sob </a:t>
            </a:r>
            <a:r>
              <a:rPr lang="en-US" sz="2000" dirty="0" err="1">
                <a:gradFill>
                  <a:gsLst>
                    <a:gs pos="19048">
                      <a:schemeClr val="tx1"/>
                    </a:gs>
                    <a:gs pos="65000">
                      <a:schemeClr val="tx1"/>
                    </a:gs>
                  </a:gsLst>
                  <a:lin ang="5400000" scaled="0"/>
                </a:gradFill>
                <a:cs typeface="Segoe UI" pitchFamily="34" charset="0"/>
              </a:rPr>
              <a:t>projeto</a:t>
            </a:r>
            <a:r>
              <a:rPr lang="en-US" sz="2000" dirty="0">
                <a:gradFill>
                  <a:gsLst>
                    <a:gs pos="19048">
                      <a:schemeClr val="tx1"/>
                    </a:gs>
                    <a:gs pos="65000">
                      <a:schemeClr val="tx1"/>
                    </a:gs>
                  </a:gsLst>
                  <a:lin ang="5400000" scaled="0"/>
                </a:gradFill>
                <a:cs typeface="Segoe UI" pitchFamily="34" charset="0"/>
              </a:rPr>
              <a:t> open source da Docker.</a:t>
            </a:r>
          </a:p>
          <a:p>
            <a:pPr marL="0" lvl="1" defTabSz="471584">
              <a:lnSpc>
                <a:spcPct val="90000"/>
              </a:lnSpc>
              <a:spcBef>
                <a:spcPts val="306"/>
              </a:spcBef>
              <a:spcAft>
                <a:spcPts val="612"/>
              </a:spcAft>
              <a:buClr>
                <a:srgbClr val="EFEFEF"/>
              </a:buClr>
            </a:pPr>
            <a:r>
              <a:rPr lang="en-US" sz="2000" b="1" dirty="0">
                <a:gradFill>
                  <a:gsLst>
                    <a:gs pos="7619">
                      <a:srgbClr val="00188F"/>
                    </a:gs>
                    <a:gs pos="35000">
                      <a:srgbClr val="00188F"/>
                    </a:gs>
                  </a:gsLst>
                  <a:lin ang="5400000" scaled="0"/>
                </a:gradFill>
                <a:cs typeface="Segoe UI" pitchFamily="34" charset="0"/>
              </a:rPr>
              <a:t>Docker client: </a:t>
            </a:r>
            <a:r>
              <a:rPr lang="en-US" sz="2000" dirty="0" err="1">
                <a:gradFill>
                  <a:gsLst>
                    <a:gs pos="19048">
                      <a:schemeClr val="tx1"/>
                    </a:gs>
                    <a:gs pos="65000">
                      <a:schemeClr val="tx1"/>
                    </a:gs>
                  </a:gsLst>
                  <a:lin ang="5400000" scaled="0"/>
                </a:gradFill>
                <a:cs typeface="Segoe UI" pitchFamily="34" charset="0"/>
              </a:rPr>
              <a:t>Clientes</a:t>
            </a:r>
            <a:r>
              <a:rPr lang="en-US" sz="2000" dirty="0">
                <a:gradFill>
                  <a:gsLst>
                    <a:gs pos="19048">
                      <a:schemeClr val="tx1"/>
                    </a:gs>
                    <a:gs pos="65000">
                      <a:schemeClr val="tx1"/>
                    </a:gs>
                  </a:gsLst>
                  <a:lin ang="5400000" scaled="0"/>
                </a:gradFill>
                <a:cs typeface="Segoe UI" pitchFamily="34" charset="0"/>
              </a:rPr>
              <a:t> Windows </a:t>
            </a:r>
            <a:r>
              <a:rPr lang="en-US" sz="2000" dirty="0" err="1">
                <a:gradFill>
                  <a:gsLst>
                    <a:gs pos="19048">
                      <a:schemeClr val="tx1"/>
                    </a:gs>
                    <a:gs pos="65000">
                      <a:schemeClr val="tx1"/>
                    </a:gs>
                  </a:gsLst>
                  <a:lin ang="5400000" scaled="0"/>
                </a:gradFill>
                <a:cs typeface="Segoe UI" pitchFamily="34" charset="0"/>
              </a:rPr>
              <a:t>serão</a:t>
            </a:r>
            <a:r>
              <a:rPr lang="en-US" sz="2000" dirty="0">
                <a:gradFill>
                  <a:gsLst>
                    <a:gs pos="19048">
                      <a:schemeClr val="tx1"/>
                    </a:gs>
                    <a:gs pos="65000">
                      <a:schemeClr val="tx1"/>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capazes</a:t>
            </a:r>
            <a:r>
              <a:rPr lang="en-US" sz="2000" dirty="0">
                <a:gradFill>
                  <a:gsLst>
                    <a:gs pos="19048">
                      <a:schemeClr val="tx1"/>
                    </a:gs>
                    <a:gs pos="65000">
                      <a:schemeClr val="tx1"/>
                    </a:gs>
                  </a:gsLst>
                  <a:lin ang="5400000" scaled="0"/>
                </a:gradFill>
                <a:cs typeface="Segoe UI" pitchFamily="34" charset="0"/>
              </a:rPr>
              <a:t> de </a:t>
            </a:r>
            <a:r>
              <a:rPr lang="en-US" sz="2000" dirty="0" err="1">
                <a:gradFill>
                  <a:gsLst>
                    <a:gs pos="19048">
                      <a:schemeClr val="tx1"/>
                    </a:gs>
                    <a:gs pos="65000">
                      <a:schemeClr val="tx1"/>
                    </a:gs>
                  </a:gsLst>
                  <a:lin ang="5400000" scaled="0"/>
                </a:gradFill>
                <a:cs typeface="Segoe UI" pitchFamily="34" charset="0"/>
              </a:rPr>
              <a:t>usar</a:t>
            </a:r>
            <a:r>
              <a:rPr lang="en-US" sz="2000" dirty="0">
                <a:gradFill>
                  <a:gsLst>
                    <a:gs pos="19048">
                      <a:schemeClr val="tx1"/>
                    </a:gs>
                    <a:gs pos="65000">
                      <a:schemeClr val="tx1"/>
                    </a:gs>
                  </a:gsLst>
                  <a:lin ang="5400000" scaled="0"/>
                </a:gradFill>
                <a:cs typeface="Segoe UI" pitchFamily="34" charset="0"/>
              </a:rPr>
              <a:t> o </a:t>
            </a:r>
            <a:r>
              <a:rPr lang="en-US" sz="2000" dirty="0" err="1">
                <a:gradFill>
                  <a:gsLst>
                    <a:gs pos="19048">
                      <a:schemeClr val="tx1"/>
                    </a:gs>
                    <a:gs pos="65000">
                      <a:schemeClr val="tx1"/>
                    </a:gs>
                  </a:gsLst>
                  <a:lin ang="5400000" scaled="0"/>
                </a:gradFill>
                <a:cs typeface="Segoe UI" pitchFamily="34" charset="0"/>
              </a:rPr>
              <a:t>mesmo</a:t>
            </a:r>
            <a:r>
              <a:rPr lang="en-US" sz="2000" dirty="0">
                <a:gradFill>
                  <a:gsLst>
                    <a:gs pos="19048">
                      <a:schemeClr val="tx1"/>
                    </a:gs>
                    <a:gs pos="65000">
                      <a:schemeClr val="tx1"/>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cliente</a:t>
            </a:r>
            <a:r>
              <a:rPr lang="en-US" sz="2000" dirty="0">
                <a:gradFill>
                  <a:gsLst>
                    <a:gs pos="19048">
                      <a:schemeClr val="tx1"/>
                    </a:gs>
                    <a:gs pos="65000">
                      <a:schemeClr val="tx1"/>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padrão</a:t>
            </a:r>
            <a:r>
              <a:rPr lang="en-US" sz="2000" dirty="0">
                <a:gradFill>
                  <a:gsLst>
                    <a:gs pos="19048">
                      <a:schemeClr val="tx1"/>
                    </a:gs>
                    <a:gs pos="65000">
                      <a:schemeClr val="tx1"/>
                    </a:gs>
                  </a:gsLst>
                  <a:lin ang="5400000" scaled="0"/>
                </a:gradFill>
                <a:cs typeface="Segoe UI" pitchFamily="34" charset="0"/>
              </a:rPr>
              <a:t> Docker em </a:t>
            </a:r>
            <a:r>
              <a:rPr lang="en-US" sz="2000" dirty="0" err="1">
                <a:gradFill>
                  <a:gsLst>
                    <a:gs pos="19048">
                      <a:schemeClr val="tx1"/>
                    </a:gs>
                    <a:gs pos="65000">
                      <a:schemeClr val="tx1"/>
                    </a:gs>
                  </a:gsLst>
                  <a:lin ang="5400000" scaled="0"/>
                </a:gradFill>
                <a:cs typeface="Segoe UI" pitchFamily="34" charset="0"/>
              </a:rPr>
              <a:t>múltiplos</a:t>
            </a:r>
            <a:r>
              <a:rPr lang="en-US" sz="2000" dirty="0">
                <a:gradFill>
                  <a:gsLst>
                    <a:gs pos="19048">
                      <a:schemeClr val="tx1"/>
                    </a:gs>
                    <a:gs pos="65000">
                      <a:schemeClr val="tx1"/>
                    </a:gs>
                  </a:gsLst>
                  <a:lin ang="5400000" scaled="0"/>
                </a:gradFill>
                <a:cs typeface="Segoe UI" pitchFamily="34" charset="0"/>
              </a:rPr>
              <a:t> </a:t>
            </a:r>
            <a:r>
              <a:rPr lang="en-US" sz="2000" dirty="0" err="1">
                <a:gradFill>
                  <a:gsLst>
                    <a:gs pos="19048">
                      <a:schemeClr val="tx1"/>
                    </a:gs>
                    <a:gs pos="65000">
                      <a:schemeClr val="tx1"/>
                    </a:gs>
                  </a:gsLst>
                  <a:lin ang="5400000" scaled="0"/>
                </a:gradFill>
                <a:cs typeface="Segoe UI" pitchFamily="34" charset="0"/>
              </a:rPr>
              <a:t>ambientes</a:t>
            </a:r>
            <a:r>
              <a:rPr lang="en-US" sz="2000" dirty="0">
                <a:gradFill>
                  <a:gsLst>
                    <a:gs pos="19048">
                      <a:schemeClr val="tx1"/>
                    </a:gs>
                    <a:gs pos="65000">
                      <a:schemeClr val="tx1"/>
                    </a:gs>
                  </a:gsLst>
                  <a:lin ang="5400000" scaled="0"/>
                </a:gradFill>
                <a:cs typeface="Segoe UI" pitchFamily="34" charset="0"/>
              </a:rPr>
              <a:t> de </a:t>
            </a:r>
            <a:r>
              <a:rPr lang="en-US" sz="2000" dirty="0" err="1">
                <a:gradFill>
                  <a:gsLst>
                    <a:gs pos="19048">
                      <a:schemeClr val="tx1"/>
                    </a:gs>
                    <a:gs pos="65000">
                      <a:schemeClr val="tx1"/>
                    </a:gs>
                  </a:gsLst>
                  <a:lin ang="5400000" scaled="0"/>
                </a:gradFill>
                <a:cs typeface="Segoe UI" pitchFamily="34" charset="0"/>
              </a:rPr>
              <a:t>desenvolvimento</a:t>
            </a:r>
            <a:r>
              <a:rPr lang="en-US" sz="2000" dirty="0">
                <a:gradFill>
                  <a:gsLst>
                    <a:gs pos="19048">
                      <a:schemeClr val="tx1"/>
                    </a:gs>
                    <a:gs pos="65000">
                      <a:schemeClr val="tx1"/>
                    </a:gs>
                  </a:gsLst>
                  <a:lin ang="5400000" scaled="0"/>
                </a:gradFill>
                <a:cs typeface="Segoe UI" pitchFamily="34" charset="0"/>
              </a:rPr>
              <a:t>.</a:t>
            </a:r>
          </a:p>
          <a:p>
            <a:pPr marL="0" lvl="1" defTabSz="471584">
              <a:lnSpc>
                <a:spcPct val="90000"/>
              </a:lnSpc>
              <a:spcBef>
                <a:spcPts val="306"/>
              </a:spcBef>
              <a:spcAft>
                <a:spcPts val="612"/>
              </a:spcAft>
              <a:buClr>
                <a:srgbClr val="EFEFEF"/>
              </a:buClr>
            </a:pPr>
            <a:endParaRPr lang="en-US" sz="20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endParaRPr lang="en-US" sz="2000" dirty="0">
              <a:gradFill>
                <a:gsLst>
                  <a:gs pos="19048">
                    <a:schemeClr val="tx1"/>
                  </a:gs>
                  <a:gs pos="65000">
                    <a:schemeClr val="tx1"/>
                  </a:gs>
                </a:gsLst>
                <a:lin ang="5400000" scaled="0"/>
              </a:gradFill>
              <a:cs typeface="Segoe UI" pitchFamily="34" charset="0"/>
            </a:endParaRPr>
          </a:p>
        </p:txBody>
      </p:sp>
      <p:sp>
        <p:nvSpPr>
          <p:cNvPr id="8" name="Rectangle 7"/>
          <p:cNvSpPr/>
          <p:nvPr/>
        </p:nvSpPr>
        <p:spPr bwMode="auto">
          <a:xfrm>
            <a:off x="6004555" y="2020874"/>
            <a:ext cx="4067175" cy="685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Docker Client</a:t>
            </a:r>
          </a:p>
        </p:txBody>
      </p:sp>
      <p:sp>
        <p:nvSpPr>
          <p:cNvPr id="9" name="Rectangle 8"/>
          <p:cNvSpPr/>
          <p:nvPr/>
        </p:nvSpPr>
        <p:spPr bwMode="auto">
          <a:xfrm>
            <a:off x="6004555" y="2750107"/>
            <a:ext cx="2000250" cy="6191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74295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0" name="Rectangle 9"/>
          <p:cNvSpPr/>
          <p:nvPr/>
        </p:nvSpPr>
        <p:spPr bwMode="auto">
          <a:xfrm>
            <a:off x="8071480" y="2750107"/>
            <a:ext cx="2000250" cy="61912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62865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Linux</a:t>
            </a:r>
          </a:p>
        </p:txBody>
      </p:sp>
      <p:sp>
        <p:nvSpPr>
          <p:cNvPr id="11" name="Rectangle 10"/>
          <p:cNvSpPr/>
          <p:nvPr/>
        </p:nvSpPr>
        <p:spPr bwMode="auto">
          <a:xfrm>
            <a:off x="6004555" y="3412665"/>
            <a:ext cx="2000250" cy="61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Docker Engine</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(Daemon)</a:t>
            </a:r>
          </a:p>
        </p:txBody>
      </p:sp>
      <p:sp>
        <p:nvSpPr>
          <p:cNvPr id="13" name="Rectangle 12"/>
          <p:cNvSpPr/>
          <p:nvPr/>
        </p:nvSpPr>
        <p:spPr bwMode="auto">
          <a:xfrm>
            <a:off x="6004555" y="4075223"/>
            <a:ext cx="2000250" cy="619125"/>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Windows Server</a:t>
            </a:r>
          </a:p>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Container Support</a:t>
            </a:r>
          </a:p>
          <a:p>
            <a:pPr algn="ctr" defTabSz="932472" fontAlgn="base">
              <a:lnSpc>
                <a:spcPct val="90000"/>
              </a:lnSpc>
              <a:spcBef>
                <a:spcPct val="0"/>
              </a:spcBef>
              <a:spcAft>
                <a:spcPct val="0"/>
              </a:spcAft>
            </a:pPr>
            <a:endParaRPr lang="en-US" sz="1200" dirty="0">
              <a:gradFill>
                <a:gsLst>
                  <a:gs pos="0">
                    <a:schemeClr val="tx1"/>
                  </a:gs>
                  <a:gs pos="100000">
                    <a:schemeClr val="tx1"/>
                  </a:gs>
                </a:gsLst>
                <a:lin ang="5400000" scaled="0"/>
              </a:gradFill>
              <a:ea typeface="Segoe UI" pitchFamily="34" charset="0"/>
              <a:cs typeface="Segoe UI" pitchFamily="34" charset="0"/>
            </a:endParaRPr>
          </a:p>
        </p:txBody>
      </p:sp>
      <p:sp>
        <p:nvSpPr>
          <p:cNvPr id="16" name="Rectangle 15"/>
          <p:cNvSpPr/>
          <p:nvPr/>
        </p:nvSpPr>
        <p:spPr bwMode="auto">
          <a:xfrm>
            <a:off x="8071480" y="4075223"/>
            <a:ext cx="2000250" cy="619125"/>
          </a:xfrm>
          <a:prstGeom prst="rect">
            <a:avLst/>
          </a:prstGeom>
          <a:solidFill>
            <a:srgbClr val="7FB0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Linux Container</a:t>
            </a:r>
          </a:p>
          <a:p>
            <a:pPr algn="ctr" defTabSz="932472" fontAlgn="base">
              <a:lnSpc>
                <a:spcPct val="90000"/>
              </a:lnSpc>
              <a:spcBef>
                <a:spcPct val="0"/>
              </a:spcBef>
              <a:spcAft>
                <a:spcPct val="0"/>
              </a:spcAft>
            </a:pPr>
            <a:r>
              <a:rPr lang="en-US" sz="1200" dirty="0">
                <a:gradFill>
                  <a:gsLst>
                    <a:gs pos="0">
                      <a:schemeClr val="tx1"/>
                    </a:gs>
                    <a:gs pos="100000">
                      <a:schemeClr val="tx1"/>
                    </a:gs>
                  </a:gsLst>
                  <a:lin ang="5400000" scaled="0"/>
                </a:gradFill>
                <a:ea typeface="Segoe UI" pitchFamily="34" charset="0"/>
                <a:cs typeface="Segoe UI" pitchFamily="34" charset="0"/>
              </a:rPr>
              <a:t>Support (LXC)</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64666" y="2728173"/>
            <a:ext cx="616176" cy="662775"/>
          </a:xfrm>
          <a:prstGeom prst="rect">
            <a:avLst/>
          </a:prstGeom>
        </p:spPr>
      </p:pic>
      <p:pic>
        <p:nvPicPr>
          <p:cNvPr id="19"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873" y="2823258"/>
            <a:ext cx="455726" cy="47282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8071480" y="3412665"/>
            <a:ext cx="2000250" cy="6191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Docker Engine</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(Daemon)</a:t>
            </a:r>
          </a:p>
        </p:txBody>
      </p:sp>
      <p:grpSp>
        <p:nvGrpSpPr>
          <p:cNvPr id="21" name="Group 20"/>
          <p:cNvGrpSpPr/>
          <p:nvPr/>
        </p:nvGrpSpPr>
        <p:grpSpPr>
          <a:xfrm>
            <a:off x="5376808" y="4263428"/>
            <a:ext cx="886968" cy="950976"/>
            <a:chOff x="4489613" y="2912451"/>
            <a:chExt cx="1310996" cy="1356813"/>
          </a:xfrm>
        </p:grpSpPr>
        <p:sp>
          <p:nvSpPr>
            <p:cNvPr id="22" name="Rectangle 21"/>
            <p:cNvSpPr/>
            <p:nvPr/>
          </p:nvSpPr>
          <p:spPr bwMode="auto">
            <a:xfrm>
              <a:off x="4489613" y="2982658"/>
              <a:ext cx="1259088"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541521" y="2912451"/>
              <a:ext cx="1259088" cy="12866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endParaRPr lang="en-US" sz="1050" dirty="0">
                <a:gradFill>
                  <a:gsLst>
                    <a:gs pos="2917">
                      <a:schemeClr val="bg1"/>
                    </a:gs>
                    <a:gs pos="31000">
                      <a:schemeClr val="bg1"/>
                    </a:gs>
                  </a:gsLst>
                  <a:lin ang="5400000" scaled="0"/>
                </a:gradFill>
              </a:endParaRP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602142" y="2999639"/>
              <a:ext cx="1034029" cy="1112228"/>
            </a:xfrm>
            <a:prstGeom prst="rect">
              <a:avLst/>
            </a:prstGeom>
          </p:spPr>
        </p:pic>
      </p:grpSp>
      <p:grpSp>
        <p:nvGrpSpPr>
          <p:cNvPr id="25" name="Group 24"/>
          <p:cNvGrpSpPr/>
          <p:nvPr/>
        </p:nvGrpSpPr>
        <p:grpSpPr>
          <a:xfrm>
            <a:off x="9816853" y="4263428"/>
            <a:ext cx="883527" cy="948705"/>
            <a:chOff x="5952249" y="2912452"/>
            <a:chExt cx="1310996" cy="1356812"/>
          </a:xfrm>
        </p:grpSpPr>
        <p:sp>
          <p:nvSpPr>
            <p:cNvPr id="26" name="Rectangle 25"/>
            <p:cNvSpPr/>
            <p:nvPr/>
          </p:nvSpPr>
          <p:spPr bwMode="auto">
            <a:xfrm>
              <a:off x="5952249" y="2982658"/>
              <a:ext cx="1259089" cy="128660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6004156" y="2912452"/>
              <a:ext cx="1259089" cy="12866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algn="ctr">
                <a:lnSpc>
                  <a:spcPct val="90000"/>
                </a:lnSpc>
              </a:pPr>
              <a:endParaRPr lang="en-US" sz="1050" dirty="0">
                <a:gradFill>
                  <a:gsLst>
                    <a:gs pos="2917">
                      <a:schemeClr val="bg1"/>
                    </a:gs>
                    <a:gs pos="31000">
                      <a:schemeClr val="bg1"/>
                    </a:gs>
                  </a:gsLst>
                  <a:lin ang="5400000" scaled="0"/>
                </a:gradFill>
              </a:endParaRPr>
            </a:p>
          </p:txBody>
        </p:sp>
        <p:pic>
          <p:nvPicPr>
            <p:cNvPr id="28"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359" y="3123415"/>
              <a:ext cx="864680" cy="864681"/>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p:cNvSpPr txBox="1"/>
          <p:nvPr/>
        </p:nvSpPr>
        <p:spPr>
          <a:xfrm>
            <a:off x="10407110" y="1890567"/>
            <a:ext cx="1228221" cy="995657"/>
          </a:xfrm>
          <a:prstGeom prst="rect">
            <a:avLst/>
          </a:prstGeom>
          <a:noFill/>
        </p:spPr>
        <p:txBody>
          <a:bodyPr wrap="none" lIns="182880" tIns="146304" rIns="182880" bIns="146304" rtlCol="0">
            <a:spAutoFit/>
          </a:bodyPr>
          <a:lstStyle/>
          <a:p>
            <a:pPr>
              <a:lnSpc>
                <a:spcPct val="90000"/>
              </a:lnSpc>
              <a:spcAft>
                <a:spcPts val="200"/>
              </a:spcAft>
            </a:pPr>
            <a:r>
              <a:rPr lang="en-US" sz="1200" b="1" spc="-30" dirty="0">
                <a:gradFill>
                  <a:gsLst>
                    <a:gs pos="2917">
                      <a:schemeClr val="tx1"/>
                    </a:gs>
                    <a:gs pos="30000">
                      <a:schemeClr val="tx1"/>
                    </a:gs>
                  </a:gsLst>
                  <a:lin ang="5400000" scaled="0"/>
                </a:gradFill>
              </a:rPr>
              <a:t>Docker.exe</a:t>
            </a:r>
          </a:p>
          <a:p>
            <a:pPr>
              <a:lnSpc>
                <a:spcPct val="90000"/>
              </a:lnSpc>
              <a:spcAft>
                <a:spcPts val="200"/>
              </a:spcAft>
            </a:pPr>
            <a:r>
              <a:rPr lang="en-US" sz="1100" spc="-30" dirty="0" err="1">
                <a:gradFill>
                  <a:gsLst>
                    <a:gs pos="2917">
                      <a:schemeClr val="tx1"/>
                    </a:gs>
                    <a:gs pos="30000">
                      <a:schemeClr val="tx1"/>
                    </a:gs>
                  </a:gsLst>
                  <a:lin ang="5400000" scaled="0"/>
                </a:gradFill>
              </a:rPr>
              <a:t>Exemplos</a:t>
            </a:r>
            <a:r>
              <a:rPr lang="en-US" sz="1100" spc="-30" dirty="0">
                <a:gradFill>
                  <a:gsLst>
                    <a:gs pos="2917">
                      <a:schemeClr val="tx1"/>
                    </a:gs>
                    <a:gs pos="30000">
                      <a:schemeClr val="tx1"/>
                    </a:gs>
                  </a:gsLst>
                  <a:lin ang="5400000" scaled="0"/>
                </a:gradFill>
              </a:rPr>
              <a:t>:</a:t>
            </a:r>
          </a:p>
          <a:p>
            <a:pPr>
              <a:lnSpc>
                <a:spcPct val="90000"/>
              </a:lnSpc>
              <a:spcAft>
                <a:spcPts val="200"/>
              </a:spcAft>
            </a:pPr>
            <a:r>
              <a:rPr lang="en-US" sz="1100" spc="-30" dirty="0" err="1">
                <a:gradFill>
                  <a:gsLst>
                    <a:gs pos="2917">
                      <a:schemeClr val="tx1"/>
                    </a:gs>
                    <a:gs pos="30000">
                      <a:schemeClr val="tx1"/>
                    </a:gs>
                  </a:gsLst>
                  <a:lin ang="5400000" scaled="0"/>
                </a:gradFill>
              </a:rPr>
              <a:t>docker</a:t>
            </a:r>
            <a:r>
              <a:rPr lang="en-US" sz="1100" spc="-30" dirty="0">
                <a:gradFill>
                  <a:gsLst>
                    <a:gs pos="2917">
                      <a:schemeClr val="tx1"/>
                    </a:gs>
                    <a:gs pos="30000">
                      <a:schemeClr val="tx1"/>
                    </a:gs>
                  </a:gsLst>
                  <a:lin ang="5400000" scaled="0"/>
                </a:gradFill>
              </a:rPr>
              <a:t> run</a:t>
            </a:r>
          </a:p>
          <a:p>
            <a:pPr>
              <a:lnSpc>
                <a:spcPct val="90000"/>
              </a:lnSpc>
              <a:spcAft>
                <a:spcPts val="200"/>
              </a:spcAft>
            </a:pPr>
            <a:r>
              <a:rPr lang="en-US" sz="1100" spc="-30" dirty="0" err="1">
                <a:gradFill>
                  <a:gsLst>
                    <a:gs pos="2917">
                      <a:schemeClr val="tx1"/>
                    </a:gs>
                    <a:gs pos="30000">
                      <a:schemeClr val="tx1"/>
                    </a:gs>
                  </a:gsLst>
                  <a:lin ang="5400000" scaled="0"/>
                </a:gradFill>
              </a:rPr>
              <a:t>docker</a:t>
            </a:r>
            <a:r>
              <a:rPr lang="en-US" sz="1100" spc="-30" dirty="0">
                <a:gradFill>
                  <a:gsLst>
                    <a:gs pos="2917">
                      <a:schemeClr val="tx1"/>
                    </a:gs>
                    <a:gs pos="30000">
                      <a:schemeClr val="tx1"/>
                    </a:gs>
                  </a:gsLst>
                  <a:lin ang="5400000" scaled="0"/>
                </a:gradFill>
              </a:rPr>
              <a:t> images</a:t>
            </a:r>
          </a:p>
        </p:txBody>
      </p:sp>
      <p:sp>
        <p:nvSpPr>
          <p:cNvPr id="31" name="TextBox 30"/>
          <p:cNvSpPr txBox="1"/>
          <p:nvPr/>
        </p:nvSpPr>
        <p:spPr>
          <a:xfrm>
            <a:off x="10407110" y="3149107"/>
            <a:ext cx="1809470" cy="1034129"/>
          </a:xfrm>
          <a:prstGeom prst="rect">
            <a:avLst/>
          </a:prstGeom>
          <a:noFill/>
        </p:spPr>
        <p:txBody>
          <a:bodyPr wrap="none" lIns="182880" tIns="146304" rIns="182880" bIns="146304" rtlCol="0">
            <a:spAutoFit/>
          </a:bodyPr>
          <a:lstStyle/>
          <a:p>
            <a:pPr>
              <a:lnSpc>
                <a:spcPct val="90000"/>
              </a:lnSpc>
              <a:spcAft>
                <a:spcPts val="300"/>
              </a:spcAft>
            </a:pPr>
            <a:r>
              <a:rPr lang="en-US" sz="1200" b="1" spc="-30" dirty="0">
                <a:gradFill>
                  <a:gsLst>
                    <a:gs pos="2917">
                      <a:schemeClr val="tx1"/>
                    </a:gs>
                    <a:gs pos="30000">
                      <a:schemeClr val="tx1"/>
                    </a:gs>
                  </a:gsLst>
                  <a:lin ang="5400000" scaled="0"/>
                </a:gradFill>
              </a:rPr>
              <a:t>Docker Remote API</a:t>
            </a:r>
          </a:p>
          <a:p>
            <a:pPr>
              <a:lnSpc>
                <a:spcPct val="90000"/>
              </a:lnSpc>
              <a:spcAft>
                <a:spcPts val="300"/>
              </a:spcAft>
            </a:pPr>
            <a:r>
              <a:rPr lang="en-US" sz="1100" spc="-30" dirty="0" err="1">
                <a:gradFill>
                  <a:gsLst>
                    <a:gs pos="2917">
                      <a:schemeClr val="tx1"/>
                    </a:gs>
                    <a:gs pos="30000">
                      <a:schemeClr val="tx1"/>
                    </a:gs>
                  </a:gsLst>
                  <a:lin ang="5400000" scaled="0"/>
                </a:gradFill>
              </a:rPr>
              <a:t>Exemplos</a:t>
            </a:r>
            <a:r>
              <a:rPr lang="en-US" sz="1100" spc="-30" dirty="0">
                <a:gradFill>
                  <a:gsLst>
                    <a:gs pos="2917">
                      <a:schemeClr val="tx1"/>
                    </a:gs>
                    <a:gs pos="30000">
                      <a:schemeClr val="tx1"/>
                    </a:gs>
                  </a:gsLst>
                  <a:lin ang="5400000" scaled="0"/>
                </a:gradFill>
              </a:rPr>
              <a:t>:</a:t>
            </a:r>
          </a:p>
          <a:p>
            <a:pPr>
              <a:lnSpc>
                <a:spcPct val="90000"/>
              </a:lnSpc>
              <a:spcAft>
                <a:spcPts val="300"/>
              </a:spcAft>
            </a:pPr>
            <a:r>
              <a:rPr lang="en-US" sz="1100" spc="-30" dirty="0">
                <a:gradFill>
                  <a:gsLst>
                    <a:gs pos="2917">
                      <a:schemeClr val="tx1"/>
                    </a:gs>
                    <a:gs pos="30000">
                      <a:schemeClr val="tx1"/>
                    </a:gs>
                  </a:gsLst>
                  <a:lin ang="5400000" scaled="0"/>
                </a:gradFill>
              </a:rPr>
              <a:t>GET      images/</a:t>
            </a:r>
            <a:r>
              <a:rPr lang="en-US" sz="1100" spc="-30" dirty="0" err="1">
                <a:gradFill>
                  <a:gsLst>
                    <a:gs pos="2917">
                      <a:schemeClr val="tx1"/>
                    </a:gs>
                    <a:gs pos="30000">
                      <a:schemeClr val="tx1"/>
                    </a:gs>
                  </a:gsLst>
                  <a:lin ang="5400000" scaled="0"/>
                </a:gradFill>
              </a:rPr>
              <a:t>json</a:t>
            </a:r>
            <a:endParaRPr lang="en-US" sz="1100" spc="-30" dirty="0">
              <a:gradFill>
                <a:gsLst>
                  <a:gs pos="2917">
                    <a:schemeClr val="tx1"/>
                  </a:gs>
                  <a:gs pos="30000">
                    <a:schemeClr val="tx1"/>
                  </a:gs>
                </a:gsLst>
                <a:lin ang="5400000" scaled="0"/>
              </a:gradFill>
            </a:endParaRPr>
          </a:p>
          <a:p>
            <a:pPr>
              <a:lnSpc>
                <a:spcPct val="90000"/>
              </a:lnSpc>
              <a:spcAft>
                <a:spcPts val="300"/>
              </a:spcAft>
            </a:pPr>
            <a:r>
              <a:rPr lang="en-US" sz="1100" spc="-30" dirty="0">
                <a:gradFill>
                  <a:gsLst>
                    <a:gs pos="2917">
                      <a:schemeClr val="tx1"/>
                    </a:gs>
                    <a:gs pos="30000">
                      <a:schemeClr val="tx1"/>
                    </a:gs>
                  </a:gsLst>
                  <a:lin ang="5400000" scaled="0"/>
                </a:gradFill>
              </a:rPr>
              <a:t>POST   containers/create</a:t>
            </a:r>
          </a:p>
        </p:txBody>
      </p:sp>
      <p:cxnSp>
        <p:nvCxnSpPr>
          <p:cNvPr id="33" name="Straight Connector 32"/>
          <p:cNvCxnSpPr/>
          <p:nvPr/>
        </p:nvCxnSpPr>
        <p:spPr>
          <a:xfrm>
            <a:off x="10143613" y="3059099"/>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295567" y="3059099"/>
            <a:ext cx="0" cy="1124137"/>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143613" y="4182566"/>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295567" y="3621167"/>
            <a:ext cx="96838"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rot="10800000">
            <a:off x="5772546" y="3057097"/>
            <a:ext cx="151954" cy="1124137"/>
            <a:chOff x="5920233" y="3911537"/>
            <a:chExt cx="151954" cy="1124137"/>
          </a:xfrm>
        </p:grpSpPr>
        <p:cxnSp>
          <p:nvCxnSpPr>
            <p:cNvPr id="43" name="Straight Connector 42"/>
            <p:cNvCxnSpPr/>
            <p:nvPr/>
          </p:nvCxnSpPr>
          <p:spPr>
            <a:xfrm>
              <a:off x="5920233" y="3911537"/>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2187" y="3911537"/>
              <a:ext cx="0" cy="1124137"/>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20233" y="5035004"/>
              <a:ext cx="142429" cy="0"/>
            </a:xfrm>
            <a:prstGeom prst="line">
              <a:avLst/>
            </a:prstGeom>
            <a:ln w="508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0143613" y="2254061"/>
            <a:ext cx="319156" cy="219427"/>
            <a:chOff x="10406508" y="3239133"/>
            <a:chExt cx="319156" cy="219427"/>
          </a:xfrm>
        </p:grpSpPr>
        <p:cxnSp>
          <p:nvCxnSpPr>
            <p:cNvPr id="47" name="Straight Connector 46"/>
            <p:cNvCxnSpPr>
              <a:endCxn id="30" idx="1"/>
            </p:cNvCxnSpPr>
            <p:nvPr/>
          </p:nvCxnSpPr>
          <p:spPr>
            <a:xfrm>
              <a:off x="10406508" y="3348846"/>
              <a:ext cx="263497" cy="1"/>
            </a:xfrm>
            <a:prstGeom prst="line">
              <a:avLst/>
            </a:prstGeom>
            <a:ln w="508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Isosceles Triangle 47"/>
            <p:cNvSpPr/>
            <p:nvPr/>
          </p:nvSpPr>
          <p:spPr bwMode="auto">
            <a:xfrm rot="5400000">
              <a:off x="10560291" y="3293188"/>
              <a:ext cx="219427" cy="111318"/>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186238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a:t>Windows Server Containers e Docker</a:t>
            </a:r>
          </a:p>
        </p:txBody>
      </p:sp>
    </p:spTree>
    <p:extLst>
      <p:ext uri="{BB962C8B-B14F-4D97-AF65-F5344CB8AC3E}">
        <p14:creationId xmlns:p14="http://schemas.microsoft.com/office/powerpoint/2010/main" val="50874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a:t>Conceitos básicos de Containers.</a:t>
            </a:r>
          </a:p>
        </p:txBody>
      </p:sp>
    </p:spTree>
    <p:extLst>
      <p:ext uri="{BB962C8B-B14F-4D97-AF65-F5344CB8AC3E}">
        <p14:creationId xmlns:p14="http://schemas.microsoft.com/office/powerpoint/2010/main" val="308406364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a:t>Desenvolvimento com Containers.</a:t>
            </a:r>
          </a:p>
        </p:txBody>
      </p:sp>
    </p:spTree>
    <p:extLst>
      <p:ext uri="{BB962C8B-B14F-4D97-AF65-F5344CB8AC3E}">
        <p14:creationId xmlns:p14="http://schemas.microsoft.com/office/powerpoint/2010/main" val="30499356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81" name="Rectangle 58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2" name="Right Bracket 58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3" name="Left Bracket 58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6" name="Group 575"/>
            <p:cNvGrpSpPr/>
            <p:nvPr/>
          </p:nvGrpSpPr>
          <p:grpSpPr>
            <a:xfrm>
              <a:off x="5151321" y="2732528"/>
              <a:ext cx="364693" cy="914400"/>
              <a:chOff x="5528956" y="2849562"/>
              <a:chExt cx="729385" cy="1828800"/>
            </a:xfrm>
          </p:grpSpPr>
          <p:cxnSp>
            <p:nvCxnSpPr>
              <p:cNvPr id="577" name="Straight Connector 57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4" name="Rectangle 58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585" name="Group 584"/>
          <p:cNvGrpSpPr/>
          <p:nvPr/>
        </p:nvGrpSpPr>
        <p:grpSpPr>
          <a:xfrm>
            <a:off x="8296160" y="5533699"/>
            <a:ext cx="1882150" cy="951832"/>
            <a:chOff x="4962561" y="2484878"/>
            <a:chExt cx="2522622" cy="1409700"/>
          </a:xfrm>
        </p:grpSpPr>
        <p:grpSp>
          <p:nvGrpSpPr>
            <p:cNvPr id="586" name="Group 585"/>
            <p:cNvGrpSpPr/>
            <p:nvPr/>
          </p:nvGrpSpPr>
          <p:grpSpPr>
            <a:xfrm>
              <a:off x="4962561" y="2484878"/>
              <a:ext cx="2522622" cy="1409700"/>
              <a:chOff x="3703637" y="1744662"/>
              <a:chExt cx="5181600" cy="2895600"/>
            </a:xfrm>
          </p:grpSpPr>
          <p:sp>
            <p:nvSpPr>
              <p:cNvPr id="596" name="Rectangle 59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7" name="Right Bracket 59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8" name="Left Bracket 59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87" name="Straight Connector 58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1" name="Group 590"/>
            <p:cNvGrpSpPr/>
            <p:nvPr/>
          </p:nvGrpSpPr>
          <p:grpSpPr>
            <a:xfrm>
              <a:off x="5151321" y="2732528"/>
              <a:ext cx="364693" cy="914400"/>
              <a:chOff x="5528956" y="2849562"/>
              <a:chExt cx="729385" cy="1828800"/>
            </a:xfrm>
          </p:grpSpPr>
          <p:cxnSp>
            <p:nvCxnSpPr>
              <p:cNvPr id="592" name="Straight Connector 59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spTree>
    <p:extLst>
      <p:ext uri="{BB962C8B-B14F-4D97-AF65-F5344CB8AC3E}">
        <p14:creationId xmlns:p14="http://schemas.microsoft.com/office/powerpoint/2010/main" val="42218859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575" name="Group 574"/>
          <p:cNvGrpSpPr/>
          <p:nvPr/>
        </p:nvGrpSpPr>
        <p:grpSpPr>
          <a:xfrm>
            <a:off x="547962" y="4122813"/>
            <a:ext cx="1882150" cy="951832"/>
            <a:chOff x="4962561" y="2484878"/>
            <a:chExt cx="2522622" cy="1409700"/>
          </a:xfrm>
        </p:grpSpPr>
        <p:grpSp>
          <p:nvGrpSpPr>
            <p:cNvPr id="576" name="Group 575"/>
            <p:cNvGrpSpPr/>
            <p:nvPr/>
          </p:nvGrpSpPr>
          <p:grpSpPr>
            <a:xfrm>
              <a:off x="4962561" y="2484878"/>
              <a:ext cx="2522622" cy="1409700"/>
              <a:chOff x="3703637" y="1744662"/>
              <a:chExt cx="5181600" cy="2895600"/>
            </a:xfrm>
          </p:grpSpPr>
          <p:sp>
            <p:nvSpPr>
              <p:cNvPr id="586" name="Rectangle 58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7" name="Right Bracket 58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8" name="Left Bracket 58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7" name="Straight Connector 57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1" name="Group 580"/>
            <p:cNvGrpSpPr/>
            <p:nvPr/>
          </p:nvGrpSpPr>
          <p:grpSpPr>
            <a:xfrm>
              <a:off x="5151321" y="2732528"/>
              <a:ext cx="364693" cy="914400"/>
              <a:chOff x="5528956" y="2849562"/>
              <a:chExt cx="729385" cy="1828800"/>
            </a:xfrm>
          </p:grpSpPr>
          <p:cxnSp>
            <p:nvCxnSpPr>
              <p:cNvPr id="582" name="Straight Connector 58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9" name="Rectangle 588"/>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grpSp>
        <p:nvGrpSpPr>
          <p:cNvPr id="600" name="Group 599"/>
          <p:cNvGrpSpPr/>
          <p:nvPr/>
        </p:nvGrpSpPr>
        <p:grpSpPr>
          <a:xfrm>
            <a:off x="8296160" y="5533699"/>
            <a:ext cx="1882150" cy="951832"/>
            <a:chOff x="4962561" y="2484878"/>
            <a:chExt cx="2522622" cy="1409700"/>
          </a:xfrm>
        </p:grpSpPr>
        <p:grpSp>
          <p:nvGrpSpPr>
            <p:cNvPr id="601" name="Group 600"/>
            <p:cNvGrpSpPr/>
            <p:nvPr/>
          </p:nvGrpSpPr>
          <p:grpSpPr>
            <a:xfrm>
              <a:off x="4962561" y="2484878"/>
              <a:ext cx="2522622" cy="1409700"/>
              <a:chOff x="3703637" y="1744662"/>
              <a:chExt cx="5181600" cy="2895600"/>
            </a:xfrm>
          </p:grpSpPr>
          <p:sp>
            <p:nvSpPr>
              <p:cNvPr id="623" name="Rectangle 62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4" name="Right Bracket 62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5" name="Left Bracket 62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02" name="Straight Connector 60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8" name="Group 617"/>
            <p:cNvGrpSpPr/>
            <p:nvPr/>
          </p:nvGrpSpPr>
          <p:grpSpPr>
            <a:xfrm>
              <a:off x="5151321" y="2732528"/>
              <a:ext cx="364693" cy="914400"/>
              <a:chOff x="5528956" y="2849562"/>
              <a:chExt cx="729385" cy="1828800"/>
            </a:xfrm>
          </p:grpSpPr>
          <p:cxnSp>
            <p:nvCxnSpPr>
              <p:cNvPr id="619" name="Straight Connector 61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0" name="Straight Connector 61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1" name="Straight Connector 62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6" name="Picture 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665" name="Straight Arrow Connector 664"/>
          <p:cNvCxnSpPr>
            <a:endCxn id="587" idx="2"/>
          </p:cNvCxnSpPr>
          <p:nvPr/>
        </p:nvCxnSpPr>
        <p:spPr>
          <a:xfrm flipH="1" flipV="1">
            <a:off x="2430112" y="4756775"/>
            <a:ext cx="5866049" cy="425553"/>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96" name="Rectangle 59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7" name="Right Bracket 59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8" name="Left Bracket 59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1" name="Group 590"/>
            <p:cNvGrpSpPr/>
            <p:nvPr/>
          </p:nvGrpSpPr>
          <p:grpSpPr>
            <a:xfrm>
              <a:off x="5151321" y="2732528"/>
              <a:ext cx="364693" cy="914400"/>
              <a:chOff x="5528956" y="2849562"/>
              <a:chExt cx="729385" cy="1828800"/>
            </a:xfrm>
          </p:grpSpPr>
          <p:cxnSp>
            <p:nvCxnSpPr>
              <p:cNvPr id="592" name="Straight Connector 59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99" name="Rectangle 598"/>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664" name="TextBox 17"/>
          <p:cNvSpPr txBox="1"/>
          <p:nvPr/>
        </p:nvSpPr>
        <p:spPr>
          <a:xfrm rot="205656">
            <a:off x="3674071" y="4236847"/>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a:solidFill>
                  <a:srgbClr val="FFFFFF"/>
                </a:solidFill>
              </a:rPr>
              <a:t>Desenvolvedores</a:t>
            </a:r>
            <a:r>
              <a:rPr lang="en-US" sz="1600" dirty="0">
                <a:solidFill>
                  <a:srgbClr val="FFFFFF"/>
                </a:solidFill>
              </a:rPr>
              <a:t> </a:t>
            </a:r>
            <a:r>
              <a:rPr lang="en-US" sz="1600" dirty="0" err="1">
                <a:solidFill>
                  <a:srgbClr val="FFFFFF"/>
                </a:solidFill>
              </a:rPr>
              <a:t>podem</a:t>
            </a:r>
            <a:r>
              <a:rPr lang="en-US" sz="1600" dirty="0">
                <a:solidFill>
                  <a:srgbClr val="FFFFFF"/>
                </a:solidFill>
              </a:rPr>
              <a:t> </a:t>
            </a:r>
            <a:r>
              <a:rPr lang="en-US" sz="1600" dirty="0" err="1">
                <a:solidFill>
                  <a:srgbClr val="FFFFFF"/>
                </a:solidFill>
              </a:rPr>
              <a:t>escolher</a:t>
            </a:r>
            <a:r>
              <a:rPr lang="en-US" sz="1600" dirty="0">
                <a:solidFill>
                  <a:srgbClr val="FFFFFF"/>
                </a:solidFill>
              </a:rPr>
              <a:t> </a:t>
            </a:r>
            <a:r>
              <a:rPr lang="en-US" sz="1600" dirty="0" err="1">
                <a:solidFill>
                  <a:srgbClr val="FFFFFF"/>
                </a:solidFill>
              </a:rPr>
              <a:t>seus</a:t>
            </a:r>
            <a:r>
              <a:rPr lang="en-US" sz="1600" dirty="0">
                <a:solidFill>
                  <a:srgbClr val="FFFFFF"/>
                </a:solidFill>
              </a:rPr>
              <a:t> frameworks de </a:t>
            </a:r>
            <a:r>
              <a:rPr lang="en-US" sz="1600" dirty="0" err="1">
                <a:solidFill>
                  <a:srgbClr val="FFFFFF"/>
                </a:solidFill>
              </a:rPr>
              <a:t>aplicação</a:t>
            </a:r>
            <a:r>
              <a:rPr lang="en-US" sz="1600" dirty="0">
                <a:solidFill>
                  <a:srgbClr val="FFFFFF"/>
                </a:solidFill>
              </a:rPr>
              <a:t> e </a:t>
            </a:r>
            <a:r>
              <a:rPr lang="en-US" sz="1600" dirty="0" err="1">
                <a:solidFill>
                  <a:srgbClr val="FFFFFF"/>
                </a:solidFill>
              </a:rPr>
              <a:t>puxá-los</a:t>
            </a:r>
            <a:r>
              <a:rPr lang="en-US" sz="1600" dirty="0">
                <a:solidFill>
                  <a:srgbClr val="FFFFFF"/>
                </a:solidFill>
              </a:rPr>
              <a:t> </a:t>
            </a:r>
            <a:r>
              <a:rPr lang="en-US" sz="1600" dirty="0" err="1">
                <a:solidFill>
                  <a:srgbClr val="FFFFFF"/>
                </a:solidFill>
              </a:rPr>
              <a:t>localmente</a:t>
            </a:r>
            <a:r>
              <a:rPr lang="en-US" sz="1600" dirty="0">
                <a:solidFill>
                  <a:srgbClr val="FFFFFF"/>
                </a:solidFill>
              </a:rPr>
              <a:t> </a:t>
            </a:r>
            <a:r>
              <a:rPr lang="en-US" sz="1600" dirty="0">
                <a:gradFill>
                  <a:gsLst>
                    <a:gs pos="2917">
                      <a:srgbClr val="FFFFFF"/>
                    </a:gs>
                    <a:gs pos="30000">
                      <a:srgbClr val="FFFFFF"/>
                    </a:gs>
                  </a:gsLst>
                  <a:lin ang="5400000" scaled="0"/>
                </a:gradFill>
              </a:rPr>
              <a:t>de </a:t>
            </a:r>
            <a:r>
              <a:rPr lang="en-US" sz="1600" dirty="0" err="1">
                <a:gradFill>
                  <a:gsLst>
                    <a:gs pos="2917">
                      <a:srgbClr val="FFFFFF"/>
                    </a:gs>
                    <a:gs pos="30000">
                      <a:srgbClr val="FFFFFF"/>
                    </a:gs>
                  </a:gsLst>
                  <a:lin ang="5400000" scaled="0"/>
                </a:gradFill>
              </a:rPr>
              <a:t>repositórios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centrais</a:t>
            </a:r>
            <a:endParaRPr lang="en-US" sz="16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9993098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593" name="Group 592"/>
          <p:cNvGrpSpPr/>
          <p:nvPr/>
        </p:nvGrpSpPr>
        <p:grpSpPr>
          <a:xfrm>
            <a:off x="547962" y="4122813"/>
            <a:ext cx="1882150" cy="951832"/>
            <a:chOff x="4962561" y="2484878"/>
            <a:chExt cx="2522622" cy="1409700"/>
          </a:xfrm>
        </p:grpSpPr>
        <p:grpSp>
          <p:nvGrpSpPr>
            <p:cNvPr id="594" name="Group 593"/>
            <p:cNvGrpSpPr/>
            <p:nvPr/>
          </p:nvGrpSpPr>
          <p:grpSpPr>
            <a:xfrm>
              <a:off x="4962561" y="2484878"/>
              <a:ext cx="2522622" cy="1409700"/>
              <a:chOff x="3703637" y="1744662"/>
              <a:chExt cx="5181600" cy="2895600"/>
            </a:xfrm>
          </p:grpSpPr>
          <p:sp>
            <p:nvSpPr>
              <p:cNvPr id="604" name="Rectangle 603"/>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5" name="Right Bracket 604"/>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06" name="Left Bracket 605"/>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5" name="Straight Connector 594"/>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9" name="Group 598"/>
            <p:cNvGrpSpPr/>
            <p:nvPr/>
          </p:nvGrpSpPr>
          <p:grpSpPr>
            <a:xfrm>
              <a:off x="5151321" y="2732528"/>
              <a:ext cx="364693" cy="914400"/>
              <a:chOff x="5528956" y="2849562"/>
              <a:chExt cx="729385" cy="1828800"/>
            </a:xfrm>
          </p:grpSpPr>
          <p:cxnSp>
            <p:nvCxnSpPr>
              <p:cNvPr id="600" name="Straight Connector 599"/>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07" name="Rectangle 606"/>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08" name="Group 607"/>
          <p:cNvGrpSpPr/>
          <p:nvPr/>
        </p:nvGrpSpPr>
        <p:grpSpPr>
          <a:xfrm>
            <a:off x="543375" y="5214161"/>
            <a:ext cx="1882150" cy="951832"/>
            <a:chOff x="4962561" y="2484878"/>
            <a:chExt cx="2522622" cy="1409700"/>
          </a:xfrm>
        </p:grpSpPr>
        <p:grpSp>
          <p:nvGrpSpPr>
            <p:cNvPr id="609" name="Group 608"/>
            <p:cNvGrpSpPr/>
            <p:nvPr/>
          </p:nvGrpSpPr>
          <p:grpSpPr>
            <a:xfrm>
              <a:off x="4962561" y="2484878"/>
              <a:ext cx="2522622" cy="1409700"/>
              <a:chOff x="3703637" y="1744662"/>
              <a:chExt cx="5181600" cy="2895600"/>
            </a:xfrm>
          </p:grpSpPr>
          <p:sp>
            <p:nvSpPr>
              <p:cNvPr id="633" name="Rectangle 63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8" name="Right Bracket 64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9" name="Left Bracket 64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0" name="Straight Connector 60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4" name="Group 613"/>
            <p:cNvGrpSpPr/>
            <p:nvPr/>
          </p:nvGrpSpPr>
          <p:grpSpPr>
            <a:xfrm>
              <a:off x="5151321" y="2732528"/>
              <a:ext cx="364693" cy="914400"/>
              <a:chOff x="5528956" y="2849562"/>
              <a:chExt cx="729385" cy="1828800"/>
            </a:xfrm>
          </p:grpSpPr>
          <p:cxnSp>
            <p:nvCxnSpPr>
              <p:cNvPr id="615" name="Straight Connector 614"/>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2" name="Straight Connector 63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50" name="Picture 6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429" name="Group 428"/>
          <p:cNvGrpSpPr/>
          <p:nvPr/>
        </p:nvGrpSpPr>
        <p:grpSpPr>
          <a:xfrm>
            <a:off x="503237" y="1139197"/>
            <a:ext cx="2338643" cy="1678829"/>
            <a:chOff x="503237" y="1297243"/>
            <a:chExt cx="2338643" cy="1678829"/>
          </a:xfrm>
        </p:grpSpPr>
        <p:sp>
          <p:nvSpPr>
            <p:cNvPr id="430"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43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68" name="Rounded Rectangle 56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cxnSp>
        <p:nvCxnSpPr>
          <p:cNvPr id="575" name="Straight Arrow Connector 14"/>
          <p:cNvCxnSpPr>
            <a:endCxn id="648" idx="2"/>
          </p:cNvCxnSpPr>
          <p:nvPr/>
        </p:nvCxnSpPr>
        <p:spPr>
          <a:xfrm flipH="1" flipV="1">
            <a:off x="2425525" y="5848123"/>
            <a:ext cx="5870635" cy="398561"/>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2430112" y="4756775"/>
            <a:ext cx="5866049" cy="425553"/>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89" name="Group 588"/>
          <p:cNvGrpSpPr/>
          <p:nvPr/>
        </p:nvGrpSpPr>
        <p:grpSpPr>
          <a:xfrm>
            <a:off x="8296160" y="5533699"/>
            <a:ext cx="1882150" cy="951832"/>
            <a:chOff x="4962561" y="2484878"/>
            <a:chExt cx="2522622" cy="1409700"/>
          </a:xfrm>
        </p:grpSpPr>
        <p:grpSp>
          <p:nvGrpSpPr>
            <p:cNvPr id="590" name="Group 589"/>
            <p:cNvGrpSpPr/>
            <p:nvPr/>
          </p:nvGrpSpPr>
          <p:grpSpPr>
            <a:xfrm>
              <a:off x="4962561" y="2484878"/>
              <a:ext cx="2522622" cy="1409700"/>
              <a:chOff x="3703637" y="1744662"/>
              <a:chExt cx="5181600" cy="2895600"/>
            </a:xfrm>
          </p:grpSpPr>
          <p:sp>
            <p:nvSpPr>
              <p:cNvPr id="625" name="Rectangle 6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6" name="Right Bracket 6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7" name="Left Bracket 6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1" name="Straight Connector 59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5151321" y="2732528"/>
              <a:ext cx="364693" cy="914400"/>
              <a:chOff x="5528956" y="2849562"/>
              <a:chExt cx="729385" cy="1828800"/>
            </a:xfrm>
          </p:grpSpPr>
          <p:cxnSp>
            <p:nvCxnSpPr>
              <p:cNvPr id="621" name="Straight Connector 6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28" name="Picture 6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570" name="Group 569"/>
          <p:cNvGrpSpPr/>
          <p:nvPr/>
        </p:nvGrpSpPr>
        <p:grpSpPr>
          <a:xfrm>
            <a:off x="8300747" y="4442351"/>
            <a:ext cx="1882150" cy="951832"/>
            <a:chOff x="4962561" y="2484878"/>
            <a:chExt cx="2522622" cy="1409700"/>
          </a:xfrm>
        </p:grpSpPr>
        <p:grpSp>
          <p:nvGrpSpPr>
            <p:cNvPr id="571" name="Group 570"/>
            <p:cNvGrpSpPr/>
            <p:nvPr/>
          </p:nvGrpSpPr>
          <p:grpSpPr>
            <a:xfrm>
              <a:off x="4962561" y="2484878"/>
              <a:ext cx="2522622" cy="1409700"/>
              <a:chOff x="3703637" y="1744662"/>
              <a:chExt cx="5181600" cy="2895600"/>
            </a:xfrm>
          </p:grpSpPr>
          <p:sp>
            <p:nvSpPr>
              <p:cNvPr id="585" name="Rectangle 58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6" name="Right Bracket 58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87" name="Left Bracket 58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2" name="Straight Connector 57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0" name="Group 579"/>
            <p:cNvGrpSpPr/>
            <p:nvPr/>
          </p:nvGrpSpPr>
          <p:grpSpPr>
            <a:xfrm>
              <a:off x="5151321" y="2732528"/>
              <a:ext cx="364693" cy="914400"/>
              <a:chOff x="5528956" y="2849562"/>
              <a:chExt cx="729385" cy="1828800"/>
            </a:xfrm>
          </p:grpSpPr>
          <p:cxnSp>
            <p:nvCxnSpPr>
              <p:cNvPr id="581" name="Straight Connector 58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88" name="Rectangle 58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576" name="TextBox 18"/>
          <p:cNvSpPr txBox="1"/>
          <p:nvPr/>
        </p:nvSpPr>
        <p:spPr>
          <a:xfrm rot="217229">
            <a:off x="3807243" y="5415612"/>
            <a:ext cx="2925106"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a:gradFill>
                  <a:gsLst>
                    <a:gs pos="2917">
                      <a:srgbClr val="FFFFFF"/>
                    </a:gs>
                    <a:gs pos="30000">
                      <a:srgbClr val="FFFFFF"/>
                    </a:gs>
                  </a:gsLst>
                  <a:lin ang="5400000" scaled="0"/>
                </a:gradFill>
              </a:rPr>
              <a:t>Dependências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necessárias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são</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automaticamente</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identificadas</a:t>
            </a:r>
            <a:r>
              <a:rPr lang="en-US" sz="1600" dirty="0">
                <a:gradFill>
                  <a:gsLst>
                    <a:gs pos="2917">
                      <a:srgbClr val="FFFFFF"/>
                    </a:gs>
                    <a:gs pos="30000">
                      <a:srgbClr val="FFFFFF"/>
                    </a:gs>
                  </a:gsLst>
                  <a:lin ang="5400000" scaled="0"/>
                </a:gradFill>
              </a:rPr>
              <a:t> e </a:t>
            </a:r>
            <a:r>
              <a:rPr lang="en-US" sz="1600" dirty="0" err="1">
                <a:gradFill>
                  <a:gsLst>
                    <a:gs pos="2917">
                      <a:srgbClr val="FFFFFF"/>
                    </a:gs>
                    <a:gs pos="30000">
                      <a:srgbClr val="FFFFFF"/>
                    </a:gs>
                  </a:gsLst>
                  <a:lin ang="5400000" scaled="0"/>
                </a:gradFill>
              </a:rPr>
              <a:t>baixadas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localmente</a:t>
            </a:r>
            <a:endParaRPr lang="en-US" sz="1600" dirty="0">
              <a:gradFill>
                <a:gsLst>
                  <a:gs pos="2917">
                    <a:srgbClr val="FFFFFF"/>
                  </a:gs>
                  <a:gs pos="30000">
                    <a:srgbClr val="FFFFFF"/>
                  </a:gs>
                </a:gsLst>
                <a:lin ang="5400000" scaled="0"/>
              </a:gradFill>
            </a:endParaRPr>
          </a:p>
        </p:txBody>
      </p:sp>
      <p:sp>
        <p:nvSpPr>
          <p:cNvPr id="98" name="TextBox 17"/>
          <p:cNvSpPr txBox="1"/>
          <p:nvPr/>
        </p:nvSpPr>
        <p:spPr>
          <a:xfrm rot="205656">
            <a:off x="3674071" y="4236846"/>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a:solidFill>
                  <a:srgbClr val="FFFFFF"/>
                </a:solidFill>
              </a:rPr>
              <a:t>Desenvolvedores</a:t>
            </a:r>
            <a:r>
              <a:rPr lang="en-US" sz="1600" dirty="0">
                <a:solidFill>
                  <a:srgbClr val="FFFFFF"/>
                </a:solidFill>
              </a:rPr>
              <a:t> </a:t>
            </a:r>
            <a:r>
              <a:rPr lang="en-US" sz="1600" dirty="0" err="1">
                <a:solidFill>
                  <a:srgbClr val="FFFFFF"/>
                </a:solidFill>
              </a:rPr>
              <a:t>podem</a:t>
            </a:r>
            <a:r>
              <a:rPr lang="en-US" sz="1600" dirty="0">
                <a:solidFill>
                  <a:srgbClr val="FFFFFF"/>
                </a:solidFill>
              </a:rPr>
              <a:t> </a:t>
            </a:r>
            <a:r>
              <a:rPr lang="en-US" sz="1600" dirty="0" err="1">
                <a:solidFill>
                  <a:srgbClr val="FFFFFF"/>
                </a:solidFill>
              </a:rPr>
              <a:t>escolher</a:t>
            </a:r>
            <a:r>
              <a:rPr lang="en-US" sz="1600" dirty="0">
                <a:solidFill>
                  <a:srgbClr val="FFFFFF"/>
                </a:solidFill>
              </a:rPr>
              <a:t> </a:t>
            </a:r>
            <a:r>
              <a:rPr lang="en-US" sz="1600" dirty="0" err="1">
                <a:solidFill>
                  <a:srgbClr val="FFFFFF"/>
                </a:solidFill>
              </a:rPr>
              <a:t>seus</a:t>
            </a:r>
            <a:r>
              <a:rPr lang="en-US" sz="1600" dirty="0">
                <a:solidFill>
                  <a:srgbClr val="FFFFFF"/>
                </a:solidFill>
              </a:rPr>
              <a:t> frameworks de </a:t>
            </a:r>
            <a:r>
              <a:rPr lang="en-US" sz="1600" dirty="0" err="1">
                <a:solidFill>
                  <a:srgbClr val="FFFFFF"/>
                </a:solidFill>
              </a:rPr>
              <a:t>aplicação</a:t>
            </a:r>
            <a:r>
              <a:rPr lang="en-US" sz="1600" dirty="0">
                <a:solidFill>
                  <a:srgbClr val="FFFFFF"/>
                </a:solidFill>
              </a:rPr>
              <a:t> e </a:t>
            </a:r>
            <a:r>
              <a:rPr lang="en-US" sz="1600" dirty="0" err="1">
                <a:solidFill>
                  <a:srgbClr val="FFFFFF"/>
                </a:solidFill>
              </a:rPr>
              <a:t>puxá-los</a:t>
            </a:r>
            <a:r>
              <a:rPr lang="en-US" sz="1600" dirty="0">
                <a:solidFill>
                  <a:srgbClr val="FFFFFF"/>
                </a:solidFill>
              </a:rPr>
              <a:t> </a:t>
            </a:r>
            <a:r>
              <a:rPr lang="en-US" sz="1600" dirty="0" err="1">
                <a:solidFill>
                  <a:srgbClr val="FFFFFF"/>
                </a:solidFill>
              </a:rPr>
              <a:t>localmente</a:t>
            </a:r>
            <a:r>
              <a:rPr lang="en-US" sz="1600" dirty="0">
                <a:solidFill>
                  <a:srgbClr val="FFFFFF"/>
                </a:solidFill>
              </a:rPr>
              <a:t> </a:t>
            </a:r>
            <a:r>
              <a:rPr lang="en-US" sz="1600" dirty="0">
                <a:gradFill>
                  <a:gsLst>
                    <a:gs pos="2917">
                      <a:srgbClr val="FFFFFF"/>
                    </a:gs>
                    <a:gs pos="30000">
                      <a:srgbClr val="FFFFFF"/>
                    </a:gs>
                  </a:gsLst>
                  <a:lin ang="5400000" scaled="0"/>
                </a:gradFill>
              </a:rPr>
              <a:t>de </a:t>
            </a:r>
            <a:r>
              <a:rPr lang="en-US" sz="1600" dirty="0" err="1">
                <a:gradFill>
                  <a:gsLst>
                    <a:gs pos="2917">
                      <a:srgbClr val="FFFFFF"/>
                    </a:gs>
                    <a:gs pos="30000">
                      <a:srgbClr val="FFFFFF"/>
                    </a:gs>
                  </a:gsLst>
                  <a:lin ang="5400000" scaled="0"/>
                </a:gradFill>
              </a:rPr>
              <a:t>repositórios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centrais</a:t>
            </a:r>
            <a:endParaRPr lang="en-US" sz="16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401140223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769634" y="1927291"/>
            <a:ext cx="3657917" cy="4822354"/>
          </a:xfrm>
          <a:prstGeom prst="rect">
            <a:avLst/>
          </a:prstGeom>
        </p:spPr>
      </p:pic>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grpSp>
        <p:nvGrpSpPr>
          <p:cNvPr id="14" name="Group 13"/>
          <p:cNvGrpSpPr/>
          <p:nvPr/>
        </p:nvGrpSpPr>
        <p:grpSpPr>
          <a:xfrm>
            <a:off x="503237" y="1139197"/>
            <a:ext cx="2338643" cy="1678829"/>
            <a:chOff x="503237" y="1297243"/>
            <a:chExt cx="2338643" cy="1678829"/>
          </a:xfrm>
        </p:grpSpPr>
        <p:sp>
          <p:nvSpPr>
            <p:cNvPr id="4" name="Freeform 3"/>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6"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6"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6" cstate="print">
              <a:biLevel thresh="25000"/>
            </a:blip>
            <a:srcRect/>
            <a:stretch>
              <a:fillRect/>
            </a:stretch>
          </p:blipFill>
          <p:spPr bwMode="auto">
            <a:xfrm>
              <a:off x="10624011" y="2497498"/>
              <a:ext cx="247374" cy="247374"/>
            </a:xfrm>
            <a:prstGeom prst="rect">
              <a:avLst/>
            </a:prstGeom>
            <a:noFill/>
          </p:spPr>
        </p:pic>
      </p:grpSp>
      <p:sp>
        <p:nvSpPr>
          <p:cNvPr id="593" name="TextBox 592"/>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p>
          <a:p>
            <a:r>
              <a:rPr lang="en-US" sz="500" dirty="0">
                <a:solidFill>
                  <a:srgbClr val="FFFFFF"/>
                </a:solidFill>
                <a:latin typeface="Consolas" panose="020B0609020204030204" pitchFamily="49" charset="0"/>
                <a:cs typeface="Consolas" panose="020B0609020204030204" pitchFamily="49" charset="0"/>
              </a:rPr>
              <a:t>class Program</a:t>
            </a:r>
          </a:p>
          <a:p>
            <a:r>
              <a:rPr lang="en-US" sz="500" dirty="0">
                <a:solidFill>
                  <a:srgbClr val="FFFFFF"/>
                </a:solidFill>
                <a:latin typeface="Consolas" panose="020B0609020204030204" pitchFamily="49" charset="0"/>
                <a:cs typeface="Consolas" panose="020B0609020204030204" pitchFamily="49" charset="0"/>
              </a:rPr>
              <a:t>{</a:t>
            </a:r>
          </a:p>
          <a:p>
            <a:r>
              <a:rPr lang="en-US" sz="500" dirty="0">
                <a:solidFill>
                  <a:srgbClr val="FFFFFF"/>
                </a:solidFill>
                <a:latin typeface="Consolas" panose="020B0609020204030204" pitchFamily="49" charset="0"/>
                <a:cs typeface="Consolas" panose="020B0609020204030204" pitchFamily="49" charset="0"/>
              </a:rPr>
              <a:t>    static void Main()</a:t>
            </a:r>
          </a:p>
          <a:p>
            <a:r>
              <a:rPr lang="en-US" sz="500" dirty="0">
                <a:solidFill>
                  <a:srgbClr val="FFFFFF"/>
                </a:solidFill>
                <a:latin typeface="Consolas" panose="020B0609020204030204" pitchFamily="49" charset="0"/>
                <a:cs typeface="Consolas" panose="020B0609020204030204" pitchFamily="49" charset="0"/>
              </a:rPr>
              <a:t>    {</a:t>
            </a:r>
          </a:p>
          <a:p>
            <a:endParaRPr lang="en-US" sz="500" dirty="0">
              <a:solidFill>
                <a:srgbClr val="FFFFFF"/>
              </a:solidFill>
              <a:latin typeface="Consolas" panose="020B0609020204030204" pitchFamily="49" charset="0"/>
              <a:cs typeface="Consolas" panose="020B0609020204030204" pitchFamily="49" charset="0"/>
            </a:endParaRPr>
          </a:p>
          <a:p>
            <a:r>
              <a:rPr lang="en-US" sz="500" dirty="0">
                <a:solidFill>
                  <a:srgbClr val="FFFFFF"/>
                </a:solidFill>
                <a:latin typeface="Consolas" panose="020B0609020204030204" pitchFamily="49" charset="0"/>
                <a:cs typeface="Consolas" panose="020B0609020204030204" pitchFamily="49" charset="0"/>
              </a:rPr>
              <a:t>    }</a:t>
            </a:r>
          </a:p>
          <a:p>
            <a:r>
              <a:rPr lang="en-US" sz="500" dirty="0">
                <a:solidFill>
                  <a:srgbClr val="FFFFFF"/>
                </a:solidFill>
                <a:latin typeface="Consolas" panose="020B0609020204030204" pitchFamily="49" charset="0"/>
                <a:cs typeface="Consolas" panose="020B0609020204030204" pitchFamily="49" charset="0"/>
              </a:rPr>
              <a:t>}</a:t>
            </a:r>
          </a:p>
          <a:p>
            <a:pPr>
              <a:lnSpc>
                <a:spcPct val="90000"/>
              </a:lnSpc>
              <a:spcAft>
                <a:spcPts val="600"/>
              </a:spcAft>
            </a:pPr>
            <a:endParaRPr lang="en-US" sz="70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pic>
        <p:nvPicPr>
          <p:cNvPr id="594" name="Picture 7" descr="\\MAGNUM\Projects\Microsoft\Cloud Power FY12\Design\ICONS_PNG\Gears.png"/>
          <p:cNvPicPr>
            <a:picLocks noChangeAspect="1" noChangeArrowheads="1"/>
          </p:cNvPicPr>
          <p:nvPr/>
        </p:nvPicPr>
        <p:blipFill>
          <a:blip r:embed="rId7"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cxnSp>
        <p:nvCxnSpPr>
          <p:cNvPr id="595" name="Straight Arrow Connector 594"/>
          <p:cNvCxnSpPr>
            <a:endCxn id="594" idx="1"/>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96" name="TextBox 14"/>
          <p:cNvSpPr txBox="1"/>
          <p:nvPr/>
        </p:nvSpPr>
        <p:spPr>
          <a:xfrm>
            <a:off x="4378250" y="2856405"/>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a:gradFill>
                  <a:gsLst>
                    <a:gs pos="2917">
                      <a:srgbClr val="FFFFFF"/>
                    </a:gs>
                    <a:gs pos="30000">
                      <a:srgbClr val="FFFFFF"/>
                    </a:gs>
                  </a:gsLst>
                  <a:lin ang="5400000" scaled="0"/>
                </a:gradFill>
              </a:rPr>
              <a:t>Desenvolvedores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usam</a:t>
            </a:r>
            <a:r>
              <a:rPr lang="en-US" sz="1600" dirty="0">
                <a:gradFill>
                  <a:gsLst>
                    <a:gs pos="2917">
                      <a:srgbClr val="FFFFFF"/>
                    </a:gs>
                    <a:gs pos="30000">
                      <a:srgbClr val="FFFFFF"/>
                    </a:gs>
                  </a:gsLst>
                  <a:lin ang="5400000" scaled="0"/>
                </a:gradFill>
              </a:rPr>
              <a:t> a </a:t>
            </a:r>
            <a:r>
              <a:rPr lang="en-US" sz="1600" dirty="0" err="1">
                <a:gradFill>
                  <a:gsLst>
                    <a:gs pos="2917">
                      <a:srgbClr val="FFFFFF"/>
                    </a:gs>
                    <a:gs pos="30000">
                      <a:srgbClr val="FFFFFF"/>
                    </a:gs>
                  </a:gsLst>
                  <a:lin ang="5400000" scaled="0"/>
                </a:gradFill>
              </a:rPr>
              <a:t>mesma</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linguagem</a:t>
            </a:r>
            <a:r>
              <a:rPr lang="en-US" sz="1600" dirty="0">
                <a:gradFill>
                  <a:gsLst>
                    <a:gs pos="2917">
                      <a:srgbClr val="FFFFFF"/>
                    </a:gs>
                    <a:gs pos="30000">
                      <a:srgbClr val="FFFFFF"/>
                    </a:gs>
                  </a:gsLst>
                  <a:lin ang="5400000" scaled="0"/>
                </a:gradFill>
              </a:rPr>
              <a:t> de </a:t>
            </a:r>
            <a:r>
              <a:rPr lang="en-US" sz="1600" dirty="0" err="1">
                <a:gradFill>
                  <a:gsLst>
                    <a:gs pos="2917">
                      <a:srgbClr val="FFFFFF"/>
                    </a:gs>
                    <a:gs pos="30000">
                      <a:srgbClr val="FFFFFF"/>
                    </a:gs>
                  </a:gsLst>
                  <a:lin ang="5400000" scaled="0"/>
                </a:gradFill>
              </a:rPr>
              <a:t>programação</a:t>
            </a:r>
            <a:r>
              <a:rPr lang="en-US" sz="1600" dirty="0">
                <a:gradFill>
                  <a:gsLst>
                    <a:gs pos="2917">
                      <a:srgbClr val="FFFFFF"/>
                    </a:gs>
                    <a:gs pos="30000">
                      <a:srgbClr val="FFFFFF"/>
                    </a:gs>
                  </a:gsLst>
                  <a:lin ang="5400000" scaled="0"/>
                </a:gradFill>
              </a:rPr>
              <a:t> e </a:t>
            </a:r>
            <a:r>
              <a:rPr lang="en-US" sz="1600" dirty="0" err="1">
                <a:gradFill>
                  <a:gsLst>
                    <a:gs pos="2917">
                      <a:srgbClr val="FFFFFF"/>
                    </a:gs>
                    <a:gs pos="30000">
                      <a:srgbClr val="FFFFFF"/>
                    </a:gs>
                  </a:gsLst>
                  <a:lin ang="5400000" scaled="0"/>
                </a:gradFill>
              </a:rPr>
              <a:t>ambientes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aos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quais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estão</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habituados</a:t>
            </a:r>
            <a:endParaRPr lang="en-US" sz="1600" dirty="0">
              <a:gradFill>
                <a:gsLst>
                  <a:gs pos="2917">
                    <a:srgbClr val="FFFFFF"/>
                  </a:gs>
                  <a:gs pos="30000">
                    <a:srgbClr val="FFFFFF"/>
                  </a:gs>
                </a:gsLst>
                <a:lin ang="5400000" scaled="0"/>
              </a:gradFill>
            </a:endParaRPr>
          </a:p>
        </p:txBody>
      </p:sp>
      <p:grpSp>
        <p:nvGrpSpPr>
          <p:cNvPr id="597" name="Group 596"/>
          <p:cNvGrpSpPr/>
          <p:nvPr/>
        </p:nvGrpSpPr>
        <p:grpSpPr>
          <a:xfrm>
            <a:off x="547962" y="4122813"/>
            <a:ext cx="1882150" cy="951832"/>
            <a:chOff x="4962561" y="2484878"/>
            <a:chExt cx="2522622" cy="1409700"/>
          </a:xfrm>
        </p:grpSpPr>
        <p:grpSp>
          <p:nvGrpSpPr>
            <p:cNvPr id="598" name="Group 597"/>
            <p:cNvGrpSpPr/>
            <p:nvPr/>
          </p:nvGrpSpPr>
          <p:grpSpPr>
            <a:xfrm>
              <a:off x="4962561" y="2484878"/>
              <a:ext cx="2522622" cy="1409700"/>
              <a:chOff x="3703637" y="1744662"/>
              <a:chExt cx="5181600" cy="2895600"/>
            </a:xfrm>
          </p:grpSpPr>
          <p:sp>
            <p:nvSpPr>
              <p:cNvPr id="608" name="Rectangle 60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9" name="Right Bracket 60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10" name="Left Bracket 60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99" name="Straight Connector 59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03" name="Group 602"/>
            <p:cNvGrpSpPr/>
            <p:nvPr/>
          </p:nvGrpSpPr>
          <p:grpSpPr>
            <a:xfrm>
              <a:off x="5151321" y="2732528"/>
              <a:ext cx="364693" cy="914400"/>
              <a:chOff x="5528956" y="2849562"/>
              <a:chExt cx="729385" cy="1828800"/>
            </a:xfrm>
          </p:grpSpPr>
          <p:cxnSp>
            <p:nvCxnSpPr>
              <p:cNvPr id="604" name="Straight Connector 60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6" name="Straight Connector 60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11" name="Rectangle 610"/>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12" name="Group 611"/>
          <p:cNvGrpSpPr/>
          <p:nvPr/>
        </p:nvGrpSpPr>
        <p:grpSpPr>
          <a:xfrm>
            <a:off x="543375" y="5214161"/>
            <a:ext cx="1882150" cy="951832"/>
            <a:chOff x="4962561" y="2484878"/>
            <a:chExt cx="2522622" cy="1409700"/>
          </a:xfrm>
        </p:grpSpPr>
        <p:grpSp>
          <p:nvGrpSpPr>
            <p:cNvPr id="613" name="Group 612"/>
            <p:cNvGrpSpPr/>
            <p:nvPr/>
          </p:nvGrpSpPr>
          <p:grpSpPr>
            <a:xfrm>
              <a:off x="4962561" y="2484878"/>
              <a:ext cx="2522622" cy="1409700"/>
              <a:chOff x="3703637" y="1744662"/>
              <a:chExt cx="5181600" cy="2895600"/>
            </a:xfrm>
          </p:grpSpPr>
          <p:sp>
            <p:nvSpPr>
              <p:cNvPr id="651" name="Rectangle 6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2" name="Right Bracket 6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53" name="Left Bracket 6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4" name="Straight Connector 613"/>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2" name="Group 631"/>
            <p:cNvGrpSpPr/>
            <p:nvPr/>
          </p:nvGrpSpPr>
          <p:grpSpPr>
            <a:xfrm>
              <a:off x="5151321" y="2732528"/>
              <a:ext cx="364693" cy="914400"/>
              <a:chOff x="5528956" y="2849562"/>
              <a:chExt cx="729385" cy="1828800"/>
            </a:xfrm>
          </p:grpSpPr>
          <p:cxnSp>
            <p:nvCxnSpPr>
              <p:cNvPr id="633" name="Straight Connector 63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8" name="Straight Connector 6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9" name="Straight Connector 6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0" name="Straight Connector 6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54" name="Picture 6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sp>
        <p:nvSpPr>
          <p:cNvPr id="98" name="Rounded Rectangle 9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grpSp>
        <p:nvGrpSpPr>
          <p:cNvPr id="99" name="Group 98"/>
          <p:cNvGrpSpPr/>
          <p:nvPr/>
        </p:nvGrpSpPr>
        <p:grpSpPr>
          <a:xfrm>
            <a:off x="8296160" y="5533699"/>
            <a:ext cx="1882150" cy="951832"/>
            <a:chOff x="4962561" y="2484878"/>
            <a:chExt cx="2522622" cy="1409700"/>
          </a:xfrm>
        </p:grpSpPr>
        <p:grpSp>
          <p:nvGrpSpPr>
            <p:cNvPr id="100" name="Group 99"/>
            <p:cNvGrpSpPr/>
            <p:nvPr/>
          </p:nvGrpSpPr>
          <p:grpSpPr>
            <a:xfrm>
              <a:off x="4962561" y="2484878"/>
              <a:ext cx="2522622" cy="1409700"/>
              <a:chOff x="3703637" y="1744662"/>
              <a:chExt cx="5181600" cy="2895600"/>
            </a:xfrm>
          </p:grpSpPr>
          <p:sp>
            <p:nvSpPr>
              <p:cNvPr id="110" name="Rectangle 109"/>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ight Bracket 110"/>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12" name="Left Bracket 11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01" name="Straight Connector 10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151321" y="2732528"/>
              <a:ext cx="364693" cy="914400"/>
              <a:chOff x="5528956" y="2849562"/>
              <a:chExt cx="729385" cy="1828800"/>
            </a:xfrm>
          </p:grpSpPr>
          <p:cxnSp>
            <p:nvCxnSpPr>
              <p:cNvPr id="106" name="Straight Connector 105"/>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3" name="Picture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14" name="Group 113"/>
          <p:cNvGrpSpPr/>
          <p:nvPr/>
        </p:nvGrpSpPr>
        <p:grpSpPr>
          <a:xfrm>
            <a:off x="8300747" y="4442351"/>
            <a:ext cx="1882150" cy="951832"/>
            <a:chOff x="4962561" y="2484878"/>
            <a:chExt cx="2522622" cy="1409700"/>
          </a:xfrm>
        </p:grpSpPr>
        <p:grpSp>
          <p:nvGrpSpPr>
            <p:cNvPr id="115" name="Group 114"/>
            <p:cNvGrpSpPr/>
            <p:nvPr/>
          </p:nvGrpSpPr>
          <p:grpSpPr>
            <a:xfrm>
              <a:off x="4962561" y="2484878"/>
              <a:ext cx="2522622" cy="1409700"/>
              <a:chOff x="3703637" y="1744662"/>
              <a:chExt cx="5181600" cy="2895600"/>
            </a:xfrm>
          </p:grpSpPr>
          <p:sp>
            <p:nvSpPr>
              <p:cNvPr id="125" name="Rectangle 1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ight Bracket 1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7" name="Left Bracket 1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6" name="Straight Connector 11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151321" y="2732528"/>
              <a:ext cx="364693" cy="914400"/>
              <a:chOff x="5528956" y="2849562"/>
              <a:chExt cx="729385" cy="1828800"/>
            </a:xfrm>
          </p:grpSpPr>
          <p:cxnSp>
            <p:nvCxnSpPr>
              <p:cNvPr id="121" name="Straight Connector 1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Tree>
    <p:extLst>
      <p:ext uri="{BB962C8B-B14F-4D97-AF65-F5344CB8AC3E}">
        <p14:creationId xmlns:p14="http://schemas.microsoft.com/office/powerpoint/2010/main" val="90109125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cxnSp>
        <p:nvCxnSpPr>
          <p:cNvPr id="595" name="Straight Arrow Connector 594"/>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3" name="Straight Arrow Connector 572"/>
          <p:cNvCxnSpPr/>
          <p:nvPr/>
        </p:nvCxnSpPr>
        <p:spPr>
          <a:xfrm>
            <a:off x="6294191" y="2955483"/>
            <a:ext cx="7048" cy="1126502"/>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99" name="TextBox 14"/>
          <p:cNvSpPr txBox="1"/>
          <p:nvPr/>
        </p:nvSpPr>
        <p:spPr>
          <a:xfrm>
            <a:off x="4643779" y="5600136"/>
            <a:ext cx="3287787" cy="1181862"/>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err="1">
                <a:gradFill>
                  <a:gsLst>
                    <a:gs pos="2917">
                      <a:srgbClr val="FFFFFF"/>
                    </a:gs>
                    <a:gs pos="30000">
                      <a:srgbClr val="FFFFFF"/>
                    </a:gs>
                  </a:gsLst>
                  <a:lin ang="5400000" scaled="0"/>
                </a:gradFill>
              </a:rPr>
              <a:t>Aplicações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são</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compiladas</a:t>
            </a:r>
            <a:r>
              <a:rPr lang="en-US" sz="1600" dirty="0">
                <a:gradFill>
                  <a:gsLst>
                    <a:gs pos="2917">
                      <a:srgbClr val="FFFFFF"/>
                    </a:gs>
                    <a:gs pos="30000">
                      <a:srgbClr val="FFFFFF"/>
                    </a:gs>
                  </a:gsLst>
                  <a:lin ang="5400000" scaled="0"/>
                </a:gradFill>
              </a:rPr>
              <a:t> e </a:t>
            </a:r>
            <a:r>
              <a:rPr lang="en-US" sz="1600" dirty="0" err="1">
                <a:gradFill>
                  <a:gsLst>
                    <a:gs pos="2917">
                      <a:srgbClr val="FFFFFF"/>
                    </a:gs>
                    <a:gs pos="30000">
                      <a:srgbClr val="FFFFFF"/>
                    </a:gs>
                  </a:gsLst>
                  <a:lin ang="5400000" scaled="0"/>
                </a:gradFill>
              </a:rPr>
              <a:t>feito</a:t>
            </a:r>
            <a:r>
              <a:rPr lang="en-US" sz="1600" dirty="0">
                <a:gradFill>
                  <a:gsLst>
                    <a:gs pos="2917">
                      <a:srgbClr val="FFFFFF"/>
                    </a:gs>
                    <a:gs pos="30000">
                      <a:srgbClr val="FFFFFF"/>
                    </a:gs>
                  </a:gsLst>
                  <a:lin ang="5400000" scaled="0"/>
                </a:gradFill>
              </a:rPr>
              <a:t> assembled do </a:t>
            </a:r>
            <a:r>
              <a:rPr lang="en-US" sz="1600" dirty="0" err="1">
                <a:gradFill>
                  <a:gsLst>
                    <a:gs pos="2917">
                      <a:srgbClr val="FFFFFF"/>
                    </a:gs>
                    <a:gs pos="30000">
                      <a:srgbClr val="FFFFFF"/>
                    </a:gs>
                  </a:gsLst>
                  <a:lin ang="5400000" scaled="0"/>
                </a:gradFill>
              </a:rPr>
              <a:t>mesmo</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jeito</a:t>
            </a:r>
            <a:r>
              <a:rPr lang="en-US" sz="1600" dirty="0">
                <a:gradFill>
                  <a:gsLst>
                    <a:gs pos="2917">
                      <a:srgbClr val="FFFFFF"/>
                    </a:gs>
                    <a:gs pos="30000">
                      <a:srgbClr val="FFFFFF"/>
                    </a:gs>
                  </a:gsLst>
                  <a:lin ang="5400000" scaled="0"/>
                </a:gradFill>
              </a:rPr>
              <a:t> que </a:t>
            </a:r>
            <a:r>
              <a:rPr lang="en-US" sz="1600" dirty="0" err="1">
                <a:gradFill>
                  <a:gsLst>
                    <a:gs pos="2917">
                      <a:srgbClr val="FFFFFF"/>
                    </a:gs>
                    <a:gs pos="30000">
                      <a:srgbClr val="FFFFFF"/>
                    </a:gs>
                  </a:gsLst>
                  <a:lin ang="5400000" scaled="0"/>
                </a:gradFill>
              </a:rPr>
              <a:t>os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desenvolvedores</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estão</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habituados</a:t>
            </a:r>
            <a:endParaRPr lang="en-US" sz="1600" dirty="0">
              <a:gradFill>
                <a:gsLst>
                  <a:gs pos="2917">
                    <a:srgbClr val="FFFFFF"/>
                  </a:gs>
                  <a:gs pos="30000">
                    <a:srgbClr val="FFFFFF"/>
                  </a:gs>
                </a:gsLst>
                <a:lin ang="5400000" scaled="0"/>
              </a:gradFill>
            </a:endParaRPr>
          </a:p>
        </p:txBody>
      </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3" name="Group 2"/>
          <p:cNvGrpSpPr/>
          <p:nvPr/>
        </p:nvGrpSpPr>
        <p:grpSpPr>
          <a:xfrm>
            <a:off x="5602007" y="4214795"/>
            <a:ext cx="1398357" cy="1454160"/>
            <a:chOff x="5602007" y="4372841"/>
            <a:chExt cx="1398357" cy="1454160"/>
          </a:xfrm>
        </p:grpSpPr>
        <p:pic>
          <p:nvPicPr>
            <p:cNvPr id="575" name="Picture 574"/>
            <p:cNvPicPr>
              <a:picLocks noChangeAspect="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597" name="Picture 596"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104" name="Picture 103"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105" name="Picture 104"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106" name="Rounded Rectangle 105"/>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107" name="Group 106"/>
          <p:cNvGrpSpPr/>
          <p:nvPr/>
        </p:nvGrpSpPr>
        <p:grpSpPr>
          <a:xfrm>
            <a:off x="503237" y="1139197"/>
            <a:ext cx="2338643" cy="1678829"/>
            <a:chOff x="503237" y="1297243"/>
            <a:chExt cx="2338643" cy="1678829"/>
          </a:xfrm>
        </p:grpSpPr>
        <p:sp>
          <p:nvSpPr>
            <p:cNvPr id="108" name="Freeform 107"/>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109"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16" name="TextBox 115"/>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p>
          <a:p>
            <a:r>
              <a:rPr lang="en-US" sz="500" dirty="0">
                <a:solidFill>
                  <a:srgbClr val="FFFFFF"/>
                </a:solidFill>
                <a:latin typeface="Consolas" panose="020B0609020204030204" pitchFamily="49" charset="0"/>
                <a:cs typeface="Consolas" panose="020B0609020204030204" pitchFamily="49" charset="0"/>
              </a:rPr>
              <a:t>class Program</a:t>
            </a:r>
          </a:p>
          <a:p>
            <a:r>
              <a:rPr lang="en-US" sz="500" dirty="0">
                <a:solidFill>
                  <a:srgbClr val="FFFFFF"/>
                </a:solidFill>
                <a:latin typeface="Consolas" panose="020B0609020204030204" pitchFamily="49" charset="0"/>
                <a:cs typeface="Consolas" panose="020B0609020204030204" pitchFamily="49" charset="0"/>
              </a:rPr>
              <a:t>{</a:t>
            </a:r>
          </a:p>
          <a:p>
            <a:r>
              <a:rPr lang="en-US" sz="500" dirty="0">
                <a:solidFill>
                  <a:srgbClr val="FFFFFF"/>
                </a:solidFill>
                <a:latin typeface="Consolas" panose="020B0609020204030204" pitchFamily="49" charset="0"/>
                <a:cs typeface="Consolas" panose="020B0609020204030204" pitchFamily="49" charset="0"/>
              </a:rPr>
              <a:t>    static void Main()</a:t>
            </a:r>
          </a:p>
          <a:p>
            <a:r>
              <a:rPr lang="en-US" sz="500" dirty="0">
                <a:solidFill>
                  <a:srgbClr val="FFFFFF"/>
                </a:solidFill>
                <a:latin typeface="Consolas" panose="020B0609020204030204" pitchFamily="49" charset="0"/>
                <a:cs typeface="Consolas" panose="020B0609020204030204" pitchFamily="49" charset="0"/>
              </a:rPr>
              <a:t>    {</a:t>
            </a:r>
          </a:p>
          <a:p>
            <a:endParaRPr lang="en-US" sz="500" dirty="0">
              <a:solidFill>
                <a:srgbClr val="FFFFFF"/>
              </a:solidFill>
              <a:latin typeface="Consolas" panose="020B0609020204030204" pitchFamily="49" charset="0"/>
              <a:cs typeface="Consolas" panose="020B0609020204030204" pitchFamily="49" charset="0"/>
            </a:endParaRPr>
          </a:p>
          <a:p>
            <a:r>
              <a:rPr lang="en-US" sz="500" dirty="0">
                <a:solidFill>
                  <a:srgbClr val="FFFFFF"/>
                </a:solidFill>
                <a:latin typeface="Consolas" panose="020B0609020204030204" pitchFamily="49" charset="0"/>
                <a:cs typeface="Consolas" panose="020B0609020204030204" pitchFamily="49" charset="0"/>
              </a:rPr>
              <a:t>    }</a:t>
            </a:r>
          </a:p>
          <a:p>
            <a:r>
              <a:rPr lang="en-US" sz="500" dirty="0">
                <a:solidFill>
                  <a:srgbClr val="FFFFFF"/>
                </a:solidFill>
                <a:latin typeface="Consolas" panose="020B0609020204030204" pitchFamily="49" charset="0"/>
                <a:cs typeface="Consolas" panose="020B0609020204030204" pitchFamily="49" charset="0"/>
              </a:rPr>
              <a:t>}</a:t>
            </a:r>
          </a:p>
          <a:p>
            <a:pPr>
              <a:lnSpc>
                <a:spcPct val="90000"/>
              </a:lnSpc>
              <a:spcAft>
                <a:spcPts val="600"/>
              </a:spcAft>
            </a:pPr>
            <a:endParaRPr lang="en-US" sz="70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117" name="Group 116"/>
          <p:cNvGrpSpPr/>
          <p:nvPr/>
        </p:nvGrpSpPr>
        <p:grpSpPr>
          <a:xfrm>
            <a:off x="547962" y="4122813"/>
            <a:ext cx="1882150" cy="951832"/>
            <a:chOff x="4962561" y="2484878"/>
            <a:chExt cx="2522622" cy="1409700"/>
          </a:xfrm>
        </p:grpSpPr>
        <p:grpSp>
          <p:nvGrpSpPr>
            <p:cNvPr id="118" name="Group 117"/>
            <p:cNvGrpSpPr/>
            <p:nvPr/>
          </p:nvGrpSpPr>
          <p:grpSpPr>
            <a:xfrm>
              <a:off x="4962561" y="2484878"/>
              <a:ext cx="2522622" cy="1409700"/>
              <a:chOff x="3703637" y="1744662"/>
              <a:chExt cx="5181600" cy="2895600"/>
            </a:xfrm>
          </p:grpSpPr>
          <p:sp>
            <p:nvSpPr>
              <p:cNvPr id="128" name="Rectangle 12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ight Bracket 12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0" name="Left Bracket 12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9" name="Straight Connector 11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5151321" y="2732528"/>
              <a:ext cx="364693" cy="914400"/>
              <a:chOff x="5528956" y="2849562"/>
              <a:chExt cx="729385" cy="1828800"/>
            </a:xfrm>
          </p:grpSpPr>
          <p:cxnSp>
            <p:nvCxnSpPr>
              <p:cNvPr id="124" name="Straight Connector 12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31" name="Rectangle 130"/>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32" name="Group 131"/>
          <p:cNvGrpSpPr/>
          <p:nvPr/>
        </p:nvGrpSpPr>
        <p:grpSpPr>
          <a:xfrm>
            <a:off x="543375" y="5214161"/>
            <a:ext cx="1882150" cy="951832"/>
            <a:chOff x="4962561" y="2484878"/>
            <a:chExt cx="2522622" cy="1409700"/>
          </a:xfrm>
        </p:grpSpPr>
        <p:grpSp>
          <p:nvGrpSpPr>
            <p:cNvPr id="133" name="Group 132"/>
            <p:cNvGrpSpPr/>
            <p:nvPr/>
          </p:nvGrpSpPr>
          <p:grpSpPr>
            <a:xfrm>
              <a:off x="4962561" y="2484878"/>
              <a:ext cx="2522622" cy="1409700"/>
              <a:chOff x="3703637" y="1744662"/>
              <a:chExt cx="5181600" cy="2895600"/>
            </a:xfrm>
          </p:grpSpPr>
          <p:sp>
            <p:nvSpPr>
              <p:cNvPr id="143" name="Rectangle 14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Right Bracket 14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45" name="Left Bracket 14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34" name="Straight Connector 133"/>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8" name="Group 137"/>
            <p:cNvGrpSpPr/>
            <p:nvPr/>
          </p:nvGrpSpPr>
          <p:grpSpPr>
            <a:xfrm>
              <a:off x="5151321" y="2732528"/>
              <a:ext cx="364693" cy="914400"/>
              <a:chOff x="5528956" y="2849562"/>
              <a:chExt cx="729385" cy="1828800"/>
            </a:xfrm>
          </p:grpSpPr>
          <p:cxnSp>
            <p:nvCxnSpPr>
              <p:cNvPr id="139" name="Straight Connector 13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46" name="Picture 1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147" name="Picture 7" descr="\\MAGNUM\Projects\Microsoft\Cloud Power FY12\Design\ICONS_PNG\Gears.png"/>
          <p:cNvPicPr>
            <a:picLocks noChangeAspect="1" noChangeArrowheads="1"/>
          </p:cNvPicPr>
          <p:nvPr/>
        </p:nvPicPr>
        <p:blipFill>
          <a:blip r:embed="rId11"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sp>
        <p:nvSpPr>
          <p:cNvPr id="148" name="Rounded Rectangle 147"/>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grpSp>
        <p:nvGrpSpPr>
          <p:cNvPr id="149" name="Group 148"/>
          <p:cNvGrpSpPr/>
          <p:nvPr/>
        </p:nvGrpSpPr>
        <p:grpSpPr>
          <a:xfrm>
            <a:off x="8296160" y="5533699"/>
            <a:ext cx="1882150" cy="951832"/>
            <a:chOff x="4962561" y="2484878"/>
            <a:chExt cx="2522622" cy="1409700"/>
          </a:xfrm>
        </p:grpSpPr>
        <p:grpSp>
          <p:nvGrpSpPr>
            <p:cNvPr id="150" name="Group 149"/>
            <p:cNvGrpSpPr/>
            <p:nvPr/>
          </p:nvGrpSpPr>
          <p:grpSpPr>
            <a:xfrm>
              <a:off x="4962561" y="2484878"/>
              <a:ext cx="2522622" cy="1409700"/>
              <a:chOff x="3703637" y="1744662"/>
              <a:chExt cx="5181600" cy="2895600"/>
            </a:xfrm>
          </p:grpSpPr>
          <p:sp>
            <p:nvSpPr>
              <p:cNvPr id="160" name="Rectangle 159"/>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Right Bracket 160"/>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62" name="Left Bracket 16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51" name="Straight Connector 15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5151321" y="2732528"/>
              <a:ext cx="364693" cy="914400"/>
              <a:chOff x="5528956" y="2849562"/>
              <a:chExt cx="729385" cy="1828800"/>
            </a:xfrm>
          </p:grpSpPr>
          <p:cxnSp>
            <p:nvCxnSpPr>
              <p:cNvPr id="156" name="Straight Connector 155"/>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63" name="Picture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64" name="Group 163"/>
          <p:cNvGrpSpPr/>
          <p:nvPr/>
        </p:nvGrpSpPr>
        <p:grpSpPr>
          <a:xfrm>
            <a:off x="8300747" y="4442351"/>
            <a:ext cx="1882150" cy="951832"/>
            <a:chOff x="4962561" y="2484878"/>
            <a:chExt cx="2522622" cy="1409700"/>
          </a:xfrm>
        </p:grpSpPr>
        <p:grpSp>
          <p:nvGrpSpPr>
            <p:cNvPr id="165" name="Group 164"/>
            <p:cNvGrpSpPr/>
            <p:nvPr/>
          </p:nvGrpSpPr>
          <p:grpSpPr>
            <a:xfrm>
              <a:off x="4962561" y="2484878"/>
              <a:ext cx="2522622" cy="1409700"/>
              <a:chOff x="3703637" y="1744662"/>
              <a:chExt cx="5181600" cy="2895600"/>
            </a:xfrm>
          </p:grpSpPr>
          <p:sp>
            <p:nvSpPr>
              <p:cNvPr id="175" name="Rectangle 17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Right Bracket 17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77" name="Left Bracket 17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66" name="Straight Connector 16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5151321" y="2732528"/>
              <a:ext cx="364693" cy="914400"/>
              <a:chOff x="5528956" y="2849562"/>
              <a:chExt cx="729385" cy="1828800"/>
            </a:xfrm>
          </p:grpSpPr>
          <p:cxnSp>
            <p:nvCxnSpPr>
              <p:cNvPr id="171" name="Straight Connector 17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8" name="Rectangle 17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Tree>
    <p:extLst>
      <p:ext uri="{BB962C8B-B14F-4D97-AF65-F5344CB8AC3E}">
        <p14:creationId xmlns:p14="http://schemas.microsoft.com/office/powerpoint/2010/main" val="51729674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r>
              <a:rPr lang="en-US" sz="2000" b="1" dirty="0">
                <a:solidFill>
                  <a:schemeClr val="tx1"/>
                </a:solidFill>
              </a:rPr>
              <a:t> Local</a:t>
            </a:r>
          </a:p>
        </p:txBody>
      </p:sp>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cxnSp>
        <p:nvCxnSpPr>
          <p:cNvPr id="595" name="Straight Arrow Connector 594"/>
          <p:cNvCxnSpPr/>
          <p:nvPr/>
        </p:nvCxnSpPr>
        <p:spPr>
          <a:xfrm flipV="1">
            <a:off x="2841880" y="2171833"/>
            <a:ext cx="1836405" cy="5185"/>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3" name="Straight Arrow Connector 572"/>
          <p:cNvCxnSpPr/>
          <p:nvPr/>
        </p:nvCxnSpPr>
        <p:spPr>
          <a:xfrm>
            <a:off x="6294191" y="2955483"/>
            <a:ext cx="7048" cy="1126502"/>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28" name="Group 427"/>
          <p:cNvGrpSpPr/>
          <p:nvPr/>
        </p:nvGrpSpPr>
        <p:grpSpPr>
          <a:xfrm>
            <a:off x="547962" y="4122813"/>
            <a:ext cx="1882150" cy="951832"/>
            <a:chOff x="4962561" y="2484878"/>
            <a:chExt cx="2522622" cy="1409700"/>
          </a:xfrm>
        </p:grpSpPr>
        <p:grpSp>
          <p:nvGrpSpPr>
            <p:cNvPr id="429" name="Group 428"/>
            <p:cNvGrpSpPr/>
            <p:nvPr/>
          </p:nvGrpSpPr>
          <p:grpSpPr>
            <a:xfrm>
              <a:off x="4962561" y="2484878"/>
              <a:ext cx="2522622" cy="1409700"/>
              <a:chOff x="3703637" y="1744662"/>
              <a:chExt cx="5181600" cy="2895600"/>
            </a:xfrm>
          </p:grpSpPr>
          <p:sp>
            <p:nvSpPr>
              <p:cNvPr id="569" name="Rectangle 568"/>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ight Bracket 569"/>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71" name="Left Bracket 570"/>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430" name="Straight Connector 42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38" name="Group 437"/>
            <p:cNvGrpSpPr/>
            <p:nvPr/>
          </p:nvGrpSpPr>
          <p:grpSpPr>
            <a:xfrm>
              <a:off x="5151321" y="2732528"/>
              <a:ext cx="364693" cy="914400"/>
              <a:chOff x="5528956" y="2849562"/>
              <a:chExt cx="729385" cy="1828800"/>
            </a:xfrm>
          </p:grpSpPr>
          <p:cxnSp>
            <p:nvCxnSpPr>
              <p:cNvPr id="440" name="Straight Connector 439"/>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72" name="Rectangle 571"/>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577" name="Group 576"/>
          <p:cNvGrpSpPr/>
          <p:nvPr/>
        </p:nvGrpSpPr>
        <p:grpSpPr>
          <a:xfrm>
            <a:off x="543375" y="5214161"/>
            <a:ext cx="1882150" cy="951832"/>
            <a:chOff x="4962561" y="2484878"/>
            <a:chExt cx="2522622" cy="1409700"/>
          </a:xfrm>
        </p:grpSpPr>
        <p:grpSp>
          <p:nvGrpSpPr>
            <p:cNvPr id="578" name="Group 577"/>
            <p:cNvGrpSpPr/>
            <p:nvPr/>
          </p:nvGrpSpPr>
          <p:grpSpPr>
            <a:xfrm>
              <a:off x="4962561" y="2484878"/>
              <a:ext cx="2522622" cy="1409700"/>
              <a:chOff x="3703637" y="1744662"/>
              <a:chExt cx="5181600" cy="2895600"/>
            </a:xfrm>
          </p:grpSpPr>
          <p:sp>
            <p:nvSpPr>
              <p:cNvPr id="588" name="Rectangle 58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9" name="Right Bracket 58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591" name="Left Bracket 590"/>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579" name="Straight Connector 57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83" name="Group 582"/>
            <p:cNvGrpSpPr/>
            <p:nvPr/>
          </p:nvGrpSpPr>
          <p:grpSpPr>
            <a:xfrm>
              <a:off x="5151321" y="2732528"/>
              <a:ext cx="364693" cy="914400"/>
              <a:chOff x="5528956" y="2849562"/>
              <a:chExt cx="729385" cy="1828800"/>
            </a:xfrm>
          </p:grpSpPr>
          <p:cxnSp>
            <p:nvCxnSpPr>
              <p:cNvPr id="584" name="Straight Connector 58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592" name="Picture 5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grpSp>
        <p:nvGrpSpPr>
          <p:cNvPr id="608" name="Group 607"/>
          <p:cNvGrpSpPr/>
          <p:nvPr/>
        </p:nvGrpSpPr>
        <p:grpSpPr>
          <a:xfrm>
            <a:off x="553592" y="3022572"/>
            <a:ext cx="1882150" cy="951832"/>
            <a:chOff x="3703637" y="1744662"/>
            <a:chExt cx="5181600" cy="2895600"/>
          </a:xfrm>
        </p:grpSpPr>
        <p:sp>
          <p:nvSpPr>
            <p:cNvPr id="632" name="Rectangle 631"/>
            <p:cNvSpPr/>
            <p:nvPr/>
          </p:nvSpPr>
          <p:spPr bwMode="auto">
            <a:xfrm>
              <a:off x="3789873" y="1829242"/>
              <a:ext cx="5013283" cy="2598061"/>
            </a:xfrm>
            <a:prstGeom prst="rect">
              <a:avLst/>
            </a:prstGeom>
            <a:solidFill>
              <a:schemeClr val="accent1"/>
            </a:solidFill>
            <a:ln w="76200" cmpd="sng">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3" name="Right Bracket 632"/>
            <p:cNvSpPr/>
            <p:nvPr/>
          </p:nvSpPr>
          <p:spPr>
            <a:xfrm>
              <a:off x="8512014" y="1744662"/>
              <a:ext cx="373223" cy="2895600"/>
            </a:xfrm>
            <a:prstGeom prst="righ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8" name="Left Bracket 647"/>
            <p:cNvSpPr/>
            <p:nvPr/>
          </p:nvSpPr>
          <p:spPr>
            <a:xfrm>
              <a:off x="3703637" y="1744662"/>
              <a:ext cx="373223" cy="2895600"/>
            </a:xfrm>
            <a:prstGeom prst="lef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79" name="Straight Arrow Connector 678"/>
          <p:cNvCxnSpPr/>
          <p:nvPr/>
        </p:nvCxnSpPr>
        <p:spPr>
          <a:xfrm flipH="1" flipV="1">
            <a:off x="2631090" y="3796416"/>
            <a:ext cx="3005406" cy="1036636"/>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80" name="TextBox 14"/>
          <p:cNvSpPr txBox="1"/>
          <p:nvPr/>
        </p:nvSpPr>
        <p:spPr>
          <a:xfrm rot="1122519">
            <a:off x="2998711" y="3645551"/>
            <a:ext cx="2457954" cy="1403461"/>
          </a:xfrm>
          <a:prstGeom prst="rect">
            <a:avLst/>
          </a:prstGeom>
          <a:solidFill>
            <a:schemeClr val="tx2"/>
          </a:solidFill>
        </p:spPr>
        <p:txBody>
          <a:bodyPr wrap="square" lIns="182880" tIns="146304" rIns="182880" bIns="146304" rtlCol="0">
            <a:spAutoFit/>
          </a:bodyPr>
          <a:lstStyle/>
          <a:p>
            <a:pPr algn="ctr">
              <a:lnSpc>
                <a:spcPct val="90000"/>
              </a:lnSpc>
              <a:spcAft>
                <a:spcPts val="600"/>
              </a:spcAft>
            </a:pPr>
            <a:r>
              <a:rPr lang="en-US" sz="1600" dirty="0">
                <a:gradFill>
                  <a:gsLst>
                    <a:gs pos="2917">
                      <a:srgbClr val="FFFFFF"/>
                    </a:gs>
                    <a:gs pos="30000">
                      <a:srgbClr val="FFFFFF"/>
                    </a:gs>
                  </a:gsLst>
                  <a:lin ang="5400000" scaled="0"/>
                </a:gradFill>
              </a:rPr>
              <a:t>Uma nova </a:t>
            </a:r>
            <a:r>
              <a:rPr lang="en-US" sz="1600" dirty="0" err="1">
                <a:gradFill>
                  <a:gsLst>
                    <a:gs pos="2917">
                      <a:srgbClr val="FFFFFF"/>
                    </a:gs>
                    <a:gs pos="30000">
                      <a:srgbClr val="FFFFFF"/>
                    </a:gs>
                  </a:gsLst>
                  <a:lin ang="5400000" scaled="0"/>
                </a:gradFill>
              </a:rPr>
              <a:t>imagem</a:t>
            </a:r>
            <a:r>
              <a:rPr lang="en-US" sz="1600" dirty="0">
                <a:gradFill>
                  <a:gsLst>
                    <a:gs pos="2917">
                      <a:srgbClr val="FFFFFF"/>
                    </a:gs>
                    <a:gs pos="30000">
                      <a:srgbClr val="FFFFFF"/>
                    </a:gs>
                  </a:gsLst>
                  <a:lin ang="5400000" scaled="0"/>
                </a:gradFill>
              </a:rPr>
              <a:t> de container é </a:t>
            </a:r>
            <a:r>
              <a:rPr lang="en-US" sz="1600" dirty="0" err="1">
                <a:gradFill>
                  <a:gsLst>
                    <a:gs pos="2917">
                      <a:srgbClr val="FFFFFF"/>
                    </a:gs>
                    <a:gs pos="30000">
                      <a:srgbClr val="FFFFFF"/>
                    </a:gs>
                  </a:gsLst>
                  <a:lin ang="5400000" scaled="0"/>
                </a:gradFill>
              </a:rPr>
              <a:t>feita</a:t>
            </a:r>
            <a:r>
              <a:rPr lang="en-US" sz="1600" dirty="0">
                <a:gradFill>
                  <a:gsLst>
                    <a:gs pos="2917">
                      <a:srgbClr val="FFFFFF"/>
                    </a:gs>
                    <a:gs pos="30000">
                      <a:srgbClr val="FFFFFF"/>
                    </a:gs>
                  </a:gsLst>
                  <a:lin ang="5400000" scaled="0"/>
                </a:gradFill>
              </a:rPr>
              <a:t> contend a </a:t>
            </a:r>
            <a:r>
              <a:rPr lang="en-US" sz="1600" dirty="0" err="1">
                <a:gradFill>
                  <a:gsLst>
                    <a:gs pos="2917">
                      <a:srgbClr val="FFFFFF"/>
                    </a:gs>
                    <a:gs pos="30000">
                      <a:srgbClr val="FFFFFF"/>
                    </a:gs>
                  </a:gsLst>
                  <a:lin ang="5400000" scaled="0"/>
                </a:gradFill>
              </a:rPr>
              <a:t>aplicação</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escrita</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por</a:t>
            </a:r>
            <a:r>
              <a:rPr lang="en-US" sz="1600" dirty="0">
                <a:gradFill>
                  <a:gsLst>
                    <a:gs pos="2917">
                      <a:srgbClr val="FFFFFF"/>
                    </a:gs>
                    <a:gs pos="30000">
                      <a:srgbClr val="FFFFFF"/>
                    </a:gs>
                  </a:gsLst>
                  <a:lin ang="5400000" scaled="0"/>
                </a:gradFill>
              </a:rPr>
              <a:t> um </a:t>
            </a:r>
            <a:r>
              <a:rPr lang="en-US" sz="1600" dirty="0" err="1">
                <a:gradFill>
                  <a:gsLst>
                    <a:gs pos="2917">
                      <a:srgbClr val="FFFFFF"/>
                    </a:gs>
                    <a:gs pos="30000">
                      <a:srgbClr val="FFFFFF"/>
                    </a:gs>
                  </a:gsLst>
                  <a:lin ang="5400000" scaled="0"/>
                </a:gradFill>
              </a:rPr>
              <a:t>desenvolvedor</a:t>
            </a:r>
            <a:endParaRPr lang="en-US" sz="1600" dirty="0">
              <a:gradFill>
                <a:gsLst>
                  <a:gs pos="2917">
                    <a:srgbClr val="FFFFFF"/>
                  </a:gs>
                  <a:gs pos="30000">
                    <a:srgbClr val="FFFFFF"/>
                  </a:gs>
                </a:gsLst>
                <a:lin ang="5400000" scaled="0"/>
              </a:gradFill>
            </a:endParaRPr>
          </a:p>
        </p:txBody>
      </p:sp>
      <p:pic>
        <p:nvPicPr>
          <p:cNvPr id="590" name="Picture 589"/>
          <p:cNvPicPr>
            <a:picLocks noChangeAspect="1"/>
          </p:cNvPicPr>
          <p:nvPr/>
        </p:nvPicPr>
        <p:blipFill>
          <a:blip r:embed="rId6"/>
          <a:stretch>
            <a:fillRect/>
          </a:stretch>
        </p:blipFill>
        <p:spPr>
          <a:xfrm>
            <a:off x="8769634" y="1927291"/>
            <a:ext cx="3657917" cy="4822354"/>
          </a:xfrm>
          <a:prstGeom prst="rect">
            <a:avLst/>
          </a:prstGeom>
        </p:spPr>
      </p:pic>
      <p:grpSp>
        <p:nvGrpSpPr>
          <p:cNvPr id="599" name="Group 598"/>
          <p:cNvGrpSpPr/>
          <p:nvPr/>
        </p:nvGrpSpPr>
        <p:grpSpPr>
          <a:xfrm>
            <a:off x="503237" y="1139197"/>
            <a:ext cx="2338643" cy="1678829"/>
            <a:chOff x="503237" y="1297243"/>
            <a:chExt cx="2338643" cy="1678829"/>
          </a:xfrm>
        </p:grpSpPr>
        <p:sp>
          <p:nvSpPr>
            <p:cNvPr id="603" name="Freeform 602"/>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604"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5"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6"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7"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9"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0"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1"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12" name="Rounded Rectangle 611"/>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sp>
        <p:nvSpPr>
          <p:cNvPr id="613" name="TextBox 612"/>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p>
          <a:p>
            <a:r>
              <a:rPr lang="en-US" sz="500" dirty="0">
                <a:solidFill>
                  <a:srgbClr val="FFFFFF"/>
                </a:solidFill>
                <a:latin typeface="Consolas" panose="020B0609020204030204" pitchFamily="49" charset="0"/>
                <a:cs typeface="Consolas" panose="020B0609020204030204" pitchFamily="49" charset="0"/>
              </a:rPr>
              <a:t>class Program</a:t>
            </a:r>
          </a:p>
          <a:p>
            <a:r>
              <a:rPr lang="en-US" sz="500" dirty="0">
                <a:solidFill>
                  <a:srgbClr val="FFFFFF"/>
                </a:solidFill>
                <a:latin typeface="Consolas" panose="020B0609020204030204" pitchFamily="49" charset="0"/>
                <a:cs typeface="Consolas" panose="020B0609020204030204" pitchFamily="49" charset="0"/>
              </a:rPr>
              <a:t>{</a:t>
            </a:r>
          </a:p>
          <a:p>
            <a:r>
              <a:rPr lang="en-US" sz="500" dirty="0">
                <a:solidFill>
                  <a:srgbClr val="FFFFFF"/>
                </a:solidFill>
                <a:latin typeface="Consolas" panose="020B0609020204030204" pitchFamily="49" charset="0"/>
                <a:cs typeface="Consolas" panose="020B0609020204030204" pitchFamily="49" charset="0"/>
              </a:rPr>
              <a:t>    static void Main()</a:t>
            </a:r>
          </a:p>
          <a:p>
            <a:r>
              <a:rPr lang="en-US" sz="500" dirty="0">
                <a:solidFill>
                  <a:srgbClr val="FFFFFF"/>
                </a:solidFill>
                <a:latin typeface="Consolas" panose="020B0609020204030204" pitchFamily="49" charset="0"/>
                <a:cs typeface="Consolas" panose="020B0609020204030204" pitchFamily="49" charset="0"/>
              </a:rPr>
              <a:t>    {</a:t>
            </a:r>
          </a:p>
          <a:p>
            <a:endParaRPr lang="en-US" sz="500" dirty="0">
              <a:solidFill>
                <a:srgbClr val="FFFFFF"/>
              </a:solidFill>
              <a:latin typeface="Consolas" panose="020B0609020204030204" pitchFamily="49" charset="0"/>
              <a:cs typeface="Consolas" panose="020B0609020204030204" pitchFamily="49" charset="0"/>
            </a:endParaRPr>
          </a:p>
          <a:p>
            <a:r>
              <a:rPr lang="en-US" sz="500" dirty="0">
                <a:solidFill>
                  <a:srgbClr val="FFFFFF"/>
                </a:solidFill>
                <a:latin typeface="Consolas" panose="020B0609020204030204" pitchFamily="49" charset="0"/>
                <a:cs typeface="Consolas" panose="020B0609020204030204" pitchFamily="49" charset="0"/>
              </a:rPr>
              <a:t>    }</a:t>
            </a:r>
          </a:p>
          <a:p>
            <a:r>
              <a:rPr lang="en-US" sz="500" dirty="0">
                <a:solidFill>
                  <a:srgbClr val="FFFFFF"/>
                </a:solidFill>
                <a:latin typeface="Consolas" panose="020B0609020204030204" pitchFamily="49" charset="0"/>
                <a:cs typeface="Consolas" panose="020B0609020204030204" pitchFamily="49" charset="0"/>
              </a:rPr>
              <a:t>}</a:t>
            </a:r>
          </a:p>
          <a:p>
            <a:pPr>
              <a:lnSpc>
                <a:spcPct val="90000"/>
              </a:lnSpc>
              <a:spcAft>
                <a:spcPts val="600"/>
              </a:spcAft>
            </a:pPr>
            <a:endParaRPr lang="en-US" sz="70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614" name="Group 613"/>
          <p:cNvGrpSpPr/>
          <p:nvPr/>
        </p:nvGrpSpPr>
        <p:grpSpPr>
          <a:xfrm>
            <a:off x="8300747" y="4442351"/>
            <a:ext cx="1882150" cy="951832"/>
            <a:chOff x="4962561" y="2484878"/>
            <a:chExt cx="2522622" cy="1409700"/>
          </a:xfrm>
        </p:grpSpPr>
        <p:grpSp>
          <p:nvGrpSpPr>
            <p:cNvPr id="615" name="Group 614"/>
            <p:cNvGrpSpPr/>
            <p:nvPr/>
          </p:nvGrpSpPr>
          <p:grpSpPr>
            <a:xfrm>
              <a:off x="4962561" y="2484878"/>
              <a:ext cx="2522622" cy="1409700"/>
              <a:chOff x="3703637" y="1744662"/>
              <a:chExt cx="5181600" cy="2895600"/>
            </a:xfrm>
          </p:grpSpPr>
          <p:sp>
            <p:nvSpPr>
              <p:cNvPr id="625" name="Rectangle 624"/>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6" name="Right Bracket 62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27" name="Left Bracket 626"/>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6" name="Straight Connector 61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20" name="Group 619"/>
            <p:cNvGrpSpPr/>
            <p:nvPr/>
          </p:nvGrpSpPr>
          <p:grpSpPr>
            <a:xfrm>
              <a:off x="5151321" y="2732528"/>
              <a:ext cx="364693" cy="914400"/>
              <a:chOff x="5528956" y="2849562"/>
              <a:chExt cx="729385" cy="1828800"/>
            </a:xfrm>
          </p:grpSpPr>
          <p:cxnSp>
            <p:nvCxnSpPr>
              <p:cNvPr id="621" name="Straight Connector 620"/>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28" name="Rectangle 627"/>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29" name="Group 628"/>
          <p:cNvGrpSpPr/>
          <p:nvPr/>
        </p:nvGrpSpPr>
        <p:grpSpPr>
          <a:xfrm>
            <a:off x="8296160" y="5533699"/>
            <a:ext cx="1882150" cy="951832"/>
            <a:chOff x="4962561" y="2484878"/>
            <a:chExt cx="2522622" cy="1409700"/>
          </a:xfrm>
        </p:grpSpPr>
        <p:grpSp>
          <p:nvGrpSpPr>
            <p:cNvPr id="630" name="Group 629"/>
            <p:cNvGrpSpPr/>
            <p:nvPr/>
          </p:nvGrpSpPr>
          <p:grpSpPr>
            <a:xfrm>
              <a:off x="4962561" y="2484878"/>
              <a:ext cx="2522622" cy="1409700"/>
              <a:chOff x="3703637" y="1744662"/>
              <a:chExt cx="5181600" cy="2895600"/>
            </a:xfrm>
          </p:grpSpPr>
          <p:sp>
            <p:nvSpPr>
              <p:cNvPr id="642" name="Rectangle 641"/>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3" name="Right Bracket 642"/>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4" name="Left Bracket 643"/>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31" name="Straight Connector 630"/>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7" name="Group 636"/>
            <p:cNvGrpSpPr/>
            <p:nvPr/>
          </p:nvGrpSpPr>
          <p:grpSpPr>
            <a:xfrm>
              <a:off x="5151321" y="2732528"/>
              <a:ext cx="364693" cy="914400"/>
              <a:chOff x="5528956" y="2849562"/>
              <a:chExt cx="729385" cy="1828800"/>
            </a:xfrm>
          </p:grpSpPr>
          <p:cxnSp>
            <p:nvCxnSpPr>
              <p:cNvPr id="638" name="Straight Connector 637"/>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0" name="Straight Connector 639"/>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1" name="Straight Connector 640"/>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45" name="Picture 6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24" name="Group 123"/>
          <p:cNvGrpSpPr/>
          <p:nvPr/>
        </p:nvGrpSpPr>
        <p:grpSpPr>
          <a:xfrm>
            <a:off x="5602007" y="4214795"/>
            <a:ext cx="1398357" cy="1454160"/>
            <a:chOff x="5602007" y="4372841"/>
            <a:chExt cx="1398357" cy="1454160"/>
          </a:xfrm>
        </p:grpSpPr>
        <p:pic>
          <p:nvPicPr>
            <p:cNvPr id="125" name="Picture 124"/>
            <p:cNvPicPr>
              <a:picLocks noChangeAspect="1"/>
            </p:cNvPicPr>
            <p:nvPr/>
          </p:nvPicPr>
          <p:blipFill>
            <a:blip r:embed="rId7">
              <a:duotone>
                <a:prstClr val="black"/>
                <a:schemeClr val="tx2">
                  <a:tint val="45000"/>
                  <a:satMod val="400000"/>
                </a:scheme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126" name="Picture 125"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127" name="Picture 126"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128" name="Picture 127" descr="\\MAGNUM\Projects\Microsoft\Cloud Power FY12\Design\ICONS_PNG\Application.png"/>
            <p:cNvPicPr>
              <a:picLocks noChangeAspect="1" noChangeArrowheads="1"/>
            </p:cNvPicPr>
            <p:nvPr/>
          </p:nvPicPr>
          <p:blipFill>
            <a:blip r:embed="rId9" cstate="print">
              <a:duotone>
                <a:schemeClr val="accent1">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pic>
        <p:nvPicPr>
          <p:cNvPr id="129" name="Picture 7" descr="\\MAGNUM\Projects\Microsoft\Cloud Power FY12\Design\ICONS_PNG\Gears.png"/>
          <p:cNvPicPr>
            <a:picLocks noChangeAspect="1" noChangeArrowheads="1"/>
          </p:cNvPicPr>
          <p:nvPr/>
        </p:nvPicPr>
        <p:blipFill>
          <a:blip r:embed="rId11" cstate="print">
            <a:duotone>
              <a:prstClr val="black"/>
              <a:schemeClr val="tx2">
                <a:tint val="45000"/>
                <a:satMod val="400000"/>
              </a:schemeClr>
            </a:duotone>
          </a:blip>
          <a:srcRect/>
          <a:stretch>
            <a:fillRect/>
          </a:stretch>
        </p:blipFill>
        <p:spPr bwMode="auto">
          <a:xfrm>
            <a:off x="4678285" y="1143201"/>
            <a:ext cx="2057263" cy="2057263"/>
          </a:xfrm>
          <a:prstGeom prst="rect">
            <a:avLst/>
          </a:prstGeom>
          <a:noFill/>
        </p:spPr>
      </p:pic>
      <p:pic>
        <p:nvPicPr>
          <p:cNvPr id="131" name="Picture 1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7279" y="3119047"/>
            <a:ext cx="667577" cy="711773"/>
          </a:xfrm>
          <a:prstGeom prst="rect">
            <a:avLst/>
          </a:prstGeom>
        </p:spPr>
      </p:pic>
      <p:pic>
        <p:nvPicPr>
          <p:cNvPr id="132" name="Picture 131"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406940"/>
            <a:ext cx="327875" cy="327875"/>
          </a:xfrm>
          <a:prstGeom prst="rect">
            <a:avLst/>
          </a:prstGeom>
          <a:noFill/>
        </p:spPr>
      </p:pic>
      <p:pic>
        <p:nvPicPr>
          <p:cNvPr id="133" name="Picture 132"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406940"/>
            <a:ext cx="327875" cy="327875"/>
          </a:xfrm>
          <a:prstGeom prst="rect">
            <a:avLst/>
          </a:prstGeom>
          <a:noFill/>
        </p:spPr>
      </p:pic>
      <p:pic>
        <p:nvPicPr>
          <p:cNvPr id="134" name="Picture 133" descr="\\MAGNUM\Projects\Microsoft\Cloud Power FY12\Design\ICONS_PNG\Application.png"/>
          <p:cNvPicPr>
            <a:picLocks noChangeAspect="1" noChangeArrowheads="1"/>
          </p:cNvPicPr>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138049"/>
            <a:ext cx="327875" cy="327875"/>
          </a:xfrm>
          <a:prstGeom prst="rect">
            <a:avLst/>
          </a:prstGeom>
          <a:noFill/>
        </p:spPr>
      </p:pic>
    </p:spTree>
    <p:extLst>
      <p:ext uri="{BB962C8B-B14F-4D97-AF65-F5344CB8AC3E}">
        <p14:creationId xmlns:p14="http://schemas.microsoft.com/office/powerpoint/2010/main" val="27608914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574" name="Group 573"/>
          <p:cNvGrpSpPr/>
          <p:nvPr/>
        </p:nvGrpSpPr>
        <p:grpSpPr>
          <a:xfrm>
            <a:off x="503237" y="1139197"/>
            <a:ext cx="2338643" cy="1678829"/>
            <a:chOff x="503237" y="1297243"/>
            <a:chExt cx="2338643" cy="1678829"/>
          </a:xfrm>
        </p:grpSpPr>
        <p:sp>
          <p:nvSpPr>
            <p:cNvPr id="575" name="Freeform 574"/>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576"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0"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4"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5"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7"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8"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9"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05" name="Rounded Rectangle 604"/>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sp>
        <p:nvSpPr>
          <p:cNvPr id="606" name="TextBox 605"/>
          <p:cNvSpPr txBox="1"/>
          <p:nvPr/>
        </p:nvSpPr>
        <p:spPr>
          <a:xfrm>
            <a:off x="611159" y="1579610"/>
            <a:ext cx="1145185" cy="1021818"/>
          </a:xfrm>
          <a:prstGeom prst="rect">
            <a:avLst/>
          </a:prstGeom>
          <a:noFill/>
        </p:spPr>
        <p:txBody>
          <a:bodyPr wrap="none" lIns="182880" tIns="146304" rIns="182880" bIns="146304" rtlCol="0">
            <a:spAutoFit/>
          </a:bodyPr>
          <a:lstStyle/>
          <a:p>
            <a:r>
              <a:rPr lang="en-US" sz="500" dirty="0">
                <a:solidFill>
                  <a:srgbClr val="FFFFFF"/>
                </a:solidFill>
                <a:latin typeface="Consolas" panose="020B0609020204030204" pitchFamily="49" charset="0"/>
                <a:cs typeface="Consolas" panose="020B0609020204030204" pitchFamily="49" charset="0"/>
              </a:rPr>
              <a:t>using System;</a:t>
            </a:r>
          </a:p>
          <a:p>
            <a:r>
              <a:rPr lang="en-US" sz="500" dirty="0">
                <a:solidFill>
                  <a:srgbClr val="FFFFFF"/>
                </a:solidFill>
                <a:latin typeface="Consolas" panose="020B0609020204030204" pitchFamily="49" charset="0"/>
                <a:cs typeface="Consolas" panose="020B0609020204030204" pitchFamily="49" charset="0"/>
              </a:rPr>
              <a:t>class Program</a:t>
            </a:r>
          </a:p>
          <a:p>
            <a:r>
              <a:rPr lang="en-US" sz="500" dirty="0">
                <a:solidFill>
                  <a:srgbClr val="FFFFFF"/>
                </a:solidFill>
                <a:latin typeface="Consolas" panose="020B0609020204030204" pitchFamily="49" charset="0"/>
                <a:cs typeface="Consolas" panose="020B0609020204030204" pitchFamily="49" charset="0"/>
              </a:rPr>
              <a:t>{</a:t>
            </a:r>
          </a:p>
          <a:p>
            <a:r>
              <a:rPr lang="en-US" sz="500" dirty="0">
                <a:solidFill>
                  <a:srgbClr val="FFFFFF"/>
                </a:solidFill>
                <a:latin typeface="Consolas" panose="020B0609020204030204" pitchFamily="49" charset="0"/>
                <a:cs typeface="Consolas" panose="020B0609020204030204" pitchFamily="49" charset="0"/>
              </a:rPr>
              <a:t>    static void Main()</a:t>
            </a:r>
          </a:p>
          <a:p>
            <a:r>
              <a:rPr lang="en-US" sz="500" dirty="0">
                <a:solidFill>
                  <a:srgbClr val="FFFFFF"/>
                </a:solidFill>
                <a:latin typeface="Consolas" panose="020B0609020204030204" pitchFamily="49" charset="0"/>
                <a:cs typeface="Consolas" panose="020B0609020204030204" pitchFamily="49" charset="0"/>
              </a:rPr>
              <a:t>    {</a:t>
            </a:r>
          </a:p>
          <a:p>
            <a:endParaRPr lang="en-US" sz="500" dirty="0">
              <a:solidFill>
                <a:srgbClr val="FFFFFF"/>
              </a:solidFill>
              <a:latin typeface="Consolas" panose="020B0609020204030204" pitchFamily="49" charset="0"/>
              <a:cs typeface="Consolas" panose="020B0609020204030204" pitchFamily="49" charset="0"/>
            </a:endParaRPr>
          </a:p>
          <a:p>
            <a:r>
              <a:rPr lang="en-US" sz="500" dirty="0">
                <a:solidFill>
                  <a:srgbClr val="FFFFFF"/>
                </a:solidFill>
                <a:latin typeface="Consolas" panose="020B0609020204030204" pitchFamily="49" charset="0"/>
                <a:cs typeface="Consolas" panose="020B0609020204030204" pitchFamily="49" charset="0"/>
              </a:rPr>
              <a:t>    }</a:t>
            </a:r>
          </a:p>
          <a:p>
            <a:r>
              <a:rPr lang="en-US" sz="500" dirty="0">
                <a:solidFill>
                  <a:srgbClr val="FFFFFF"/>
                </a:solidFill>
                <a:latin typeface="Consolas" panose="020B0609020204030204" pitchFamily="49" charset="0"/>
                <a:cs typeface="Consolas" panose="020B0609020204030204" pitchFamily="49" charset="0"/>
              </a:rPr>
              <a:t>}</a:t>
            </a:r>
          </a:p>
          <a:p>
            <a:pPr>
              <a:lnSpc>
                <a:spcPct val="90000"/>
              </a:lnSpc>
              <a:spcAft>
                <a:spcPts val="600"/>
              </a:spcAft>
            </a:pPr>
            <a:endParaRPr lang="en-US" sz="70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607" name="Group 606"/>
          <p:cNvGrpSpPr/>
          <p:nvPr/>
        </p:nvGrpSpPr>
        <p:grpSpPr>
          <a:xfrm>
            <a:off x="8300747" y="4442351"/>
            <a:ext cx="1882150" cy="951832"/>
            <a:chOff x="4962561" y="2484878"/>
            <a:chExt cx="2522622" cy="1409700"/>
          </a:xfrm>
        </p:grpSpPr>
        <p:grpSp>
          <p:nvGrpSpPr>
            <p:cNvPr id="609" name="Group 608"/>
            <p:cNvGrpSpPr/>
            <p:nvPr/>
          </p:nvGrpSpPr>
          <p:grpSpPr>
            <a:xfrm>
              <a:off x="4962561" y="2484878"/>
              <a:ext cx="2522622" cy="1409700"/>
              <a:chOff x="3703637" y="1744662"/>
              <a:chExt cx="5181600" cy="2895600"/>
            </a:xfrm>
          </p:grpSpPr>
          <p:sp>
            <p:nvSpPr>
              <p:cNvPr id="619" name="Rectangle 618"/>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6" name="Right Bracket 635"/>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42" name="Left Bracket 641"/>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10" name="Straight Connector 609"/>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4" name="Group 613"/>
            <p:cNvGrpSpPr/>
            <p:nvPr/>
          </p:nvGrpSpPr>
          <p:grpSpPr>
            <a:xfrm>
              <a:off x="5151321" y="2732528"/>
              <a:ext cx="364693" cy="914400"/>
              <a:chOff x="5528956" y="2849562"/>
              <a:chExt cx="729385" cy="1828800"/>
            </a:xfrm>
          </p:grpSpPr>
          <p:cxnSp>
            <p:nvCxnSpPr>
              <p:cNvPr id="615" name="Straight Connector 614"/>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43" name="Rectangle 642"/>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644" name="Group 643"/>
          <p:cNvGrpSpPr/>
          <p:nvPr/>
        </p:nvGrpSpPr>
        <p:grpSpPr>
          <a:xfrm>
            <a:off x="8296160" y="5533699"/>
            <a:ext cx="1882150" cy="951832"/>
            <a:chOff x="4962561" y="2484878"/>
            <a:chExt cx="2522622" cy="1409700"/>
          </a:xfrm>
        </p:grpSpPr>
        <p:grpSp>
          <p:nvGrpSpPr>
            <p:cNvPr id="645" name="Group 644"/>
            <p:cNvGrpSpPr/>
            <p:nvPr/>
          </p:nvGrpSpPr>
          <p:grpSpPr>
            <a:xfrm>
              <a:off x="4962561" y="2484878"/>
              <a:ext cx="2522622" cy="1409700"/>
              <a:chOff x="3703637" y="1744662"/>
              <a:chExt cx="5181600" cy="2895600"/>
            </a:xfrm>
          </p:grpSpPr>
          <p:sp>
            <p:nvSpPr>
              <p:cNvPr id="686" name="Rectangle 68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7" name="Right Bracket 68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688" name="Left Bracket 68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646" name="Straight Connector 645"/>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0" name="Straight Connector 67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1" name="Group 680"/>
            <p:cNvGrpSpPr/>
            <p:nvPr/>
          </p:nvGrpSpPr>
          <p:grpSpPr>
            <a:xfrm>
              <a:off x="5151321" y="2732528"/>
              <a:ext cx="364693" cy="914400"/>
              <a:chOff x="5528956" y="2849562"/>
              <a:chExt cx="729385" cy="1828800"/>
            </a:xfrm>
          </p:grpSpPr>
          <p:cxnSp>
            <p:nvCxnSpPr>
              <p:cNvPr id="682" name="Straight Connector 68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4" name="Straight Connector 68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689" name="Picture 6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09" name="Group 108"/>
          <p:cNvGrpSpPr/>
          <p:nvPr/>
        </p:nvGrpSpPr>
        <p:grpSpPr>
          <a:xfrm>
            <a:off x="8298487" y="3336393"/>
            <a:ext cx="1882150" cy="951832"/>
            <a:chOff x="4962561" y="2484878"/>
            <a:chExt cx="2522622" cy="1409700"/>
          </a:xfrm>
        </p:grpSpPr>
        <p:grpSp>
          <p:nvGrpSpPr>
            <p:cNvPr id="116" name="Group 115"/>
            <p:cNvGrpSpPr/>
            <p:nvPr/>
          </p:nvGrpSpPr>
          <p:grpSpPr>
            <a:xfrm>
              <a:off x="4962561" y="2484878"/>
              <a:ext cx="2522622" cy="1409700"/>
              <a:chOff x="3703637" y="1744662"/>
              <a:chExt cx="5181600" cy="2895600"/>
            </a:xfrm>
          </p:grpSpPr>
          <p:sp>
            <p:nvSpPr>
              <p:cNvPr id="126" name="Rectangle 12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ight Bracket 12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8" name="Left Bracket 12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7" name="Straight Connector 11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5151321" y="2732528"/>
              <a:ext cx="364693" cy="914400"/>
              <a:chOff x="5528956" y="2849562"/>
              <a:chExt cx="729385" cy="1828800"/>
            </a:xfrm>
          </p:grpSpPr>
          <p:cxnSp>
            <p:nvCxnSpPr>
              <p:cNvPr id="122" name="Straight Connector 12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40" name="Rounded Rectangle 139"/>
          <p:cNvSpPr/>
          <p:nvPr/>
        </p:nvSpPr>
        <p:spPr bwMode="auto">
          <a:xfrm>
            <a:off x="383504" y="2858781"/>
            <a:ext cx="2230390" cy="3944691"/>
          </a:xfrm>
          <a:prstGeom prst="roundRect">
            <a:avLst/>
          </a:prstGeom>
          <a:solidFill>
            <a:schemeClr val="bg1">
              <a:lumMod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Local</a:t>
            </a:r>
          </a:p>
        </p:txBody>
      </p:sp>
      <p:grpSp>
        <p:nvGrpSpPr>
          <p:cNvPr id="141" name="Group 140"/>
          <p:cNvGrpSpPr/>
          <p:nvPr/>
        </p:nvGrpSpPr>
        <p:grpSpPr>
          <a:xfrm>
            <a:off x="547962" y="4122813"/>
            <a:ext cx="1882150" cy="951832"/>
            <a:chOff x="4962561" y="2484878"/>
            <a:chExt cx="2522622" cy="1409700"/>
          </a:xfrm>
        </p:grpSpPr>
        <p:grpSp>
          <p:nvGrpSpPr>
            <p:cNvPr id="142" name="Group 141"/>
            <p:cNvGrpSpPr/>
            <p:nvPr/>
          </p:nvGrpSpPr>
          <p:grpSpPr>
            <a:xfrm>
              <a:off x="4962561" y="2484878"/>
              <a:ext cx="2522622" cy="1409700"/>
              <a:chOff x="3703637" y="1744662"/>
              <a:chExt cx="5181600" cy="2895600"/>
            </a:xfrm>
          </p:grpSpPr>
          <p:sp>
            <p:nvSpPr>
              <p:cNvPr id="152" name="Rectangle 151"/>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Right Bracket 152"/>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4" name="Left Bracket 153"/>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3" name="Straight Connector 142"/>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5151321" y="2732528"/>
              <a:ext cx="364693" cy="914400"/>
              <a:chOff x="5528956" y="2849562"/>
              <a:chExt cx="729385" cy="1828800"/>
            </a:xfrm>
          </p:grpSpPr>
          <p:cxnSp>
            <p:nvCxnSpPr>
              <p:cNvPr id="148" name="Straight Connector 147"/>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55" name="Rectangle 154"/>
          <p:cNvSpPr/>
          <p:nvPr/>
        </p:nvSpPr>
        <p:spPr>
          <a:xfrm>
            <a:off x="630348" y="4302245"/>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56" name="Group 155"/>
          <p:cNvGrpSpPr/>
          <p:nvPr/>
        </p:nvGrpSpPr>
        <p:grpSpPr>
          <a:xfrm>
            <a:off x="543375" y="5214161"/>
            <a:ext cx="1882150" cy="951832"/>
            <a:chOff x="4962561" y="2484878"/>
            <a:chExt cx="2522622" cy="1409700"/>
          </a:xfrm>
        </p:grpSpPr>
        <p:grpSp>
          <p:nvGrpSpPr>
            <p:cNvPr id="157" name="Group 156"/>
            <p:cNvGrpSpPr/>
            <p:nvPr/>
          </p:nvGrpSpPr>
          <p:grpSpPr>
            <a:xfrm>
              <a:off x="4962561" y="2484878"/>
              <a:ext cx="2522622" cy="1409700"/>
              <a:chOff x="3703637" y="1744662"/>
              <a:chExt cx="5181600" cy="2895600"/>
            </a:xfrm>
          </p:grpSpPr>
          <p:sp>
            <p:nvSpPr>
              <p:cNvPr id="167" name="Rectangle 166"/>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Right Bracket 16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69" name="Left Bracket 16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58" name="Straight Connector 157"/>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2" name="Group 161"/>
            <p:cNvGrpSpPr/>
            <p:nvPr/>
          </p:nvGrpSpPr>
          <p:grpSpPr>
            <a:xfrm>
              <a:off x="5151321" y="2732528"/>
              <a:ext cx="364693" cy="914400"/>
              <a:chOff x="5528956" y="2849562"/>
              <a:chExt cx="729385" cy="1828800"/>
            </a:xfrm>
          </p:grpSpPr>
          <p:cxnSp>
            <p:nvCxnSpPr>
              <p:cNvPr id="163" name="Straight Connector 16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70" name="Picture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cxnSp>
        <p:nvCxnSpPr>
          <p:cNvPr id="604" name="Straight Arrow Connector 603"/>
          <p:cNvCxnSpPr/>
          <p:nvPr/>
        </p:nvCxnSpPr>
        <p:spPr>
          <a:xfrm>
            <a:off x="2396851" y="3500760"/>
            <a:ext cx="6047739" cy="454328"/>
          </a:xfrm>
          <a:prstGeom prst="straightConnector1">
            <a:avLst/>
          </a:prstGeom>
          <a:solidFill>
            <a:schemeClr val="tx1"/>
          </a:solidFill>
          <a:ln w="28575">
            <a:solidFill>
              <a:schemeClr val="tx2"/>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603" name="TextBox 14"/>
          <p:cNvSpPr txBox="1"/>
          <p:nvPr/>
        </p:nvSpPr>
        <p:spPr>
          <a:xfrm rot="296292">
            <a:off x="3673679" y="3241162"/>
            <a:ext cx="3238717" cy="960263"/>
          </a:xfrm>
          <a:prstGeom prst="rect">
            <a:avLst/>
          </a:prstGeom>
          <a:solidFill>
            <a:schemeClr val="tx2"/>
          </a:solid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A nova </a:t>
            </a:r>
            <a:r>
              <a:rPr lang="en-US" sz="1600" dirty="0" err="1">
                <a:gradFill>
                  <a:gsLst>
                    <a:gs pos="2917">
                      <a:srgbClr val="FFFFFF"/>
                    </a:gs>
                    <a:gs pos="30000">
                      <a:srgbClr val="FFFFFF"/>
                    </a:gs>
                  </a:gsLst>
                  <a:lin ang="5400000" scaled="0"/>
                </a:gradFill>
              </a:rPr>
              <a:t>imagem</a:t>
            </a:r>
            <a:r>
              <a:rPr lang="en-US" sz="1600" dirty="0">
                <a:gradFill>
                  <a:gsLst>
                    <a:gs pos="2917">
                      <a:srgbClr val="FFFFFF"/>
                    </a:gs>
                    <a:gs pos="30000">
                      <a:srgbClr val="FFFFFF"/>
                    </a:gs>
                  </a:gsLst>
                  <a:lin ang="5400000" scaled="0"/>
                </a:gradFill>
              </a:rPr>
              <a:t> do container de </a:t>
            </a:r>
            <a:r>
              <a:rPr lang="en-US" sz="1600" dirty="0" err="1">
                <a:gradFill>
                  <a:gsLst>
                    <a:gs pos="2917">
                      <a:srgbClr val="FFFFFF"/>
                    </a:gs>
                    <a:gs pos="30000">
                      <a:srgbClr val="FFFFFF"/>
                    </a:gs>
                  </a:gsLst>
                  <a:lin ang="5400000" scaled="0"/>
                </a:gradFill>
              </a:rPr>
              <a:t>aplicação</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pode</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ser</a:t>
            </a:r>
            <a:r>
              <a:rPr lang="en-US" sz="1600" dirty="0">
                <a:gradFill>
                  <a:gsLst>
                    <a:gs pos="2917">
                      <a:srgbClr val="FFFFFF"/>
                    </a:gs>
                    <a:gs pos="30000">
                      <a:srgbClr val="FFFFFF"/>
                    </a:gs>
                  </a:gsLst>
                  <a:lin ang="5400000" scaled="0"/>
                </a:gradFill>
              </a:rPr>
              <a:t> “</a:t>
            </a:r>
            <a:r>
              <a:rPr lang="en-US" sz="1600" dirty="0" err="1">
                <a:gradFill>
                  <a:gsLst>
                    <a:gs pos="2917">
                      <a:srgbClr val="FFFFFF"/>
                    </a:gs>
                    <a:gs pos="30000">
                      <a:srgbClr val="FFFFFF"/>
                    </a:gs>
                  </a:gsLst>
                  <a:lin ang="5400000" scaled="0"/>
                </a:gradFill>
              </a:rPr>
              <a:t>empurrada</a:t>
            </a:r>
            <a:r>
              <a:rPr lang="en-US" sz="1600" dirty="0">
                <a:gradFill>
                  <a:gsLst>
                    <a:gs pos="2917">
                      <a:srgbClr val="FFFFFF"/>
                    </a:gs>
                    <a:gs pos="30000">
                      <a:srgbClr val="FFFFFF"/>
                    </a:gs>
                  </a:gsLst>
                  <a:lin ang="5400000" scaled="0"/>
                </a:gradFill>
              </a:rPr>
              <a:t>” para o </a:t>
            </a:r>
            <a:r>
              <a:rPr lang="en-US" sz="1600" dirty="0" err="1">
                <a:gradFill>
                  <a:gsLst>
                    <a:gs pos="2917">
                      <a:srgbClr val="FFFFFF"/>
                    </a:gs>
                    <a:gs pos="30000">
                      <a:srgbClr val="FFFFFF"/>
                    </a:gs>
                  </a:gsLst>
                  <a:lin ang="5400000" scaled="0"/>
                </a:gradFill>
              </a:rPr>
              <a:t>repositório</a:t>
            </a:r>
            <a:r>
              <a:rPr lang="en-US" sz="1600" dirty="0">
                <a:gradFill>
                  <a:gsLst>
                    <a:gs pos="2917">
                      <a:srgbClr val="FFFFFF"/>
                    </a:gs>
                    <a:gs pos="30000">
                      <a:srgbClr val="FFFFFF"/>
                    </a:gs>
                  </a:gsLst>
                  <a:lin ang="5400000" scaled="0"/>
                </a:gradFill>
              </a:rPr>
              <a:t> central</a:t>
            </a:r>
          </a:p>
        </p:txBody>
      </p:sp>
      <p:grpSp>
        <p:nvGrpSpPr>
          <p:cNvPr id="179" name="Group 178"/>
          <p:cNvGrpSpPr/>
          <p:nvPr/>
        </p:nvGrpSpPr>
        <p:grpSpPr>
          <a:xfrm>
            <a:off x="8903345" y="3460601"/>
            <a:ext cx="693047" cy="711773"/>
            <a:chOff x="1141449" y="3277093"/>
            <a:chExt cx="693047" cy="711773"/>
          </a:xfrm>
        </p:grpSpPr>
        <p:pic>
          <p:nvPicPr>
            <p:cNvPr id="180" name="Picture 1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81" name="Picture 180"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82" name="Picture 181"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83" name="Picture 182"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grpSp>
        <p:nvGrpSpPr>
          <p:cNvPr id="171" name="Group 170"/>
          <p:cNvGrpSpPr/>
          <p:nvPr/>
        </p:nvGrpSpPr>
        <p:grpSpPr>
          <a:xfrm>
            <a:off x="553592" y="3022572"/>
            <a:ext cx="1882150" cy="951832"/>
            <a:chOff x="3703637" y="1744662"/>
            <a:chExt cx="5181600" cy="2895600"/>
          </a:xfrm>
        </p:grpSpPr>
        <p:sp>
          <p:nvSpPr>
            <p:cNvPr id="172" name="Rectangle 171"/>
            <p:cNvSpPr/>
            <p:nvPr/>
          </p:nvSpPr>
          <p:spPr bwMode="auto">
            <a:xfrm>
              <a:off x="3789873" y="1829242"/>
              <a:ext cx="5013283" cy="2598061"/>
            </a:xfrm>
            <a:prstGeom prst="rect">
              <a:avLst/>
            </a:prstGeom>
            <a:solidFill>
              <a:schemeClr val="accent1"/>
            </a:solidFill>
            <a:ln w="76200" cmpd="sng">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3" name="Right Bracket 172"/>
            <p:cNvSpPr/>
            <p:nvPr/>
          </p:nvSpPr>
          <p:spPr>
            <a:xfrm>
              <a:off x="8512014" y="1744662"/>
              <a:ext cx="373223" cy="2895600"/>
            </a:xfrm>
            <a:prstGeom prst="righ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74" name="Left Bracket 173"/>
            <p:cNvSpPr/>
            <p:nvPr/>
          </p:nvSpPr>
          <p:spPr>
            <a:xfrm>
              <a:off x="3703637" y="1744662"/>
              <a:ext cx="373223" cy="2895600"/>
            </a:xfrm>
            <a:prstGeom prst="leftBracket">
              <a:avLst/>
            </a:prstGeom>
            <a:ln w="76200" cmpd="sng">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 name="Group 3"/>
          <p:cNvGrpSpPr/>
          <p:nvPr/>
        </p:nvGrpSpPr>
        <p:grpSpPr>
          <a:xfrm>
            <a:off x="1141449" y="3119047"/>
            <a:ext cx="693047" cy="711773"/>
            <a:chOff x="1141449" y="3277093"/>
            <a:chExt cx="693047" cy="711773"/>
          </a:xfrm>
        </p:grpSpPr>
        <p:pic>
          <p:nvPicPr>
            <p:cNvPr id="175" name="Picture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76" name="Picture 175"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77" name="Picture 176"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78" name="Picture 177"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32128798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428" name="Picture 427"/>
          <p:cNvPicPr>
            <a:picLocks noChangeAspect="1"/>
          </p:cNvPicPr>
          <p:nvPr/>
        </p:nvPicPr>
        <p:blipFill>
          <a:blip r:embed="rId6"/>
          <a:stretch>
            <a:fillRect/>
          </a:stretch>
        </p:blipFill>
        <p:spPr>
          <a:xfrm>
            <a:off x="8769634" y="1927291"/>
            <a:ext cx="3657917" cy="4822354"/>
          </a:xfrm>
          <a:prstGeom prst="rect">
            <a:avLst/>
          </a:prstGeom>
        </p:spPr>
      </p:pic>
      <p:sp>
        <p:nvSpPr>
          <p:cNvPr id="75" name="Rounded Rectangle 74"/>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grpSp>
        <p:nvGrpSpPr>
          <p:cNvPr id="76" name="Group 75"/>
          <p:cNvGrpSpPr/>
          <p:nvPr/>
        </p:nvGrpSpPr>
        <p:grpSpPr>
          <a:xfrm>
            <a:off x="8300747" y="4442351"/>
            <a:ext cx="1882150" cy="951832"/>
            <a:chOff x="4962561" y="2484878"/>
            <a:chExt cx="2522622" cy="1409700"/>
          </a:xfrm>
        </p:grpSpPr>
        <p:grpSp>
          <p:nvGrpSpPr>
            <p:cNvPr id="77" name="Group 76"/>
            <p:cNvGrpSpPr/>
            <p:nvPr/>
          </p:nvGrpSpPr>
          <p:grpSpPr>
            <a:xfrm>
              <a:off x="4962561" y="2484878"/>
              <a:ext cx="2522622" cy="1409700"/>
              <a:chOff x="3703637" y="1744662"/>
              <a:chExt cx="5181600" cy="2895600"/>
            </a:xfrm>
          </p:grpSpPr>
          <p:sp>
            <p:nvSpPr>
              <p:cNvPr id="87" name="Rectangle 86"/>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ight Bracket 87"/>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89" name="Left Bracket 88"/>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78" name="Straight Connector 77"/>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51321" y="2732528"/>
              <a:ext cx="364693" cy="914400"/>
              <a:chOff x="5528956" y="2849562"/>
              <a:chExt cx="729385" cy="1828800"/>
            </a:xfrm>
          </p:grpSpPr>
          <p:cxnSp>
            <p:nvCxnSpPr>
              <p:cNvPr id="83" name="Straight Connector 82"/>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0" name="Rectangle 89"/>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91" name="Group 90"/>
          <p:cNvGrpSpPr/>
          <p:nvPr/>
        </p:nvGrpSpPr>
        <p:grpSpPr>
          <a:xfrm>
            <a:off x="8296160" y="5533699"/>
            <a:ext cx="1882150" cy="951832"/>
            <a:chOff x="4962561" y="2484878"/>
            <a:chExt cx="2522622" cy="1409700"/>
          </a:xfrm>
        </p:grpSpPr>
        <p:grpSp>
          <p:nvGrpSpPr>
            <p:cNvPr id="92" name="Group 91"/>
            <p:cNvGrpSpPr/>
            <p:nvPr/>
          </p:nvGrpSpPr>
          <p:grpSpPr>
            <a:xfrm>
              <a:off x="4962561" y="2484878"/>
              <a:ext cx="2522622" cy="1409700"/>
              <a:chOff x="3703637" y="1744662"/>
              <a:chExt cx="5181600" cy="2895600"/>
            </a:xfrm>
          </p:grpSpPr>
          <p:sp>
            <p:nvSpPr>
              <p:cNvPr id="123" name="Rectangle 122"/>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ight Bracket 123"/>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5" name="Left Bracket 124"/>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93" name="Straight Connector 92"/>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5151321" y="2732528"/>
              <a:ext cx="364693" cy="914400"/>
              <a:chOff x="5528956" y="2849562"/>
              <a:chExt cx="729385" cy="1828800"/>
            </a:xfrm>
          </p:grpSpPr>
          <p:cxnSp>
            <p:nvCxnSpPr>
              <p:cNvPr id="119" name="Straight Connector 118"/>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26" name="Picture 1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27" name="Group 126"/>
          <p:cNvGrpSpPr/>
          <p:nvPr/>
        </p:nvGrpSpPr>
        <p:grpSpPr>
          <a:xfrm>
            <a:off x="8298487" y="3336393"/>
            <a:ext cx="1882150" cy="951832"/>
            <a:chOff x="4962561" y="2484878"/>
            <a:chExt cx="2522622" cy="1409700"/>
          </a:xfrm>
        </p:grpSpPr>
        <p:grpSp>
          <p:nvGrpSpPr>
            <p:cNvPr id="128" name="Group 127"/>
            <p:cNvGrpSpPr/>
            <p:nvPr/>
          </p:nvGrpSpPr>
          <p:grpSpPr>
            <a:xfrm>
              <a:off x="4962561" y="2484878"/>
              <a:ext cx="2522622" cy="1409700"/>
              <a:chOff x="3703637" y="1744662"/>
              <a:chExt cx="5181600" cy="2895600"/>
            </a:xfrm>
          </p:grpSpPr>
          <p:sp>
            <p:nvSpPr>
              <p:cNvPr id="138" name="Rectangle 137"/>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ight Bracket 138"/>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40" name="Left Bracket 139"/>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9" name="Straight Connector 128"/>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5151321" y="2732528"/>
              <a:ext cx="364693" cy="914400"/>
              <a:chOff x="5528956" y="2849562"/>
              <a:chExt cx="729385" cy="1828800"/>
            </a:xfrm>
          </p:grpSpPr>
          <p:cxnSp>
            <p:nvCxnSpPr>
              <p:cNvPr id="134" name="Straight Connector 133"/>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1" name="Group 140"/>
          <p:cNvGrpSpPr/>
          <p:nvPr/>
        </p:nvGrpSpPr>
        <p:grpSpPr>
          <a:xfrm>
            <a:off x="8903345" y="3460601"/>
            <a:ext cx="693047" cy="711773"/>
            <a:chOff x="1141449" y="3277093"/>
            <a:chExt cx="693047" cy="711773"/>
          </a:xfrm>
        </p:grpSpPr>
        <p:pic>
          <p:nvPicPr>
            <p:cNvPr id="142" name="Picture 1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43" name="Picture 142"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44" name="Picture 143"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45" name="Picture 144" descr="\\MAGNUM\Projects\Microsoft\Cloud Power FY12\Design\ICONS_PNG\Application.png"/>
            <p:cNvPicPr>
              <a:picLocks noChangeAspect="1" noChangeArrowheads="1"/>
            </p:cNvPicPr>
            <p:nvPr/>
          </p:nvPicPr>
          <p:blipFill>
            <a:blip r:embed="rId8" cstate="print">
              <a:duotone>
                <a:schemeClr val="accent3">
                  <a:shade val="45000"/>
                  <a:satMod val="135000"/>
                </a:scheme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354188474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570" name="TextBox 569"/>
          <p:cNvSpPr txBox="1"/>
          <p:nvPr/>
        </p:nvSpPr>
        <p:spPr>
          <a:xfrm>
            <a:off x="63537" y="2673102"/>
            <a:ext cx="3251527" cy="1292662"/>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t>Compartilhado</a:t>
            </a:r>
            <a:r>
              <a:rPr lang="en-US" sz="2400" dirty="0"/>
              <a:t> com outros </a:t>
            </a:r>
            <a:r>
              <a:rPr lang="en-US" sz="2400" dirty="0" err="1"/>
              <a:t>desenvolvedores</a:t>
            </a:r>
            <a:endParaRPr lang="en-US" sz="2400" dirty="0"/>
          </a:p>
        </p:txBody>
      </p:sp>
      <p:sp>
        <p:nvSpPr>
          <p:cNvPr id="571" name="TextBox 2"/>
          <p:cNvSpPr txBox="1"/>
          <p:nvPr/>
        </p:nvSpPr>
        <p:spPr>
          <a:xfrm>
            <a:off x="59339" y="1987487"/>
            <a:ext cx="3251527"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t>Utilizado</a:t>
            </a:r>
            <a:r>
              <a:rPr lang="en-US" sz="2400" dirty="0"/>
              <a:t> </a:t>
            </a:r>
            <a:r>
              <a:rPr lang="en-US" sz="2400" dirty="0" err="1"/>
              <a:t>parateste</a:t>
            </a:r>
            <a:r>
              <a:rPr lang="en-US" sz="2400" dirty="0"/>
              <a:t> </a:t>
            </a:r>
            <a:r>
              <a:rPr lang="en-US" sz="2400" dirty="0" err="1"/>
              <a:t>unitário</a:t>
            </a:r>
            <a:endParaRPr lang="en-US" sz="2400" dirty="0"/>
          </a:p>
        </p:txBody>
      </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645" name="Group 644"/>
          <p:cNvGrpSpPr/>
          <p:nvPr/>
        </p:nvGrpSpPr>
        <p:grpSpPr>
          <a:xfrm>
            <a:off x="3375601" y="1416139"/>
            <a:ext cx="3203663" cy="2299796"/>
            <a:chOff x="503237" y="1297243"/>
            <a:chExt cx="2338643" cy="1678829"/>
          </a:xfrm>
        </p:grpSpPr>
        <p:sp>
          <p:nvSpPr>
            <p:cNvPr id="646"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64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109" name="Rounded Rectangle 108"/>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grpSp>
        <p:nvGrpSpPr>
          <p:cNvPr id="110" name="Group 109"/>
          <p:cNvGrpSpPr/>
          <p:nvPr/>
        </p:nvGrpSpPr>
        <p:grpSpPr>
          <a:xfrm>
            <a:off x="8300747" y="4442351"/>
            <a:ext cx="1882150" cy="951832"/>
            <a:chOff x="4962561" y="2484878"/>
            <a:chExt cx="2522622" cy="1409700"/>
          </a:xfrm>
        </p:grpSpPr>
        <p:grpSp>
          <p:nvGrpSpPr>
            <p:cNvPr id="111" name="Group 110"/>
            <p:cNvGrpSpPr/>
            <p:nvPr/>
          </p:nvGrpSpPr>
          <p:grpSpPr>
            <a:xfrm>
              <a:off x="4962561" y="2484878"/>
              <a:ext cx="2522622" cy="1409700"/>
              <a:chOff x="3703637" y="1744662"/>
              <a:chExt cx="5181600" cy="2895600"/>
            </a:xfrm>
          </p:grpSpPr>
          <p:sp>
            <p:nvSpPr>
              <p:cNvPr id="121" name="Rectangle 12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Right Bracket 12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3" name="Left Bracket 12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2" name="Straight Connector 11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5151321" y="2732528"/>
              <a:ext cx="364693" cy="914400"/>
              <a:chOff x="5528956" y="2849562"/>
              <a:chExt cx="729385" cy="1828800"/>
            </a:xfrm>
          </p:grpSpPr>
          <p:cxnSp>
            <p:nvCxnSpPr>
              <p:cNvPr id="117" name="Straight Connector 11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4" name="Rectangle 12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25" name="Group 124"/>
          <p:cNvGrpSpPr/>
          <p:nvPr/>
        </p:nvGrpSpPr>
        <p:grpSpPr>
          <a:xfrm>
            <a:off x="8296160" y="5533699"/>
            <a:ext cx="1882150" cy="951832"/>
            <a:chOff x="4962561" y="2484878"/>
            <a:chExt cx="2522622" cy="1409700"/>
          </a:xfrm>
        </p:grpSpPr>
        <p:grpSp>
          <p:nvGrpSpPr>
            <p:cNvPr id="126" name="Group 125"/>
            <p:cNvGrpSpPr/>
            <p:nvPr/>
          </p:nvGrpSpPr>
          <p:grpSpPr>
            <a:xfrm>
              <a:off x="4962561" y="2484878"/>
              <a:ext cx="2522622" cy="1409700"/>
              <a:chOff x="3703637" y="1744662"/>
              <a:chExt cx="5181600" cy="2895600"/>
            </a:xfrm>
          </p:grpSpPr>
          <p:sp>
            <p:nvSpPr>
              <p:cNvPr id="136" name="Rectangle 13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ight Bracket 13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8" name="Left Bracket 13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7" name="Straight Connector 12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151321" y="2732528"/>
              <a:ext cx="364693" cy="914400"/>
              <a:chOff x="5528956" y="2849562"/>
              <a:chExt cx="729385" cy="1828800"/>
            </a:xfrm>
          </p:grpSpPr>
          <p:cxnSp>
            <p:nvCxnSpPr>
              <p:cNvPr id="132" name="Straight Connector 13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572" name="Straight Arrow Connector 571"/>
          <p:cNvCxnSpPr>
            <a:endCxn id="646" idx="20"/>
          </p:cNvCxnSpPr>
          <p:nvPr/>
        </p:nvCxnSpPr>
        <p:spPr>
          <a:xfrm flipH="1" flipV="1">
            <a:off x="6579264" y="2837830"/>
            <a:ext cx="1719223" cy="974480"/>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8298487" y="3336393"/>
            <a:ext cx="1882150" cy="951832"/>
            <a:chOff x="4962561" y="2484878"/>
            <a:chExt cx="2522622" cy="1409700"/>
          </a:xfrm>
        </p:grpSpPr>
        <p:grpSp>
          <p:nvGrpSpPr>
            <p:cNvPr id="141" name="Group 140"/>
            <p:cNvGrpSpPr/>
            <p:nvPr/>
          </p:nvGrpSpPr>
          <p:grpSpPr>
            <a:xfrm>
              <a:off x="4962561" y="2484878"/>
              <a:ext cx="2522622" cy="1409700"/>
              <a:chOff x="3703637" y="1744662"/>
              <a:chExt cx="5181600" cy="2895600"/>
            </a:xfrm>
          </p:grpSpPr>
          <p:sp>
            <p:nvSpPr>
              <p:cNvPr id="151" name="Rectangle 1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ight Bracket 1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3" name="Left Bracket 1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2" name="Straight Connector 14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151321" y="2732528"/>
              <a:ext cx="364693" cy="914400"/>
              <a:chOff x="5528956" y="2849562"/>
              <a:chExt cx="729385" cy="1828800"/>
            </a:xfrm>
          </p:grpSpPr>
          <p:cxnSp>
            <p:nvCxnSpPr>
              <p:cNvPr id="147" name="Straight Connector 14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8903345" y="3460601"/>
            <a:ext cx="693047" cy="711773"/>
            <a:chOff x="1141449" y="3277093"/>
            <a:chExt cx="693047" cy="711773"/>
          </a:xfrm>
        </p:grpSpPr>
        <p:pic>
          <p:nvPicPr>
            <p:cNvPr id="155" name="Picture 1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56" name="Picture 155"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57" name="Picture 156"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58" name="Picture 157" descr="\\MAGNUM\Projects\Microsoft\Cloud Power FY12\Design\ICONS_PNG\Application.png"/>
            <p:cNvPicPr>
              <a:picLocks noChangeAspect="1" noChangeArrowheads="1"/>
            </p:cNvPicPr>
            <p:nvPr/>
          </p:nvPicPr>
          <p:blipFill>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40734383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a:t>Containers</a:t>
            </a:r>
            <a:br>
              <a:rPr lang="en-US" spc="0" dirty="0"/>
            </a:br>
            <a:r>
              <a:rPr lang="en-US" sz="3200" spc="0" dirty="0">
                <a:gradFill>
                  <a:gsLst>
                    <a:gs pos="7619">
                      <a:srgbClr val="00188F"/>
                    </a:gs>
                    <a:gs pos="35000">
                      <a:srgbClr val="00188F"/>
                    </a:gs>
                  </a:gsLst>
                  <a:lin ang="5400000" scaled="0"/>
                </a:gradFill>
              </a:rPr>
              <a:t>Uma nova forma de </a:t>
            </a:r>
            <a:r>
              <a:rPr lang="en-US" sz="3200" spc="0" dirty="0" err="1">
                <a:gradFill>
                  <a:gsLst>
                    <a:gs pos="7619">
                      <a:srgbClr val="00188F"/>
                    </a:gs>
                    <a:gs pos="35000">
                      <a:srgbClr val="00188F"/>
                    </a:gs>
                  </a:gsLst>
                  <a:lin ang="5400000" scaled="0"/>
                </a:gradFill>
              </a:rPr>
              <a:t>construir</a:t>
            </a:r>
            <a:r>
              <a:rPr lang="en-US" sz="3200" spc="0" dirty="0">
                <a:gradFill>
                  <a:gsLst>
                    <a:gs pos="7619">
                      <a:srgbClr val="00188F"/>
                    </a:gs>
                    <a:gs pos="35000">
                      <a:srgbClr val="00188F"/>
                    </a:gs>
                  </a:gsLst>
                  <a:lin ang="5400000" scaled="0"/>
                </a:gradFill>
              </a:rPr>
              <a:t>, </a:t>
            </a:r>
            <a:r>
              <a:rPr lang="en-US" sz="3200" spc="0" dirty="0" err="1">
                <a:gradFill>
                  <a:gsLst>
                    <a:gs pos="7619">
                      <a:srgbClr val="00188F"/>
                    </a:gs>
                    <a:gs pos="35000">
                      <a:srgbClr val="00188F"/>
                    </a:gs>
                  </a:gsLst>
                  <a:lin ang="5400000" scaled="0"/>
                </a:gradFill>
              </a:rPr>
              <a:t>distribuir</a:t>
            </a:r>
            <a:r>
              <a:rPr lang="en-US" sz="3200" spc="0" dirty="0">
                <a:gradFill>
                  <a:gsLst>
                    <a:gs pos="7619">
                      <a:srgbClr val="00188F"/>
                    </a:gs>
                    <a:gs pos="35000">
                      <a:srgbClr val="00188F"/>
                    </a:gs>
                  </a:gsLst>
                  <a:lin ang="5400000" scaled="0"/>
                </a:gradFill>
              </a:rPr>
              <a:t>, </a:t>
            </a:r>
            <a:r>
              <a:rPr lang="en-US" sz="3200" spc="0" dirty="0" err="1">
                <a:gradFill>
                  <a:gsLst>
                    <a:gs pos="7619">
                      <a:srgbClr val="00188F"/>
                    </a:gs>
                    <a:gs pos="35000">
                      <a:srgbClr val="00188F"/>
                    </a:gs>
                  </a:gsLst>
                  <a:lin ang="5400000" scaled="0"/>
                </a:gradFill>
              </a:rPr>
              <a:t>implantar</a:t>
            </a:r>
            <a:r>
              <a:rPr lang="en-US" sz="3200" spc="0" dirty="0">
                <a:gradFill>
                  <a:gsLst>
                    <a:gs pos="7619">
                      <a:srgbClr val="00188F"/>
                    </a:gs>
                    <a:gs pos="35000">
                      <a:srgbClr val="00188F"/>
                    </a:gs>
                  </a:gsLst>
                  <a:lin ang="5400000" scaled="0"/>
                </a:gradFill>
              </a:rPr>
              <a:t> para </a:t>
            </a:r>
            <a:r>
              <a:rPr lang="en-US" sz="3200" spc="0" dirty="0" err="1">
                <a:gradFill>
                  <a:gsLst>
                    <a:gs pos="7619">
                      <a:srgbClr val="00188F"/>
                    </a:gs>
                    <a:gs pos="35000">
                      <a:srgbClr val="00188F"/>
                    </a:gs>
                  </a:gsLst>
                  <a:lin ang="5400000" scaled="0"/>
                </a:gradFill>
              </a:rPr>
              <a:t>instâncias</a:t>
            </a:r>
            <a:r>
              <a:rPr lang="en-US" sz="3200" spc="0" dirty="0">
                <a:gradFill>
                  <a:gsLst>
                    <a:gs pos="7619">
                      <a:srgbClr val="00188F"/>
                    </a:gs>
                    <a:gs pos="35000">
                      <a:srgbClr val="00188F"/>
                    </a:gs>
                  </a:gsLst>
                  <a:lin ang="5400000" scaled="0"/>
                </a:gradFill>
              </a:rPr>
              <a:t> de </a:t>
            </a:r>
            <a:r>
              <a:rPr lang="en-US" sz="3200" spc="0" dirty="0" err="1">
                <a:gradFill>
                  <a:gsLst>
                    <a:gs pos="7619">
                      <a:srgbClr val="00188F"/>
                    </a:gs>
                    <a:gs pos="35000">
                      <a:srgbClr val="00188F"/>
                    </a:gs>
                  </a:gsLst>
                  <a:lin ang="5400000" scaled="0"/>
                </a:gradFill>
              </a:rPr>
              <a:t>aplicações</a:t>
            </a:r>
            <a:endParaRPr lang="en-US" spc="0" dirty="0">
              <a:gradFill>
                <a:gsLst>
                  <a:gs pos="7619">
                    <a:srgbClr val="00188F"/>
                  </a:gs>
                  <a:gs pos="35000">
                    <a:srgbClr val="00188F"/>
                  </a:gs>
                </a:gsLst>
                <a:lin ang="5400000" scaled="0"/>
              </a:gradFill>
            </a:endParaRPr>
          </a:p>
        </p:txBody>
      </p:sp>
      <p:sp>
        <p:nvSpPr>
          <p:cNvPr id="24" name="Rectangle 23"/>
          <p:cNvSpPr/>
          <p:nvPr/>
        </p:nvSpPr>
        <p:spPr bwMode="auto">
          <a:xfrm>
            <a:off x="4310706" y="2337861"/>
            <a:ext cx="519927" cy="3534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814429" y="2150085"/>
            <a:ext cx="1190282" cy="919291"/>
            <a:chOff x="1607293" y="2529497"/>
            <a:chExt cx="1422577" cy="1098699"/>
          </a:xfrm>
        </p:grpSpPr>
        <p:sp>
          <p:nvSpPr>
            <p:cNvPr id="48" name="Freeform 5"/>
            <p:cNvSpPr>
              <a:spLocks noChangeAspect="1" noEditPoints="1"/>
            </p:cNvSpPr>
            <p:nvPr/>
          </p:nvSpPr>
          <p:spPr bwMode="auto">
            <a:xfrm>
              <a:off x="1607293" y="2529497"/>
              <a:ext cx="1422577" cy="1098699"/>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52" name="Group 51"/>
            <p:cNvGrpSpPr/>
            <p:nvPr/>
          </p:nvGrpSpPr>
          <p:grpSpPr>
            <a:xfrm>
              <a:off x="2061884" y="2634924"/>
              <a:ext cx="513394" cy="576136"/>
              <a:chOff x="2304394" y="2806764"/>
              <a:chExt cx="203894" cy="228812"/>
            </a:xfrm>
            <a:solidFill>
              <a:schemeClr val="bg1"/>
            </a:solidFill>
          </p:grpSpPr>
          <p:sp>
            <p:nvSpPr>
              <p:cNvPr id="4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sp>
        <p:nvSpPr>
          <p:cNvPr id="55" name="TextBox 54"/>
          <p:cNvSpPr txBox="1"/>
          <p:nvPr/>
        </p:nvSpPr>
        <p:spPr>
          <a:xfrm>
            <a:off x="798997" y="3009848"/>
            <a:ext cx="1175643"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err="1">
                <a:gradFill>
                  <a:gsLst>
                    <a:gs pos="2917">
                      <a:schemeClr val="tx2"/>
                    </a:gs>
                    <a:gs pos="30000">
                      <a:schemeClr val="tx2"/>
                    </a:gs>
                  </a:gsLst>
                  <a:lin ang="5400000" scaled="0"/>
                </a:gradFill>
              </a:rPr>
              <a:t>Físico</a:t>
            </a:r>
            <a:endParaRPr lang="en-US" sz="2400" b="1" dirty="0">
              <a:gradFill>
                <a:gsLst>
                  <a:gs pos="2917">
                    <a:schemeClr val="tx2"/>
                  </a:gs>
                  <a:gs pos="30000">
                    <a:schemeClr val="tx2"/>
                  </a:gs>
                </a:gsLst>
                <a:lin ang="5400000" scaled="0"/>
              </a:gradFill>
            </a:endParaRPr>
          </a:p>
        </p:txBody>
      </p:sp>
      <p:grpSp>
        <p:nvGrpSpPr>
          <p:cNvPr id="54" name="Group 53"/>
          <p:cNvGrpSpPr/>
          <p:nvPr/>
        </p:nvGrpSpPr>
        <p:grpSpPr>
          <a:xfrm>
            <a:off x="804913" y="3967742"/>
            <a:ext cx="1188720" cy="1908467"/>
            <a:chOff x="5119137" y="1711739"/>
            <a:chExt cx="1420738" cy="2335832"/>
          </a:xfrm>
        </p:grpSpPr>
        <p:sp>
          <p:nvSpPr>
            <p:cNvPr id="4" name="Freeform 5"/>
            <p:cNvSpPr>
              <a:spLocks noChangeAspect="1" noEditPoints="1"/>
            </p:cNvSpPr>
            <p:nvPr/>
          </p:nvSpPr>
          <p:spPr bwMode="auto">
            <a:xfrm>
              <a:off x="5119137" y="2950290"/>
              <a:ext cx="1420738" cy="1097281"/>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7" name="Group 6"/>
            <p:cNvGrpSpPr/>
            <p:nvPr/>
          </p:nvGrpSpPr>
          <p:grpSpPr>
            <a:xfrm>
              <a:off x="5215615" y="2330646"/>
              <a:ext cx="600352" cy="548244"/>
              <a:chOff x="7225183" y="4826255"/>
              <a:chExt cx="420688" cy="384175"/>
            </a:xfrm>
          </p:grpSpPr>
          <p:sp>
            <p:nvSpPr>
              <p:cNvPr id="36" name="Rectangle 35"/>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7225183" y="4826255"/>
                <a:ext cx="420688" cy="384175"/>
                <a:chOff x="7225183" y="4826255"/>
                <a:chExt cx="420688" cy="384175"/>
              </a:xfrm>
              <a:solidFill>
                <a:schemeClr val="accent4"/>
              </a:solidFill>
            </p:grpSpPr>
            <p:sp>
              <p:nvSpPr>
                <p:cNvPr id="38"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9"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40"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41"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8" name="Group 7"/>
            <p:cNvGrpSpPr/>
            <p:nvPr/>
          </p:nvGrpSpPr>
          <p:grpSpPr>
            <a:xfrm>
              <a:off x="5841813" y="2330646"/>
              <a:ext cx="600352" cy="548244"/>
              <a:chOff x="7225183" y="4826255"/>
              <a:chExt cx="420688" cy="384175"/>
            </a:xfrm>
          </p:grpSpPr>
          <p:sp>
            <p:nvSpPr>
              <p:cNvPr id="30" name="Rectangle 29"/>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7225183" y="4826255"/>
                <a:ext cx="420688" cy="384175"/>
                <a:chOff x="7225183" y="4826255"/>
                <a:chExt cx="420688" cy="384175"/>
              </a:xfrm>
              <a:solidFill>
                <a:schemeClr val="accent4"/>
              </a:solidFill>
            </p:grpSpPr>
            <p:sp>
              <p:nvSpPr>
                <p:cNvPr id="32"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3"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4"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35"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10" name="Group 9"/>
            <p:cNvGrpSpPr/>
            <p:nvPr/>
          </p:nvGrpSpPr>
          <p:grpSpPr>
            <a:xfrm>
              <a:off x="5215615" y="1711739"/>
              <a:ext cx="600352" cy="548244"/>
              <a:chOff x="7225183" y="4826255"/>
              <a:chExt cx="420688" cy="384175"/>
            </a:xfrm>
          </p:grpSpPr>
          <p:sp>
            <p:nvSpPr>
              <p:cNvPr id="18" name="Rectangle 17"/>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7225183" y="4826255"/>
                <a:ext cx="420688" cy="384175"/>
                <a:chOff x="7225183" y="4826255"/>
                <a:chExt cx="420688" cy="384175"/>
              </a:xfrm>
              <a:solidFill>
                <a:schemeClr val="accent4"/>
              </a:solidFill>
            </p:grpSpPr>
            <p:sp>
              <p:nvSpPr>
                <p:cNvPr id="20"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1"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2"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23"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nvGrpSpPr>
            <p:cNvPr id="11" name="Group 10"/>
            <p:cNvGrpSpPr/>
            <p:nvPr/>
          </p:nvGrpSpPr>
          <p:grpSpPr>
            <a:xfrm>
              <a:off x="5841813" y="1711739"/>
              <a:ext cx="600352" cy="548244"/>
              <a:chOff x="7225183" y="4826255"/>
              <a:chExt cx="420688" cy="384175"/>
            </a:xfrm>
          </p:grpSpPr>
          <p:sp>
            <p:nvSpPr>
              <p:cNvPr id="12" name="Rectangle 11"/>
              <p:cNvSpPr/>
              <p:nvPr/>
            </p:nvSpPr>
            <p:spPr bwMode="auto">
              <a:xfrm>
                <a:off x="7255669" y="4857750"/>
                <a:ext cx="364331" cy="247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7225183" y="4826255"/>
                <a:ext cx="420688" cy="384175"/>
                <a:chOff x="7225183" y="4826255"/>
                <a:chExt cx="420688" cy="384175"/>
              </a:xfrm>
              <a:solidFill>
                <a:schemeClr val="accent4"/>
              </a:solidFill>
            </p:grpSpPr>
            <p:sp>
              <p:nvSpPr>
                <p:cNvPr id="14"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0018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5"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6"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7"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grpSp>
      </p:grpSp>
      <p:sp>
        <p:nvSpPr>
          <p:cNvPr id="56" name="TextBox 55"/>
          <p:cNvSpPr txBox="1"/>
          <p:nvPr/>
        </p:nvSpPr>
        <p:spPr>
          <a:xfrm>
            <a:off x="722870" y="5800926"/>
            <a:ext cx="135280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7619">
                      <a:srgbClr val="00188F"/>
                    </a:gs>
                    <a:gs pos="35000">
                      <a:srgbClr val="00188F"/>
                    </a:gs>
                  </a:gsLst>
                  <a:lin ang="5400000" scaled="0"/>
                </a:gradFill>
              </a:rPr>
              <a:t>Virtual</a:t>
            </a:r>
          </a:p>
        </p:txBody>
      </p:sp>
      <p:sp>
        <p:nvSpPr>
          <p:cNvPr id="58" name="TextBox 57"/>
          <p:cNvSpPr txBox="1"/>
          <p:nvPr/>
        </p:nvSpPr>
        <p:spPr>
          <a:xfrm>
            <a:off x="1940057" y="1776250"/>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solidFill>
                  <a:schemeClr val="tx2"/>
                </a:solidFill>
              </a:rPr>
              <a:t>}</a:t>
            </a:r>
            <a:endParaRPr lang="en-US" sz="1600" dirty="0">
              <a:solidFill>
                <a:schemeClr val="tx2"/>
              </a:solidFill>
            </a:endParaRPr>
          </a:p>
        </p:txBody>
      </p:sp>
      <p:sp>
        <p:nvSpPr>
          <p:cNvPr id="59" name="TextBox 58"/>
          <p:cNvSpPr txBox="1"/>
          <p:nvPr/>
        </p:nvSpPr>
        <p:spPr>
          <a:xfrm>
            <a:off x="1940057" y="3967742"/>
            <a:ext cx="81496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solidFill>
                  <a:srgbClr val="00188F"/>
                </a:solidFill>
              </a:rPr>
              <a:t>}</a:t>
            </a:r>
            <a:endParaRPr lang="en-US" sz="1600" dirty="0">
              <a:solidFill>
                <a:srgbClr val="00188F"/>
              </a:solidFill>
            </a:endParaRPr>
          </a:p>
        </p:txBody>
      </p:sp>
      <p:sp>
        <p:nvSpPr>
          <p:cNvPr id="60" name="TextBox 59"/>
          <p:cNvSpPr txBox="1"/>
          <p:nvPr/>
        </p:nvSpPr>
        <p:spPr>
          <a:xfrm>
            <a:off x="2554290" y="1972584"/>
            <a:ext cx="3489459" cy="1702004"/>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Aplicações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tradicionalmente</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construídas</a:t>
            </a:r>
            <a:r>
              <a:rPr lang="en-US" sz="1600" dirty="0">
                <a:gradFill>
                  <a:gsLst>
                    <a:gs pos="2917">
                      <a:schemeClr val="tx1"/>
                    </a:gs>
                    <a:gs pos="30000">
                      <a:schemeClr val="tx1"/>
                    </a:gs>
                  </a:gsLst>
                  <a:lin ang="5400000" scaled="0"/>
                </a:gradFill>
              </a:rPr>
              <a:t> e </a:t>
            </a:r>
            <a:r>
              <a:rPr lang="en-US" sz="1600" dirty="0" err="1">
                <a:gradFill>
                  <a:gsLst>
                    <a:gs pos="2917">
                      <a:schemeClr val="tx1"/>
                    </a:gs>
                    <a:gs pos="30000">
                      <a:schemeClr val="tx1"/>
                    </a:gs>
                  </a:gsLst>
                  <a:lin ang="5400000" scaled="0"/>
                </a:gradFill>
              </a:rPr>
              <a:t>implantadas</a:t>
            </a:r>
            <a:r>
              <a:rPr lang="en-US" sz="1600" dirty="0">
                <a:gradFill>
                  <a:gsLst>
                    <a:gs pos="2917">
                      <a:schemeClr val="tx1"/>
                    </a:gs>
                    <a:gs pos="30000">
                      <a:schemeClr val="tx1"/>
                    </a:gs>
                  </a:gsLst>
                  <a:lin ang="5400000" scaled="0"/>
                </a:gradFill>
              </a:rPr>
              <a:t> em </a:t>
            </a:r>
            <a:r>
              <a:rPr lang="en-US" sz="1600" dirty="0" err="1">
                <a:gradFill>
                  <a:gsLst>
                    <a:gs pos="2917">
                      <a:schemeClr val="tx1"/>
                    </a:gs>
                    <a:gs pos="30000">
                      <a:schemeClr val="tx1"/>
                    </a:gs>
                  </a:gsLst>
                  <a:lin ang="5400000" scaled="0"/>
                </a:gradFill>
              </a:rPr>
              <a:t>servidores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físicos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relação</a:t>
            </a:r>
            <a:r>
              <a:rPr lang="en-US" sz="1600" dirty="0">
                <a:gradFill>
                  <a:gsLst>
                    <a:gs pos="2917">
                      <a:schemeClr val="tx1"/>
                    </a:gs>
                    <a:gs pos="30000">
                      <a:schemeClr val="tx1"/>
                    </a:gs>
                  </a:gsLst>
                  <a:lin ang="5400000" scaled="0"/>
                </a:gradFill>
              </a:rPr>
              <a:t> 1:1)</a:t>
            </a:r>
          </a:p>
          <a:p>
            <a:pPr>
              <a:lnSpc>
                <a:spcPct val="90000"/>
              </a:lnSpc>
              <a:spcAft>
                <a:spcPts val="600"/>
              </a:spcAft>
            </a:pPr>
            <a:r>
              <a:rPr lang="en-US" sz="1600" dirty="0" err="1">
                <a:gradFill>
                  <a:gsLst>
                    <a:gs pos="2917">
                      <a:schemeClr val="tx1"/>
                    </a:gs>
                    <a:gs pos="30000">
                      <a:schemeClr val="tx1"/>
                    </a:gs>
                  </a:gsLst>
                  <a:lin ang="5400000" scaled="0"/>
                </a:gradFill>
              </a:rPr>
              <a:t>Novas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aplicações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necessitam</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sistemas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físicos</a:t>
            </a:r>
            <a:r>
              <a:rPr lang="en-US" sz="1600" dirty="0">
                <a:gradFill>
                  <a:gsLst>
                    <a:gs pos="2917">
                      <a:schemeClr val="tx1"/>
                    </a:gs>
                    <a:gs pos="30000">
                      <a:schemeClr val="tx1"/>
                    </a:gs>
                  </a:gsLst>
                  <a:lin ang="5400000" scaled="0"/>
                </a:gradFill>
              </a:rPr>
              <a:t> para </a:t>
            </a:r>
            <a:r>
              <a:rPr lang="en-US" sz="1600" dirty="0" err="1">
                <a:gradFill>
                  <a:gsLst>
                    <a:gs pos="2917">
                      <a:schemeClr val="tx1"/>
                    </a:gs>
                    <a:gs pos="30000">
                      <a:schemeClr val="tx1"/>
                    </a:gs>
                  </a:gsLst>
                  <a:lin ang="5400000" scaled="0"/>
                </a:gradFill>
              </a:rPr>
              <a:t>isolamento</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recursos</a:t>
            </a:r>
            <a:endParaRPr lang="en-US" sz="1600" dirty="0">
              <a:gradFill>
                <a:gsLst>
                  <a:gs pos="2917">
                    <a:schemeClr val="tx1"/>
                  </a:gs>
                  <a:gs pos="30000">
                    <a:schemeClr val="tx1"/>
                  </a:gs>
                </a:gsLst>
                <a:lin ang="5400000" scaled="0"/>
              </a:gradFill>
            </a:endParaRPr>
          </a:p>
        </p:txBody>
      </p:sp>
      <p:sp>
        <p:nvSpPr>
          <p:cNvPr id="61" name="TextBox 60"/>
          <p:cNvSpPr txBox="1"/>
          <p:nvPr/>
        </p:nvSpPr>
        <p:spPr>
          <a:xfrm>
            <a:off x="2523089" y="4109166"/>
            <a:ext cx="3489459" cy="2742289"/>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Altas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taxas</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consolidação</a:t>
            </a:r>
            <a:r>
              <a:rPr lang="en-US" sz="1600" dirty="0">
                <a:gradFill>
                  <a:gsLst>
                    <a:gs pos="2917">
                      <a:schemeClr val="tx1"/>
                    </a:gs>
                    <a:gs pos="30000">
                      <a:schemeClr val="tx1"/>
                    </a:gs>
                  </a:gsLst>
                  <a:lin ang="5400000" scaled="0"/>
                </a:gradFill>
              </a:rPr>
              <a:t> e </a:t>
            </a:r>
            <a:r>
              <a:rPr lang="en-US" sz="1600" dirty="0" err="1">
                <a:gradFill>
                  <a:gsLst>
                    <a:gs pos="2917">
                      <a:schemeClr val="tx1"/>
                    </a:gs>
                    <a:gs pos="30000">
                      <a:schemeClr val="tx1"/>
                    </a:gs>
                  </a:gsLst>
                  <a:lin ang="5400000" scaled="0"/>
                </a:gradFill>
              </a:rPr>
              <a:t>melhor</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utilização</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Implantação</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rápida</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aplicativos</a:t>
            </a:r>
            <a:r>
              <a:rPr lang="en-US" sz="1600" dirty="0">
                <a:gradFill>
                  <a:gsLst>
                    <a:gs pos="2917">
                      <a:schemeClr val="tx1"/>
                    </a:gs>
                    <a:gs pos="30000">
                      <a:schemeClr val="tx1"/>
                    </a:gs>
                  </a:gsLst>
                  <a:lin ang="5400000" scaled="0"/>
                </a:gradFill>
              </a:rPr>
              <a:t> em </a:t>
            </a:r>
            <a:r>
              <a:rPr lang="en-US" sz="1600" dirty="0" err="1">
                <a:gradFill>
                  <a:gsLst>
                    <a:gs pos="2917">
                      <a:schemeClr val="tx1"/>
                    </a:gs>
                    <a:gs pos="30000">
                      <a:schemeClr val="tx1"/>
                    </a:gs>
                  </a:gsLst>
                  <a:lin ang="5400000" scaled="0"/>
                </a:gradFill>
              </a:rPr>
              <a:t>relação</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ao</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método</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tradicional</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servidores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físicos</a:t>
            </a: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err="1">
                <a:gradFill>
                  <a:gsLst>
                    <a:gs pos="2917">
                      <a:schemeClr val="tx1"/>
                    </a:gs>
                    <a:gs pos="30000">
                      <a:schemeClr val="tx1"/>
                    </a:gs>
                  </a:gsLst>
                  <a:lin ang="5400000" scaled="0"/>
                </a:gradFill>
              </a:rPr>
              <a:t>Aplicativos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implantados</a:t>
            </a:r>
            <a:r>
              <a:rPr lang="en-US" sz="1600" dirty="0">
                <a:gradFill>
                  <a:gsLst>
                    <a:gs pos="2917">
                      <a:schemeClr val="tx1"/>
                    </a:gs>
                    <a:gs pos="30000">
                      <a:schemeClr val="tx1"/>
                    </a:gs>
                  </a:gsLst>
                  <a:lin ang="5400000" scaled="0"/>
                </a:gradFill>
              </a:rPr>
              <a:t> em VMs com </a:t>
            </a:r>
            <a:r>
              <a:rPr lang="en-US" sz="1600" dirty="0" err="1">
                <a:gradFill>
                  <a:gsLst>
                    <a:gs pos="2917">
                      <a:schemeClr val="tx1"/>
                    </a:gs>
                    <a:gs pos="30000">
                      <a:schemeClr val="tx1"/>
                    </a:gs>
                  </a:gsLst>
                  <a:lin ang="5400000" scaled="0"/>
                </a:gradFill>
              </a:rPr>
              <a:t>alta</a:t>
            </a:r>
            <a:r>
              <a:rPr lang="en-US" sz="1600" dirty="0">
                <a:gradFill>
                  <a:gsLst>
                    <a:gs pos="2917">
                      <a:schemeClr val="tx1"/>
                    </a:gs>
                    <a:gs pos="30000">
                      <a:schemeClr val="tx1"/>
                    </a:gs>
                  </a:gsLst>
                  <a:lin ang="5400000" scaled="0"/>
                </a:gradFill>
              </a:rPr>
              <a:t> taxa de </a:t>
            </a:r>
            <a:r>
              <a:rPr lang="en-US" sz="1600" dirty="0" err="1">
                <a:gradFill>
                  <a:gsLst>
                    <a:gs pos="2917">
                      <a:schemeClr val="tx1"/>
                    </a:gs>
                    <a:gs pos="30000">
                      <a:schemeClr val="tx1"/>
                    </a:gs>
                  </a:gsLst>
                  <a:lin ang="5400000" scaled="0"/>
                </a:gradFill>
              </a:rPr>
              <a:t>sucesso</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compatibilidade</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Apps </a:t>
            </a:r>
            <a:r>
              <a:rPr lang="en-US" sz="1600" dirty="0" err="1">
                <a:gradFill>
                  <a:gsLst>
                    <a:gs pos="2917">
                      <a:schemeClr val="tx1"/>
                    </a:gs>
                    <a:gs pos="30000">
                      <a:schemeClr val="tx1"/>
                    </a:gs>
                  </a:gsLst>
                  <a:lin ang="5400000" scaled="0"/>
                </a:gradFill>
              </a:rPr>
              <a:t>beneficiadas</a:t>
            </a:r>
            <a:r>
              <a:rPr lang="en-US" sz="1600" dirty="0">
                <a:gradFill>
                  <a:gsLst>
                    <a:gs pos="2917">
                      <a:schemeClr val="tx1"/>
                    </a:gs>
                    <a:gs pos="30000">
                      <a:schemeClr val="tx1"/>
                    </a:gs>
                  </a:gsLst>
                  <a:lin ang="5400000" scaled="0"/>
                </a:gradFill>
              </a:rPr>
              <a:t> com Recursos de VM (ex: Live migration, HA)</a:t>
            </a:r>
          </a:p>
        </p:txBody>
      </p:sp>
      <p:cxnSp>
        <p:nvCxnSpPr>
          <p:cNvPr id="63" name="Straight Connector 62"/>
          <p:cNvCxnSpPr/>
          <p:nvPr/>
        </p:nvCxnSpPr>
        <p:spPr>
          <a:xfrm>
            <a:off x="6416584" y="2067491"/>
            <a:ext cx="0" cy="4162697"/>
          </a:xfrm>
          <a:prstGeom prst="line">
            <a:avLst/>
          </a:prstGeom>
          <a:ln w="381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178389" y="2084931"/>
            <a:ext cx="2512217" cy="2406222"/>
            <a:chOff x="7178389" y="2084931"/>
            <a:chExt cx="2512217" cy="2406222"/>
          </a:xfrm>
        </p:grpSpPr>
        <p:sp>
          <p:nvSpPr>
            <p:cNvPr id="65" name="Freeform 5"/>
            <p:cNvSpPr>
              <a:spLocks noChangeAspect="1" noEditPoints="1"/>
            </p:cNvSpPr>
            <p:nvPr/>
          </p:nvSpPr>
          <p:spPr bwMode="auto">
            <a:xfrm>
              <a:off x="7178389" y="2084931"/>
              <a:ext cx="2395133" cy="1849834"/>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nvGrpSpPr>
            <p:cNvPr id="84" name="Group 83"/>
            <p:cNvGrpSpPr/>
            <p:nvPr/>
          </p:nvGrpSpPr>
          <p:grpSpPr>
            <a:xfrm>
              <a:off x="7388615" y="2895644"/>
              <a:ext cx="457478" cy="447088"/>
              <a:chOff x="9109131" y="2427363"/>
              <a:chExt cx="620854" cy="606753"/>
            </a:xfrm>
          </p:grpSpPr>
          <p:grpSp>
            <p:nvGrpSpPr>
              <p:cNvPr id="85" name="Group 84"/>
              <p:cNvGrpSpPr/>
              <p:nvPr/>
            </p:nvGrpSpPr>
            <p:grpSpPr>
              <a:xfrm>
                <a:off x="9204778" y="2479325"/>
                <a:ext cx="429561" cy="482058"/>
                <a:chOff x="2304394" y="2806764"/>
                <a:chExt cx="203894" cy="228812"/>
              </a:xfrm>
              <a:solidFill>
                <a:schemeClr val="bg1"/>
              </a:solidFill>
            </p:grpSpPr>
            <p:sp>
              <p:nvSpPr>
                <p:cNvPr id="8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8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8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86" name="Rounded Rectangle 8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0" name="Group 89"/>
            <p:cNvGrpSpPr/>
            <p:nvPr/>
          </p:nvGrpSpPr>
          <p:grpSpPr>
            <a:xfrm>
              <a:off x="7904180" y="2895644"/>
              <a:ext cx="457478" cy="447088"/>
              <a:chOff x="9109131" y="2427363"/>
              <a:chExt cx="620854" cy="606753"/>
            </a:xfrm>
          </p:grpSpPr>
          <p:grpSp>
            <p:nvGrpSpPr>
              <p:cNvPr id="91" name="Group 90"/>
              <p:cNvGrpSpPr/>
              <p:nvPr/>
            </p:nvGrpSpPr>
            <p:grpSpPr>
              <a:xfrm>
                <a:off x="9204778" y="2479325"/>
                <a:ext cx="429561" cy="482058"/>
                <a:chOff x="2304394" y="2806764"/>
                <a:chExt cx="203894" cy="228812"/>
              </a:xfrm>
              <a:solidFill>
                <a:schemeClr val="bg1"/>
              </a:solidFill>
            </p:grpSpPr>
            <p:sp>
              <p:nvSpPr>
                <p:cNvPr id="9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9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9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92" name="Rounded Rectangle 9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6" name="Group 95"/>
            <p:cNvGrpSpPr/>
            <p:nvPr/>
          </p:nvGrpSpPr>
          <p:grpSpPr>
            <a:xfrm>
              <a:off x="8411036" y="2895644"/>
              <a:ext cx="457478" cy="447088"/>
              <a:chOff x="9109131" y="2427363"/>
              <a:chExt cx="620854" cy="606753"/>
            </a:xfrm>
          </p:grpSpPr>
          <p:grpSp>
            <p:nvGrpSpPr>
              <p:cNvPr id="97" name="Group 96"/>
              <p:cNvGrpSpPr/>
              <p:nvPr/>
            </p:nvGrpSpPr>
            <p:grpSpPr>
              <a:xfrm>
                <a:off x="9204778" y="2479325"/>
                <a:ext cx="429561" cy="482058"/>
                <a:chOff x="2304394" y="2806764"/>
                <a:chExt cx="203894" cy="228812"/>
              </a:xfrm>
              <a:solidFill>
                <a:schemeClr val="bg1"/>
              </a:solidFill>
            </p:grpSpPr>
            <p:sp>
              <p:nvSpPr>
                <p:cNvPr id="9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98" name="Rounded Rectangle 97"/>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2" name="Group 101"/>
            <p:cNvGrpSpPr/>
            <p:nvPr/>
          </p:nvGrpSpPr>
          <p:grpSpPr>
            <a:xfrm>
              <a:off x="8914412" y="2895644"/>
              <a:ext cx="457478" cy="447088"/>
              <a:chOff x="9109131" y="2427363"/>
              <a:chExt cx="620854" cy="606753"/>
            </a:xfrm>
          </p:grpSpPr>
          <p:grpSp>
            <p:nvGrpSpPr>
              <p:cNvPr id="103" name="Group 102"/>
              <p:cNvGrpSpPr/>
              <p:nvPr/>
            </p:nvGrpSpPr>
            <p:grpSpPr>
              <a:xfrm>
                <a:off x="9204778" y="2479325"/>
                <a:ext cx="429561" cy="482058"/>
                <a:chOff x="2304394" y="2806764"/>
                <a:chExt cx="203894" cy="228812"/>
              </a:xfrm>
              <a:solidFill>
                <a:schemeClr val="bg1"/>
              </a:solidFill>
            </p:grpSpPr>
            <p:sp>
              <p:nvSpPr>
                <p:cNvPr id="10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0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04" name="Rounded Rectangle 103"/>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8" name="Group 107"/>
            <p:cNvGrpSpPr/>
            <p:nvPr/>
          </p:nvGrpSpPr>
          <p:grpSpPr>
            <a:xfrm>
              <a:off x="7636201" y="2374901"/>
              <a:ext cx="457478" cy="447088"/>
              <a:chOff x="9109131" y="2427363"/>
              <a:chExt cx="620854" cy="606753"/>
            </a:xfrm>
          </p:grpSpPr>
          <p:grpSp>
            <p:nvGrpSpPr>
              <p:cNvPr id="109" name="Group 108"/>
              <p:cNvGrpSpPr/>
              <p:nvPr/>
            </p:nvGrpSpPr>
            <p:grpSpPr>
              <a:xfrm>
                <a:off x="9204778" y="2479325"/>
                <a:ext cx="429561" cy="482058"/>
                <a:chOff x="2304394" y="2806764"/>
                <a:chExt cx="203894" cy="228812"/>
              </a:xfrm>
              <a:solidFill>
                <a:schemeClr val="bg1"/>
              </a:solidFill>
            </p:grpSpPr>
            <p:sp>
              <p:nvSpPr>
                <p:cNvPr id="111"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2"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3"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10" name="Rounded Rectangle 109"/>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4" name="Group 113"/>
            <p:cNvGrpSpPr/>
            <p:nvPr/>
          </p:nvGrpSpPr>
          <p:grpSpPr>
            <a:xfrm>
              <a:off x="8143057" y="2374901"/>
              <a:ext cx="457478" cy="447088"/>
              <a:chOff x="9109131" y="2427363"/>
              <a:chExt cx="620854" cy="606753"/>
            </a:xfrm>
          </p:grpSpPr>
          <p:grpSp>
            <p:nvGrpSpPr>
              <p:cNvPr id="115" name="Group 114"/>
              <p:cNvGrpSpPr/>
              <p:nvPr/>
            </p:nvGrpSpPr>
            <p:grpSpPr>
              <a:xfrm>
                <a:off x="9204778" y="2479325"/>
                <a:ext cx="429561" cy="482058"/>
                <a:chOff x="2304394" y="2806764"/>
                <a:chExt cx="203894" cy="228812"/>
              </a:xfrm>
              <a:solidFill>
                <a:schemeClr val="bg1"/>
              </a:solidFill>
            </p:grpSpPr>
            <p:sp>
              <p:nvSpPr>
                <p:cNvPr id="11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1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16" name="Rounded Rectangle 11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p:cNvGrpSpPr/>
            <p:nvPr/>
          </p:nvGrpSpPr>
          <p:grpSpPr>
            <a:xfrm>
              <a:off x="8646433" y="2374901"/>
              <a:ext cx="457478" cy="447088"/>
              <a:chOff x="9109131" y="2427363"/>
              <a:chExt cx="620854" cy="606753"/>
            </a:xfrm>
          </p:grpSpPr>
          <p:grpSp>
            <p:nvGrpSpPr>
              <p:cNvPr id="121" name="Group 120"/>
              <p:cNvGrpSpPr/>
              <p:nvPr/>
            </p:nvGrpSpPr>
            <p:grpSpPr>
              <a:xfrm>
                <a:off x="9204778" y="2479325"/>
                <a:ext cx="429561" cy="482058"/>
                <a:chOff x="2304394" y="2806764"/>
                <a:chExt cx="203894" cy="228812"/>
              </a:xfrm>
              <a:solidFill>
                <a:schemeClr val="bg1"/>
              </a:solidFill>
            </p:grpSpPr>
            <p:sp>
              <p:nvSpPr>
                <p:cNvPr id="12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2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12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22" name="Rounded Rectangle 12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6" name="TextBox 125"/>
            <p:cNvSpPr txBox="1"/>
            <p:nvPr/>
          </p:nvSpPr>
          <p:spPr>
            <a:xfrm>
              <a:off x="7225316" y="3863289"/>
              <a:ext cx="246529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err="1">
                  <a:gradFill>
                    <a:gsLst>
                      <a:gs pos="2917">
                        <a:schemeClr val="accent4"/>
                      </a:gs>
                      <a:gs pos="30000">
                        <a:schemeClr val="accent4"/>
                      </a:gs>
                    </a:gsLst>
                  </a:gradFill>
                </a:rPr>
                <a:t>Físico</a:t>
              </a:r>
              <a:r>
                <a:rPr lang="en-US" sz="2400" b="1" dirty="0">
                  <a:gradFill>
                    <a:gsLst>
                      <a:gs pos="2917">
                        <a:schemeClr val="accent4"/>
                      </a:gs>
                      <a:gs pos="30000">
                        <a:schemeClr val="accent4"/>
                      </a:gs>
                    </a:gsLst>
                  </a:gradFill>
                </a:rPr>
                <a:t> / Virtual</a:t>
              </a:r>
            </a:p>
          </p:txBody>
        </p:sp>
      </p:grpSp>
      <p:sp>
        <p:nvSpPr>
          <p:cNvPr id="127" name="TextBox 126"/>
          <p:cNvSpPr txBox="1"/>
          <p:nvPr/>
        </p:nvSpPr>
        <p:spPr>
          <a:xfrm>
            <a:off x="9440125" y="2030352"/>
            <a:ext cx="741229" cy="1625060"/>
          </a:xfrm>
          <a:prstGeom prst="rect">
            <a:avLst/>
          </a:prstGeom>
          <a:noFill/>
        </p:spPr>
        <p:txBody>
          <a:bodyPr wrap="none" lIns="182880" tIns="146304" rIns="182880" bIns="146304" rtlCol="0">
            <a:spAutoFit/>
          </a:bodyPr>
          <a:lstStyle/>
          <a:p>
            <a:pPr>
              <a:lnSpc>
                <a:spcPct val="90000"/>
              </a:lnSpc>
              <a:spcAft>
                <a:spcPts val="600"/>
              </a:spcAft>
            </a:pPr>
            <a:r>
              <a:rPr lang="en-US" sz="9600" dirty="0">
                <a:solidFill>
                  <a:schemeClr val="accent4"/>
                </a:solidFill>
              </a:rPr>
              <a:t>}</a:t>
            </a:r>
            <a:endParaRPr lang="en-US" sz="1400" dirty="0">
              <a:solidFill>
                <a:schemeClr val="accent4"/>
              </a:solidFill>
            </a:endParaRPr>
          </a:p>
        </p:txBody>
      </p:sp>
      <p:sp>
        <p:nvSpPr>
          <p:cNvPr id="129" name="TextBox 128"/>
          <p:cNvSpPr txBox="1"/>
          <p:nvPr/>
        </p:nvSpPr>
        <p:spPr>
          <a:xfrm>
            <a:off x="7059443" y="4423057"/>
            <a:ext cx="4799059" cy="2009781"/>
          </a:xfrm>
          <a:prstGeom prst="rect">
            <a:avLst/>
          </a:prstGeom>
          <a:noFill/>
        </p:spPr>
        <p:txBody>
          <a:bodyPr wrap="square" lIns="182880" tIns="146304" rIns="182880" bIns="146304" rtlCol="0">
            <a:spAutoFit/>
          </a:bodyPr>
          <a:lstStyle/>
          <a:p>
            <a:pPr>
              <a:lnSpc>
                <a:spcPct val="90000"/>
              </a:lnSpc>
              <a:spcAft>
                <a:spcPts val="600"/>
              </a:spcAft>
            </a:pPr>
            <a:r>
              <a:rPr lang="en-US" sz="1600" b="1" dirty="0" err="1">
                <a:gradFill>
                  <a:gsLst>
                    <a:gs pos="2917">
                      <a:schemeClr val="accent4"/>
                    </a:gs>
                    <a:gs pos="30000">
                      <a:schemeClr val="accent4"/>
                    </a:gs>
                  </a:gsLst>
                  <a:lin ang="5400000" scaled="0"/>
                </a:gradFill>
              </a:rPr>
              <a:t>Principais</a:t>
            </a:r>
            <a:r>
              <a:rPr lang="en-US" sz="1600" b="1" dirty="0">
                <a:gradFill>
                  <a:gsLst>
                    <a:gs pos="2917">
                      <a:schemeClr val="accent4"/>
                    </a:gs>
                    <a:gs pos="30000">
                      <a:schemeClr val="accent4"/>
                    </a:gs>
                  </a:gsLst>
                  <a:lin ang="5400000" scaled="0"/>
                </a:gradFill>
              </a:rPr>
              <a:t> </a:t>
            </a:r>
            <a:r>
              <a:rPr lang="en-US" sz="1600" b="1" dirty="0" err="1">
                <a:gradFill>
                  <a:gsLst>
                    <a:gs pos="2917">
                      <a:schemeClr val="accent4"/>
                    </a:gs>
                    <a:gs pos="30000">
                      <a:schemeClr val="accent4"/>
                    </a:gs>
                  </a:gsLst>
                  <a:lin ang="5400000" scaled="0"/>
                </a:gradFill>
              </a:rPr>
              <a:t>benefícios</a:t>
            </a:r>
            <a:endParaRPr lang="en-US" sz="1600" dirty="0">
              <a:gradFill>
                <a:gsLst>
                  <a:gs pos="2917">
                    <a:schemeClr val="accent4"/>
                  </a:gs>
                  <a:gs pos="30000">
                    <a:schemeClr val="accent4"/>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Raída</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aceleração</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implantação</a:t>
            </a:r>
            <a:r>
              <a:rPr lang="en-US" sz="1600" dirty="0">
                <a:gradFill>
                  <a:gsLst>
                    <a:gs pos="2917">
                      <a:schemeClr val="tx1"/>
                    </a:gs>
                    <a:gs pos="30000">
                      <a:schemeClr val="tx1"/>
                    </a:gs>
                  </a:gsLst>
                  <a:lin ang="5400000" scaled="0"/>
                </a:gradFill>
              </a:rPr>
              <a:t> de Apps</a:t>
            </a:r>
          </a:p>
          <a:p>
            <a:pPr>
              <a:lnSpc>
                <a:spcPct val="90000"/>
              </a:lnSpc>
              <a:spcAft>
                <a:spcPts val="600"/>
              </a:spcAft>
            </a:pPr>
            <a:r>
              <a:rPr lang="en-US" sz="1600" dirty="0" err="1">
                <a:gradFill>
                  <a:gsLst>
                    <a:gs pos="2917">
                      <a:schemeClr val="tx1"/>
                    </a:gs>
                    <a:gs pos="30000">
                      <a:schemeClr val="tx1"/>
                    </a:gs>
                  </a:gsLst>
                  <a:lin ang="5400000" scaled="0"/>
                </a:gradFill>
              </a:rPr>
              <a:t>Esforço</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reduzido</a:t>
            </a:r>
            <a:r>
              <a:rPr lang="en-US" sz="1600" dirty="0">
                <a:gradFill>
                  <a:gsLst>
                    <a:gs pos="2917">
                      <a:schemeClr val="tx1"/>
                    </a:gs>
                    <a:gs pos="30000">
                      <a:schemeClr val="tx1"/>
                    </a:gs>
                  </a:gsLst>
                  <a:lin ang="5400000" scaled="0"/>
                </a:gradFill>
              </a:rPr>
              <a:t> para </a:t>
            </a:r>
            <a:r>
              <a:rPr lang="en-US" sz="1600" dirty="0" err="1">
                <a:gradFill>
                  <a:gsLst>
                    <a:gs pos="2917">
                      <a:schemeClr val="tx1"/>
                    </a:gs>
                    <a:gs pos="30000">
                      <a:schemeClr val="tx1"/>
                    </a:gs>
                  </a:gsLst>
                  <a:lin ang="5400000" scaled="0"/>
                </a:gradFill>
              </a:rPr>
              <a:t>implantar</a:t>
            </a:r>
            <a:r>
              <a:rPr lang="en-US" sz="1600" dirty="0">
                <a:gradFill>
                  <a:gsLst>
                    <a:gs pos="2917">
                      <a:schemeClr val="tx1"/>
                    </a:gs>
                    <a:gs pos="30000">
                      <a:schemeClr val="tx1"/>
                    </a:gs>
                  </a:gsLst>
                  <a:lin ang="5400000" scaled="0"/>
                </a:gradFill>
              </a:rPr>
              <a:t> Apps</a:t>
            </a:r>
          </a:p>
          <a:p>
            <a:pPr>
              <a:lnSpc>
                <a:spcPct val="90000"/>
              </a:lnSpc>
              <a:spcAft>
                <a:spcPts val="600"/>
              </a:spcAft>
            </a:pPr>
            <a:r>
              <a:rPr lang="en-US" sz="1600" dirty="0" err="1">
                <a:gradFill>
                  <a:gsLst>
                    <a:gs pos="2917">
                      <a:schemeClr val="tx1"/>
                    </a:gs>
                    <a:gs pos="30000">
                      <a:schemeClr val="tx1"/>
                    </a:gs>
                  </a:gsLst>
                  <a:lin ang="5400000" scaled="0"/>
                </a:gradFill>
              </a:rPr>
              <a:t>Amplo</a:t>
            </a:r>
            <a:r>
              <a:rPr lang="en-US" sz="1600" dirty="0">
                <a:gradFill>
                  <a:gsLst>
                    <a:gs pos="2917">
                      <a:schemeClr val="tx1"/>
                    </a:gs>
                    <a:gs pos="30000">
                      <a:schemeClr val="tx1"/>
                    </a:gs>
                  </a:gsLst>
                  <a:lin ang="5400000" scaled="0"/>
                </a:gradFill>
              </a:rPr>
              <a:t> Desenvolvimento e testes</a:t>
            </a:r>
          </a:p>
          <a:p>
            <a:pPr>
              <a:lnSpc>
                <a:spcPct val="90000"/>
              </a:lnSpc>
              <a:spcAft>
                <a:spcPts val="600"/>
              </a:spcAft>
            </a:pPr>
            <a:r>
              <a:rPr lang="en-US" sz="1600" dirty="0" err="1">
                <a:gradFill>
                  <a:gsLst>
                    <a:gs pos="2917">
                      <a:schemeClr val="tx1"/>
                    </a:gs>
                    <a:gs pos="30000">
                      <a:schemeClr val="tx1"/>
                    </a:gs>
                  </a:gsLst>
                  <a:lin ang="5400000" scaled="0"/>
                </a:gradFill>
              </a:rPr>
              <a:t>Baixo</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custo</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associado</a:t>
            </a:r>
            <a:r>
              <a:rPr lang="en-US" sz="1600" dirty="0">
                <a:gradFill>
                  <a:gsLst>
                    <a:gs pos="2917">
                      <a:schemeClr val="tx1"/>
                    </a:gs>
                    <a:gs pos="30000">
                      <a:schemeClr val="tx1"/>
                    </a:gs>
                  </a:gsLst>
                  <a:lin ang="5400000" scaled="0"/>
                </a:gradFill>
              </a:rPr>
              <a:t> com </a:t>
            </a:r>
            <a:r>
              <a:rPr lang="en-US" sz="1600" dirty="0" err="1">
                <a:gradFill>
                  <a:gsLst>
                    <a:gs pos="2917">
                      <a:schemeClr val="tx1"/>
                    </a:gs>
                    <a:gs pos="30000">
                      <a:schemeClr val="tx1"/>
                    </a:gs>
                  </a:gsLst>
                  <a:lin ang="5400000" scaled="0"/>
                </a:gradFill>
              </a:rPr>
              <a:t>implantação</a:t>
            </a:r>
            <a:r>
              <a:rPr lang="en-US" sz="1600" dirty="0">
                <a:gradFill>
                  <a:gsLst>
                    <a:gs pos="2917">
                      <a:schemeClr val="tx1"/>
                    </a:gs>
                    <a:gs pos="30000">
                      <a:schemeClr val="tx1"/>
                    </a:gs>
                  </a:gsLst>
                  <a:lin ang="5400000" scaled="0"/>
                </a:gradFill>
              </a:rPr>
              <a:t> de apps</a:t>
            </a:r>
          </a:p>
          <a:p>
            <a:pPr>
              <a:lnSpc>
                <a:spcPct val="90000"/>
              </a:lnSpc>
              <a:spcAft>
                <a:spcPts val="600"/>
              </a:spcAft>
            </a:pPr>
            <a:r>
              <a:rPr lang="en-US" sz="1600" dirty="0">
                <a:gradFill>
                  <a:gsLst>
                    <a:gs pos="2917">
                      <a:schemeClr val="tx1"/>
                    </a:gs>
                    <a:gs pos="30000">
                      <a:schemeClr val="tx1"/>
                    </a:gs>
                  </a:gsLst>
                  <a:lin ang="5400000" scaled="0"/>
                </a:gradFill>
              </a:rPr>
              <a:t>Alta taxa de </a:t>
            </a:r>
            <a:r>
              <a:rPr lang="en-US" sz="1600" dirty="0" err="1">
                <a:gradFill>
                  <a:gsLst>
                    <a:gs pos="2917">
                      <a:schemeClr val="tx1"/>
                    </a:gs>
                    <a:gs pos="30000">
                      <a:schemeClr val="tx1"/>
                    </a:gs>
                  </a:gsLst>
                  <a:lin ang="5400000" scaled="0"/>
                </a:gradFill>
              </a:rPr>
              <a:t>consolidação</a:t>
            </a:r>
            <a:endParaRPr lang="en-US" sz="1600" dirty="0">
              <a:gradFill>
                <a:gsLst>
                  <a:gs pos="2917">
                    <a:schemeClr val="tx1"/>
                  </a:gs>
                  <a:gs pos="30000">
                    <a:schemeClr val="tx1"/>
                  </a:gs>
                </a:gsLst>
                <a:lin ang="5400000" scaled="0"/>
              </a:gradFill>
            </a:endParaRPr>
          </a:p>
        </p:txBody>
      </p:sp>
      <p:grpSp>
        <p:nvGrpSpPr>
          <p:cNvPr id="142" name="Group 141"/>
          <p:cNvGrpSpPr/>
          <p:nvPr/>
        </p:nvGrpSpPr>
        <p:grpSpPr>
          <a:xfrm>
            <a:off x="9849236" y="2397306"/>
            <a:ext cx="2147674" cy="1074686"/>
            <a:chOff x="9867795" y="2133904"/>
            <a:chExt cx="2147674" cy="1074686"/>
          </a:xfrm>
        </p:grpSpPr>
        <p:sp>
          <p:nvSpPr>
            <p:cNvPr id="128" name="TextBox 127"/>
            <p:cNvSpPr txBox="1"/>
            <p:nvPr/>
          </p:nvSpPr>
          <p:spPr>
            <a:xfrm>
              <a:off x="9867795" y="2580726"/>
              <a:ext cx="1919628"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accent4"/>
                      </a:gs>
                      <a:gs pos="30000">
                        <a:schemeClr val="accent4"/>
                      </a:gs>
                    </a:gsLst>
                  </a:gradFill>
                </a:rPr>
                <a:t>Containers</a:t>
              </a:r>
            </a:p>
          </p:txBody>
        </p:sp>
        <p:sp>
          <p:nvSpPr>
            <p:cNvPr id="140" name="Rectangle 139"/>
            <p:cNvSpPr/>
            <p:nvPr/>
          </p:nvSpPr>
          <p:spPr>
            <a:xfrm>
              <a:off x="9953502" y="2133904"/>
              <a:ext cx="2061967" cy="646331"/>
            </a:xfrm>
            <a:prstGeom prst="rect">
              <a:avLst/>
            </a:prstGeom>
          </p:spPr>
          <p:txBody>
            <a:bodyPr wrap="square">
              <a:spAutoFit/>
            </a:bodyPr>
            <a:lstStyle/>
            <a:p>
              <a:r>
                <a:rPr lang="en-US" dirty="0" err="1">
                  <a:gradFill>
                    <a:gsLst>
                      <a:gs pos="2917">
                        <a:schemeClr val="tx1"/>
                      </a:gs>
                      <a:gs pos="30000">
                        <a:schemeClr val="tx1"/>
                      </a:gs>
                    </a:gsLst>
                    <a:lin ang="5400000" scaled="0"/>
                  </a:gradFill>
                </a:rPr>
                <a:t>Pacotes</a:t>
              </a:r>
              <a:r>
                <a:rPr lang="en-US" dirty="0">
                  <a:gradFill>
                    <a:gsLst>
                      <a:gs pos="2917">
                        <a:schemeClr val="tx1"/>
                      </a:gs>
                      <a:gs pos="30000">
                        <a:schemeClr val="tx1"/>
                      </a:gs>
                    </a:gsLst>
                    <a:lin ang="5400000" scaled="0"/>
                  </a:gradFill>
                </a:rPr>
                <a:t> e apps em </a:t>
              </a:r>
              <a:r>
                <a:rPr lang="en-US" dirty="0" err="1">
                  <a:gradFill>
                    <a:gsLst>
                      <a:gs pos="2917">
                        <a:schemeClr val="tx1"/>
                      </a:gs>
                      <a:gs pos="30000">
                        <a:schemeClr val="tx1"/>
                      </a:gs>
                    </a:gsLst>
                    <a:lin ang="5400000" scaled="0"/>
                  </a:gradFill>
                </a:rPr>
                <a:t>execução</a:t>
              </a:r>
              <a:r>
                <a:rPr lang="en-US" dirty="0">
                  <a:gradFill>
                    <a:gsLst>
                      <a:gs pos="2917">
                        <a:schemeClr val="tx1"/>
                      </a:gs>
                      <a:gs pos="30000">
                        <a:schemeClr val="tx1"/>
                      </a:gs>
                    </a:gsLst>
                    <a:lin ang="5400000" scaled="0"/>
                  </a:gradFill>
                </a:rPr>
                <a:t> com</a:t>
              </a:r>
              <a:endParaRPr lang="en-US" dirty="0"/>
            </a:p>
          </p:txBody>
        </p:sp>
      </p:grpSp>
    </p:spTree>
    <p:extLst>
      <p:ext uri="{BB962C8B-B14F-4D97-AF65-F5344CB8AC3E}">
        <p14:creationId xmlns:p14="http://schemas.microsoft.com/office/powerpoint/2010/main" val="2316681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left)">
                                      <p:cBhvr>
                                        <p:cTn id="14" dur="500"/>
                                        <p:tgtEl>
                                          <p:spTgt spid="5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0">
                                            <p:txEl>
                                              <p:pRg st="0" end="0"/>
                                            </p:txEl>
                                          </p:spTgt>
                                        </p:tgtEl>
                                        <p:attrNameLst>
                                          <p:attrName>style.visibility</p:attrName>
                                        </p:attrNameLst>
                                      </p:cBhvr>
                                      <p:to>
                                        <p:strVal val="visible"/>
                                      </p:to>
                                    </p:set>
                                    <p:animEffect transition="in" filter="fade">
                                      <p:cBhvr>
                                        <p:cTn id="18" dur="500"/>
                                        <p:tgtEl>
                                          <p:spTgt spid="60">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0">
                                            <p:txEl>
                                              <p:pRg st="1" end="1"/>
                                            </p:txEl>
                                          </p:spTgt>
                                        </p:tgtEl>
                                        <p:attrNameLst>
                                          <p:attrName>style.visibility</p:attrName>
                                        </p:attrNameLst>
                                      </p:cBhvr>
                                      <p:to>
                                        <p:strVal val="visible"/>
                                      </p:to>
                                    </p:set>
                                    <p:animEffect transition="in" filter="fade">
                                      <p:cBhvr>
                                        <p:cTn id="22" dur="500"/>
                                        <p:tgtEl>
                                          <p:spTgt spid="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1">
                                            <p:txEl>
                                              <p:pRg st="0" end="0"/>
                                            </p:txEl>
                                          </p:spTgt>
                                        </p:tgtEl>
                                        <p:attrNameLst>
                                          <p:attrName>style.visibility</p:attrName>
                                        </p:attrNameLst>
                                      </p:cBhvr>
                                      <p:to>
                                        <p:strVal val="visible"/>
                                      </p:to>
                                    </p:set>
                                    <p:animEffect transition="in" filter="fade">
                                      <p:cBhvr>
                                        <p:cTn id="38" dur="500"/>
                                        <p:tgtEl>
                                          <p:spTgt spid="61">
                                            <p:txEl>
                                              <p:pRg st="0" end="0"/>
                                            </p:txEl>
                                          </p:spTgt>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61">
                                            <p:txEl>
                                              <p:pRg st="1" end="1"/>
                                            </p:txEl>
                                          </p:spTgt>
                                        </p:tgtEl>
                                        <p:attrNameLst>
                                          <p:attrName>style.visibility</p:attrName>
                                        </p:attrNameLst>
                                      </p:cBhvr>
                                      <p:to>
                                        <p:strVal val="visible"/>
                                      </p:to>
                                    </p:set>
                                    <p:animEffect transition="in" filter="fade">
                                      <p:cBhvr>
                                        <p:cTn id="42" dur="500"/>
                                        <p:tgtEl>
                                          <p:spTgt spid="61">
                                            <p:txEl>
                                              <p:pRg st="1" end="1"/>
                                            </p:txEl>
                                          </p:spTgt>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61">
                                            <p:txEl>
                                              <p:pRg st="2" end="2"/>
                                            </p:txEl>
                                          </p:spTgt>
                                        </p:tgtEl>
                                        <p:attrNameLst>
                                          <p:attrName>style.visibility</p:attrName>
                                        </p:attrNameLst>
                                      </p:cBhvr>
                                      <p:to>
                                        <p:strVal val="visible"/>
                                      </p:to>
                                    </p:set>
                                    <p:animEffect transition="in" filter="fade">
                                      <p:cBhvr>
                                        <p:cTn id="46" dur="500"/>
                                        <p:tgtEl>
                                          <p:spTgt spid="61">
                                            <p:txEl>
                                              <p:pRg st="2" end="2"/>
                                            </p:txEl>
                                          </p:spTgt>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61">
                                            <p:txEl>
                                              <p:pRg st="3" end="3"/>
                                            </p:txEl>
                                          </p:spTgt>
                                        </p:tgtEl>
                                        <p:attrNameLst>
                                          <p:attrName>style.visibility</p:attrName>
                                        </p:attrNameLst>
                                      </p:cBhvr>
                                      <p:to>
                                        <p:strVal val="visible"/>
                                      </p:to>
                                    </p:set>
                                    <p:animEffect transition="in" filter="fade">
                                      <p:cBhvr>
                                        <p:cTn id="50" dur="500"/>
                                        <p:tgtEl>
                                          <p:spTgt spid="61">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up)">
                                      <p:cBhvr>
                                        <p:cTn id="55" dur="500"/>
                                        <p:tgtEl>
                                          <p:spTgt spid="63"/>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wipe(left)">
                                      <p:cBhvr>
                                        <p:cTn id="63" dur="500"/>
                                        <p:tgtEl>
                                          <p:spTgt spid="127"/>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wipe(left)">
                                      <p:cBhvr>
                                        <p:cTn id="67" dur="500"/>
                                        <p:tgtEl>
                                          <p:spTgt spid="142"/>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129"/>
                                        </p:tgtEl>
                                        <p:attrNameLst>
                                          <p:attrName>style.visibility</p:attrName>
                                        </p:attrNameLst>
                                      </p:cBhvr>
                                      <p:to>
                                        <p:strVal val="visible"/>
                                      </p:to>
                                    </p:set>
                                    <p:animEffect transition="in" filter="wipe(up)">
                                      <p:cBhvr>
                                        <p:cTn id="7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8" grpId="0"/>
      <p:bldP spid="59" grpId="0"/>
      <p:bldP spid="60" grpId="0" uiExpand="1" build="p"/>
      <p:bldP spid="61" grpId="0" uiExpand="1" build="p"/>
      <p:bldP spid="127" grpId="0"/>
      <p:bldP spid="1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Processo</a:t>
            </a:r>
            <a:r>
              <a:rPr lang="en-US" sz="4400" dirty="0"/>
              <a:t> de Desenvolvimento </a:t>
            </a:r>
            <a:r>
              <a:rPr lang="en-US" sz="4400" dirty="0" err="1"/>
              <a:t>usando</a:t>
            </a:r>
            <a:r>
              <a:rPr lang="en-US" sz="4400" dirty="0"/>
              <a:t> 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a:solidFill>
                  <a:srgbClr val="5C2D91"/>
                </a:solidFill>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rgbClr val="FFFFFF"/>
                    </a:gs>
                    <a:gs pos="30000">
                      <a:srgbClr val="FFFFFF"/>
                    </a:gs>
                  </a:gsLst>
                  <a:lin ang="5400000" scaled="0"/>
                </a:gradFill>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573"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645" name="Group 644"/>
          <p:cNvGrpSpPr/>
          <p:nvPr/>
        </p:nvGrpSpPr>
        <p:grpSpPr>
          <a:xfrm>
            <a:off x="3375601" y="1416139"/>
            <a:ext cx="3203663" cy="2299796"/>
            <a:chOff x="503237" y="1297243"/>
            <a:chExt cx="2338643" cy="1678829"/>
          </a:xfrm>
        </p:grpSpPr>
        <p:sp>
          <p:nvSpPr>
            <p:cNvPr id="646"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647"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8"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9" name="Oval 7"/>
            <p:cNvSpPr>
              <a:spLocks noChangeArrowheads="1"/>
            </p:cNvSpPr>
            <p:nvPr/>
          </p:nvSpPr>
          <p:spPr bwMode="auto">
            <a:xfrm>
              <a:off x="1043902" y="2661653"/>
              <a:ext cx="540665" cy="117907"/>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0"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1" name="Rectangle 9"/>
            <p:cNvSpPr>
              <a:spLocks noChangeArrowheads="1"/>
            </p:cNvSpPr>
            <p:nvPr/>
          </p:nvSpPr>
          <p:spPr bwMode="auto">
            <a:xfrm>
              <a:off x="690992" y="1830942"/>
              <a:ext cx="1225623" cy="712803"/>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2" name="Rectangle 10"/>
            <p:cNvSpPr>
              <a:spLocks noChangeArrowheads="1"/>
            </p:cNvSpPr>
            <p:nvPr/>
          </p:nvSpPr>
          <p:spPr bwMode="auto">
            <a:xfrm>
              <a:off x="503237" y="2911759"/>
              <a:ext cx="1620257" cy="62527"/>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3"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109" name="Rounded Rectangle 108"/>
          <p:cNvSpPr/>
          <p:nvPr/>
        </p:nvSpPr>
        <p:spPr bwMode="auto">
          <a:xfrm>
            <a:off x="8032469" y="2600819"/>
            <a:ext cx="2409029" cy="4126948"/>
          </a:xfrm>
          <a:prstGeom prst="roundRect">
            <a:avLst/>
          </a:prstGeom>
          <a:solidFill>
            <a:schemeClr val="bg1">
              <a:lumMod val="95000"/>
              <a:alpha val="95000"/>
            </a:schemeClr>
          </a:solidFill>
          <a:ln w="38100">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err="1">
                <a:solidFill>
                  <a:schemeClr val="tx1"/>
                </a:solidFill>
              </a:rPr>
              <a:t>Repositório</a:t>
            </a:r>
            <a:br>
              <a:rPr lang="en-US" sz="2000" b="1" dirty="0">
                <a:solidFill>
                  <a:schemeClr val="tx1"/>
                </a:solidFill>
              </a:rPr>
            </a:br>
            <a:r>
              <a:rPr lang="en-US" sz="2000" b="1" dirty="0">
                <a:solidFill>
                  <a:schemeClr val="tx1"/>
                </a:solidFill>
              </a:rPr>
              <a:t>Central</a:t>
            </a:r>
          </a:p>
        </p:txBody>
      </p:sp>
      <p:grpSp>
        <p:nvGrpSpPr>
          <p:cNvPr id="110" name="Group 109"/>
          <p:cNvGrpSpPr/>
          <p:nvPr/>
        </p:nvGrpSpPr>
        <p:grpSpPr>
          <a:xfrm>
            <a:off x="8300747" y="4442351"/>
            <a:ext cx="1882150" cy="951832"/>
            <a:chOff x="4962561" y="2484878"/>
            <a:chExt cx="2522622" cy="1409700"/>
          </a:xfrm>
        </p:grpSpPr>
        <p:grpSp>
          <p:nvGrpSpPr>
            <p:cNvPr id="111" name="Group 110"/>
            <p:cNvGrpSpPr/>
            <p:nvPr/>
          </p:nvGrpSpPr>
          <p:grpSpPr>
            <a:xfrm>
              <a:off x="4962561" y="2484878"/>
              <a:ext cx="2522622" cy="1409700"/>
              <a:chOff x="3703637" y="1744662"/>
              <a:chExt cx="5181600" cy="2895600"/>
            </a:xfrm>
          </p:grpSpPr>
          <p:sp>
            <p:nvSpPr>
              <p:cNvPr id="121" name="Rectangle 12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Right Bracket 12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23" name="Left Bracket 12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12" name="Straight Connector 11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5151321" y="2732528"/>
              <a:ext cx="364693" cy="914400"/>
              <a:chOff x="5528956" y="2849562"/>
              <a:chExt cx="729385" cy="1828800"/>
            </a:xfrm>
          </p:grpSpPr>
          <p:cxnSp>
            <p:nvCxnSpPr>
              <p:cNvPr id="117" name="Straight Connector 11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24" name="Rectangle 123"/>
          <p:cNvSpPr/>
          <p:nvPr/>
        </p:nvSpPr>
        <p:spPr>
          <a:xfrm>
            <a:off x="8383133" y="4621783"/>
            <a:ext cx="1725836" cy="620304"/>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nvGrpSpPr>
          <p:cNvPr id="125" name="Group 124"/>
          <p:cNvGrpSpPr/>
          <p:nvPr/>
        </p:nvGrpSpPr>
        <p:grpSpPr>
          <a:xfrm>
            <a:off x="8296160" y="5533699"/>
            <a:ext cx="1882150" cy="951832"/>
            <a:chOff x="4962561" y="2484878"/>
            <a:chExt cx="2522622" cy="1409700"/>
          </a:xfrm>
        </p:grpSpPr>
        <p:grpSp>
          <p:nvGrpSpPr>
            <p:cNvPr id="126" name="Group 125"/>
            <p:cNvGrpSpPr/>
            <p:nvPr/>
          </p:nvGrpSpPr>
          <p:grpSpPr>
            <a:xfrm>
              <a:off x="4962561" y="2484878"/>
              <a:ext cx="2522622" cy="1409700"/>
              <a:chOff x="3703637" y="1744662"/>
              <a:chExt cx="5181600" cy="2895600"/>
            </a:xfrm>
          </p:grpSpPr>
          <p:sp>
            <p:nvSpPr>
              <p:cNvPr id="136" name="Rectangle 135"/>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ight Bracket 136"/>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38" name="Left Bracket 137"/>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27" name="Straight Connector 126"/>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5151321" y="2732528"/>
              <a:ext cx="364693" cy="914400"/>
              <a:chOff x="5528956" y="2849562"/>
              <a:chExt cx="729385" cy="1828800"/>
            </a:xfrm>
          </p:grpSpPr>
          <p:cxnSp>
            <p:nvCxnSpPr>
              <p:cNvPr id="132" name="Straight Connector 131"/>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572" name="Straight Arrow Connector 571"/>
          <p:cNvCxnSpPr>
            <a:endCxn id="646" idx="20"/>
          </p:cNvCxnSpPr>
          <p:nvPr/>
        </p:nvCxnSpPr>
        <p:spPr>
          <a:xfrm flipH="1" flipV="1">
            <a:off x="6579264" y="2837830"/>
            <a:ext cx="1719223" cy="974480"/>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8">
            <a:duotone>
              <a:prstClr val="black"/>
              <a:schemeClr val="tx1">
                <a:lumMod val="50000"/>
                <a:tint val="45000"/>
                <a:satMod val="400000"/>
              </a:schemeClr>
            </a:duotone>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06638" y="4494007"/>
            <a:ext cx="2972028" cy="1084217"/>
          </a:xfrm>
          <a:prstGeom prst="rect">
            <a:avLst/>
          </a:prstGeom>
        </p:spPr>
      </p:pic>
      <p:sp>
        <p:nvSpPr>
          <p:cNvPr id="87" name="TextBox 86"/>
          <p:cNvSpPr txBox="1"/>
          <p:nvPr/>
        </p:nvSpPr>
        <p:spPr>
          <a:xfrm>
            <a:off x="535958" y="4576186"/>
            <a:ext cx="2795061"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a:t>Em </a:t>
            </a:r>
            <a:r>
              <a:rPr lang="en-US" sz="2400" dirty="0" err="1"/>
              <a:t>estágio</a:t>
            </a:r>
            <a:r>
              <a:rPr lang="en-US" sz="2400" dirty="0"/>
              <a:t> para </a:t>
            </a:r>
            <a:r>
              <a:rPr lang="en-US" sz="2400" dirty="0" err="1"/>
              <a:t>integração</a:t>
            </a:r>
            <a:r>
              <a:rPr lang="en-US" sz="2400" dirty="0"/>
              <a:t> </a:t>
            </a:r>
            <a:r>
              <a:rPr lang="en-US" sz="2400" dirty="0" err="1"/>
              <a:t>ou</a:t>
            </a:r>
            <a:r>
              <a:rPr lang="en-US" sz="2400" dirty="0"/>
              <a:t> QA</a:t>
            </a:r>
          </a:p>
        </p:txBody>
      </p:sp>
      <p:cxnSp>
        <p:nvCxnSpPr>
          <p:cNvPr id="88" name="Straight Arrow Connector 87"/>
          <p:cNvCxnSpPr/>
          <p:nvPr/>
        </p:nvCxnSpPr>
        <p:spPr>
          <a:xfrm flipH="1">
            <a:off x="6579264" y="3812309"/>
            <a:ext cx="1696373" cy="1087066"/>
          </a:xfrm>
          <a:prstGeom prst="straightConnector1">
            <a:avLst/>
          </a:prstGeom>
          <a:solidFill>
            <a:schemeClr val="tx1"/>
          </a:solidFill>
          <a:ln w="28575">
            <a:solidFill>
              <a:schemeClr val="accent4"/>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8298487" y="3336393"/>
            <a:ext cx="1882150" cy="951832"/>
            <a:chOff x="4962561" y="2484878"/>
            <a:chExt cx="2522622" cy="1409700"/>
          </a:xfrm>
        </p:grpSpPr>
        <p:grpSp>
          <p:nvGrpSpPr>
            <p:cNvPr id="141" name="Group 140"/>
            <p:cNvGrpSpPr/>
            <p:nvPr/>
          </p:nvGrpSpPr>
          <p:grpSpPr>
            <a:xfrm>
              <a:off x="4962561" y="2484878"/>
              <a:ext cx="2522622" cy="1409700"/>
              <a:chOff x="3703637" y="1744662"/>
              <a:chExt cx="5181600" cy="2895600"/>
            </a:xfrm>
          </p:grpSpPr>
          <p:sp>
            <p:nvSpPr>
              <p:cNvPr id="151" name="Rectangle 150"/>
              <p:cNvSpPr/>
              <p:nvPr/>
            </p:nvSpPr>
            <p:spPr bwMode="auto">
              <a:xfrm>
                <a:off x="3789873" y="1829243"/>
                <a:ext cx="5013282" cy="2725204"/>
              </a:xfrm>
              <a:prstGeom prst="rect">
                <a:avLst/>
              </a:prstGeom>
              <a:solidFill>
                <a:schemeClr val="accent1"/>
              </a:solidFill>
              <a:ln w="76200">
                <a:solidFill>
                  <a:schemeClr val="bg1">
                    <a:lumMod val="9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ight Bracket 151"/>
              <p:cNvSpPr/>
              <p:nvPr/>
            </p:nvSpPr>
            <p:spPr>
              <a:xfrm>
                <a:off x="8512014" y="1744662"/>
                <a:ext cx="373223" cy="289560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153" name="Left Bracket 152"/>
              <p:cNvSpPr/>
              <p:nvPr/>
            </p:nvSpPr>
            <p:spPr>
              <a:xfrm>
                <a:off x="3703637" y="1744662"/>
                <a:ext cx="373223" cy="289560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grpSp>
        <p:cxnSp>
          <p:nvCxnSpPr>
            <p:cNvPr id="142" name="Straight Connector 141"/>
            <p:cNvCxnSpPr/>
            <p:nvPr/>
          </p:nvCxnSpPr>
          <p:spPr>
            <a:xfrm>
              <a:off x="7288402"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7166837"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7045273"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923709" y="2732528"/>
              <a:ext cx="0" cy="9144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151321" y="2732528"/>
              <a:ext cx="364693" cy="914400"/>
              <a:chOff x="5528956" y="2849562"/>
              <a:chExt cx="729385" cy="1828800"/>
            </a:xfrm>
          </p:grpSpPr>
          <p:cxnSp>
            <p:nvCxnSpPr>
              <p:cNvPr id="147" name="Straight Connector 146"/>
              <p:cNvCxnSpPr/>
              <p:nvPr/>
            </p:nvCxnSpPr>
            <p:spPr>
              <a:xfrm>
                <a:off x="6258341"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015212"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772084"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8956" y="2849562"/>
                <a:ext cx="0" cy="1828800"/>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a:off x="8903345" y="3460601"/>
            <a:ext cx="693047" cy="711773"/>
            <a:chOff x="1141449" y="3277093"/>
            <a:chExt cx="693047" cy="711773"/>
          </a:xfrm>
        </p:grpSpPr>
        <p:pic>
          <p:nvPicPr>
            <p:cNvPr id="155" name="Picture 1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56" name="Picture 155"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57" name="Picture 156"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58" name="Picture 157" descr="\\MAGNUM\Projects\Microsoft\Cloud Power FY12\Design\ICONS_PNG\Application.png"/>
            <p:cNvPicPr>
              <a:picLocks noChangeAspect="1" noChangeArrowheads="1"/>
            </p:cNvPicPr>
            <p:nvPr/>
          </p:nvPicPr>
          <p:blipFill>
            <a:blip r:embed="rId11" cstate="print">
              <a:duotone>
                <a:schemeClr val="accent3">
                  <a:shade val="45000"/>
                  <a:satMod val="135000"/>
                </a:scheme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
        <p:nvSpPr>
          <p:cNvPr id="89" name="TextBox 88"/>
          <p:cNvSpPr txBox="1"/>
          <p:nvPr/>
        </p:nvSpPr>
        <p:spPr>
          <a:xfrm>
            <a:off x="63537" y="2673102"/>
            <a:ext cx="3251527" cy="1292662"/>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t>Compartilhado</a:t>
            </a:r>
            <a:r>
              <a:rPr lang="en-US" sz="2400" dirty="0"/>
              <a:t> com outros </a:t>
            </a:r>
            <a:r>
              <a:rPr lang="en-US" sz="2400" dirty="0" err="1"/>
              <a:t>desenvolvedores</a:t>
            </a:r>
            <a:endParaRPr lang="en-US" sz="2400" dirty="0"/>
          </a:p>
        </p:txBody>
      </p:sp>
      <p:sp>
        <p:nvSpPr>
          <p:cNvPr id="90" name="TextBox 2"/>
          <p:cNvSpPr txBox="1"/>
          <p:nvPr/>
        </p:nvSpPr>
        <p:spPr>
          <a:xfrm>
            <a:off x="59339" y="1987487"/>
            <a:ext cx="3251527"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err="1"/>
              <a:t>Utilizado</a:t>
            </a:r>
            <a:r>
              <a:rPr lang="en-US" sz="2400" dirty="0"/>
              <a:t> </a:t>
            </a:r>
            <a:r>
              <a:rPr lang="en-US" sz="2400" dirty="0" err="1"/>
              <a:t>parateste</a:t>
            </a:r>
            <a:r>
              <a:rPr lang="en-US" sz="2400" dirty="0"/>
              <a:t> </a:t>
            </a:r>
            <a:r>
              <a:rPr lang="en-US" sz="2400" dirty="0" err="1"/>
              <a:t>unitário</a:t>
            </a:r>
            <a:endParaRPr lang="en-US" sz="2400" dirty="0"/>
          </a:p>
        </p:txBody>
      </p:sp>
    </p:spTree>
    <p:extLst>
      <p:ext uri="{BB962C8B-B14F-4D97-AF65-F5344CB8AC3E}">
        <p14:creationId xmlns:p14="http://schemas.microsoft.com/office/powerpoint/2010/main" val="304771021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138"/>
          <p:cNvPicPr>
            <a:picLocks noChangeAspect="1"/>
          </p:cNvPicPr>
          <p:nvPr/>
        </p:nvPicPr>
        <p:blipFill>
          <a:blip r:embed="rId3"/>
          <a:stretch>
            <a:fillRect/>
          </a:stretch>
        </p:blipFill>
        <p:spPr>
          <a:xfrm>
            <a:off x="5553108" y="4257737"/>
            <a:ext cx="1865792" cy="2459736"/>
          </a:xfrm>
          <a:prstGeom prst="rect">
            <a:avLst/>
          </a:prstGeom>
        </p:spPr>
      </p:pic>
      <p:sp>
        <p:nvSpPr>
          <p:cNvPr id="20" name="Freeform 19"/>
          <p:cNvSpPr>
            <a:spLocks noChangeAspect="1" noEditPoints="1"/>
          </p:cNvSpPr>
          <p:nvPr/>
        </p:nvSpPr>
        <p:spPr bwMode="auto">
          <a:xfrm>
            <a:off x="1383719" y="2354703"/>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2" name="Title 1"/>
          <p:cNvSpPr>
            <a:spLocks noGrp="1"/>
          </p:cNvSpPr>
          <p:nvPr>
            <p:ph type="title"/>
          </p:nvPr>
        </p:nvSpPr>
        <p:spPr>
          <a:xfrm>
            <a:off x="274320" y="312664"/>
            <a:ext cx="12057380" cy="898600"/>
          </a:xfrm>
        </p:spPr>
        <p:txBody>
          <a:bodyPr/>
          <a:lstStyle/>
          <a:p>
            <a:r>
              <a:rPr lang="en-US" spc="0" dirty="0" err="1">
                <a:solidFill>
                  <a:schemeClr val="tx1"/>
                </a:solidFill>
              </a:rPr>
              <a:t>Processos</a:t>
            </a:r>
            <a:r>
              <a:rPr lang="en-US" spc="0" dirty="0">
                <a:solidFill>
                  <a:schemeClr val="tx1"/>
                </a:solidFill>
              </a:rPr>
              <a:t> de DevOps com Containers</a:t>
            </a:r>
          </a:p>
        </p:txBody>
      </p:sp>
      <p:sp>
        <p:nvSpPr>
          <p:cNvPr id="5" name="Freeform 5"/>
          <p:cNvSpPr>
            <a:spLocks/>
          </p:cNvSpPr>
          <p:nvPr/>
        </p:nvSpPr>
        <p:spPr bwMode="auto">
          <a:xfrm>
            <a:off x="3047121" y="4053906"/>
            <a:ext cx="272888" cy="13254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6"/>
          <p:cNvSpPr>
            <a:spLocks/>
          </p:cNvSpPr>
          <p:nvPr/>
        </p:nvSpPr>
        <p:spPr bwMode="auto">
          <a:xfrm>
            <a:off x="2544228" y="4055855"/>
            <a:ext cx="580861" cy="740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7"/>
          <p:cNvSpPr>
            <a:spLocks noChangeArrowheads="1"/>
          </p:cNvSpPr>
          <p:nvPr/>
        </p:nvSpPr>
        <p:spPr bwMode="auto">
          <a:xfrm>
            <a:off x="1563782" y="3843392"/>
            <a:ext cx="606201" cy="128647"/>
          </a:xfrm>
          <a:prstGeom prst="ellipse">
            <a:avLst/>
          </a:pr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8"/>
          <p:cNvSpPr>
            <a:spLocks/>
          </p:cNvSpPr>
          <p:nvPr/>
        </p:nvSpPr>
        <p:spPr bwMode="auto">
          <a:xfrm>
            <a:off x="1121314" y="2890235"/>
            <a:ext cx="1465797" cy="1017481"/>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9"/>
          <p:cNvSpPr>
            <a:spLocks noChangeArrowheads="1"/>
          </p:cNvSpPr>
          <p:nvPr/>
        </p:nvSpPr>
        <p:spPr bwMode="auto">
          <a:xfrm>
            <a:off x="1168094" y="2937016"/>
            <a:ext cx="1374185" cy="77773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0"/>
          <p:cNvSpPr>
            <a:spLocks noChangeArrowheads="1"/>
          </p:cNvSpPr>
          <p:nvPr/>
        </p:nvSpPr>
        <p:spPr bwMode="auto">
          <a:xfrm>
            <a:off x="957581" y="4116280"/>
            <a:ext cx="1816653" cy="68222"/>
          </a:xfrm>
          <a:prstGeom prst="rect">
            <a:avLst/>
          </a:prstGeom>
          <a:solidFill>
            <a:schemeClr val="tx1"/>
          </a:solidFill>
          <a:ln w="19050">
            <a:solidFill>
              <a:schemeClr val="tx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a:off x="957581" y="4034414"/>
            <a:ext cx="1816653" cy="81866"/>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tx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6" name="TextBox 825"/>
          <p:cNvSpPr txBox="1"/>
          <p:nvPr/>
        </p:nvSpPr>
        <p:spPr>
          <a:xfrm>
            <a:off x="940539" y="4188389"/>
            <a:ext cx="2846115" cy="1625060"/>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err="1"/>
              <a:t>Desenvolvedores</a:t>
            </a:r>
            <a:r>
              <a:rPr lang="en-US" sz="1600" dirty="0"/>
              <a:t> </a:t>
            </a:r>
            <a:r>
              <a:rPr lang="en-US" sz="1600" dirty="0" err="1"/>
              <a:t>controem</a:t>
            </a:r>
            <a:r>
              <a:rPr lang="en-US" sz="1600" dirty="0"/>
              <a:t> e </a:t>
            </a:r>
            <a:r>
              <a:rPr lang="en-US" sz="1600" dirty="0" err="1"/>
              <a:t>testam</a:t>
            </a:r>
            <a:r>
              <a:rPr lang="en-US" sz="1600" dirty="0"/>
              <a:t>  apps em containers, </a:t>
            </a:r>
            <a:r>
              <a:rPr lang="en-US" sz="1600" dirty="0" err="1"/>
              <a:t>usando</a:t>
            </a:r>
            <a:r>
              <a:rPr lang="en-US" sz="1600" dirty="0"/>
              <a:t> </a:t>
            </a:r>
            <a:r>
              <a:rPr lang="en-US" sz="1600" dirty="0" err="1"/>
              <a:t>ambiente</a:t>
            </a:r>
            <a:r>
              <a:rPr lang="en-US" sz="1600" dirty="0"/>
              <a:t> de Desenvolvimento (ex: Visual Studio)</a:t>
            </a:r>
          </a:p>
        </p:txBody>
      </p:sp>
      <p:sp>
        <p:nvSpPr>
          <p:cNvPr id="565" name="Rectangle 564"/>
          <p:cNvSpPr/>
          <p:nvPr/>
        </p:nvSpPr>
        <p:spPr>
          <a:xfrm>
            <a:off x="9105904" y="4593467"/>
            <a:ext cx="2468373" cy="978729"/>
          </a:xfrm>
          <a:prstGeom prst="rect">
            <a:avLst/>
          </a:prstGeom>
        </p:spPr>
        <p:txBody>
          <a:bodyPr wrap="square">
            <a:spAutoFit/>
          </a:bodyPr>
          <a:lstStyle/>
          <a:p>
            <a:pPr algn="ctr">
              <a:lnSpc>
                <a:spcPct val="90000"/>
              </a:lnSpc>
              <a:spcAft>
                <a:spcPts val="600"/>
              </a:spcAft>
            </a:pPr>
            <a:r>
              <a:rPr lang="en-US" sz="1600" b="1" dirty="0" err="1"/>
              <a:t>Operações</a:t>
            </a:r>
            <a:r>
              <a:rPr lang="en-US" sz="1600" dirty="0"/>
              <a:t> </a:t>
            </a:r>
            <a:r>
              <a:rPr lang="en-US" sz="1600" dirty="0" err="1"/>
              <a:t>automatizam</a:t>
            </a:r>
            <a:r>
              <a:rPr lang="en-US" sz="1600" dirty="0"/>
              <a:t> </a:t>
            </a:r>
            <a:r>
              <a:rPr lang="en-US" sz="1600" dirty="0" err="1"/>
              <a:t>implantação</a:t>
            </a:r>
            <a:r>
              <a:rPr lang="en-US" sz="1600" dirty="0"/>
              <a:t> e </a:t>
            </a:r>
            <a:r>
              <a:rPr lang="en-US" sz="1600" dirty="0" err="1"/>
              <a:t>monitoram</a:t>
            </a:r>
            <a:r>
              <a:rPr lang="en-US" sz="1600" dirty="0"/>
              <a:t> apps do </a:t>
            </a:r>
            <a:r>
              <a:rPr lang="en-US" sz="1600" dirty="0" err="1"/>
              <a:t>repositório</a:t>
            </a:r>
            <a:r>
              <a:rPr lang="en-US" sz="1600" dirty="0"/>
              <a:t> central</a:t>
            </a:r>
          </a:p>
        </p:txBody>
      </p:sp>
      <p:grpSp>
        <p:nvGrpSpPr>
          <p:cNvPr id="27" name="Group 26"/>
          <p:cNvGrpSpPr/>
          <p:nvPr/>
        </p:nvGrpSpPr>
        <p:grpSpPr>
          <a:xfrm>
            <a:off x="3786654" y="4731281"/>
            <a:ext cx="1309254" cy="481808"/>
            <a:chOff x="3613583" y="4961406"/>
            <a:chExt cx="1841662" cy="481808"/>
          </a:xfrm>
          <a:solidFill>
            <a:schemeClr val="tx1"/>
          </a:solidFill>
        </p:grpSpPr>
        <p:cxnSp>
          <p:nvCxnSpPr>
            <p:cNvPr id="415" name="Straight Arrow Connector 414"/>
            <p:cNvCxnSpPr/>
            <p:nvPr/>
          </p:nvCxnSpPr>
          <p:spPr>
            <a:xfrm>
              <a:off x="3613583" y="4961406"/>
              <a:ext cx="1841662" cy="481808"/>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6" name="Oval 68"/>
            <p:cNvSpPr>
              <a:spLocks noChangeArrowheads="1"/>
            </p:cNvSpPr>
            <p:nvPr/>
          </p:nvSpPr>
          <p:spPr bwMode="auto">
            <a:xfrm>
              <a:off x="4423417" y="5091580"/>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1</a:t>
              </a:r>
            </a:p>
          </p:txBody>
        </p:sp>
      </p:grpSp>
      <p:grpSp>
        <p:nvGrpSpPr>
          <p:cNvPr id="29" name="Group 28"/>
          <p:cNvGrpSpPr/>
          <p:nvPr/>
        </p:nvGrpSpPr>
        <p:grpSpPr>
          <a:xfrm>
            <a:off x="7460175" y="4680859"/>
            <a:ext cx="1576026" cy="572602"/>
            <a:chOff x="6945550" y="4910984"/>
            <a:chExt cx="1917580" cy="572602"/>
          </a:xfrm>
          <a:solidFill>
            <a:schemeClr val="tx1"/>
          </a:solidFill>
        </p:grpSpPr>
        <p:cxnSp>
          <p:nvCxnSpPr>
            <p:cNvPr id="417" name="Straight Arrow Connector 416"/>
            <p:cNvCxnSpPr/>
            <p:nvPr/>
          </p:nvCxnSpPr>
          <p:spPr>
            <a:xfrm flipH="1">
              <a:off x="6945550" y="4910984"/>
              <a:ext cx="1917580" cy="572602"/>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8" name="Oval 68"/>
            <p:cNvSpPr>
              <a:spLocks noChangeArrowheads="1"/>
            </p:cNvSpPr>
            <p:nvPr/>
          </p:nvSpPr>
          <p:spPr bwMode="auto">
            <a:xfrm>
              <a:off x="7848663" y="5056352"/>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2</a:t>
              </a:r>
            </a:p>
          </p:txBody>
        </p:sp>
      </p:grpSp>
      <p:grpSp>
        <p:nvGrpSpPr>
          <p:cNvPr id="31" name="Group 30"/>
          <p:cNvGrpSpPr/>
          <p:nvPr/>
        </p:nvGrpSpPr>
        <p:grpSpPr>
          <a:xfrm>
            <a:off x="7689109" y="2416311"/>
            <a:ext cx="1160026" cy="287129"/>
            <a:chOff x="7516038" y="2646436"/>
            <a:chExt cx="1160026" cy="287129"/>
          </a:xfrm>
          <a:solidFill>
            <a:schemeClr val="tx1"/>
          </a:solidFill>
        </p:grpSpPr>
        <p:cxnSp>
          <p:nvCxnSpPr>
            <p:cNvPr id="422" name="Straight Arrow Connector 421"/>
            <p:cNvCxnSpPr/>
            <p:nvPr/>
          </p:nvCxnSpPr>
          <p:spPr>
            <a:xfrm flipH="1" flipV="1">
              <a:off x="7516038" y="2646436"/>
              <a:ext cx="1160026" cy="287129"/>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1" name="Oval 68"/>
            <p:cNvSpPr>
              <a:spLocks noChangeArrowheads="1"/>
            </p:cNvSpPr>
            <p:nvPr/>
          </p:nvSpPr>
          <p:spPr bwMode="auto">
            <a:xfrm>
              <a:off x="7987061" y="2700308"/>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2</a:t>
              </a:r>
            </a:p>
          </p:txBody>
        </p:sp>
      </p:grpSp>
      <p:grpSp>
        <p:nvGrpSpPr>
          <p:cNvPr id="492" name="Group 491"/>
          <p:cNvGrpSpPr/>
          <p:nvPr/>
        </p:nvGrpSpPr>
        <p:grpSpPr>
          <a:xfrm>
            <a:off x="3791986" y="3280852"/>
            <a:ext cx="4942855" cy="221153"/>
            <a:chOff x="6969700" y="5010124"/>
            <a:chExt cx="4942855" cy="221153"/>
          </a:xfrm>
          <a:solidFill>
            <a:schemeClr val="tx1"/>
          </a:solidFill>
        </p:grpSpPr>
        <p:cxnSp>
          <p:nvCxnSpPr>
            <p:cNvPr id="493" name="Straight Arrow Connector 492"/>
            <p:cNvCxnSpPr/>
            <p:nvPr/>
          </p:nvCxnSpPr>
          <p:spPr>
            <a:xfrm flipH="1">
              <a:off x="6969700" y="5127220"/>
              <a:ext cx="4942855" cy="3933"/>
            </a:xfrm>
            <a:prstGeom prst="straightConnector1">
              <a:avLst/>
            </a:prstGeom>
            <a:grpFill/>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4" name="Oval 68"/>
            <p:cNvSpPr>
              <a:spLocks noChangeArrowheads="1"/>
            </p:cNvSpPr>
            <p:nvPr/>
          </p:nvSpPr>
          <p:spPr bwMode="auto">
            <a:xfrm>
              <a:off x="9476907" y="5010124"/>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solidFill>
                    <a:schemeClr val="bg1"/>
                  </a:solidFill>
                </a:rPr>
                <a:t>3</a:t>
              </a:r>
            </a:p>
          </p:txBody>
        </p:sp>
      </p:grpSp>
      <p:sp>
        <p:nvSpPr>
          <p:cNvPr id="496" name="Rectangle 495"/>
          <p:cNvSpPr/>
          <p:nvPr/>
        </p:nvSpPr>
        <p:spPr>
          <a:xfrm>
            <a:off x="4427409" y="3538654"/>
            <a:ext cx="4019957" cy="757130"/>
          </a:xfrm>
          <a:prstGeom prst="rect">
            <a:avLst/>
          </a:prstGeom>
        </p:spPr>
        <p:txBody>
          <a:bodyPr wrap="square">
            <a:spAutoFit/>
          </a:bodyPr>
          <a:lstStyle/>
          <a:p>
            <a:pPr>
              <a:lnSpc>
                <a:spcPct val="90000"/>
              </a:lnSpc>
              <a:spcAft>
                <a:spcPts val="600"/>
              </a:spcAft>
            </a:pPr>
            <a:r>
              <a:rPr lang="en-US" sz="1600" b="1" dirty="0" err="1"/>
              <a:t>Operações</a:t>
            </a:r>
            <a:r>
              <a:rPr lang="en-US" sz="1600" dirty="0"/>
              <a:t> </a:t>
            </a:r>
            <a:r>
              <a:rPr lang="en-US" sz="1600" dirty="0" err="1"/>
              <a:t>colaboram</a:t>
            </a:r>
            <a:r>
              <a:rPr lang="en-US" sz="1600" dirty="0"/>
              <a:t> com </a:t>
            </a:r>
            <a:r>
              <a:rPr lang="en-US" sz="1600" b="1" dirty="0" err="1"/>
              <a:t>desenvolvedores</a:t>
            </a:r>
            <a:r>
              <a:rPr lang="en-US" sz="1600" dirty="0"/>
              <a:t> para </a:t>
            </a:r>
            <a:r>
              <a:rPr lang="en-US" sz="1600" dirty="0" err="1"/>
              <a:t>provêr</a:t>
            </a:r>
            <a:r>
              <a:rPr lang="en-US" sz="1600" dirty="0"/>
              <a:t> </a:t>
            </a:r>
            <a:r>
              <a:rPr lang="en-US" sz="1600" dirty="0" err="1"/>
              <a:t>métricas</a:t>
            </a:r>
            <a:r>
              <a:rPr lang="en-US" sz="1600" dirty="0"/>
              <a:t> de Apps e Insights</a:t>
            </a:r>
          </a:p>
        </p:txBody>
      </p:sp>
      <p:grpSp>
        <p:nvGrpSpPr>
          <p:cNvPr id="497" name="Group 496"/>
          <p:cNvGrpSpPr/>
          <p:nvPr/>
        </p:nvGrpSpPr>
        <p:grpSpPr>
          <a:xfrm rot="17911915">
            <a:off x="781666" y="2639635"/>
            <a:ext cx="818766" cy="613570"/>
            <a:chOff x="5690188" y="2800883"/>
            <a:chExt cx="799207" cy="731153"/>
          </a:xfrm>
          <a:solidFill>
            <a:schemeClr val="tx1"/>
          </a:solidFill>
        </p:grpSpPr>
        <p:sp>
          <p:nvSpPr>
            <p:cNvPr id="498"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rgbClr val="000000"/>
                    </a:gs>
                    <a:gs pos="10417">
                      <a:srgbClr val="000000"/>
                    </a:gs>
                  </a:gsLst>
                  <a:lin ang="5400000" scaled="0"/>
                </a:gradFill>
              </a:endParaRPr>
            </a:p>
          </p:txBody>
        </p:sp>
        <p:sp>
          <p:nvSpPr>
            <p:cNvPr id="499" name="Isosceles Triangle 498"/>
            <p:cNvSpPr/>
            <p:nvPr/>
          </p:nvSpPr>
          <p:spPr bwMode="auto">
            <a:xfrm rot="700520" flipV="1">
              <a:off x="5690188" y="3003791"/>
              <a:ext cx="149095" cy="136402"/>
            </a:xfrm>
            <a:prstGeom prst="triangle">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rgbClr val="000000"/>
                    </a:gs>
                    <a:gs pos="10417">
                      <a:srgbClr val="000000"/>
                    </a:gs>
                  </a:gsLst>
                  <a:lin ang="5400000" scaled="0"/>
                </a:gradFill>
              </a:endParaRPr>
            </a:p>
          </p:txBody>
        </p:sp>
      </p:grpSp>
      <p:sp>
        <p:nvSpPr>
          <p:cNvPr id="500" name="Rectangle 499"/>
          <p:cNvSpPr/>
          <p:nvPr/>
        </p:nvSpPr>
        <p:spPr>
          <a:xfrm>
            <a:off x="694753" y="1575978"/>
            <a:ext cx="2983212" cy="757130"/>
          </a:xfrm>
          <a:prstGeom prst="rect">
            <a:avLst/>
          </a:prstGeom>
        </p:spPr>
        <p:txBody>
          <a:bodyPr wrap="square">
            <a:spAutoFit/>
          </a:bodyPr>
          <a:lstStyle/>
          <a:p>
            <a:pPr>
              <a:lnSpc>
                <a:spcPct val="90000"/>
              </a:lnSpc>
              <a:spcAft>
                <a:spcPts val="600"/>
              </a:spcAft>
            </a:pPr>
            <a:r>
              <a:rPr lang="en-US" sz="1600" b="1" dirty="0" err="1"/>
              <a:t>Desenvolvedores</a:t>
            </a:r>
            <a:r>
              <a:rPr lang="en-US" sz="1600" b="1" dirty="0"/>
              <a:t> </a:t>
            </a:r>
            <a:r>
              <a:rPr lang="en-US" sz="1600" dirty="0" err="1"/>
              <a:t>atualizam</a:t>
            </a:r>
            <a:r>
              <a:rPr lang="en-US" sz="1600" dirty="0"/>
              <a:t>, </a:t>
            </a:r>
            <a:r>
              <a:rPr lang="en-US" sz="1600" dirty="0" err="1"/>
              <a:t>interagem</a:t>
            </a:r>
            <a:r>
              <a:rPr lang="en-US" sz="1600" dirty="0"/>
              <a:t> e </a:t>
            </a:r>
            <a:r>
              <a:rPr lang="en-US" sz="1600" dirty="0" err="1"/>
              <a:t>implantam</a:t>
            </a:r>
            <a:r>
              <a:rPr lang="en-US" sz="1600" dirty="0"/>
              <a:t> containers </a:t>
            </a:r>
            <a:r>
              <a:rPr lang="en-US" sz="1600" dirty="0" err="1"/>
              <a:t>atualizados</a:t>
            </a:r>
            <a:endParaRPr lang="en-US" sz="1600" dirty="0"/>
          </a:p>
        </p:txBody>
      </p:sp>
      <p:pic>
        <p:nvPicPr>
          <p:cNvPr id="62" name="Picture 61"/>
          <p:cNvPicPr>
            <a:picLocks noChangeAspect="1"/>
          </p:cNvPicPr>
          <p:nvPr/>
        </p:nvPicPr>
        <p:blipFill>
          <a:blip r:embed="rId4">
            <a:duotone>
              <a:prstClr val="black"/>
              <a:schemeClr val="bg2">
                <a:tint val="45000"/>
                <a:satMod val="400000"/>
              </a:schemeClr>
            </a:duotone>
            <a:extLst>
              <a:ext uri="{28A0092B-C50C-407E-A947-70E740481C1C}">
                <a14:useLocalDpi xmlns:a14="http://schemas.microsoft.com/office/drawing/2010/main" val="0"/>
              </a:ext>
            </a:extLst>
          </a:blip>
          <a:stretch>
            <a:fillRect/>
          </a:stretch>
        </p:blipFill>
        <p:spPr>
          <a:xfrm>
            <a:off x="4039883" y="1211264"/>
            <a:ext cx="3818424" cy="2033542"/>
          </a:xfrm>
          <a:prstGeom prst="rect">
            <a:avLst/>
          </a:prstGeom>
        </p:spPr>
      </p:pic>
      <p:pic>
        <p:nvPicPr>
          <p:cNvPr id="73" name="Picture 72"/>
          <p:cNvPicPr>
            <a:picLocks noChangeAspect="1"/>
          </p:cNvPicPr>
          <p:nvPr/>
        </p:nvPicPr>
        <p:blipFill>
          <a:blip r:embed="rId5"/>
          <a:stretch>
            <a:fillRect/>
          </a:stretch>
        </p:blipFill>
        <p:spPr>
          <a:xfrm>
            <a:off x="1204257" y="2942430"/>
            <a:ext cx="656082" cy="374904"/>
          </a:xfrm>
          <a:prstGeom prst="rect">
            <a:avLst/>
          </a:prstGeom>
        </p:spPr>
      </p:pic>
      <p:pic>
        <p:nvPicPr>
          <p:cNvPr id="77" name="Picture 76"/>
          <p:cNvPicPr>
            <a:picLocks noChangeAspect="1"/>
          </p:cNvPicPr>
          <p:nvPr/>
        </p:nvPicPr>
        <p:blipFill>
          <a:blip r:embed="rId5"/>
          <a:stretch>
            <a:fillRect/>
          </a:stretch>
        </p:blipFill>
        <p:spPr>
          <a:xfrm>
            <a:off x="5186033" y="2291098"/>
            <a:ext cx="656082" cy="374904"/>
          </a:xfrm>
          <a:prstGeom prst="rect">
            <a:avLst/>
          </a:prstGeom>
        </p:spPr>
      </p:pic>
      <p:pic>
        <p:nvPicPr>
          <p:cNvPr id="76" name="Picture 75"/>
          <p:cNvPicPr>
            <a:picLocks noChangeAspect="1"/>
          </p:cNvPicPr>
          <p:nvPr/>
        </p:nvPicPr>
        <p:blipFill>
          <a:blip r:embed="rId5"/>
          <a:stretch>
            <a:fillRect/>
          </a:stretch>
        </p:blipFill>
        <p:spPr>
          <a:xfrm>
            <a:off x="6008104" y="2284287"/>
            <a:ext cx="656082" cy="374904"/>
          </a:xfrm>
          <a:prstGeom prst="rect">
            <a:avLst/>
          </a:prstGeom>
        </p:spPr>
      </p:pic>
      <p:pic>
        <p:nvPicPr>
          <p:cNvPr id="75" name="Picture 74"/>
          <p:cNvPicPr>
            <a:picLocks noChangeAspect="1"/>
          </p:cNvPicPr>
          <p:nvPr/>
        </p:nvPicPr>
        <p:blipFill>
          <a:blip r:embed="rId5"/>
          <a:stretch>
            <a:fillRect/>
          </a:stretch>
        </p:blipFill>
        <p:spPr>
          <a:xfrm>
            <a:off x="6795131" y="2288670"/>
            <a:ext cx="656082" cy="374904"/>
          </a:xfrm>
          <a:prstGeom prst="rect">
            <a:avLst/>
          </a:prstGeom>
        </p:spPr>
      </p:pic>
      <p:pic>
        <p:nvPicPr>
          <p:cNvPr id="15" name="Picture 14"/>
          <p:cNvPicPr>
            <a:picLocks noChangeAspect="1"/>
          </p:cNvPicPr>
          <p:nvPr/>
        </p:nvPicPr>
        <p:blipFill>
          <a:blip r:embed="rId6"/>
          <a:stretch>
            <a:fillRect/>
          </a:stretch>
        </p:blipFill>
        <p:spPr>
          <a:xfrm>
            <a:off x="1204257" y="2942430"/>
            <a:ext cx="656082" cy="374904"/>
          </a:xfrm>
          <a:prstGeom prst="rect">
            <a:avLst/>
          </a:prstGeom>
        </p:spPr>
      </p:pic>
      <p:pic>
        <p:nvPicPr>
          <p:cNvPr id="61" name="Picture 60"/>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79553" y="2794979"/>
            <a:ext cx="1721074" cy="1487349"/>
          </a:xfrm>
          <a:prstGeom prst="rect">
            <a:avLst/>
          </a:prstGeom>
        </p:spPr>
      </p:pic>
      <p:pic>
        <p:nvPicPr>
          <p:cNvPr id="14" name="Picture 13"/>
          <p:cNvPicPr>
            <a:picLocks noChangeAspect="1"/>
          </p:cNvPicPr>
          <p:nvPr/>
        </p:nvPicPr>
        <p:blipFill>
          <a:blip r:embed="rId9"/>
          <a:stretch>
            <a:fillRect/>
          </a:stretch>
        </p:blipFill>
        <p:spPr>
          <a:xfrm>
            <a:off x="1853076" y="3304585"/>
            <a:ext cx="656082" cy="374904"/>
          </a:xfrm>
          <a:prstGeom prst="rect">
            <a:avLst/>
          </a:prstGeom>
        </p:spPr>
      </p:pic>
      <p:pic>
        <p:nvPicPr>
          <p:cNvPr id="80" name="Picture 79"/>
          <p:cNvPicPr>
            <a:picLocks noChangeAspect="1"/>
          </p:cNvPicPr>
          <p:nvPr/>
        </p:nvPicPr>
        <p:blipFill>
          <a:blip r:embed="rId9"/>
          <a:stretch>
            <a:fillRect/>
          </a:stretch>
        </p:blipFill>
        <p:spPr>
          <a:xfrm>
            <a:off x="6804093" y="2737637"/>
            <a:ext cx="656082" cy="374904"/>
          </a:xfrm>
          <a:prstGeom prst="rect">
            <a:avLst/>
          </a:prstGeom>
        </p:spPr>
      </p:pic>
      <p:pic>
        <p:nvPicPr>
          <p:cNvPr id="81" name="Picture 80"/>
          <p:cNvPicPr>
            <a:picLocks noChangeAspect="1"/>
          </p:cNvPicPr>
          <p:nvPr/>
        </p:nvPicPr>
        <p:blipFill>
          <a:blip r:embed="rId9"/>
          <a:stretch>
            <a:fillRect/>
          </a:stretch>
        </p:blipFill>
        <p:spPr>
          <a:xfrm>
            <a:off x="6001550" y="2739656"/>
            <a:ext cx="656082" cy="374904"/>
          </a:xfrm>
          <a:prstGeom prst="rect">
            <a:avLst/>
          </a:prstGeom>
        </p:spPr>
      </p:pic>
      <p:pic>
        <p:nvPicPr>
          <p:cNvPr id="82" name="Picture 81"/>
          <p:cNvPicPr>
            <a:picLocks noChangeAspect="1"/>
          </p:cNvPicPr>
          <p:nvPr/>
        </p:nvPicPr>
        <p:blipFill>
          <a:blip r:embed="rId9"/>
          <a:stretch>
            <a:fillRect/>
          </a:stretch>
        </p:blipFill>
        <p:spPr>
          <a:xfrm>
            <a:off x="5181883" y="2751598"/>
            <a:ext cx="656082" cy="374904"/>
          </a:xfrm>
          <a:prstGeom prst="rect">
            <a:avLst/>
          </a:prstGeom>
        </p:spPr>
      </p:pic>
      <p:pic>
        <p:nvPicPr>
          <p:cNvPr id="72" name="Picture 71"/>
          <p:cNvPicPr>
            <a:picLocks noChangeAspect="1"/>
          </p:cNvPicPr>
          <p:nvPr/>
        </p:nvPicPr>
        <p:blipFill>
          <a:blip r:embed="rId6"/>
          <a:stretch>
            <a:fillRect/>
          </a:stretch>
        </p:blipFill>
        <p:spPr>
          <a:xfrm>
            <a:off x="5186033" y="2291098"/>
            <a:ext cx="656082" cy="374904"/>
          </a:xfrm>
          <a:prstGeom prst="rect">
            <a:avLst/>
          </a:prstGeom>
        </p:spPr>
      </p:pic>
      <p:pic>
        <p:nvPicPr>
          <p:cNvPr id="71" name="Picture 70"/>
          <p:cNvPicPr>
            <a:picLocks noChangeAspect="1"/>
          </p:cNvPicPr>
          <p:nvPr/>
        </p:nvPicPr>
        <p:blipFill>
          <a:blip r:embed="rId6"/>
          <a:stretch>
            <a:fillRect/>
          </a:stretch>
        </p:blipFill>
        <p:spPr>
          <a:xfrm>
            <a:off x="6008104" y="2284287"/>
            <a:ext cx="656082" cy="374904"/>
          </a:xfrm>
          <a:prstGeom prst="rect">
            <a:avLst/>
          </a:prstGeom>
        </p:spPr>
      </p:pic>
      <p:pic>
        <p:nvPicPr>
          <p:cNvPr id="70" name="Picture 69"/>
          <p:cNvPicPr>
            <a:picLocks noChangeAspect="1"/>
          </p:cNvPicPr>
          <p:nvPr/>
        </p:nvPicPr>
        <p:blipFill>
          <a:blip r:embed="rId6"/>
          <a:stretch>
            <a:fillRect/>
          </a:stretch>
        </p:blipFill>
        <p:spPr>
          <a:xfrm>
            <a:off x="6795131" y="2288670"/>
            <a:ext cx="656082" cy="374904"/>
          </a:xfrm>
          <a:prstGeom prst="rect">
            <a:avLst/>
          </a:prstGeom>
        </p:spPr>
      </p:pic>
      <p:grpSp>
        <p:nvGrpSpPr>
          <p:cNvPr id="121" name="Group 120"/>
          <p:cNvGrpSpPr/>
          <p:nvPr/>
        </p:nvGrpSpPr>
        <p:grpSpPr bwMode="black">
          <a:xfrm>
            <a:off x="5365133" y="2340191"/>
            <a:ext cx="282961" cy="289406"/>
            <a:chOff x="307975" y="1987550"/>
            <a:chExt cx="1377950" cy="1409701"/>
          </a:xfrm>
          <a:solidFill>
            <a:srgbClr val="FFFFFF"/>
          </a:solidFill>
        </p:grpSpPr>
        <p:sp>
          <p:nvSpPr>
            <p:cNvPr id="122"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3"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4"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5"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6"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7"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8"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9"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0"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1"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2"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3"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4"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5"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6"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7"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38"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grpSp>
        <p:nvGrpSpPr>
          <p:cNvPr id="103" name="Group 102"/>
          <p:cNvGrpSpPr/>
          <p:nvPr/>
        </p:nvGrpSpPr>
        <p:grpSpPr bwMode="black">
          <a:xfrm>
            <a:off x="6209794" y="2314256"/>
            <a:ext cx="282961" cy="289406"/>
            <a:chOff x="307975" y="1987550"/>
            <a:chExt cx="1377950" cy="1409701"/>
          </a:xfrm>
          <a:solidFill>
            <a:srgbClr val="FFFFFF"/>
          </a:solidFill>
        </p:grpSpPr>
        <p:sp>
          <p:nvSpPr>
            <p:cNvPr id="10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1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2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grpSp>
        <p:nvGrpSpPr>
          <p:cNvPr id="85" name="Group 84"/>
          <p:cNvGrpSpPr/>
          <p:nvPr/>
        </p:nvGrpSpPr>
        <p:grpSpPr bwMode="black">
          <a:xfrm>
            <a:off x="6988265" y="2325480"/>
            <a:ext cx="282961" cy="289406"/>
            <a:chOff x="307975" y="1987550"/>
            <a:chExt cx="1377950" cy="1409701"/>
          </a:xfrm>
          <a:solidFill>
            <a:srgbClr val="FFFFFF"/>
          </a:solidFill>
        </p:grpSpPr>
        <p:sp>
          <p:nvSpPr>
            <p:cNvPr id="8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8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9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sp>
          <p:nvSpPr>
            <p:cNvPr id="10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rgbClr val="FFFFFF"/>
                </a:solidFill>
              </a:endParaRPr>
            </a:p>
          </p:txBody>
        </p:sp>
      </p:grpSp>
      <p:pic>
        <p:nvPicPr>
          <p:cNvPr id="7" name="Picture 6"/>
          <p:cNvPicPr>
            <a:picLocks noChangeAspect="1"/>
          </p:cNvPicPr>
          <p:nvPr/>
        </p:nvPicPr>
        <p:blipFill>
          <a:blip r:embed="rId5"/>
          <a:stretch>
            <a:fillRect/>
          </a:stretch>
        </p:blipFill>
        <p:spPr>
          <a:xfrm>
            <a:off x="5186033" y="2291098"/>
            <a:ext cx="656082" cy="374904"/>
          </a:xfrm>
          <a:prstGeom prst="rect">
            <a:avLst/>
          </a:prstGeom>
        </p:spPr>
      </p:pic>
      <p:pic>
        <p:nvPicPr>
          <p:cNvPr id="83" name="Picture 82"/>
          <p:cNvPicPr>
            <a:picLocks noChangeAspect="1"/>
          </p:cNvPicPr>
          <p:nvPr/>
        </p:nvPicPr>
        <p:blipFill>
          <a:blip r:embed="rId5"/>
          <a:stretch>
            <a:fillRect/>
          </a:stretch>
        </p:blipFill>
        <p:spPr>
          <a:xfrm>
            <a:off x="6008104" y="2284287"/>
            <a:ext cx="656082" cy="374904"/>
          </a:xfrm>
          <a:prstGeom prst="rect">
            <a:avLst/>
          </a:prstGeom>
        </p:spPr>
      </p:pic>
      <p:pic>
        <p:nvPicPr>
          <p:cNvPr id="84" name="Picture 83"/>
          <p:cNvPicPr>
            <a:picLocks noChangeAspect="1"/>
          </p:cNvPicPr>
          <p:nvPr/>
        </p:nvPicPr>
        <p:blipFill>
          <a:blip r:embed="rId5"/>
          <a:stretch>
            <a:fillRect/>
          </a:stretch>
        </p:blipFill>
        <p:spPr>
          <a:xfrm>
            <a:off x="6795131" y="2288670"/>
            <a:ext cx="656082" cy="374904"/>
          </a:xfrm>
          <a:prstGeom prst="rect">
            <a:avLst/>
          </a:prstGeom>
        </p:spPr>
      </p:pic>
      <p:sp>
        <p:nvSpPr>
          <p:cNvPr id="471" name="Rounded Rectangle 470"/>
          <p:cNvSpPr/>
          <p:nvPr/>
        </p:nvSpPr>
        <p:spPr bwMode="auto">
          <a:xfrm>
            <a:off x="5095908" y="4791137"/>
            <a:ext cx="1172538" cy="1878934"/>
          </a:xfrm>
          <a:prstGeom prst="roundRect">
            <a:avLst/>
          </a:prstGeom>
          <a:solidFill>
            <a:schemeClr val="lt1">
              <a:alpha val="95000"/>
            </a:schemeClr>
          </a:solidFill>
          <a:ln w="38100">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1050" b="1" dirty="0">
                <a:solidFill>
                  <a:srgbClr val="0078D7"/>
                </a:solidFill>
              </a:rPr>
              <a:t>Central Repository</a:t>
            </a:r>
          </a:p>
        </p:txBody>
      </p:sp>
      <p:pic>
        <p:nvPicPr>
          <p:cNvPr id="74" name="Picture 73"/>
          <p:cNvPicPr>
            <a:picLocks noChangeAspect="1"/>
          </p:cNvPicPr>
          <p:nvPr/>
        </p:nvPicPr>
        <p:blipFill>
          <a:blip r:embed="rId5"/>
          <a:stretch>
            <a:fillRect/>
          </a:stretch>
        </p:blipFill>
        <p:spPr>
          <a:xfrm>
            <a:off x="5354136" y="6165236"/>
            <a:ext cx="656082" cy="374904"/>
          </a:xfrm>
          <a:prstGeom prst="rect">
            <a:avLst/>
          </a:prstGeom>
        </p:spPr>
      </p:pic>
      <p:pic>
        <p:nvPicPr>
          <p:cNvPr id="69" name="Picture 68"/>
          <p:cNvPicPr>
            <a:picLocks noChangeAspect="1"/>
          </p:cNvPicPr>
          <p:nvPr/>
        </p:nvPicPr>
        <p:blipFill>
          <a:blip r:embed="rId6"/>
          <a:stretch>
            <a:fillRect/>
          </a:stretch>
        </p:blipFill>
        <p:spPr>
          <a:xfrm>
            <a:off x="5354136" y="5216133"/>
            <a:ext cx="656082" cy="374904"/>
          </a:xfrm>
          <a:prstGeom prst="rect">
            <a:avLst/>
          </a:prstGeom>
        </p:spPr>
      </p:pic>
      <p:pic>
        <p:nvPicPr>
          <p:cNvPr id="79" name="Picture 78"/>
          <p:cNvPicPr>
            <a:picLocks noChangeAspect="1"/>
          </p:cNvPicPr>
          <p:nvPr/>
        </p:nvPicPr>
        <p:blipFill>
          <a:blip r:embed="rId9"/>
          <a:stretch>
            <a:fillRect/>
          </a:stretch>
        </p:blipFill>
        <p:spPr>
          <a:xfrm>
            <a:off x="5354136" y="5690685"/>
            <a:ext cx="656082" cy="374904"/>
          </a:xfrm>
          <a:prstGeom prst="rect">
            <a:avLst/>
          </a:prstGeom>
        </p:spPr>
      </p:pic>
      <p:sp>
        <p:nvSpPr>
          <p:cNvPr id="831" name="Rectangle 830"/>
          <p:cNvSpPr/>
          <p:nvPr/>
        </p:nvSpPr>
        <p:spPr>
          <a:xfrm>
            <a:off x="6351274" y="6042799"/>
            <a:ext cx="2333094" cy="75713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90000"/>
              </a:lnSpc>
              <a:spcAft>
                <a:spcPts val="600"/>
              </a:spcAft>
            </a:pPr>
            <a:r>
              <a:rPr lang="en-US" sz="1600" dirty="0">
                <a:solidFill>
                  <a:srgbClr val="FFFFFF"/>
                </a:solidFill>
              </a:rPr>
              <a:t>Containers </a:t>
            </a:r>
            <a:r>
              <a:rPr lang="en-US" sz="1600" dirty="0" err="1">
                <a:solidFill>
                  <a:srgbClr val="FFFFFF"/>
                </a:solidFill>
              </a:rPr>
              <a:t>enviados</a:t>
            </a:r>
            <a:r>
              <a:rPr lang="en-US" sz="1600" dirty="0">
                <a:solidFill>
                  <a:srgbClr val="FFFFFF"/>
                </a:solidFill>
              </a:rPr>
              <a:t> para o </a:t>
            </a:r>
            <a:r>
              <a:rPr lang="en-US" sz="1600" dirty="0" err="1">
                <a:solidFill>
                  <a:srgbClr val="FFFFFF"/>
                </a:solidFill>
              </a:rPr>
              <a:t>repositório</a:t>
            </a:r>
            <a:r>
              <a:rPr lang="en-US" sz="1600" dirty="0">
                <a:solidFill>
                  <a:srgbClr val="FFFFFF"/>
                </a:solidFill>
              </a:rPr>
              <a:t> central</a:t>
            </a:r>
          </a:p>
        </p:txBody>
      </p:sp>
    </p:spTree>
    <p:extLst>
      <p:ext uri="{BB962C8B-B14F-4D97-AF65-F5344CB8AC3E}">
        <p14:creationId xmlns:p14="http://schemas.microsoft.com/office/powerpoint/2010/main" val="2359334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1"/>
                                        </p:tgtEl>
                                        <p:attrNameLst>
                                          <p:attrName>style.visibility</p:attrName>
                                        </p:attrNameLst>
                                      </p:cBhvr>
                                      <p:to>
                                        <p:strVal val="visible"/>
                                      </p:to>
                                    </p:set>
                                    <p:animEffect transition="in" filter="fade">
                                      <p:cBhvr>
                                        <p:cTn id="10" dur="1000"/>
                                        <p:tgtEl>
                                          <p:spTgt spid="831"/>
                                        </p:tgtEl>
                                      </p:cBhvr>
                                    </p:animEffect>
                                  </p:childTnLst>
                                </p:cTn>
                              </p:par>
                              <p:par>
                                <p:cTn id="11" presetID="10" presetClass="entr" presetSubtype="0" fill="hold" nodeType="withEffect">
                                  <p:stCondLst>
                                    <p:cond delay="25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1250"/>
                                        <p:tgtEl>
                                          <p:spTgt spid="74"/>
                                        </p:tgtEl>
                                      </p:cBhvr>
                                    </p:animEffect>
                                  </p:childTnLst>
                                </p:cTn>
                              </p:par>
                              <p:par>
                                <p:cTn id="14" presetID="10" presetClass="entr" presetSubtype="0" fill="hold" nodeType="withEffect">
                                  <p:stCondLst>
                                    <p:cond delay="5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250"/>
                                        <p:tgtEl>
                                          <p:spTgt spid="79"/>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750"/>
                                        <p:tgtEl>
                                          <p:spTgt spid="75"/>
                                        </p:tgtEl>
                                      </p:cBhvr>
                                    </p:animEffect>
                                  </p:childTnLst>
                                </p:cTn>
                              </p:par>
                              <p:par>
                                <p:cTn id="28" presetID="10" presetClass="entr" presetSubtype="0" fill="hold" nodeType="withEffect">
                                  <p:stCondLst>
                                    <p:cond delay="50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750"/>
                                        <p:tgtEl>
                                          <p:spTgt spid="76"/>
                                        </p:tgtEl>
                                      </p:cBhvr>
                                    </p:animEffect>
                                  </p:childTnLst>
                                </p:cTn>
                              </p:par>
                              <p:par>
                                <p:cTn id="31" presetID="10" presetClass="entr" presetSubtype="0" fill="hold" nodeType="withEffect">
                                  <p:stCondLst>
                                    <p:cond delay="100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750"/>
                                        <p:tgtEl>
                                          <p:spTgt spid="77"/>
                                        </p:tgtEl>
                                      </p:cBhvr>
                                    </p:animEffect>
                                  </p:childTnLst>
                                </p:cTn>
                              </p:par>
                              <p:par>
                                <p:cTn id="34" presetID="10" presetClass="entr" presetSubtype="0" fill="hold" nodeType="with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fade">
                                      <p:cBhvr>
                                        <p:cTn id="36" dur="750"/>
                                        <p:tgtEl>
                                          <p:spTgt spid="80"/>
                                        </p:tgtEl>
                                      </p:cBhvr>
                                    </p:animEffect>
                                  </p:childTnLst>
                                </p:cTn>
                              </p:par>
                              <p:par>
                                <p:cTn id="37" presetID="10" presetClass="entr" presetSubtype="0" fill="hold" nodeType="withEffect">
                                  <p:stCondLst>
                                    <p:cond delay="50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750"/>
                                        <p:tgtEl>
                                          <p:spTgt spid="81"/>
                                        </p:tgtEl>
                                      </p:cBhvr>
                                    </p:animEffect>
                                  </p:childTnLst>
                                </p:cTn>
                              </p:par>
                              <p:par>
                                <p:cTn id="40" presetID="10" presetClass="entr" presetSubtype="0" fill="hold" nodeType="withEffect">
                                  <p:stCondLst>
                                    <p:cond delay="100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75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492"/>
                                        </p:tgtEl>
                                        <p:attrNameLst>
                                          <p:attrName>style.visibility</p:attrName>
                                        </p:attrNameLst>
                                      </p:cBhvr>
                                      <p:to>
                                        <p:strVal val="visible"/>
                                      </p:to>
                                    </p:set>
                                    <p:animEffect transition="in" filter="wipe(right)">
                                      <p:cBhvr>
                                        <p:cTn id="47" dur="500"/>
                                        <p:tgtEl>
                                          <p:spTgt spid="492"/>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96"/>
                                        </p:tgtEl>
                                        <p:attrNameLst>
                                          <p:attrName>style.visibility</p:attrName>
                                        </p:attrNameLst>
                                      </p:cBhvr>
                                      <p:to>
                                        <p:strVal val="visible"/>
                                      </p:to>
                                    </p:set>
                                    <p:animEffect transition="in" filter="fade">
                                      <p:cBhvr>
                                        <p:cTn id="51" dur="500"/>
                                        <p:tgtEl>
                                          <p:spTgt spid="49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497"/>
                                        </p:tgtEl>
                                        <p:attrNameLst>
                                          <p:attrName>style.visibility</p:attrName>
                                        </p:attrNameLst>
                                      </p:cBhvr>
                                      <p:to>
                                        <p:strVal val="visible"/>
                                      </p:to>
                                    </p:set>
                                    <p:animEffect transition="in" filter="wipe(right)">
                                      <p:cBhvr>
                                        <p:cTn id="56" dur="500"/>
                                        <p:tgtEl>
                                          <p:spTgt spid="49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00"/>
                                        </p:tgtEl>
                                        <p:attrNameLst>
                                          <p:attrName>style.visibility</p:attrName>
                                        </p:attrNameLst>
                                      </p:cBhvr>
                                      <p:to>
                                        <p:strVal val="visible"/>
                                      </p:to>
                                    </p:set>
                                    <p:animEffect transition="in" filter="fade">
                                      <p:cBhvr>
                                        <p:cTn id="60" dur="500"/>
                                        <p:tgtEl>
                                          <p:spTgt spid="500"/>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childTnLst>
                                </p:cTn>
                              </p:par>
                              <p:par>
                                <p:cTn id="64" presetID="10" presetClass="exit" presetSubtype="0" fill="hold" nodeType="withEffect">
                                  <p:stCondLst>
                                    <p:cond delay="0"/>
                                  </p:stCondLst>
                                  <p:childTnLst>
                                    <p:animEffect transition="out" filter="fade">
                                      <p:cBhvr>
                                        <p:cTn id="65" dur="750"/>
                                        <p:tgtEl>
                                          <p:spTgt spid="73"/>
                                        </p:tgtEl>
                                      </p:cBhvr>
                                    </p:animEffect>
                                    <p:set>
                                      <p:cBhvr>
                                        <p:cTn id="66" dur="1" fill="hold">
                                          <p:stCondLst>
                                            <p:cond delay="749"/>
                                          </p:stCondLst>
                                        </p:cTn>
                                        <p:tgtEl>
                                          <p:spTgt spid="73"/>
                                        </p:tgtEl>
                                        <p:attrNameLst>
                                          <p:attrName>style.visibility</p:attrName>
                                        </p:attrNameLst>
                                      </p:cBhvr>
                                      <p:to>
                                        <p:strVal val="hidden"/>
                                      </p:to>
                                    </p:se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1000"/>
                                        <p:tgtEl>
                                          <p:spTgt spid="69"/>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fade">
                                      <p:cBhvr>
                                        <p:cTn id="74" dur="750"/>
                                        <p:tgtEl>
                                          <p:spTgt spid="70"/>
                                        </p:tgtEl>
                                      </p:cBhvr>
                                    </p:animEffect>
                                  </p:childTnLst>
                                </p:cTn>
                              </p:par>
                              <p:par>
                                <p:cTn id="75" presetID="10" presetClass="exit" presetSubtype="0" fill="hold" nodeType="withEffect">
                                  <p:stCondLst>
                                    <p:cond delay="250"/>
                                  </p:stCondLst>
                                  <p:childTnLst>
                                    <p:animEffect transition="out" filter="fade">
                                      <p:cBhvr>
                                        <p:cTn id="76" dur="500"/>
                                        <p:tgtEl>
                                          <p:spTgt spid="75"/>
                                        </p:tgtEl>
                                      </p:cBhvr>
                                    </p:animEffect>
                                    <p:set>
                                      <p:cBhvr>
                                        <p:cTn id="77" dur="1" fill="hold">
                                          <p:stCondLst>
                                            <p:cond delay="499"/>
                                          </p:stCondLst>
                                        </p:cTn>
                                        <p:tgtEl>
                                          <p:spTgt spid="75"/>
                                        </p:tgtEl>
                                        <p:attrNameLst>
                                          <p:attrName>style.visibility</p:attrName>
                                        </p:attrNameLst>
                                      </p:cBhvr>
                                      <p:to>
                                        <p:strVal val="hidden"/>
                                      </p:to>
                                    </p:set>
                                  </p:childTnLst>
                                </p:cTn>
                              </p:par>
                            </p:childTnLst>
                          </p:cTn>
                        </p:par>
                        <p:par>
                          <p:cTn id="78" fill="hold">
                            <p:stCondLst>
                              <p:cond delay="3250"/>
                            </p:stCondLst>
                            <p:childTnLst>
                              <p:par>
                                <p:cTn id="79" presetID="10" presetClass="entr" presetSubtype="0" fill="hold" nodeType="afterEffect">
                                  <p:stCondLst>
                                    <p:cond delay="25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750"/>
                                        <p:tgtEl>
                                          <p:spTgt spid="71"/>
                                        </p:tgtEl>
                                      </p:cBhvr>
                                    </p:animEffect>
                                  </p:childTnLst>
                                </p:cTn>
                              </p:par>
                              <p:par>
                                <p:cTn id="82" presetID="10" presetClass="exit" presetSubtype="0" fill="hold" nodeType="withEffect">
                                  <p:stCondLst>
                                    <p:cond delay="250"/>
                                  </p:stCondLst>
                                  <p:childTnLst>
                                    <p:animEffect transition="out" filter="fade">
                                      <p:cBhvr>
                                        <p:cTn id="83" dur="500"/>
                                        <p:tgtEl>
                                          <p:spTgt spid="76"/>
                                        </p:tgtEl>
                                      </p:cBhvr>
                                    </p:animEffect>
                                    <p:set>
                                      <p:cBhvr>
                                        <p:cTn id="84" dur="1" fill="hold">
                                          <p:stCondLst>
                                            <p:cond delay="499"/>
                                          </p:stCondLst>
                                        </p:cTn>
                                        <p:tgtEl>
                                          <p:spTgt spid="76"/>
                                        </p:tgtEl>
                                        <p:attrNameLst>
                                          <p:attrName>style.visibility</p:attrName>
                                        </p:attrNameLst>
                                      </p:cBhvr>
                                      <p:to>
                                        <p:strVal val="hidden"/>
                                      </p:to>
                                    </p:set>
                                  </p:childTnLst>
                                </p:cTn>
                              </p:par>
                            </p:childTnLst>
                          </p:cTn>
                        </p:par>
                        <p:par>
                          <p:cTn id="85" fill="hold">
                            <p:stCondLst>
                              <p:cond delay="4250"/>
                            </p:stCondLst>
                            <p:childTnLst>
                              <p:par>
                                <p:cTn id="86" presetID="10" presetClass="entr" presetSubtype="0" fill="hold" nodeType="after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750"/>
                                        <p:tgtEl>
                                          <p:spTgt spid="72"/>
                                        </p:tgtEl>
                                      </p:cBhvr>
                                    </p:animEffect>
                                  </p:childTnLst>
                                </p:cTn>
                              </p:par>
                              <p:par>
                                <p:cTn id="89" presetID="10" presetClass="exit" presetSubtype="0" fill="hold" nodeType="withEffect">
                                  <p:stCondLst>
                                    <p:cond delay="250"/>
                                  </p:stCondLst>
                                  <p:childTnLst>
                                    <p:animEffect transition="out" filter="fade">
                                      <p:cBhvr>
                                        <p:cTn id="90" dur="500"/>
                                        <p:tgtEl>
                                          <p:spTgt spid="77"/>
                                        </p:tgtEl>
                                      </p:cBhvr>
                                    </p:animEffect>
                                    <p:set>
                                      <p:cBhvr>
                                        <p:cTn id="91" dur="1" fill="hold">
                                          <p:stCondLst>
                                            <p:cond delay="499"/>
                                          </p:stCondLst>
                                        </p:cTn>
                                        <p:tgtEl>
                                          <p:spTgt spid="77"/>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750"/>
                                        <p:tgtEl>
                                          <p:spTgt spid="85"/>
                                        </p:tgtEl>
                                      </p:cBhvr>
                                    </p:animEffect>
                                  </p:childTnLst>
                                </p:cTn>
                              </p:par>
                              <p:par>
                                <p:cTn id="97" presetID="10" presetClass="entr" presetSubtype="0" fill="hold" nodeType="withEffect">
                                  <p:stCondLst>
                                    <p:cond delay="25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750"/>
                                        <p:tgtEl>
                                          <p:spTgt spid="103"/>
                                        </p:tgtEl>
                                      </p:cBhvr>
                                    </p:animEffect>
                                  </p:childTnLst>
                                </p:cTn>
                              </p:par>
                              <p:par>
                                <p:cTn id="100" presetID="10" presetClass="entr" presetSubtype="0" fill="hold" nodeType="withEffect">
                                  <p:stCondLst>
                                    <p:cond delay="500"/>
                                  </p:stCondLst>
                                  <p:childTnLst>
                                    <p:set>
                                      <p:cBhvr>
                                        <p:cTn id="101" dur="1" fill="hold">
                                          <p:stCondLst>
                                            <p:cond delay="0"/>
                                          </p:stCondLst>
                                        </p:cTn>
                                        <p:tgtEl>
                                          <p:spTgt spid="121"/>
                                        </p:tgtEl>
                                        <p:attrNameLst>
                                          <p:attrName>style.visibility</p:attrName>
                                        </p:attrNameLst>
                                      </p:cBhvr>
                                      <p:to>
                                        <p:strVal val="visible"/>
                                      </p:to>
                                    </p:set>
                                    <p:animEffect transition="in" filter="fade">
                                      <p:cBhvr>
                                        <p:cTn id="102" dur="750"/>
                                        <p:tgtEl>
                                          <p:spTgt spid="1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4"/>
                                        </p:tgtEl>
                                        <p:attrNameLst>
                                          <p:attrName>style.visibility</p:attrName>
                                        </p:attrNameLst>
                                      </p:cBhvr>
                                      <p:to>
                                        <p:strVal val="visible"/>
                                      </p:to>
                                    </p:set>
                                    <p:animEffect transition="in" filter="fade">
                                      <p:cBhvr>
                                        <p:cTn id="107" dur="750"/>
                                        <p:tgtEl>
                                          <p:spTgt spid="84"/>
                                        </p:tgtEl>
                                      </p:cBhvr>
                                    </p:animEffect>
                                  </p:childTnLst>
                                </p:cTn>
                              </p:par>
                              <p:par>
                                <p:cTn id="108" presetID="10" presetClass="exit" presetSubtype="0" fill="hold" nodeType="withEffect">
                                  <p:stCondLst>
                                    <p:cond delay="500"/>
                                  </p:stCondLst>
                                  <p:childTnLst>
                                    <p:animEffect transition="out" filter="fade">
                                      <p:cBhvr>
                                        <p:cTn id="109" dur="500"/>
                                        <p:tgtEl>
                                          <p:spTgt spid="85"/>
                                        </p:tgtEl>
                                      </p:cBhvr>
                                    </p:animEffect>
                                    <p:set>
                                      <p:cBhvr>
                                        <p:cTn id="110" dur="1" fill="hold">
                                          <p:stCondLst>
                                            <p:cond delay="499"/>
                                          </p:stCondLst>
                                        </p:cTn>
                                        <p:tgtEl>
                                          <p:spTgt spid="85"/>
                                        </p:tgtEl>
                                        <p:attrNameLst>
                                          <p:attrName>style.visibility</p:attrName>
                                        </p:attrNameLst>
                                      </p:cBhvr>
                                      <p:to>
                                        <p:strVal val="hidden"/>
                                      </p:to>
                                    </p:set>
                                  </p:childTnLst>
                                </p:cTn>
                              </p:par>
                              <p:par>
                                <p:cTn id="111" presetID="10" presetClass="exit" presetSubtype="0" fill="hold" nodeType="withEffect">
                                  <p:stCondLst>
                                    <p:cond delay="500"/>
                                  </p:stCondLst>
                                  <p:childTnLst>
                                    <p:animEffect transition="out" filter="fade">
                                      <p:cBhvr>
                                        <p:cTn id="112" dur="500"/>
                                        <p:tgtEl>
                                          <p:spTgt spid="70"/>
                                        </p:tgtEl>
                                      </p:cBhvr>
                                    </p:animEffect>
                                    <p:set>
                                      <p:cBhvr>
                                        <p:cTn id="113" dur="1" fill="hold">
                                          <p:stCondLst>
                                            <p:cond delay="499"/>
                                          </p:stCondLst>
                                        </p:cTn>
                                        <p:tgtEl>
                                          <p:spTgt spid="70"/>
                                        </p:tgtEl>
                                        <p:attrNameLst>
                                          <p:attrName>style.visibility</p:attrName>
                                        </p:attrNameLst>
                                      </p:cBhvr>
                                      <p:to>
                                        <p:strVal val="hidden"/>
                                      </p:to>
                                    </p:se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fade">
                                      <p:cBhvr>
                                        <p:cTn id="117" dur="750"/>
                                        <p:tgtEl>
                                          <p:spTgt spid="83"/>
                                        </p:tgtEl>
                                      </p:cBhvr>
                                    </p:animEffect>
                                  </p:childTnLst>
                                </p:cTn>
                              </p:par>
                            </p:childTnLst>
                          </p:cTn>
                        </p:par>
                        <p:par>
                          <p:cTn id="118" fill="hold">
                            <p:stCondLst>
                              <p:cond delay="1750"/>
                            </p:stCondLst>
                            <p:childTnLst>
                              <p:par>
                                <p:cTn id="119" presetID="10" presetClass="exit" presetSubtype="0" fill="hold" nodeType="after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03"/>
                                        </p:tgtEl>
                                      </p:cBhvr>
                                    </p:animEffect>
                                    <p:set>
                                      <p:cBhvr>
                                        <p:cTn id="124" dur="1" fill="hold">
                                          <p:stCondLst>
                                            <p:cond delay="499"/>
                                          </p:stCondLst>
                                        </p:cTn>
                                        <p:tgtEl>
                                          <p:spTgt spid="103"/>
                                        </p:tgtEl>
                                        <p:attrNameLst>
                                          <p:attrName>style.visibility</p:attrName>
                                        </p:attrNameLst>
                                      </p:cBhvr>
                                      <p:to>
                                        <p:strVal val="hidden"/>
                                      </p:to>
                                    </p:set>
                                  </p:childTnLst>
                                </p:cTn>
                              </p:par>
                            </p:childTnLst>
                          </p:cTn>
                        </p:par>
                        <p:par>
                          <p:cTn id="125" fill="hold">
                            <p:stCondLst>
                              <p:cond delay="2250"/>
                            </p:stCondLst>
                            <p:childTnLst>
                              <p:par>
                                <p:cTn id="126" presetID="10" presetClass="entr" presetSubtype="0" fill="hold" nodeType="after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750"/>
                                        <p:tgtEl>
                                          <p:spTgt spid="7"/>
                                        </p:tgtEl>
                                      </p:cBhvr>
                                    </p:animEffect>
                                  </p:childTnLst>
                                </p:cTn>
                              </p:par>
                            </p:childTnLst>
                          </p:cTn>
                        </p:par>
                        <p:par>
                          <p:cTn id="129" fill="hold">
                            <p:stCondLst>
                              <p:cond delay="3000"/>
                            </p:stCondLst>
                            <p:childTnLst>
                              <p:par>
                                <p:cTn id="130" presetID="10" presetClass="exit" presetSubtype="0" fill="hold" nodeType="afterEffect">
                                  <p:stCondLst>
                                    <p:cond delay="0"/>
                                  </p:stCondLst>
                                  <p:childTnLst>
                                    <p:animEffect transition="out" filter="fade">
                                      <p:cBhvr>
                                        <p:cTn id="131" dur="500"/>
                                        <p:tgtEl>
                                          <p:spTgt spid="72"/>
                                        </p:tgtEl>
                                      </p:cBhvr>
                                    </p:animEffect>
                                    <p:set>
                                      <p:cBhvr>
                                        <p:cTn id="132" dur="1" fill="hold">
                                          <p:stCondLst>
                                            <p:cond delay="499"/>
                                          </p:stCondLst>
                                        </p:cTn>
                                        <p:tgtEl>
                                          <p:spTgt spid="72"/>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21"/>
                                        </p:tgtEl>
                                      </p:cBhvr>
                                    </p:animEffect>
                                    <p:set>
                                      <p:cBhvr>
                                        <p:cTn id="135" dur="1"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p:bldP spid="8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a:t>Casos de uso de Container</a:t>
            </a:r>
          </a:p>
        </p:txBody>
      </p:sp>
    </p:spTree>
    <p:extLst>
      <p:ext uri="{BB962C8B-B14F-4D97-AF65-F5344CB8AC3E}">
        <p14:creationId xmlns:p14="http://schemas.microsoft.com/office/powerpoint/2010/main" val="16569992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749266"/>
          </a:xfrm>
        </p:spPr>
        <p:txBody>
          <a:bodyPr/>
          <a:lstStyle/>
          <a:p>
            <a:r>
              <a:rPr lang="pt-BR" dirty="0"/>
              <a:t>Características de workload</a:t>
            </a:r>
            <a:endParaRPr lang="en-US" dirty="0"/>
          </a:p>
          <a:p>
            <a:pPr lvl="1"/>
            <a:r>
              <a:rPr lang="en-US" dirty="0"/>
              <a:t>Scale out </a:t>
            </a:r>
          </a:p>
          <a:p>
            <a:pPr lvl="1"/>
            <a:r>
              <a:rPr lang="en-US" dirty="0" err="1"/>
              <a:t>Distribuída</a:t>
            </a:r>
            <a:endParaRPr lang="en-US" dirty="0"/>
          </a:p>
          <a:p>
            <a:pPr lvl="1"/>
            <a:r>
              <a:rPr lang="en-US" dirty="0"/>
              <a:t>Estado </a:t>
            </a:r>
            <a:r>
              <a:rPr lang="en-US" dirty="0" err="1"/>
              <a:t>separado</a:t>
            </a:r>
            <a:endParaRPr lang="en-US" dirty="0"/>
          </a:p>
          <a:p>
            <a:pPr lvl="1"/>
            <a:r>
              <a:rPr lang="en-US" dirty="0" err="1"/>
              <a:t>Rapido</a:t>
            </a:r>
            <a:r>
              <a:rPr lang="en-US" dirty="0"/>
              <a:t> (re)start</a:t>
            </a:r>
          </a:p>
          <a:p>
            <a:r>
              <a:rPr lang="en-US" dirty="0" err="1"/>
              <a:t>Características</a:t>
            </a:r>
            <a:r>
              <a:rPr lang="en-US" dirty="0"/>
              <a:t> de </a:t>
            </a:r>
            <a:r>
              <a:rPr lang="en-US" dirty="0" err="1"/>
              <a:t>implantação</a:t>
            </a:r>
            <a:endParaRPr lang="en-US" dirty="0"/>
          </a:p>
          <a:p>
            <a:pPr lvl="1"/>
            <a:r>
              <a:rPr lang="en-US" dirty="0"/>
              <a:t>Hosting </a:t>
            </a:r>
            <a:r>
              <a:rPr lang="en-US" dirty="0" err="1"/>
              <a:t>eficiente</a:t>
            </a:r>
            <a:endParaRPr lang="en-US" dirty="0"/>
          </a:p>
          <a:p>
            <a:pPr lvl="1"/>
            <a:r>
              <a:rPr lang="en-US" dirty="0"/>
              <a:t>Multitenancy</a:t>
            </a:r>
          </a:p>
          <a:p>
            <a:pPr lvl="1"/>
            <a:r>
              <a:rPr lang="en-US" dirty="0" err="1"/>
              <a:t>Implantação</a:t>
            </a:r>
            <a:r>
              <a:rPr lang="en-US" dirty="0"/>
              <a:t> </a:t>
            </a:r>
            <a:r>
              <a:rPr lang="en-US" dirty="0" err="1"/>
              <a:t>rápida</a:t>
            </a:r>
            <a:endParaRPr lang="en-US" dirty="0"/>
          </a:p>
          <a:p>
            <a:pPr lvl="1"/>
            <a:r>
              <a:rPr lang="en-US" dirty="0" err="1"/>
              <a:t>Altamente</a:t>
            </a:r>
            <a:r>
              <a:rPr lang="en-US" dirty="0"/>
              <a:t> </a:t>
            </a:r>
            <a:r>
              <a:rPr lang="en-US" dirty="0" err="1"/>
              <a:t>automatizável</a:t>
            </a:r>
            <a:endParaRPr lang="en-US" dirty="0"/>
          </a:p>
          <a:p>
            <a:pPr lvl="1"/>
            <a:r>
              <a:rPr lang="en-US" dirty="0" err="1"/>
              <a:t>Escalabilidade</a:t>
            </a:r>
            <a:r>
              <a:rPr lang="en-US" dirty="0"/>
              <a:t> </a:t>
            </a:r>
            <a:r>
              <a:rPr lang="en-US" dirty="0" err="1"/>
              <a:t>rápida</a:t>
            </a:r>
            <a:endParaRPr lang="en-US" dirty="0"/>
          </a:p>
          <a:p>
            <a:endParaRPr lang="en-US" dirty="0"/>
          </a:p>
        </p:txBody>
      </p:sp>
      <p:sp>
        <p:nvSpPr>
          <p:cNvPr id="2" name="Title 1"/>
          <p:cNvSpPr>
            <a:spLocks noGrp="1"/>
          </p:cNvSpPr>
          <p:nvPr>
            <p:ph type="title"/>
          </p:nvPr>
        </p:nvSpPr>
        <p:spPr/>
        <p:txBody>
          <a:bodyPr/>
          <a:lstStyle/>
          <a:p>
            <a:r>
              <a:rPr lang="en-US" dirty="0" err="1"/>
              <a:t>Casos</a:t>
            </a:r>
            <a:r>
              <a:rPr lang="en-US" dirty="0"/>
              <a:t> de </a:t>
            </a:r>
            <a:r>
              <a:rPr lang="en-US" dirty="0" err="1"/>
              <a:t>Uso</a:t>
            </a:r>
            <a:endParaRPr lang="en-US" dirty="0"/>
          </a:p>
        </p:txBody>
      </p:sp>
      <p:grpSp>
        <p:nvGrpSpPr>
          <p:cNvPr id="4" name="Group 3"/>
          <p:cNvGrpSpPr/>
          <p:nvPr/>
        </p:nvGrpSpPr>
        <p:grpSpPr>
          <a:xfrm>
            <a:off x="6790638" y="1919558"/>
            <a:ext cx="1828800" cy="1828800"/>
            <a:chOff x="2103523" y="4870764"/>
            <a:chExt cx="1828800" cy="1828800"/>
          </a:xfrm>
          <a:noFill/>
        </p:grpSpPr>
        <p:sp>
          <p:nvSpPr>
            <p:cNvPr id="5" name="Rectangle 4"/>
            <p:cNvSpPr/>
            <p:nvPr/>
          </p:nvSpPr>
          <p:spPr bwMode="auto">
            <a:xfrm>
              <a:off x="2103523" y="4870764"/>
              <a:ext cx="1828800" cy="1828800"/>
            </a:xfrm>
            <a:prstGeom prst="rect">
              <a:avLst/>
            </a:prstGeom>
            <a:grp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dirty="0">
                  <a:solidFill>
                    <a:srgbClr val="442359"/>
                  </a:solidFill>
                </a:rPr>
                <a:t>Computação</a:t>
              </a:r>
              <a:br>
                <a:rPr lang="pt-BR" dirty="0">
                  <a:solidFill>
                    <a:srgbClr val="442359"/>
                  </a:solidFill>
                </a:rPr>
              </a:br>
              <a:r>
                <a:rPr lang="pt-BR" dirty="0">
                  <a:solidFill>
                    <a:srgbClr val="442359"/>
                  </a:solidFill>
                </a:rPr>
                <a:t>Distribuída</a:t>
              </a:r>
              <a:endParaRPr lang="en-US" dirty="0">
                <a:solidFill>
                  <a:srgbClr val="442359"/>
                </a:solidFill>
              </a:endParaRPr>
            </a:p>
          </p:txBody>
        </p:sp>
        <mc:AlternateContent xmlns:mc="http://schemas.openxmlformats.org/markup-compatibility/2006" xmlns:a14="http://schemas.microsoft.com/office/drawing/2010/main">
          <mc:Choice Requires="a14">
            <p:sp>
              <p:nvSpPr>
                <p:cNvPr id="6" name="TextBox 5"/>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442359"/>
                    </a:solidFill>
                    <a:effectLst>
                      <a:outerShdw blurRad="38100" dist="25400" dir="5400000" algn="ctr" rotWithShape="0">
                        <a:srgbClr val="6E747A">
                          <a:alpha val="43000"/>
                        </a:srgbClr>
                      </a:outerShdw>
                    </a:effectLs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7" name="Group 6"/>
          <p:cNvGrpSpPr/>
          <p:nvPr/>
        </p:nvGrpSpPr>
        <p:grpSpPr>
          <a:xfrm>
            <a:off x="8745161" y="1919558"/>
            <a:ext cx="1828800" cy="1828800"/>
            <a:chOff x="4922837" y="4870764"/>
            <a:chExt cx="1828800" cy="1828800"/>
          </a:xfrm>
        </p:grpSpPr>
        <p:sp>
          <p:nvSpPr>
            <p:cNvPr id="8" name="Rectangle 7"/>
            <p:cNvSpPr/>
            <p:nvPr/>
          </p:nvSpPr>
          <p:spPr bwMode="auto">
            <a:xfrm>
              <a:off x="4922837" y="4870764"/>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442359"/>
                  </a:solidFill>
                </a:rPr>
                <a:t>Databases</a:t>
              </a:r>
            </a:p>
          </p:txBody>
        </p:sp>
        <p:sp>
          <p:nvSpPr>
            <p:cNvPr id="9" name="Freeform 8"/>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442359"/>
                </a:solidFill>
                <a:ea typeface="Segoe UI" pitchFamily="34" charset="0"/>
                <a:cs typeface="Segoe UI" pitchFamily="34" charset="0"/>
              </a:endParaRPr>
            </a:p>
          </p:txBody>
        </p:sp>
      </p:grpSp>
      <p:grpSp>
        <p:nvGrpSpPr>
          <p:cNvPr id="10" name="Group 9"/>
          <p:cNvGrpSpPr/>
          <p:nvPr/>
        </p:nvGrpSpPr>
        <p:grpSpPr>
          <a:xfrm>
            <a:off x="10359496" y="1919558"/>
            <a:ext cx="1828800" cy="1828800"/>
            <a:chOff x="7165848" y="4895023"/>
            <a:chExt cx="1828800" cy="1828800"/>
          </a:xfrm>
        </p:grpSpPr>
        <p:sp>
          <p:nvSpPr>
            <p:cNvPr id="11" name="Rectangle 10"/>
            <p:cNvSpPr/>
            <p:nvPr/>
          </p:nvSpPr>
          <p:spPr bwMode="auto">
            <a:xfrm>
              <a:off x="7165848" y="4895023"/>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442359"/>
                  </a:solidFill>
                </a:rPr>
                <a:t>Web</a:t>
              </a:r>
            </a:p>
          </p:txBody>
        </p:sp>
        <p:grpSp>
          <p:nvGrpSpPr>
            <p:cNvPr id="12" name="Group 11"/>
            <p:cNvGrpSpPr/>
            <p:nvPr/>
          </p:nvGrpSpPr>
          <p:grpSpPr>
            <a:xfrm>
              <a:off x="7577364" y="5021262"/>
              <a:ext cx="1005769" cy="920831"/>
              <a:chOff x="7589837" y="5094544"/>
              <a:chExt cx="1005769" cy="920831"/>
            </a:xfrm>
          </p:grpSpPr>
          <p:sp>
            <p:nvSpPr>
              <p:cNvPr id="13"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4"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5"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6"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7"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8"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19"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0"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1"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2"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3"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sp>
            <p:nvSpPr>
              <p:cNvPr id="24"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442359"/>
                  </a:solidFill>
                </a:endParaRPr>
              </a:p>
            </p:txBody>
          </p:sp>
        </p:grpSp>
      </p:grpSp>
      <p:grpSp>
        <p:nvGrpSpPr>
          <p:cNvPr id="25" name="Group 24"/>
          <p:cNvGrpSpPr/>
          <p:nvPr/>
        </p:nvGrpSpPr>
        <p:grpSpPr>
          <a:xfrm>
            <a:off x="7830761" y="3527147"/>
            <a:ext cx="1828800" cy="1828800"/>
            <a:chOff x="7666037" y="3954462"/>
            <a:chExt cx="1828800" cy="1828800"/>
          </a:xfrm>
        </p:grpSpPr>
        <p:sp>
          <p:nvSpPr>
            <p:cNvPr id="26" name="Rectangle 25"/>
            <p:cNvSpPr/>
            <p:nvPr/>
          </p:nvSpPr>
          <p:spPr bwMode="auto">
            <a:xfrm>
              <a:off x="7666037" y="3954462"/>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err="1">
                  <a:solidFill>
                    <a:srgbClr val="442359"/>
                  </a:solidFill>
                </a:rPr>
                <a:t>Tarefas</a:t>
              </a:r>
              <a:endParaRPr lang="en-US" dirty="0">
                <a:solidFill>
                  <a:srgbClr val="442359"/>
                </a:solidFill>
              </a:endParaRPr>
            </a:p>
          </p:txBody>
        </p:sp>
        <p:sp>
          <p:nvSpPr>
            <p:cNvPr id="27" name="Freeform 26"/>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442359"/>
                </a:solidFill>
                <a:ea typeface="Segoe UI" pitchFamily="34" charset="0"/>
                <a:cs typeface="Segoe UI" pitchFamily="34" charset="0"/>
              </a:endParaRPr>
            </a:p>
          </p:txBody>
        </p:sp>
      </p:grpSp>
      <p:grpSp>
        <p:nvGrpSpPr>
          <p:cNvPr id="28" name="Group 27"/>
          <p:cNvGrpSpPr/>
          <p:nvPr/>
        </p:nvGrpSpPr>
        <p:grpSpPr>
          <a:xfrm>
            <a:off x="9138744" y="3527147"/>
            <a:ext cx="1828800" cy="1828800"/>
            <a:chOff x="3017837" y="3954462"/>
            <a:chExt cx="1828800" cy="1828800"/>
          </a:xfrm>
        </p:grpSpPr>
        <p:sp>
          <p:nvSpPr>
            <p:cNvPr id="29" name="Rectangle 28"/>
            <p:cNvSpPr/>
            <p:nvPr/>
          </p:nvSpPr>
          <p:spPr bwMode="auto">
            <a:xfrm>
              <a:off x="3017837" y="3954462"/>
              <a:ext cx="1828800" cy="18288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442359"/>
                  </a:solidFill>
                </a:rPr>
                <a:t>Scale Out</a:t>
              </a:r>
            </a:p>
          </p:txBody>
        </p:sp>
        <p:sp>
          <p:nvSpPr>
            <p:cNvPr id="30"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442359"/>
                </a:solidFill>
                <a:ea typeface="Segoe UI" pitchFamily="34" charset="0"/>
                <a:cs typeface="Segoe UI" pitchFamily="34" charset="0"/>
              </a:endParaRPr>
            </a:p>
          </p:txBody>
        </p:sp>
      </p:grpSp>
    </p:spTree>
    <p:extLst>
      <p:ext uri="{BB962C8B-B14F-4D97-AF65-F5344CB8AC3E}">
        <p14:creationId xmlns:p14="http://schemas.microsoft.com/office/powerpoint/2010/main" val="7280950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Ambientes</a:t>
            </a:r>
            <a:r>
              <a:rPr lang="en-US" dirty="0"/>
              <a:t> de SO de Container</a:t>
            </a:r>
          </a:p>
        </p:txBody>
      </p:sp>
      <p:grpSp>
        <p:nvGrpSpPr>
          <p:cNvPr id="10" name="Group 9"/>
          <p:cNvGrpSpPr/>
          <p:nvPr/>
        </p:nvGrpSpPr>
        <p:grpSpPr>
          <a:xfrm>
            <a:off x="471944" y="1314504"/>
            <a:ext cx="3886201" cy="4916962"/>
            <a:chOff x="1318610" y="1287462"/>
            <a:chExt cx="3886201" cy="4916962"/>
          </a:xfrm>
        </p:grpSpPr>
        <p:sp>
          <p:nvSpPr>
            <p:cNvPr id="5" name="Rectangle 4"/>
            <p:cNvSpPr/>
            <p:nvPr/>
          </p:nvSpPr>
          <p:spPr bwMode="auto">
            <a:xfrm>
              <a:off x="1318610" y="1287462"/>
              <a:ext cx="3886200" cy="4916962"/>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tx1"/>
                  </a:solidFill>
                </a:rPr>
                <a:t>Nano Server</a:t>
              </a:r>
              <a:endParaRPr lang="en-US" sz="2400" b="1" dirty="0">
                <a:solidFill>
                  <a:schemeClr val="tx1"/>
                </a:solidFill>
              </a:endParaRPr>
            </a:p>
          </p:txBody>
        </p:sp>
        <p:sp>
          <p:nvSpPr>
            <p:cNvPr id="6" name="TextBox 5"/>
            <p:cNvSpPr txBox="1"/>
            <p:nvPr/>
          </p:nvSpPr>
          <p:spPr>
            <a:xfrm>
              <a:off x="1318610" y="5335569"/>
              <a:ext cx="3886201"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dirty="0" err="1"/>
                <a:t>Aplicações</a:t>
              </a:r>
              <a:br>
                <a:rPr lang="en-US" sz="2000" dirty="0"/>
              </a:br>
              <a:r>
                <a:rPr lang="en-US" sz="2000" dirty="0"/>
                <a:t>“Born in the cloud”</a:t>
              </a:r>
            </a:p>
          </p:txBody>
        </p:sp>
        <p:sp>
          <p:nvSpPr>
            <p:cNvPr id="7" name="TextBox 1"/>
            <p:cNvSpPr txBox="1"/>
            <p:nvPr/>
          </p:nvSpPr>
          <p:spPr>
            <a:xfrm>
              <a:off x="1318610" y="33201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err="1">
                  <a:solidFill>
                    <a:schemeClr val="tx1"/>
                  </a:solidFill>
                </a:rPr>
                <a:t>Altamente</a:t>
              </a:r>
              <a:r>
                <a:rPr lang="en-US" dirty="0">
                  <a:solidFill>
                    <a:schemeClr val="tx1"/>
                  </a:solidFill>
                </a:rPr>
                <a:t> </a:t>
              </a:r>
              <a:r>
                <a:rPr lang="en-US" dirty="0" err="1">
                  <a:solidFill>
                    <a:schemeClr val="tx1"/>
                  </a:solidFill>
                </a:rPr>
                <a:t>otimizado</a:t>
              </a:r>
              <a:endParaRPr lang="en-US" dirty="0">
                <a:solidFill>
                  <a:schemeClr val="tx1"/>
                </a:solidFill>
              </a:endParaRPr>
            </a:p>
          </p:txBody>
        </p:sp>
        <p:sp>
          <p:nvSpPr>
            <p:cNvPr id="8" name="Freeform 7"/>
            <p:cNvSpPr>
              <a:spLocks noChangeAspect="1"/>
            </p:cNvSpPr>
            <p:nvPr/>
          </p:nvSpPr>
          <p:spPr bwMode="black">
            <a:xfrm>
              <a:off x="2023130" y="38714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9" name="Freeform 8"/>
            <p:cNvSpPr>
              <a:spLocks noChangeAspect="1" noEditPoints="1"/>
            </p:cNvSpPr>
            <p:nvPr/>
          </p:nvSpPr>
          <p:spPr bwMode="black">
            <a:xfrm>
              <a:off x="2583546" y="20253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p:cNvSpPr/>
          <p:nvPr/>
        </p:nvSpPr>
        <p:spPr bwMode="auto">
          <a:xfrm>
            <a:off x="4478630" y="1314504"/>
            <a:ext cx="3886200" cy="4916962"/>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solidFill>
                  <a:schemeClr val="tx1"/>
                </a:solidFill>
              </a:rPr>
              <a:t>Server Core</a:t>
            </a:r>
            <a:endParaRPr lang="en-US" sz="2400" b="1" dirty="0">
              <a:solidFill>
                <a:schemeClr val="tx1"/>
              </a:solidFill>
            </a:endParaRPr>
          </a:p>
        </p:txBody>
      </p:sp>
      <p:sp>
        <p:nvSpPr>
          <p:cNvPr id="12" name="TextBox 11"/>
          <p:cNvSpPr txBox="1"/>
          <p:nvPr/>
        </p:nvSpPr>
        <p:spPr>
          <a:xfrm>
            <a:off x="4478628" y="5468342"/>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err="1"/>
              <a:t>Aplicações</a:t>
            </a:r>
            <a:r>
              <a:rPr lang="en-US" sz="2000" dirty="0"/>
              <a:t> </a:t>
            </a:r>
            <a:r>
              <a:rPr lang="en-US" sz="2000" dirty="0" err="1"/>
              <a:t>tradicionais</a:t>
            </a:r>
            <a:endParaRPr lang="en-US" dirty="0"/>
          </a:p>
        </p:txBody>
      </p:sp>
      <p:sp>
        <p:nvSpPr>
          <p:cNvPr id="13" name="TextBox 12"/>
          <p:cNvSpPr txBox="1"/>
          <p:nvPr/>
        </p:nvSpPr>
        <p:spPr>
          <a:xfrm>
            <a:off x="4478628" y="3315115"/>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err="1"/>
              <a:t>Altamente</a:t>
            </a:r>
            <a:r>
              <a:rPr lang="en-US" sz="2000" dirty="0"/>
              <a:t> </a:t>
            </a:r>
            <a:r>
              <a:rPr lang="en-US" sz="2000" dirty="0" err="1"/>
              <a:t>compatível</a:t>
            </a:r>
            <a:endParaRPr lang="en-US" dirty="0"/>
          </a:p>
        </p:txBody>
      </p:sp>
      <p:sp>
        <p:nvSpPr>
          <p:cNvPr id="14" name="Freeform 13"/>
          <p:cNvSpPr>
            <a:spLocks noChangeAspect="1" noEditPoints="1"/>
          </p:cNvSpPr>
          <p:nvPr/>
        </p:nvSpPr>
        <p:spPr bwMode="black">
          <a:xfrm>
            <a:off x="5661385" y="2082089"/>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5" name="Freeform 14"/>
          <p:cNvSpPr>
            <a:spLocks noChangeAspect="1" noEditPoints="1"/>
          </p:cNvSpPr>
          <p:nvPr/>
        </p:nvSpPr>
        <p:spPr bwMode="black">
          <a:xfrm>
            <a:off x="5888627" y="416148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spTree>
    <p:extLst>
      <p:ext uri="{BB962C8B-B14F-4D97-AF65-F5344CB8AC3E}">
        <p14:creationId xmlns:p14="http://schemas.microsoft.com/office/powerpoint/2010/main" val="183474554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580" y="2917177"/>
            <a:ext cx="11588620" cy="1831975"/>
          </a:xfrm>
        </p:spPr>
        <p:txBody>
          <a:bodyPr anchor="ctr"/>
          <a:lstStyle/>
          <a:p>
            <a:r>
              <a:rPr lang="da-DK" sz="7200" b="1" dirty="0"/>
              <a:t>Runtime do Microsoft Container.</a:t>
            </a:r>
          </a:p>
        </p:txBody>
      </p:sp>
    </p:spTree>
    <p:extLst>
      <p:ext uri="{BB962C8B-B14F-4D97-AF65-F5344CB8AC3E}">
        <p14:creationId xmlns:p14="http://schemas.microsoft.com/office/powerpoint/2010/main" val="105729063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Tipos de Containers Windows</a:t>
            </a:r>
            <a:endParaRPr lang="en-US" dirty="0"/>
          </a:p>
        </p:txBody>
      </p:sp>
      <p:sp>
        <p:nvSpPr>
          <p:cNvPr id="3" name="Text Placeholder 2"/>
          <p:cNvSpPr>
            <a:spLocks noGrp="1"/>
          </p:cNvSpPr>
          <p:nvPr>
            <p:ph type="body" sz="quarter" idx="10"/>
          </p:nvPr>
        </p:nvSpPr>
        <p:spPr>
          <a:xfrm>
            <a:off x="274639" y="1212849"/>
            <a:ext cx="10572902" cy="2923877"/>
          </a:xfrm>
        </p:spPr>
        <p:txBody>
          <a:bodyPr/>
          <a:lstStyle/>
          <a:p>
            <a:pPr marL="571500" indent="-571500">
              <a:buFont typeface="Arial" panose="020B0604020202020204" pitchFamily="34" charset="0"/>
              <a:buChar char="•"/>
            </a:pPr>
            <a:r>
              <a:rPr lang="pt-BR" dirty="0"/>
              <a:t>Windows Server Container</a:t>
            </a:r>
          </a:p>
          <a:p>
            <a:pPr marL="571500" lvl="1" indent="-571500">
              <a:buFont typeface="Arial" panose="020B0604020202020204" pitchFamily="34" charset="0"/>
              <a:buChar char="•"/>
            </a:pPr>
            <a:r>
              <a:rPr lang="pt-BR" dirty="0"/>
              <a:t>Provê isolamento de aplicações através de tecnologia de isolamento de processos e namespaces. Um container Windows Server compartilha o kernel com o container host e todos os containers em execução no mesmo host</a:t>
            </a:r>
          </a:p>
          <a:p>
            <a:pPr marL="571500" indent="-571500">
              <a:buFont typeface="Arial" panose="020B0604020202020204" pitchFamily="34" charset="0"/>
              <a:buChar char="•"/>
            </a:pPr>
            <a:r>
              <a:rPr lang="pt-BR" dirty="0"/>
              <a:t>Hyper-V Container</a:t>
            </a:r>
          </a:p>
          <a:p>
            <a:pPr marL="571500" lvl="1" indent="-571500">
              <a:buFont typeface="Arial" panose="020B0604020202020204" pitchFamily="34" charset="0"/>
              <a:buChar char="•"/>
            </a:pPr>
            <a:r>
              <a:rPr lang="pt-BR" dirty="0"/>
              <a:t>Executa cada conatiner em uma VM altamente otimizada. Nesta configuração o kernel do host não é compartilhado com os demais containers Hyper-V </a:t>
            </a:r>
            <a:endParaRPr lang="en-US" dirty="0"/>
          </a:p>
        </p:txBody>
      </p:sp>
    </p:spTree>
    <p:extLst>
      <p:ext uri="{BB962C8B-B14F-4D97-AF65-F5344CB8AC3E}">
        <p14:creationId xmlns:p14="http://schemas.microsoft.com/office/powerpoint/2010/main" val="63170005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Fundamentos de Container</a:t>
            </a:r>
            <a:endParaRPr lang="en-US" dirty="0"/>
          </a:p>
        </p:txBody>
      </p:sp>
      <p:sp>
        <p:nvSpPr>
          <p:cNvPr id="3" name="Text Placeholder 2"/>
          <p:cNvSpPr>
            <a:spLocks noGrp="1"/>
          </p:cNvSpPr>
          <p:nvPr>
            <p:ph type="body" sz="quarter" idx="10"/>
          </p:nvPr>
        </p:nvSpPr>
        <p:spPr>
          <a:xfrm>
            <a:off x="274639" y="1212849"/>
            <a:ext cx="10572902" cy="5743111"/>
          </a:xfrm>
        </p:spPr>
        <p:txBody>
          <a:bodyPr/>
          <a:lstStyle/>
          <a:p>
            <a:pPr marL="571500" indent="-571500">
              <a:buFont typeface="Arial" panose="020B0604020202020204" pitchFamily="34" charset="0"/>
              <a:buChar char="•"/>
            </a:pPr>
            <a:r>
              <a:rPr lang="pt-BR" sz="3600" dirty="0"/>
              <a:t>Container Host</a:t>
            </a:r>
          </a:p>
          <a:p>
            <a:pPr marL="571500" lvl="1" indent="-571500">
              <a:buFont typeface="Arial" panose="020B0604020202020204" pitchFamily="34" charset="0"/>
              <a:buChar char="•"/>
            </a:pPr>
            <a:r>
              <a:rPr lang="pt-BR" sz="1800" dirty="0"/>
              <a:t>Máquina física ou virtual configurada com o recurso de Windows Container</a:t>
            </a:r>
          </a:p>
          <a:p>
            <a:pPr marL="571500" indent="-571500">
              <a:buFont typeface="Arial" panose="020B0604020202020204" pitchFamily="34" charset="0"/>
              <a:buChar char="•"/>
            </a:pPr>
            <a:r>
              <a:rPr lang="pt-BR" sz="3600" dirty="0"/>
              <a:t>Container OS image</a:t>
            </a:r>
          </a:p>
          <a:p>
            <a:pPr marL="571500" lvl="1" indent="-571500">
              <a:buFont typeface="Arial" panose="020B0604020202020204" pitchFamily="34" charset="0"/>
              <a:buChar char="•"/>
            </a:pPr>
            <a:r>
              <a:rPr lang="pt-BR" sz="1800" dirty="0"/>
              <a:t>Containers são implantados através de imagens. A imagem de SO do container é a 1° camada para as várias camadas de imagem que criam um container. Esta imagem provê o ambiente de sistema operacional</a:t>
            </a:r>
          </a:p>
          <a:p>
            <a:pPr marL="571500" indent="-571500">
              <a:buFont typeface="Arial" panose="020B0604020202020204" pitchFamily="34" charset="0"/>
              <a:buChar char="•"/>
            </a:pPr>
            <a:r>
              <a:rPr lang="pt-BR" sz="3600" dirty="0"/>
              <a:t>Container Image</a:t>
            </a:r>
          </a:p>
          <a:p>
            <a:pPr marL="571500" lvl="1" indent="-571500">
              <a:buFont typeface="Arial" panose="020B0604020202020204" pitchFamily="34" charset="0"/>
              <a:buChar char="•"/>
            </a:pPr>
            <a:r>
              <a:rPr lang="pt-BR" sz="1800" dirty="0"/>
              <a:t>Uma imagem de container contém a base do SO, aplicações e todas as dependências (das aplicações) necessárias para implantar um container</a:t>
            </a:r>
          </a:p>
          <a:p>
            <a:pPr marL="571500" indent="-571500">
              <a:buFont typeface="Arial" panose="020B0604020202020204" pitchFamily="34" charset="0"/>
              <a:buChar char="•"/>
            </a:pPr>
            <a:r>
              <a:rPr lang="pt-BR" sz="3600" dirty="0"/>
              <a:t>Container Registry</a:t>
            </a:r>
          </a:p>
          <a:p>
            <a:pPr marL="571500" lvl="1" indent="-571500">
              <a:buFont typeface="Arial" panose="020B0604020202020204" pitchFamily="34" charset="0"/>
              <a:buChar char="•"/>
            </a:pPr>
            <a:r>
              <a:rPr lang="pt-BR" sz="1800" dirty="0"/>
              <a:t>Imagens de container são armazenadas em um Container registry e podem ser baixadas por demanda</a:t>
            </a:r>
          </a:p>
          <a:p>
            <a:pPr marL="571500" indent="-571500">
              <a:buFont typeface="Arial" panose="020B0604020202020204" pitchFamily="34" charset="0"/>
              <a:buChar char="•"/>
            </a:pPr>
            <a:r>
              <a:rPr lang="pt-BR" sz="3600" dirty="0"/>
              <a:t>Dockerfile</a:t>
            </a:r>
          </a:p>
          <a:p>
            <a:pPr marL="571500" lvl="1" indent="-571500">
              <a:buFont typeface="Arial" panose="020B0604020202020204" pitchFamily="34" charset="0"/>
              <a:buChar char="•"/>
            </a:pPr>
            <a:r>
              <a:rPr lang="pt-BR" sz="1800" dirty="0"/>
              <a:t>Usados para automatizar a criação de imagens de containers</a:t>
            </a:r>
            <a:endParaRPr lang="en-US" sz="1800" dirty="0"/>
          </a:p>
        </p:txBody>
      </p:sp>
    </p:spTree>
    <p:extLst>
      <p:ext uri="{BB962C8B-B14F-4D97-AF65-F5344CB8AC3E}">
        <p14:creationId xmlns:p14="http://schemas.microsoft.com/office/powerpoint/2010/main" val="195164750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Runtime do Microsoft Container</a:t>
            </a:r>
          </a:p>
        </p:txBody>
      </p:sp>
      <p:grpSp>
        <p:nvGrpSpPr>
          <p:cNvPr id="4" name="Group 3"/>
          <p:cNvGrpSpPr/>
          <p:nvPr/>
        </p:nvGrpSpPr>
        <p:grpSpPr>
          <a:xfrm>
            <a:off x="198437" y="1301007"/>
            <a:ext cx="12039600" cy="2560320"/>
            <a:chOff x="198437" y="1301007"/>
            <a:chExt cx="12039600" cy="2560320"/>
          </a:xfrm>
        </p:grpSpPr>
        <p:sp>
          <p:nvSpPr>
            <p:cNvPr id="8" name="Rectangle 7"/>
            <p:cNvSpPr/>
            <p:nvPr/>
          </p:nvSpPr>
          <p:spPr bwMode="auto">
            <a:xfrm>
              <a:off x="198437" y="1301007"/>
              <a:ext cx="12039600" cy="2560320"/>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solidFill>
                    <a:schemeClr val="tx1"/>
                  </a:solidFill>
                </a:rPr>
                <a:t>Windows Server Container</a:t>
              </a:r>
            </a:p>
          </p:txBody>
        </p:sp>
        <p:grpSp>
          <p:nvGrpSpPr>
            <p:cNvPr id="59" name="Group 58"/>
            <p:cNvGrpSpPr/>
            <p:nvPr/>
          </p:nvGrpSpPr>
          <p:grpSpPr>
            <a:xfrm>
              <a:off x="2454407" y="1942885"/>
              <a:ext cx="1309614" cy="1764248"/>
              <a:chOff x="4148660" y="1876784"/>
              <a:chExt cx="1309614" cy="1764248"/>
            </a:xfrm>
          </p:grpSpPr>
          <p:sp>
            <p:nvSpPr>
              <p:cNvPr id="30" name="Rectangle 29"/>
              <p:cNvSpPr/>
              <p:nvPr/>
            </p:nvSpPr>
            <p:spPr>
              <a:xfrm>
                <a:off x="4148660" y="1876784"/>
                <a:ext cx="1309614"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a:solidFill>
                      <a:srgbClr val="FFFFFF"/>
                    </a:solidFill>
                    <a:latin typeface="Segoe" pitchFamily="34" charset="0"/>
                    <a:ea typeface="MS PGothic" pitchFamily="34" charset="-128"/>
                  </a:rPr>
                  <a:t>Altamente</a:t>
                </a:r>
                <a:br>
                  <a:rPr lang="en-US" sz="1200" dirty="0">
                    <a:solidFill>
                      <a:srgbClr val="FFFFFF"/>
                    </a:solidFill>
                    <a:latin typeface="Segoe" pitchFamily="34" charset="0"/>
                    <a:ea typeface="MS PGothic" pitchFamily="34" charset="-128"/>
                  </a:rPr>
                </a:br>
                <a:r>
                  <a:rPr lang="en-US" sz="1200" dirty="0" err="1">
                    <a:solidFill>
                      <a:srgbClr val="FFFFFF"/>
                    </a:solidFill>
                    <a:latin typeface="Segoe" pitchFamily="34" charset="0"/>
                    <a:ea typeface="MS PGothic" pitchFamily="34" charset="-128"/>
                  </a:rPr>
                  <a:t>Automatizável</a:t>
                </a:r>
                <a:endParaRPr lang="en-US" sz="1200" dirty="0">
                  <a:solidFill>
                    <a:srgbClr val="FFFFFF"/>
                  </a:solidFill>
                  <a:latin typeface="Segoe" pitchFamily="34" charset="0"/>
                  <a:ea typeface="MS PGothic" pitchFamily="34" charset="-128"/>
                </a:endParaRP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a:ln>
                <a:noFill/>
              </a:ln>
            </p:spPr>
          </p:pic>
        </p:grpSp>
        <p:grpSp>
          <p:nvGrpSpPr>
            <p:cNvPr id="62" name="Group 61"/>
            <p:cNvGrpSpPr/>
            <p:nvPr/>
          </p:nvGrpSpPr>
          <p:grpSpPr>
            <a:xfrm>
              <a:off x="8680693" y="1942885"/>
              <a:ext cx="1318579" cy="1764248"/>
              <a:chOff x="8357811" y="1876784"/>
              <a:chExt cx="1318579" cy="1764248"/>
            </a:xfrm>
          </p:grpSpPr>
          <p:sp>
            <p:nvSpPr>
              <p:cNvPr id="32" name="Rectangle 31"/>
              <p:cNvSpPr/>
              <p:nvPr/>
            </p:nvSpPr>
            <p:spPr>
              <a:xfrm>
                <a:off x="8357811" y="1876784"/>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err="1">
                    <a:solidFill>
                      <a:srgbClr val="FFFFFF"/>
                    </a:solidFill>
                    <a:latin typeface="Segoe" pitchFamily="34" charset="0"/>
                    <a:ea typeface="MS PGothic" pitchFamily="34" charset="-128"/>
                  </a:rPr>
                  <a:t>Eficiente</a:t>
                </a:r>
                <a:endParaRPr lang="en-US" sz="1200" dirty="0">
                  <a:solidFill>
                    <a:srgbClr val="FFFFFF"/>
                  </a:solidFill>
                  <a:latin typeface="Segoe" pitchFamily="34" charset="0"/>
                  <a:ea typeface="MS PGothic" pitchFamily="34" charset="-128"/>
                </a:endParaRPr>
              </a:p>
              <a:p>
                <a:pPr algn="ctr"/>
                <a:endParaRPr lang="en-US" sz="1200" dirty="0">
                  <a:solidFill>
                    <a:srgbClr val="FFFFFF"/>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6602276" y="1942885"/>
              <a:ext cx="1318579" cy="1764248"/>
              <a:chOff x="6955243" y="1876784"/>
              <a:chExt cx="1318579" cy="1764248"/>
            </a:xfrm>
          </p:grpSpPr>
          <p:sp>
            <p:nvSpPr>
              <p:cNvPr id="34" name="Rectangle 33"/>
              <p:cNvSpPr/>
              <p:nvPr/>
            </p:nvSpPr>
            <p:spPr>
              <a:xfrm>
                <a:off x="6955243" y="1876784"/>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a:solidFill>
                      <a:srgbClr val="FFFFFF"/>
                    </a:solidFill>
                    <a:latin typeface="Segoe" pitchFamily="34" charset="0"/>
                    <a:ea typeface="MS PGothic" pitchFamily="34" charset="-128"/>
                  </a:rPr>
                  <a:t>Escalável</a:t>
                </a:r>
                <a:r>
                  <a:rPr lang="en-US" sz="1200" dirty="0">
                    <a:solidFill>
                      <a:srgbClr val="FFFFFF"/>
                    </a:solidFill>
                    <a:latin typeface="Segoe" pitchFamily="34" charset="0"/>
                    <a:ea typeface="MS PGothic" pitchFamily="34" charset="-128"/>
                  </a:rPr>
                  <a:t> e </a:t>
                </a:r>
                <a:br>
                  <a:rPr lang="en-US" sz="1200" dirty="0">
                    <a:solidFill>
                      <a:srgbClr val="FFFFFF"/>
                    </a:solidFill>
                    <a:latin typeface="Segoe" pitchFamily="34" charset="0"/>
                    <a:ea typeface="MS PGothic" pitchFamily="34" charset="-128"/>
                  </a:rPr>
                </a:br>
                <a:r>
                  <a:rPr lang="en-US" sz="1200" dirty="0" err="1">
                    <a:solidFill>
                      <a:srgbClr val="FFFFFF"/>
                    </a:solidFill>
                    <a:latin typeface="Segoe" pitchFamily="34" charset="0"/>
                    <a:ea typeface="MS PGothic" pitchFamily="34" charset="-128"/>
                  </a:rPr>
                  <a:t>Elástico</a:t>
                </a:r>
                <a:endParaRPr lang="en-US" sz="1200" dirty="0">
                  <a:solidFill>
                    <a:srgbClr val="FFFFFF"/>
                  </a:solidFill>
                  <a:latin typeface="Segoe" pitchFamily="34" charset="0"/>
                  <a:ea typeface="MS PGothic" pitchFamily="34" charset="-128"/>
                </a:endParaRP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60" name="Group 59"/>
            <p:cNvGrpSpPr/>
            <p:nvPr/>
          </p:nvGrpSpPr>
          <p:grpSpPr>
            <a:xfrm>
              <a:off x="4523859" y="1942885"/>
              <a:ext cx="1318579" cy="1764248"/>
              <a:chOff x="5559396" y="1877602"/>
              <a:chExt cx="1318579" cy="1764248"/>
            </a:xfrm>
          </p:grpSpPr>
          <p:sp>
            <p:nvSpPr>
              <p:cNvPr id="55" name="Rectangle 54"/>
              <p:cNvSpPr/>
              <p:nvPr/>
            </p:nvSpPr>
            <p:spPr>
              <a:xfrm>
                <a:off x="5559396" y="1877602"/>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a:solidFill>
                      <a:srgbClr val="FFFFFF"/>
                    </a:solidFill>
                    <a:latin typeface="Segoe" pitchFamily="34" charset="0"/>
                    <a:ea typeface="MS PGothic" pitchFamily="34" charset="-128"/>
                  </a:rPr>
                  <a:t>Seguro</a:t>
                </a:r>
              </a:p>
              <a:p>
                <a:pPr algn="ctr"/>
                <a:endParaRPr lang="en-US" sz="1200" dirty="0">
                  <a:solidFill>
                    <a:srgbClr val="FFFFFF"/>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50" name="Group 49"/>
            <p:cNvGrpSpPr/>
            <p:nvPr/>
          </p:nvGrpSpPr>
          <p:grpSpPr>
            <a:xfrm>
              <a:off x="375990" y="1942885"/>
              <a:ext cx="1318579" cy="1764248"/>
              <a:chOff x="351847" y="4792662"/>
              <a:chExt cx="1318579" cy="1764248"/>
            </a:xfrm>
          </p:grpSpPr>
          <p:sp>
            <p:nvSpPr>
              <p:cNvPr id="52" name="Rectangle 51"/>
              <p:cNvSpPr/>
              <p:nvPr/>
            </p:nvSpPr>
            <p:spPr>
              <a:xfrm>
                <a:off x="351847" y="4792662"/>
                <a:ext cx="1318579" cy="1764248"/>
              </a:xfrm>
              <a:prstGeom prst="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a:solidFill>
                      <a:srgbClr val="FFFFFF"/>
                    </a:solidFill>
                    <a:latin typeface="Segoe" pitchFamily="34" charset="0"/>
                    <a:ea typeface="MS PGothic" pitchFamily="34" charset="-128"/>
                  </a:rPr>
                  <a:t>HOSTING</a:t>
                </a:r>
              </a:p>
              <a:p>
                <a:pPr algn="ctr"/>
                <a:endParaRPr lang="en-US" sz="1200" dirty="0">
                  <a:solidFill>
                    <a:srgbClr val="FFFFFF"/>
                  </a:solidFill>
                  <a:latin typeface="Segoe" pitchFamily="34" charset="0"/>
                  <a:ea typeface="MS PGothic" pitchFamily="34" charset="-128"/>
                </a:endParaRPr>
              </a:p>
            </p:txBody>
          </p:sp>
          <p:pic>
            <p:nvPicPr>
              <p:cNvPr id="56"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63" name="Group 62"/>
            <p:cNvGrpSpPr/>
            <p:nvPr/>
          </p:nvGrpSpPr>
          <p:grpSpPr>
            <a:xfrm>
              <a:off x="10759110" y="1941091"/>
              <a:ext cx="1341745" cy="1767836"/>
              <a:chOff x="10759108" y="4760202"/>
              <a:chExt cx="1341745" cy="1767836"/>
            </a:xfrm>
          </p:grpSpPr>
          <p:sp>
            <p:nvSpPr>
              <p:cNvPr id="69" name="Rectangle 68"/>
              <p:cNvSpPr/>
              <p:nvPr/>
            </p:nvSpPr>
            <p:spPr>
              <a:xfrm>
                <a:off x="10770691" y="4763790"/>
                <a:ext cx="1318579" cy="1764248"/>
              </a:xfrm>
              <a:prstGeom prst="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lIns="0" rIns="0" bIns="0" anchor="b"/>
              <a:lstStyle/>
              <a:p>
                <a:pPr algn="ctr"/>
                <a:r>
                  <a:rPr lang="en-US" sz="1200" dirty="0">
                    <a:solidFill>
                      <a:srgbClr val="FFFFFF"/>
                    </a:solidFill>
                    <a:latin typeface="Segoe" pitchFamily="34" charset="0"/>
                    <a:ea typeface="MS PGothic" pitchFamily="34" charset="-128"/>
                  </a:rPr>
                  <a:t>TRUSTED</a:t>
                </a:r>
              </a:p>
              <a:p>
                <a:pPr algn="ctr"/>
                <a:r>
                  <a:rPr lang="en-US" sz="1200" dirty="0">
                    <a:solidFill>
                      <a:srgbClr val="FFFFFF"/>
                    </a:solidFill>
                    <a:latin typeface="Segoe" pitchFamily="34" charset="0"/>
                    <a:ea typeface="MS PGothic" pitchFamily="34" charset="-128"/>
                  </a:rPr>
                  <a:t>MULTI-TENANCY</a:t>
                </a:r>
              </a:p>
              <a:p>
                <a:pPr algn="ctr"/>
                <a:endParaRPr lang="en-US" sz="1200" dirty="0">
                  <a:solidFill>
                    <a:srgbClr val="FFFFFF"/>
                  </a:solidFill>
                  <a:latin typeface="Segoe" pitchFamily="34" charset="0"/>
                  <a:ea typeface="MS PGothic" pitchFamily="34" charset="-128"/>
                </a:endParaRPr>
              </a:p>
            </p:txBody>
          </p:sp>
          <p:pic>
            <p:nvPicPr>
              <p:cNvPr id="75"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grpSp>
        <p:nvGrpSpPr>
          <p:cNvPr id="5" name="Group 4"/>
          <p:cNvGrpSpPr/>
          <p:nvPr/>
        </p:nvGrpSpPr>
        <p:grpSpPr>
          <a:xfrm>
            <a:off x="198437" y="3998596"/>
            <a:ext cx="12039600" cy="2651651"/>
            <a:chOff x="198437" y="3998596"/>
            <a:chExt cx="12039600" cy="2651651"/>
          </a:xfrm>
        </p:grpSpPr>
        <p:sp>
          <p:nvSpPr>
            <p:cNvPr id="38" name="Rectangle 37"/>
            <p:cNvSpPr/>
            <p:nvPr/>
          </p:nvSpPr>
          <p:spPr bwMode="auto">
            <a:xfrm>
              <a:off x="198437" y="3998596"/>
              <a:ext cx="12039600" cy="2651651"/>
            </a:xfrm>
            <a:prstGeom prst="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solidFill>
                    <a:schemeClr val="tx1"/>
                  </a:solidFill>
                </a:rPr>
                <a:t>Hyper-V Container</a:t>
              </a:r>
            </a:p>
          </p:txBody>
        </p:sp>
        <p:grpSp>
          <p:nvGrpSpPr>
            <p:cNvPr id="65" name="Group 64"/>
            <p:cNvGrpSpPr/>
            <p:nvPr/>
          </p:nvGrpSpPr>
          <p:grpSpPr>
            <a:xfrm>
              <a:off x="3834041" y="4731804"/>
              <a:ext cx="1309614" cy="1764248"/>
              <a:chOff x="3974117" y="4755113"/>
              <a:chExt cx="1309614" cy="1764248"/>
            </a:xfrm>
          </p:grpSpPr>
          <p:sp>
            <p:nvSpPr>
              <p:cNvPr id="41" name="Rectangle 40"/>
              <p:cNvSpPr/>
              <p:nvPr/>
            </p:nvSpPr>
            <p:spPr>
              <a:xfrm>
                <a:off x="3974117" y="4755113"/>
                <a:ext cx="1309614"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a:solidFill>
                      <a:srgbClr val="FFFFFF"/>
                    </a:solidFill>
                    <a:latin typeface="Segoe" pitchFamily="34" charset="0"/>
                    <a:ea typeface="MS PGothic" pitchFamily="34" charset="-128"/>
                  </a:rPr>
                  <a:t>Altamente</a:t>
                </a:r>
                <a:br>
                  <a:rPr lang="en-US" sz="1200" dirty="0">
                    <a:solidFill>
                      <a:srgbClr val="FFFFFF"/>
                    </a:solidFill>
                    <a:latin typeface="Segoe" pitchFamily="34" charset="0"/>
                    <a:ea typeface="MS PGothic" pitchFamily="34" charset="-128"/>
                  </a:rPr>
                </a:br>
                <a:r>
                  <a:rPr lang="en-US" sz="1200" dirty="0" err="1">
                    <a:solidFill>
                      <a:srgbClr val="FFFFFF"/>
                    </a:solidFill>
                    <a:latin typeface="Segoe" pitchFamily="34" charset="0"/>
                    <a:ea typeface="MS PGothic" pitchFamily="34" charset="-128"/>
                  </a:rPr>
                  <a:t>Automatizável</a:t>
                </a:r>
                <a:endParaRPr lang="en-US" sz="1200" dirty="0">
                  <a:solidFill>
                    <a:srgbClr val="FFFFFF"/>
                  </a:solidFill>
                  <a:latin typeface="Segoe" pitchFamily="34" charset="0"/>
                  <a:ea typeface="MS PGothic" pitchFamily="34" charset="-128"/>
                </a:endParaRP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a:ln>
                <a:noFill/>
              </a:ln>
            </p:spPr>
          </p:pic>
        </p:grpSp>
        <p:grpSp>
          <p:nvGrpSpPr>
            <p:cNvPr id="68" name="Group 67"/>
            <p:cNvGrpSpPr/>
            <p:nvPr/>
          </p:nvGrpSpPr>
          <p:grpSpPr>
            <a:xfrm>
              <a:off x="9025600" y="4731804"/>
              <a:ext cx="1318579" cy="1764248"/>
              <a:chOff x="8160387" y="4755113"/>
              <a:chExt cx="1318579" cy="1764248"/>
            </a:xfrm>
          </p:grpSpPr>
          <p:sp>
            <p:nvSpPr>
              <p:cNvPr id="43" name="Rectangle 42"/>
              <p:cNvSpPr/>
              <p:nvPr/>
            </p:nvSpPr>
            <p:spPr>
              <a:xfrm>
                <a:off x="8160387" y="4755113"/>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err="1">
                    <a:solidFill>
                      <a:srgbClr val="FFFFFF"/>
                    </a:solidFill>
                    <a:latin typeface="Segoe" pitchFamily="34" charset="0"/>
                    <a:ea typeface="MS PGothic" pitchFamily="34" charset="-128"/>
                  </a:rPr>
                  <a:t>Eficiente</a:t>
                </a:r>
                <a:endParaRPr lang="en-US" sz="1200" dirty="0">
                  <a:solidFill>
                    <a:srgbClr val="FFFFFF"/>
                  </a:solidFill>
                  <a:latin typeface="Segoe" pitchFamily="34" charset="0"/>
                  <a:ea typeface="MS PGothic" pitchFamily="34" charset="-128"/>
                </a:endParaRPr>
              </a:p>
              <a:p>
                <a:pPr algn="ctr"/>
                <a:endParaRPr lang="en-US" sz="1200" dirty="0">
                  <a:solidFill>
                    <a:srgbClr val="FFFFFF"/>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292092" y="4731804"/>
              <a:ext cx="1318579" cy="1764248"/>
              <a:chOff x="6767755" y="4755113"/>
              <a:chExt cx="1318579" cy="1764248"/>
            </a:xfrm>
          </p:grpSpPr>
          <p:sp>
            <p:nvSpPr>
              <p:cNvPr id="45" name="Rectangle 44"/>
              <p:cNvSpPr/>
              <p:nvPr/>
            </p:nvSpPr>
            <p:spPr>
              <a:xfrm>
                <a:off x="6767755" y="4755113"/>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err="1">
                    <a:solidFill>
                      <a:srgbClr val="FFFFFF"/>
                    </a:solidFill>
                    <a:latin typeface="Segoe" pitchFamily="34" charset="0"/>
                    <a:ea typeface="MS PGothic" pitchFamily="34" charset="-128"/>
                  </a:rPr>
                  <a:t>Escalável</a:t>
                </a:r>
                <a:r>
                  <a:rPr lang="en-US" sz="1200" dirty="0">
                    <a:solidFill>
                      <a:srgbClr val="FFFFFF"/>
                    </a:solidFill>
                    <a:latin typeface="Segoe" pitchFamily="34" charset="0"/>
                    <a:ea typeface="MS PGothic" pitchFamily="34" charset="-128"/>
                  </a:rPr>
                  <a:t> e </a:t>
                </a:r>
                <a:br>
                  <a:rPr lang="en-US" sz="1200" dirty="0">
                    <a:solidFill>
                      <a:srgbClr val="FFFFFF"/>
                    </a:solidFill>
                    <a:latin typeface="Segoe" pitchFamily="34" charset="0"/>
                    <a:ea typeface="MS PGothic" pitchFamily="34" charset="-128"/>
                  </a:rPr>
                </a:br>
                <a:r>
                  <a:rPr lang="en-US" sz="1200" dirty="0" err="1">
                    <a:solidFill>
                      <a:srgbClr val="FFFFFF"/>
                    </a:solidFill>
                    <a:latin typeface="Segoe" pitchFamily="34" charset="0"/>
                    <a:ea typeface="MS PGothic" pitchFamily="34" charset="-128"/>
                  </a:rPr>
                  <a:t>Elástico</a:t>
                </a:r>
                <a:endParaRPr lang="en-US" sz="1200" dirty="0">
                  <a:solidFill>
                    <a:srgbClr val="FFFFFF"/>
                  </a:solidFill>
                  <a:latin typeface="Segoe" pitchFamily="34" charset="0"/>
                  <a:ea typeface="MS PGothic" pitchFamily="34" charset="-128"/>
                </a:endParaRP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74" name="Group 73"/>
            <p:cNvGrpSpPr/>
            <p:nvPr/>
          </p:nvGrpSpPr>
          <p:grpSpPr>
            <a:xfrm>
              <a:off x="375990" y="4731804"/>
              <a:ext cx="1318579" cy="1764248"/>
              <a:chOff x="351847" y="4792662"/>
              <a:chExt cx="1318579" cy="1764248"/>
            </a:xfrm>
            <a:solidFill>
              <a:schemeClr val="accent3"/>
            </a:solidFill>
          </p:grpSpPr>
          <p:sp>
            <p:nvSpPr>
              <p:cNvPr id="51" name="Rectangle 50"/>
              <p:cNvSpPr/>
              <p:nvPr/>
            </p:nvSpPr>
            <p:spPr>
              <a:xfrm>
                <a:off x="351847" y="4792662"/>
                <a:ext cx="1318579" cy="1764248"/>
              </a:xfrm>
              <a:prstGeom prst="rect">
                <a:avLst/>
              </a:prstGeom>
              <a:solidFill>
                <a:srgbClr val="007233"/>
              </a:solidFill>
              <a:ln>
                <a:noFill/>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a:solidFill>
                      <a:srgbClr val="FFFFFF"/>
                    </a:solidFill>
                    <a:latin typeface="Segoe" pitchFamily="34" charset="0"/>
                    <a:ea typeface="MS PGothic" pitchFamily="34" charset="-128"/>
                  </a:rPr>
                  <a:t>Hosting</a:t>
                </a:r>
                <a:br>
                  <a:rPr lang="en-US" sz="1200" dirty="0">
                    <a:solidFill>
                      <a:srgbClr val="FFFFFF"/>
                    </a:solidFill>
                    <a:latin typeface="Segoe" pitchFamily="34" charset="0"/>
                    <a:ea typeface="MS PGothic" pitchFamily="34" charset="-128"/>
                  </a:rPr>
                </a:br>
                <a:r>
                  <a:rPr lang="en-US" sz="1200" dirty="0" err="1">
                    <a:solidFill>
                      <a:srgbClr val="FFFFFF"/>
                    </a:solidFill>
                    <a:latin typeface="Segoe" pitchFamily="34" charset="0"/>
                    <a:ea typeface="MS PGothic" pitchFamily="34" charset="-128"/>
                  </a:rPr>
                  <a:t>Compartilhado</a:t>
                </a:r>
                <a:endParaRPr lang="en-US" sz="1200" dirty="0">
                  <a:solidFill>
                    <a:srgbClr val="FFFFFF"/>
                  </a:solidFill>
                  <a:latin typeface="Segoe" pitchFamily="34" charset="0"/>
                  <a:ea typeface="MS PGothic" pitchFamily="34" charset="-128"/>
                </a:endParaRPr>
              </a:p>
              <a:p>
                <a:pPr algn="ctr"/>
                <a:endParaRPr lang="en-US" sz="1200" dirty="0">
                  <a:solidFill>
                    <a:srgbClr val="FFFFFF"/>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70" name="Group 69"/>
            <p:cNvGrpSpPr/>
            <p:nvPr/>
          </p:nvGrpSpPr>
          <p:grpSpPr>
            <a:xfrm>
              <a:off x="5558584" y="4731804"/>
              <a:ext cx="1318579" cy="1764248"/>
              <a:chOff x="5559396" y="1877602"/>
              <a:chExt cx="1318579" cy="1764248"/>
            </a:xfrm>
          </p:grpSpPr>
          <p:sp>
            <p:nvSpPr>
              <p:cNvPr id="71" name="Rectangle 70"/>
              <p:cNvSpPr/>
              <p:nvPr/>
            </p:nvSpPr>
            <p:spPr>
              <a:xfrm>
                <a:off x="5559396" y="1877602"/>
                <a:ext cx="1318579" cy="1764248"/>
              </a:xfrm>
              <a:prstGeom prst="rect">
                <a:avLst/>
              </a:prstGeom>
              <a:solidFill>
                <a:schemeClr val="tx1"/>
              </a:solidFill>
              <a:ln>
                <a:noFill/>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a:solidFill>
                      <a:srgbClr val="FFFFFF"/>
                    </a:solidFill>
                    <a:latin typeface="Segoe" pitchFamily="34" charset="0"/>
                    <a:ea typeface="MS PGothic" pitchFamily="34" charset="-128"/>
                  </a:rPr>
                  <a:t>Seguro</a:t>
                </a:r>
              </a:p>
              <a:p>
                <a:pPr algn="ctr"/>
                <a:endParaRPr lang="en-US" sz="1200" dirty="0">
                  <a:solidFill>
                    <a:srgbClr val="FFFFFF"/>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2" name="Group 1"/>
            <p:cNvGrpSpPr/>
            <p:nvPr/>
          </p:nvGrpSpPr>
          <p:grpSpPr>
            <a:xfrm>
              <a:off x="2109498" y="4731804"/>
              <a:ext cx="1309614" cy="1764248"/>
              <a:chOff x="3256707" y="4899345"/>
              <a:chExt cx="1309614" cy="1764248"/>
            </a:xfrm>
          </p:grpSpPr>
          <p:sp>
            <p:nvSpPr>
              <p:cNvPr id="78" name="Rectangle 77"/>
              <p:cNvSpPr/>
              <p:nvPr/>
            </p:nvSpPr>
            <p:spPr>
              <a:xfrm>
                <a:off x="3256707" y="4899345"/>
                <a:ext cx="1309614" cy="1764248"/>
              </a:xfrm>
              <a:prstGeom prst="rect">
                <a:avLst/>
              </a:prstGeom>
              <a:solidFill>
                <a:srgbClr val="007233"/>
              </a:solidFill>
              <a:ln>
                <a:noFill/>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cap="all" dirty="0">
                    <a:solidFill>
                      <a:srgbClr val="FFFFFF"/>
                    </a:solidFill>
                    <a:latin typeface="Segoe" pitchFamily="34" charset="0"/>
                    <a:ea typeface="MS PGothic" pitchFamily="34" charset="-128"/>
                  </a:rPr>
                  <a:t>Workload</a:t>
                </a:r>
                <a:br>
                  <a:rPr lang="en-US" sz="1200" cap="all" dirty="0">
                    <a:solidFill>
                      <a:srgbClr val="FFFFFF"/>
                    </a:solidFill>
                    <a:latin typeface="Segoe" pitchFamily="34" charset="0"/>
                    <a:ea typeface="MS PGothic" pitchFamily="34" charset="-128"/>
                  </a:rPr>
                </a:br>
                <a:r>
                  <a:rPr lang="en-US" sz="1200" cap="all" dirty="0" err="1">
                    <a:solidFill>
                      <a:srgbClr val="FFFFFF"/>
                    </a:solidFill>
                    <a:latin typeface="Segoe" pitchFamily="34" charset="0"/>
                    <a:ea typeface="MS PGothic" pitchFamily="34" charset="-128"/>
                  </a:rPr>
                  <a:t>controlado</a:t>
                </a:r>
                <a:endParaRPr lang="en-US" sz="1200" cap="all" dirty="0">
                  <a:solidFill>
                    <a:srgbClr val="FFFFFF"/>
                  </a:solidFill>
                  <a:latin typeface="Segoe" pitchFamily="34" charset="0"/>
                  <a:ea typeface="MS PGothic" pitchFamily="34" charset="-128"/>
                </a:endParaRPr>
              </a:p>
            </p:txBody>
          </p:sp>
          <p:sp>
            <p:nvSpPr>
              <p:cNvPr id="76" name="Freeform 18"/>
              <p:cNvSpPr>
                <a:spLocks noEditPoints="1"/>
              </p:cNvSpPr>
              <p:nvPr/>
            </p:nvSpPr>
            <p:spPr bwMode="black">
              <a:xfrm>
                <a:off x="3501734" y="5088206"/>
                <a:ext cx="819561" cy="9998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grpSp>
        <p:grpSp>
          <p:nvGrpSpPr>
            <p:cNvPr id="47" name="Group 46"/>
            <p:cNvGrpSpPr/>
            <p:nvPr/>
          </p:nvGrpSpPr>
          <p:grpSpPr>
            <a:xfrm>
              <a:off x="10759110" y="4728216"/>
              <a:ext cx="1341745" cy="1767836"/>
              <a:chOff x="10759108" y="4760202"/>
              <a:chExt cx="1341745" cy="1767836"/>
            </a:xfrm>
          </p:grpSpPr>
          <p:sp>
            <p:nvSpPr>
              <p:cNvPr id="48" name="Rectangle 47"/>
              <p:cNvSpPr/>
              <p:nvPr/>
            </p:nvSpPr>
            <p:spPr>
              <a:xfrm>
                <a:off x="10770691" y="4763790"/>
                <a:ext cx="1318579" cy="1764248"/>
              </a:xfrm>
              <a:prstGeom prst="rect">
                <a:avLst/>
              </a:prstGeom>
              <a:solidFill>
                <a:srgbClr val="007233"/>
              </a:solidFill>
              <a:ln>
                <a:noFill/>
              </a:ln>
            </p:spPr>
            <p:style>
              <a:lnRef idx="2">
                <a:schemeClr val="accent5">
                  <a:shade val="50000"/>
                </a:schemeClr>
              </a:lnRef>
              <a:fillRef idx="1">
                <a:schemeClr val="accent5"/>
              </a:fillRef>
              <a:effectRef idx="0">
                <a:schemeClr val="accent5"/>
              </a:effectRef>
              <a:fontRef idx="minor">
                <a:schemeClr val="lt1"/>
              </a:fontRef>
            </p:style>
            <p:txBody>
              <a:bodyPr lIns="0" rIns="0" bIns="0" anchor="b"/>
              <a:lstStyle/>
              <a:p>
                <a:pPr algn="ctr"/>
                <a:r>
                  <a:rPr lang="en-US" sz="1200" dirty="0">
                    <a:solidFill>
                      <a:srgbClr val="FFFFFF"/>
                    </a:solidFill>
                    <a:latin typeface="Segoe" pitchFamily="34" charset="0"/>
                    <a:ea typeface="MS PGothic" pitchFamily="34" charset="-128"/>
                  </a:rPr>
                  <a:t>PUBLIC</a:t>
                </a:r>
              </a:p>
              <a:p>
                <a:pPr algn="ctr"/>
                <a:r>
                  <a:rPr lang="en-US" sz="1200" dirty="0">
                    <a:solidFill>
                      <a:srgbClr val="FFFFFF"/>
                    </a:solidFill>
                    <a:latin typeface="Segoe" pitchFamily="34" charset="0"/>
                    <a:ea typeface="MS PGothic" pitchFamily="34" charset="-128"/>
                  </a:rPr>
                  <a:t>MULTI-TENANCY</a:t>
                </a:r>
              </a:p>
              <a:p>
                <a:pPr algn="ctr"/>
                <a:endParaRPr lang="en-US" sz="1200" dirty="0">
                  <a:solidFill>
                    <a:srgbClr val="FFFFFF"/>
                  </a:solidFill>
                  <a:latin typeface="Segoe" pitchFamily="34" charset="0"/>
                  <a:ea typeface="MS PGothic" pitchFamily="34" charset="-128"/>
                </a:endParaRPr>
              </a:p>
            </p:txBody>
          </p:sp>
          <p:pic>
            <p:nvPicPr>
              <p:cNvPr id="58"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spTree>
    <p:extLst>
      <p:ext uri="{BB962C8B-B14F-4D97-AF65-F5344CB8AC3E}">
        <p14:creationId xmlns:p14="http://schemas.microsoft.com/office/powerpoint/2010/main" val="3366727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423407"/>
            <a:ext cx="920835" cy="5133315"/>
          </a:xfrm>
          <a:prstGeom prst="rightBrace">
            <a:avLst>
              <a:gd name="adj1" fmla="val 90955"/>
              <a:gd name="adj2" fmla="val 50542"/>
            </a:avLst>
          </a:prstGeom>
          <a:ln w="381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7" name="Title 6"/>
          <p:cNvSpPr>
            <a:spLocks noGrp="1"/>
          </p:cNvSpPr>
          <p:nvPr>
            <p:ph type="title"/>
          </p:nvPr>
        </p:nvSpPr>
        <p:spPr/>
        <p:txBody>
          <a:bodyPr/>
          <a:lstStyle/>
          <a:p>
            <a:r>
              <a:rPr lang="en-US" sz="4000" dirty="0"/>
              <a:t>Desenvolvimento </a:t>
            </a:r>
            <a:r>
              <a:rPr lang="en-US" sz="4000" dirty="0" err="1"/>
              <a:t>Moderno</a:t>
            </a:r>
            <a:r>
              <a:rPr lang="en-US" sz="4000" dirty="0"/>
              <a:t> de App - </a:t>
            </a:r>
            <a:r>
              <a:rPr lang="en-US" sz="4000" dirty="0" err="1"/>
              <a:t>Isolamento</a:t>
            </a:r>
            <a:r>
              <a:rPr lang="en-US" sz="4000" dirty="0"/>
              <a:t> </a:t>
            </a:r>
            <a:r>
              <a:rPr lang="en-US" sz="4000" dirty="0" err="1"/>
              <a:t>Flexível</a:t>
            </a:r>
            <a:endParaRPr lang="en-US" sz="4000" dirty="0"/>
          </a:p>
        </p:txBody>
      </p:sp>
      <p:grpSp>
        <p:nvGrpSpPr>
          <p:cNvPr id="20" name="Group 19"/>
          <p:cNvGrpSpPr/>
          <p:nvPr/>
        </p:nvGrpSpPr>
        <p:grpSpPr>
          <a:xfrm>
            <a:off x="9376771" y="1389063"/>
            <a:ext cx="2514600" cy="5181600"/>
            <a:chOff x="9376771" y="1287462"/>
            <a:chExt cx="2514600" cy="5181600"/>
          </a:xfrm>
        </p:grpSpPr>
        <p:sp>
          <p:nvSpPr>
            <p:cNvPr id="81" name="Rounded Rectangle 1"/>
            <p:cNvSpPr/>
            <p:nvPr/>
          </p:nvSpPr>
          <p:spPr bwMode="auto">
            <a:xfrm>
              <a:off x="9376771" y="1287462"/>
              <a:ext cx="2514600" cy="5181600"/>
            </a:xfrm>
            <a:prstGeom prst="roundRect">
              <a:avLst/>
            </a:prstGeom>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err="1">
                  <a:solidFill>
                    <a:schemeClr val="tx1"/>
                  </a:solidFill>
                </a:rPr>
                <a:t>Gerenciamento</a:t>
              </a:r>
              <a:r>
                <a:rPr lang="en-US" dirty="0">
                  <a:solidFill>
                    <a:schemeClr val="tx1"/>
                  </a:solidFill>
                </a:rPr>
                <a:t> de Containers</a:t>
              </a: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rgbClr val="FFFFFF"/>
                    </a:solidFill>
                  </a:rPr>
                  <a:t>PowerShell</a:t>
                </a:r>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ln>
                <a:noFill/>
              </a:ln>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FF"/>
                    </a:solidFill>
                  </a:rPr>
                  <a:t>Outros</a:t>
                </a:r>
              </a:p>
            </p:txBody>
          </p:sp>
          <p:pic>
            <p:nvPicPr>
              <p:cNvPr id="67" name="Picture 2" descr="C:\Users\mitchellg\Desktop\Automated_2.png"/>
              <p:cNvPicPr>
                <a:picLocks noChangeAspect="1" noChangeArrowheads="1"/>
              </p:cNvPicPr>
              <p:nvPr/>
            </p:nvPicPr>
            <p:blipFill>
              <a:blip r:embed="rId4" cstate="print">
                <a:lum bright="100000"/>
              </a:blip>
              <a:srcRect/>
              <a:stretch>
                <a:fillRect/>
              </a:stretch>
            </p:blipFill>
            <p:spPr bwMode="auto">
              <a:xfrm>
                <a:off x="8662935" y="1022834"/>
                <a:ext cx="1211255" cy="1211255"/>
              </a:xfrm>
              <a:prstGeom prst="rect">
                <a:avLst/>
              </a:prstGeom>
              <a:noFill/>
              <a:ln>
                <a:noFill/>
              </a:ln>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FFFFFF"/>
                    </a:solidFill>
                  </a:rPr>
                  <a:t>Docker</a:t>
                </a:r>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ln>
                <a:noFill/>
              </a:ln>
            </p:spPr>
          </p:pic>
        </p:grpSp>
      </p:grpSp>
      <p:sp>
        <p:nvSpPr>
          <p:cNvPr id="6" name="Rectangle 5"/>
          <p:cNvSpPr/>
          <p:nvPr/>
        </p:nvSpPr>
        <p:spPr bwMode="auto">
          <a:xfrm>
            <a:off x="3933421" y="1389063"/>
            <a:ext cx="4572000" cy="5181600"/>
          </a:xfrm>
          <a:prstGeom prst="rect">
            <a:avLst/>
          </a:prstGeom>
          <a:solidFill>
            <a:schemeClr val="tx1"/>
          </a:solid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bg1"/>
                </a:solidFill>
                <a:latin typeface="+mj-lt"/>
                <a:ea typeface="Segoe UI" pitchFamily="34" charset="0"/>
                <a:cs typeface="Segoe UI" pitchFamily="34" charset="0"/>
              </a:rPr>
              <a:t>Container Run-Times</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rgbClr val="000000"/>
              </a:solidFill>
              <a:latin typeface="Segoe UI Light" panose="020B0502040204020203" pitchFamily="34" charset="0"/>
              <a:cs typeface="Segoe UI Light" panose="020B0502040204020203" pitchFamily="34" charset="0"/>
            </a:endParaRPr>
          </a:p>
        </p:txBody>
      </p:sp>
      <p:sp>
        <p:nvSpPr>
          <p:cNvPr id="2" name="Rectangle 1"/>
          <p:cNvSpPr/>
          <p:nvPr/>
        </p:nvSpPr>
        <p:spPr bwMode="auto">
          <a:xfrm>
            <a:off x="5017410" y="2039793"/>
            <a:ext cx="2404022" cy="1737360"/>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17410" y="2060253"/>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rgbClr val="0078D7"/>
                </a:solidFill>
              </a:rPr>
              <a:t>Hyper-V Container</a:t>
            </a:r>
          </a:p>
        </p:txBody>
      </p:sp>
      <p:sp>
        <p:nvSpPr>
          <p:cNvPr id="45" name="Rectangle 44"/>
          <p:cNvSpPr/>
          <p:nvPr/>
        </p:nvSpPr>
        <p:spPr bwMode="auto">
          <a:xfrm>
            <a:off x="5017410" y="4360862"/>
            <a:ext cx="2404022" cy="1737360"/>
          </a:xfrm>
          <a:prstGeom prst="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17"/>
          <p:cNvSpPr txBox="1"/>
          <p:nvPr/>
        </p:nvSpPr>
        <p:spPr>
          <a:xfrm>
            <a:off x="5035911" y="5386872"/>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rgbClr val="0078D7"/>
                </a:solidFill>
              </a:rPr>
              <a:t>Windows Server Container</a:t>
            </a:r>
          </a:p>
        </p:txBody>
      </p:sp>
      <p:sp>
        <p:nvSpPr>
          <p:cNvPr id="4" name="TextBox 3"/>
          <p:cNvSpPr txBox="1"/>
          <p:nvPr/>
        </p:nvSpPr>
        <p:spPr>
          <a:xfrm>
            <a:off x="3933421" y="5999477"/>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rgbClr val="FFFFFF"/>
                    </a:gs>
                    <a:gs pos="30000">
                      <a:srgbClr val="FFFFFF"/>
                    </a:gs>
                  </a:gsLst>
                  <a:lin ang="5400000" scaled="0"/>
                </a:gradFill>
                <a:latin typeface="Segoe UI Light"/>
              </a:rPr>
              <a:t>Write once, deploy anywhere</a:t>
            </a: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7422" y="3671960"/>
            <a:ext cx="2983998" cy="762002"/>
          </a:xfrm>
          <a:prstGeom prst="rect">
            <a:avLst/>
          </a:prstGeom>
        </p:spPr>
      </p:pic>
      <p:pic>
        <p:nvPicPr>
          <p:cNvPr id="16" name="Picture 15"/>
          <p:cNvPicPr>
            <a:picLocks noChangeAspect="1"/>
          </p:cNvPicPr>
          <p:nvPr/>
        </p:nvPicPr>
        <p:blipFill>
          <a:blip r:embed="rId7"/>
          <a:stretch>
            <a:fillRect/>
          </a:stretch>
        </p:blipFill>
        <p:spPr>
          <a:xfrm>
            <a:off x="5293132" y="2532063"/>
            <a:ext cx="1852578" cy="1097280"/>
          </a:xfrm>
          <a:prstGeom prst="rect">
            <a:avLst/>
          </a:prstGeom>
        </p:spPr>
      </p:pic>
      <p:pic>
        <p:nvPicPr>
          <p:cNvPr id="17" name="Picture 16"/>
          <p:cNvPicPr>
            <a:picLocks noChangeAspect="1"/>
          </p:cNvPicPr>
          <p:nvPr/>
        </p:nvPicPr>
        <p:blipFill>
          <a:blip r:embed="rId8"/>
          <a:stretch>
            <a:fillRect/>
          </a:stretch>
        </p:blipFill>
        <p:spPr>
          <a:xfrm>
            <a:off x="5259875" y="4437063"/>
            <a:ext cx="1919092" cy="1097280"/>
          </a:xfrm>
          <a:prstGeom prst="rect">
            <a:avLst/>
          </a:prstGeom>
        </p:spPr>
      </p:pic>
      <p:cxnSp>
        <p:nvCxnSpPr>
          <p:cNvPr id="10" name="Straight Arrow Connector 21"/>
          <p:cNvCxnSpPr>
            <a:stCxn id="29" idx="3"/>
          </p:cNvCxnSpPr>
          <p:nvPr/>
        </p:nvCxnSpPr>
        <p:spPr>
          <a:xfrm flipV="1">
            <a:off x="3026706" y="2932494"/>
            <a:ext cx="1988327" cy="1047369"/>
          </a:xfrm>
          <a:prstGeom prst="straightConnector1">
            <a:avLst/>
          </a:prstGeom>
          <a:ln w="38100">
            <a:solidFill>
              <a:schemeClr val="accent4"/>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979863"/>
            <a:ext cx="1994388" cy="1105214"/>
          </a:xfrm>
          <a:prstGeom prst="straightConnector1">
            <a:avLst/>
          </a:prstGeom>
          <a:ln w="38100">
            <a:solidFill>
              <a:schemeClr val="accent4"/>
            </a:solidFill>
            <a:headEnd type="none"/>
            <a:tailEnd type="triangle"/>
          </a:ln>
        </p:spPr>
        <p:style>
          <a:lnRef idx="2">
            <a:schemeClr val="accent2"/>
          </a:lnRef>
          <a:fillRef idx="0">
            <a:schemeClr val="accent2"/>
          </a:fillRef>
          <a:effectRef idx="1">
            <a:schemeClr val="accent2"/>
          </a:effectRef>
          <a:fontRef idx="minor">
            <a:schemeClr val="tx1"/>
          </a:fontRef>
        </p:style>
      </p:cxnSp>
      <p:grpSp>
        <p:nvGrpSpPr>
          <p:cNvPr id="18" name="Group 17"/>
          <p:cNvGrpSpPr/>
          <p:nvPr/>
        </p:nvGrpSpPr>
        <p:grpSpPr>
          <a:xfrm>
            <a:off x="512106" y="1389063"/>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solidFill>
              <a:schemeClr val="bg1">
                <a:lumMod val="95000"/>
              </a:schemeClr>
            </a:solidFill>
            <a:ln w="28575">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b="1" dirty="0" err="1">
                  <a:solidFill>
                    <a:schemeClr val="tx1"/>
                  </a:solidFill>
                </a:rPr>
                <a:t>Imagens</a:t>
              </a:r>
              <a:r>
                <a:rPr lang="en-US" b="1" dirty="0">
                  <a:solidFill>
                    <a:schemeClr val="tx1"/>
                  </a:solidFill>
                </a:rPr>
                <a:t> de Windows Container</a:t>
              </a:r>
            </a:p>
          </p:txBody>
        </p:sp>
        <p:grpSp>
          <p:nvGrpSpPr>
            <p:cNvPr id="15" name="Group 14"/>
            <p:cNvGrpSpPr/>
            <p:nvPr/>
          </p:nvGrpSpPr>
          <p:grpSpPr>
            <a:xfrm>
              <a:off x="851761" y="4487862"/>
              <a:ext cx="1835291" cy="1051560"/>
              <a:chOff x="-2189679" y="4708937"/>
              <a:chExt cx="1835291" cy="1051560"/>
            </a:xfrm>
          </p:grpSpPr>
          <p:pic>
            <p:nvPicPr>
              <p:cNvPr id="40" name="Picture 39"/>
              <p:cNvPicPr>
                <a:picLocks noChangeAspect="1"/>
              </p:cNvPicPr>
              <p:nvPr/>
            </p:nvPicPr>
            <p:blipFill>
              <a:blip r:embed="rId9"/>
              <a:stretch>
                <a:fillRect/>
              </a:stretch>
            </p:blipFill>
            <p:spPr>
              <a:xfrm>
                <a:off x="-2189679" y="4708937"/>
                <a:ext cx="1835291" cy="1051560"/>
              </a:xfrm>
              <a:prstGeom prst="rect">
                <a:avLst/>
              </a:prstGeom>
            </p:spPr>
          </p:pic>
          <p:pic>
            <p:nvPicPr>
              <p:cNvPr id="41" name="Picture 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12301" y="5037007"/>
                <a:ext cx="1680535" cy="395420"/>
              </a:xfrm>
              <a:prstGeom prst="rect">
                <a:avLst/>
              </a:prstGeom>
            </p:spPr>
          </p:pic>
        </p:grpSp>
        <p:grpSp>
          <p:nvGrpSpPr>
            <p:cNvPr id="12" name="Group 11"/>
            <p:cNvGrpSpPr/>
            <p:nvPr/>
          </p:nvGrpSpPr>
          <p:grpSpPr>
            <a:xfrm>
              <a:off x="851761" y="3085782"/>
              <a:ext cx="1835291" cy="1051560"/>
              <a:chOff x="-2189679" y="3165484"/>
              <a:chExt cx="1835291" cy="1051560"/>
            </a:xfrm>
          </p:grpSpPr>
          <p:pic>
            <p:nvPicPr>
              <p:cNvPr id="38" name="Picture 37"/>
              <p:cNvPicPr>
                <a:picLocks noChangeAspect="1"/>
              </p:cNvPicPr>
              <p:nvPr/>
            </p:nvPicPr>
            <p:blipFill>
              <a:blip r:embed="rId9"/>
              <a:stretch>
                <a:fillRect/>
              </a:stretch>
            </p:blipFill>
            <p:spPr>
              <a:xfrm>
                <a:off x="-2189679" y="3165484"/>
                <a:ext cx="1835291" cy="1051560"/>
              </a:xfrm>
              <a:prstGeom prst="rect">
                <a:avLst/>
              </a:prstGeom>
            </p:spPr>
          </p:pic>
          <p:sp>
            <p:nvSpPr>
              <p:cNvPr id="42" name="Rectangle 41"/>
              <p:cNvSpPr/>
              <p:nvPr/>
            </p:nvSpPr>
            <p:spPr>
              <a:xfrm>
                <a:off x="-2089714" y="3368099"/>
                <a:ext cx="1635360" cy="646331"/>
              </a:xfrm>
              <a:prstGeom prst="rect">
                <a:avLst/>
              </a:prstGeom>
            </p:spPr>
            <p:txBody>
              <a:bodyPr wrap="square">
                <a:spAutoFit/>
              </a:bodyPr>
              <a:lstStyle/>
              <a:p>
                <a:pPr algn="ctr">
                  <a:lnSpc>
                    <a:spcPct val="90000"/>
                  </a:lnSpc>
                </a:pPr>
                <a:r>
                  <a:rPr lang="en-US" sz="2000" b="1" dirty="0">
                    <a:gradFill>
                      <a:gsLst>
                        <a:gs pos="2917">
                          <a:srgbClr val="FFFFFF"/>
                        </a:gs>
                        <a:gs pos="30000">
                          <a:srgbClr val="FFFFFF"/>
                        </a:gs>
                      </a:gsLst>
                      <a:lin ang="5400000" scaled="0"/>
                    </a:gradFill>
                    <a:latin typeface="Segoe UI Light"/>
                  </a:rPr>
                  <a:t>Application</a:t>
                </a:r>
              </a:p>
              <a:p>
                <a:pPr algn="ctr">
                  <a:lnSpc>
                    <a:spcPct val="90000"/>
                  </a:lnSpc>
                </a:pPr>
                <a:r>
                  <a:rPr lang="en-US" sz="2000" b="1" dirty="0">
                    <a:gradFill>
                      <a:gsLst>
                        <a:gs pos="2917">
                          <a:srgbClr val="FFFFFF"/>
                        </a:gs>
                        <a:gs pos="30000">
                          <a:srgbClr val="FFFFFF"/>
                        </a:gs>
                      </a:gsLst>
                      <a:lin ang="5400000" scaled="0"/>
                    </a:gradFill>
                    <a:latin typeface="Segoe UI Light"/>
                  </a:rPr>
                  <a:t>Framework</a:t>
                </a:r>
              </a:p>
            </p:txBody>
          </p:sp>
        </p:grpSp>
        <p:grpSp>
          <p:nvGrpSpPr>
            <p:cNvPr id="13" name="Group 12"/>
            <p:cNvGrpSpPr/>
            <p:nvPr/>
          </p:nvGrpSpPr>
          <p:grpSpPr>
            <a:xfrm>
              <a:off x="851761" y="1683702"/>
              <a:ext cx="1835291" cy="1051560"/>
              <a:chOff x="-2189679" y="1619313"/>
              <a:chExt cx="1835291" cy="1051560"/>
            </a:xfrm>
          </p:grpSpPr>
          <p:pic>
            <p:nvPicPr>
              <p:cNvPr id="11" name="Picture 10"/>
              <p:cNvPicPr>
                <a:picLocks noChangeAspect="1"/>
              </p:cNvPicPr>
              <p:nvPr/>
            </p:nvPicPr>
            <p:blipFill>
              <a:blip r:embed="rId9"/>
              <a:stretch>
                <a:fillRect/>
              </a:stretch>
            </p:blipFill>
            <p:spPr>
              <a:xfrm>
                <a:off x="-2189679" y="1619313"/>
                <a:ext cx="1835291" cy="1051560"/>
              </a:xfrm>
              <a:prstGeom prst="rect">
                <a:avLst/>
              </a:prstGeom>
            </p:spPr>
          </p:pic>
          <p:pic>
            <p:nvPicPr>
              <p:cNvPr id="43" name="Picture 42"/>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1555300" y="1842415"/>
                <a:ext cx="566533" cy="605357"/>
              </a:xfrm>
              <a:prstGeom prst="rect">
                <a:avLst/>
              </a:prstGeom>
            </p:spPr>
          </p:pic>
        </p:grpSp>
      </p:grpSp>
    </p:spTree>
    <p:extLst>
      <p:ext uri="{BB962C8B-B14F-4D97-AF65-F5344CB8AC3E}">
        <p14:creationId xmlns:p14="http://schemas.microsoft.com/office/powerpoint/2010/main" val="3999576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500"/>
                            </p:stCondLst>
                            <p:childTnLst>
                              <p:par>
                                <p:cTn id="21" presetID="22" presetClass="entr" presetSubtype="8"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1250"/>
                                        <p:tgtEl>
                                          <p:spTgt spid="8"/>
                                        </p:tgtEl>
                                      </p:cBhvr>
                                    </p:animEffect>
                                  </p:childTnLst>
                                </p:cTn>
                              </p:par>
                            </p:childTnLst>
                          </p:cTn>
                        </p:par>
                        <p:par>
                          <p:cTn id="24" fill="hold">
                            <p:stCondLst>
                              <p:cond delay="2250"/>
                            </p:stCondLst>
                            <p:childTnLst>
                              <p:par>
                                <p:cTn id="25" presetID="10" presetClass="entr" presetSubtype="0" fill="hold" grpId="0" nodeType="afterEffect">
                                  <p:stCondLst>
                                    <p:cond delay="15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bwMode="auto">
          <a:xfrm rot="20107192" flipV="1">
            <a:off x="5801625" y="3747978"/>
            <a:ext cx="3349079" cy="2319865"/>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14"/>
          <p:cNvSpPr/>
          <p:nvPr/>
        </p:nvSpPr>
        <p:spPr bwMode="auto">
          <a:xfrm rot="873293">
            <a:off x="6181664" y="2153232"/>
            <a:ext cx="2685361" cy="2122136"/>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err="1"/>
              <a:t>Por</a:t>
            </a:r>
            <a:r>
              <a:rPr lang="en-US" dirty="0"/>
              <a:t> </a:t>
            </a:r>
            <a:r>
              <a:rPr lang="en-US" dirty="0" err="1"/>
              <a:t>quê</a:t>
            </a:r>
            <a:r>
              <a:rPr lang="en-US" dirty="0"/>
              <a:t> Containers?</a:t>
            </a:r>
            <a:br>
              <a:rPr lang="en-US" dirty="0"/>
            </a:br>
            <a:r>
              <a:rPr lang="en-US" sz="2800" spc="0" dirty="0" err="1">
                <a:gradFill>
                  <a:gsLst>
                    <a:gs pos="7619">
                      <a:srgbClr val="00188F"/>
                    </a:gs>
                    <a:gs pos="35000">
                      <a:srgbClr val="00188F"/>
                    </a:gs>
                  </a:gsLst>
                  <a:lin ang="5400000" scaled="0"/>
                </a:gradFill>
              </a:rPr>
              <a:t>Aplicações</a:t>
            </a:r>
            <a:r>
              <a:rPr lang="en-US" sz="2800" spc="0" dirty="0">
                <a:gradFill>
                  <a:gsLst>
                    <a:gs pos="7619">
                      <a:srgbClr val="00188F"/>
                    </a:gs>
                    <a:gs pos="35000">
                      <a:srgbClr val="00188F"/>
                    </a:gs>
                  </a:gsLst>
                  <a:lin ang="5400000" scaled="0"/>
                </a:gradFill>
              </a:rPr>
              <a:t> com </a:t>
            </a:r>
            <a:r>
              <a:rPr lang="en-US" sz="2800" spc="0" dirty="0" err="1">
                <a:gradFill>
                  <a:gsLst>
                    <a:gs pos="7619">
                      <a:srgbClr val="00188F"/>
                    </a:gs>
                    <a:gs pos="35000">
                      <a:srgbClr val="00188F"/>
                    </a:gs>
                  </a:gsLst>
                  <a:lin ang="5400000" scaled="0"/>
                </a:gradFill>
              </a:rPr>
              <a:t>alta</a:t>
            </a:r>
            <a:r>
              <a:rPr lang="en-US" sz="2800" spc="0" dirty="0">
                <a:gradFill>
                  <a:gsLst>
                    <a:gs pos="7619">
                      <a:srgbClr val="00188F"/>
                    </a:gs>
                    <a:gs pos="35000">
                      <a:srgbClr val="00188F"/>
                    </a:gs>
                  </a:gsLst>
                  <a:lin ang="5400000" scaled="0"/>
                </a:gradFill>
              </a:rPr>
              <a:t> </a:t>
            </a:r>
            <a:r>
              <a:rPr lang="en-US" sz="2800" spc="0" dirty="0" err="1">
                <a:gradFill>
                  <a:gsLst>
                    <a:gs pos="7619">
                      <a:srgbClr val="00188F"/>
                    </a:gs>
                    <a:gs pos="35000">
                      <a:srgbClr val="00188F"/>
                    </a:gs>
                  </a:gsLst>
                  <a:lin ang="5400000" scaled="0"/>
                </a:gradFill>
              </a:rPr>
              <a:t>inovação</a:t>
            </a:r>
            <a:r>
              <a:rPr lang="en-US" sz="2800" spc="0" dirty="0">
                <a:gradFill>
                  <a:gsLst>
                    <a:gs pos="7619">
                      <a:srgbClr val="00188F"/>
                    </a:gs>
                    <a:gs pos="35000">
                      <a:srgbClr val="00188F"/>
                    </a:gs>
                  </a:gsLst>
                  <a:lin ang="5400000" scaled="0"/>
                </a:gradFill>
              </a:rPr>
              <a:t> para um </a:t>
            </a:r>
            <a:r>
              <a:rPr lang="en-US" sz="2800" spc="0" dirty="0" err="1">
                <a:gradFill>
                  <a:gsLst>
                    <a:gs pos="7619">
                      <a:srgbClr val="00188F"/>
                    </a:gs>
                    <a:gs pos="35000">
                      <a:srgbClr val="00188F"/>
                    </a:gs>
                  </a:gsLst>
                  <a:lin ang="5400000" scaled="0"/>
                </a:gradFill>
              </a:rPr>
              <a:t>mundo</a:t>
            </a:r>
            <a:r>
              <a:rPr lang="en-US" sz="2800" spc="0" dirty="0">
                <a:gradFill>
                  <a:gsLst>
                    <a:gs pos="7619">
                      <a:srgbClr val="00188F"/>
                    </a:gs>
                    <a:gs pos="35000">
                      <a:srgbClr val="00188F"/>
                    </a:gs>
                  </a:gsLst>
                  <a:lin ang="5400000" scaled="0"/>
                </a:gradFill>
              </a:rPr>
              <a:t> </a:t>
            </a:r>
            <a:r>
              <a:rPr lang="en-US" sz="2800" spc="0" dirty="0" err="1">
                <a:gradFill>
                  <a:gsLst>
                    <a:gs pos="7619">
                      <a:srgbClr val="00188F"/>
                    </a:gs>
                    <a:gs pos="35000">
                      <a:srgbClr val="00188F"/>
                    </a:gs>
                  </a:gsLst>
                  <a:lin ang="5400000" scaled="0"/>
                </a:gradFill>
              </a:rPr>
              <a:t>móvel</a:t>
            </a:r>
            <a:r>
              <a:rPr lang="en-US" sz="2800" spc="0" dirty="0">
                <a:gradFill>
                  <a:gsLst>
                    <a:gs pos="7619">
                      <a:srgbClr val="00188F"/>
                    </a:gs>
                    <a:gs pos="35000">
                      <a:srgbClr val="00188F"/>
                    </a:gs>
                  </a:gsLst>
                  <a:lin ang="5400000" scaled="0"/>
                </a:gradFill>
              </a:rPr>
              <a:t> </a:t>
            </a:r>
            <a:r>
              <a:rPr lang="en-US" sz="2800" spc="0" dirty="0" err="1">
                <a:gradFill>
                  <a:gsLst>
                    <a:gs pos="7619">
                      <a:srgbClr val="00188F"/>
                    </a:gs>
                    <a:gs pos="35000">
                      <a:srgbClr val="00188F"/>
                    </a:gs>
                  </a:gsLst>
                  <a:lin ang="5400000" scaled="0"/>
                </a:gradFill>
              </a:rPr>
              <a:t>baseado</a:t>
            </a:r>
            <a:r>
              <a:rPr lang="en-US" sz="2800" spc="0" dirty="0">
                <a:gradFill>
                  <a:gsLst>
                    <a:gs pos="7619">
                      <a:srgbClr val="00188F"/>
                    </a:gs>
                    <a:gs pos="35000">
                      <a:srgbClr val="00188F"/>
                    </a:gs>
                  </a:gsLst>
                  <a:lin ang="5400000" scaled="0"/>
                </a:gradFill>
              </a:rPr>
              <a:t> em Cloud</a:t>
            </a:r>
            <a:endParaRPr lang="en-US" sz="4800" dirty="0"/>
          </a:p>
        </p:txBody>
      </p:sp>
      <p:grpSp>
        <p:nvGrpSpPr>
          <p:cNvPr id="18" name="Group 17"/>
          <p:cNvGrpSpPr/>
          <p:nvPr/>
        </p:nvGrpSpPr>
        <p:grpSpPr>
          <a:xfrm>
            <a:off x="429964" y="1850690"/>
            <a:ext cx="6087569" cy="2299091"/>
            <a:chOff x="274320" y="1850690"/>
            <a:chExt cx="6087569" cy="2299091"/>
          </a:xfrm>
        </p:grpSpPr>
        <p:sp>
          <p:nvSpPr>
            <p:cNvPr id="8" name="Rectangle 7"/>
            <p:cNvSpPr/>
            <p:nvPr/>
          </p:nvSpPr>
          <p:spPr bwMode="auto">
            <a:xfrm>
              <a:off x="274320" y="1850691"/>
              <a:ext cx="6087569" cy="2123914"/>
            </a:xfrm>
            <a:prstGeom prst="rect">
              <a:avLst/>
            </a:prstGeom>
            <a:solidFill>
              <a:schemeClr val="bg1">
                <a:lumMod val="95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332688" y="2025674"/>
              <a:ext cx="1985544" cy="1903339"/>
              <a:chOff x="399450" y="1873274"/>
              <a:chExt cx="1985544" cy="1903339"/>
            </a:xfrm>
          </p:grpSpPr>
          <p:sp>
            <p:nvSpPr>
              <p:cNvPr id="3" name="Oval 2"/>
              <p:cNvSpPr/>
              <p:nvPr/>
            </p:nvSpPr>
            <p:spPr bwMode="auto">
              <a:xfrm>
                <a:off x="720437" y="1873274"/>
                <a:ext cx="1343570" cy="1343570"/>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Freeform 3"/>
              <p:cNvSpPr>
                <a:spLocks noChangeAspect="1" noEditPoints="1"/>
              </p:cNvSpPr>
              <p:nvPr/>
            </p:nvSpPr>
            <p:spPr bwMode="auto">
              <a:xfrm>
                <a:off x="968996" y="2194743"/>
                <a:ext cx="846453" cy="7006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ndParaRPr>
              </a:p>
            </p:txBody>
          </p:sp>
          <p:sp>
            <p:nvSpPr>
              <p:cNvPr id="5" name="TextBox 4"/>
              <p:cNvSpPr txBox="1"/>
              <p:nvPr/>
            </p:nvSpPr>
            <p:spPr>
              <a:xfrm>
                <a:off x="399450" y="3148749"/>
                <a:ext cx="1985544"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2"/>
                        </a:gs>
                        <a:gs pos="30000">
                          <a:schemeClr val="tx2"/>
                        </a:gs>
                      </a:gsLst>
                      <a:lin ang="5400000" scaled="0"/>
                    </a:gradFill>
                  </a:rPr>
                  <a:t>Developers</a:t>
                </a:r>
              </a:p>
            </p:txBody>
          </p:sp>
        </p:grpSp>
        <p:sp>
          <p:nvSpPr>
            <p:cNvPr id="13" name="TextBox 12"/>
            <p:cNvSpPr txBox="1"/>
            <p:nvPr/>
          </p:nvSpPr>
          <p:spPr>
            <a:xfrm>
              <a:off x="2240091" y="1850690"/>
              <a:ext cx="3979011" cy="229909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Containers </a:t>
              </a:r>
              <a:r>
                <a:rPr lang="en-US" sz="1600" dirty="0" err="1">
                  <a:gradFill>
                    <a:gsLst>
                      <a:gs pos="2917">
                        <a:schemeClr val="tx1"/>
                      </a:gs>
                      <a:gs pos="30000">
                        <a:schemeClr val="tx1"/>
                      </a:gs>
                    </a:gsLst>
                    <a:lin ang="5400000" scaled="0"/>
                  </a:gradFill>
                </a:rPr>
                <a:t>oferecem</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produtividade</a:t>
              </a:r>
              <a:r>
                <a:rPr lang="en-US" sz="1600" dirty="0">
                  <a:gradFill>
                    <a:gsLst>
                      <a:gs pos="2917">
                        <a:schemeClr val="tx1"/>
                      </a:gs>
                      <a:gs pos="30000">
                        <a:schemeClr val="tx1"/>
                      </a:gs>
                    </a:gsLst>
                    <a:lin ang="5400000" scaled="0"/>
                  </a:gradFill>
                </a:rPr>
                <a:t> e </a:t>
              </a:r>
              <a:r>
                <a:rPr lang="en-US" sz="1600" dirty="0" err="1">
                  <a:gradFill>
                    <a:gsLst>
                      <a:gs pos="2917">
                        <a:schemeClr val="tx1"/>
                      </a:gs>
                      <a:gs pos="30000">
                        <a:schemeClr val="tx1"/>
                      </a:gs>
                    </a:gsLst>
                    <a:lin ang="5400000" scaled="0"/>
                  </a:gradFill>
                </a:rPr>
                <a:t>liberdade</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Permite</a:t>
              </a:r>
              <a:r>
                <a:rPr lang="en-US" sz="1600" dirty="0">
                  <a:gradFill>
                    <a:gsLst>
                      <a:gs pos="2917">
                        <a:schemeClr val="tx1"/>
                      </a:gs>
                      <a:gs pos="30000">
                        <a:schemeClr val="tx1"/>
                      </a:gs>
                    </a:gsLst>
                    <a:lin ang="5400000" scaled="0"/>
                  </a:gradFill>
                </a:rPr>
                <a:t> apps ‘write-once, run-anywhere’</a:t>
              </a:r>
            </a:p>
            <a:p>
              <a:pPr>
                <a:lnSpc>
                  <a:spcPct val="90000"/>
                </a:lnSpc>
                <a:spcAft>
                  <a:spcPts val="600"/>
                </a:spcAft>
              </a:pPr>
              <a:r>
                <a:rPr lang="en-US" sz="1600" dirty="0" err="1">
                  <a:gradFill>
                    <a:gsLst>
                      <a:gs pos="2917">
                        <a:schemeClr val="tx1"/>
                      </a:gs>
                      <a:gs pos="30000">
                        <a:schemeClr val="tx1"/>
                      </a:gs>
                    </a:gsLst>
                    <a:lin ang="5400000" scaled="0"/>
                  </a:gradFill>
                </a:rPr>
                <a:t>Pode</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ser</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implantada</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como</a:t>
              </a:r>
              <a:r>
                <a:rPr lang="en-US" sz="1600" dirty="0">
                  <a:gradFill>
                    <a:gsLst>
                      <a:gs pos="2917">
                        <a:schemeClr val="tx1"/>
                      </a:gs>
                      <a:gs pos="30000">
                        <a:schemeClr val="tx1"/>
                      </a:gs>
                    </a:gsLst>
                    <a:lin ang="5400000" scaled="0"/>
                  </a:gradFill>
                </a:rPr>
                <a:t> app </a:t>
              </a:r>
              <a:r>
                <a:rPr lang="en-US" sz="1600" dirty="0" err="1">
                  <a:gradFill>
                    <a:gsLst>
                      <a:gs pos="2917">
                        <a:schemeClr val="tx1"/>
                      </a:gs>
                      <a:gs pos="30000">
                        <a:schemeClr val="tx1"/>
                      </a:gs>
                    </a:gsLst>
                    <a:lin ang="5400000" scaled="0"/>
                  </a:gradFill>
                </a:rPr>
                <a:t>distribuída</a:t>
              </a:r>
              <a:r>
                <a:rPr lang="en-US" sz="1600" dirty="0">
                  <a:gradFill>
                    <a:gsLst>
                      <a:gs pos="2917">
                        <a:schemeClr val="tx1"/>
                      </a:gs>
                      <a:gs pos="30000">
                        <a:schemeClr val="tx1"/>
                      </a:gs>
                    </a:gsLst>
                    <a:lin ang="5400000" scaled="0"/>
                  </a:gradFill>
                </a:rPr>
                <a:t> multi-tier em </a:t>
              </a:r>
              <a:r>
                <a:rPr lang="en-US" sz="1600" dirty="0" err="1">
                  <a:gradFill>
                    <a:gsLst>
                      <a:gs pos="2917">
                        <a:schemeClr val="tx1"/>
                      </a:gs>
                      <a:gs pos="30000">
                        <a:schemeClr val="tx1"/>
                      </a:gs>
                    </a:gsLst>
                    <a:lin ang="5400000" scaled="0"/>
                  </a:gradFill>
                </a:rPr>
                <a:t>modelos</a:t>
              </a:r>
              <a:r>
                <a:rPr lang="en-US" sz="1600" dirty="0">
                  <a:gradFill>
                    <a:gsLst>
                      <a:gs pos="2917">
                        <a:schemeClr val="tx1"/>
                      </a:gs>
                      <a:gs pos="30000">
                        <a:schemeClr val="tx1"/>
                      </a:gs>
                    </a:gsLst>
                    <a:lin ang="5400000" scaled="0"/>
                  </a:gradFill>
                </a:rPr>
                <a:t> IaaS/PaaS</a:t>
              </a:r>
            </a:p>
            <a:p>
              <a:pPr>
                <a:lnSpc>
                  <a:spcPct val="90000"/>
                </a:lnSpc>
                <a:spcAft>
                  <a:spcPts val="600"/>
                </a:spcAft>
              </a:pPr>
              <a:r>
                <a:rPr lang="en-US" sz="1600" dirty="0">
                  <a:gradFill>
                    <a:gsLst>
                      <a:gs pos="2917">
                        <a:schemeClr val="tx1"/>
                      </a:gs>
                      <a:gs pos="30000">
                        <a:schemeClr val="tx1"/>
                      </a:gs>
                    </a:gsLst>
                    <a:lin ang="5400000" scaled="0"/>
                  </a:gradFill>
                </a:rPr>
                <a:t>Containers </a:t>
              </a:r>
              <a:r>
                <a:rPr lang="en-US" sz="1600" dirty="0" err="1">
                  <a:gradFill>
                    <a:gsLst>
                      <a:gs pos="2917">
                        <a:schemeClr val="tx1"/>
                      </a:gs>
                      <a:gs pos="30000">
                        <a:schemeClr val="tx1"/>
                      </a:gs>
                    </a:gsLst>
                    <a:lin ang="5400000" scaled="0"/>
                  </a:gradFill>
                </a:rPr>
                <a:t>oferecem</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alta</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abstração</a:t>
              </a:r>
              <a:r>
                <a:rPr lang="en-US" sz="1600" dirty="0">
                  <a:gradFill>
                    <a:gsLst>
                      <a:gs pos="2917">
                        <a:schemeClr val="tx1"/>
                      </a:gs>
                      <a:gs pos="30000">
                        <a:schemeClr val="tx1"/>
                      </a:gs>
                    </a:gsLst>
                    <a:lin ang="5400000" scaled="0"/>
                  </a:gradFill>
                </a:rPr>
                <a:t> para micro </a:t>
              </a:r>
              <a:r>
                <a:rPr lang="en-US" sz="1600" dirty="0" err="1">
                  <a:gradFill>
                    <a:gsLst>
                      <a:gs pos="2917">
                        <a:schemeClr val="tx1"/>
                      </a:gs>
                      <a:gs pos="30000">
                        <a:schemeClr val="tx1"/>
                      </a:gs>
                    </a:gsLst>
                    <a:lin ang="5400000" scaled="0"/>
                  </a:gradFill>
                </a:rPr>
                <a:t>serviços</a:t>
              </a:r>
              <a:endParaRPr lang="en-US" sz="1600" dirty="0">
                <a:gradFill>
                  <a:gsLst>
                    <a:gs pos="2917">
                      <a:schemeClr val="tx1"/>
                    </a:gs>
                    <a:gs pos="30000">
                      <a:schemeClr val="tx1"/>
                    </a:gs>
                  </a:gsLst>
                  <a:lin ang="5400000" scaled="0"/>
                </a:gradFill>
              </a:endParaRPr>
            </a:p>
          </p:txBody>
        </p:sp>
      </p:grpSp>
      <p:grpSp>
        <p:nvGrpSpPr>
          <p:cNvPr id="17" name="Group 16"/>
          <p:cNvGrpSpPr/>
          <p:nvPr/>
        </p:nvGrpSpPr>
        <p:grpSpPr>
          <a:xfrm>
            <a:off x="429964" y="4226323"/>
            <a:ext cx="6087569" cy="2542135"/>
            <a:chOff x="284932" y="4081493"/>
            <a:chExt cx="6087569" cy="2542135"/>
          </a:xfrm>
        </p:grpSpPr>
        <p:sp>
          <p:nvSpPr>
            <p:cNvPr id="16" name="Rectangle 15"/>
            <p:cNvSpPr/>
            <p:nvPr/>
          </p:nvSpPr>
          <p:spPr bwMode="auto">
            <a:xfrm>
              <a:off x="284932" y="4081493"/>
              <a:ext cx="6087569" cy="2397480"/>
            </a:xfrm>
            <a:prstGeom prst="rect">
              <a:avLst/>
            </a:prstGeom>
            <a:solidFill>
              <a:schemeClr val="bg1">
                <a:lumMod val="9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353028" y="4401028"/>
              <a:ext cx="1884170" cy="1886410"/>
              <a:chOff x="506602" y="4248628"/>
              <a:chExt cx="1884170" cy="1886410"/>
            </a:xfrm>
          </p:grpSpPr>
          <p:grpSp>
            <p:nvGrpSpPr>
              <p:cNvPr id="9" name="Group 8"/>
              <p:cNvGrpSpPr/>
              <p:nvPr/>
            </p:nvGrpSpPr>
            <p:grpSpPr>
              <a:xfrm>
                <a:off x="816977" y="4248628"/>
                <a:ext cx="1343570" cy="1343570"/>
                <a:chOff x="730166" y="4326498"/>
                <a:chExt cx="1343570" cy="1343570"/>
              </a:xfrm>
            </p:grpSpPr>
            <p:sp>
              <p:nvSpPr>
                <p:cNvPr id="6" name="Oval 5"/>
                <p:cNvSpPr/>
                <p:nvPr/>
              </p:nvSpPr>
              <p:spPr bwMode="auto">
                <a:xfrm>
                  <a:off x="730166" y="4326498"/>
                  <a:ext cx="1343570" cy="134357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5"/>
                <p:cNvSpPr>
                  <a:spLocks noEditPoints="1"/>
                </p:cNvSpPr>
                <p:nvPr/>
              </p:nvSpPr>
              <p:spPr bwMode="auto">
                <a:xfrm>
                  <a:off x="1064166" y="4633658"/>
                  <a:ext cx="675570" cy="729250"/>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sp>
            <p:nvSpPr>
              <p:cNvPr id="10" name="TextBox 9"/>
              <p:cNvSpPr txBox="1"/>
              <p:nvPr/>
            </p:nvSpPr>
            <p:spPr>
              <a:xfrm>
                <a:off x="506602" y="5507174"/>
                <a:ext cx="188417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err="1">
                    <a:gradFill>
                      <a:gsLst>
                        <a:gs pos="0">
                          <a:schemeClr val="accent4"/>
                        </a:gs>
                        <a:gs pos="100000">
                          <a:schemeClr val="accent4"/>
                        </a:gs>
                      </a:gsLst>
                      <a:lin ang="5400000" scaled="0"/>
                    </a:gradFill>
                  </a:rPr>
                  <a:t>Operações</a:t>
                </a:r>
                <a:endParaRPr lang="en-US" sz="2400" b="1" dirty="0">
                  <a:gradFill>
                    <a:gsLst>
                      <a:gs pos="0">
                        <a:schemeClr val="accent4"/>
                      </a:gs>
                      <a:gs pos="100000">
                        <a:schemeClr val="accent4"/>
                      </a:gs>
                    </a:gsLst>
                    <a:lin ang="5400000" scaled="0"/>
                  </a:gradFill>
                </a:endParaRPr>
              </a:p>
            </p:txBody>
          </p:sp>
        </p:grpSp>
        <p:sp>
          <p:nvSpPr>
            <p:cNvPr id="14" name="TextBox 13"/>
            <p:cNvSpPr txBox="1"/>
            <p:nvPr/>
          </p:nvSpPr>
          <p:spPr>
            <a:xfrm>
              <a:off x="2240090" y="4102938"/>
              <a:ext cx="4121799" cy="2520690"/>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Melhora</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familiaridade</a:t>
              </a:r>
              <a:r>
                <a:rPr lang="en-US" sz="1600" dirty="0">
                  <a:gradFill>
                    <a:gsLst>
                      <a:gs pos="2917">
                        <a:schemeClr val="tx1"/>
                      </a:gs>
                      <a:gs pos="30000">
                        <a:schemeClr val="tx1"/>
                      </a:gs>
                    </a:gsLst>
                    <a:lin ang="5400000" scaled="0"/>
                  </a:gradFill>
                </a:rPr>
                <a:t> com </a:t>
              </a:r>
              <a:r>
                <a:rPr lang="en-US" sz="1600" dirty="0" err="1">
                  <a:gradFill>
                    <a:gsLst>
                      <a:gs pos="2917">
                        <a:schemeClr val="tx1"/>
                      </a:gs>
                      <a:gs pos="30000">
                        <a:schemeClr val="tx1"/>
                      </a:gs>
                    </a:gsLst>
                    <a:lin ang="5400000" scaled="0"/>
                  </a:gradFill>
                </a:rPr>
                <a:t>modelos</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implantação</a:t>
              </a:r>
              <a:r>
                <a:rPr lang="en-US" sz="1600" dirty="0">
                  <a:gradFill>
                    <a:gsLst>
                      <a:gs pos="2917">
                        <a:schemeClr val="tx1"/>
                      </a:gs>
                      <a:gs pos="30000">
                        <a:schemeClr val="tx1"/>
                      </a:gs>
                    </a:gsLst>
                    <a:lin ang="5400000" scaled="0"/>
                  </a:gradFill>
                </a:rPr>
                <a:t> em IT</a:t>
              </a:r>
            </a:p>
            <a:p>
              <a:pPr>
                <a:lnSpc>
                  <a:spcPct val="90000"/>
                </a:lnSpc>
                <a:spcAft>
                  <a:spcPts val="600"/>
                </a:spcAft>
              </a:pPr>
              <a:r>
                <a:rPr lang="en-US" sz="1600" dirty="0" err="1">
                  <a:gradFill>
                    <a:gsLst>
                      <a:gs pos="2917">
                        <a:schemeClr val="tx1"/>
                      </a:gs>
                      <a:gs pos="30000">
                        <a:schemeClr val="tx1"/>
                      </a:gs>
                    </a:gsLst>
                    <a:lin ang="5400000" scaled="0"/>
                  </a:gradFill>
                </a:rPr>
                <a:t>Provê</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ambiente</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padronizado</a:t>
              </a:r>
              <a:r>
                <a:rPr lang="en-US" sz="1600" dirty="0">
                  <a:gradFill>
                    <a:gsLst>
                      <a:gs pos="2917">
                        <a:schemeClr val="tx1"/>
                      </a:gs>
                      <a:gs pos="30000">
                        <a:schemeClr val="tx1"/>
                      </a:gs>
                    </a:gsLst>
                    <a:lin ang="5400000" scaled="0"/>
                  </a:gradFill>
                </a:rPr>
                <a:t> para </a:t>
              </a:r>
              <a:r>
                <a:rPr lang="en-US" sz="1600" dirty="0" err="1">
                  <a:gradFill>
                    <a:gsLst>
                      <a:gs pos="2917">
                        <a:schemeClr val="tx1"/>
                      </a:gs>
                      <a:gs pos="30000">
                        <a:schemeClr val="tx1"/>
                      </a:gs>
                    </a:gsLst>
                    <a:lin ang="5400000" scaled="0"/>
                  </a:gradFill>
                </a:rPr>
                <a:t>desenvolvimento</a:t>
              </a:r>
              <a:r>
                <a:rPr lang="en-US" sz="1600" dirty="0">
                  <a:gradFill>
                    <a:gsLst>
                      <a:gs pos="2917">
                        <a:schemeClr val="tx1"/>
                      </a:gs>
                      <a:gs pos="30000">
                        <a:schemeClr val="tx1"/>
                      </a:gs>
                    </a:gsLst>
                    <a:lin ang="5400000" scaled="0"/>
                  </a:gradFill>
                </a:rPr>
                <a:t>, QA e times de </a:t>
              </a:r>
              <a:r>
                <a:rPr lang="en-US" sz="1600" dirty="0" err="1">
                  <a:gradFill>
                    <a:gsLst>
                      <a:gs pos="2917">
                        <a:schemeClr val="tx1"/>
                      </a:gs>
                      <a:gs pos="30000">
                        <a:schemeClr val="tx1"/>
                      </a:gs>
                    </a:gsLst>
                    <a:lin ang="5400000" scaled="0"/>
                  </a:gradFill>
                </a:rPr>
                <a:t>produção</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Abstrai</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diferenças</a:t>
              </a:r>
              <a:r>
                <a:rPr lang="en-US" sz="1600" dirty="0">
                  <a:gradFill>
                    <a:gsLst>
                      <a:gs pos="2917">
                        <a:schemeClr val="tx1"/>
                      </a:gs>
                      <a:gs pos="30000">
                        <a:schemeClr val="tx1"/>
                      </a:gs>
                    </a:gsLst>
                    <a:lin ang="5400000" scaled="0"/>
                  </a:gradFill>
                </a:rPr>
                <a:t> em </a:t>
              </a:r>
              <a:r>
                <a:rPr lang="en-US" sz="1600" dirty="0" err="1">
                  <a:gradFill>
                    <a:gsLst>
                      <a:gs pos="2917">
                        <a:schemeClr val="tx1"/>
                      </a:gs>
                      <a:gs pos="30000">
                        <a:schemeClr val="tx1"/>
                      </a:gs>
                    </a:gsLst>
                    <a:lin ang="5400000" scaled="0"/>
                  </a:gradFill>
                </a:rPr>
                <a:t>distribuições</a:t>
              </a:r>
              <a:r>
                <a:rPr lang="en-US" sz="1600" dirty="0">
                  <a:gradFill>
                    <a:gsLst>
                      <a:gs pos="2917">
                        <a:schemeClr val="tx1"/>
                      </a:gs>
                      <a:gs pos="30000">
                        <a:schemeClr val="tx1"/>
                      </a:gs>
                    </a:gsLst>
                    <a:lin ang="5400000" scaled="0"/>
                  </a:gradFill>
                </a:rPr>
                <a:t> de SO e </a:t>
              </a:r>
              <a:r>
                <a:rPr lang="en-US" sz="1600" dirty="0" err="1">
                  <a:gradFill>
                    <a:gsLst>
                      <a:gs pos="2917">
                        <a:schemeClr val="tx1"/>
                      </a:gs>
                      <a:gs pos="30000">
                        <a:schemeClr val="tx1"/>
                      </a:gs>
                    </a:gsLst>
                    <a:lin ang="5400000" scaled="0"/>
                  </a:gradFill>
                </a:rPr>
                <a:t>infraestrutura</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Alta </a:t>
              </a:r>
              <a:r>
                <a:rPr lang="en-US" sz="1600" dirty="0" err="1">
                  <a:gradFill>
                    <a:gsLst>
                      <a:gs pos="2917">
                        <a:schemeClr val="tx1"/>
                      </a:gs>
                      <a:gs pos="30000">
                        <a:schemeClr val="tx1"/>
                      </a:gs>
                    </a:gsLst>
                    <a:lin ang="5400000" scaled="0"/>
                  </a:gradFill>
                </a:rPr>
                <a:t>utilização</a:t>
              </a:r>
              <a:r>
                <a:rPr lang="en-US" sz="1600" dirty="0">
                  <a:gradFill>
                    <a:gsLst>
                      <a:gs pos="2917">
                        <a:schemeClr val="tx1"/>
                      </a:gs>
                      <a:gs pos="30000">
                        <a:schemeClr val="tx1"/>
                      </a:gs>
                    </a:gsLst>
                    <a:lin ang="5400000" scaled="0"/>
                  </a:gradFill>
                </a:rPr>
                <a:t> e </a:t>
              </a:r>
              <a:r>
                <a:rPr lang="en-US" sz="1600" dirty="0" err="1">
                  <a:gradFill>
                    <a:gsLst>
                      <a:gs pos="2917">
                        <a:schemeClr val="tx1"/>
                      </a:gs>
                      <a:gs pos="30000">
                        <a:schemeClr val="tx1"/>
                      </a:gs>
                    </a:gsLst>
                    <a:lin ang="5400000" scaled="0"/>
                  </a:gradFill>
                </a:rPr>
                <a:t>densidade</a:t>
              </a:r>
              <a:r>
                <a:rPr lang="en-US" sz="1600" dirty="0">
                  <a:gradFill>
                    <a:gsLst>
                      <a:gs pos="2917">
                        <a:schemeClr val="tx1"/>
                      </a:gs>
                      <a:gs pos="30000">
                        <a:schemeClr val="tx1"/>
                      </a:gs>
                    </a:gsLst>
                    <a:lin ang="5400000" scaled="0"/>
                  </a:gradFill>
                </a:rPr>
                <a:t> de </a:t>
              </a:r>
              <a:r>
                <a:rPr lang="en-US" sz="1600" dirty="0" err="1">
                  <a:gradFill>
                    <a:gsLst>
                      <a:gs pos="2917">
                        <a:schemeClr val="tx1"/>
                      </a:gs>
                      <a:gs pos="30000">
                        <a:schemeClr val="tx1"/>
                      </a:gs>
                    </a:gsLst>
                    <a:lin ang="5400000" scaled="0"/>
                  </a:gradFill>
                </a:rPr>
                <a:t>computação</a:t>
              </a:r>
              <a:r>
                <a:rPr lang="en-US" sz="1600" dirty="0">
                  <a:gradFill>
                    <a:gsLst>
                      <a:gs pos="2917">
                        <a:schemeClr val="tx1"/>
                      </a:gs>
                      <a:gs pos="30000">
                        <a:schemeClr val="tx1"/>
                      </a:gs>
                    </a:gsLst>
                    <a:lin ang="5400000" scaled="0"/>
                  </a:gradFill>
                </a:rPr>
                <a:t> | </a:t>
              </a:r>
              <a:r>
                <a:rPr lang="en-US" sz="1600" dirty="0" err="1">
                  <a:gradFill>
                    <a:gsLst>
                      <a:gs pos="2917">
                        <a:schemeClr val="tx1"/>
                      </a:gs>
                      <a:gs pos="30000">
                        <a:schemeClr val="tx1"/>
                      </a:gs>
                    </a:gsLst>
                    <a:lin ang="5400000" scaled="0"/>
                  </a:gradFill>
                </a:rPr>
                <a:t>escalabilidade</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avançada</a:t>
              </a:r>
              <a:endParaRPr lang="en-US" sz="1600" dirty="0">
                <a:gradFill>
                  <a:gsLst>
                    <a:gs pos="2917">
                      <a:schemeClr val="tx1"/>
                    </a:gs>
                    <a:gs pos="30000">
                      <a:schemeClr val="tx1"/>
                    </a:gs>
                  </a:gsLst>
                  <a:lin ang="5400000" scaled="0"/>
                </a:gradFill>
              </a:endParaRPr>
            </a:p>
          </p:txBody>
        </p:sp>
      </p:grpSp>
      <p:sp>
        <p:nvSpPr>
          <p:cNvPr id="19" name="Oval 18"/>
          <p:cNvSpPr/>
          <p:nvPr/>
        </p:nvSpPr>
        <p:spPr bwMode="auto">
          <a:xfrm>
            <a:off x="8184873" y="2539979"/>
            <a:ext cx="2596226" cy="2596226"/>
          </a:xfrm>
          <a:prstGeom prst="ellipse">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TextBox 20"/>
          <p:cNvSpPr txBox="1"/>
          <p:nvPr/>
        </p:nvSpPr>
        <p:spPr>
          <a:xfrm>
            <a:off x="8738070" y="1932056"/>
            <a:ext cx="1489831"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0">
                      <a:srgbClr val="00188F"/>
                    </a:gs>
                    <a:gs pos="100000">
                      <a:srgbClr val="00188F"/>
                    </a:gs>
                  </a:gsLst>
                  <a:lin ang="5400000" scaled="0"/>
                </a:gradFill>
              </a:rPr>
              <a:t>DevOps</a:t>
            </a:r>
          </a:p>
        </p:txBody>
      </p:sp>
      <p:sp>
        <p:nvSpPr>
          <p:cNvPr id="22" name="TextBox 21"/>
          <p:cNvSpPr txBox="1"/>
          <p:nvPr/>
        </p:nvSpPr>
        <p:spPr>
          <a:xfrm>
            <a:off x="7083455" y="5120196"/>
            <a:ext cx="4799059" cy="1778949"/>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Integrar</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pessoas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processos</a:t>
            </a:r>
            <a:r>
              <a:rPr lang="en-US" sz="1600" dirty="0">
                <a:gradFill>
                  <a:gsLst>
                    <a:gs pos="2917">
                      <a:schemeClr val="tx1"/>
                    </a:gs>
                    <a:gs pos="30000">
                      <a:schemeClr val="tx1"/>
                    </a:gs>
                  </a:gsLst>
                  <a:lin ang="5400000" scaled="0"/>
                </a:gradFill>
              </a:rPr>
              <a:t> e </a:t>
            </a:r>
            <a:r>
              <a:rPr lang="en-US" sz="1600" dirty="0" err="1">
                <a:gradFill>
                  <a:gsLst>
                    <a:gs pos="2917">
                      <a:schemeClr val="tx1"/>
                    </a:gs>
                    <a:gs pos="30000">
                      <a:schemeClr val="tx1"/>
                    </a:gs>
                  </a:gsLst>
                  <a:lin ang="5400000" scaled="0"/>
                </a:gradFill>
              </a:rPr>
              <a:t>ferramentas</a:t>
            </a:r>
            <a:r>
              <a:rPr lang="en-US" sz="1600" dirty="0">
                <a:gradFill>
                  <a:gsLst>
                    <a:gs pos="2917">
                      <a:schemeClr val="tx1"/>
                    </a:gs>
                    <a:gs pos="30000">
                      <a:schemeClr val="tx1"/>
                    </a:gs>
                  </a:gsLst>
                  <a:lin ang="5400000" scaled="0"/>
                </a:gradFill>
              </a:rPr>
              <a:t> para </a:t>
            </a:r>
            <a:r>
              <a:rPr lang="en-US" sz="1600" dirty="0" err="1">
                <a:gradFill>
                  <a:gsLst>
                    <a:gs pos="2917">
                      <a:schemeClr val="tx1"/>
                    </a:gs>
                    <a:gs pos="30000">
                      <a:schemeClr val="tx1"/>
                    </a:gs>
                  </a:gsLst>
                  <a:lin ang="5400000" scaled="0"/>
                </a:gradFill>
              </a:rPr>
              <a:t>processos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otimizados</a:t>
            </a:r>
            <a:r>
              <a:rPr lang="en-US" sz="1600" dirty="0">
                <a:gradFill>
                  <a:gsLst>
                    <a:gs pos="2917">
                      <a:schemeClr val="tx1"/>
                    </a:gs>
                    <a:gs pos="30000">
                      <a:schemeClr val="tx1"/>
                    </a:gs>
                  </a:gsLst>
                  <a:lin ang="5400000" scaled="0"/>
                </a:gradFill>
              </a:rPr>
              <a:t> de Desenvolvimento de apps</a:t>
            </a:r>
          </a:p>
          <a:p>
            <a:pPr algn="ctr">
              <a:lnSpc>
                <a:spcPct val="90000"/>
              </a:lnSpc>
              <a:spcAft>
                <a:spcPts val="600"/>
              </a:spcAft>
            </a:pPr>
            <a:r>
              <a:rPr lang="en-US" sz="1600" dirty="0" err="1">
                <a:gradFill>
                  <a:gsLst>
                    <a:gs pos="2917">
                      <a:schemeClr val="tx1"/>
                    </a:gs>
                    <a:gs pos="30000">
                      <a:schemeClr val="tx1"/>
                    </a:gs>
                  </a:gsLst>
                  <a:lin ang="5400000" scaled="0"/>
                </a:gradFill>
              </a:rPr>
              <a:t>Operações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focam</a:t>
            </a:r>
            <a:r>
              <a:rPr lang="en-US" sz="1600" dirty="0">
                <a:gradFill>
                  <a:gsLst>
                    <a:gs pos="2917">
                      <a:schemeClr val="tx1"/>
                    </a:gs>
                    <a:gs pos="30000">
                      <a:schemeClr val="tx1"/>
                    </a:gs>
                  </a:gsLst>
                  <a:lin ang="5400000" scaled="0"/>
                </a:gradFill>
              </a:rPr>
              <a:t> em Infraestrutura </a:t>
            </a:r>
            <a:r>
              <a:rPr lang="en-US" sz="1600" dirty="0" err="1">
                <a:gradFill>
                  <a:gsLst>
                    <a:gs pos="2917">
                      <a:schemeClr val="tx1"/>
                    </a:gs>
                    <a:gs pos="30000">
                      <a:schemeClr val="tx1"/>
                    </a:gs>
                  </a:gsLst>
                  <a:lin ang="5400000" scaled="0"/>
                </a:gradFill>
              </a:rPr>
              <a:t>padronizada</a:t>
            </a:r>
            <a:endParaRPr lang="en-US" sz="1600" dirty="0">
              <a:gradFill>
                <a:gsLst>
                  <a:gs pos="2917">
                    <a:schemeClr val="tx1"/>
                  </a:gs>
                  <a:gs pos="30000">
                    <a:schemeClr val="tx1"/>
                  </a:gs>
                </a:gsLst>
                <a:lin ang="5400000" scaled="0"/>
              </a:gradFill>
            </a:endParaRPr>
          </a:p>
          <a:p>
            <a:pPr algn="ctr">
              <a:lnSpc>
                <a:spcPct val="90000"/>
              </a:lnSpc>
              <a:spcAft>
                <a:spcPts val="600"/>
              </a:spcAft>
            </a:pPr>
            <a:r>
              <a:rPr lang="en-US" sz="1600" dirty="0">
                <a:gradFill>
                  <a:gsLst>
                    <a:gs pos="2917">
                      <a:schemeClr val="tx1"/>
                    </a:gs>
                    <a:gs pos="30000">
                      <a:schemeClr val="tx1"/>
                    </a:gs>
                  </a:gsLst>
                  <a:lin ang="5400000" scaled="0"/>
                </a:gradFill>
              </a:rPr>
              <a:t>Developers </a:t>
            </a:r>
            <a:r>
              <a:rPr lang="en-US" sz="1600" dirty="0" err="1">
                <a:gradFill>
                  <a:gsLst>
                    <a:gs pos="2917">
                      <a:schemeClr val="tx1"/>
                    </a:gs>
                    <a:gs pos="30000">
                      <a:schemeClr val="tx1"/>
                    </a:gs>
                  </a:gsLst>
                  <a:lin ang="5400000" scaled="0"/>
                </a:gradFill>
              </a:rPr>
              <a:t>focam</a:t>
            </a:r>
            <a:r>
              <a:rPr lang="en-US" sz="1600" dirty="0">
                <a:gradFill>
                  <a:gsLst>
                    <a:gs pos="2917">
                      <a:schemeClr val="tx1"/>
                    </a:gs>
                    <a:gs pos="30000">
                      <a:schemeClr val="tx1"/>
                    </a:gs>
                  </a:gsLst>
                  <a:lin ang="5400000" scaled="0"/>
                </a:gradFill>
              </a:rPr>
              <a:t> em </a:t>
            </a:r>
            <a:r>
              <a:rPr lang="en-US" sz="1600" dirty="0" err="1">
                <a:gradFill>
                  <a:gsLst>
                    <a:gs pos="2917">
                      <a:schemeClr val="tx1"/>
                    </a:gs>
                    <a:gs pos="30000">
                      <a:schemeClr val="tx1"/>
                    </a:gs>
                  </a:gsLst>
                  <a:lin ang="5400000" scaled="0"/>
                </a:gradFill>
              </a:rPr>
              <a:t>contruir</a:t>
            </a:r>
            <a:r>
              <a:rPr lang="en-US" sz="1600" dirty="0">
                <a:gradFill>
                  <a:gsLst>
                    <a:gs pos="2917">
                      <a:schemeClr val="tx1"/>
                    </a:gs>
                    <a:gs pos="30000">
                      <a:schemeClr val="tx1"/>
                    </a:gs>
                  </a:gsLst>
                  <a:lin ang="5400000" scaled="0"/>
                </a:gradFill>
              </a:rPr>
              <a:t>, implanter e </a:t>
            </a:r>
            <a:r>
              <a:rPr lang="en-US" sz="1600" dirty="0" err="1">
                <a:gradFill>
                  <a:gsLst>
                    <a:gs pos="2917">
                      <a:schemeClr val="tx1"/>
                    </a:gs>
                    <a:gs pos="30000">
                      <a:schemeClr val="tx1"/>
                    </a:gs>
                  </a:gsLst>
                  <a:lin ang="5400000" scaled="0"/>
                </a:gradFill>
              </a:rPr>
              <a:t>testar</a:t>
            </a:r>
            <a:r>
              <a:rPr lang="en-US" sz="1600" dirty="0">
                <a:gradFill>
                  <a:gsLst>
                    <a:gs pos="2917">
                      <a:schemeClr val="tx1"/>
                    </a:gs>
                    <a:gs pos="30000">
                      <a:schemeClr val="tx1"/>
                    </a:gs>
                  </a:gsLst>
                  <a:lin ang="5400000" scaled="0"/>
                </a:gradFill>
              </a:rPr>
              <a:t> apps</a:t>
            </a:r>
          </a:p>
        </p:txBody>
      </p:sp>
      <p:sp>
        <p:nvSpPr>
          <p:cNvPr id="23" name="Freeform 6"/>
          <p:cNvSpPr>
            <a:spLocks noChangeAspect="1" noEditPoints="1"/>
          </p:cNvSpPr>
          <p:nvPr/>
        </p:nvSpPr>
        <p:spPr bwMode="auto">
          <a:xfrm>
            <a:off x="8576160" y="3387034"/>
            <a:ext cx="1813653" cy="902116"/>
          </a:xfrm>
          <a:custGeom>
            <a:avLst/>
            <a:gdLst>
              <a:gd name="T0" fmla="*/ 77 w 326"/>
              <a:gd name="T1" fmla="*/ 15 h 162"/>
              <a:gd name="T2" fmla="*/ 48 w 326"/>
              <a:gd name="T3" fmla="*/ 15 h 162"/>
              <a:gd name="T4" fmla="*/ 279 w 326"/>
              <a:gd name="T5" fmla="*/ 3 h 162"/>
              <a:gd name="T6" fmla="*/ 279 w 326"/>
              <a:gd name="T7" fmla="*/ 33 h 162"/>
              <a:gd name="T8" fmla="*/ 279 w 326"/>
              <a:gd name="T9" fmla="*/ 3 h 162"/>
              <a:gd name="T10" fmla="*/ 140 w 326"/>
              <a:gd name="T11" fmla="*/ 65 h 162"/>
              <a:gd name="T12" fmla="*/ 138 w 326"/>
              <a:gd name="T13" fmla="*/ 62 h 162"/>
              <a:gd name="T14" fmla="*/ 293 w 326"/>
              <a:gd name="T15" fmla="*/ 33 h 162"/>
              <a:gd name="T16" fmla="*/ 280 w 326"/>
              <a:gd name="T17" fmla="*/ 45 h 162"/>
              <a:gd name="T18" fmla="*/ 268 w 326"/>
              <a:gd name="T19" fmla="*/ 55 h 162"/>
              <a:gd name="T20" fmla="*/ 229 w 326"/>
              <a:gd name="T21" fmla="*/ 62 h 162"/>
              <a:gd name="T22" fmla="*/ 228 w 326"/>
              <a:gd name="T23" fmla="*/ 58 h 162"/>
              <a:gd name="T24" fmla="*/ 222 w 326"/>
              <a:gd name="T25" fmla="*/ 62 h 162"/>
              <a:gd name="T26" fmla="*/ 222 w 326"/>
              <a:gd name="T27" fmla="*/ 71 h 162"/>
              <a:gd name="T28" fmla="*/ 193 w 326"/>
              <a:gd name="T29" fmla="*/ 36 h 162"/>
              <a:gd name="T30" fmla="*/ 171 w 326"/>
              <a:gd name="T31" fmla="*/ 49 h 162"/>
              <a:gd name="T32" fmla="*/ 148 w 326"/>
              <a:gd name="T33" fmla="*/ 36 h 162"/>
              <a:gd name="T34" fmla="*/ 138 w 326"/>
              <a:gd name="T35" fmla="*/ 62 h 162"/>
              <a:gd name="T36" fmla="*/ 151 w 326"/>
              <a:gd name="T37" fmla="*/ 40 h 162"/>
              <a:gd name="T38" fmla="*/ 164 w 326"/>
              <a:gd name="T39" fmla="*/ 62 h 162"/>
              <a:gd name="T40" fmla="*/ 166 w 326"/>
              <a:gd name="T41" fmla="*/ 58 h 162"/>
              <a:gd name="T42" fmla="*/ 174 w 326"/>
              <a:gd name="T43" fmla="*/ 71 h 162"/>
              <a:gd name="T44" fmla="*/ 140 w 326"/>
              <a:gd name="T45" fmla="*/ 68 h 162"/>
              <a:gd name="T46" fmla="*/ 103 w 326"/>
              <a:gd name="T47" fmla="*/ 68 h 162"/>
              <a:gd name="T48" fmla="*/ 93 w 326"/>
              <a:gd name="T49" fmla="*/ 71 h 162"/>
              <a:gd name="T50" fmla="*/ 119 w 326"/>
              <a:gd name="T51" fmla="*/ 68 h 162"/>
              <a:gd name="T52" fmla="*/ 74 w 326"/>
              <a:gd name="T53" fmla="*/ 62 h 162"/>
              <a:gd name="T54" fmla="*/ 62 w 326"/>
              <a:gd name="T55" fmla="*/ 48 h 162"/>
              <a:gd name="T56" fmla="*/ 22 w 326"/>
              <a:gd name="T57" fmla="*/ 97 h 162"/>
              <a:gd name="T58" fmla="*/ 32 w 326"/>
              <a:gd name="T59" fmla="*/ 110 h 162"/>
              <a:gd name="T60" fmla="*/ 67 w 326"/>
              <a:gd name="T61" fmla="*/ 110 h 162"/>
              <a:gd name="T62" fmla="*/ 109 w 326"/>
              <a:gd name="T63" fmla="*/ 162 h 162"/>
              <a:gd name="T64" fmla="*/ 97 w 326"/>
              <a:gd name="T65" fmla="*/ 136 h 162"/>
              <a:gd name="T66" fmla="*/ 90 w 326"/>
              <a:gd name="T67" fmla="*/ 87 h 162"/>
              <a:gd name="T68" fmla="*/ 61 w 326"/>
              <a:gd name="T69" fmla="*/ 81 h 162"/>
              <a:gd name="T70" fmla="*/ 271 w 326"/>
              <a:gd name="T71" fmla="*/ 87 h 162"/>
              <a:gd name="T72" fmla="*/ 239 w 326"/>
              <a:gd name="T73" fmla="*/ 94 h 162"/>
              <a:gd name="T74" fmla="*/ 236 w 326"/>
              <a:gd name="T75" fmla="*/ 162 h 162"/>
              <a:gd name="T76" fmla="*/ 264 w 326"/>
              <a:gd name="T77" fmla="*/ 110 h 162"/>
              <a:gd name="T78" fmla="*/ 303 w 326"/>
              <a:gd name="T79" fmla="*/ 100 h 162"/>
              <a:gd name="T80" fmla="*/ 293 w 326"/>
              <a:gd name="T81" fmla="*/ 33 h 162"/>
              <a:gd name="T82" fmla="*/ 226 w 326"/>
              <a:gd name="T83" fmla="*/ 70 h 162"/>
              <a:gd name="T84" fmla="*/ 226 w 326"/>
              <a:gd name="T85" fmla="*/ 71 h 162"/>
              <a:gd name="T86" fmla="*/ 6 w 326"/>
              <a:gd name="T87" fmla="*/ 107 h 162"/>
              <a:gd name="T88" fmla="*/ 16 w 326"/>
              <a:gd name="T89" fmla="*/ 162 h 162"/>
              <a:gd name="T90" fmla="*/ 9 w 326"/>
              <a:gd name="T91" fmla="*/ 62 h 162"/>
              <a:gd name="T92" fmla="*/ 316 w 326"/>
              <a:gd name="T93" fmla="*/ 62 h 162"/>
              <a:gd name="T94" fmla="*/ 310 w 326"/>
              <a:gd name="T95" fmla="*/ 162 h 162"/>
              <a:gd name="T96" fmla="*/ 319 w 326"/>
              <a:gd name="T97" fmla="*/ 107 h 162"/>
              <a:gd name="T98" fmla="*/ 316 w 326"/>
              <a:gd name="T99" fmla="*/ 62 h 162"/>
              <a:gd name="T100" fmla="*/ 142 w 326"/>
              <a:gd name="T101" fmla="*/ 97 h 162"/>
              <a:gd name="T102" fmla="*/ 150 w 326"/>
              <a:gd name="T103" fmla="*/ 153 h 162"/>
              <a:gd name="T104" fmla="*/ 171 w 326"/>
              <a:gd name="T105" fmla="*/ 162 h 162"/>
              <a:gd name="T106" fmla="*/ 151 w 326"/>
              <a:gd name="T107" fmla="*/ 87 h 162"/>
              <a:gd name="T108" fmla="*/ 180 w 326"/>
              <a:gd name="T109" fmla="*/ 97 h 162"/>
              <a:gd name="T110" fmla="*/ 197 w 326"/>
              <a:gd name="T111" fmla="*/ 162 h 162"/>
              <a:gd name="T112" fmla="*/ 199 w 326"/>
              <a:gd name="T113" fmla="*/ 100 h 162"/>
              <a:gd name="T114" fmla="*/ 190 w 326"/>
              <a:gd name="T115" fmla="*/ 87 h 162"/>
              <a:gd name="T116" fmla="*/ 185 w 326"/>
              <a:gd name="T117" fmla="*/ 15 h 162"/>
              <a:gd name="T118" fmla="*/ 156 w 326"/>
              <a:gd name="T119"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6" h="162">
                <a:moveTo>
                  <a:pt x="62" y="0"/>
                </a:moveTo>
                <a:cubicBezTo>
                  <a:pt x="70" y="0"/>
                  <a:pt x="77" y="7"/>
                  <a:pt x="77" y="15"/>
                </a:cubicBezTo>
                <a:cubicBezTo>
                  <a:pt x="77" y="23"/>
                  <a:pt x="70" y="29"/>
                  <a:pt x="62" y="29"/>
                </a:cubicBezTo>
                <a:cubicBezTo>
                  <a:pt x="54" y="29"/>
                  <a:pt x="48" y="23"/>
                  <a:pt x="48" y="15"/>
                </a:cubicBezTo>
                <a:cubicBezTo>
                  <a:pt x="48" y="7"/>
                  <a:pt x="54" y="0"/>
                  <a:pt x="62" y="0"/>
                </a:cubicBezTo>
                <a:close/>
                <a:moveTo>
                  <a:pt x="279" y="3"/>
                </a:moveTo>
                <a:cubicBezTo>
                  <a:pt x="287" y="3"/>
                  <a:pt x="293" y="10"/>
                  <a:pt x="293" y="18"/>
                </a:cubicBezTo>
                <a:cubicBezTo>
                  <a:pt x="293" y="26"/>
                  <a:pt x="287" y="33"/>
                  <a:pt x="279" y="33"/>
                </a:cubicBezTo>
                <a:cubicBezTo>
                  <a:pt x="271" y="33"/>
                  <a:pt x="264" y="26"/>
                  <a:pt x="264" y="18"/>
                </a:cubicBezTo>
                <a:cubicBezTo>
                  <a:pt x="264" y="10"/>
                  <a:pt x="271" y="3"/>
                  <a:pt x="279" y="3"/>
                </a:cubicBezTo>
                <a:close/>
                <a:moveTo>
                  <a:pt x="137" y="65"/>
                </a:moveTo>
                <a:cubicBezTo>
                  <a:pt x="140" y="65"/>
                  <a:pt x="140" y="65"/>
                  <a:pt x="140" y="65"/>
                </a:cubicBezTo>
                <a:cubicBezTo>
                  <a:pt x="141" y="62"/>
                  <a:pt x="141" y="62"/>
                  <a:pt x="141" y="62"/>
                </a:cubicBezTo>
                <a:cubicBezTo>
                  <a:pt x="138" y="62"/>
                  <a:pt x="138" y="62"/>
                  <a:pt x="138" y="62"/>
                </a:cubicBezTo>
                <a:lnTo>
                  <a:pt x="137" y="65"/>
                </a:lnTo>
                <a:close/>
                <a:moveTo>
                  <a:pt x="293" y="33"/>
                </a:moveTo>
                <a:cubicBezTo>
                  <a:pt x="284" y="36"/>
                  <a:pt x="284" y="36"/>
                  <a:pt x="284" y="36"/>
                </a:cubicBezTo>
                <a:cubicBezTo>
                  <a:pt x="280" y="45"/>
                  <a:pt x="280" y="45"/>
                  <a:pt x="280" y="45"/>
                </a:cubicBezTo>
                <a:cubicBezTo>
                  <a:pt x="277" y="36"/>
                  <a:pt x="277" y="36"/>
                  <a:pt x="277" y="36"/>
                </a:cubicBezTo>
                <a:cubicBezTo>
                  <a:pt x="268" y="55"/>
                  <a:pt x="268" y="55"/>
                  <a:pt x="268" y="55"/>
                </a:cubicBezTo>
                <a:cubicBezTo>
                  <a:pt x="245" y="62"/>
                  <a:pt x="245" y="62"/>
                  <a:pt x="245" y="62"/>
                </a:cubicBezTo>
                <a:cubicBezTo>
                  <a:pt x="229" y="62"/>
                  <a:pt x="229" y="62"/>
                  <a:pt x="229" y="62"/>
                </a:cubicBezTo>
                <a:cubicBezTo>
                  <a:pt x="232" y="55"/>
                  <a:pt x="232" y="55"/>
                  <a:pt x="232" y="55"/>
                </a:cubicBezTo>
                <a:cubicBezTo>
                  <a:pt x="230" y="55"/>
                  <a:pt x="228" y="57"/>
                  <a:pt x="228" y="58"/>
                </a:cubicBezTo>
                <a:cubicBezTo>
                  <a:pt x="226" y="62"/>
                  <a:pt x="226" y="62"/>
                  <a:pt x="226" y="62"/>
                </a:cubicBezTo>
                <a:cubicBezTo>
                  <a:pt x="222" y="62"/>
                  <a:pt x="222" y="62"/>
                  <a:pt x="222" y="62"/>
                </a:cubicBezTo>
                <a:cubicBezTo>
                  <a:pt x="222" y="64"/>
                  <a:pt x="223" y="66"/>
                  <a:pt x="224" y="67"/>
                </a:cubicBezTo>
                <a:cubicBezTo>
                  <a:pt x="222" y="71"/>
                  <a:pt x="222" y="71"/>
                  <a:pt x="222" y="71"/>
                </a:cubicBezTo>
                <a:cubicBezTo>
                  <a:pt x="209" y="71"/>
                  <a:pt x="209" y="71"/>
                  <a:pt x="209" y="71"/>
                </a:cubicBezTo>
                <a:cubicBezTo>
                  <a:pt x="206" y="55"/>
                  <a:pt x="203" y="36"/>
                  <a:pt x="193" y="36"/>
                </a:cubicBezTo>
                <a:cubicBezTo>
                  <a:pt x="177" y="35"/>
                  <a:pt x="177" y="35"/>
                  <a:pt x="177" y="35"/>
                </a:cubicBezTo>
                <a:cubicBezTo>
                  <a:pt x="171" y="49"/>
                  <a:pt x="171" y="49"/>
                  <a:pt x="171" y="49"/>
                </a:cubicBezTo>
                <a:cubicBezTo>
                  <a:pt x="164" y="35"/>
                  <a:pt x="164" y="35"/>
                  <a:pt x="164" y="35"/>
                </a:cubicBezTo>
                <a:cubicBezTo>
                  <a:pt x="148" y="36"/>
                  <a:pt x="148" y="36"/>
                  <a:pt x="148" y="36"/>
                </a:cubicBezTo>
                <a:cubicBezTo>
                  <a:pt x="140" y="36"/>
                  <a:pt x="137" y="48"/>
                  <a:pt x="134" y="62"/>
                </a:cubicBezTo>
                <a:cubicBezTo>
                  <a:pt x="138" y="62"/>
                  <a:pt x="138" y="62"/>
                  <a:pt x="138" y="62"/>
                </a:cubicBezTo>
                <a:cubicBezTo>
                  <a:pt x="149" y="36"/>
                  <a:pt x="149" y="36"/>
                  <a:pt x="149" y="36"/>
                </a:cubicBezTo>
                <a:cubicBezTo>
                  <a:pt x="151" y="36"/>
                  <a:pt x="152" y="38"/>
                  <a:pt x="151" y="40"/>
                </a:cubicBezTo>
                <a:cubicBezTo>
                  <a:pt x="141" y="62"/>
                  <a:pt x="141" y="62"/>
                  <a:pt x="141" y="62"/>
                </a:cubicBezTo>
                <a:cubicBezTo>
                  <a:pt x="164" y="62"/>
                  <a:pt x="164" y="62"/>
                  <a:pt x="164" y="62"/>
                </a:cubicBezTo>
                <a:cubicBezTo>
                  <a:pt x="161" y="55"/>
                  <a:pt x="161" y="55"/>
                  <a:pt x="161" y="55"/>
                </a:cubicBezTo>
                <a:cubicBezTo>
                  <a:pt x="163" y="55"/>
                  <a:pt x="165" y="57"/>
                  <a:pt x="166" y="58"/>
                </a:cubicBezTo>
                <a:cubicBezTo>
                  <a:pt x="167" y="62"/>
                  <a:pt x="167" y="62"/>
                  <a:pt x="167" y="62"/>
                </a:cubicBezTo>
                <a:cubicBezTo>
                  <a:pt x="174" y="63"/>
                  <a:pt x="174" y="71"/>
                  <a:pt x="174" y="71"/>
                </a:cubicBezTo>
                <a:cubicBezTo>
                  <a:pt x="137" y="71"/>
                  <a:pt x="137" y="71"/>
                  <a:pt x="137" y="71"/>
                </a:cubicBezTo>
                <a:cubicBezTo>
                  <a:pt x="138" y="71"/>
                  <a:pt x="140" y="70"/>
                  <a:pt x="140" y="68"/>
                </a:cubicBezTo>
                <a:cubicBezTo>
                  <a:pt x="119" y="68"/>
                  <a:pt x="119" y="68"/>
                  <a:pt x="119" y="68"/>
                </a:cubicBezTo>
                <a:cubicBezTo>
                  <a:pt x="103" y="68"/>
                  <a:pt x="103" y="68"/>
                  <a:pt x="103" y="68"/>
                </a:cubicBezTo>
                <a:cubicBezTo>
                  <a:pt x="103" y="70"/>
                  <a:pt x="104" y="71"/>
                  <a:pt x="106" y="71"/>
                </a:cubicBezTo>
                <a:cubicBezTo>
                  <a:pt x="93" y="71"/>
                  <a:pt x="93" y="71"/>
                  <a:pt x="93" y="71"/>
                </a:cubicBezTo>
                <a:cubicBezTo>
                  <a:pt x="106" y="65"/>
                  <a:pt x="106" y="65"/>
                  <a:pt x="106" y="65"/>
                </a:cubicBezTo>
                <a:cubicBezTo>
                  <a:pt x="119" y="68"/>
                  <a:pt x="119" y="68"/>
                  <a:pt x="119" y="68"/>
                </a:cubicBezTo>
                <a:cubicBezTo>
                  <a:pt x="119" y="62"/>
                  <a:pt x="103" y="58"/>
                  <a:pt x="103" y="58"/>
                </a:cubicBezTo>
                <a:cubicBezTo>
                  <a:pt x="74" y="62"/>
                  <a:pt x="74" y="62"/>
                  <a:pt x="74" y="62"/>
                </a:cubicBezTo>
                <a:cubicBezTo>
                  <a:pt x="64" y="36"/>
                  <a:pt x="64" y="36"/>
                  <a:pt x="64" y="36"/>
                </a:cubicBezTo>
                <a:cubicBezTo>
                  <a:pt x="62" y="48"/>
                  <a:pt x="62" y="48"/>
                  <a:pt x="62" y="48"/>
                </a:cubicBezTo>
                <a:cubicBezTo>
                  <a:pt x="45" y="29"/>
                  <a:pt x="45" y="29"/>
                  <a:pt x="45" y="29"/>
                </a:cubicBezTo>
                <a:cubicBezTo>
                  <a:pt x="45" y="29"/>
                  <a:pt x="22" y="39"/>
                  <a:pt x="22" y="97"/>
                </a:cubicBezTo>
                <a:cubicBezTo>
                  <a:pt x="22" y="100"/>
                  <a:pt x="22" y="100"/>
                  <a:pt x="22" y="100"/>
                </a:cubicBezTo>
                <a:cubicBezTo>
                  <a:pt x="22" y="106"/>
                  <a:pt x="27" y="110"/>
                  <a:pt x="32" y="110"/>
                </a:cubicBezTo>
                <a:cubicBezTo>
                  <a:pt x="38" y="110"/>
                  <a:pt x="38" y="110"/>
                  <a:pt x="38" y="110"/>
                </a:cubicBezTo>
                <a:cubicBezTo>
                  <a:pt x="67" y="110"/>
                  <a:pt x="67" y="110"/>
                  <a:pt x="67" y="110"/>
                </a:cubicBezTo>
                <a:cubicBezTo>
                  <a:pt x="87" y="162"/>
                  <a:pt x="87" y="162"/>
                  <a:pt x="87" y="162"/>
                </a:cubicBezTo>
                <a:cubicBezTo>
                  <a:pt x="109" y="162"/>
                  <a:pt x="109" y="162"/>
                  <a:pt x="109" y="162"/>
                </a:cubicBezTo>
                <a:cubicBezTo>
                  <a:pt x="109" y="157"/>
                  <a:pt x="107" y="154"/>
                  <a:pt x="103" y="152"/>
                </a:cubicBezTo>
                <a:cubicBezTo>
                  <a:pt x="97" y="136"/>
                  <a:pt x="97" y="136"/>
                  <a:pt x="97" y="136"/>
                </a:cubicBezTo>
                <a:cubicBezTo>
                  <a:pt x="97" y="94"/>
                  <a:pt x="97" y="94"/>
                  <a:pt x="97" y="94"/>
                </a:cubicBezTo>
                <a:cubicBezTo>
                  <a:pt x="97" y="90"/>
                  <a:pt x="94" y="87"/>
                  <a:pt x="90" y="87"/>
                </a:cubicBezTo>
                <a:cubicBezTo>
                  <a:pt x="64" y="87"/>
                  <a:pt x="64" y="87"/>
                  <a:pt x="64" y="87"/>
                </a:cubicBezTo>
                <a:cubicBezTo>
                  <a:pt x="61" y="81"/>
                  <a:pt x="61" y="81"/>
                  <a:pt x="61" y="81"/>
                </a:cubicBezTo>
                <a:cubicBezTo>
                  <a:pt x="271" y="81"/>
                  <a:pt x="271" y="81"/>
                  <a:pt x="271" y="81"/>
                </a:cubicBezTo>
                <a:cubicBezTo>
                  <a:pt x="271" y="87"/>
                  <a:pt x="271" y="87"/>
                  <a:pt x="271" y="87"/>
                </a:cubicBezTo>
                <a:cubicBezTo>
                  <a:pt x="245" y="87"/>
                  <a:pt x="245" y="87"/>
                  <a:pt x="245" y="87"/>
                </a:cubicBezTo>
                <a:cubicBezTo>
                  <a:pt x="241" y="87"/>
                  <a:pt x="239" y="90"/>
                  <a:pt x="239" y="94"/>
                </a:cubicBezTo>
                <a:cubicBezTo>
                  <a:pt x="242" y="152"/>
                  <a:pt x="242" y="152"/>
                  <a:pt x="242" y="152"/>
                </a:cubicBezTo>
                <a:cubicBezTo>
                  <a:pt x="237" y="153"/>
                  <a:pt x="234" y="157"/>
                  <a:pt x="236" y="162"/>
                </a:cubicBezTo>
                <a:cubicBezTo>
                  <a:pt x="258" y="162"/>
                  <a:pt x="258" y="162"/>
                  <a:pt x="258" y="162"/>
                </a:cubicBezTo>
                <a:cubicBezTo>
                  <a:pt x="264" y="110"/>
                  <a:pt x="264" y="110"/>
                  <a:pt x="264" y="110"/>
                </a:cubicBezTo>
                <a:cubicBezTo>
                  <a:pt x="293" y="110"/>
                  <a:pt x="293" y="110"/>
                  <a:pt x="293" y="110"/>
                </a:cubicBezTo>
                <a:cubicBezTo>
                  <a:pt x="299" y="110"/>
                  <a:pt x="303" y="106"/>
                  <a:pt x="303" y="100"/>
                </a:cubicBezTo>
                <a:cubicBezTo>
                  <a:pt x="303" y="97"/>
                  <a:pt x="303" y="97"/>
                  <a:pt x="303" y="97"/>
                </a:cubicBezTo>
                <a:cubicBezTo>
                  <a:pt x="303" y="39"/>
                  <a:pt x="293" y="33"/>
                  <a:pt x="293" y="33"/>
                </a:cubicBezTo>
                <a:close/>
                <a:moveTo>
                  <a:pt x="226" y="71"/>
                </a:moveTo>
                <a:cubicBezTo>
                  <a:pt x="226" y="70"/>
                  <a:pt x="226" y="70"/>
                  <a:pt x="226" y="70"/>
                </a:cubicBezTo>
                <a:cubicBezTo>
                  <a:pt x="229" y="71"/>
                  <a:pt x="232" y="71"/>
                  <a:pt x="232" y="71"/>
                </a:cubicBezTo>
                <a:lnTo>
                  <a:pt x="226" y="71"/>
                </a:lnTo>
                <a:close/>
                <a:moveTo>
                  <a:pt x="0" y="52"/>
                </a:moveTo>
                <a:cubicBezTo>
                  <a:pt x="6" y="107"/>
                  <a:pt x="6" y="107"/>
                  <a:pt x="6" y="107"/>
                </a:cubicBezTo>
                <a:cubicBezTo>
                  <a:pt x="6" y="152"/>
                  <a:pt x="6" y="152"/>
                  <a:pt x="6" y="152"/>
                </a:cubicBezTo>
                <a:cubicBezTo>
                  <a:pt x="6" y="157"/>
                  <a:pt x="11" y="162"/>
                  <a:pt x="16" y="162"/>
                </a:cubicBezTo>
                <a:cubicBezTo>
                  <a:pt x="16" y="107"/>
                  <a:pt x="16" y="107"/>
                  <a:pt x="16" y="107"/>
                </a:cubicBezTo>
                <a:cubicBezTo>
                  <a:pt x="9" y="62"/>
                  <a:pt x="9" y="62"/>
                  <a:pt x="9" y="62"/>
                </a:cubicBezTo>
                <a:cubicBezTo>
                  <a:pt x="9" y="56"/>
                  <a:pt x="5" y="52"/>
                  <a:pt x="0" y="52"/>
                </a:cubicBezTo>
                <a:close/>
                <a:moveTo>
                  <a:pt x="316" y="62"/>
                </a:moveTo>
                <a:cubicBezTo>
                  <a:pt x="310" y="107"/>
                  <a:pt x="310" y="107"/>
                  <a:pt x="310" y="107"/>
                </a:cubicBezTo>
                <a:cubicBezTo>
                  <a:pt x="310" y="162"/>
                  <a:pt x="310" y="162"/>
                  <a:pt x="310" y="162"/>
                </a:cubicBezTo>
                <a:cubicBezTo>
                  <a:pt x="315" y="162"/>
                  <a:pt x="319" y="157"/>
                  <a:pt x="319" y="152"/>
                </a:cubicBezTo>
                <a:cubicBezTo>
                  <a:pt x="319" y="107"/>
                  <a:pt x="319" y="107"/>
                  <a:pt x="319" y="107"/>
                </a:cubicBezTo>
                <a:cubicBezTo>
                  <a:pt x="326" y="52"/>
                  <a:pt x="326" y="52"/>
                  <a:pt x="326" y="52"/>
                </a:cubicBezTo>
                <a:cubicBezTo>
                  <a:pt x="320" y="52"/>
                  <a:pt x="316" y="56"/>
                  <a:pt x="316" y="62"/>
                </a:cubicBezTo>
                <a:close/>
                <a:moveTo>
                  <a:pt x="151" y="87"/>
                </a:moveTo>
                <a:cubicBezTo>
                  <a:pt x="146" y="87"/>
                  <a:pt x="142" y="92"/>
                  <a:pt x="142" y="97"/>
                </a:cubicBezTo>
                <a:cubicBezTo>
                  <a:pt x="142" y="98"/>
                  <a:pt x="142" y="99"/>
                  <a:pt x="142" y="100"/>
                </a:cubicBezTo>
                <a:cubicBezTo>
                  <a:pt x="150" y="153"/>
                  <a:pt x="150" y="153"/>
                  <a:pt x="150" y="153"/>
                </a:cubicBezTo>
                <a:cubicBezTo>
                  <a:pt x="147" y="155"/>
                  <a:pt x="145" y="158"/>
                  <a:pt x="145" y="162"/>
                </a:cubicBezTo>
                <a:cubicBezTo>
                  <a:pt x="171" y="162"/>
                  <a:pt x="171" y="162"/>
                  <a:pt x="171" y="162"/>
                </a:cubicBezTo>
                <a:cubicBezTo>
                  <a:pt x="161" y="97"/>
                  <a:pt x="161" y="97"/>
                  <a:pt x="161" y="97"/>
                </a:cubicBezTo>
                <a:cubicBezTo>
                  <a:pt x="161" y="92"/>
                  <a:pt x="157" y="87"/>
                  <a:pt x="151" y="87"/>
                </a:cubicBezTo>
                <a:close/>
                <a:moveTo>
                  <a:pt x="190" y="87"/>
                </a:moveTo>
                <a:cubicBezTo>
                  <a:pt x="185" y="87"/>
                  <a:pt x="180" y="92"/>
                  <a:pt x="180" y="97"/>
                </a:cubicBezTo>
                <a:cubicBezTo>
                  <a:pt x="171" y="162"/>
                  <a:pt x="171" y="162"/>
                  <a:pt x="171" y="162"/>
                </a:cubicBezTo>
                <a:cubicBezTo>
                  <a:pt x="197" y="162"/>
                  <a:pt x="197" y="162"/>
                  <a:pt x="197" y="162"/>
                </a:cubicBezTo>
                <a:cubicBezTo>
                  <a:pt x="197" y="158"/>
                  <a:pt x="194" y="155"/>
                  <a:pt x="191" y="153"/>
                </a:cubicBezTo>
                <a:cubicBezTo>
                  <a:pt x="199" y="100"/>
                  <a:pt x="199" y="100"/>
                  <a:pt x="199" y="100"/>
                </a:cubicBezTo>
                <a:cubicBezTo>
                  <a:pt x="200" y="99"/>
                  <a:pt x="200" y="98"/>
                  <a:pt x="200" y="97"/>
                </a:cubicBezTo>
                <a:cubicBezTo>
                  <a:pt x="200" y="92"/>
                  <a:pt x="195" y="87"/>
                  <a:pt x="190" y="87"/>
                </a:cubicBezTo>
                <a:close/>
                <a:moveTo>
                  <a:pt x="171" y="0"/>
                </a:moveTo>
                <a:cubicBezTo>
                  <a:pt x="179" y="0"/>
                  <a:pt x="185" y="7"/>
                  <a:pt x="185" y="15"/>
                </a:cubicBezTo>
                <a:cubicBezTo>
                  <a:pt x="185" y="23"/>
                  <a:pt x="179" y="29"/>
                  <a:pt x="171" y="29"/>
                </a:cubicBezTo>
                <a:cubicBezTo>
                  <a:pt x="163" y="29"/>
                  <a:pt x="156" y="23"/>
                  <a:pt x="156" y="15"/>
                </a:cubicBezTo>
                <a:cubicBezTo>
                  <a:pt x="156" y="7"/>
                  <a:pt x="163" y="0"/>
                  <a:pt x="17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532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357747"/>
            <a:ext cx="7672589" cy="114860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Sistema </a:t>
            </a:r>
            <a:r>
              <a:rPr lang="en-US" sz="2000" dirty="0" err="1">
                <a:gradFill>
                  <a:gsLst>
                    <a:gs pos="16814">
                      <a:srgbClr val="FFFFFF"/>
                    </a:gs>
                    <a:gs pos="46000">
                      <a:srgbClr val="FFFFFF"/>
                    </a:gs>
                  </a:gsLst>
                  <a:lin ang="5400000" scaled="0"/>
                </a:gradFill>
              </a:rPr>
              <a:t>Operacional</a:t>
            </a:r>
            <a:r>
              <a:rPr lang="en-US" sz="2000" dirty="0">
                <a:gradFill>
                  <a:gsLst>
                    <a:gs pos="16814">
                      <a:srgbClr val="FFFFFF"/>
                    </a:gs>
                    <a:gs pos="46000">
                      <a:srgbClr val="FFFFFF"/>
                    </a:gs>
                  </a:gsLst>
                  <a:lin ang="5400000" scaled="0"/>
                </a:gradFill>
              </a:rPr>
              <a:t> do Host</a:t>
            </a: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sp>
        <p:nvSpPr>
          <p:cNvPr id="56" name="Rectangle 55"/>
          <p:cNvSpPr/>
          <p:nvPr/>
        </p:nvSpPr>
        <p:spPr bwMode="auto">
          <a:xfrm flipV="1">
            <a:off x="1231555" y="3525896"/>
            <a:ext cx="7557882" cy="50538"/>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2" name="TextBox 81"/>
          <p:cNvSpPr txBox="1"/>
          <p:nvPr/>
        </p:nvSpPr>
        <p:spPr>
          <a:xfrm>
            <a:off x="9561963" y="2616172"/>
            <a:ext cx="2563138" cy="960263"/>
          </a:xfrm>
          <a:prstGeom prst="rect">
            <a:avLst/>
          </a:prstGeom>
          <a:noFill/>
        </p:spPr>
        <p:txBody>
          <a:bodyPr wrap="none" lIns="182880" tIns="146304" rIns="182880" bIns="146304" rtlCol="0">
            <a:spAutoFit/>
          </a:bodyPr>
          <a:lstStyle/>
          <a:p>
            <a:pPr>
              <a:lnSpc>
                <a:spcPct val="90000"/>
              </a:lnSpc>
              <a:spcAft>
                <a:spcPts val="600"/>
              </a:spcAft>
            </a:pPr>
            <a:r>
              <a:rPr lang="en-US" sz="2400" dirty="0"/>
              <a:t>Windows Server</a:t>
            </a:r>
            <a:br>
              <a:rPr lang="en-US" sz="2400" dirty="0"/>
            </a:br>
            <a:r>
              <a:rPr lang="en-US" sz="2400" dirty="0"/>
              <a:t>Containers</a:t>
            </a:r>
          </a:p>
        </p:txBody>
      </p:sp>
      <p:sp>
        <p:nvSpPr>
          <p:cNvPr id="83" name="Right Arrow 82"/>
          <p:cNvSpPr/>
          <p:nvPr/>
        </p:nvSpPr>
        <p:spPr bwMode="auto">
          <a:xfrm rot="10800000">
            <a:off x="8626733" y="2658492"/>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5">
            <a:duotone>
              <a:schemeClr val="accent2">
                <a:shade val="45000"/>
                <a:satMod val="135000"/>
              </a:schemeClr>
              <a:prstClr val="white"/>
            </a:duotone>
          </a:blip>
          <a:stretch>
            <a:fillRect/>
          </a:stretch>
        </p:blipFill>
        <p:spPr>
          <a:xfrm>
            <a:off x="1231555" y="2752970"/>
            <a:ext cx="996696" cy="569881"/>
          </a:xfrm>
          <a:prstGeom prst="rect">
            <a:avLst/>
          </a:prstGeom>
        </p:spPr>
      </p:pic>
      <p:pic>
        <p:nvPicPr>
          <p:cNvPr id="39" name="Picture 38"/>
          <p:cNvPicPr>
            <a:picLocks noChangeAspect="1"/>
          </p:cNvPicPr>
          <p:nvPr/>
        </p:nvPicPr>
        <p:blipFill>
          <a:blip r:embed="rId5">
            <a:duotone>
              <a:schemeClr val="accent2">
                <a:shade val="45000"/>
                <a:satMod val="135000"/>
              </a:schemeClr>
              <a:prstClr val="white"/>
            </a:duotone>
          </a:blip>
          <a:stretch>
            <a:fillRect/>
          </a:stretch>
        </p:blipFill>
        <p:spPr>
          <a:xfrm>
            <a:off x="2285209" y="2752970"/>
            <a:ext cx="996696" cy="569881"/>
          </a:xfrm>
          <a:prstGeom prst="rect">
            <a:avLst/>
          </a:prstGeom>
        </p:spPr>
      </p:pic>
      <p:pic>
        <p:nvPicPr>
          <p:cNvPr id="40" name="Picture 39"/>
          <p:cNvPicPr>
            <a:picLocks noChangeAspect="1"/>
          </p:cNvPicPr>
          <p:nvPr/>
        </p:nvPicPr>
        <p:blipFill>
          <a:blip r:embed="rId5">
            <a:duotone>
              <a:schemeClr val="accent2">
                <a:shade val="45000"/>
                <a:satMod val="135000"/>
              </a:schemeClr>
              <a:prstClr val="white"/>
            </a:duotone>
          </a:blip>
          <a:stretch>
            <a:fillRect/>
          </a:stretch>
        </p:blipFill>
        <p:spPr>
          <a:xfrm>
            <a:off x="3338863" y="2752970"/>
            <a:ext cx="996696" cy="569881"/>
          </a:xfrm>
          <a:prstGeom prst="rect">
            <a:avLst/>
          </a:prstGeom>
        </p:spPr>
      </p:pic>
      <p:pic>
        <p:nvPicPr>
          <p:cNvPr id="41" name="Picture 40"/>
          <p:cNvPicPr>
            <a:picLocks noChangeAspect="1"/>
          </p:cNvPicPr>
          <p:nvPr/>
        </p:nvPicPr>
        <p:blipFill>
          <a:blip r:embed="rId5">
            <a:duotone>
              <a:schemeClr val="accent2">
                <a:shade val="45000"/>
                <a:satMod val="135000"/>
              </a:schemeClr>
              <a:prstClr val="white"/>
            </a:duotone>
          </a:blip>
          <a:stretch>
            <a:fillRect/>
          </a:stretch>
        </p:blipFill>
        <p:spPr>
          <a:xfrm>
            <a:off x="4392517" y="2752970"/>
            <a:ext cx="996696" cy="569881"/>
          </a:xfrm>
          <a:prstGeom prst="rect">
            <a:avLst/>
          </a:prstGeom>
        </p:spPr>
      </p:pic>
      <p:pic>
        <p:nvPicPr>
          <p:cNvPr id="42" name="Picture 41"/>
          <p:cNvPicPr>
            <a:picLocks noChangeAspect="1"/>
          </p:cNvPicPr>
          <p:nvPr/>
        </p:nvPicPr>
        <p:blipFill>
          <a:blip r:embed="rId5">
            <a:duotone>
              <a:schemeClr val="accent2">
                <a:shade val="45000"/>
                <a:satMod val="135000"/>
              </a:schemeClr>
              <a:prstClr val="white"/>
            </a:duotone>
          </a:blip>
          <a:stretch>
            <a:fillRect/>
          </a:stretch>
        </p:blipFill>
        <p:spPr>
          <a:xfrm>
            <a:off x="5446171" y="2752970"/>
            <a:ext cx="996696" cy="569881"/>
          </a:xfrm>
          <a:prstGeom prst="rect">
            <a:avLst/>
          </a:prstGeom>
        </p:spPr>
      </p:pic>
      <p:pic>
        <p:nvPicPr>
          <p:cNvPr id="43" name="Picture 42"/>
          <p:cNvPicPr>
            <a:picLocks noChangeAspect="1"/>
          </p:cNvPicPr>
          <p:nvPr/>
        </p:nvPicPr>
        <p:blipFill>
          <a:blip r:embed="rId5">
            <a:duotone>
              <a:schemeClr val="accent2">
                <a:shade val="45000"/>
                <a:satMod val="135000"/>
              </a:schemeClr>
              <a:prstClr val="white"/>
            </a:duotone>
          </a:blip>
          <a:stretch>
            <a:fillRect/>
          </a:stretch>
        </p:blipFill>
        <p:spPr>
          <a:xfrm>
            <a:off x="6499825" y="2752970"/>
            <a:ext cx="996696" cy="569881"/>
          </a:xfrm>
          <a:prstGeom prst="rect">
            <a:avLst/>
          </a:prstGeom>
        </p:spPr>
      </p:pic>
      <p:pic>
        <p:nvPicPr>
          <p:cNvPr id="44" name="Picture 43"/>
          <p:cNvPicPr>
            <a:picLocks noChangeAspect="1"/>
          </p:cNvPicPr>
          <p:nvPr/>
        </p:nvPicPr>
        <p:blipFill>
          <a:blip r:embed="rId5">
            <a:duotone>
              <a:schemeClr val="accent2">
                <a:shade val="45000"/>
                <a:satMod val="135000"/>
              </a:schemeClr>
              <a:prstClr val="white"/>
            </a:duotone>
          </a:blip>
          <a:stretch>
            <a:fillRect/>
          </a:stretch>
        </p:blipFill>
        <p:spPr>
          <a:xfrm>
            <a:off x="7553480" y="2752970"/>
            <a:ext cx="996696" cy="569881"/>
          </a:xfrm>
          <a:prstGeom prst="rect">
            <a:avLst/>
          </a:prstGeom>
        </p:spPr>
      </p:pic>
    </p:spTree>
    <p:extLst>
      <p:ext uri="{BB962C8B-B14F-4D97-AF65-F5344CB8AC3E}">
        <p14:creationId xmlns:p14="http://schemas.microsoft.com/office/powerpoint/2010/main" val="1876957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2" grpId="0"/>
      <p:bldP spid="8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6" y="3206044"/>
            <a:ext cx="2506335" cy="1082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a:gradFill>
                  <a:gsLst>
                    <a:gs pos="16814">
                      <a:srgbClr val="FFFFFF"/>
                    </a:gs>
                    <a:gs pos="46000">
                      <a:srgbClr val="FFFFFF"/>
                    </a:gs>
                  </a:gsLst>
                  <a:lin ang="5400000" scaled="0"/>
                </a:gradFill>
              </a:rPr>
              <a:t>Sistema </a:t>
            </a:r>
            <a:r>
              <a:rPr lang="en-US" dirty="0" err="1">
                <a:gradFill>
                  <a:gsLst>
                    <a:gs pos="16814">
                      <a:srgbClr val="FFFFFF"/>
                    </a:gs>
                    <a:gs pos="46000">
                      <a:srgbClr val="FFFFFF"/>
                    </a:gs>
                  </a:gsLst>
                  <a:lin ang="5400000" scaled="0"/>
                </a:gradFill>
              </a:rPr>
              <a:t>Operacional</a:t>
            </a:r>
            <a:r>
              <a:rPr lang="en-US" dirty="0">
                <a:gradFill>
                  <a:gsLst>
                    <a:gs pos="16814">
                      <a:srgbClr val="FFFFFF"/>
                    </a:gs>
                    <a:gs pos="46000">
                      <a:srgbClr val="FFFFFF"/>
                    </a:gs>
                  </a:gsLst>
                  <a:lin ang="5400000" scaled="0"/>
                </a:gradFill>
              </a:rPr>
              <a:t> do Host</a:t>
            </a:r>
          </a:p>
        </p:txBody>
      </p:sp>
      <p:sp>
        <p:nvSpPr>
          <p:cNvPr id="44" name="TextBox 43"/>
          <p:cNvSpPr txBox="1"/>
          <p:nvPr/>
        </p:nvSpPr>
        <p:spPr>
          <a:xfrm>
            <a:off x="9686912" y="3294761"/>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a:t>Virtual </a:t>
            </a:r>
            <a:br>
              <a:rPr lang="en-US" sz="2400" dirty="0"/>
            </a:br>
            <a:r>
              <a:rPr lang="en-US" sz="2400" dirty="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Hyper-V Hypervisor</a:t>
            </a: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206044"/>
            <a:ext cx="2920020" cy="1082855"/>
          </a:xfrm>
          <a:prstGeom prst="rect">
            <a:avLst/>
          </a:prstGeom>
        </p:spPr>
      </p:pic>
      <p:sp>
        <p:nvSpPr>
          <p:cNvPr id="53" name="Right Arrow 52"/>
          <p:cNvSpPr/>
          <p:nvPr/>
        </p:nvSpPr>
        <p:spPr bwMode="auto">
          <a:xfrm rot="10800000">
            <a:off x="8696312" y="3373815"/>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flipV="1">
            <a:off x="1254134" y="3253151"/>
            <a:ext cx="2369600" cy="45719"/>
          </a:xfrm>
          <a:prstGeom prst="rect">
            <a:avLst/>
          </a:prstGeom>
          <a:solidFill>
            <a:schemeClr val="accent3"/>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41" name="Picture 40"/>
          <p:cNvPicPr>
            <a:picLocks noChangeAspect="1"/>
          </p:cNvPicPr>
          <p:nvPr/>
        </p:nvPicPr>
        <p:blipFill>
          <a:blip r:embed="rId7">
            <a:duotone>
              <a:prstClr val="black"/>
              <a:schemeClr val="accent1">
                <a:tint val="45000"/>
                <a:satMod val="400000"/>
              </a:schemeClr>
            </a:duotone>
          </a:blip>
          <a:stretch>
            <a:fillRect/>
          </a:stretch>
        </p:blipFill>
        <p:spPr>
          <a:xfrm>
            <a:off x="3790383" y="3747471"/>
            <a:ext cx="1000105" cy="521677"/>
          </a:xfrm>
          <a:prstGeom prst="rect">
            <a:avLst/>
          </a:prstGeom>
        </p:spPr>
      </p:pic>
      <p:pic>
        <p:nvPicPr>
          <p:cNvPr id="43" name="Picture 42"/>
          <p:cNvPicPr>
            <a:picLocks noChangeAspect="1"/>
          </p:cNvPicPr>
          <p:nvPr/>
        </p:nvPicPr>
        <p:blipFill>
          <a:blip r:embed="rId8">
            <a:duotone>
              <a:schemeClr val="accent2">
                <a:shade val="45000"/>
                <a:satMod val="135000"/>
              </a:schemeClr>
              <a:prstClr val="white"/>
            </a:duotone>
          </a:blip>
          <a:stretch>
            <a:fillRect/>
          </a:stretch>
        </p:blipFill>
        <p:spPr>
          <a:xfrm>
            <a:off x="1423468" y="2608345"/>
            <a:ext cx="996696" cy="569881"/>
          </a:xfrm>
          <a:prstGeom prst="rect">
            <a:avLst/>
          </a:prstGeom>
        </p:spPr>
      </p:pic>
      <p:pic>
        <p:nvPicPr>
          <p:cNvPr id="45" name="Picture 44"/>
          <p:cNvPicPr>
            <a:picLocks noChangeAspect="1"/>
          </p:cNvPicPr>
          <p:nvPr/>
        </p:nvPicPr>
        <p:blipFill>
          <a:blip r:embed="rId7">
            <a:duotone>
              <a:prstClr val="black"/>
              <a:schemeClr val="accent1">
                <a:tint val="45000"/>
                <a:satMod val="400000"/>
              </a:schemeClr>
            </a:duotone>
          </a:blip>
          <a:stretch>
            <a:fillRect/>
          </a:stretch>
        </p:blipFill>
        <p:spPr>
          <a:xfrm>
            <a:off x="4855957" y="3747470"/>
            <a:ext cx="1000105" cy="521677"/>
          </a:xfrm>
          <a:prstGeom prst="rect">
            <a:avLst/>
          </a:prstGeom>
        </p:spPr>
      </p:pic>
      <p:pic>
        <p:nvPicPr>
          <p:cNvPr id="46" name="Picture 45"/>
          <p:cNvPicPr>
            <a:picLocks noChangeAspect="1"/>
          </p:cNvPicPr>
          <p:nvPr/>
        </p:nvPicPr>
        <p:blipFill>
          <a:blip r:embed="rId8">
            <a:duotone>
              <a:schemeClr val="accent2">
                <a:shade val="45000"/>
                <a:satMod val="135000"/>
              </a:schemeClr>
              <a:prstClr val="white"/>
            </a:duotone>
          </a:blip>
          <a:stretch>
            <a:fillRect/>
          </a:stretch>
        </p:blipFill>
        <p:spPr>
          <a:xfrm>
            <a:off x="2459682" y="2608345"/>
            <a:ext cx="996696" cy="569881"/>
          </a:xfrm>
          <a:prstGeom prst="rect">
            <a:avLst/>
          </a:prstGeom>
        </p:spPr>
      </p:pic>
      <p:sp>
        <p:nvSpPr>
          <p:cNvPr id="73" name="Right Arrow 72"/>
          <p:cNvSpPr/>
          <p:nvPr/>
        </p:nvSpPr>
        <p:spPr bwMode="auto">
          <a:xfrm rot="5400000">
            <a:off x="4313782" y="2727547"/>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3803678" y="1664177"/>
            <a:ext cx="2010807" cy="960263"/>
          </a:xfrm>
          <a:prstGeom prst="rect">
            <a:avLst/>
          </a:prstGeom>
          <a:noFill/>
        </p:spPr>
        <p:txBody>
          <a:bodyPr wrap="none" lIns="182880" tIns="146304" rIns="182880" bIns="146304" rtlCol="0">
            <a:spAutoFit/>
          </a:bodyPr>
          <a:lstStyle/>
          <a:p>
            <a:pPr algn="ctr">
              <a:lnSpc>
                <a:spcPct val="90000"/>
              </a:lnSpc>
              <a:spcAft>
                <a:spcPts val="600"/>
              </a:spcAft>
            </a:pPr>
            <a:r>
              <a:rPr lang="en-US" sz="2400" dirty="0"/>
              <a:t>Hyper-V</a:t>
            </a:r>
            <a:br>
              <a:rPr lang="en-US" sz="2400" dirty="0"/>
            </a:br>
            <a:r>
              <a:rPr lang="en-US" sz="2400" dirty="0"/>
              <a:t>Container(s)</a:t>
            </a:r>
          </a:p>
        </p:txBody>
      </p:sp>
      <p:sp>
        <p:nvSpPr>
          <p:cNvPr id="75" name="Right Arrow 74"/>
          <p:cNvSpPr/>
          <p:nvPr/>
        </p:nvSpPr>
        <p:spPr bwMode="auto">
          <a:xfrm rot="5400000">
            <a:off x="1943634" y="1614396"/>
            <a:ext cx="990600" cy="762000"/>
          </a:xfrm>
          <a:prstGeom prst="rightArrow">
            <a:avLst>
              <a:gd name="adj1" fmla="val 50000"/>
              <a:gd name="adj2" fmla="val 48519"/>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1193056" y="1191958"/>
            <a:ext cx="2563138" cy="757130"/>
          </a:xfrm>
          <a:prstGeom prst="rect">
            <a:avLst/>
          </a:prstGeom>
          <a:solidFill>
            <a:schemeClr val="bg1"/>
          </a:solidFill>
        </p:spPr>
        <p:txBody>
          <a:bodyPr wrap="none" lIns="182880" tIns="0" rIns="182880" bIns="91440" rtlCol="0">
            <a:spAutoFit/>
          </a:bodyPr>
          <a:lstStyle/>
          <a:p>
            <a:pPr algn="ctr">
              <a:lnSpc>
                <a:spcPct val="90000"/>
              </a:lnSpc>
              <a:spcAft>
                <a:spcPts val="600"/>
              </a:spcAft>
            </a:pPr>
            <a:r>
              <a:rPr lang="en-US" sz="2400" dirty="0"/>
              <a:t>Windows Server</a:t>
            </a:r>
            <a:br>
              <a:rPr lang="en-US" sz="2400" dirty="0"/>
            </a:br>
            <a:r>
              <a:rPr lang="en-US" sz="2400" dirty="0"/>
              <a:t>Container(s)</a:t>
            </a:r>
          </a:p>
        </p:txBody>
      </p:sp>
    </p:spTree>
    <p:extLst>
      <p:ext uri="{BB962C8B-B14F-4D97-AF65-F5344CB8AC3E}">
        <p14:creationId xmlns:p14="http://schemas.microsoft.com/office/powerpoint/2010/main" val="2943973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par>
                                <p:cTn id="20" presetID="22" presetClass="entr" presetSubtype="4"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00"/>
                                        <p:tgtEl>
                                          <p:spTgt spid="46"/>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500"/>
                                        <p:tgtEl>
                                          <p:spTgt spid="7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4" grpId="0"/>
      <p:bldP spid="31" grpId="0" animBg="1"/>
      <p:bldP spid="53" grpId="0" animBg="1"/>
      <p:bldP spid="56" grpId="0" animBg="1"/>
      <p:bldP spid="73" grpId="0" animBg="1"/>
      <p:bldP spid="74" grpId="0"/>
      <p:bldP spid="75" grpId="0" animBg="1"/>
      <p:bldP spid="7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93057" y="3206044"/>
            <a:ext cx="1717470" cy="1082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dirty="0">
                <a:gradFill>
                  <a:gsLst>
                    <a:gs pos="16814">
                      <a:srgbClr val="FFFFFF"/>
                    </a:gs>
                    <a:gs pos="46000">
                      <a:srgbClr val="FFFFFF"/>
                    </a:gs>
                  </a:gsLst>
                  <a:lin ang="5400000" scaled="0"/>
                </a:gradFill>
              </a:rPr>
              <a:t>Sistema </a:t>
            </a:r>
            <a:r>
              <a:rPr lang="en-US" dirty="0" err="1">
                <a:gradFill>
                  <a:gsLst>
                    <a:gs pos="16814">
                      <a:srgbClr val="FFFFFF"/>
                    </a:gs>
                    <a:gs pos="46000">
                      <a:srgbClr val="FFFFFF"/>
                    </a:gs>
                  </a:gsLst>
                  <a:lin ang="5400000" scaled="0"/>
                </a:gradFill>
              </a:rPr>
              <a:t>Operacional</a:t>
            </a:r>
            <a:r>
              <a:rPr lang="en-US" dirty="0">
                <a:gradFill>
                  <a:gsLst>
                    <a:gs pos="16814">
                      <a:srgbClr val="FFFFFF"/>
                    </a:gs>
                    <a:gs pos="46000">
                      <a:srgbClr val="FFFFFF"/>
                    </a:gs>
                  </a:gsLst>
                  <a:lin ang="5400000" scaled="0"/>
                </a:gradFill>
              </a:rPr>
              <a:t> do Host</a:t>
            </a:r>
          </a:p>
        </p:txBody>
      </p:sp>
      <p:sp>
        <p:nvSpPr>
          <p:cNvPr id="44" name="TextBox 43"/>
          <p:cNvSpPr txBox="1"/>
          <p:nvPr/>
        </p:nvSpPr>
        <p:spPr>
          <a:xfrm>
            <a:off x="9686912" y="3294761"/>
            <a:ext cx="1834477" cy="960263"/>
          </a:xfrm>
          <a:prstGeom prst="rect">
            <a:avLst/>
          </a:prstGeom>
          <a:noFill/>
        </p:spPr>
        <p:txBody>
          <a:bodyPr wrap="none" lIns="182880" tIns="146304" rIns="182880" bIns="146304" rtlCol="0">
            <a:spAutoFit/>
          </a:bodyPr>
          <a:lstStyle/>
          <a:p>
            <a:pPr>
              <a:lnSpc>
                <a:spcPct val="90000"/>
              </a:lnSpc>
              <a:spcAft>
                <a:spcPts val="600"/>
              </a:spcAft>
            </a:pPr>
            <a:r>
              <a:rPr lang="en-US" sz="2400" dirty="0"/>
              <a:t>Virtual </a:t>
            </a:r>
            <a:br>
              <a:rPr lang="en-US" sz="2400" dirty="0"/>
            </a:br>
            <a:r>
              <a:rPr lang="en-US" sz="2400" dirty="0"/>
              <a:t>machine(s)</a:t>
            </a:r>
          </a:p>
        </p:txBody>
      </p:sp>
      <p:sp>
        <p:nvSpPr>
          <p:cNvPr id="31" name="Rectangle 30"/>
          <p:cNvSpPr/>
          <p:nvPr/>
        </p:nvSpPr>
        <p:spPr bwMode="auto">
          <a:xfrm>
            <a:off x="1193056" y="4318010"/>
            <a:ext cx="7672589"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Hyper-V Hypervisor</a:t>
            </a:r>
          </a:p>
        </p:txBody>
      </p:sp>
      <p:pic>
        <p:nvPicPr>
          <p:cNvPr id="33" name="Picture 3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2" name="Picture 3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202098"/>
            <a:ext cx="2920020" cy="1082855"/>
          </a:xfrm>
          <a:prstGeom prst="rect">
            <a:avLst/>
          </a:prstGeom>
        </p:spPr>
      </p:pic>
      <p:sp>
        <p:nvSpPr>
          <p:cNvPr id="53" name="Right Arrow 52"/>
          <p:cNvSpPr/>
          <p:nvPr/>
        </p:nvSpPr>
        <p:spPr bwMode="auto">
          <a:xfrm rot="10800000">
            <a:off x="8696312" y="3373815"/>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7">
            <a:duotone>
              <a:prstClr val="black"/>
              <a:schemeClr val="accent1">
                <a:tint val="45000"/>
                <a:satMod val="400000"/>
              </a:schemeClr>
            </a:duotone>
          </a:blip>
          <a:stretch>
            <a:fillRect/>
          </a:stretch>
        </p:blipFill>
        <p:spPr>
          <a:xfrm>
            <a:off x="3928737" y="2356086"/>
            <a:ext cx="1000105" cy="521677"/>
          </a:xfrm>
          <a:prstGeom prst="rect">
            <a:avLst/>
          </a:prstGeom>
        </p:spPr>
      </p:pic>
      <p:sp>
        <p:nvSpPr>
          <p:cNvPr id="73" name="Right Arrow 72"/>
          <p:cNvSpPr/>
          <p:nvPr/>
        </p:nvSpPr>
        <p:spPr bwMode="auto">
          <a:xfrm rot="5400000">
            <a:off x="6911764" y="1670841"/>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68780" y="3202098"/>
            <a:ext cx="2920020" cy="1082855"/>
          </a:xfrm>
          <a:prstGeom prst="rect">
            <a:avLst/>
          </a:prstGeom>
        </p:spPr>
      </p:pic>
      <p:pic>
        <p:nvPicPr>
          <p:cNvPr id="21" name="Picture 20"/>
          <p:cNvPicPr>
            <a:picLocks noChangeAspect="1"/>
          </p:cNvPicPr>
          <p:nvPr/>
        </p:nvPicPr>
        <p:blipFill>
          <a:blip r:embed="rId8">
            <a:duotone>
              <a:schemeClr val="accent2">
                <a:shade val="45000"/>
                <a:satMod val="135000"/>
              </a:schemeClr>
              <a:prstClr val="white"/>
            </a:duotone>
          </a:blip>
          <a:stretch>
            <a:fillRect/>
          </a:stretch>
        </p:blipFill>
        <p:spPr>
          <a:xfrm>
            <a:off x="6908716" y="2576010"/>
            <a:ext cx="996696" cy="569881"/>
          </a:xfrm>
          <a:prstGeom prst="rect">
            <a:avLst/>
          </a:prstGeom>
        </p:spPr>
      </p:pic>
      <p:sp>
        <p:nvSpPr>
          <p:cNvPr id="22" name="TextBox 21"/>
          <p:cNvSpPr txBox="1"/>
          <p:nvPr/>
        </p:nvSpPr>
        <p:spPr>
          <a:xfrm>
            <a:off x="6125495" y="1212849"/>
            <a:ext cx="2563138" cy="757130"/>
          </a:xfrm>
          <a:prstGeom prst="rect">
            <a:avLst/>
          </a:prstGeom>
          <a:solidFill>
            <a:schemeClr val="bg1"/>
          </a:solidFill>
        </p:spPr>
        <p:txBody>
          <a:bodyPr wrap="none" lIns="182880" tIns="0" rIns="182880" bIns="91440" rtlCol="0">
            <a:spAutoFit/>
          </a:bodyPr>
          <a:lstStyle/>
          <a:p>
            <a:pPr algn="ctr">
              <a:lnSpc>
                <a:spcPct val="90000"/>
              </a:lnSpc>
              <a:spcAft>
                <a:spcPts val="600"/>
              </a:spcAft>
            </a:pPr>
            <a:r>
              <a:rPr lang="en-US" sz="2400" dirty="0"/>
              <a:t>Windows Server</a:t>
            </a:r>
            <a:br>
              <a:rPr lang="en-US" sz="2400" dirty="0"/>
            </a:br>
            <a:r>
              <a:rPr lang="en-US" sz="2400" dirty="0"/>
              <a:t>Container(s)</a:t>
            </a:r>
          </a:p>
        </p:txBody>
      </p:sp>
      <p:sp>
        <p:nvSpPr>
          <p:cNvPr id="23" name="Right Arrow 22"/>
          <p:cNvSpPr/>
          <p:nvPr/>
        </p:nvSpPr>
        <p:spPr bwMode="auto">
          <a:xfrm>
            <a:off x="2013480" y="2247464"/>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50174" y="2299439"/>
            <a:ext cx="2010807" cy="757130"/>
          </a:xfrm>
          <a:prstGeom prst="rect">
            <a:avLst/>
          </a:prstGeom>
          <a:noFill/>
        </p:spPr>
        <p:txBody>
          <a:bodyPr wrap="none" lIns="182880" tIns="0" rIns="182880" bIns="91440" rtlCol="0">
            <a:spAutoFit/>
          </a:bodyPr>
          <a:lstStyle/>
          <a:p>
            <a:pPr algn="r">
              <a:lnSpc>
                <a:spcPct val="90000"/>
              </a:lnSpc>
              <a:spcAft>
                <a:spcPts val="600"/>
              </a:spcAft>
            </a:pPr>
            <a:r>
              <a:rPr lang="en-US" sz="2400" dirty="0"/>
              <a:t>Hyper-V</a:t>
            </a:r>
            <a:br>
              <a:rPr lang="en-US" sz="2400" dirty="0"/>
            </a:br>
            <a:r>
              <a:rPr lang="en-US" sz="2400" dirty="0"/>
              <a:t>Container(s)</a:t>
            </a:r>
          </a:p>
        </p:txBody>
      </p:sp>
      <p:sp>
        <p:nvSpPr>
          <p:cNvPr id="26" name="Rectangle 25"/>
          <p:cNvSpPr/>
          <p:nvPr/>
        </p:nvSpPr>
        <p:spPr bwMode="auto">
          <a:xfrm>
            <a:off x="2968781" y="2925513"/>
            <a:ext cx="2920020" cy="232964"/>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Hyper-V Hypervisor</a:t>
            </a:r>
          </a:p>
        </p:txBody>
      </p:sp>
    </p:spTree>
    <p:extLst>
      <p:ext uri="{BB962C8B-B14F-4D97-AF65-F5344CB8AC3E}">
        <p14:creationId xmlns:p14="http://schemas.microsoft.com/office/powerpoint/2010/main" val="1953704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362996" y="1095023"/>
            <a:ext cx="5685661" cy="5734755"/>
          </a:xfrm>
          <a:prstGeom prst="rect">
            <a:avLst/>
          </a:prstGeom>
        </p:spPr>
      </p:pic>
      <p:pic>
        <p:nvPicPr>
          <p:cNvPr id="44" name="Picture 43"/>
          <p:cNvPicPr>
            <a:picLocks noChangeAspect="1"/>
          </p:cNvPicPr>
          <p:nvPr/>
        </p:nvPicPr>
        <p:blipFill>
          <a:blip r:embed="rId3"/>
          <a:stretch>
            <a:fillRect/>
          </a:stretch>
        </p:blipFill>
        <p:spPr>
          <a:xfrm>
            <a:off x="6044457" y="1061156"/>
            <a:ext cx="5966921" cy="2298117"/>
          </a:xfrm>
          <a:prstGeom prst="rect">
            <a:avLst/>
          </a:prstGeom>
        </p:spPr>
      </p:pic>
      <p:pic>
        <p:nvPicPr>
          <p:cNvPr id="43" name="Picture 42"/>
          <p:cNvPicPr>
            <a:picLocks noChangeAspect="1"/>
          </p:cNvPicPr>
          <p:nvPr/>
        </p:nvPicPr>
        <p:blipFill>
          <a:blip r:embed="rId4"/>
          <a:stretch>
            <a:fillRect/>
          </a:stretch>
        </p:blipFill>
        <p:spPr>
          <a:xfrm>
            <a:off x="6059947" y="3288301"/>
            <a:ext cx="2082809" cy="3383243"/>
          </a:xfrm>
          <a:prstGeom prst="rect">
            <a:avLst/>
          </a:prstGeom>
        </p:spPr>
      </p:pic>
      <p:sp>
        <p:nvSpPr>
          <p:cNvPr id="3" name="Title 2"/>
          <p:cNvSpPr>
            <a:spLocks noGrp="1"/>
          </p:cNvSpPr>
          <p:nvPr>
            <p:ph type="title"/>
          </p:nvPr>
        </p:nvSpPr>
        <p:spPr/>
        <p:txBody>
          <a:bodyPr/>
          <a:lstStyle/>
          <a:p>
            <a:r>
              <a:rPr lang="en-US" dirty="0"/>
              <a:t>As </a:t>
            </a:r>
            <a:r>
              <a:rPr lang="en-US" dirty="0" err="1"/>
              <a:t>ferramentas</a:t>
            </a:r>
            <a:r>
              <a:rPr lang="en-US" dirty="0"/>
              <a:t> </a:t>
            </a:r>
            <a:r>
              <a:rPr lang="en-US" dirty="0" err="1"/>
              <a:t>certas</a:t>
            </a:r>
            <a:r>
              <a:rPr lang="en-US" dirty="0"/>
              <a:t> para </a:t>
            </a:r>
            <a:r>
              <a:rPr lang="en-US" dirty="0" err="1"/>
              <a:t>você</a:t>
            </a:r>
            <a:endParaRPr lang="en-US" dirty="0"/>
          </a:p>
        </p:txBody>
      </p:sp>
    </p:spTree>
    <p:extLst>
      <p:ext uri="{BB962C8B-B14F-4D97-AF65-F5344CB8AC3E}">
        <p14:creationId xmlns:p14="http://schemas.microsoft.com/office/powerpoint/2010/main" val="391275974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Laboratórios práticos</a:t>
            </a:r>
            <a:endParaRPr lang="en-US" dirty="0"/>
          </a:p>
        </p:txBody>
      </p:sp>
      <p:sp>
        <p:nvSpPr>
          <p:cNvPr id="3" name="Text Placeholder 2"/>
          <p:cNvSpPr>
            <a:spLocks noGrp="1"/>
          </p:cNvSpPr>
          <p:nvPr>
            <p:ph type="body" sz="quarter" idx="10"/>
          </p:nvPr>
        </p:nvSpPr>
        <p:spPr>
          <a:xfrm>
            <a:off x="274639" y="1212849"/>
            <a:ext cx="10572902" cy="3170099"/>
          </a:xfrm>
        </p:spPr>
        <p:txBody>
          <a:bodyPr/>
          <a:lstStyle/>
          <a:p>
            <a:pPr marL="571500" indent="-571500">
              <a:buFont typeface="Arial" panose="020B0604020202020204" pitchFamily="34" charset="0"/>
              <a:buChar char="•"/>
            </a:pPr>
            <a:r>
              <a:rPr lang="pt-BR" sz="3600" dirty="0"/>
              <a:t>Windows Server 2016 instalado em cada máquina</a:t>
            </a:r>
          </a:p>
          <a:p>
            <a:pPr marL="571500" lvl="1" indent="-571500">
              <a:buFont typeface="Arial" panose="020B0604020202020204" pitchFamily="34" charset="0"/>
              <a:buChar char="•"/>
            </a:pPr>
            <a:r>
              <a:rPr lang="pt-BR" sz="1800" dirty="0"/>
              <a:t>Minimo de 4GB de RAM</a:t>
            </a:r>
          </a:p>
          <a:p>
            <a:pPr marL="571500" lvl="1" indent="-571500">
              <a:buFont typeface="Arial" panose="020B0604020202020204" pitchFamily="34" charset="0"/>
              <a:buChar char="•"/>
            </a:pPr>
            <a:r>
              <a:rPr lang="pt-BR" sz="1800" dirty="0"/>
              <a:t>Ideal: suporte à virtualização (Intel-VT ou AMD-V)</a:t>
            </a:r>
          </a:p>
          <a:p>
            <a:pPr marL="571500" indent="-571500">
              <a:buFont typeface="Arial" panose="020B0604020202020204" pitchFamily="34" charset="0"/>
              <a:buChar char="•"/>
            </a:pPr>
            <a:r>
              <a:rPr lang="pt-BR" sz="3600" dirty="0"/>
              <a:t>Caso não tenha máquinas de alunos com WS2016 então utilize a imagem pronta com Windows Server 2016 Datacenter + Containers</a:t>
            </a:r>
            <a:endParaRPr lang="pt-BR" sz="1800" dirty="0"/>
          </a:p>
          <a:p>
            <a:pPr marL="571500" lvl="1" indent="-571500">
              <a:buFont typeface="Arial" panose="020B0604020202020204" pitchFamily="34" charset="0"/>
              <a:buChar char="•"/>
            </a:pPr>
            <a:r>
              <a:rPr lang="pt-BR" sz="1600" dirty="0"/>
              <a:t>Recomendando fazer update após setup</a:t>
            </a:r>
          </a:p>
        </p:txBody>
      </p:sp>
    </p:spTree>
    <p:extLst>
      <p:ext uri="{BB962C8B-B14F-4D97-AF65-F5344CB8AC3E}">
        <p14:creationId xmlns:p14="http://schemas.microsoft.com/office/powerpoint/2010/main" val="223407803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Laboratórios práticos </a:t>
            </a:r>
            <a:endParaRPr lang="en-US" dirty="0"/>
          </a:p>
        </p:txBody>
      </p:sp>
      <p:sp>
        <p:nvSpPr>
          <p:cNvPr id="3" name="Text Placeholder 2"/>
          <p:cNvSpPr>
            <a:spLocks noGrp="1"/>
          </p:cNvSpPr>
          <p:nvPr>
            <p:ph type="body" sz="quarter" idx="10"/>
          </p:nvPr>
        </p:nvSpPr>
        <p:spPr>
          <a:xfrm>
            <a:off x="274639" y="1212849"/>
            <a:ext cx="10572902" cy="5078313"/>
          </a:xfrm>
        </p:spPr>
        <p:txBody>
          <a:bodyPr/>
          <a:lstStyle/>
          <a:p>
            <a:pPr marL="571500" indent="-571500">
              <a:buFont typeface="Arial" panose="020B0604020202020204" pitchFamily="34" charset="0"/>
              <a:buChar char="•"/>
            </a:pPr>
            <a:r>
              <a:rPr lang="pt-BR" sz="3200" dirty="0"/>
              <a:t>Conexão com internet (não usar proxy)</a:t>
            </a:r>
          </a:p>
          <a:p>
            <a:pPr marL="571500" indent="-571500">
              <a:buFont typeface="Arial" panose="020B0604020202020204" pitchFamily="34" charset="0"/>
              <a:buChar char="•"/>
            </a:pPr>
            <a:r>
              <a:rPr lang="pt-BR" sz="3200" dirty="0"/>
              <a:t>Alguns laboratórios exigem trabalhar em dupla</a:t>
            </a:r>
          </a:p>
          <a:p>
            <a:pPr marL="571500" indent="-571500">
              <a:buFont typeface="Arial" panose="020B0604020202020204" pitchFamily="34" charset="0"/>
              <a:buChar char="•"/>
            </a:pPr>
            <a:r>
              <a:rPr lang="pt-BR" sz="3200" dirty="0"/>
              <a:t>Dica para as atividades práticas:</a:t>
            </a:r>
          </a:p>
          <a:p>
            <a:pPr marL="571500" lvl="1" indent="-571500">
              <a:buFont typeface="Arial" panose="020B0604020202020204" pitchFamily="34" charset="0"/>
              <a:buChar char="•"/>
            </a:pPr>
            <a:r>
              <a:rPr lang="pt-BR" sz="1600" dirty="0"/>
              <a:t>Powershell não é case-sensitive</a:t>
            </a:r>
          </a:p>
          <a:p>
            <a:pPr marL="571500" lvl="1" indent="-571500">
              <a:buFont typeface="Arial" panose="020B0604020202020204" pitchFamily="34" charset="0"/>
              <a:buChar char="•"/>
            </a:pPr>
            <a:r>
              <a:rPr lang="pt-BR" sz="1600" dirty="0"/>
              <a:t>Docker é case sensitive</a:t>
            </a:r>
          </a:p>
          <a:p>
            <a:pPr marL="571500" indent="-571500">
              <a:buFont typeface="Arial" panose="020B0604020202020204" pitchFamily="34" charset="0"/>
              <a:buChar char="•"/>
            </a:pPr>
            <a:r>
              <a:rPr lang="pt-BR" sz="3600" dirty="0"/>
              <a:t>Atenção: download das imagens de Windows Server Core requer muito tempo e banda de internet. Faça o download prévio das imagens:</a:t>
            </a:r>
          </a:p>
          <a:p>
            <a:pPr marL="800100" lvl="1" indent="-457200">
              <a:buFont typeface="+mj-lt"/>
              <a:buAutoNum type="arabicPeriod"/>
            </a:pPr>
            <a:r>
              <a:rPr lang="en-US" sz="1600" dirty="0"/>
              <a:t>Find-</a:t>
            </a:r>
            <a:r>
              <a:rPr lang="en-US" sz="1600" dirty="0" err="1"/>
              <a:t>ContainerImage</a:t>
            </a:r>
            <a:endParaRPr lang="en-US" sz="1600" dirty="0"/>
          </a:p>
          <a:p>
            <a:pPr marL="800100" lvl="1" indent="-457200">
              <a:buFont typeface="+mj-lt"/>
              <a:buAutoNum type="arabicPeriod"/>
            </a:pPr>
            <a:r>
              <a:rPr lang="en-US" sz="1600" dirty="0"/>
              <a:t>Save-</a:t>
            </a:r>
            <a:r>
              <a:rPr lang="en-US" sz="1600" dirty="0" err="1"/>
              <a:t>ContainerImage</a:t>
            </a:r>
            <a:r>
              <a:rPr lang="en-US" sz="1600" dirty="0"/>
              <a:t> -Name </a:t>
            </a:r>
            <a:r>
              <a:rPr lang="en-US" sz="1600" dirty="0" err="1"/>
              <a:t>NanoServer</a:t>
            </a:r>
            <a:r>
              <a:rPr lang="en-US" sz="1600" dirty="0"/>
              <a:t> -Path c:\container-image</a:t>
            </a:r>
          </a:p>
          <a:p>
            <a:endParaRPr lang="en-US" dirty="0"/>
          </a:p>
        </p:txBody>
      </p:sp>
    </p:spTree>
    <p:extLst>
      <p:ext uri="{BB962C8B-B14F-4D97-AF65-F5344CB8AC3E}">
        <p14:creationId xmlns:p14="http://schemas.microsoft.com/office/powerpoint/2010/main" val="370859126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Instalando Containers</a:t>
            </a:r>
            <a:endParaRPr lang="en-US" dirty="0"/>
          </a:p>
        </p:txBody>
      </p:sp>
      <p:sp>
        <p:nvSpPr>
          <p:cNvPr id="4" name="Title 3"/>
          <p:cNvSpPr>
            <a:spLocks noGrp="1"/>
          </p:cNvSpPr>
          <p:nvPr>
            <p:ph type="title"/>
          </p:nvPr>
        </p:nvSpPr>
        <p:spPr/>
        <p:txBody>
          <a:bodyPr/>
          <a:lstStyle/>
          <a:p>
            <a:r>
              <a:rPr lang="en-US" dirty="0"/>
              <a:t>Lab 1</a:t>
            </a:r>
          </a:p>
        </p:txBody>
      </p:sp>
    </p:spTree>
    <p:extLst>
      <p:ext uri="{BB962C8B-B14F-4D97-AF65-F5344CB8AC3E}">
        <p14:creationId xmlns:p14="http://schemas.microsoft.com/office/powerpoint/2010/main" val="148676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530471"/>
          </a:xfrm>
        </p:spPr>
        <p:txBody>
          <a:bodyPr/>
          <a:lstStyle/>
          <a:p>
            <a:pPr marL="742950" indent="-742950">
              <a:buFont typeface="+mj-lt"/>
              <a:buAutoNum type="arabicPeriod"/>
            </a:pPr>
            <a:r>
              <a:rPr lang="pt-BR" dirty="0"/>
              <a:t>Abrir PowerShell em modo Administrativo</a:t>
            </a:r>
          </a:p>
          <a:p>
            <a:pPr marL="984250" lvl="1" indent="-742950">
              <a:buFont typeface="+mj-lt"/>
              <a:buAutoNum type="arabicPeriod"/>
            </a:pPr>
            <a:r>
              <a:rPr lang="en-US" dirty="0"/>
              <a:t>Install-Module -Name </a:t>
            </a:r>
            <a:r>
              <a:rPr lang="en-US" dirty="0" err="1"/>
              <a:t>DockerMsftProvider</a:t>
            </a:r>
            <a:r>
              <a:rPr lang="en-US" dirty="0"/>
              <a:t> -Repository </a:t>
            </a:r>
            <a:r>
              <a:rPr lang="en-US" dirty="0" err="1"/>
              <a:t>PSGallery</a:t>
            </a:r>
            <a:r>
              <a:rPr lang="en-US" dirty="0"/>
              <a:t> –Force</a:t>
            </a:r>
          </a:p>
          <a:p>
            <a:pPr marL="984250" lvl="1" indent="-742950">
              <a:buFont typeface="+mj-lt"/>
              <a:buAutoNum type="arabicPeriod"/>
            </a:pPr>
            <a:r>
              <a:rPr lang="pt-BR" dirty="0"/>
              <a:t>Install-Package -Name docker -ProviderName DockerMsftProvider</a:t>
            </a:r>
          </a:p>
          <a:p>
            <a:pPr marL="742950" indent="-742950">
              <a:buFont typeface="+mj-lt"/>
              <a:buAutoNum type="arabicPeriod"/>
            </a:pPr>
            <a:r>
              <a:rPr lang="pt-BR" dirty="0"/>
              <a:t>Faça Windows Update após reiniciar</a:t>
            </a:r>
          </a:p>
          <a:p>
            <a:pPr marL="742950" indent="-742950">
              <a:buFont typeface="+mj-lt"/>
              <a:buAutoNum type="arabicPeriod"/>
            </a:pPr>
            <a:r>
              <a:rPr lang="pt-BR" dirty="0"/>
              <a:t>Verificar instalação</a:t>
            </a:r>
          </a:p>
          <a:p>
            <a:pPr marL="984250" lvl="1" indent="-742950">
              <a:buFont typeface="+mj-lt"/>
              <a:buAutoNum type="arabicPeriod"/>
            </a:pPr>
            <a:r>
              <a:rPr lang="pt-BR" dirty="0"/>
              <a:t>Get-Package -Name Docker -ProviderName DockerMsftProvider</a:t>
            </a:r>
          </a:p>
          <a:p>
            <a:pPr marL="984250" lvl="1" indent="-742950">
              <a:buFont typeface="+mj-lt"/>
              <a:buAutoNum type="arabicPeriod"/>
            </a:pPr>
            <a:r>
              <a:rPr lang="pt-BR" dirty="0"/>
              <a:t>Find-Package -Name Docker -ProviderName DockerMsftProvider</a:t>
            </a:r>
          </a:p>
          <a:p>
            <a:pPr marL="984250" lvl="1" indent="-742950">
              <a:buFont typeface="+mj-lt"/>
              <a:buAutoNum type="arabicPeriod"/>
            </a:pPr>
            <a:r>
              <a:rPr lang="pt-BR" dirty="0"/>
              <a:t>Get-WindowsFeature Containers</a:t>
            </a:r>
          </a:p>
          <a:p>
            <a:pPr marL="984250" lvl="1" indent="-742950">
              <a:buFont typeface="+mj-lt"/>
              <a:buAutoNum type="arabicPeriod"/>
            </a:pPr>
            <a:r>
              <a:rPr lang="pt-BR" dirty="0"/>
              <a:t>Get-Service Docker</a:t>
            </a:r>
          </a:p>
        </p:txBody>
      </p:sp>
      <p:sp>
        <p:nvSpPr>
          <p:cNvPr id="4" name="Title 3"/>
          <p:cNvSpPr>
            <a:spLocks noGrp="1"/>
          </p:cNvSpPr>
          <p:nvPr>
            <p:ph type="title"/>
          </p:nvPr>
        </p:nvSpPr>
        <p:spPr/>
        <p:txBody>
          <a:bodyPr/>
          <a:lstStyle/>
          <a:p>
            <a:r>
              <a:rPr lang="pt-BR" dirty="0"/>
              <a:t>Instalar serviço de container e Docker</a:t>
            </a:r>
            <a:endParaRPr lang="en-US" dirty="0"/>
          </a:p>
        </p:txBody>
      </p:sp>
    </p:spTree>
    <p:extLst>
      <p:ext uri="{BB962C8B-B14F-4D97-AF65-F5344CB8AC3E}">
        <p14:creationId xmlns:p14="http://schemas.microsoft.com/office/powerpoint/2010/main" val="184221963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65236"/>
          </a:xfrm>
        </p:spPr>
        <p:txBody>
          <a:bodyPr/>
          <a:lstStyle/>
          <a:p>
            <a:pPr marL="742950" indent="-742950">
              <a:buFont typeface="+mj-lt"/>
              <a:buAutoNum type="arabicPeriod"/>
            </a:pPr>
            <a:r>
              <a:rPr lang="pt-BR" sz="4400" dirty="0"/>
              <a:t>Instalar modulos mais novos de Container para PowerShell</a:t>
            </a:r>
          </a:p>
          <a:p>
            <a:pPr marL="984250" lvl="1" indent="-742950">
              <a:buFont typeface="+mj-lt"/>
              <a:buAutoNum type="arabicPeriod"/>
            </a:pPr>
            <a:r>
              <a:rPr lang="pt-BR" sz="2800" dirty="0"/>
              <a:t>Install-Package -Name Docker -ProviderName DockerMsftProvider -Update -Force</a:t>
            </a:r>
            <a:endParaRPr lang="en-US" sz="4800" dirty="0"/>
          </a:p>
        </p:txBody>
      </p:sp>
      <p:sp>
        <p:nvSpPr>
          <p:cNvPr id="3" name="Title 2"/>
          <p:cNvSpPr>
            <a:spLocks noGrp="1"/>
          </p:cNvSpPr>
          <p:nvPr>
            <p:ph type="title"/>
          </p:nvPr>
        </p:nvSpPr>
        <p:spPr/>
        <p:txBody>
          <a:bodyPr/>
          <a:lstStyle/>
          <a:p>
            <a:r>
              <a:rPr lang="pt-BR" dirty="0"/>
              <a:t>Opcional – Atualizar módulos</a:t>
            </a:r>
            <a:endParaRPr lang="en-US" dirty="0"/>
          </a:p>
        </p:txBody>
      </p:sp>
    </p:spTree>
    <p:extLst>
      <p:ext uri="{BB962C8B-B14F-4D97-AF65-F5344CB8AC3E}">
        <p14:creationId xmlns:p14="http://schemas.microsoft.com/office/powerpoint/2010/main" val="117085554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16320"/>
          </a:xfrm>
        </p:spPr>
        <p:txBody>
          <a:bodyPr/>
          <a:lstStyle/>
          <a:p>
            <a:pPr marL="742950" indent="-742950">
              <a:buFont typeface="+mj-lt"/>
              <a:buAutoNum type="arabicPeriod"/>
            </a:pPr>
            <a:r>
              <a:rPr lang="pt-BR" sz="3600" dirty="0"/>
              <a:t>Abrir PowerShell em modo administrativo</a:t>
            </a:r>
          </a:p>
          <a:p>
            <a:pPr marL="742950" indent="-742950">
              <a:buFont typeface="+mj-lt"/>
              <a:buAutoNum type="arabicPeriod"/>
            </a:pPr>
            <a:r>
              <a:rPr lang="pt-BR" sz="3600" dirty="0"/>
              <a:t>Comando Docker para listar repositório público com imagens da Microsoft</a:t>
            </a:r>
          </a:p>
          <a:p>
            <a:pPr marL="984250" lvl="1" indent="-742950">
              <a:buFont typeface="+mj-lt"/>
              <a:buAutoNum type="arabicPeriod"/>
            </a:pPr>
            <a:r>
              <a:rPr lang="pt-BR" sz="2000" dirty="0"/>
              <a:t>Docker search microsoft</a:t>
            </a:r>
          </a:p>
          <a:p>
            <a:pPr marL="742950" indent="-742950">
              <a:buFont typeface="+mj-lt"/>
              <a:buAutoNum type="arabicPeriod"/>
            </a:pPr>
            <a:r>
              <a:rPr lang="pt-BR" sz="3600" dirty="0"/>
              <a:t>Ex: baixe a imagem de Windows Server Core</a:t>
            </a:r>
          </a:p>
          <a:p>
            <a:pPr marL="984250" lvl="1" indent="-742950">
              <a:buFont typeface="+mj-lt"/>
              <a:buAutoNum type="arabicPeriod"/>
            </a:pPr>
            <a:r>
              <a:rPr lang="pt-BR" sz="2000" dirty="0"/>
              <a:t>Docker pull microsoft/windowsservercore</a:t>
            </a:r>
          </a:p>
          <a:p>
            <a:pPr marL="742950" indent="-742950">
              <a:buFont typeface="+mj-lt"/>
              <a:buAutoNum type="arabicPeriod"/>
            </a:pPr>
            <a:endParaRPr lang="en-US" sz="2000" dirty="0"/>
          </a:p>
        </p:txBody>
      </p:sp>
      <p:sp>
        <p:nvSpPr>
          <p:cNvPr id="3" name="Title 2"/>
          <p:cNvSpPr>
            <a:spLocks noGrp="1"/>
          </p:cNvSpPr>
          <p:nvPr>
            <p:ph type="title"/>
          </p:nvPr>
        </p:nvSpPr>
        <p:spPr/>
        <p:txBody>
          <a:bodyPr/>
          <a:lstStyle/>
          <a:p>
            <a:r>
              <a:rPr lang="pt-BR" dirty="0"/>
              <a:t>Instalar imagens de base</a:t>
            </a:r>
            <a:endParaRPr lang="en-US" dirty="0"/>
          </a:p>
        </p:txBody>
      </p:sp>
    </p:spTree>
    <p:extLst>
      <p:ext uri="{BB962C8B-B14F-4D97-AF65-F5344CB8AC3E}">
        <p14:creationId xmlns:p14="http://schemas.microsoft.com/office/powerpoint/2010/main" val="39495411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a:t>Containers</a:t>
            </a:r>
            <a:br>
              <a:rPr lang="en-US" spc="0" dirty="0"/>
            </a:br>
            <a:r>
              <a:rPr lang="en-US" sz="2800" spc="0" dirty="0" err="1">
                <a:gradFill>
                  <a:gsLst>
                    <a:gs pos="7619">
                      <a:srgbClr val="00188F"/>
                    </a:gs>
                    <a:gs pos="35000">
                      <a:srgbClr val="00188F"/>
                    </a:gs>
                  </a:gsLst>
                  <a:lin ang="5400000" scaled="0"/>
                </a:gradFill>
              </a:rPr>
              <a:t>Ambiente</a:t>
            </a:r>
            <a:r>
              <a:rPr lang="en-US" sz="2800" spc="0" dirty="0">
                <a:gradFill>
                  <a:gsLst>
                    <a:gs pos="7619">
                      <a:srgbClr val="00188F"/>
                    </a:gs>
                    <a:gs pos="35000">
                      <a:srgbClr val="00188F"/>
                    </a:gs>
                  </a:gsLst>
                  <a:lin ang="5400000" scaled="0"/>
                </a:gradFill>
              </a:rPr>
              <a:t> </a:t>
            </a:r>
            <a:r>
              <a:rPr lang="en-US" sz="2800" spc="0" dirty="0" err="1">
                <a:gradFill>
                  <a:gsLst>
                    <a:gs pos="7619">
                      <a:srgbClr val="00188F"/>
                    </a:gs>
                    <a:gs pos="35000">
                      <a:srgbClr val="00188F"/>
                    </a:gs>
                  </a:gsLst>
                  <a:lin ang="5400000" scaled="0"/>
                </a:gradFill>
              </a:rPr>
              <a:t>isolado</a:t>
            </a:r>
            <a:r>
              <a:rPr lang="en-US" sz="2800" spc="0" dirty="0">
                <a:gradFill>
                  <a:gsLst>
                    <a:gs pos="7619">
                      <a:srgbClr val="00188F"/>
                    </a:gs>
                    <a:gs pos="35000">
                      <a:srgbClr val="00188F"/>
                    </a:gs>
                  </a:gsLst>
                  <a:lin ang="5400000" scaled="0"/>
                </a:gradFill>
              </a:rPr>
              <a:t> de runtime para </a:t>
            </a:r>
            <a:r>
              <a:rPr lang="en-US" sz="2800" spc="0" dirty="0" err="1">
                <a:gradFill>
                  <a:gsLst>
                    <a:gs pos="7619">
                      <a:srgbClr val="00188F"/>
                    </a:gs>
                    <a:gs pos="35000">
                      <a:srgbClr val="00188F"/>
                    </a:gs>
                  </a:gsLst>
                  <a:lin ang="5400000" scaled="0"/>
                </a:gradFill>
              </a:rPr>
              <a:t>aplicaçõeshospedadas</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74320" y="1663379"/>
            <a:ext cx="640245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1900" b="1" dirty="0" err="1">
                <a:gradFill>
                  <a:gsLst>
                    <a:gs pos="7619">
                      <a:srgbClr val="00188F"/>
                    </a:gs>
                    <a:gs pos="35000">
                      <a:srgbClr val="00188F"/>
                    </a:gs>
                  </a:gsLst>
                  <a:lin ang="5400000" scaled="0"/>
                </a:gradFill>
                <a:cs typeface="Segoe UI" pitchFamily="34" charset="0"/>
              </a:rPr>
              <a:t>Dependencias</a:t>
            </a:r>
            <a:r>
              <a:rPr lang="en-US" sz="1900" b="1" dirty="0">
                <a:gradFill>
                  <a:gsLst>
                    <a:gs pos="7619">
                      <a:srgbClr val="00188F"/>
                    </a:gs>
                    <a:gs pos="35000">
                      <a:srgbClr val="00188F"/>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Cada</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aplicação</a:t>
            </a:r>
            <a:r>
              <a:rPr lang="en-US" sz="1900" dirty="0">
                <a:gradFill>
                  <a:gsLst>
                    <a:gs pos="19048">
                      <a:schemeClr val="tx1"/>
                    </a:gs>
                    <a:gs pos="65000">
                      <a:schemeClr val="tx1"/>
                    </a:gs>
                  </a:gsLst>
                  <a:lin ang="5400000" scaled="0"/>
                </a:gradFill>
                <a:cs typeface="Segoe UI" pitchFamily="34" charset="0"/>
              </a:rPr>
              <a:t> tem </a:t>
            </a:r>
            <a:r>
              <a:rPr lang="en-US" sz="1900" dirty="0" err="1">
                <a:gradFill>
                  <a:gsLst>
                    <a:gs pos="19048">
                      <a:schemeClr val="tx1"/>
                    </a:gs>
                    <a:gs pos="65000">
                      <a:schemeClr val="tx1"/>
                    </a:gs>
                  </a:gsLst>
                  <a:lin ang="5400000" scaled="0"/>
                </a:gradFill>
                <a:cs typeface="Segoe UI" pitchFamily="34" charset="0"/>
              </a:rPr>
              <a:t>suas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próprias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dependências</a:t>
            </a:r>
            <a:r>
              <a:rPr lang="en-US" sz="1900" dirty="0">
                <a:gradFill>
                  <a:gsLst>
                    <a:gs pos="19048">
                      <a:schemeClr val="tx1"/>
                    </a:gs>
                    <a:gs pos="65000">
                      <a:schemeClr val="tx1"/>
                    </a:gs>
                  </a:gsLst>
                  <a:lin ang="5400000" scaled="0"/>
                </a:gradFill>
                <a:cs typeface="Segoe UI" pitchFamily="34" charset="0"/>
              </a:rPr>
              <a:t> que </a:t>
            </a:r>
            <a:r>
              <a:rPr lang="en-US" sz="1900" dirty="0" err="1">
                <a:gradFill>
                  <a:gsLst>
                    <a:gs pos="19048">
                      <a:schemeClr val="tx1"/>
                    </a:gs>
                    <a:gs pos="65000">
                      <a:schemeClr val="tx1"/>
                    </a:gs>
                  </a:gsLst>
                  <a:lin ang="5400000" scaled="0"/>
                </a:gradFill>
                <a:cs typeface="Segoe UI" pitchFamily="34" charset="0"/>
              </a:rPr>
              <a:t>incluem</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tanto</a:t>
            </a:r>
            <a:r>
              <a:rPr lang="en-US" sz="1900" dirty="0">
                <a:gradFill>
                  <a:gsLst>
                    <a:gs pos="19048">
                      <a:schemeClr val="tx1"/>
                    </a:gs>
                    <a:gs pos="65000">
                      <a:schemeClr val="tx1"/>
                    </a:gs>
                  </a:gsLst>
                  <a:lin ang="5400000" scaled="0"/>
                </a:gradFill>
                <a:cs typeface="Segoe UI" pitchFamily="34" charset="0"/>
              </a:rPr>
              <a:t> software (</a:t>
            </a:r>
            <a:r>
              <a:rPr lang="en-US" sz="1900" dirty="0" err="1">
                <a:gradFill>
                  <a:gsLst>
                    <a:gs pos="19048">
                      <a:schemeClr val="tx1"/>
                    </a:gs>
                    <a:gs pos="65000">
                      <a:schemeClr val="tx1"/>
                    </a:gs>
                  </a:gsLst>
                  <a:lin ang="5400000" scaled="0"/>
                </a:gradFill>
                <a:cs typeface="Segoe UI" pitchFamily="34" charset="0"/>
              </a:rPr>
              <a:t>serviços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bibliotecas</a:t>
            </a:r>
            <a:r>
              <a:rPr lang="en-US" sz="1900" dirty="0">
                <a:gradFill>
                  <a:gsLst>
                    <a:gs pos="19048">
                      <a:schemeClr val="tx1"/>
                    </a:gs>
                    <a:gs pos="65000">
                      <a:schemeClr val="tx1"/>
                    </a:gs>
                  </a:gsLst>
                  <a:lin ang="5400000" scaled="0"/>
                </a:gradFill>
                <a:cs typeface="Segoe UI" pitchFamily="34" charset="0"/>
              </a:rPr>
              <a:t>) e hardware (CPU, </a:t>
            </a:r>
            <a:r>
              <a:rPr lang="en-US" sz="1900" dirty="0" err="1">
                <a:gradFill>
                  <a:gsLst>
                    <a:gs pos="19048">
                      <a:schemeClr val="tx1"/>
                    </a:gs>
                    <a:gs pos="65000">
                      <a:schemeClr val="tx1"/>
                    </a:gs>
                  </a:gsLst>
                  <a:lin ang="5400000" scaled="0"/>
                </a:gradFill>
                <a:cs typeface="Segoe UI" pitchFamily="34" charset="0"/>
              </a:rPr>
              <a:t>memória</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armazenamento</a:t>
            </a:r>
            <a:r>
              <a:rPr lang="en-US" sz="1900" dirty="0">
                <a:gradFill>
                  <a:gsLst>
                    <a:gs pos="19048">
                      <a:schemeClr val="tx1"/>
                    </a:gs>
                    <a:gs pos="65000">
                      <a:schemeClr val="tx1"/>
                    </a:gs>
                  </a:gsLst>
                  <a:lin ang="5400000" scaled="0"/>
                </a:gradFill>
                <a:cs typeface="Segoe UI" pitchFamily="34" charset="0"/>
              </a:rPr>
              <a:t>). </a:t>
            </a:r>
          </a:p>
          <a:p>
            <a:pPr marL="0" lvl="1" defTabSz="471584">
              <a:lnSpc>
                <a:spcPct val="90000"/>
              </a:lnSpc>
              <a:spcBef>
                <a:spcPts val="306"/>
              </a:spcBef>
              <a:spcAft>
                <a:spcPts val="612"/>
              </a:spcAft>
              <a:buClr>
                <a:srgbClr val="EFEFEF"/>
              </a:buClr>
            </a:pPr>
            <a:r>
              <a:rPr lang="en-US" sz="1900" b="1" dirty="0" err="1">
                <a:gradFill>
                  <a:gsLst>
                    <a:gs pos="7619">
                      <a:srgbClr val="00188F"/>
                    </a:gs>
                    <a:gs pos="35000">
                      <a:srgbClr val="00188F"/>
                    </a:gs>
                  </a:gsLst>
                  <a:lin ang="5400000" scaled="0"/>
                </a:gradFill>
                <a:cs typeface="Segoe UI" pitchFamily="34" charset="0"/>
              </a:rPr>
              <a:t>Virtualização</a:t>
            </a:r>
            <a:r>
              <a:rPr lang="en-US" sz="1900" b="1" dirty="0">
                <a:gradFill>
                  <a:gsLst>
                    <a:gs pos="7619">
                      <a:srgbClr val="00188F"/>
                    </a:gs>
                    <a:gs pos="35000">
                      <a:srgbClr val="00188F"/>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Mecanismo</a:t>
            </a:r>
            <a:r>
              <a:rPr lang="en-US" sz="1900" dirty="0">
                <a:gradFill>
                  <a:gsLst>
                    <a:gs pos="19048">
                      <a:schemeClr val="tx1"/>
                    </a:gs>
                    <a:gs pos="65000">
                      <a:schemeClr val="tx1"/>
                    </a:gs>
                  </a:gsLst>
                  <a:lin ang="5400000" scaled="0"/>
                </a:gradFill>
                <a:cs typeface="Segoe UI" pitchFamily="34" charset="0"/>
              </a:rPr>
              <a:t> de container é um </a:t>
            </a:r>
            <a:r>
              <a:rPr lang="en-US" sz="1900" dirty="0" err="1">
                <a:gradFill>
                  <a:gsLst>
                    <a:gs pos="19048">
                      <a:schemeClr val="tx1"/>
                    </a:gs>
                    <a:gs pos="65000">
                      <a:schemeClr val="tx1"/>
                    </a:gs>
                  </a:gsLst>
                  <a:lin ang="5400000" scaled="0"/>
                </a:gradFill>
                <a:cs typeface="Segoe UI" pitchFamily="34" charset="0"/>
              </a:rPr>
              <a:t>mecanismo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muito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leve</a:t>
            </a:r>
            <a:r>
              <a:rPr lang="en-US" sz="1900" dirty="0">
                <a:gradFill>
                  <a:gsLst>
                    <a:gs pos="19048">
                      <a:schemeClr val="tx1"/>
                    </a:gs>
                    <a:gs pos="65000">
                      <a:schemeClr val="tx1"/>
                    </a:gs>
                  </a:gsLst>
                  <a:lin ang="5400000" scaled="0"/>
                </a:gradFill>
                <a:cs typeface="Segoe UI" pitchFamily="34" charset="0"/>
              </a:rPr>
              <a:t> de </a:t>
            </a:r>
            <a:r>
              <a:rPr lang="en-US" sz="1900" dirty="0" err="1">
                <a:gradFill>
                  <a:gsLst>
                    <a:gs pos="19048">
                      <a:schemeClr val="tx1"/>
                    </a:gs>
                    <a:gs pos="65000">
                      <a:schemeClr val="tx1"/>
                    </a:gs>
                  </a:gsLst>
                  <a:lin ang="5400000" scaled="0"/>
                </a:gradFill>
                <a:cs typeface="Segoe UI" pitchFamily="34" charset="0"/>
              </a:rPr>
              <a:t>virtualização</a:t>
            </a:r>
            <a:r>
              <a:rPr lang="en-US" sz="1900" dirty="0">
                <a:gradFill>
                  <a:gsLst>
                    <a:gs pos="19048">
                      <a:schemeClr val="tx1"/>
                    </a:gs>
                    <a:gs pos="65000">
                      <a:schemeClr val="tx1"/>
                    </a:gs>
                  </a:gsLst>
                  <a:lin ang="5400000" scaled="0"/>
                </a:gradFill>
                <a:cs typeface="Segoe UI" pitchFamily="34" charset="0"/>
              </a:rPr>
              <a:t> que </a:t>
            </a:r>
            <a:r>
              <a:rPr lang="en-US" sz="1900" dirty="0" err="1">
                <a:gradFill>
                  <a:gsLst>
                    <a:gs pos="19048">
                      <a:schemeClr val="tx1"/>
                    </a:gs>
                    <a:gs pos="65000">
                      <a:schemeClr val="tx1"/>
                    </a:gs>
                  </a:gsLst>
                  <a:lin ang="5400000" scaled="0"/>
                </a:gradFill>
                <a:cs typeface="Segoe UI" pitchFamily="34" charset="0"/>
              </a:rPr>
              <a:t>isola</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estas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dependências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por</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aplicação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empacotando</a:t>
            </a:r>
            <a:r>
              <a:rPr lang="en-US" sz="1900" dirty="0">
                <a:gradFill>
                  <a:gsLst>
                    <a:gs pos="19048">
                      <a:schemeClr val="tx1"/>
                    </a:gs>
                    <a:gs pos="65000">
                      <a:schemeClr val="tx1"/>
                    </a:gs>
                  </a:gsLst>
                  <a:lin ang="5400000" scaled="0"/>
                </a:gradFill>
                <a:cs typeface="Segoe UI" pitchFamily="34" charset="0"/>
              </a:rPr>
              <a:t>” em containers </a:t>
            </a:r>
            <a:r>
              <a:rPr lang="en-US" sz="1900" dirty="0" err="1">
                <a:gradFill>
                  <a:gsLst>
                    <a:gs pos="19048">
                      <a:schemeClr val="tx1"/>
                    </a:gs>
                    <a:gs pos="65000">
                      <a:schemeClr val="tx1"/>
                    </a:gs>
                  </a:gsLst>
                  <a:lin ang="5400000" scaled="0"/>
                </a:gradFill>
                <a:cs typeface="Segoe UI" pitchFamily="34" charset="0"/>
              </a:rPr>
              <a:t>virtuais</a:t>
            </a:r>
            <a:r>
              <a:rPr lang="en-US" sz="1900" dirty="0">
                <a:gradFill>
                  <a:gsLst>
                    <a:gs pos="19048">
                      <a:schemeClr val="tx1"/>
                    </a:gs>
                    <a:gs pos="65000">
                      <a:schemeClr val="tx1"/>
                    </a:gs>
                  </a:gsLst>
                  <a:lin ang="5400000" scaled="0"/>
                </a:gradFill>
                <a:cs typeface="Segoe UI" pitchFamily="34" charset="0"/>
              </a:rPr>
              <a:t>.</a:t>
            </a:r>
          </a:p>
          <a:p>
            <a:pPr marL="0" lvl="1" defTabSz="471584">
              <a:lnSpc>
                <a:spcPct val="90000"/>
              </a:lnSpc>
              <a:spcBef>
                <a:spcPts val="306"/>
              </a:spcBef>
              <a:spcAft>
                <a:spcPts val="612"/>
              </a:spcAft>
              <a:buClr>
                <a:srgbClr val="EFEFEF"/>
              </a:buClr>
            </a:pPr>
            <a:r>
              <a:rPr lang="en-US" sz="1900" b="1" dirty="0">
                <a:gradFill>
                  <a:gsLst>
                    <a:gs pos="7619">
                      <a:srgbClr val="00188F"/>
                    </a:gs>
                    <a:gs pos="35000">
                      <a:srgbClr val="00188F"/>
                    </a:gs>
                  </a:gsLst>
                  <a:lin ang="5400000" scaled="0"/>
                </a:gradFill>
                <a:cs typeface="Segoe UI" pitchFamily="34" charset="0"/>
              </a:rPr>
              <a:t>SO de Host </a:t>
            </a:r>
            <a:r>
              <a:rPr lang="en-US" sz="1900" b="1" dirty="0" err="1">
                <a:gradFill>
                  <a:gsLst>
                    <a:gs pos="7619">
                      <a:srgbClr val="00188F"/>
                    </a:gs>
                    <a:gs pos="35000">
                      <a:srgbClr val="00188F"/>
                    </a:gs>
                  </a:gsLst>
                  <a:lin ang="5400000" scaled="0"/>
                </a:gradFill>
                <a:cs typeface="Segoe UI" pitchFamily="34" charset="0"/>
              </a:rPr>
              <a:t>Compartilhado</a:t>
            </a:r>
            <a:r>
              <a:rPr lang="en-US" sz="1900" b="1" dirty="0">
                <a:gradFill>
                  <a:gsLst>
                    <a:gs pos="7619">
                      <a:srgbClr val="00188F"/>
                    </a:gs>
                    <a:gs pos="35000">
                      <a:srgbClr val="00188F"/>
                    </a:gs>
                  </a:gsLst>
                  <a:lin ang="5400000" scaled="0"/>
                </a:gradFill>
                <a:cs typeface="Segoe UI" pitchFamily="34" charset="0"/>
              </a:rPr>
              <a:t>: </a:t>
            </a:r>
            <a:r>
              <a:rPr lang="en-US" sz="1900" dirty="0">
                <a:gradFill>
                  <a:gsLst>
                    <a:gs pos="19048">
                      <a:schemeClr val="tx1"/>
                    </a:gs>
                    <a:gs pos="65000">
                      <a:schemeClr val="tx1"/>
                    </a:gs>
                  </a:gsLst>
                  <a:lin ang="5400000" scaled="0"/>
                </a:gradFill>
                <a:cs typeface="Segoe UI" pitchFamily="34" charset="0"/>
              </a:rPr>
              <a:t>Container </a:t>
            </a:r>
            <a:r>
              <a:rPr lang="en-US" sz="1900" dirty="0" err="1">
                <a:gradFill>
                  <a:gsLst>
                    <a:gs pos="19048">
                      <a:schemeClr val="tx1"/>
                    </a:gs>
                    <a:gs pos="65000">
                      <a:schemeClr val="tx1"/>
                    </a:gs>
                  </a:gsLst>
                  <a:lin ang="5400000" scaled="0"/>
                </a:gradFill>
                <a:cs typeface="Segoe UI" pitchFamily="34" charset="0"/>
              </a:rPr>
              <a:t>executa</a:t>
            </a:r>
            <a:r>
              <a:rPr lang="en-US" sz="1900" dirty="0">
                <a:gradFill>
                  <a:gsLst>
                    <a:gs pos="19048">
                      <a:schemeClr val="tx1"/>
                    </a:gs>
                    <a:gs pos="65000">
                      <a:schemeClr val="tx1"/>
                    </a:gs>
                  </a:gsLst>
                  <a:lin ang="5400000" scaled="0"/>
                </a:gradFill>
                <a:cs typeface="Segoe UI" pitchFamily="34" charset="0"/>
              </a:rPr>
              <a:t> em um </a:t>
            </a:r>
            <a:r>
              <a:rPr lang="en-US" sz="1900" dirty="0" err="1">
                <a:gradFill>
                  <a:gsLst>
                    <a:gs pos="19048">
                      <a:schemeClr val="tx1"/>
                    </a:gs>
                    <a:gs pos="65000">
                      <a:schemeClr val="tx1"/>
                    </a:gs>
                  </a:gsLst>
                  <a:lin ang="5400000" scaled="0"/>
                </a:gradFill>
                <a:cs typeface="Segoe UI" pitchFamily="34" charset="0"/>
              </a:rPr>
              <a:t>processo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isolado</a:t>
            </a:r>
            <a:r>
              <a:rPr lang="en-US" sz="1900" dirty="0">
                <a:gradFill>
                  <a:gsLst>
                    <a:gs pos="19048">
                      <a:schemeClr val="tx1"/>
                    </a:gs>
                    <a:gs pos="65000">
                      <a:schemeClr val="tx1"/>
                    </a:gs>
                  </a:gsLst>
                  <a:lin ang="5400000" scaled="0"/>
                </a:gradFill>
                <a:cs typeface="Segoe UI" pitchFamily="34" charset="0"/>
              </a:rPr>
              <a:t> no </a:t>
            </a:r>
            <a:r>
              <a:rPr lang="en-US" sz="1900" dirty="0" err="1">
                <a:gradFill>
                  <a:gsLst>
                    <a:gs pos="19048">
                      <a:schemeClr val="tx1"/>
                    </a:gs>
                    <a:gs pos="65000">
                      <a:schemeClr val="tx1"/>
                    </a:gs>
                  </a:gsLst>
                  <a:lin ang="5400000" scaled="0"/>
                </a:gradFill>
                <a:cs typeface="Segoe UI" pitchFamily="34" charset="0"/>
              </a:rPr>
              <a:t>espaço</a:t>
            </a:r>
            <a:r>
              <a:rPr lang="en-US" sz="1900" dirty="0">
                <a:gradFill>
                  <a:gsLst>
                    <a:gs pos="19048">
                      <a:schemeClr val="tx1"/>
                    </a:gs>
                    <a:gs pos="65000">
                      <a:schemeClr val="tx1"/>
                    </a:gs>
                  </a:gsLst>
                  <a:lin ang="5400000" scaled="0"/>
                </a:gradFill>
                <a:cs typeface="Segoe UI" pitchFamily="34" charset="0"/>
              </a:rPr>
              <a:t> de User Mode no SO do Host, </a:t>
            </a:r>
            <a:r>
              <a:rPr lang="en-US" sz="1900" dirty="0" err="1">
                <a:gradFill>
                  <a:gsLst>
                    <a:gs pos="19048">
                      <a:schemeClr val="tx1"/>
                    </a:gs>
                    <a:gs pos="65000">
                      <a:schemeClr val="tx1"/>
                    </a:gs>
                  </a:gsLst>
                  <a:lin ang="5400000" scaled="0"/>
                </a:gradFill>
                <a:cs typeface="Segoe UI" pitchFamily="34" charset="0"/>
              </a:rPr>
              <a:t>compartilhando</a:t>
            </a:r>
            <a:r>
              <a:rPr lang="en-US" sz="1900" dirty="0">
                <a:gradFill>
                  <a:gsLst>
                    <a:gs pos="19048">
                      <a:schemeClr val="tx1"/>
                    </a:gs>
                    <a:gs pos="65000">
                      <a:schemeClr val="tx1"/>
                    </a:gs>
                  </a:gsLst>
                  <a:lin ang="5400000" scaled="0"/>
                </a:gradFill>
                <a:cs typeface="Segoe UI" pitchFamily="34" charset="0"/>
              </a:rPr>
              <a:t> o kernel com outros containers.</a:t>
            </a:r>
          </a:p>
          <a:p>
            <a:pPr marL="0" lvl="1" defTabSz="471584">
              <a:lnSpc>
                <a:spcPct val="90000"/>
              </a:lnSpc>
              <a:spcBef>
                <a:spcPts val="306"/>
              </a:spcBef>
              <a:spcAft>
                <a:spcPts val="612"/>
              </a:spcAft>
              <a:buClr>
                <a:srgbClr val="EFEFEF"/>
              </a:buClr>
            </a:pPr>
            <a:r>
              <a:rPr lang="en-US" sz="1900" b="1" dirty="0" err="1">
                <a:gradFill>
                  <a:gsLst>
                    <a:gs pos="7619">
                      <a:srgbClr val="00188F"/>
                    </a:gs>
                    <a:gs pos="35000">
                      <a:srgbClr val="00188F"/>
                    </a:gs>
                  </a:gsLst>
                  <a:lin ang="5400000" scaled="0"/>
                </a:gradFill>
                <a:cs typeface="Segoe UI" pitchFamily="34" charset="0"/>
              </a:rPr>
              <a:t>Flexível</a:t>
            </a:r>
            <a:r>
              <a:rPr lang="en-US" sz="1900" b="1" dirty="0">
                <a:gradFill>
                  <a:gsLst>
                    <a:gs pos="7619">
                      <a:srgbClr val="00188F"/>
                    </a:gs>
                    <a:gs pos="35000">
                      <a:srgbClr val="00188F"/>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Diferenças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por</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baixo</a:t>
            </a:r>
            <a:r>
              <a:rPr lang="en-US" sz="1900" dirty="0">
                <a:gradFill>
                  <a:gsLst>
                    <a:gs pos="19048">
                      <a:schemeClr val="tx1"/>
                    </a:gs>
                    <a:gs pos="65000">
                      <a:schemeClr val="tx1"/>
                    </a:gs>
                  </a:gsLst>
                  <a:lin ang="5400000" scaled="0"/>
                </a:gradFill>
                <a:cs typeface="Segoe UI" pitchFamily="34" charset="0"/>
              </a:rPr>
              <a:t> do SO e Infraestrutura </a:t>
            </a:r>
            <a:r>
              <a:rPr lang="en-US" sz="1900" dirty="0" err="1">
                <a:gradFill>
                  <a:gsLst>
                    <a:gs pos="19048">
                      <a:schemeClr val="tx1"/>
                    </a:gs>
                    <a:gs pos="65000">
                      <a:schemeClr val="tx1"/>
                    </a:gs>
                  </a:gsLst>
                  <a:lin ang="5400000" scaled="0"/>
                </a:gradFill>
                <a:cs typeface="Segoe UI" pitchFamily="34" charset="0"/>
              </a:rPr>
              <a:t>são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abstraídas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permitindo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implantação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mais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ampla</a:t>
            </a:r>
            <a:endParaRPr lang="en-US" sz="19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1900" b="1" dirty="0" err="1">
                <a:gradFill>
                  <a:gsLst>
                    <a:gs pos="7619">
                      <a:srgbClr val="00188F"/>
                    </a:gs>
                    <a:gs pos="35000">
                      <a:srgbClr val="00188F"/>
                    </a:gs>
                  </a:gsLst>
                  <a:lin ang="5400000" scaled="0"/>
                </a:gradFill>
                <a:cs typeface="Segoe UI" pitchFamily="34" charset="0"/>
              </a:rPr>
              <a:t>Rápido</a:t>
            </a:r>
            <a:r>
              <a:rPr lang="en-US" sz="1900" b="1" dirty="0">
                <a:gradFill>
                  <a:gsLst>
                    <a:gs pos="7619">
                      <a:srgbClr val="00188F"/>
                    </a:gs>
                    <a:gs pos="35000">
                      <a:srgbClr val="00188F"/>
                    </a:gs>
                  </a:gsLst>
                  <a:lin ang="5400000" scaled="0"/>
                </a:gradFill>
                <a:cs typeface="Segoe UI" pitchFamily="34" charset="0"/>
              </a:rPr>
              <a:t>: </a:t>
            </a:r>
            <a:r>
              <a:rPr lang="en-US" sz="1900" dirty="0">
                <a:gradFill>
                  <a:gsLst>
                    <a:gs pos="19048">
                      <a:schemeClr val="tx1"/>
                    </a:gs>
                    <a:gs pos="65000">
                      <a:schemeClr val="tx1"/>
                    </a:gs>
                  </a:gsLst>
                  <a:lin ang="5400000" scaled="0"/>
                </a:gradFill>
                <a:cs typeface="Segoe UI" pitchFamily="34" charset="0"/>
              </a:rPr>
              <a:t>Containers </a:t>
            </a:r>
            <a:r>
              <a:rPr lang="en-US" sz="1900" dirty="0" err="1">
                <a:gradFill>
                  <a:gsLst>
                    <a:gs pos="19048">
                      <a:schemeClr val="tx1"/>
                    </a:gs>
                    <a:gs pos="65000">
                      <a:schemeClr val="tx1"/>
                    </a:gs>
                  </a:gsLst>
                  <a:lin ang="5400000" scaled="0"/>
                </a:gradFill>
                <a:cs typeface="Segoe UI" pitchFamily="34" charset="0"/>
              </a:rPr>
              <a:t>podem</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ser</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criados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quase</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instantaneamente</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permitindo</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rapida</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escalabilidade</a:t>
            </a:r>
            <a:r>
              <a:rPr lang="en-US" sz="1900" dirty="0">
                <a:gradFill>
                  <a:gsLst>
                    <a:gs pos="19048">
                      <a:schemeClr val="tx1"/>
                    </a:gs>
                    <a:gs pos="65000">
                      <a:schemeClr val="tx1"/>
                    </a:gs>
                  </a:gsLst>
                  <a:lin ang="5400000" scaled="0"/>
                </a:gradFill>
                <a:cs typeface="Segoe UI" pitchFamily="34" charset="0"/>
              </a:rPr>
              <a:t> vertical e horizontal em </a:t>
            </a:r>
            <a:r>
              <a:rPr lang="en-US" sz="1900" dirty="0" err="1">
                <a:gradFill>
                  <a:gsLst>
                    <a:gs pos="19048">
                      <a:schemeClr val="tx1"/>
                    </a:gs>
                    <a:gs pos="65000">
                      <a:schemeClr val="tx1"/>
                    </a:gs>
                  </a:gsLst>
                  <a:lin ang="5400000" scaled="0"/>
                </a:gradFill>
                <a:cs typeface="Segoe UI" pitchFamily="34" charset="0"/>
              </a:rPr>
              <a:t>resposta</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às</a:t>
            </a:r>
            <a:r>
              <a:rPr lang="en-US" sz="1900" dirty="0">
                <a:gradFill>
                  <a:gsLst>
                    <a:gs pos="19048">
                      <a:schemeClr val="tx1"/>
                    </a:gs>
                    <a:gs pos="65000">
                      <a:schemeClr val="tx1"/>
                    </a:gs>
                  </a:gsLst>
                  <a:lin ang="5400000" scaled="0"/>
                </a:gradFill>
                <a:cs typeface="Segoe UI" pitchFamily="34" charset="0"/>
              </a:rPr>
              <a:t> </a:t>
            </a:r>
            <a:r>
              <a:rPr lang="en-US" sz="1900" dirty="0" err="1">
                <a:gradFill>
                  <a:gsLst>
                    <a:gs pos="19048">
                      <a:schemeClr val="tx1"/>
                    </a:gs>
                    <a:gs pos="65000">
                      <a:schemeClr val="tx1"/>
                    </a:gs>
                  </a:gsLst>
                  <a:lin ang="5400000" scaled="0"/>
                </a:gradFill>
                <a:cs typeface="Segoe UI" pitchFamily="34" charset="0"/>
              </a:rPr>
              <a:t>demandas</a:t>
            </a:r>
            <a:r>
              <a:rPr lang="en-US" sz="1900" dirty="0">
                <a:gradFill>
                  <a:gsLst>
                    <a:gs pos="19048">
                      <a:schemeClr val="tx1"/>
                    </a:gs>
                    <a:gs pos="65000">
                      <a:schemeClr val="tx1"/>
                    </a:gs>
                  </a:gsLst>
                  <a:lin ang="5400000" scaled="0"/>
                </a:gradFill>
                <a:cs typeface="Segoe UI" pitchFamily="34" charset="0"/>
              </a:rPr>
              <a:t>.</a:t>
            </a:r>
          </a:p>
        </p:txBody>
      </p:sp>
      <p:sp>
        <p:nvSpPr>
          <p:cNvPr id="8" name="TextBox 7"/>
          <p:cNvSpPr txBox="1"/>
          <p:nvPr/>
        </p:nvSpPr>
        <p:spPr>
          <a:xfrm rot="16200000">
            <a:off x="9891757" y="344060"/>
            <a:ext cx="1138773"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gradFill>
                  <a:gsLst>
                    <a:gs pos="79817">
                      <a:schemeClr val="accent2"/>
                    </a:gs>
                    <a:gs pos="30000">
                      <a:schemeClr val="accent2"/>
                    </a:gs>
                  </a:gsLst>
                  <a:lin ang="5400000" scaled="0"/>
                </a:gradFill>
              </a:rPr>
              <a:t>}</a:t>
            </a:r>
            <a:endParaRPr lang="en-US" sz="2400" dirty="0">
              <a:gradFill>
                <a:gsLst>
                  <a:gs pos="79817">
                    <a:schemeClr val="accent2"/>
                  </a:gs>
                  <a:gs pos="30000">
                    <a:schemeClr val="accent2"/>
                  </a:gs>
                </a:gsLst>
                <a:lin ang="5400000" scaled="0"/>
              </a:gradFill>
            </a:endParaRPr>
          </a:p>
        </p:txBody>
      </p:sp>
      <p:sp>
        <p:nvSpPr>
          <p:cNvPr id="9" name="TextBox 8"/>
          <p:cNvSpPr txBox="1"/>
          <p:nvPr/>
        </p:nvSpPr>
        <p:spPr>
          <a:xfrm>
            <a:off x="9721360" y="1094508"/>
            <a:ext cx="169501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Container</a:t>
            </a:r>
          </a:p>
        </p:txBody>
      </p:sp>
      <p:sp>
        <p:nvSpPr>
          <p:cNvPr id="10" name="Rectangle 9"/>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946490" y="2439248"/>
            <a:ext cx="2330245" cy="14650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1600" dirty="0" err="1">
                <a:gradFill>
                  <a:gsLst>
                    <a:gs pos="0">
                      <a:srgbClr val="FFFFFF"/>
                    </a:gs>
                    <a:gs pos="100000">
                      <a:srgbClr val="FFFFFF"/>
                    </a:gs>
                  </a:gsLst>
                  <a:lin ang="5400000" scaled="0"/>
                </a:gradFill>
                <a:ea typeface="Segoe UI" pitchFamily="34" charset="0"/>
                <a:cs typeface="Segoe UI" pitchFamily="34" charset="0"/>
              </a:rPr>
              <a:t>Binários</a:t>
            </a:r>
            <a:r>
              <a:rPr lang="en-US" sz="1600" dirty="0">
                <a:gradFill>
                  <a:gsLst>
                    <a:gs pos="0">
                      <a:srgbClr val="FFFFFF"/>
                    </a:gs>
                    <a:gs pos="100000">
                      <a:srgbClr val="FFFFFF"/>
                    </a:gs>
                  </a:gsLst>
                  <a:lin ang="5400000" scaled="0"/>
                </a:gradFill>
                <a:ea typeface="Segoe UI" pitchFamily="34" charset="0"/>
                <a:cs typeface="Segoe UI" pitchFamily="34" charset="0"/>
              </a:rPr>
              <a:t>/</a:t>
            </a:r>
            <a:r>
              <a:rPr lang="en-US" sz="1600" dirty="0" err="1">
                <a:gradFill>
                  <a:gsLst>
                    <a:gs pos="0">
                      <a:srgbClr val="FFFFFF"/>
                    </a:gs>
                    <a:gs pos="100000">
                      <a:srgbClr val="FFFFFF"/>
                    </a:gs>
                  </a:gsLst>
                  <a:lin ang="5400000" scaled="0"/>
                </a:gradFill>
                <a:ea typeface="Segoe UI" pitchFamily="34" charset="0"/>
                <a:cs typeface="Segoe UI" pitchFamily="34" charset="0"/>
              </a:rPr>
              <a:t>Bibliotecas</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9403746" y="2439248"/>
            <a:ext cx="2330245" cy="1465051"/>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chemeClr val="tx1"/>
                    </a:gs>
                    <a:gs pos="100000">
                      <a:schemeClr val="tx1"/>
                    </a:gs>
                  </a:gsLst>
                  <a:lin ang="5400000" scaled="0"/>
                </a:gradFill>
                <a:ea typeface="Segoe UI" pitchFamily="34" charset="0"/>
                <a:cs typeface="Segoe UI" pitchFamily="34" charset="0"/>
              </a:rPr>
              <a:t>App B</a:t>
            </a:r>
            <a:br>
              <a:rPr lang="en-US" sz="2400" dirty="0">
                <a:gradFill>
                  <a:gsLst>
                    <a:gs pos="0">
                      <a:schemeClr val="tx1"/>
                    </a:gs>
                    <a:gs pos="100000">
                      <a:schemeClr val="tx1"/>
                    </a:gs>
                  </a:gsLst>
                  <a:lin ang="5400000" scaled="0"/>
                </a:gradFill>
                <a:ea typeface="Segoe UI" pitchFamily="34" charset="0"/>
                <a:cs typeface="Segoe UI" pitchFamily="34" charset="0"/>
              </a:rPr>
            </a:br>
            <a:r>
              <a:rPr lang="en-US" sz="1600" dirty="0" err="1">
                <a:gradFill>
                  <a:gsLst>
                    <a:gs pos="0">
                      <a:schemeClr val="tx1"/>
                    </a:gs>
                    <a:gs pos="100000">
                      <a:schemeClr val="tx1"/>
                    </a:gs>
                  </a:gsLst>
                  <a:lin ang="5400000" scaled="0"/>
                </a:gradFill>
                <a:ea typeface="Segoe UI" pitchFamily="34" charset="0"/>
                <a:cs typeface="Segoe UI" pitchFamily="34" charset="0"/>
              </a:rPr>
              <a:t>Binários</a:t>
            </a:r>
            <a:r>
              <a:rPr lang="en-US" sz="1600" dirty="0">
                <a:gradFill>
                  <a:gsLst>
                    <a:gs pos="0">
                      <a:schemeClr val="tx1"/>
                    </a:gs>
                    <a:gs pos="100000">
                      <a:schemeClr val="tx1"/>
                    </a:gs>
                  </a:gsLst>
                  <a:lin ang="5400000" scaled="0"/>
                </a:gradFill>
                <a:ea typeface="Segoe UI" pitchFamily="34" charset="0"/>
                <a:cs typeface="Segoe UI" pitchFamily="34" charset="0"/>
              </a:rPr>
              <a:t>/</a:t>
            </a:r>
            <a:r>
              <a:rPr lang="en-US" sz="1600" dirty="0" err="1">
                <a:gradFill>
                  <a:gsLst>
                    <a:gs pos="0">
                      <a:schemeClr val="tx1"/>
                    </a:gs>
                    <a:gs pos="100000">
                      <a:schemeClr val="tx1"/>
                    </a:gs>
                  </a:gsLst>
                  <a:lin ang="5400000" scaled="0"/>
                </a:gradFill>
                <a:ea typeface="Segoe UI" pitchFamily="34" charset="0"/>
                <a:cs typeface="Segoe UI" pitchFamily="34" charset="0"/>
              </a:rPr>
              <a:t>Bibliotecas</a:t>
            </a:r>
            <a:endParaRPr lang="en-US" sz="2000" dirty="0">
              <a:gradFill>
                <a:gsLst>
                  <a:gs pos="0">
                    <a:schemeClr val="tx1"/>
                  </a:gs>
                  <a:gs pos="100000">
                    <a:schemeClr val="tx1"/>
                  </a:gs>
                </a:gsLst>
                <a:lin ang="5400000" scaled="0"/>
              </a:gradFill>
              <a:ea typeface="Segoe UI" pitchFamily="34" charset="0"/>
              <a:cs typeface="Segoe UI" pitchFamily="34" charset="0"/>
            </a:endParaRPr>
          </a:p>
        </p:txBody>
      </p:sp>
      <p:sp>
        <p:nvSpPr>
          <p:cNvPr id="17" name="Rectangle 16"/>
          <p:cNvSpPr/>
          <p:nvPr/>
        </p:nvSpPr>
        <p:spPr bwMode="auto">
          <a:xfrm>
            <a:off x="6946490" y="4038222"/>
            <a:ext cx="4787501" cy="6880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Camada</a:t>
            </a:r>
            <a:r>
              <a:rPr lang="en-US" sz="2000" dirty="0">
                <a:gradFill>
                  <a:gsLst>
                    <a:gs pos="0">
                      <a:srgbClr val="FFFFFF"/>
                    </a:gs>
                    <a:gs pos="100000">
                      <a:srgbClr val="FFFFFF"/>
                    </a:gs>
                  </a:gsLst>
                  <a:lin ang="5400000" scaled="0"/>
                </a:gradFill>
                <a:ea typeface="Segoe UI" pitchFamily="34" charset="0"/>
                <a:cs typeface="Segoe UI" pitchFamily="34" charset="0"/>
              </a:rPr>
              <a:t> de </a:t>
            </a:r>
            <a:r>
              <a:rPr lang="en-US" sz="2000" dirty="0" err="1">
                <a:gradFill>
                  <a:gsLst>
                    <a:gs pos="0">
                      <a:srgbClr val="FFFFFF"/>
                    </a:gs>
                    <a:gs pos="100000">
                      <a:srgbClr val="FFFFFF"/>
                    </a:gs>
                  </a:gsLst>
                  <a:lin ang="5400000" scaled="0"/>
                </a:gradFill>
                <a:ea typeface="Segoe UI" pitchFamily="34" charset="0"/>
                <a:cs typeface="Segoe UI" pitchFamily="34" charset="0"/>
              </a:rPr>
              <a:t>gerenciamento</a:t>
            </a:r>
            <a:r>
              <a:rPr lang="en-US" sz="2000" dirty="0">
                <a:gradFill>
                  <a:gsLst>
                    <a:gs pos="0">
                      <a:srgbClr val="FFFFFF"/>
                    </a:gs>
                    <a:gs pos="100000">
                      <a:srgbClr val="FFFFFF"/>
                    </a:gs>
                  </a:gsLst>
                  <a:lin ang="5400000" scaled="0"/>
                </a:gradFill>
                <a:ea typeface="Segoe UI" pitchFamily="34" charset="0"/>
                <a:cs typeface="Segoe UI" pitchFamily="34" charset="0"/>
              </a:rPr>
              <a:t> de container</a:t>
            </a:r>
          </a:p>
        </p:txBody>
      </p:sp>
      <p:sp>
        <p:nvSpPr>
          <p:cNvPr id="18" name="Rectangle 17"/>
          <p:cNvSpPr/>
          <p:nvPr/>
        </p:nvSpPr>
        <p:spPr bwMode="auto">
          <a:xfrm>
            <a:off x="6946490" y="4808528"/>
            <a:ext cx="4787501" cy="688044"/>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SO Host</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com </a:t>
            </a:r>
            <a:r>
              <a:rPr lang="en-US" sz="1600" dirty="0" err="1">
                <a:gradFill>
                  <a:gsLst>
                    <a:gs pos="0">
                      <a:srgbClr val="FFFFFF"/>
                    </a:gs>
                    <a:gs pos="100000">
                      <a:srgbClr val="FFFFFF"/>
                    </a:gs>
                  </a:gsLst>
                  <a:lin ang="5400000" scaled="0"/>
                </a:gradFill>
                <a:ea typeface="Segoe UI" pitchFamily="34" charset="0"/>
                <a:cs typeface="Segoe UI" pitchFamily="34" charset="0"/>
              </a:rPr>
              <a:t>suporte</a:t>
            </a:r>
            <a:r>
              <a:rPr lang="en-US" sz="1600" dirty="0">
                <a:gradFill>
                  <a:gsLst>
                    <a:gs pos="0">
                      <a:srgbClr val="FFFFFF"/>
                    </a:gs>
                    <a:gs pos="100000">
                      <a:srgbClr val="FFFFFF"/>
                    </a:gs>
                  </a:gsLst>
                  <a:lin ang="5400000" scaled="0"/>
                </a:gradFill>
                <a:ea typeface="Segoe UI" pitchFamily="34" charset="0"/>
                <a:cs typeface="Segoe UI" pitchFamily="34" charset="0"/>
              </a:rPr>
              <a:t> para containers</a:t>
            </a: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Servidor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9364980" y="2400300"/>
            <a:ext cx="2392680" cy="1503999"/>
          </a:xfrm>
          <a:prstGeom prst="rect">
            <a:avLst/>
          </a:prstGeom>
          <a:noFill/>
          <a:ln w="666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1385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1" end="1"/>
                                            </p:txEl>
                                          </p:spTgt>
                                        </p:tgtEl>
                                        <p:attrNameLst>
                                          <p:attrName>style.visibility</p:attrName>
                                        </p:attrNameLst>
                                      </p:cBhvr>
                                      <p:to>
                                        <p:strVal val="visible"/>
                                      </p:to>
                                    </p:set>
                                    <p:animEffect transition="in" filter="fade">
                                      <p:cBhvr>
                                        <p:cTn id="7" dur="500"/>
                                        <p:tgtEl>
                                          <p:spTgt spid="6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2" end="2"/>
                                            </p:txEl>
                                          </p:spTgt>
                                        </p:tgtEl>
                                        <p:attrNameLst>
                                          <p:attrName>style.visibility</p:attrName>
                                        </p:attrNameLst>
                                      </p:cBhvr>
                                      <p:to>
                                        <p:strVal val="visible"/>
                                      </p:to>
                                    </p:set>
                                    <p:animEffect transition="in" filter="fade">
                                      <p:cBhvr>
                                        <p:cTn id="12" dur="500"/>
                                        <p:tgtEl>
                                          <p:spTgt spid="6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3" end="3"/>
                                            </p:txEl>
                                          </p:spTgt>
                                        </p:tgtEl>
                                        <p:attrNameLst>
                                          <p:attrName>style.visibility</p:attrName>
                                        </p:attrNameLst>
                                      </p:cBhvr>
                                      <p:to>
                                        <p:strVal val="visible"/>
                                      </p:to>
                                    </p:set>
                                    <p:animEffect transition="in" filter="fade">
                                      <p:cBhvr>
                                        <p:cTn id="17" dur="500"/>
                                        <p:tgtEl>
                                          <p:spTgt spid="6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4" end="4"/>
                                            </p:txEl>
                                          </p:spTgt>
                                        </p:tgtEl>
                                        <p:attrNameLst>
                                          <p:attrName>style.visibility</p:attrName>
                                        </p:attrNameLst>
                                      </p:cBhvr>
                                      <p:to>
                                        <p:strVal val="visible"/>
                                      </p:to>
                                    </p:set>
                                    <p:animEffect transition="in" filter="fade">
                                      <p:cBhvr>
                                        <p:cTn id="22" dur="500"/>
                                        <p:tgtEl>
                                          <p:spTgt spid="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216539"/>
          </a:xfrm>
        </p:spPr>
        <p:txBody>
          <a:bodyPr/>
          <a:lstStyle/>
          <a:p>
            <a:r>
              <a:rPr lang="pt-BR" sz="3200" dirty="0"/>
              <a:t>Abrir Explorer</a:t>
            </a:r>
          </a:p>
          <a:p>
            <a:pPr lvl="1"/>
            <a:r>
              <a:rPr lang="pt-BR" sz="1800" dirty="0"/>
              <a:t>C:\ProgramData\Microsoft\Windows\images</a:t>
            </a:r>
          </a:p>
          <a:p>
            <a:endParaRPr lang="pt-BR" sz="3200" dirty="0"/>
          </a:p>
          <a:p>
            <a:endParaRPr lang="pt-BR" sz="3200" dirty="0"/>
          </a:p>
          <a:p>
            <a:endParaRPr lang="pt-BR" sz="3200" dirty="0"/>
          </a:p>
          <a:p>
            <a:endParaRPr lang="pt-BR" sz="3200" dirty="0"/>
          </a:p>
          <a:p>
            <a:r>
              <a:rPr lang="pt-BR" sz="3200" dirty="0"/>
              <a:t>Visualizando via PowerShell e Docker</a:t>
            </a:r>
          </a:p>
          <a:p>
            <a:endParaRPr lang="pt-BR" sz="3400" dirty="0"/>
          </a:p>
        </p:txBody>
      </p:sp>
      <p:sp>
        <p:nvSpPr>
          <p:cNvPr id="3" name="Title 2"/>
          <p:cNvSpPr>
            <a:spLocks noGrp="1"/>
          </p:cNvSpPr>
          <p:nvPr>
            <p:ph type="title"/>
          </p:nvPr>
        </p:nvSpPr>
        <p:spPr/>
        <p:txBody>
          <a:bodyPr/>
          <a:lstStyle/>
          <a:p>
            <a:r>
              <a:rPr lang="pt-BR" dirty="0"/>
              <a:t>Verificando imagens instaladas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9" y="2036566"/>
            <a:ext cx="9030960" cy="21657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9" y="4688137"/>
            <a:ext cx="8726118" cy="2229161"/>
          </a:xfrm>
          <a:prstGeom prst="rect">
            <a:avLst/>
          </a:prstGeom>
        </p:spPr>
      </p:pic>
    </p:spTree>
    <p:extLst>
      <p:ext uri="{BB962C8B-B14F-4D97-AF65-F5344CB8AC3E}">
        <p14:creationId xmlns:p14="http://schemas.microsoft.com/office/powerpoint/2010/main" val="413687272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40832"/>
          </a:xfrm>
        </p:spPr>
        <p:txBody>
          <a:bodyPr/>
          <a:lstStyle/>
          <a:p>
            <a:r>
              <a:rPr lang="pt-BR" dirty="0"/>
              <a:t>Adicionar TAG para a imagem ser utilizada</a:t>
            </a:r>
          </a:p>
          <a:p>
            <a:pPr lvl="1"/>
            <a:r>
              <a:rPr lang="en-US" dirty="0" err="1"/>
              <a:t>docker</a:t>
            </a:r>
            <a:r>
              <a:rPr lang="en-US" dirty="0"/>
              <a:t> tag windowsservercore:10.0.14300.1000 </a:t>
            </a:r>
            <a:r>
              <a:rPr lang="en-US" dirty="0" err="1"/>
              <a:t>windowsservercore:latest</a:t>
            </a:r>
            <a:endParaRPr lang="en-US" dirty="0"/>
          </a:p>
          <a:p>
            <a:pPr lvl="1"/>
            <a:r>
              <a:rPr lang="en-US" dirty="0" err="1"/>
              <a:t>docker</a:t>
            </a:r>
            <a:r>
              <a:rPr lang="en-US" dirty="0"/>
              <a:t> tag windowsservercore:10.0.14300.1016 </a:t>
            </a:r>
            <a:r>
              <a:rPr lang="en-US" dirty="0" err="1"/>
              <a:t>nanoserver:latest</a:t>
            </a:r>
            <a:endParaRPr lang="en-US" dirty="0"/>
          </a:p>
          <a:p>
            <a:r>
              <a:rPr lang="pt-BR" dirty="0"/>
              <a:t>Visualizar imagens existentes</a:t>
            </a:r>
          </a:p>
          <a:p>
            <a:pPr lvl="1"/>
            <a:r>
              <a:rPr lang="pt-BR" dirty="0"/>
              <a:t>Docker images</a:t>
            </a:r>
          </a:p>
          <a:p>
            <a:pPr lvl="1"/>
            <a:r>
              <a:rPr lang="pt-BR" dirty="0"/>
              <a:t>Get-containerimage</a:t>
            </a:r>
            <a:endParaRPr lang="en-US" dirty="0"/>
          </a:p>
        </p:txBody>
      </p:sp>
      <p:sp>
        <p:nvSpPr>
          <p:cNvPr id="3" name="Title 2"/>
          <p:cNvSpPr>
            <a:spLocks noGrp="1"/>
          </p:cNvSpPr>
          <p:nvPr>
            <p:ph type="title"/>
          </p:nvPr>
        </p:nvSpPr>
        <p:spPr/>
        <p:txBody>
          <a:bodyPr/>
          <a:lstStyle/>
          <a:p>
            <a:r>
              <a:rPr lang="pt-BR" dirty="0"/>
              <a:t>Preparando imagens</a:t>
            </a:r>
            <a:endParaRPr lang="en-US" dirty="0"/>
          </a:p>
        </p:txBody>
      </p:sp>
    </p:spTree>
    <p:extLst>
      <p:ext uri="{BB962C8B-B14F-4D97-AF65-F5344CB8AC3E}">
        <p14:creationId xmlns:p14="http://schemas.microsoft.com/office/powerpoint/2010/main" val="56932135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43111"/>
          </a:xfrm>
        </p:spPr>
        <p:txBody>
          <a:bodyPr/>
          <a:lstStyle/>
          <a:p>
            <a:pPr marL="742950" indent="-742950">
              <a:buFont typeface="+mj-lt"/>
              <a:buAutoNum type="arabicPeriod"/>
            </a:pPr>
            <a:r>
              <a:rPr lang="pt-BR" sz="3600" dirty="0"/>
              <a:t>Abrir PowerShell em modo Administrativo</a:t>
            </a:r>
          </a:p>
          <a:p>
            <a:pPr marL="800100" lvl="1" indent="-457200">
              <a:buFont typeface="+mj-lt"/>
              <a:buAutoNum type="arabicPeriod"/>
            </a:pPr>
            <a:r>
              <a:rPr lang="pt-BR" sz="2000" dirty="0"/>
              <a:t>Docker search Microsoft</a:t>
            </a:r>
          </a:p>
          <a:p>
            <a:pPr marL="800100" lvl="1" indent="-457200">
              <a:buFont typeface="+mj-lt"/>
              <a:buAutoNum type="arabicPeriod"/>
            </a:pPr>
            <a:r>
              <a:rPr lang="pt-BR" sz="2000" dirty="0"/>
              <a:t>OU</a:t>
            </a:r>
          </a:p>
          <a:p>
            <a:pPr marL="800100" lvl="1" indent="-457200">
              <a:buFont typeface="+mj-lt"/>
              <a:buAutoNum type="arabicPeriod"/>
            </a:pPr>
            <a:r>
              <a:rPr lang="pt-BR" sz="2000" dirty="0"/>
              <a:t>Docker search *</a:t>
            </a:r>
            <a:endParaRPr lang="en-US" sz="2000" dirty="0"/>
          </a:p>
          <a:p>
            <a:pPr marL="742950" indent="-742950">
              <a:buFont typeface="+mj-lt"/>
              <a:buAutoNum type="arabicPeriod"/>
            </a:pPr>
            <a:r>
              <a:rPr lang="pt-BR" sz="3600" dirty="0"/>
              <a:t>Baixando container</a:t>
            </a:r>
          </a:p>
          <a:p>
            <a:pPr marL="800100" lvl="1" indent="-457200">
              <a:buFont typeface="+mj-lt"/>
              <a:buAutoNum type="arabicPeriod"/>
            </a:pPr>
            <a:r>
              <a:rPr lang="pt-BR" sz="2000" dirty="0"/>
              <a:t>docker pull microsoft/iis:windowsservercore</a:t>
            </a:r>
          </a:p>
          <a:p>
            <a:pPr marL="558800" indent="-457200">
              <a:buFont typeface="+mj-lt"/>
              <a:buAutoNum type="arabicPeriod"/>
            </a:pPr>
            <a:r>
              <a:rPr lang="pt-BR" sz="3600" dirty="0"/>
              <a:t>Iniciar container em background (-d), mapear porta do host p/ o container (-p) e executar PING para manter container no ar</a:t>
            </a:r>
          </a:p>
          <a:p>
            <a:pPr marL="800100" lvl="1" indent="-457200">
              <a:buFont typeface="+mj-lt"/>
              <a:buAutoNum type="arabicPeriod"/>
            </a:pPr>
            <a:r>
              <a:rPr lang="pt-BR" sz="2000" dirty="0"/>
              <a:t>docker run -d -p 80:80 microsoft/iis:windowsservercore ping -t localhost</a:t>
            </a:r>
          </a:p>
          <a:p>
            <a:pPr marL="558800" indent="-457200">
              <a:buFont typeface="+mj-lt"/>
              <a:buAutoNum type="arabicPeriod"/>
            </a:pPr>
            <a:r>
              <a:rPr lang="pt-BR" sz="3600" dirty="0"/>
              <a:t>Visualizando container em execução (ps)</a:t>
            </a:r>
          </a:p>
          <a:p>
            <a:pPr marL="800100" lvl="1" indent="-457200">
              <a:buFont typeface="+mj-lt"/>
              <a:buAutoNum type="arabicPeriod"/>
            </a:pPr>
            <a:r>
              <a:rPr lang="pt-BR" sz="2000" dirty="0"/>
              <a:t>Docker ps -a</a:t>
            </a:r>
          </a:p>
        </p:txBody>
      </p:sp>
      <p:sp>
        <p:nvSpPr>
          <p:cNvPr id="3" name="Title 2"/>
          <p:cNvSpPr>
            <a:spLocks noGrp="1"/>
          </p:cNvSpPr>
          <p:nvPr>
            <p:ph type="title"/>
          </p:nvPr>
        </p:nvSpPr>
        <p:spPr/>
        <p:txBody>
          <a:bodyPr/>
          <a:lstStyle/>
          <a:p>
            <a:r>
              <a:rPr lang="pt-BR" dirty="0"/>
              <a:t>Implantando Containers</a:t>
            </a:r>
            <a:endParaRPr lang="en-US" dirty="0"/>
          </a:p>
        </p:txBody>
      </p:sp>
    </p:spTree>
    <p:extLst>
      <p:ext uri="{BB962C8B-B14F-4D97-AF65-F5344CB8AC3E}">
        <p14:creationId xmlns:p14="http://schemas.microsoft.com/office/powerpoint/2010/main" val="187439822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376035"/>
          </a:xfrm>
        </p:spPr>
        <p:txBody>
          <a:bodyPr/>
          <a:lstStyle/>
          <a:p>
            <a:pPr marL="742950" indent="-742950">
              <a:buFont typeface="+mj-lt"/>
              <a:buAutoNum type="arabicPeriod"/>
            </a:pPr>
            <a:r>
              <a:rPr lang="pt-BR" dirty="0"/>
              <a:t>Verificar qual IP está em uso no Host</a:t>
            </a:r>
          </a:p>
          <a:p>
            <a:pPr marL="800100" lvl="1" indent="-457200">
              <a:buFont typeface="+mj-lt"/>
              <a:buAutoNum type="arabicPeriod"/>
            </a:pPr>
            <a:r>
              <a:rPr lang="pt-BR" dirty="0"/>
              <a:t>Ipconfig</a:t>
            </a:r>
          </a:p>
          <a:p>
            <a:pPr marL="742950" indent="-742950">
              <a:buFont typeface="+mj-lt"/>
              <a:buAutoNum type="arabicPeriod"/>
            </a:pPr>
            <a:r>
              <a:rPr lang="pt-BR" dirty="0"/>
              <a:t>Usar outro computador na sua rede e digitar no browser o IP do Host (passo 1)</a:t>
            </a:r>
            <a:endParaRPr lang="en-US" dirty="0"/>
          </a:p>
        </p:txBody>
      </p:sp>
      <p:sp>
        <p:nvSpPr>
          <p:cNvPr id="3" name="Title 2"/>
          <p:cNvSpPr>
            <a:spLocks noGrp="1"/>
          </p:cNvSpPr>
          <p:nvPr>
            <p:ph type="title"/>
          </p:nvPr>
        </p:nvSpPr>
        <p:spPr/>
        <p:txBody>
          <a:bodyPr/>
          <a:lstStyle/>
          <a:p>
            <a:r>
              <a:rPr lang="pt-BR" dirty="0"/>
              <a:t>Visualisando Web Site</a:t>
            </a:r>
            <a:endParaRPr lang="en-US" dirty="0"/>
          </a:p>
        </p:txBody>
      </p:sp>
    </p:spTree>
    <p:extLst>
      <p:ext uri="{BB962C8B-B14F-4D97-AF65-F5344CB8AC3E}">
        <p14:creationId xmlns:p14="http://schemas.microsoft.com/office/powerpoint/2010/main" val="207663150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742950" indent="-742950">
              <a:buFont typeface="+mj-lt"/>
              <a:buAutoNum type="arabicPeriod"/>
            </a:pPr>
            <a:r>
              <a:rPr lang="pt-BR" dirty="0"/>
              <a:t>Visualizar container em execução e anotar nome</a:t>
            </a:r>
          </a:p>
          <a:p>
            <a:pPr marL="800100" lvl="1" indent="-457200">
              <a:buFont typeface="+mj-lt"/>
              <a:buAutoNum type="arabicPeriod"/>
            </a:pPr>
            <a:r>
              <a:rPr lang="pt-BR" dirty="0"/>
              <a:t>Docker ps</a:t>
            </a:r>
          </a:p>
          <a:p>
            <a:pPr marL="800100" lvl="1" indent="-457200">
              <a:buFont typeface="+mj-lt"/>
              <a:buAutoNum type="arabicPeriod"/>
            </a:pPr>
            <a:endParaRPr lang="pt-BR" dirty="0"/>
          </a:p>
          <a:p>
            <a:pPr marL="800100" lvl="1" indent="-457200">
              <a:buFont typeface="+mj-lt"/>
              <a:buAutoNum type="arabicPeriod"/>
            </a:pPr>
            <a:endParaRPr lang="pt-BR" dirty="0"/>
          </a:p>
          <a:p>
            <a:pPr marL="742950" indent="-742950">
              <a:buFont typeface="+mj-lt"/>
              <a:buAutoNum type="arabicPeriod"/>
            </a:pPr>
            <a:r>
              <a:rPr lang="pt-BR" dirty="0"/>
              <a:t>Remover container (rm) à força (-f)</a:t>
            </a:r>
          </a:p>
          <a:p>
            <a:pPr marL="800100" lvl="1" indent="-457200">
              <a:buFont typeface="+mj-lt"/>
              <a:buAutoNum type="arabicPeriod"/>
            </a:pPr>
            <a:r>
              <a:rPr lang="pt-BR" dirty="0"/>
              <a:t>Docker rm –f fervent_wright</a:t>
            </a:r>
          </a:p>
          <a:p>
            <a:pPr marL="742950" indent="-742950">
              <a:buFont typeface="+mj-lt"/>
              <a:buAutoNum type="arabicPeriod"/>
            </a:pPr>
            <a:r>
              <a:rPr lang="pt-BR" dirty="0"/>
              <a:t>Visualizar containers ativos</a:t>
            </a:r>
          </a:p>
          <a:p>
            <a:pPr marL="800100" lvl="1" indent="-457200">
              <a:buFont typeface="+mj-lt"/>
              <a:buAutoNum type="arabicPeriod"/>
            </a:pPr>
            <a:r>
              <a:rPr lang="pt-BR" dirty="0"/>
              <a:t>Docker ps -a</a:t>
            </a:r>
          </a:p>
        </p:txBody>
      </p:sp>
      <p:sp>
        <p:nvSpPr>
          <p:cNvPr id="3" name="Title 2"/>
          <p:cNvSpPr>
            <a:spLocks noGrp="1"/>
          </p:cNvSpPr>
          <p:nvPr>
            <p:ph type="title"/>
          </p:nvPr>
        </p:nvSpPr>
        <p:spPr/>
        <p:txBody>
          <a:bodyPr/>
          <a:lstStyle/>
          <a:p>
            <a:r>
              <a:rPr lang="pt-BR" dirty="0"/>
              <a:t>Desligando container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73" y="2256976"/>
            <a:ext cx="10058400" cy="904502"/>
          </a:xfrm>
          <a:prstGeom prst="rect">
            <a:avLst/>
          </a:prstGeom>
        </p:spPr>
      </p:pic>
    </p:spTree>
    <p:extLst>
      <p:ext uri="{BB962C8B-B14F-4D97-AF65-F5344CB8AC3E}">
        <p14:creationId xmlns:p14="http://schemas.microsoft.com/office/powerpoint/2010/main" val="220903775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81501"/>
          </a:xfrm>
        </p:spPr>
        <p:txBody>
          <a:bodyPr/>
          <a:lstStyle/>
          <a:p>
            <a:pPr marL="514350" indent="-514350">
              <a:buFont typeface="+mj-lt"/>
              <a:buAutoNum type="arabicPeriod"/>
            </a:pPr>
            <a:r>
              <a:rPr lang="pt-BR" sz="3200" dirty="0"/>
              <a:t>Abrir PowerShell em modo Administrativo</a:t>
            </a:r>
          </a:p>
          <a:p>
            <a:pPr marL="514350" indent="-514350">
              <a:buFont typeface="+mj-lt"/>
              <a:buAutoNum type="arabicPeriod"/>
            </a:pPr>
            <a:r>
              <a:rPr lang="pt-BR" sz="3200" dirty="0"/>
              <a:t>Iniciar container em modo interativo (-it), mapear porta do host p/ o container (-p) e visualizar comando</a:t>
            </a:r>
          </a:p>
          <a:p>
            <a:pPr marL="685800" lvl="1" indent="-342900">
              <a:buFont typeface="+mj-lt"/>
              <a:buAutoNum type="arabicPeriod"/>
            </a:pPr>
            <a:r>
              <a:rPr lang="pt-BR" sz="1800" dirty="0"/>
              <a:t>docker run -it -p 80:80 microsoft/iis:windowsservercore ping -t localhost</a:t>
            </a:r>
          </a:p>
          <a:p>
            <a:pPr marL="514350" indent="-514350">
              <a:buFont typeface="+mj-lt"/>
              <a:buAutoNum type="arabicPeriod"/>
            </a:pPr>
            <a:r>
              <a:rPr lang="pt-BR" sz="3200" dirty="0"/>
              <a:t>Abrir outro PowerShell em modo administrativo</a:t>
            </a:r>
            <a:r>
              <a:rPr lang="en-US" sz="3200" dirty="0"/>
              <a:t> e </a:t>
            </a:r>
            <a:r>
              <a:rPr lang="en-US" sz="3200" dirty="0" err="1"/>
              <a:t>visualizar</a:t>
            </a:r>
            <a:r>
              <a:rPr lang="en-US" sz="3200" dirty="0"/>
              <a:t> containers</a:t>
            </a:r>
          </a:p>
          <a:p>
            <a:pPr marL="685800" lvl="1" indent="-342900">
              <a:buFont typeface="+mj-lt"/>
              <a:buAutoNum type="arabicPeriod"/>
            </a:pPr>
            <a:r>
              <a:rPr lang="pt-BR" sz="1800" dirty="0"/>
              <a:t>Docker ps</a:t>
            </a:r>
          </a:p>
          <a:p>
            <a:pPr marL="514350" indent="-514350">
              <a:buFont typeface="+mj-lt"/>
              <a:buAutoNum type="arabicPeriod"/>
            </a:pPr>
            <a:r>
              <a:rPr lang="pt-BR" sz="3200" dirty="0"/>
              <a:t>Voltar para 1° janela do PowerShell com comando PING e derrubar container</a:t>
            </a:r>
          </a:p>
          <a:p>
            <a:pPr marL="685800" lvl="1" indent="-342900">
              <a:buFont typeface="+mj-lt"/>
              <a:buAutoNum type="arabicPeriod"/>
            </a:pPr>
            <a:r>
              <a:rPr lang="pt-BR" sz="1800" dirty="0"/>
              <a:t>CTRL + C</a:t>
            </a:r>
          </a:p>
          <a:p>
            <a:pPr marL="514350" indent="-514350">
              <a:buFont typeface="+mj-lt"/>
              <a:buAutoNum type="arabicPeriod"/>
            </a:pPr>
            <a:r>
              <a:rPr lang="pt-BR" sz="3200" dirty="0"/>
              <a:t>Voltar para 2° janela  do PowerShell com comando Docker ps e executar novamente</a:t>
            </a:r>
          </a:p>
        </p:txBody>
      </p:sp>
      <p:sp>
        <p:nvSpPr>
          <p:cNvPr id="3" name="Title 2"/>
          <p:cNvSpPr>
            <a:spLocks noGrp="1"/>
          </p:cNvSpPr>
          <p:nvPr>
            <p:ph type="title"/>
          </p:nvPr>
        </p:nvSpPr>
        <p:spPr/>
        <p:txBody>
          <a:bodyPr/>
          <a:lstStyle/>
          <a:p>
            <a:r>
              <a:rPr lang="pt-BR" dirty="0"/>
              <a:t>Executando containers “por demanda”</a:t>
            </a:r>
            <a:endParaRPr lang="en-US" dirty="0"/>
          </a:p>
        </p:txBody>
      </p:sp>
    </p:spTree>
    <p:extLst>
      <p:ext uri="{BB962C8B-B14F-4D97-AF65-F5344CB8AC3E}">
        <p14:creationId xmlns:p14="http://schemas.microsoft.com/office/powerpoint/2010/main" val="184586358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561796"/>
          </a:xfrm>
        </p:spPr>
        <p:txBody>
          <a:bodyPr/>
          <a:lstStyle/>
          <a:p>
            <a:pPr marL="742950" indent="-742950">
              <a:buFont typeface="+mj-lt"/>
              <a:buAutoNum type="arabicPeriod"/>
            </a:pPr>
            <a:r>
              <a:rPr lang="pt-BR" dirty="0"/>
              <a:t>Abrir PowerShell em modo Administrativo</a:t>
            </a:r>
          </a:p>
          <a:p>
            <a:pPr marL="742950" indent="-742950">
              <a:buFont typeface="+mj-lt"/>
              <a:buAutoNum type="arabicPeriod"/>
            </a:pPr>
            <a:r>
              <a:rPr lang="pt-BR" dirty="0"/>
              <a:t>Criar novo container e executar CMD</a:t>
            </a:r>
          </a:p>
          <a:p>
            <a:pPr marL="800100" lvl="1" indent="-457200">
              <a:buFont typeface="+mj-lt"/>
              <a:buAutoNum type="arabicPeriod"/>
            </a:pPr>
            <a:r>
              <a:rPr lang="en-US" dirty="0" err="1"/>
              <a:t>docker</a:t>
            </a:r>
            <a:r>
              <a:rPr lang="en-US" dirty="0"/>
              <a:t> run -it -p 80:80 </a:t>
            </a:r>
            <a:r>
              <a:rPr lang="en-US" dirty="0" err="1"/>
              <a:t>microsoft</a:t>
            </a:r>
            <a:r>
              <a:rPr lang="en-US" dirty="0"/>
              <a:t>/</a:t>
            </a:r>
            <a:r>
              <a:rPr lang="en-US" dirty="0" err="1"/>
              <a:t>iis:windowsservercore</a:t>
            </a:r>
            <a:r>
              <a:rPr lang="en-US" dirty="0"/>
              <a:t> </a:t>
            </a:r>
            <a:r>
              <a:rPr lang="en-US" dirty="0" err="1"/>
              <a:t>cmd</a:t>
            </a:r>
            <a:endParaRPr lang="en-US" dirty="0"/>
          </a:p>
          <a:p>
            <a:pPr marL="742950" indent="-742950">
              <a:buFont typeface="+mj-lt"/>
              <a:buAutoNum type="arabicPeriod"/>
            </a:pPr>
            <a:r>
              <a:rPr lang="pt-BR" dirty="0"/>
              <a:t>Apagar pagina inicial do IIS</a:t>
            </a:r>
          </a:p>
          <a:p>
            <a:pPr marL="800100" lvl="1" indent="-457200">
              <a:buFont typeface="+mj-lt"/>
              <a:buAutoNum type="arabicPeriod"/>
            </a:pPr>
            <a:r>
              <a:rPr lang="en-US" dirty="0"/>
              <a:t>del C:\inetpub\wwwroot\iisstart.htm</a:t>
            </a:r>
          </a:p>
          <a:p>
            <a:pPr marL="742950" indent="-742950">
              <a:buFont typeface="+mj-lt"/>
              <a:buAutoNum type="arabicPeriod"/>
            </a:pPr>
            <a:r>
              <a:rPr lang="pt-BR" dirty="0"/>
              <a:t>Criar nova pagina</a:t>
            </a:r>
          </a:p>
          <a:p>
            <a:pPr marL="800100" lvl="1" indent="-457200">
              <a:buFont typeface="+mj-lt"/>
              <a:buAutoNum type="arabicPeriod"/>
            </a:pPr>
            <a:r>
              <a:rPr lang="en-US" dirty="0"/>
              <a:t>echo “Teste do @</a:t>
            </a:r>
            <a:r>
              <a:rPr lang="en-US" dirty="0" err="1"/>
              <a:t>fabiohara</a:t>
            </a:r>
            <a:r>
              <a:rPr lang="en-US" dirty="0"/>
              <a:t>" &gt; C:\inetpub\wwwroot\index.html</a:t>
            </a:r>
          </a:p>
          <a:p>
            <a:pPr marL="742950" indent="-742950">
              <a:buFont typeface="+mj-lt"/>
              <a:buAutoNum type="arabicPeriod"/>
            </a:pPr>
            <a:r>
              <a:rPr lang="pt-BR" dirty="0"/>
              <a:t>Fechando sessão do container</a:t>
            </a:r>
          </a:p>
          <a:p>
            <a:pPr marL="800100" lvl="1" indent="-457200">
              <a:buFont typeface="+mj-lt"/>
              <a:buAutoNum type="arabicPeriod"/>
            </a:pPr>
            <a:r>
              <a:rPr lang="pt-BR" dirty="0"/>
              <a:t>Exit</a:t>
            </a:r>
            <a:endParaRPr lang="en-US" dirty="0"/>
          </a:p>
          <a:p>
            <a:pPr marL="742950" indent="-74295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3" name="Title 2"/>
          <p:cNvSpPr>
            <a:spLocks noGrp="1"/>
          </p:cNvSpPr>
          <p:nvPr>
            <p:ph type="title"/>
          </p:nvPr>
        </p:nvSpPr>
        <p:spPr/>
        <p:txBody>
          <a:bodyPr/>
          <a:lstStyle/>
          <a:p>
            <a:r>
              <a:rPr lang="pt-BR" dirty="0"/>
              <a:t>Editando conteúdo de container</a:t>
            </a:r>
            <a:endParaRPr lang="en-US" dirty="0"/>
          </a:p>
        </p:txBody>
      </p:sp>
    </p:spTree>
    <p:extLst>
      <p:ext uri="{BB962C8B-B14F-4D97-AF65-F5344CB8AC3E}">
        <p14:creationId xmlns:p14="http://schemas.microsoft.com/office/powerpoint/2010/main" val="343376416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742950" indent="-742950">
              <a:buFont typeface="+mj-lt"/>
              <a:buAutoNum type="arabicPeriod"/>
            </a:pPr>
            <a:r>
              <a:rPr lang="pt-BR" dirty="0"/>
              <a:t>Verificar nome do container</a:t>
            </a:r>
          </a:p>
          <a:p>
            <a:pPr marL="800100" lvl="1" indent="-457200">
              <a:buFont typeface="+mj-lt"/>
              <a:buAutoNum type="arabicPeriod"/>
            </a:pPr>
            <a:r>
              <a:rPr lang="pt-BR" dirty="0"/>
              <a:t>Docker ps –a</a:t>
            </a:r>
          </a:p>
          <a:p>
            <a:pPr marL="742950" indent="-742950">
              <a:buFont typeface="+mj-lt"/>
              <a:buAutoNum type="arabicPeriod"/>
            </a:pPr>
            <a:r>
              <a:rPr lang="pt-BR" dirty="0"/>
              <a:t>Criar nova imagem de container (commit)</a:t>
            </a:r>
          </a:p>
          <a:p>
            <a:pPr marL="800100" lvl="1" indent="-457200">
              <a:buFont typeface="+mj-lt"/>
              <a:buAutoNum type="arabicPeriod"/>
            </a:pPr>
            <a:r>
              <a:rPr lang="pt-BR" dirty="0"/>
              <a:t>Docker commit nome_container modificado-iis</a:t>
            </a:r>
          </a:p>
          <a:p>
            <a:pPr marL="742950" indent="-742950">
              <a:buFont typeface="+mj-lt"/>
              <a:buAutoNum type="arabicPeriod"/>
            </a:pPr>
            <a:r>
              <a:rPr lang="pt-BR" dirty="0"/>
              <a:t>Visualizar imagens criadas</a:t>
            </a:r>
          </a:p>
          <a:p>
            <a:pPr marL="800100" lvl="1" indent="-457200">
              <a:buFont typeface="+mj-lt"/>
              <a:buAutoNum type="arabicPeriod"/>
            </a:pPr>
            <a:r>
              <a:rPr lang="pt-BR" dirty="0"/>
              <a:t>Docker images</a:t>
            </a:r>
            <a:endParaRPr lang="en-US" dirty="0"/>
          </a:p>
          <a:p>
            <a:pPr marL="742950" indent="-742950">
              <a:buFont typeface="+mj-lt"/>
              <a:buAutoNum type="arabicPeriod"/>
            </a:pPr>
            <a:endParaRPr lang="en-US" dirty="0"/>
          </a:p>
          <a:p>
            <a:pPr marL="800100" lvl="1" indent="-457200">
              <a:buFont typeface="+mj-lt"/>
              <a:buAutoNum type="arabicPeriod"/>
            </a:pPr>
            <a:endParaRPr lang="en-US" dirty="0"/>
          </a:p>
          <a:p>
            <a:pPr marL="800100" lvl="1" indent="-457200">
              <a:buFont typeface="+mj-lt"/>
              <a:buAutoNum type="arabicPeriod"/>
            </a:pPr>
            <a:endParaRPr lang="en-US" dirty="0"/>
          </a:p>
        </p:txBody>
      </p:sp>
      <p:sp>
        <p:nvSpPr>
          <p:cNvPr id="3" name="Title 2"/>
          <p:cNvSpPr>
            <a:spLocks noGrp="1"/>
          </p:cNvSpPr>
          <p:nvPr>
            <p:ph type="title"/>
          </p:nvPr>
        </p:nvSpPr>
        <p:spPr/>
        <p:txBody>
          <a:bodyPr/>
          <a:lstStyle/>
          <a:p>
            <a:r>
              <a:rPr lang="pt-BR" dirty="0"/>
              <a:t>Editando conteúdo de container (cont...)</a:t>
            </a:r>
            <a:endParaRPr lang="en-US" dirty="0"/>
          </a:p>
        </p:txBody>
      </p:sp>
    </p:spTree>
    <p:extLst>
      <p:ext uri="{BB962C8B-B14F-4D97-AF65-F5344CB8AC3E}">
        <p14:creationId xmlns:p14="http://schemas.microsoft.com/office/powerpoint/2010/main" val="72745559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Dockerfile</a:t>
            </a:r>
            <a:endParaRPr lang="en-US" dirty="0"/>
          </a:p>
        </p:txBody>
      </p:sp>
      <p:sp>
        <p:nvSpPr>
          <p:cNvPr id="4" name="Title 3"/>
          <p:cNvSpPr>
            <a:spLocks noGrp="1"/>
          </p:cNvSpPr>
          <p:nvPr>
            <p:ph type="title"/>
          </p:nvPr>
        </p:nvSpPr>
        <p:spPr/>
        <p:txBody>
          <a:bodyPr/>
          <a:lstStyle/>
          <a:p>
            <a:r>
              <a:rPr lang="pt-BR" dirty="0"/>
              <a:t>Lab extra</a:t>
            </a:r>
            <a:endParaRPr lang="en-US" dirty="0"/>
          </a:p>
        </p:txBody>
      </p:sp>
    </p:spTree>
    <p:extLst>
      <p:ext uri="{BB962C8B-B14F-4D97-AF65-F5344CB8AC3E}">
        <p14:creationId xmlns:p14="http://schemas.microsoft.com/office/powerpoint/2010/main" val="3960618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235553"/>
          </a:xfrm>
        </p:spPr>
        <p:txBody>
          <a:bodyPr/>
          <a:lstStyle/>
          <a:p>
            <a:pPr marL="742950" indent="-742950">
              <a:buFont typeface="+mj-lt"/>
              <a:buAutoNum type="arabicPeriod"/>
            </a:pPr>
            <a:r>
              <a:rPr lang="pt-BR" sz="3600" dirty="0"/>
              <a:t>Informar imagem de container a ser usada</a:t>
            </a:r>
            <a:endParaRPr lang="pt-BR" sz="400" dirty="0"/>
          </a:p>
          <a:p>
            <a:pPr marL="984250" lvl="1" indent="-742950">
              <a:buFont typeface="+mj-lt"/>
              <a:buAutoNum type="arabicPeriod"/>
            </a:pPr>
            <a:r>
              <a:rPr lang="pt-BR" sz="2000" dirty="0"/>
              <a:t>FROM windowsservercore</a:t>
            </a:r>
          </a:p>
          <a:p>
            <a:pPr marL="742950" indent="-742950">
              <a:buFont typeface="+mj-lt"/>
              <a:buAutoNum type="arabicPeriod"/>
            </a:pPr>
            <a:r>
              <a:rPr lang="pt-BR" sz="3600" dirty="0"/>
              <a:t>Executar comando (exec form ou shell form)</a:t>
            </a:r>
          </a:p>
          <a:p>
            <a:pPr marL="984250" lvl="1" indent="-742950">
              <a:buFont typeface="+mj-lt"/>
              <a:buAutoNum type="arabicPeriod"/>
            </a:pPr>
            <a:r>
              <a:rPr lang="pt-BR" sz="2000" dirty="0"/>
              <a:t>RUN [“powershell”, “New-item”, “c:\\teste”]</a:t>
            </a:r>
          </a:p>
          <a:p>
            <a:pPr marL="984250" lvl="1" indent="-742950">
              <a:buFont typeface="+mj-lt"/>
              <a:buAutoNum type="arabicPeriod"/>
            </a:pPr>
            <a:r>
              <a:rPr lang="pt-BR" sz="2000" dirty="0"/>
              <a:t>Ou</a:t>
            </a:r>
          </a:p>
          <a:p>
            <a:pPr marL="984250" lvl="1" indent="-742950">
              <a:buFont typeface="+mj-lt"/>
              <a:buAutoNum type="arabicPeriod"/>
            </a:pPr>
            <a:r>
              <a:rPr lang="pt-BR" sz="2000" dirty="0"/>
              <a:t>RUN powershell new-item c:\teste</a:t>
            </a:r>
          </a:p>
          <a:p>
            <a:pPr marL="984250" lvl="1" indent="-742950">
              <a:buFont typeface="+mj-lt"/>
              <a:buAutoNum type="arabicPeriod"/>
            </a:pPr>
            <a:r>
              <a:rPr lang="pt-BR" sz="2000" dirty="0"/>
              <a:t>RUN dism.exe /online /enable-feature /all /featurename:iis-webserver /norestart</a:t>
            </a:r>
          </a:p>
          <a:p>
            <a:pPr marL="984250" lvl="1" indent="-742950">
              <a:buFont typeface="+mj-lt"/>
              <a:buAutoNum type="arabicPeriod"/>
            </a:pPr>
            <a:r>
              <a:rPr lang="pt-BR" sz="2000" dirty="0"/>
              <a:t>RUN powershell.exe –command c:\vcredist_x86.exe /quiet</a:t>
            </a:r>
            <a:endParaRPr lang="pt-BR" sz="5200" dirty="0"/>
          </a:p>
          <a:p>
            <a:pPr marL="742950" indent="-742950">
              <a:buFont typeface="+mj-lt"/>
              <a:buAutoNum type="arabicPeriod"/>
            </a:pPr>
            <a:r>
              <a:rPr lang="pt-BR" sz="3600" dirty="0"/>
              <a:t>Copiar dados</a:t>
            </a:r>
          </a:p>
          <a:p>
            <a:pPr marL="984250" lvl="1" indent="-742950">
              <a:buFont typeface="+mj-lt"/>
              <a:buAutoNum type="arabicPeriod"/>
            </a:pPr>
            <a:r>
              <a:rPr lang="pt-BR" sz="2000" dirty="0"/>
              <a:t>COPY teste1.txt c:/temp/</a:t>
            </a:r>
          </a:p>
          <a:p>
            <a:pPr marL="984250" lvl="1" indent="-742950">
              <a:buFont typeface="+mj-lt"/>
              <a:buAutoNum type="arabicPeriod"/>
            </a:pPr>
            <a:r>
              <a:rPr lang="pt-BR" sz="2000" dirty="0"/>
              <a:t>COPY diretorio1 /sqldemo/</a:t>
            </a:r>
          </a:p>
          <a:p>
            <a:pPr marL="742950" indent="-742950">
              <a:buFont typeface="+mj-lt"/>
              <a:buAutoNum type="arabicPeriod"/>
            </a:pPr>
            <a:r>
              <a:rPr lang="pt-BR" sz="3600" dirty="0"/>
              <a:t>ADD (similar ao COPY)</a:t>
            </a:r>
          </a:p>
          <a:p>
            <a:pPr marL="984250" lvl="1" indent="-742950">
              <a:buFont typeface="+mj-lt"/>
              <a:buAutoNum type="arabicPeriod"/>
            </a:pPr>
            <a:r>
              <a:rPr lang="pt-BR" sz="2000" dirty="0"/>
              <a:t>ADD teste2.txt c:/temp/</a:t>
            </a:r>
          </a:p>
          <a:p>
            <a:pPr marL="984250" lvl="1" indent="-742950">
              <a:buFont typeface="+mj-lt"/>
              <a:buAutoNum type="arabicPeriod"/>
            </a:pPr>
            <a:r>
              <a:rPr lang="pt-BR" sz="2000" dirty="0"/>
              <a:t>ADD https://www.python.org/ftp/python/3.5.1/python-3.5.1.exe /temp/python-3.5.1.exe</a:t>
            </a:r>
          </a:p>
          <a:p>
            <a:pPr marL="984250" lvl="1" indent="-742950">
              <a:buFont typeface="+mj-lt"/>
              <a:buAutoNum type="arabicPeriod"/>
            </a:pPr>
            <a:endParaRPr lang="pt-BR" sz="2000" dirty="0"/>
          </a:p>
        </p:txBody>
      </p:sp>
      <p:sp>
        <p:nvSpPr>
          <p:cNvPr id="3" name="Title 2"/>
          <p:cNvSpPr>
            <a:spLocks noGrp="1"/>
          </p:cNvSpPr>
          <p:nvPr>
            <p:ph type="title"/>
          </p:nvPr>
        </p:nvSpPr>
        <p:spPr/>
        <p:txBody>
          <a:bodyPr/>
          <a:lstStyle/>
          <a:p>
            <a:r>
              <a:rPr lang="pt-BR" dirty="0"/>
              <a:t>Sintaxe (exemplos)</a:t>
            </a:r>
            <a:endParaRPr lang="en-US" dirty="0"/>
          </a:p>
        </p:txBody>
      </p:sp>
      <p:sp>
        <p:nvSpPr>
          <p:cNvPr id="5" name="Down Arrow 4"/>
          <p:cNvSpPr/>
          <p:nvPr/>
        </p:nvSpPr>
        <p:spPr bwMode="auto">
          <a:xfrm>
            <a:off x="4044099" y="4713401"/>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3348087" y="4714972"/>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Down Arrow 6"/>
          <p:cNvSpPr/>
          <p:nvPr/>
        </p:nvSpPr>
        <p:spPr bwMode="auto">
          <a:xfrm>
            <a:off x="4309620" y="5121894"/>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Down Arrow 7"/>
          <p:cNvSpPr/>
          <p:nvPr/>
        </p:nvSpPr>
        <p:spPr bwMode="auto">
          <a:xfrm>
            <a:off x="5205167" y="2509100"/>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499936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320" y="312664"/>
            <a:ext cx="12057380" cy="898600"/>
          </a:xfrm>
        </p:spPr>
        <p:txBody>
          <a:bodyPr/>
          <a:lstStyle/>
          <a:p>
            <a:r>
              <a:rPr lang="en-US" spc="0" dirty="0"/>
              <a:t>Containers</a:t>
            </a:r>
            <a:br>
              <a:rPr lang="en-US" spc="0" dirty="0"/>
            </a:br>
            <a:r>
              <a:rPr lang="en-US" sz="3200" spc="0" dirty="0">
                <a:gradFill>
                  <a:gsLst>
                    <a:gs pos="7619">
                      <a:srgbClr val="00188F"/>
                    </a:gs>
                    <a:gs pos="35000">
                      <a:srgbClr val="00188F"/>
                    </a:gs>
                  </a:gsLst>
                  <a:lin ang="5400000" scaled="0"/>
                </a:gradFill>
              </a:rPr>
              <a:t>Como </a:t>
            </a:r>
            <a:r>
              <a:rPr lang="en-US" sz="3200" spc="0" dirty="0" err="1">
                <a:gradFill>
                  <a:gsLst>
                    <a:gs pos="7619">
                      <a:srgbClr val="00188F"/>
                    </a:gs>
                    <a:gs pos="35000">
                      <a:srgbClr val="00188F"/>
                    </a:gs>
                  </a:gsLst>
                  <a:lin ang="5400000" scaled="0"/>
                </a:gradFill>
              </a:rPr>
              <a:t>diferem</a:t>
            </a:r>
            <a:r>
              <a:rPr lang="en-US" sz="3200" spc="0" dirty="0">
                <a:gradFill>
                  <a:gsLst>
                    <a:gs pos="7619">
                      <a:srgbClr val="00188F"/>
                    </a:gs>
                    <a:gs pos="35000">
                      <a:srgbClr val="00188F"/>
                    </a:gs>
                  </a:gsLst>
                  <a:lin ang="5400000" scaled="0"/>
                </a:gradFill>
              </a:rPr>
              <a:t> de </a:t>
            </a:r>
            <a:r>
              <a:rPr lang="en-US" sz="3200" spc="0" dirty="0" err="1">
                <a:gradFill>
                  <a:gsLst>
                    <a:gs pos="7619">
                      <a:srgbClr val="00188F"/>
                    </a:gs>
                    <a:gs pos="35000">
                      <a:srgbClr val="00188F"/>
                    </a:gs>
                  </a:gsLst>
                  <a:lin ang="5400000" scaled="0"/>
                </a:gradFill>
              </a:rPr>
              <a:t>maquinas</a:t>
            </a:r>
            <a:r>
              <a:rPr lang="en-US" sz="3200" spc="0" dirty="0">
                <a:gradFill>
                  <a:gsLst>
                    <a:gs pos="7619">
                      <a:srgbClr val="00188F"/>
                    </a:gs>
                    <a:gs pos="35000">
                      <a:srgbClr val="00188F"/>
                    </a:gs>
                  </a:gsLst>
                  <a:lin ang="5400000" scaled="0"/>
                </a:gradFill>
              </a:rPr>
              <a:t> </a:t>
            </a:r>
            <a:r>
              <a:rPr lang="en-US" sz="3200" spc="0" dirty="0" err="1">
                <a:gradFill>
                  <a:gsLst>
                    <a:gs pos="7619">
                      <a:srgbClr val="00188F"/>
                    </a:gs>
                    <a:gs pos="35000">
                      <a:srgbClr val="00188F"/>
                    </a:gs>
                  </a:gsLst>
                  <a:lin ang="5400000" scaled="0"/>
                </a:gradFill>
              </a:rPr>
              <a:t>virtuais</a:t>
            </a:r>
            <a:r>
              <a:rPr lang="en-US" sz="3200" spc="0" dirty="0">
                <a:gradFill>
                  <a:gsLst>
                    <a:gs pos="7619">
                      <a:srgbClr val="00188F"/>
                    </a:gs>
                    <a:gs pos="35000">
                      <a:srgbClr val="00188F"/>
                    </a:gs>
                  </a:gsLst>
                  <a:lin ang="5400000" scaled="0"/>
                </a:gradFill>
              </a:rPr>
              <a:t>?</a:t>
            </a:r>
            <a:endParaRPr lang="en-US" spc="0" dirty="0">
              <a:gradFill>
                <a:gsLst>
                  <a:gs pos="7619">
                    <a:srgbClr val="00188F"/>
                  </a:gs>
                  <a:gs pos="35000">
                    <a:srgbClr val="00188F"/>
                  </a:gs>
                </a:gsLst>
                <a:lin ang="5400000" scaled="0"/>
              </a:gradFill>
            </a:endParaRPr>
          </a:p>
        </p:txBody>
      </p:sp>
      <p:sp>
        <p:nvSpPr>
          <p:cNvPr id="645" name="Rectangle 644"/>
          <p:cNvSpPr/>
          <p:nvPr/>
        </p:nvSpPr>
        <p:spPr>
          <a:xfrm>
            <a:off x="228216" y="1753040"/>
            <a:ext cx="625030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584">
              <a:lnSpc>
                <a:spcPct val="90000"/>
              </a:lnSpc>
              <a:spcBef>
                <a:spcPts val="306"/>
              </a:spcBef>
              <a:spcAft>
                <a:spcPts val="612"/>
              </a:spcAft>
              <a:buClr>
                <a:srgbClr val="EFEFEF"/>
              </a:buClr>
            </a:pPr>
            <a:r>
              <a:rPr lang="en-US" sz="2200" b="1" dirty="0" err="1">
                <a:gradFill>
                  <a:gsLst>
                    <a:gs pos="7619">
                      <a:srgbClr val="00188F"/>
                    </a:gs>
                    <a:gs pos="35000">
                      <a:srgbClr val="00188F"/>
                    </a:gs>
                  </a:gsLst>
                  <a:lin ang="5400000" scaled="0"/>
                </a:gradFill>
                <a:cs typeface="Segoe UI" pitchFamily="34" charset="0"/>
              </a:rPr>
              <a:t>Dependencias</a:t>
            </a:r>
            <a:r>
              <a:rPr lang="en-US" sz="2200" b="1" dirty="0">
                <a:gradFill>
                  <a:gsLst>
                    <a:gs pos="7619">
                      <a:srgbClr val="00188F"/>
                    </a:gs>
                    <a:gs pos="35000">
                      <a:srgbClr val="00188F"/>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Cada</a:t>
            </a:r>
            <a:r>
              <a:rPr lang="en-US" sz="2200" dirty="0">
                <a:gradFill>
                  <a:gsLst>
                    <a:gs pos="19048">
                      <a:schemeClr val="tx1"/>
                    </a:gs>
                    <a:gs pos="65000">
                      <a:schemeClr val="tx1"/>
                    </a:gs>
                  </a:gsLst>
                  <a:lin ang="5400000" scaled="0"/>
                </a:gradFill>
                <a:cs typeface="Segoe UI" pitchFamily="34" charset="0"/>
              </a:rPr>
              <a:t> app </a:t>
            </a:r>
            <a:r>
              <a:rPr lang="en-US" sz="2200" dirty="0" err="1">
                <a:gradFill>
                  <a:gsLst>
                    <a:gs pos="19048">
                      <a:schemeClr val="tx1"/>
                    </a:gs>
                    <a:gs pos="65000">
                      <a:schemeClr val="tx1"/>
                    </a:gs>
                  </a:gsLst>
                  <a:lin ang="5400000" scaled="0"/>
                </a:gradFill>
                <a:cs typeface="Segoe UI" pitchFamily="34" charset="0"/>
              </a:rPr>
              <a:t>virtualizada</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inclui</a:t>
            </a:r>
            <a:r>
              <a:rPr lang="en-US" sz="2200" dirty="0">
                <a:gradFill>
                  <a:gsLst>
                    <a:gs pos="19048">
                      <a:schemeClr val="tx1"/>
                    </a:gs>
                    <a:gs pos="65000">
                      <a:schemeClr val="tx1"/>
                    </a:gs>
                  </a:gsLst>
                  <a:lin ang="5400000" scaled="0"/>
                </a:gradFill>
                <a:cs typeface="Segoe UI" pitchFamily="34" charset="0"/>
              </a:rPr>
              <a:t> a App, </a:t>
            </a:r>
            <a:r>
              <a:rPr lang="en-US" sz="2200" dirty="0" err="1">
                <a:gradFill>
                  <a:gsLst>
                    <a:gs pos="19048">
                      <a:schemeClr val="tx1"/>
                    </a:gs>
                    <a:gs pos="65000">
                      <a:schemeClr val="tx1"/>
                    </a:gs>
                  </a:gsLst>
                  <a:lin ang="5400000" scaled="0"/>
                </a:gradFill>
                <a:cs typeface="Segoe UI" pitchFamily="34" charset="0"/>
              </a:rPr>
              <a:t>binários</a:t>
            </a:r>
            <a:r>
              <a:rPr lang="en-US" sz="2200" dirty="0">
                <a:gradFill>
                  <a:gsLst>
                    <a:gs pos="19048">
                      <a:schemeClr val="tx1"/>
                    </a:gs>
                    <a:gs pos="65000">
                      <a:schemeClr val="tx1"/>
                    </a:gs>
                  </a:gsLst>
                  <a:lin ang="5400000" scaled="0"/>
                </a:gradFill>
                <a:cs typeface="Segoe UI" pitchFamily="34" charset="0"/>
              </a:rPr>
              <a:t> e </a:t>
            </a:r>
            <a:r>
              <a:rPr lang="en-US" sz="2200" dirty="0" err="1">
                <a:gradFill>
                  <a:gsLst>
                    <a:gs pos="19048">
                      <a:schemeClr val="tx1"/>
                    </a:gs>
                    <a:gs pos="65000">
                      <a:schemeClr val="tx1"/>
                    </a:gs>
                  </a:gsLst>
                  <a:lin ang="5400000" scaled="0"/>
                </a:gradFill>
                <a:cs typeface="Segoe UI" pitchFamily="34" charset="0"/>
              </a:rPr>
              <a:t>bibliotecas</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necessárias</a:t>
            </a:r>
            <a:r>
              <a:rPr lang="en-US" sz="2200" dirty="0">
                <a:gradFill>
                  <a:gsLst>
                    <a:gs pos="19048">
                      <a:schemeClr val="tx1"/>
                    </a:gs>
                    <a:gs pos="65000">
                      <a:schemeClr val="tx1"/>
                    </a:gs>
                  </a:gsLst>
                  <a:lin ang="5400000" scaled="0"/>
                </a:gradFill>
                <a:cs typeface="Segoe UI" pitchFamily="34" charset="0"/>
              </a:rPr>
              <a:t> e SO Guest (que </a:t>
            </a:r>
            <a:r>
              <a:rPr lang="en-US" sz="2200" dirty="0" err="1">
                <a:gradFill>
                  <a:gsLst>
                    <a:gs pos="19048">
                      <a:schemeClr val="tx1"/>
                    </a:gs>
                    <a:gs pos="65000">
                      <a:schemeClr val="tx1"/>
                    </a:gs>
                  </a:gsLst>
                  <a:lin ang="5400000" scaled="0"/>
                </a:gradFill>
                <a:cs typeface="Segoe UI" pitchFamily="34" charset="0"/>
              </a:rPr>
              <a:t>pode</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incluir</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vários</a:t>
            </a:r>
            <a:r>
              <a:rPr lang="en-US" sz="2200" dirty="0">
                <a:gradFill>
                  <a:gsLst>
                    <a:gs pos="19048">
                      <a:schemeClr val="tx1"/>
                    </a:gs>
                    <a:gs pos="65000">
                      <a:schemeClr val="tx1"/>
                    </a:gs>
                  </a:gsLst>
                  <a:lin ang="5400000" scaled="0"/>
                </a:gradFill>
                <a:cs typeface="Segoe UI" pitchFamily="34" charset="0"/>
              </a:rPr>
              <a:t> gigabytes)</a:t>
            </a:r>
          </a:p>
          <a:p>
            <a:pPr marL="0" lvl="1" defTabSz="471584">
              <a:lnSpc>
                <a:spcPct val="90000"/>
              </a:lnSpc>
              <a:spcBef>
                <a:spcPts val="306"/>
              </a:spcBef>
              <a:spcAft>
                <a:spcPts val="612"/>
              </a:spcAft>
              <a:buClr>
                <a:srgbClr val="EFEFEF"/>
              </a:buClr>
            </a:pPr>
            <a:r>
              <a:rPr lang="en-US" sz="2200" b="1" dirty="0">
                <a:gradFill>
                  <a:gsLst>
                    <a:gs pos="7619">
                      <a:srgbClr val="00188F"/>
                    </a:gs>
                    <a:gs pos="35000">
                      <a:srgbClr val="00188F"/>
                    </a:gs>
                  </a:gsLst>
                  <a:lin ang="5400000" scaled="0"/>
                </a:gradFill>
                <a:cs typeface="Segoe UI" pitchFamily="34" charset="0"/>
              </a:rPr>
              <a:t>SO </a:t>
            </a:r>
            <a:r>
              <a:rPr lang="en-US" sz="2200" b="1" dirty="0" err="1">
                <a:gradFill>
                  <a:gsLst>
                    <a:gs pos="7619">
                      <a:srgbClr val="00188F"/>
                    </a:gs>
                    <a:gs pos="35000">
                      <a:srgbClr val="00188F"/>
                    </a:gs>
                  </a:gsLst>
                  <a:lin ang="5400000" scaled="0"/>
                </a:gradFill>
                <a:cs typeface="Segoe UI" pitchFamily="34" charset="0"/>
              </a:rPr>
              <a:t>Independente</a:t>
            </a:r>
            <a:r>
              <a:rPr lang="en-US" sz="2200" b="1" dirty="0">
                <a:gradFill>
                  <a:gsLst>
                    <a:gs pos="7619">
                      <a:srgbClr val="00188F"/>
                    </a:gs>
                    <a:gs pos="35000">
                      <a:srgbClr val="00188F"/>
                    </a:gs>
                  </a:gsLst>
                  <a:lin ang="5400000" scaled="0"/>
                </a:gradFill>
                <a:cs typeface="Segoe UI" pitchFamily="34" charset="0"/>
              </a:rPr>
              <a:t> : </a:t>
            </a:r>
            <a:r>
              <a:rPr lang="en-US" sz="2200" dirty="0" err="1">
                <a:gradFill>
                  <a:gsLst>
                    <a:gs pos="19048">
                      <a:schemeClr val="tx1"/>
                    </a:gs>
                    <a:gs pos="65000">
                      <a:schemeClr val="tx1"/>
                    </a:gs>
                  </a:gsLst>
                  <a:lin ang="5400000" scaled="0"/>
                </a:gradFill>
                <a:cs typeface="Segoe UI" pitchFamily="34" charset="0"/>
              </a:rPr>
              <a:t>Cada</a:t>
            </a:r>
            <a:r>
              <a:rPr lang="en-US" sz="2200" dirty="0">
                <a:gradFill>
                  <a:gsLst>
                    <a:gs pos="19048">
                      <a:schemeClr val="tx1"/>
                    </a:gs>
                    <a:gs pos="65000">
                      <a:schemeClr val="tx1"/>
                    </a:gs>
                  </a:gsLst>
                  <a:lin ang="5400000" scaled="0"/>
                </a:gradFill>
                <a:cs typeface="Segoe UI" pitchFamily="34" charset="0"/>
              </a:rPr>
              <a:t> VM </a:t>
            </a:r>
            <a:r>
              <a:rPr lang="en-US" sz="2200" dirty="0" err="1">
                <a:gradFill>
                  <a:gsLst>
                    <a:gs pos="19048">
                      <a:schemeClr val="tx1"/>
                    </a:gs>
                    <a:gs pos="65000">
                      <a:schemeClr val="tx1"/>
                    </a:gs>
                  </a:gsLst>
                  <a:lin ang="5400000" scaled="0"/>
                </a:gradFill>
                <a:cs typeface="Segoe UI" pitchFamily="34" charset="0"/>
              </a:rPr>
              <a:t>pode</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ter</a:t>
            </a:r>
            <a:r>
              <a:rPr lang="en-US" sz="2200" dirty="0">
                <a:gradFill>
                  <a:gsLst>
                    <a:gs pos="19048">
                      <a:schemeClr val="tx1"/>
                    </a:gs>
                    <a:gs pos="65000">
                      <a:schemeClr val="tx1"/>
                    </a:gs>
                  </a:gsLst>
                  <a:lin ang="5400000" scaled="0"/>
                </a:gradFill>
                <a:cs typeface="Segoe UI" pitchFamily="34" charset="0"/>
              </a:rPr>
              <a:t> um SO </a:t>
            </a:r>
            <a:r>
              <a:rPr lang="en-US" sz="2200" dirty="0" err="1">
                <a:gradFill>
                  <a:gsLst>
                    <a:gs pos="19048">
                      <a:schemeClr val="tx1"/>
                    </a:gs>
                    <a:gs pos="65000">
                      <a:schemeClr val="tx1"/>
                    </a:gs>
                  </a:gsLst>
                  <a:lin ang="5400000" scaled="0"/>
                </a:gradFill>
                <a:cs typeface="Segoe UI" pitchFamily="34" charset="0"/>
              </a:rPr>
              <a:t>diferente</a:t>
            </a:r>
            <a:r>
              <a:rPr lang="en-US" sz="2200" dirty="0">
                <a:gradFill>
                  <a:gsLst>
                    <a:gs pos="19048">
                      <a:schemeClr val="tx1"/>
                    </a:gs>
                    <a:gs pos="65000">
                      <a:schemeClr val="tx1"/>
                    </a:gs>
                  </a:gsLst>
                  <a:lin ang="5400000" scaled="0"/>
                </a:gradFill>
                <a:cs typeface="Segoe UI" pitchFamily="34" charset="0"/>
              </a:rPr>
              <a:t> das </a:t>
            </a:r>
            <a:r>
              <a:rPr lang="en-US" sz="2200" dirty="0" err="1">
                <a:gradFill>
                  <a:gsLst>
                    <a:gs pos="19048">
                      <a:schemeClr val="tx1"/>
                    </a:gs>
                    <a:gs pos="65000">
                      <a:schemeClr val="tx1"/>
                    </a:gs>
                  </a:gsLst>
                  <a:lin ang="5400000" scaled="0"/>
                </a:gradFill>
                <a:cs typeface="Segoe UI" pitchFamily="34" charset="0"/>
              </a:rPr>
              <a:t>demais</a:t>
            </a:r>
            <a:r>
              <a:rPr lang="en-US" sz="2200" dirty="0">
                <a:gradFill>
                  <a:gsLst>
                    <a:gs pos="19048">
                      <a:schemeClr val="tx1"/>
                    </a:gs>
                    <a:gs pos="65000">
                      <a:schemeClr val="tx1"/>
                    </a:gs>
                  </a:gsLst>
                  <a:lin ang="5400000" scaled="0"/>
                </a:gradFill>
                <a:cs typeface="Segoe UI" pitchFamily="34" charset="0"/>
              </a:rPr>
              <a:t> VMs (inclusive </a:t>
            </a:r>
            <a:r>
              <a:rPr lang="en-US" sz="2200" dirty="0" err="1">
                <a:gradFill>
                  <a:gsLst>
                    <a:gs pos="19048">
                      <a:schemeClr val="tx1"/>
                    </a:gs>
                    <a:gs pos="65000">
                      <a:schemeClr val="tx1"/>
                    </a:gs>
                  </a:gsLst>
                  <a:lin ang="5400000" scaled="0"/>
                </a:gradFill>
                <a:cs typeface="Segoe UI" pitchFamily="34" charset="0"/>
              </a:rPr>
              <a:t>diferente</a:t>
            </a:r>
            <a:r>
              <a:rPr lang="en-US" sz="2200" dirty="0">
                <a:gradFill>
                  <a:gsLst>
                    <a:gs pos="19048">
                      <a:schemeClr val="tx1"/>
                    </a:gs>
                    <a:gs pos="65000">
                      <a:schemeClr val="tx1"/>
                    </a:gs>
                  </a:gsLst>
                  <a:lin ang="5400000" scaled="0"/>
                </a:gradFill>
                <a:cs typeface="Segoe UI" pitchFamily="34" charset="0"/>
              </a:rPr>
              <a:t> do SO do Host)</a:t>
            </a:r>
          </a:p>
          <a:p>
            <a:pPr marL="0" lvl="1" defTabSz="471584">
              <a:lnSpc>
                <a:spcPct val="90000"/>
              </a:lnSpc>
              <a:spcBef>
                <a:spcPts val="306"/>
              </a:spcBef>
              <a:spcAft>
                <a:spcPts val="612"/>
              </a:spcAft>
              <a:buClr>
                <a:srgbClr val="EFEFEF"/>
              </a:buClr>
            </a:pPr>
            <a:r>
              <a:rPr lang="en-US" sz="2200" b="1" dirty="0" err="1">
                <a:gradFill>
                  <a:gsLst>
                    <a:gs pos="7619">
                      <a:srgbClr val="00188F"/>
                    </a:gs>
                    <a:gs pos="35000">
                      <a:srgbClr val="00188F"/>
                    </a:gs>
                  </a:gsLst>
                  <a:lin ang="5400000" scaled="0"/>
                </a:gradFill>
                <a:cs typeface="Segoe UI" pitchFamily="34" charset="0"/>
              </a:rPr>
              <a:t>Flexível</a:t>
            </a:r>
            <a:r>
              <a:rPr lang="en-US" sz="2200" b="1" dirty="0">
                <a:gradFill>
                  <a:gsLst>
                    <a:gs pos="7619">
                      <a:srgbClr val="00188F"/>
                    </a:gs>
                    <a:gs pos="35000">
                      <a:srgbClr val="00188F"/>
                    </a:gs>
                  </a:gsLst>
                  <a:lin ang="5400000" scaled="0"/>
                </a:gradFill>
                <a:cs typeface="Segoe UI" pitchFamily="34" charset="0"/>
              </a:rPr>
              <a:t>: </a:t>
            </a:r>
            <a:r>
              <a:rPr lang="en-US" sz="2200" dirty="0">
                <a:gradFill>
                  <a:gsLst>
                    <a:gs pos="19048">
                      <a:schemeClr val="tx1"/>
                    </a:gs>
                    <a:gs pos="65000">
                      <a:schemeClr val="tx1"/>
                    </a:gs>
                  </a:gsLst>
                  <a:lin ang="5400000" scaled="0"/>
                </a:gradFill>
                <a:cs typeface="Segoe UI" pitchFamily="34" charset="0"/>
              </a:rPr>
              <a:t>VMs </a:t>
            </a:r>
            <a:r>
              <a:rPr lang="en-US" sz="2200" dirty="0" err="1">
                <a:gradFill>
                  <a:gsLst>
                    <a:gs pos="19048">
                      <a:schemeClr val="tx1"/>
                    </a:gs>
                    <a:gs pos="65000">
                      <a:schemeClr val="tx1"/>
                    </a:gs>
                  </a:gsLst>
                  <a:lin ang="5400000" scaled="0"/>
                </a:gradFill>
                <a:cs typeface="Segoe UI" pitchFamily="34" charset="0"/>
              </a:rPr>
              <a:t>podem</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ser</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migradas</a:t>
            </a:r>
            <a:r>
              <a:rPr lang="en-US" sz="2200" dirty="0">
                <a:gradFill>
                  <a:gsLst>
                    <a:gs pos="19048">
                      <a:schemeClr val="tx1"/>
                    </a:gs>
                    <a:gs pos="65000">
                      <a:schemeClr val="tx1"/>
                    </a:gs>
                  </a:gsLst>
                  <a:lin ang="5400000" scaled="0"/>
                </a:gradFill>
                <a:cs typeface="Segoe UI" pitchFamily="34" charset="0"/>
              </a:rPr>
              <a:t> para outros hosts para </a:t>
            </a:r>
            <a:r>
              <a:rPr lang="en-US" sz="2200" dirty="0" err="1">
                <a:gradFill>
                  <a:gsLst>
                    <a:gs pos="19048">
                      <a:schemeClr val="tx1"/>
                    </a:gs>
                    <a:gs pos="65000">
                      <a:schemeClr val="tx1"/>
                    </a:gs>
                  </a:gsLst>
                  <a:lin ang="5400000" scaled="0"/>
                </a:gradFill>
                <a:cs typeface="Segoe UI" pitchFamily="34" charset="0"/>
              </a:rPr>
              <a:t>balancear</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utilização</a:t>
            </a:r>
            <a:r>
              <a:rPr lang="en-US" sz="2200" dirty="0">
                <a:gradFill>
                  <a:gsLst>
                    <a:gs pos="19048">
                      <a:schemeClr val="tx1"/>
                    </a:gs>
                    <a:gs pos="65000">
                      <a:schemeClr val="tx1"/>
                    </a:gs>
                  </a:gsLst>
                  <a:lin ang="5400000" scaled="0"/>
                </a:gradFill>
                <a:cs typeface="Segoe UI" pitchFamily="34" charset="0"/>
              </a:rPr>
              <a:t> de Recursos e para </a:t>
            </a:r>
            <a:r>
              <a:rPr lang="en-US" sz="2200" dirty="0" err="1">
                <a:gradFill>
                  <a:gsLst>
                    <a:gs pos="19048">
                      <a:schemeClr val="tx1"/>
                    </a:gs>
                    <a:gs pos="65000">
                      <a:schemeClr val="tx1"/>
                    </a:gs>
                  </a:gsLst>
                  <a:lin ang="5400000" scaled="0"/>
                </a:gradFill>
                <a:cs typeface="Segoe UI" pitchFamily="34" charset="0"/>
              </a:rPr>
              <a:t>manutenção</a:t>
            </a:r>
            <a:r>
              <a:rPr lang="en-US" sz="2200" dirty="0">
                <a:gradFill>
                  <a:gsLst>
                    <a:gs pos="19048">
                      <a:schemeClr val="tx1"/>
                    </a:gs>
                    <a:gs pos="65000">
                      <a:schemeClr val="tx1"/>
                    </a:gs>
                  </a:gsLst>
                  <a:lin ang="5400000" scaled="0"/>
                </a:gradFill>
                <a:cs typeface="Segoe UI" pitchFamily="34" charset="0"/>
              </a:rPr>
              <a:t> de hosts, </a:t>
            </a:r>
            <a:r>
              <a:rPr lang="en-US" sz="2200" dirty="0" err="1">
                <a:gradFill>
                  <a:gsLst>
                    <a:gs pos="19048">
                      <a:schemeClr val="tx1"/>
                    </a:gs>
                    <a:gs pos="65000">
                      <a:schemeClr val="tx1"/>
                    </a:gs>
                  </a:gsLst>
                  <a:lin ang="5400000" scaled="0"/>
                </a:gradFill>
                <a:cs typeface="Segoe UI" pitchFamily="34" charset="0"/>
              </a:rPr>
              <a:t>sem</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interrupção</a:t>
            </a:r>
            <a:endParaRPr lang="en-US" sz="2200" dirty="0">
              <a:gradFill>
                <a:gsLst>
                  <a:gs pos="19048">
                    <a:schemeClr val="tx1"/>
                  </a:gs>
                  <a:gs pos="65000">
                    <a:schemeClr val="tx1"/>
                  </a:gs>
                </a:gsLst>
                <a:lin ang="5400000" scaled="0"/>
              </a:gradFill>
              <a:cs typeface="Segoe UI" pitchFamily="34" charset="0"/>
            </a:endParaRPr>
          </a:p>
          <a:p>
            <a:pPr marL="0" lvl="1" defTabSz="471584">
              <a:lnSpc>
                <a:spcPct val="90000"/>
              </a:lnSpc>
              <a:spcBef>
                <a:spcPts val="306"/>
              </a:spcBef>
              <a:spcAft>
                <a:spcPts val="612"/>
              </a:spcAft>
              <a:buClr>
                <a:srgbClr val="EFEFEF"/>
              </a:buClr>
            </a:pPr>
            <a:r>
              <a:rPr lang="en-US" sz="2200" b="1" dirty="0">
                <a:gradFill>
                  <a:gsLst>
                    <a:gs pos="7619">
                      <a:srgbClr val="00188F"/>
                    </a:gs>
                    <a:gs pos="35000">
                      <a:srgbClr val="00188F"/>
                    </a:gs>
                  </a:gsLst>
                  <a:lin ang="5400000" scaled="0"/>
                </a:gradFill>
                <a:cs typeface="Segoe UI" pitchFamily="34" charset="0"/>
              </a:rPr>
              <a:t>Seguro: </a:t>
            </a:r>
            <a:r>
              <a:rPr lang="en-US" sz="2200" dirty="0">
                <a:gradFill>
                  <a:gsLst>
                    <a:gs pos="19048">
                      <a:schemeClr val="tx1"/>
                    </a:gs>
                    <a:gs pos="65000">
                      <a:schemeClr val="tx1"/>
                    </a:gs>
                  </a:gsLst>
                  <a:lin ang="5400000" scaled="0"/>
                </a:gradFill>
                <a:cs typeface="Segoe UI" pitchFamily="34" charset="0"/>
              </a:rPr>
              <a:t>Altos </a:t>
            </a:r>
            <a:r>
              <a:rPr lang="en-US" sz="2200" dirty="0" err="1">
                <a:gradFill>
                  <a:gsLst>
                    <a:gs pos="19048">
                      <a:schemeClr val="tx1"/>
                    </a:gs>
                    <a:gs pos="65000">
                      <a:schemeClr val="tx1"/>
                    </a:gs>
                  </a:gsLst>
                  <a:lin ang="5400000" scaled="0"/>
                </a:gradFill>
                <a:cs typeface="Segoe UI" pitchFamily="34" charset="0"/>
              </a:rPr>
              <a:t>níveis</a:t>
            </a:r>
            <a:r>
              <a:rPr lang="en-US" sz="2200" dirty="0">
                <a:gradFill>
                  <a:gsLst>
                    <a:gs pos="19048">
                      <a:schemeClr val="tx1"/>
                    </a:gs>
                    <a:gs pos="65000">
                      <a:schemeClr val="tx1"/>
                    </a:gs>
                  </a:gsLst>
                  <a:lin ang="5400000" scaled="0"/>
                </a:gradFill>
                <a:cs typeface="Segoe UI" pitchFamily="34" charset="0"/>
              </a:rPr>
              <a:t> de Recursos e </a:t>
            </a:r>
            <a:r>
              <a:rPr lang="en-US" sz="2200" dirty="0" err="1">
                <a:gradFill>
                  <a:gsLst>
                    <a:gs pos="19048">
                      <a:schemeClr val="tx1"/>
                    </a:gs>
                    <a:gs pos="65000">
                      <a:schemeClr val="tx1"/>
                    </a:gs>
                  </a:gsLst>
                  <a:lin ang="5400000" scaled="0"/>
                </a:gradFill>
                <a:cs typeface="Segoe UI" pitchFamily="34" charset="0"/>
              </a:rPr>
              <a:t>isolamento</a:t>
            </a:r>
            <a:r>
              <a:rPr lang="en-US" sz="2200" dirty="0">
                <a:gradFill>
                  <a:gsLst>
                    <a:gs pos="19048">
                      <a:schemeClr val="tx1"/>
                    </a:gs>
                    <a:gs pos="65000">
                      <a:schemeClr val="tx1"/>
                    </a:gs>
                  </a:gsLst>
                  <a:lin ang="5400000" scaled="0"/>
                </a:gradFill>
                <a:cs typeface="Segoe UI" pitchFamily="34" charset="0"/>
              </a:rPr>
              <a:t> de </a:t>
            </a:r>
            <a:r>
              <a:rPr lang="en-US" sz="2200" dirty="0" err="1">
                <a:gradFill>
                  <a:gsLst>
                    <a:gs pos="19048">
                      <a:schemeClr val="tx1"/>
                    </a:gs>
                    <a:gs pos="65000">
                      <a:schemeClr val="tx1"/>
                    </a:gs>
                  </a:gsLst>
                  <a:lin ang="5400000" scaled="0"/>
                </a:gradFill>
                <a:cs typeface="Segoe UI" pitchFamily="34" charset="0"/>
              </a:rPr>
              <a:t>segurança</a:t>
            </a:r>
            <a:r>
              <a:rPr lang="en-US" sz="2200" dirty="0">
                <a:gradFill>
                  <a:gsLst>
                    <a:gs pos="19048">
                      <a:schemeClr val="tx1"/>
                    </a:gs>
                    <a:gs pos="65000">
                      <a:schemeClr val="tx1"/>
                    </a:gs>
                  </a:gsLst>
                  <a:lin ang="5400000" scaled="0"/>
                </a:gradFill>
                <a:cs typeface="Segoe UI" pitchFamily="34" charset="0"/>
              </a:rPr>
              <a:t> para </a:t>
            </a:r>
            <a:r>
              <a:rPr lang="en-US" sz="2200" dirty="0" err="1">
                <a:gradFill>
                  <a:gsLst>
                    <a:gs pos="19048">
                      <a:schemeClr val="tx1"/>
                    </a:gs>
                    <a:gs pos="65000">
                      <a:schemeClr val="tx1"/>
                    </a:gs>
                  </a:gsLst>
                  <a:lin ang="5400000" scaled="0"/>
                </a:gradFill>
                <a:cs typeface="Segoe UI" pitchFamily="34" charset="0"/>
              </a:rPr>
              <a:t>principais</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cargas</a:t>
            </a:r>
            <a:r>
              <a:rPr lang="en-US" sz="2200" dirty="0">
                <a:gradFill>
                  <a:gsLst>
                    <a:gs pos="19048">
                      <a:schemeClr val="tx1"/>
                    </a:gs>
                    <a:gs pos="65000">
                      <a:schemeClr val="tx1"/>
                    </a:gs>
                  </a:gsLst>
                  <a:lin ang="5400000" scaled="0"/>
                </a:gradFill>
                <a:cs typeface="Segoe UI" pitchFamily="34" charset="0"/>
              </a:rPr>
              <a:t> de </a:t>
            </a:r>
            <a:r>
              <a:rPr lang="en-US" sz="2200" dirty="0" err="1">
                <a:gradFill>
                  <a:gsLst>
                    <a:gs pos="19048">
                      <a:schemeClr val="tx1"/>
                    </a:gs>
                    <a:gs pos="65000">
                      <a:schemeClr val="tx1"/>
                    </a:gs>
                  </a:gsLst>
                  <a:lin ang="5400000" scaled="0"/>
                </a:gradFill>
                <a:cs typeface="Segoe UI" pitchFamily="34" charset="0"/>
              </a:rPr>
              <a:t>trabalho</a:t>
            </a:r>
            <a:r>
              <a:rPr lang="en-US" sz="2200" dirty="0">
                <a:gradFill>
                  <a:gsLst>
                    <a:gs pos="19048">
                      <a:schemeClr val="tx1"/>
                    </a:gs>
                    <a:gs pos="65000">
                      <a:schemeClr val="tx1"/>
                    </a:gs>
                  </a:gsLst>
                  <a:lin ang="5400000" scaled="0"/>
                </a:gradFill>
                <a:cs typeface="Segoe UI" pitchFamily="34" charset="0"/>
              </a:rPr>
              <a:t> </a:t>
            </a:r>
            <a:r>
              <a:rPr lang="en-US" sz="2200" dirty="0" err="1">
                <a:gradFill>
                  <a:gsLst>
                    <a:gs pos="19048">
                      <a:schemeClr val="tx1"/>
                    </a:gs>
                    <a:gs pos="65000">
                      <a:schemeClr val="tx1"/>
                    </a:gs>
                  </a:gsLst>
                  <a:lin ang="5400000" scaled="0"/>
                </a:gradFill>
                <a:cs typeface="Segoe UI" pitchFamily="34" charset="0"/>
              </a:rPr>
              <a:t>virtualizadas</a:t>
            </a:r>
            <a:r>
              <a:rPr lang="en-US" sz="2200" dirty="0">
                <a:gradFill>
                  <a:gsLst>
                    <a:gs pos="19048">
                      <a:schemeClr val="tx1"/>
                    </a:gs>
                    <a:gs pos="65000">
                      <a:schemeClr val="tx1"/>
                    </a:gs>
                  </a:gsLst>
                  <a:lin ang="5400000" scaled="0"/>
                </a:gradFill>
                <a:cs typeface="Segoe UI" pitchFamily="34" charset="0"/>
              </a:rPr>
              <a:t>.</a:t>
            </a:r>
          </a:p>
        </p:txBody>
      </p:sp>
      <p:sp>
        <p:nvSpPr>
          <p:cNvPr id="13" name="TextBox 12"/>
          <p:cNvSpPr txBox="1"/>
          <p:nvPr/>
        </p:nvSpPr>
        <p:spPr>
          <a:xfrm rot="16200000">
            <a:off x="9891757" y="372635"/>
            <a:ext cx="1138773"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gradFill>
                  <a:gsLst>
                    <a:gs pos="79817">
                      <a:srgbClr val="FFC000"/>
                    </a:gs>
                    <a:gs pos="30000">
                      <a:srgbClr val="FFC000"/>
                    </a:gs>
                  </a:gsLst>
                  <a:lin ang="5400000" scaled="0"/>
                </a:gradFill>
              </a:rPr>
              <a:t>}</a:t>
            </a:r>
            <a:endParaRPr lang="en-US" sz="2400" dirty="0">
              <a:gradFill>
                <a:gsLst>
                  <a:gs pos="79817">
                    <a:srgbClr val="FFC000"/>
                  </a:gs>
                  <a:gs pos="30000">
                    <a:srgbClr val="FFC000"/>
                  </a:gs>
                </a:gsLst>
                <a:lin ang="5400000" scaled="0"/>
              </a:gradFill>
            </a:endParaRPr>
          </a:p>
        </p:txBody>
      </p:sp>
      <p:sp>
        <p:nvSpPr>
          <p:cNvPr id="21" name="Rectangle 20"/>
          <p:cNvSpPr/>
          <p:nvPr/>
        </p:nvSpPr>
        <p:spPr bwMode="auto">
          <a:xfrm>
            <a:off x="6942567" y="4495421"/>
            <a:ext cx="4787501" cy="100760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26" name="Rectangle 25"/>
          <p:cNvSpPr/>
          <p:nvPr/>
        </p:nvSpPr>
        <p:spPr bwMode="auto">
          <a:xfrm>
            <a:off x="6946490" y="3868118"/>
            <a:ext cx="2330245" cy="5563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SO Guest</a:t>
            </a:r>
          </a:p>
        </p:txBody>
      </p:sp>
      <p:sp>
        <p:nvSpPr>
          <p:cNvPr id="27" name="Rectangle 26"/>
          <p:cNvSpPr/>
          <p:nvPr/>
        </p:nvSpPr>
        <p:spPr bwMode="auto">
          <a:xfrm>
            <a:off x="9403746" y="3868118"/>
            <a:ext cx="2330245" cy="556399"/>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chemeClr val="tx1"/>
                    </a:gs>
                    <a:gs pos="100000">
                      <a:schemeClr val="tx1"/>
                    </a:gs>
                  </a:gsLst>
                  <a:lin ang="5400000" scaled="0"/>
                </a:gradFill>
                <a:ea typeface="Segoe UI" pitchFamily="34" charset="0"/>
                <a:cs typeface="Segoe UI" pitchFamily="34" charset="0"/>
              </a:rPr>
              <a:t>SO Guest</a:t>
            </a:r>
          </a:p>
        </p:txBody>
      </p:sp>
      <p:sp>
        <p:nvSpPr>
          <p:cNvPr id="28" name="TextBox 27"/>
          <p:cNvSpPr txBox="1"/>
          <p:nvPr/>
        </p:nvSpPr>
        <p:spPr>
          <a:xfrm>
            <a:off x="9943041" y="938673"/>
            <a:ext cx="1236557" cy="794064"/>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Virtual</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Machine</a:t>
            </a:r>
          </a:p>
        </p:txBody>
      </p:sp>
      <p:sp>
        <p:nvSpPr>
          <p:cNvPr id="22" name="Rectangle 21"/>
          <p:cNvSpPr/>
          <p:nvPr/>
        </p:nvSpPr>
        <p:spPr bwMode="auto">
          <a:xfrm>
            <a:off x="6946490" y="2439248"/>
            <a:ext cx="2330245" cy="135796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A</a:t>
            </a:r>
            <a:br>
              <a:rPr lang="en-US" sz="2400" dirty="0">
                <a:gradFill>
                  <a:gsLst>
                    <a:gs pos="0">
                      <a:srgbClr val="FFFFFF"/>
                    </a:gs>
                    <a:gs pos="100000">
                      <a:srgbClr val="FFFFFF"/>
                    </a:gs>
                  </a:gsLst>
                  <a:lin ang="5400000" scaled="0"/>
                </a:gradFill>
                <a:ea typeface="Segoe UI" pitchFamily="34" charset="0"/>
                <a:cs typeface="Segoe UI" pitchFamily="34" charset="0"/>
              </a:rPr>
            </a:br>
            <a:r>
              <a:rPr lang="en-US" dirty="0" err="1">
                <a:gradFill>
                  <a:gsLst>
                    <a:gs pos="0">
                      <a:srgbClr val="FFFFFF"/>
                    </a:gs>
                    <a:gs pos="100000">
                      <a:srgbClr val="FFFFFF"/>
                    </a:gs>
                  </a:gsLst>
                  <a:lin ang="5400000" scaled="0"/>
                </a:gradFill>
                <a:ea typeface="Segoe UI" pitchFamily="34" charset="0"/>
                <a:cs typeface="Segoe UI" pitchFamily="34" charset="0"/>
              </a:rPr>
              <a:t>Binários</a:t>
            </a:r>
            <a:r>
              <a:rPr lang="en-US" dirty="0">
                <a:gradFill>
                  <a:gsLst>
                    <a:gs pos="0">
                      <a:srgbClr val="FFFFFF"/>
                    </a:gs>
                    <a:gs pos="100000">
                      <a:srgbClr val="FFFFFF"/>
                    </a:gs>
                  </a:gsLst>
                  <a:lin ang="5400000" scaled="0"/>
                </a:gradFill>
                <a:ea typeface="Segoe UI" pitchFamily="34" charset="0"/>
                <a:cs typeface="Segoe UI" pitchFamily="34" charset="0"/>
              </a:rPr>
              <a:t>/</a:t>
            </a:r>
            <a:r>
              <a:rPr lang="en-US" dirty="0" err="1">
                <a:gradFill>
                  <a:gsLst>
                    <a:gs pos="0">
                      <a:srgbClr val="FFFFFF"/>
                    </a:gs>
                    <a:gs pos="100000">
                      <a:srgbClr val="FFFFFF"/>
                    </a:gs>
                  </a:gsLst>
                  <a:lin ang="5400000" scaled="0"/>
                </a:gradFill>
                <a:ea typeface="Segoe UI" pitchFamily="34" charset="0"/>
                <a:cs typeface="Segoe UI" pitchFamily="34" charset="0"/>
              </a:rPr>
              <a:t>Biblioteca</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9403746" y="2439249"/>
            <a:ext cx="2330245" cy="1357964"/>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chemeClr val="tx1"/>
                    </a:gs>
                    <a:gs pos="100000">
                      <a:schemeClr val="tx1"/>
                    </a:gs>
                  </a:gsLst>
                  <a:lin ang="5400000" scaled="0"/>
                </a:gradFill>
                <a:ea typeface="Segoe UI" pitchFamily="34" charset="0"/>
                <a:cs typeface="Segoe UI" pitchFamily="34" charset="0"/>
              </a:rPr>
              <a:t>App B</a:t>
            </a:r>
            <a:br>
              <a:rPr lang="en-US" sz="2400" dirty="0">
                <a:gradFill>
                  <a:gsLst>
                    <a:gs pos="0">
                      <a:schemeClr val="tx1"/>
                    </a:gs>
                    <a:gs pos="100000">
                      <a:schemeClr val="tx1"/>
                    </a:gs>
                  </a:gsLst>
                  <a:lin ang="5400000" scaled="0"/>
                </a:gradFill>
                <a:ea typeface="Segoe UI" pitchFamily="34" charset="0"/>
                <a:cs typeface="Segoe UI" pitchFamily="34" charset="0"/>
              </a:rPr>
            </a:br>
            <a:r>
              <a:rPr lang="en-US" dirty="0" err="1">
                <a:gradFill>
                  <a:gsLst>
                    <a:gs pos="0">
                      <a:schemeClr val="tx1"/>
                    </a:gs>
                    <a:gs pos="100000">
                      <a:schemeClr val="tx1"/>
                    </a:gs>
                  </a:gsLst>
                  <a:lin ang="5400000" scaled="0"/>
                </a:gradFill>
                <a:ea typeface="Segoe UI" pitchFamily="34" charset="0"/>
                <a:cs typeface="Segoe UI" pitchFamily="34" charset="0"/>
              </a:rPr>
              <a:t>Binários</a:t>
            </a:r>
            <a:r>
              <a:rPr lang="en-US" dirty="0">
                <a:gradFill>
                  <a:gsLst>
                    <a:gs pos="0">
                      <a:schemeClr val="tx1"/>
                    </a:gs>
                    <a:gs pos="100000">
                      <a:schemeClr val="tx1"/>
                    </a:gs>
                  </a:gsLst>
                  <a:lin ang="5400000" scaled="0"/>
                </a:gradFill>
                <a:ea typeface="Segoe UI" pitchFamily="34" charset="0"/>
                <a:cs typeface="Segoe UI" pitchFamily="34" charset="0"/>
              </a:rPr>
              <a:t>/</a:t>
            </a:r>
            <a:r>
              <a:rPr lang="en-US" dirty="0" err="1">
                <a:gradFill>
                  <a:gsLst>
                    <a:gs pos="0">
                      <a:schemeClr val="tx1"/>
                    </a:gs>
                    <a:gs pos="100000">
                      <a:schemeClr val="tx1"/>
                    </a:gs>
                  </a:gsLst>
                  <a:lin ang="5400000" scaled="0"/>
                </a:gradFill>
                <a:ea typeface="Segoe UI" pitchFamily="34" charset="0"/>
                <a:cs typeface="Segoe UI" pitchFamily="34" charset="0"/>
              </a:rPr>
              <a:t>Biblioteca</a:t>
            </a:r>
            <a:endParaRPr lang="en-US" dirty="0">
              <a:gradFill>
                <a:gsLst>
                  <a:gs pos="0">
                    <a:schemeClr val="tx1"/>
                  </a:gs>
                  <a:gs pos="100000">
                    <a:schemeClr val="tx1"/>
                  </a:gs>
                </a:gsLst>
                <a:lin ang="5400000" scaled="0"/>
              </a:gradFill>
              <a:ea typeface="Segoe UI" pitchFamily="34" charset="0"/>
              <a:cs typeface="Segoe UI" pitchFamily="34" charset="0"/>
            </a:endParaRPr>
          </a:p>
        </p:txBody>
      </p:sp>
      <p:sp>
        <p:nvSpPr>
          <p:cNvPr id="25" name="Rectangle 24"/>
          <p:cNvSpPr/>
          <p:nvPr/>
        </p:nvSpPr>
        <p:spPr bwMode="auto">
          <a:xfrm>
            <a:off x="9364980" y="2400300"/>
            <a:ext cx="2392680" cy="2024216"/>
          </a:xfrm>
          <a:prstGeom prst="rect">
            <a:avLst/>
          </a:prstGeom>
          <a:noFill/>
          <a:ln w="666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Servidor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560998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22585"/>
          </a:xfrm>
        </p:spPr>
        <p:txBody>
          <a:bodyPr/>
          <a:lstStyle/>
          <a:p>
            <a:pPr marL="742950" indent="-742950">
              <a:buFont typeface="+mj-lt"/>
              <a:buAutoNum type="arabicPeriod"/>
            </a:pPr>
            <a:r>
              <a:rPr lang="pt-BR" sz="3600" dirty="0"/>
              <a:t>Diretório de trabalho</a:t>
            </a:r>
          </a:p>
          <a:p>
            <a:pPr marL="984250" lvl="1" indent="-742950">
              <a:buFont typeface="+mj-lt"/>
              <a:buAutoNum type="arabicPeriod"/>
            </a:pPr>
            <a:r>
              <a:rPr lang="pt-BR" sz="2000" dirty="0"/>
              <a:t>WORKDIR c:\\windows</a:t>
            </a:r>
          </a:p>
          <a:p>
            <a:pPr marL="984250" lvl="1" indent="-742950">
              <a:buFont typeface="+mj-lt"/>
              <a:buAutoNum type="arabicPeriod"/>
            </a:pPr>
            <a:r>
              <a:rPr lang="pt-BR" sz="2000" dirty="0"/>
              <a:t>WORKDIR c:\\app1\\dev</a:t>
            </a:r>
          </a:p>
          <a:p>
            <a:pPr marL="742950" indent="-742950">
              <a:buFont typeface="+mj-lt"/>
              <a:buAutoNum type="arabicPeriod"/>
            </a:pPr>
            <a:r>
              <a:rPr lang="pt-BR" sz="3600" dirty="0"/>
              <a:t>Comando padrão para ser executado no deploy de uma instância de container (exec form e shell form)</a:t>
            </a:r>
          </a:p>
          <a:p>
            <a:pPr marL="984250" lvl="1" indent="-742950">
              <a:buFont typeface="+mj-lt"/>
              <a:buAutoNum type="arabicPeriod"/>
            </a:pPr>
            <a:r>
              <a:rPr lang="pt-BR" sz="2000" dirty="0"/>
              <a:t>CMD [“c:\\app1\\dev\\httpd.exe”, “-x”]</a:t>
            </a:r>
          </a:p>
          <a:p>
            <a:pPr marL="984250" lvl="1" indent="-742950">
              <a:buFont typeface="+mj-lt"/>
              <a:buAutoNum type="arabicPeriod"/>
            </a:pPr>
            <a:r>
              <a:rPr lang="pt-BR" sz="2000" dirty="0"/>
              <a:t>OU</a:t>
            </a:r>
          </a:p>
          <a:p>
            <a:pPr marL="984250" lvl="1" indent="-742950">
              <a:buFont typeface="+mj-lt"/>
              <a:buAutoNum type="arabicPeriod"/>
            </a:pPr>
            <a:r>
              <a:rPr lang="pt-BR" sz="2000" dirty="0"/>
              <a:t>CMD c:\\app1\\dev\\httpd.exe –x</a:t>
            </a:r>
          </a:p>
          <a:p>
            <a:pPr marL="984250" lvl="1" indent="-742950">
              <a:buFont typeface="+mj-lt"/>
              <a:buAutoNum type="arabicPeriod"/>
            </a:pPr>
            <a:endParaRPr lang="pt-BR" sz="2000" dirty="0"/>
          </a:p>
        </p:txBody>
      </p:sp>
      <p:sp>
        <p:nvSpPr>
          <p:cNvPr id="3" name="Title 2"/>
          <p:cNvSpPr>
            <a:spLocks noGrp="1"/>
          </p:cNvSpPr>
          <p:nvPr>
            <p:ph type="title"/>
          </p:nvPr>
        </p:nvSpPr>
        <p:spPr/>
        <p:txBody>
          <a:bodyPr/>
          <a:lstStyle/>
          <a:p>
            <a:r>
              <a:rPr lang="pt-BR" dirty="0"/>
              <a:t>Sintaxe (exemplos)(cont...)</a:t>
            </a:r>
            <a:endParaRPr lang="en-US" dirty="0"/>
          </a:p>
        </p:txBody>
      </p:sp>
      <p:sp>
        <p:nvSpPr>
          <p:cNvPr id="4" name="Down Arrow 3"/>
          <p:cNvSpPr/>
          <p:nvPr/>
        </p:nvSpPr>
        <p:spPr bwMode="auto">
          <a:xfrm>
            <a:off x="2714920" y="1602556"/>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Down Arrow 4"/>
          <p:cNvSpPr/>
          <p:nvPr/>
        </p:nvSpPr>
        <p:spPr bwMode="auto">
          <a:xfrm>
            <a:off x="3527196" y="1960772"/>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3093563" y="3310379"/>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Down Arrow 6"/>
          <p:cNvSpPr/>
          <p:nvPr/>
        </p:nvSpPr>
        <p:spPr bwMode="auto">
          <a:xfrm>
            <a:off x="3706305" y="3310378"/>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Down Arrow 7"/>
          <p:cNvSpPr/>
          <p:nvPr/>
        </p:nvSpPr>
        <p:spPr bwMode="auto">
          <a:xfrm>
            <a:off x="2339418" y="3348085"/>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2818614" y="1960771"/>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Down Arrow 9"/>
          <p:cNvSpPr/>
          <p:nvPr/>
        </p:nvSpPr>
        <p:spPr bwMode="auto">
          <a:xfrm>
            <a:off x="2867320" y="3946664"/>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Down Arrow 10"/>
          <p:cNvSpPr/>
          <p:nvPr/>
        </p:nvSpPr>
        <p:spPr bwMode="auto">
          <a:xfrm>
            <a:off x="3480062" y="3946663"/>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a:off x="2113175" y="3984370"/>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141798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21238"/>
          </a:xfrm>
        </p:spPr>
        <p:txBody>
          <a:bodyPr/>
          <a:lstStyle/>
          <a:p>
            <a:pPr marL="742950" indent="-742950">
              <a:buFont typeface="+mj-lt"/>
              <a:buAutoNum type="arabicPeriod"/>
            </a:pPr>
            <a:r>
              <a:rPr lang="pt-BR" sz="3200" dirty="0"/>
              <a:t>Varias linhas de comando via ESCAPE (caractere \ ou `)</a:t>
            </a:r>
          </a:p>
          <a:p>
            <a:pPr marL="984250" lvl="1" indent="-742950">
              <a:buFont typeface="+mj-lt"/>
              <a:buAutoNum type="arabicPeriod"/>
            </a:pPr>
            <a:r>
              <a:rPr lang="pt-BR" sz="1800" dirty="0"/>
              <a:t>RUN powershell.exe -Command \</a:t>
            </a:r>
          </a:p>
          <a:p>
            <a:pPr marL="984250" lvl="1" indent="-742950">
              <a:buFont typeface="+mj-lt"/>
              <a:buAutoNum type="arabicPeriod"/>
            </a:pPr>
            <a:r>
              <a:rPr lang="pt-BR" sz="1800" dirty="0"/>
              <a:t>    $ErrorActionPreference = 'Stop'; \</a:t>
            </a:r>
          </a:p>
          <a:p>
            <a:pPr marL="984250" lvl="1" indent="-742950">
              <a:buFont typeface="+mj-lt"/>
              <a:buAutoNum type="arabicPeriod"/>
            </a:pPr>
            <a:r>
              <a:rPr lang="pt-BR" sz="1800" dirty="0"/>
              <a:t>    wget https://www.python.org/ftp/python/3.5.1/python-3.5.1.exe -OutFile c:\python-3.5.1.exe ; \</a:t>
            </a:r>
          </a:p>
          <a:p>
            <a:pPr marL="984250" lvl="1" indent="-742950">
              <a:buFont typeface="+mj-lt"/>
              <a:buAutoNum type="arabicPeriod"/>
            </a:pPr>
            <a:r>
              <a:rPr lang="pt-BR" sz="1800" dirty="0"/>
              <a:t>    Start-Process c:\python-3.5.1.exe -ArgumentList '/quiet InstallAllUsers=1 PrependPath=1' -Wait ; \</a:t>
            </a:r>
          </a:p>
          <a:p>
            <a:pPr marL="984250" lvl="1" indent="-742950">
              <a:buFont typeface="+mj-lt"/>
              <a:buAutoNum type="arabicPeriod"/>
            </a:pPr>
            <a:r>
              <a:rPr lang="pt-BR" sz="1800" dirty="0"/>
              <a:t>    Remove-Item c:\python-3.5.1.exe -Force</a:t>
            </a:r>
          </a:p>
          <a:p>
            <a:pPr marL="742950" indent="-742950">
              <a:buFont typeface="+mj-lt"/>
              <a:buAutoNum type="arabicPeriod"/>
            </a:pPr>
            <a:r>
              <a:rPr lang="pt-BR" sz="3200" dirty="0"/>
              <a:t>Usando caractere `</a:t>
            </a:r>
          </a:p>
          <a:p>
            <a:pPr marL="984250" lvl="1" indent="-742950">
              <a:buFont typeface="+mj-lt"/>
              <a:buAutoNum type="arabicPeriod"/>
            </a:pPr>
            <a:r>
              <a:rPr lang="pt-BR" sz="1800" dirty="0"/>
              <a:t>FROM windowsservercore</a:t>
            </a:r>
          </a:p>
          <a:p>
            <a:pPr marL="984250" lvl="1" indent="-742950">
              <a:buFont typeface="+mj-lt"/>
              <a:buAutoNum type="arabicPeriod"/>
            </a:pPr>
            <a:r>
              <a:rPr lang="pt-BR" sz="1800" dirty="0"/>
              <a:t>RUN powershell.exe -Command `</a:t>
            </a:r>
          </a:p>
          <a:p>
            <a:pPr marL="984250" lvl="1" indent="-742950">
              <a:buFont typeface="+mj-lt"/>
              <a:buAutoNum type="arabicPeriod"/>
            </a:pPr>
            <a:r>
              <a:rPr lang="pt-BR" sz="1800" dirty="0"/>
              <a:t>    $ErrorActionPreference = 'Stop'; `</a:t>
            </a:r>
          </a:p>
          <a:p>
            <a:pPr marL="984250" lvl="1" indent="-742950">
              <a:buFont typeface="+mj-lt"/>
              <a:buAutoNum type="arabicPeriod"/>
            </a:pPr>
            <a:r>
              <a:rPr lang="pt-BR" sz="1800" dirty="0"/>
              <a:t>    wget https://www.python.org/ftp/python/3.5.1/python-3.5.1.exe -OutFile c:\python-3.5.1.exe ; `</a:t>
            </a:r>
          </a:p>
          <a:p>
            <a:pPr marL="984250" lvl="1" indent="-742950">
              <a:buFont typeface="+mj-lt"/>
              <a:buAutoNum type="arabicPeriod"/>
            </a:pPr>
            <a:r>
              <a:rPr lang="pt-BR" sz="1800" dirty="0"/>
              <a:t>    Start-Process c:\python-3.5.1.exe -ArgumentList '/quiet InstallAllUsers=1 PrependPath=1' -Wait ; `</a:t>
            </a:r>
          </a:p>
          <a:p>
            <a:pPr marL="984250" lvl="1" indent="-742950">
              <a:buFont typeface="+mj-lt"/>
              <a:buAutoNum type="arabicPeriod"/>
            </a:pPr>
            <a:r>
              <a:rPr lang="pt-BR" sz="1800" dirty="0"/>
              <a:t>    Remove-Item c:\python-3.5.1.exe -Force</a:t>
            </a:r>
          </a:p>
        </p:txBody>
      </p:sp>
      <p:sp>
        <p:nvSpPr>
          <p:cNvPr id="3" name="Title 2"/>
          <p:cNvSpPr>
            <a:spLocks noGrp="1"/>
          </p:cNvSpPr>
          <p:nvPr>
            <p:ph type="title"/>
          </p:nvPr>
        </p:nvSpPr>
        <p:spPr/>
        <p:txBody>
          <a:bodyPr/>
          <a:lstStyle/>
          <a:p>
            <a:r>
              <a:rPr lang="pt-BR" dirty="0"/>
              <a:t>Sintaxe (exemplos)(cont...)</a:t>
            </a:r>
            <a:endParaRPr lang="en-US" dirty="0"/>
          </a:p>
        </p:txBody>
      </p:sp>
    </p:spTree>
    <p:extLst>
      <p:ext uri="{BB962C8B-B14F-4D97-AF65-F5344CB8AC3E}">
        <p14:creationId xmlns:p14="http://schemas.microsoft.com/office/powerpoint/2010/main" val="2966048358"/>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63089"/>
          </a:xfrm>
        </p:spPr>
        <p:txBody>
          <a:bodyPr/>
          <a:lstStyle/>
          <a:p>
            <a:pPr marL="742950" indent="-742950">
              <a:buFont typeface="+mj-lt"/>
              <a:buAutoNum type="arabicPeriod"/>
            </a:pPr>
            <a:r>
              <a:rPr lang="pt-BR" dirty="0"/>
              <a:t>Comandos PowerShell no Dockerfile</a:t>
            </a:r>
          </a:p>
          <a:p>
            <a:pPr marL="984250" lvl="1" indent="-742950">
              <a:buFont typeface="+mj-lt"/>
              <a:buAutoNum type="arabicPeriod"/>
            </a:pPr>
            <a:r>
              <a:rPr lang="en-US" dirty="0"/>
              <a:t>FROM </a:t>
            </a:r>
            <a:r>
              <a:rPr lang="en-US" dirty="0" err="1"/>
              <a:t>windowsservercore</a:t>
            </a:r>
            <a:endParaRPr lang="en-US" dirty="0"/>
          </a:p>
          <a:p>
            <a:pPr marL="984250" lvl="1" indent="-742950">
              <a:buFont typeface="+mj-lt"/>
              <a:buAutoNum type="arabicPeriod"/>
            </a:pPr>
            <a:r>
              <a:rPr lang="en-US" dirty="0"/>
              <a:t>RUN </a:t>
            </a:r>
            <a:r>
              <a:rPr lang="en-US" dirty="0" err="1"/>
              <a:t>powershell</a:t>
            </a:r>
            <a:r>
              <a:rPr lang="en-US" dirty="0"/>
              <a:t> -command Expand-Archive -Path c:\apache.zip -</a:t>
            </a:r>
            <a:r>
              <a:rPr lang="en-US" dirty="0" err="1"/>
              <a:t>DestinationPath</a:t>
            </a:r>
            <a:r>
              <a:rPr lang="en-US" dirty="0"/>
              <a:t> c:\</a:t>
            </a:r>
          </a:p>
          <a:p>
            <a:pPr marL="742950" indent="-742950">
              <a:buFont typeface="+mj-lt"/>
              <a:buAutoNum type="arabicPeriod"/>
            </a:pPr>
            <a:r>
              <a:rPr lang="pt-BR" dirty="0"/>
              <a:t>Chamada REST</a:t>
            </a:r>
          </a:p>
          <a:p>
            <a:pPr marL="984250" lvl="1" indent="-742950">
              <a:buFont typeface="+mj-lt"/>
              <a:buAutoNum type="arabicPeriod"/>
            </a:pPr>
            <a:r>
              <a:rPr lang="pt-BR" dirty="0"/>
              <a:t>FROM windowsservercore</a:t>
            </a:r>
          </a:p>
          <a:p>
            <a:pPr marL="984250" lvl="1" indent="-742950">
              <a:buFont typeface="+mj-lt"/>
              <a:buAutoNum type="arabicPeriod"/>
            </a:pPr>
            <a:r>
              <a:rPr lang="pt-BR" dirty="0"/>
              <a:t>RUN powershell.exe -Command \</a:t>
            </a:r>
          </a:p>
          <a:p>
            <a:pPr marL="984250" lvl="1" indent="-742950">
              <a:buFont typeface="+mj-lt"/>
              <a:buAutoNum type="arabicPeriod"/>
            </a:pPr>
            <a:r>
              <a:rPr lang="pt-BR" dirty="0"/>
              <a:t>  $ErrorActionPreference = 'Stop'; \</a:t>
            </a:r>
          </a:p>
          <a:p>
            <a:pPr marL="984250" lvl="1" indent="-742950">
              <a:buFont typeface="+mj-lt"/>
              <a:buAutoNum type="arabicPeriod"/>
            </a:pPr>
            <a:r>
              <a:rPr lang="pt-BR" dirty="0"/>
              <a:t>  Invoke-WebRequest https://www.python.org/ftp/python/3.5.1/python-3.5.1.exe -OutFile c:\python\python-3.5.1.exe ; \</a:t>
            </a:r>
          </a:p>
          <a:p>
            <a:pPr marL="984250" lvl="1" indent="-742950">
              <a:buFont typeface="+mj-lt"/>
              <a:buAutoNum type="arabicPeriod"/>
            </a:pPr>
            <a:r>
              <a:rPr lang="pt-BR" dirty="0"/>
              <a:t>  Start-Process c:\python\python-3.5.1.exe -ArgumentList '/quiet InstallAllUsers=1 PrependPath=1' -Wait ; \</a:t>
            </a:r>
          </a:p>
          <a:p>
            <a:pPr marL="984250" lvl="1" indent="-742950">
              <a:buFont typeface="+mj-lt"/>
              <a:buAutoNum type="arabicPeriod"/>
            </a:pPr>
            <a:r>
              <a:rPr lang="pt-BR" dirty="0"/>
              <a:t>  Remove-Item c:\python\python-3.5.1.exe -Force</a:t>
            </a:r>
          </a:p>
        </p:txBody>
      </p:sp>
      <p:sp>
        <p:nvSpPr>
          <p:cNvPr id="3" name="Title 2"/>
          <p:cNvSpPr>
            <a:spLocks noGrp="1"/>
          </p:cNvSpPr>
          <p:nvPr>
            <p:ph type="title"/>
          </p:nvPr>
        </p:nvSpPr>
        <p:spPr/>
        <p:txBody>
          <a:bodyPr/>
          <a:lstStyle/>
          <a:p>
            <a:r>
              <a:rPr lang="pt-BR" dirty="0"/>
              <a:t>Sintaxe (exemplos)(cont...)</a:t>
            </a:r>
            <a:endParaRPr lang="en-US" dirty="0"/>
          </a:p>
        </p:txBody>
      </p:sp>
    </p:spTree>
    <p:extLst>
      <p:ext uri="{BB962C8B-B14F-4D97-AF65-F5344CB8AC3E}">
        <p14:creationId xmlns:p14="http://schemas.microsoft.com/office/powerpoint/2010/main" val="116772390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093976"/>
          </a:xfrm>
        </p:spPr>
        <p:txBody>
          <a:bodyPr/>
          <a:lstStyle/>
          <a:p>
            <a:pPr marL="742950" indent="-742950">
              <a:buFont typeface="+mj-lt"/>
              <a:buAutoNum type="arabicPeriod"/>
            </a:pPr>
            <a:r>
              <a:rPr lang="pt-BR" sz="2800" dirty="0"/>
              <a:t>Comando PowerShell no Dockerfile</a:t>
            </a:r>
          </a:p>
          <a:p>
            <a:pPr marL="984250" lvl="1" indent="-742950">
              <a:buFont typeface="+mj-lt"/>
              <a:buAutoNum type="arabicPeriod"/>
            </a:pPr>
            <a:r>
              <a:rPr lang="en-US" sz="1600" dirty="0"/>
              <a:t>FROM </a:t>
            </a:r>
            <a:r>
              <a:rPr lang="en-US" sz="1600" dirty="0" err="1"/>
              <a:t>windowsservercore</a:t>
            </a:r>
            <a:endParaRPr lang="en-US" sz="1600" dirty="0"/>
          </a:p>
          <a:p>
            <a:pPr marL="984250" lvl="1" indent="-742950">
              <a:buFont typeface="+mj-lt"/>
              <a:buAutoNum type="arabicPeriod"/>
            </a:pPr>
            <a:r>
              <a:rPr lang="en-US" sz="1600" dirty="0"/>
              <a:t>RUN </a:t>
            </a:r>
            <a:r>
              <a:rPr lang="en-US" sz="1600" dirty="0" err="1"/>
              <a:t>powershell</a:t>
            </a:r>
            <a:r>
              <a:rPr lang="en-US" sz="1600" dirty="0"/>
              <a:t> -command Expand-Archive -Path c:\apache.zip -</a:t>
            </a:r>
            <a:r>
              <a:rPr lang="en-US" sz="1600" dirty="0" err="1"/>
              <a:t>DestinationPath</a:t>
            </a:r>
            <a:r>
              <a:rPr lang="en-US" sz="1600" dirty="0"/>
              <a:t> c:\</a:t>
            </a:r>
          </a:p>
          <a:p>
            <a:pPr marL="742950" indent="-742950">
              <a:buFont typeface="+mj-lt"/>
              <a:buAutoNum type="arabicPeriod"/>
            </a:pPr>
            <a:r>
              <a:rPr lang="pt-BR" sz="2800" dirty="0"/>
              <a:t>Chamada REST (usando invoke-webrequest)</a:t>
            </a:r>
          </a:p>
          <a:p>
            <a:pPr marL="984250" lvl="1" indent="-742950">
              <a:buFont typeface="+mj-lt"/>
              <a:buAutoNum type="arabicPeriod"/>
            </a:pPr>
            <a:r>
              <a:rPr lang="pt-BR" sz="1600" dirty="0"/>
              <a:t>FROM windowsservercore</a:t>
            </a:r>
          </a:p>
          <a:p>
            <a:pPr marL="984250" lvl="1" indent="-742950">
              <a:buFont typeface="+mj-lt"/>
              <a:buAutoNum type="arabicPeriod"/>
            </a:pPr>
            <a:r>
              <a:rPr lang="pt-BR" sz="1600" dirty="0"/>
              <a:t>RUN powershell.exe -Command \</a:t>
            </a:r>
          </a:p>
          <a:p>
            <a:pPr marL="984250" lvl="1" indent="-742950">
              <a:buFont typeface="+mj-lt"/>
              <a:buAutoNum type="arabicPeriod"/>
            </a:pPr>
            <a:r>
              <a:rPr lang="pt-BR" sz="1600" dirty="0"/>
              <a:t>  $ErrorActionPreference = 'Stop'; \</a:t>
            </a:r>
          </a:p>
          <a:p>
            <a:pPr marL="984250" lvl="1" indent="-742950">
              <a:buFont typeface="+mj-lt"/>
              <a:buAutoNum type="arabicPeriod"/>
            </a:pPr>
            <a:r>
              <a:rPr lang="pt-BR" sz="1600" dirty="0"/>
              <a:t>  Invoke-WebRequest https://www.python.org/ftp/python/3.5.1/python-3.5.1.exe -OutFile c:\python\python-3.5.1.exe ; \</a:t>
            </a:r>
          </a:p>
          <a:p>
            <a:pPr marL="984250" lvl="1" indent="-742950">
              <a:buFont typeface="+mj-lt"/>
              <a:buAutoNum type="arabicPeriod"/>
            </a:pPr>
            <a:r>
              <a:rPr lang="pt-BR" sz="1600" dirty="0"/>
              <a:t>  Start-Process c:\python\python-3.5.1.exe -ArgumentList '/quiet InstallAllUsers=1 PrependPath=1' -Wait ; \</a:t>
            </a:r>
          </a:p>
          <a:p>
            <a:pPr marL="984250" lvl="1" indent="-742950">
              <a:buFont typeface="+mj-lt"/>
              <a:buAutoNum type="arabicPeriod"/>
            </a:pPr>
            <a:r>
              <a:rPr lang="pt-BR" sz="1600" dirty="0"/>
              <a:t>  Remove-Item c:\python\python-3.5.1.exe –Force</a:t>
            </a:r>
          </a:p>
          <a:p>
            <a:pPr marL="742950" indent="-742950">
              <a:buFont typeface="+mj-lt"/>
              <a:buAutoNum type="arabicPeriod"/>
            </a:pPr>
            <a:r>
              <a:rPr lang="pt-BR" sz="2800" dirty="0"/>
              <a:t>Chamada REST (usando biblioteca .Net WebClient)</a:t>
            </a:r>
          </a:p>
          <a:p>
            <a:pPr marL="984250" lvl="1" indent="-742950">
              <a:buFont typeface="+mj-lt"/>
              <a:buAutoNum type="arabicPeriod"/>
            </a:pPr>
            <a:r>
              <a:rPr lang="pt-BR" sz="1600" dirty="0"/>
              <a:t>FROM windowsservercore</a:t>
            </a:r>
          </a:p>
          <a:p>
            <a:pPr marL="984250" lvl="1" indent="-742950">
              <a:buFont typeface="+mj-lt"/>
              <a:buAutoNum type="arabicPeriod"/>
            </a:pPr>
            <a:r>
              <a:rPr lang="pt-BR" sz="1600" dirty="0"/>
              <a:t>RUN powershell.exe -Command \</a:t>
            </a:r>
          </a:p>
          <a:p>
            <a:pPr marL="984250" lvl="1" indent="-742950">
              <a:buFont typeface="+mj-lt"/>
              <a:buAutoNum type="arabicPeriod"/>
            </a:pPr>
            <a:r>
              <a:rPr lang="pt-BR" sz="1600" dirty="0"/>
              <a:t>  $ErrorActionPreference = 'Stop'; \</a:t>
            </a:r>
          </a:p>
          <a:p>
            <a:pPr marL="984250" lvl="1" indent="-742950">
              <a:buFont typeface="+mj-lt"/>
              <a:buAutoNum type="arabicPeriod"/>
            </a:pPr>
            <a:r>
              <a:rPr lang="pt-BR" sz="1600" dirty="0"/>
              <a:t>  (New-Object System.Net.WebClient).DownloadFile('https://www.python.org/ftp/python/3.5.1/python-3.5.1.exe','c:\python\python-3.5.1.exe') ; \</a:t>
            </a:r>
          </a:p>
          <a:p>
            <a:pPr marL="984250" lvl="1" indent="-742950">
              <a:buFont typeface="+mj-lt"/>
              <a:buAutoNum type="arabicPeriod"/>
            </a:pPr>
            <a:r>
              <a:rPr lang="pt-BR" sz="1600" dirty="0"/>
              <a:t>  Start-Process c:\python\python-3.5.1.exe -ArgumentList '/quiet InstallAllUsers=1 PrependPath=1' -Wait ; \</a:t>
            </a:r>
          </a:p>
          <a:p>
            <a:pPr marL="984250" lvl="1" indent="-742950">
              <a:buFont typeface="+mj-lt"/>
              <a:buAutoNum type="arabicPeriod"/>
            </a:pPr>
            <a:r>
              <a:rPr lang="pt-BR" sz="1600" dirty="0"/>
              <a:t>  Remove-Item c:\python\python-3.5.1.exe -Force</a:t>
            </a:r>
          </a:p>
          <a:p>
            <a:pPr marL="984250" lvl="1" indent="-742950">
              <a:buFont typeface="+mj-lt"/>
              <a:buAutoNum type="arabicPeriod"/>
            </a:pPr>
            <a:endParaRPr lang="pt-BR" sz="1600" dirty="0"/>
          </a:p>
        </p:txBody>
      </p:sp>
      <p:sp>
        <p:nvSpPr>
          <p:cNvPr id="3" name="Title 2"/>
          <p:cNvSpPr>
            <a:spLocks noGrp="1"/>
          </p:cNvSpPr>
          <p:nvPr>
            <p:ph type="title"/>
          </p:nvPr>
        </p:nvSpPr>
        <p:spPr/>
        <p:txBody>
          <a:bodyPr/>
          <a:lstStyle/>
          <a:p>
            <a:r>
              <a:rPr lang="pt-BR" dirty="0"/>
              <a:t>Sintaxe (exemplos)(cont...)</a:t>
            </a:r>
            <a:endParaRPr lang="en-US" dirty="0"/>
          </a:p>
        </p:txBody>
      </p:sp>
      <p:sp>
        <p:nvSpPr>
          <p:cNvPr id="4" name="Rectangle 3"/>
          <p:cNvSpPr/>
          <p:nvPr/>
        </p:nvSpPr>
        <p:spPr bwMode="auto">
          <a:xfrm>
            <a:off x="7956223" y="226243"/>
            <a:ext cx="4392890" cy="16119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pt-BR" sz="2400" dirty="0">
                <a:gradFill>
                  <a:gsLst>
                    <a:gs pos="0">
                      <a:srgbClr val="FFFFFF"/>
                    </a:gs>
                    <a:gs pos="100000">
                      <a:srgbClr val="FFFFFF"/>
                    </a:gs>
                  </a:gsLst>
                  <a:lin ang="5400000" scaled="0"/>
                </a:gradFill>
                <a:ea typeface="Segoe UI" pitchFamily="34" charset="0"/>
                <a:cs typeface="Segoe UI" pitchFamily="34" charset="0"/>
              </a:rPr>
              <a:t>Invoke-webrequest e WebClient por enquanto não são suportados no Nano Server (TP5)</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90739508"/>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57459"/>
          </a:xfrm>
        </p:spPr>
        <p:txBody>
          <a:bodyPr/>
          <a:lstStyle/>
          <a:p>
            <a:pPr marL="742950" indent="-742950">
              <a:buFont typeface="+mj-lt"/>
              <a:buAutoNum type="arabicPeriod"/>
            </a:pPr>
            <a:r>
              <a:rPr lang="pt-BR" dirty="0"/>
              <a:t>PowerShell script no Dockerfile</a:t>
            </a:r>
          </a:p>
          <a:p>
            <a:pPr marL="984250" lvl="1" indent="-742950">
              <a:buFont typeface="+mj-lt"/>
              <a:buAutoNum type="arabicPeriod"/>
            </a:pPr>
            <a:r>
              <a:rPr lang="en-US" dirty="0"/>
              <a:t>FROM </a:t>
            </a:r>
            <a:r>
              <a:rPr lang="en-US" dirty="0" err="1"/>
              <a:t>windowsservercore</a:t>
            </a:r>
            <a:endParaRPr lang="en-US" dirty="0"/>
          </a:p>
          <a:p>
            <a:pPr marL="984250" lvl="1" indent="-742950">
              <a:buFont typeface="+mj-lt"/>
              <a:buAutoNum type="arabicPeriod"/>
            </a:pPr>
            <a:r>
              <a:rPr lang="en-US" dirty="0"/>
              <a:t>ADD script.ps1 /windows/temp/script.ps1</a:t>
            </a:r>
          </a:p>
          <a:p>
            <a:pPr marL="984250" lvl="1" indent="-742950">
              <a:buFont typeface="+mj-lt"/>
              <a:buAutoNum type="arabicPeriod"/>
            </a:pPr>
            <a:r>
              <a:rPr lang="en-US" dirty="0"/>
              <a:t>RUN powershell.exe -</a:t>
            </a:r>
            <a:r>
              <a:rPr lang="en-US" dirty="0" err="1"/>
              <a:t>executionpolicy</a:t>
            </a:r>
            <a:r>
              <a:rPr lang="en-US" dirty="0"/>
              <a:t> bypass c:\windows\temp\script.ps1</a:t>
            </a:r>
          </a:p>
        </p:txBody>
      </p:sp>
      <p:sp>
        <p:nvSpPr>
          <p:cNvPr id="3" name="Title 2"/>
          <p:cNvSpPr>
            <a:spLocks noGrp="1"/>
          </p:cNvSpPr>
          <p:nvPr>
            <p:ph type="title"/>
          </p:nvPr>
        </p:nvSpPr>
        <p:spPr/>
        <p:txBody>
          <a:bodyPr/>
          <a:lstStyle/>
          <a:p>
            <a:r>
              <a:rPr lang="pt-BR" dirty="0"/>
              <a:t>Sintaxe (exemplos)(cont...)</a:t>
            </a:r>
            <a:endParaRPr lang="en-US" dirty="0"/>
          </a:p>
        </p:txBody>
      </p:sp>
    </p:spTree>
    <p:extLst>
      <p:ext uri="{BB962C8B-B14F-4D97-AF65-F5344CB8AC3E}">
        <p14:creationId xmlns:p14="http://schemas.microsoft.com/office/powerpoint/2010/main" val="195547254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75400"/>
          </a:xfrm>
        </p:spPr>
        <p:txBody>
          <a:bodyPr/>
          <a:lstStyle/>
          <a:p>
            <a:pPr marL="742950" indent="-742950">
              <a:buFont typeface="+mj-lt"/>
              <a:buAutoNum type="arabicPeriod"/>
            </a:pPr>
            <a:r>
              <a:rPr lang="pt-BR" sz="3200" dirty="0"/>
              <a:t>Criar diretório para repositório do Dockerfile</a:t>
            </a:r>
          </a:p>
          <a:p>
            <a:pPr marL="800100" lvl="1" indent="-457200">
              <a:buFont typeface="+mj-lt"/>
              <a:buAutoNum type="arabicPeriod"/>
            </a:pPr>
            <a:r>
              <a:rPr lang="pt-BR" sz="1800" dirty="0"/>
              <a:t>Powershell new-item c:\build\dockerfile –force</a:t>
            </a:r>
          </a:p>
          <a:p>
            <a:pPr marL="742950" indent="-742950">
              <a:buFont typeface="+mj-lt"/>
              <a:buAutoNum type="arabicPeriod"/>
            </a:pPr>
            <a:r>
              <a:rPr lang="pt-BR" sz="3200" dirty="0"/>
              <a:t>Editar Dockerfile com Notepad</a:t>
            </a:r>
          </a:p>
          <a:p>
            <a:pPr marL="800100" lvl="1" indent="-457200">
              <a:buFont typeface="+mj-lt"/>
              <a:buAutoNum type="arabicPeriod"/>
            </a:pPr>
            <a:r>
              <a:rPr lang="pt-BR" sz="1800" dirty="0"/>
              <a:t>Notepad c:\build\dockerfile</a:t>
            </a:r>
          </a:p>
          <a:p>
            <a:pPr marL="742950" indent="-742950">
              <a:buFont typeface="+mj-lt"/>
              <a:buAutoNum type="arabicPeriod"/>
            </a:pPr>
            <a:r>
              <a:rPr lang="pt-BR" sz="3200" dirty="0"/>
              <a:t>Criar nova imagem (usando microsoft/iis:windowsservercore) e executar comando</a:t>
            </a:r>
          </a:p>
          <a:p>
            <a:pPr marL="800100" lvl="1" indent="-457200">
              <a:buFont typeface="+mj-lt"/>
              <a:buAutoNum type="arabicPeriod"/>
            </a:pPr>
            <a:r>
              <a:rPr lang="pt-BR" sz="1800" dirty="0"/>
              <a:t>Copie e cole o seguinte texto</a:t>
            </a:r>
          </a:p>
          <a:p>
            <a:pPr marL="914400" lvl="2" indent="-342900">
              <a:buFont typeface="+mj-lt"/>
              <a:buAutoNum type="arabicPeriod"/>
            </a:pPr>
            <a:r>
              <a:rPr lang="en-US" sz="1600" dirty="0"/>
              <a:t>FROM </a:t>
            </a:r>
            <a:r>
              <a:rPr lang="en-US" sz="1600" dirty="0" err="1"/>
              <a:t>microsoft</a:t>
            </a:r>
            <a:r>
              <a:rPr lang="en-US" sz="1600" dirty="0"/>
              <a:t>/</a:t>
            </a:r>
            <a:r>
              <a:rPr lang="en-US" sz="1600" dirty="0" err="1"/>
              <a:t>iis:windowsservercore</a:t>
            </a:r>
            <a:endParaRPr lang="en-US" sz="1600" dirty="0"/>
          </a:p>
          <a:p>
            <a:pPr marL="914400" lvl="2" indent="-342900">
              <a:buFont typeface="+mj-lt"/>
              <a:buAutoNum type="arabicPeriod"/>
            </a:pPr>
            <a:r>
              <a:rPr lang="en-US" sz="1600" dirty="0"/>
              <a:t>RUN echo "Hello World – teste de </a:t>
            </a:r>
            <a:r>
              <a:rPr lang="en-US" sz="1600" dirty="0" err="1"/>
              <a:t>Dockerfile</a:t>
            </a:r>
            <a:r>
              <a:rPr lang="en-US" sz="1600" dirty="0"/>
              <a:t>" &gt; c:\inetpub\wwwroot\index.html</a:t>
            </a:r>
          </a:p>
          <a:p>
            <a:pPr marL="800100" lvl="1" indent="-457200">
              <a:buFont typeface="+mj-lt"/>
              <a:buAutoNum type="arabicPeriod"/>
            </a:pPr>
            <a:r>
              <a:rPr lang="pt-BR" sz="1800" dirty="0"/>
              <a:t>Salvar e fechar notepad</a:t>
            </a:r>
          </a:p>
          <a:p>
            <a:pPr marL="742950" indent="-742950">
              <a:buFont typeface="+mj-lt"/>
              <a:buAutoNum type="arabicPeriod"/>
            </a:pPr>
            <a:r>
              <a:rPr lang="pt-BR" sz="3200" dirty="0"/>
              <a:t>Criar nova imagem a partir do Dockerfile</a:t>
            </a:r>
          </a:p>
          <a:p>
            <a:pPr marL="800100" lvl="1" indent="-457200">
              <a:buFont typeface="+mj-lt"/>
              <a:buAutoNum type="arabicPeriod"/>
            </a:pPr>
            <a:r>
              <a:rPr lang="pt-BR" sz="1800" dirty="0"/>
              <a:t>CD build</a:t>
            </a:r>
          </a:p>
          <a:p>
            <a:pPr marL="800100" lvl="1" indent="-457200">
              <a:buFont typeface="+mj-lt"/>
              <a:buAutoNum type="arabicPeriod"/>
            </a:pPr>
            <a:r>
              <a:rPr lang="pt-BR" sz="1800" dirty="0"/>
              <a:t>Docker build –t teste2 .</a:t>
            </a:r>
          </a:p>
          <a:p>
            <a:pPr marL="800100" lvl="1" indent="-457200">
              <a:buFont typeface="+mj-lt"/>
              <a:buAutoNum type="arabicPeriod"/>
            </a:pPr>
            <a:r>
              <a:rPr lang="pt-BR" sz="1800" dirty="0"/>
              <a:t>OU</a:t>
            </a:r>
          </a:p>
          <a:p>
            <a:pPr marL="800100" lvl="1" indent="-457200">
              <a:buFont typeface="+mj-lt"/>
              <a:buAutoNum type="arabicPeriod"/>
            </a:pPr>
            <a:r>
              <a:rPr lang="pt-BR" sz="1800" dirty="0"/>
              <a:t>Docker build –t iis-dockerfile c:\build</a:t>
            </a:r>
          </a:p>
        </p:txBody>
      </p:sp>
      <p:sp>
        <p:nvSpPr>
          <p:cNvPr id="3" name="Title 2"/>
          <p:cNvSpPr>
            <a:spLocks noGrp="1"/>
          </p:cNvSpPr>
          <p:nvPr>
            <p:ph type="title"/>
          </p:nvPr>
        </p:nvSpPr>
        <p:spPr/>
        <p:txBody>
          <a:bodyPr/>
          <a:lstStyle/>
          <a:p>
            <a:r>
              <a:rPr lang="pt-BR" dirty="0"/>
              <a:t>Criando imagems via Dockerfile</a:t>
            </a:r>
            <a:endParaRPr lang="en-US" dirty="0"/>
          </a:p>
        </p:txBody>
      </p:sp>
      <p:sp>
        <p:nvSpPr>
          <p:cNvPr id="4" name="Down Arrow 3"/>
          <p:cNvSpPr/>
          <p:nvPr/>
        </p:nvSpPr>
        <p:spPr bwMode="auto">
          <a:xfrm>
            <a:off x="3421929" y="5684363"/>
            <a:ext cx="226243" cy="301657"/>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930127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075236"/>
          </a:xfrm>
        </p:spPr>
        <p:txBody>
          <a:bodyPr/>
          <a:lstStyle/>
          <a:p>
            <a:r>
              <a:rPr lang="pt-BR" sz="2800" dirty="0"/>
              <a:t>Visualizar imagens disponíveis</a:t>
            </a:r>
            <a:endParaRPr lang="pt-BR" sz="1600" dirty="0"/>
          </a:p>
          <a:p>
            <a:pPr lvl="1"/>
            <a:r>
              <a:rPr lang="pt-BR" sz="1600" dirty="0"/>
              <a:t>Docker images</a:t>
            </a:r>
          </a:p>
          <a:p>
            <a:r>
              <a:rPr lang="pt-BR" sz="3200" dirty="0"/>
              <a:t>Vsualizar histórico de criação da imagem</a:t>
            </a:r>
          </a:p>
          <a:p>
            <a:pPr lvl="1"/>
            <a:r>
              <a:rPr lang="pt-BR" sz="1600" dirty="0"/>
              <a:t>Docker history nome_imagem</a:t>
            </a:r>
          </a:p>
          <a:p>
            <a:r>
              <a:rPr lang="pt-BR" sz="2800" dirty="0"/>
              <a:t>Implantar novo container baseado em imagem</a:t>
            </a:r>
          </a:p>
          <a:p>
            <a:pPr lvl="1"/>
            <a:r>
              <a:rPr lang="pt-BR" sz="1600" dirty="0"/>
              <a:t>docker run -d -p 80:80 iis-dockerfile ping -t localhost</a:t>
            </a:r>
          </a:p>
          <a:p>
            <a:r>
              <a:rPr lang="pt-BR" sz="2800" dirty="0"/>
              <a:t>Teste: verificar IP do host e abrir browser em outra maquina usando este IP</a:t>
            </a:r>
          </a:p>
          <a:p>
            <a:r>
              <a:rPr lang="pt-BR" sz="2800" dirty="0"/>
              <a:t>Verificar nome do container em execução</a:t>
            </a:r>
          </a:p>
          <a:p>
            <a:pPr lvl="1"/>
            <a:r>
              <a:rPr lang="pt-BR" sz="1600" dirty="0"/>
              <a:t>Docker ps</a:t>
            </a:r>
          </a:p>
          <a:p>
            <a:r>
              <a:rPr lang="pt-BR" sz="2800" dirty="0"/>
              <a:t>Remover container (rm)</a:t>
            </a:r>
          </a:p>
          <a:p>
            <a:pPr lvl="1"/>
            <a:r>
              <a:rPr lang="pt-BR" sz="1600" dirty="0"/>
              <a:t>Docker rm –f nome_container</a:t>
            </a:r>
          </a:p>
          <a:p>
            <a:r>
              <a:rPr lang="pt-BR" sz="2800" dirty="0"/>
              <a:t>Extra: remover imagem (rmi)</a:t>
            </a:r>
          </a:p>
          <a:p>
            <a:pPr lvl="1"/>
            <a:r>
              <a:rPr lang="pt-BR" sz="1400" dirty="0"/>
              <a:t>Docker rmi –f id_do_container</a:t>
            </a:r>
          </a:p>
        </p:txBody>
      </p:sp>
      <p:sp>
        <p:nvSpPr>
          <p:cNvPr id="3" name="Title 2"/>
          <p:cNvSpPr>
            <a:spLocks noGrp="1"/>
          </p:cNvSpPr>
          <p:nvPr>
            <p:ph type="title"/>
          </p:nvPr>
        </p:nvSpPr>
        <p:spPr/>
        <p:txBody>
          <a:bodyPr/>
          <a:lstStyle/>
          <a:p>
            <a:r>
              <a:rPr lang="pt-BR" dirty="0"/>
              <a:t>Criando imagens via Dockerfile (cont...)</a:t>
            </a:r>
            <a:endParaRPr lang="en-US" dirty="0"/>
          </a:p>
        </p:txBody>
      </p:sp>
    </p:spTree>
    <p:extLst>
      <p:ext uri="{BB962C8B-B14F-4D97-AF65-F5344CB8AC3E}">
        <p14:creationId xmlns:p14="http://schemas.microsoft.com/office/powerpoint/2010/main" val="749042919"/>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Instalando imagens via Docker Hub</a:t>
            </a:r>
            <a:endParaRPr lang="en-US" dirty="0"/>
          </a:p>
        </p:txBody>
      </p:sp>
      <p:sp>
        <p:nvSpPr>
          <p:cNvPr id="4" name="Title 3"/>
          <p:cNvSpPr>
            <a:spLocks noGrp="1"/>
          </p:cNvSpPr>
          <p:nvPr>
            <p:ph type="title"/>
          </p:nvPr>
        </p:nvSpPr>
        <p:spPr/>
        <p:txBody>
          <a:bodyPr/>
          <a:lstStyle/>
          <a:p>
            <a:r>
              <a:rPr lang="pt-BR" dirty="0"/>
              <a:t>Lab 2</a:t>
            </a:r>
            <a:endParaRPr lang="en-US" dirty="0"/>
          </a:p>
        </p:txBody>
      </p:sp>
    </p:spTree>
    <p:extLst>
      <p:ext uri="{BB962C8B-B14F-4D97-AF65-F5344CB8AC3E}">
        <p14:creationId xmlns:p14="http://schemas.microsoft.com/office/powerpoint/2010/main" val="1358842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49"/>
            <a:ext cx="11887200" cy="5278368"/>
          </a:xfrm>
        </p:spPr>
        <p:txBody>
          <a:bodyPr/>
          <a:lstStyle/>
          <a:p>
            <a:pPr marL="742950" indent="-742950">
              <a:buFont typeface="+mj-lt"/>
              <a:buAutoNum type="arabicPeriod"/>
            </a:pPr>
            <a:r>
              <a:rPr lang="pt-BR" sz="3600" dirty="0"/>
              <a:t>Abrir PowerShell em modo administrativo e listar imagens de container disponíveis</a:t>
            </a:r>
          </a:p>
          <a:p>
            <a:pPr marL="800100" lvl="1" indent="-457200">
              <a:buFont typeface="+mj-lt"/>
              <a:buAutoNum type="arabicPeriod"/>
            </a:pPr>
            <a:r>
              <a:rPr lang="pt-BR" sz="2000" dirty="0"/>
              <a:t>Find-containerimage</a:t>
            </a:r>
          </a:p>
          <a:p>
            <a:pPr marL="742950" indent="-742950">
              <a:buFont typeface="+mj-lt"/>
              <a:buAutoNum type="arabicPeriod"/>
            </a:pPr>
            <a:r>
              <a:rPr lang="pt-BR" sz="3600" dirty="0"/>
              <a:t>Listar imagens do Docker Hub</a:t>
            </a:r>
          </a:p>
          <a:p>
            <a:pPr marL="800100" lvl="1" indent="-457200">
              <a:buFont typeface="+mj-lt"/>
              <a:buAutoNum type="arabicPeriod"/>
            </a:pPr>
            <a:r>
              <a:rPr lang="pt-BR" sz="2000" dirty="0"/>
              <a:t>Docker search *</a:t>
            </a:r>
          </a:p>
          <a:p>
            <a:pPr marL="742950" indent="-742950">
              <a:buFont typeface="+mj-lt"/>
              <a:buAutoNum type="arabicPeriod"/>
            </a:pPr>
            <a:r>
              <a:rPr lang="pt-BR" sz="3600" dirty="0"/>
              <a:t>Baixar imagem com Apache para Windows Server Core</a:t>
            </a:r>
          </a:p>
          <a:p>
            <a:pPr marL="800100" lvl="1" indent="-457200">
              <a:buFont typeface="+mj-lt"/>
              <a:buAutoNum type="arabicPeriod"/>
            </a:pPr>
            <a:r>
              <a:rPr lang="pt-BR" sz="2000" dirty="0"/>
              <a:t>Docker pull microsoft/sample-httpd:windowsservercore</a:t>
            </a:r>
          </a:p>
          <a:p>
            <a:pPr marL="742950" indent="-742950">
              <a:buFont typeface="+mj-lt"/>
              <a:buAutoNum type="arabicPeriod"/>
            </a:pPr>
            <a:r>
              <a:rPr lang="pt-BR" sz="3600" dirty="0"/>
              <a:t>Baixar imagem com Apache para Nano Server</a:t>
            </a:r>
          </a:p>
          <a:p>
            <a:pPr marL="800100" lvl="1" indent="-457200">
              <a:buFont typeface="+mj-lt"/>
              <a:buAutoNum type="arabicPeriod"/>
            </a:pPr>
            <a:r>
              <a:rPr lang="pt-BR" sz="2000" dirty="0"/>
              <a:t>Docker pull microsoft/sample-httpd:nanoserver</a:t>
            </a:r>
          </a:p>
          <a:p>
            <a:pPr marL="742950" indent="-742950">
              <a:buFont typeface="+mj-lt"/>
              <a:buAutoNum type="arabicPeriod"/>
            </a:pPr>
            <a:r>
              <a:rPr lang="pt-BR" sz="3600" dirty="0"/>
              <a:t>Listar imagens locais</a:t>
            </a:r>
          </a:p>
          <a:p>
            <a:pPr marL="800100" lvl="1" indent="-457200">
              <a:buFont typeface="+mj-lt"/>
              <a:buAutoNum type="arabicPeriod"/>
            </a:pPr>
            <a:r>
              <a:rPr lang="pt-BR" sz="2000" dirty="0"/>
              <a:t>Docker images</a:t>
            </a:r>
          </a:p>
        </p:txBody>
      </p:sp>
      <p:sp>
        <p:nvSpPr>
          <p:cNvPr id="3" name="Title 2"/>
          <p:cNvSpPr>
            <a:spLocks noGrp="1"/>
          </p:cNvSpPr>
          <p:nvPr>
            <p:ph type="title"/>
          </p:nvPr>
        </p:nvSpPr>
        <p:spPr/>
        <p:txBody>
          <a:bodyPr/>
          <a:lstStyle/>
          <a:p>
            <a:r>
              <a:rPr lang="pt-BR" dirty="0"/>
              <a:t>Baixando imagem do Docker Hub</a:t>
            </a:r>
            <a:endParaRPr lang="en-US" dirty="0"/>
          </a:p>
        </p:txBody>
      </p:sp>
    </p:spTree>
    <p:extLst>
      <p:ext uri="{BB962C8B-B14F-4D97-AF65-F5344CB8AC3E}">
        <p14:creationId xmlns:p14="http://schemas.microsoft.com/office/powerpoint/2010/main" val="2385257156"/>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Usando VM como Host de Containers</a:t>
            </a:r>
            <a:endParaRPr lang="en-US" dirty="0"/>
          </a:p>
        </p:txBody>
      </p:sp>
      <p:sp>
        <p:nvSpPr>
          <p:cNvPr id="4" name="Title 3"/>
          <p:cNvSpPr>
            <a:spLocks noGrp="1"/>
          </p:cNvSpPr>
          <p:nvPr>
            <p:ph type="title"/>
          </p:nvPr>
        </p:nvSpPr>
        <p:spPr/>
        <p:txBody>
          <a:bodyPr/>
          <a:lstStyle/>
          <a:p>
            <a:r>
              <a:rPr lang="pt-BR" dirty="0"/>
              <a:t>Lab extra</a:t>
            </a:r>
            <a:endParaRPr lang="en-US" dirty="0"/>
          </a:p>
        </p:txBody>
      </p:sp>
    </p:spTree>
    <p:extLst>
      <p:ext uri="{BB962C8B-B14F-4D97-AF65-F5344CB8AC3E}">
        <p14:creationId xmlns:p14="http://schemas.microsoft.com/office/powerpoint/2010/main" val="3665228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Ecossistema</a:t>
            </a:r>
            <a:r>
              <a:rPr lang="en-US" dirty="0"/>
              <a:t> de Container</a:t>
            </a:r>
          </a:p>
        </p:txBody>
      </p:sp>
      <p:grpSp>
        <p:nvGrpSpPr>
          <p:cNvPr id="9" name="Group 8"/>
          <p:cNvGrpSpPr/>
          <p:nvPr/>
        </p:nvGrpSpPr>
        <p:grpSpPr>
          <a:xfrm>
            <a:off x="4297997" y="1668462"/>
            <a:ext cx="3840480" cy="4648200"/>
            <a:chOff x="4297997" y="1668462"/>
            <a:chExt cx="3840480" cy="4648200"/>
          </a:xfrm>
        </p:grpSpPr>
        <p:sp>
          <p:nvSpPr>
            <p:cNvPr id="130" name="Rectangle 129"/>
            <p:cNvSpPr/>
            <p:nvPr/>
          </p:nvSpPr>
          <p:spPr bwMode="auto">
            <a:xfrm>
              <a:off x="429799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Segoe UI Light"/>
                </a:rPr>
                <a:t>Container Images</a:t>
              </a:r>
            </a:p>
          </p:txBody>
        </p:sp>
        <p:pic>
          <p:nvPicPr>
            <p:cNvPr id="100" name="Picture 99"/>
            <p:cNvPicPr>
              <a:picLocks noChangeAspect="1"/>
            </p:cNvPicPr>
            <p:nvPr/>
          </p:nvPicPr>
          <p:blipFill>
            <a:blip r:embed="rId3"/>
            <a:stretch>
              <a:fillRect/>
            </a:stretch>
          </p:blipFill>
          <p:spPr>
            <a:xfrm>
              <a:off x="4851317" y="2341320"/>
              <a:ext cx="2741818" cy="1567691"/>
            </a:xfrm>
            <a:prstGeom prst="rect">
              <a:avLst/>
            </a:prstGeom>
          </p:spPr>
        </p:pic>
        <p:sp>
          <p:nvSpPr>
            <p:cNvPr id="133" name="Rounded Rectangle 132"/>
            <p:cNvSpPr/>
            <p:nvPr/>
          </p:nvSpPr>
          <p:spPr bwMode="auto">
            <a:xfrm>
              <a:off x="6105866" y="3373231"/>
              <a:ext cx="1567927" cy="2638631"/>
            </a:xfrm>
            <a:prstGeom prst="roundRect">
              <a:avLst/>
            </a:prstGeom>
            <a:solidFill>
              <a:schemeClr val="accent3"/>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85" name="Group 184"/>
            <p:cNvGrpSpPr/>
            <p:nvPr/>
          </p:nvGrpSpPr>
          <p:grpSpPr>
            <a:xfrm>
              <a:off x="6219692" y="5099614"/>
              <a:ext cx="1340275" cy="683648"/>
              <a:chOff x="8290275" y="-860394"/>
              <a:chExt cx="1340275" cy="683648"/>
            </a:xfrm>
          </p:grpSpPr>
          <p:sp>
            <p:nvSpPr>
              <p:cNvPr id="187" name="Left Bracket 186"/>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88" name="Rectangle 187"/>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a:gradFill>
                    <a:gsLst>
                      <a:gs pos="2917">
                        <a:srgbClr val="FFFFFF"/>
                      </a:gs>
                      <a:gs pos="30000">
                        <a:srgbClr val="FFFFFF"/>
                      </a:gs>
                    </a:gsLst>
                    <a:lin ang="5400000" scaled="0"/>
                  </a:gradFill>
                  <a:latin typeface="Segoe UI Light"/>
                </a:endParaRPr>
              </a:p>
            </p:txBody>
          </p:sp>
          <p:sp>
            <p:nvSpPr>
              <p:cNvPr id="189" name="Left Bracket 188"/>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grpSp>
        <p:grpSp>
          <p:nvGrpSpPr>
            <p:cNvPr id="135" name="Group 134"/>
            <p:cNvGrpSpPr/>
            <p:nvPr/>
          </p:nvGrpSpPr>
          <p:grpSpPr>
            <a:xfrm>
              <a:off x="6219692" y="4316903"/>
              <a:ext cx="1340275" cy="683648"/>
              <a:chOff x="8290275" y="-860394"/>
              <a:chExt cx="1340275" cy="683648"/>
            </a:xfrm>
          </p:grpSpPr>
          <p:sp>
            <p:nvSpPr>
              <p:cNvPr id="182" name="Left Bracket 181"/>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83" name="Rectangle 182"/>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a:gradFill>
                    <a:gsLst>
                      <a:gs pos="2917">
                        <a:srgbClr val="FFFFFF"/>
                      </a:gs>
                      <a:gs pos="30000">
                        <a:srgbClr val="FFFFFF"/>
                      </a:gs>
                    </a:gsLst>
                    <a:lin ang="5400000" scaled="0"/>
                  </a:gradFill>
                  <a:latin typeface="Segoe UI Light"/>
                </a:endParaRPr>
              </a:p>
            </p:txBody>
          </p:sp>
          <p:sp>
            <p:nvSpPr>
              <p:cNvPr id="184" name="Left Bracket 183"/>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grpSp>
        <p:grpSp>
          <p:nvGrpSpPr>
            <p:cNvPr id="136" name="Group 135"/>
            <p:cNvGrpSpPr/>
            <p:nvPr/>
          </p:nvGrpSpPr>
          <p:grpSpPr>
            <a:xfrm>
              <a:off x="6219692" y="3580284"/>
              <a:ext cx="1340275" cy="683648"/>
              <a:chOff x="6953187" y="-841261"/>
              <a:chExt cx="1340275" cy="683648"/>
            </a:xfrm>
          </p:grpSpPr>
          <p:sp>
            <p:nvSpPr>
              <p:cNvPr id="179" name="Left Bracket 178"/>
              <p:cNvSpPr/>
              <p:nvPr/>
            </p:nvSpPr>
            <p:spPr>
              <a:xfrm>
                <a:off x="695318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80" name="Rectangle 179"/>
              <p:cNvSpPr/>
              <p:nvPr/>
            </p:nvSpPr>
            <p:spPr bwMode="auto">
              <a:xfrm>
                <a:off x="6997850" y="-801046"/>
                <a:ext cx="1253567" cy="603219"/>
              </a:xfrm>
              <a:prstGeom prst="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a:gradFill>
                    <a:gsLst>
                      <a:gs pos="2917">
                        <a:srgbClr val="FFFFFF"/>
                      </a:gs>
                      <a:gs pos="30000">
                        <a:srgbClr val="FFFFFF"/>
                      </a:gs>
                    </a:gsLst>
                    <a:lin ang="5400000" scaled="0"/>
                  </a:gradFill>
                  <a:latin typeface="Segoe UI Light"/>
                </a:endParaRPr>
              </a:p>
            </p:txBody>
          </p:sp>
          <p:sp>
            <p:nvSpPr>
              <p:cNvPr id="181" name="Left Bracket 180"/>
              <p:cNvSpPr/>
              <p:nvPr/>
            </p:nvSpPr>
            <p:spPr>
              <a:xfrm rot="10800000">
                <a:off x="819317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grpSp>
        <p:pic>
          <p:nvPicPr>
            <p:cNvPr id="5" name="Picture 4"/>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35291" y="5201781"/>
              <a:ext cx="1400117" cy="508764"/>
            </a:xfrm>
            <a:prstGeom prst="rect">
              <a:avLst/>
            </a:prstGeom>
          </p:spPr>
        </p:pic>
      </p:grpSp>
      <p:grpSp>
        <p:nvGrpSpPr>
          <p:cNvPr id="8" name="Group 7"/>
          <p:cNvGrpSpPr/>
          <p:nvPr/>
        </p:nvGrpSpPr>
        <p:grpSpPr>
          <a:xfrm>
            <a:off x="244157" y="1668462"/>
            <a:ext cx="3840480" cy="4648200"/>
            <a:chOff x="244157" y="1668462"/>
            <a:chExt cx="3840480" cy="4648200"/>
          </a:xfrm>
        </p:grpSpPr>
        <p:sp>
          <p:nvSpPr>
            <p:cNvPr id="212" name="Rectangle 211"/>
            <p:cNvSpPr/>
            <p:nvPr/>
          </p:nvSpPr>
          <p:spPr bwMode="auto">
            <a:xfrm>
              <a:off x="24415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Segoe UI Light"/>
                </a:rPr>
                <a:t>Container Run-Time</a:t>
              </a:r>
            </a:p>
          </p:txBody>
        </p:sp>
        <p:sp>
          <p:nvSpPr>
            <p:cNvPr id="220" name="Rectangle 29"/>
            <p:cNvSpPr/>
            <p:nvPr/>
          </p:nvSpPr>
          <p:spPr>
            <a:xfrm>
              <a:off x="942924" y="4335462"/>
              <a:ext cx="2442947" cy="1350987"/>
            </a:xfrm>
            <a:prstGeom prst="rect">
              <a:avLst/>
            </a:prstGeom>
            <a:noFill/>
            <a:ln w="10795" cap="flat" cmpd="sng" algn="ctr">
              <a:noFill/>
              <a:prstDash val="solid"/>
            </a:ln>
            <a:effectLst/>
          </p:spPr>
          <p:txBody>
            <a:bodyPr tIns="91440" rtlCol="0" anchor="t"/>
            <a:lstStyle/>
            <a:p>
              <a:pPr algn="ctr" defTabSz="914400">
                <a:lnSpc>
                  <a:spcPct val="90000"/>
                </a:lnSpc>
                <a:spcAft>
                  <a:spcPts val="600"/>
                </a:spcAft>
                <a:defRPr/>
              </a:pPr>
              <a:r>
                <a:rPr lang="en-US" sz="2400" kern="0" dirty="0">
                  <a:solidFill>
                    <a:schemeClr val="accent3"/>
                  </a:solidFill>
                </a:rPr>
                <a:t>Linux</a:t>
              </a:r>
              <a:endParaRPr lang="en-US" sz="2800" kern="0" dirty="0">
                <a:solidFill>
                  <a:schemeClr val="accent3"/>
                </a:solidFill>
              </a:endParaRPr>
            </a:p>
          </p:txBody>
        </p:sp>
        <p:pic>
          <p:nvPicPr>
            <p:cNvPr id="99" name="Picture 98"/>
            <p:cNvPicPr>
              <a:picLocks noChangeAspect="1"/>
            </p:cNvPicPr>
            <p:nvPr/>
          </p:nvPicPr>
          <p:blipFill>
            <a:blip r:embed="rId3"/>
            <a:stretch>
              <a:fillRect/>
            </a:stretch>
          </p:blipFill>
          <p:spPr>
            <a:xfrm>
              <a:off x="971006" y="4751956"/>
              <a:ext cx="2398854" cy="1371594"/>
            </a:xfrm>
            <a:prstGeom prst="rect">
              <a:avLst/>
            </a:prstGeom>
          </p:spPr>
        </p:pic>
        <p:pic>
          <p:nvPicPr>
            <p:cNvPr id="120" name="Picture 119"/>
            <p:cNvPicPr>
              <a:picLocks noChangeAspect="1"/>
            </p:cNvPicPr>
            <p:nvPr/>
          </p:nvPicPr>
          <p:blipFill>
            <a:blip r:embed="rId3"/>
            <a:stretch>
              <a:fillRect/>
            </a:stretch>
          </p:blipFill>
          <p:spPr>
            <a:xfrm>
              <a:off x="971006" y="2895433"/>
              <a:ext cx="2398854" cy="1371594"/>
            </a:xfrm>
            <a:prstGeom prst="rect">
              <a:avLst/>
            </a:prstGeom>
          </p:spPr>
        </p:pic>
        <p:pic>
          <p:nvPicPr>
            <p:cNvPr id="6" name="Picture 5"/>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398" y="2133431"/>
              <a:ext cx="2983998" cy="762002"/>
            </a:xfrm>
            <a:prstGeom prst="rect">
              <a:avLst/>
            </a:prstGeom>
          </p:spPr>
        </p:pic>
      </p:grpSp>
      <p:grpSp>
        <p:nvGrpSpPr>
          <p:cNvPr id="10" name="Group 9"/>
          <p:cNvGrpSpPr/>
          <p:nvPr/>
        </p:nvGrpSpPr>
        <p:grpSpPr>
          <a:xfrm>
            <a:off x="8351837" y="1668462"/>
            <a:ext cx="3840480" cy="4648200"/>
            <a:chOff x="8351837" y="1668462"/>
            <a:chExt cx="3840480" cy="4648200"/>
          </a:xfrm>
        </p:grpSpPr>
        <p:sp>
          <p:nvSpPr>
            <p:cNvPr id="204" name="Rectangle 203"/>
            <p:cNvSpPr/>
            <p:nvPr/>
          </p:nvSpPr>
          <p:spPr bwMode="auto">
            <a:xfrm>
              <a:off x="8351837" y="1668462"/>
              <a:ext cx="3840480" cy="4648200"/>
            </a:xfrm>
            <a:prstGeom prst="rect">
              <a:avLst/>
            </a:prstGeom>
            <a:solidFill>
              <a:schemeClr val="bg1">
                <a:lumMod val="95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r>
                <a:rPr lang="en-US" sz="3200" dirty="0">
                  <a:solidFill>
                    <a:schemeClr val="tx1"/>
                  </a:solidFill>
                  <a:latin typeface="Segoe UI Light"/>
                </a:rPr>
                <a:t>Image Repository</a:t>
              </a:r>
            </a:p>
          </p:txBody>
        </p:sp>
        <p:pic>
          <p:nvPicPr>
            <p:cNvPr id="2" name="Picture 1"/>
            <p:cNvPicPr>
              <a:picLocks noChangeAspect="1"/>
            </p:cNvPicPr>
            <p:nvPr/>
          </p:nvPicPr>
          <p:blipFill>
            <a:blip r:embed="rId6"/>
            <a:stretch>
              <a:fillRect/>
            </a:stretch>
          </p:blipFill>
          <p:spPr>
            <a:xfrm>
              <a:off x="9418637" y="2637958"/>
              <a:ext cx="2643938" cy="3485592"/>
            </a:xfrm>
            <a:prstGeom prst="rect">
              <a:avLst/>
            </a:prstGeom>
          </p:spPr>
        </p:pic>
        <p:sp>
          <p:nvSpPr>
            <p:cNvPr id="101" name="Rounded Rectangle 100"/>
            <p:cNvSpPr/>
            <p:nvPr/>
          </p:nvSpPr>
          <p:spPr bwMode="auto">
            <a:xfrm>
              <a:off x="8712651" y="3497262"/>
              <a:ext cx="1567927" cy="2638631"/>
            </a:xfrm>
            <a:prstGeom prst="roundRect">
              <a:avLst/>
            </a:prstGeom>
            <a:solidFill>
              <a:schemeClr val="accent3"/>
            </a:solid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Left Bracket 104"/>
            <p:cNvSpPr/>
            <p:nvPr/>
          </p:nvSpPr>
          <p:spPr>
            <a:xfrm>
              <a:off x="882647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06" name="Rectangle 105"/>
            <p:cNvSpPr/>
            <p:nvPr/>
          </p:nvSpPr>
          <p:spPr bwMode="auto">
            <a:xfrm>
              <a:off x="8871140" y="5308251"/>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a:gradFill>
                  <a:gsLst>
                    <a:gs pos="2917">
                      <a:srgbClr val="FFFFFF"/>
                    </a:gs>
                    <a:gs pos="30000">
                      <a:srgbClr val="FFFFFF"/>
                    </a:gs>
                  </a:gsLst>
                  <a:lin ang="5400000" scaled="0"/>
                </a:gradFill>
                <a:latin typeface="Segoe UI Light"/>
              </a:endParaRPr>
            </a:p>
          </p:txBody>
        </p:sp>
        <p:sp>
          <p:nvSpPr>
            <p:cNvPr id="107" name="Left Bracket 106"/>
            <p:cNvSpPr/>
            <p:nvPr/>
          </p:nvSpPr>
          <p:spPr>
            <a:xfrm rot="10800000">
              <a:off x="1006646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09" name="Left Bracket 108"/>
            <p:cNvSpPr/>
            <p:nvPr/>
          </p:nvSpPr>
          <p:spPr>
            <a:xfrm>
              <a:off x="882647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10" name="Rectangle 109"/>
            <p:cNvSpPr/>
            <p:nvPr/>
          </p:nvSpPr>
          <p:spPr bwMode="auto">
            <a:xfrm>
              <a:off x="8871140" y="4525540"/>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a:gradFill>
                  <a:gsLst>
                    <a:gs pos="2917">
                      <a:srgbClr val="FFFFFF"/>
                    </a:gs>
                    <a:gs pos="30000">
                      <a:srgbClr val="FFFFFF"/>
                    </a:gs>
                  </a:gsLst>
                  <a:lin ang="5400000" scaled="0"/>
                </a:gradFill>
                <a:latin typeface="Segoe UI Light"/>
              </a:endParaRPr>
            </a:p>
          </p:txBody>
        </p:sp>
        <p:sp>
          <p:nvSpPr>
            <p:cNvPr id="111" name="Left Bracket 110"/>
            <p:cNvSpPr/>
            <p:nvPr/>
          </p:nvSpPr>
          <p:spPr>
            <a:xfrm rot="10800000">
              <a:off x="1006646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17" name="Left Bracket 116"/>
            <p:cNvSpPr/>
            <p:nvPr/>
          </p:nvSpPr>
          <p:spPr>
            <a:xfrm>
              <a:off x="882084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sp>
          <p:nvSpPr>
            <p:cNvPr id="118" name="Rectangle 117"/>
            <p:cNvSpPr/>
            <p:nvPr/>
          </p:nvSpPr>
          <p:spPr bwMode="auto">
            <a:xfrm>
              <a:off x="8865508" y="3728222"/>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14400">
                <a:lnSpc>
                  <a:spcPct val="90000"/>
                </a:lnSpc>
                <a:defRPr/>
              </a:pPr>
              <a:endParaRPr lang="en-US" sz="2000" b="1" kern="0" dirty="0">
                <a:gradFill>
                  <a:gsLst>
                    <a:gs pos="2917">
                      <a:srgbClr val="FFFFFF"/>
                    </a:gs>
                    <a:gs pos="30000">
                      <a:srgbClr val="FFFFFF"/>
                    </a:gs>
                  </a:gsLst>
                  <a:lin ang="5400000" scaled="0"/>
                </a:gradFill>
                <a:latin typeface="Segoe UI Light"/>
              </a:endParaRPr>
            </a:p>
          </p:txBody>
        </p:sp>
        <p:sp>
          <p:nvSpPr>
            <p:cNvPr id="119" name="Left Bracket 118"/>
            <p:cNvSpPr/>
            <p:nvPr/>
          </p:nvSpPr>
          <p:spPr>
            <a:xfrm rot="10800000">
              <a:off x="1006083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algn="ctr" defTabSz="914400">
                <a:defRPr/>
              </a:pPr>
              <a:endParaRPr lang="en-US" kern="0" dirty="0">
                <a:solidFill>
                  <a:srgbClr val="FFFFFF"/>
                </a:solidFill>
              </a:endParaRPr>
            </a:p>
          </p:txBody>
        </p:sp>
        <p:pic>
          <p:nvPicPr>
            <p:cNvPr id="40" name="Picture 39"/>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20845" y="5355478"/>
              <a:ext cx="1400117" cy="508764"/>
            </a:xfrm>
            <a:prstGeom prst="rect">
              <a:avLst/>
            </a:prstGeom>
          </p:spPr>
        </p:pic>
        <p:sp>
          <p:nvSpPr>
            <p:cNvPr id="7" name="TextBox 6"/>
            <p:cNvSpPr txBox="1"/>
            <p:nvPr/>
          </p:nvSpPr>
          <p:spPr>
            <a:xfrm>
              <a:off x="8844463" y="3802062"/>
              <a:ext cx="1316657" cy="489365"/>
            </a:xfrm>
            <a:prstGeom prst="rect">
              <a:avLst/>
            </a:prstGeom>
            <a:noFill/>
          </p:spPr>
          <p:txBody>
            <a:bodyPr wrap="square" lIns="91440" tIns="146304" rIns="91440" bIns="146304" rtlCol="0">
              <a:spAutoFit/>
            </a:bodyPr>
            <a:lstStyle/>
            <a:p>
              <a:pPr algn="ctr">
                <a:lnSpc>
                  <a:spcPct val="90000"/>
                </a:lnSpc>
                <a:spcAft>
                  <a:spcPts val="600"/>
                </a:spcAft>
              </a:pPr>
              <a:r>
                <a:rPr lang="en-US" sz="1400" dirty="0" err="1">
                  <a:solidFill>
                    <a:schemeClr val="accent3"/>
                  </a:solidFill>
                </a:rPr>
                <a:t>Aplicações</a:t>
              </a:r>
              <a:endParaRPr lang="en-US" sz="1400" dirty="0">
                <a:solidFill>
                  <a:schemeClr val="accent3"/>
                </a:solidFill>
              </a:endParaRPr>
            </a:p>
          </p:txBody>
        </p:sp>
        <p:sp>
          <p:nvSpPr>
            <p:cNvPr id="42" name="TextBox 41"/>
            <p:cNvSpPr txBox="1"/>
            <p:nvPr/>
          </p:nvSpPr>
          <p:spPr>
            <a:xfrm>
              <a:off x="8829095" y="4464107"/>
              <a:ext cx="1332025" cy="683264"/>
            </a:xfrm>
            <a:prstGeom prst="rect">
              <a:avLst/>
            </a:prstGeom>
            <a:noFill/>
          </p:spPr>
          <p:txBody>
            <a:bodyPr wrap="square" lIns="91440" tIns="146304" rIns="91440" bIns="146304" rtlCol="0">
              <a:spAutoFit/>
            </a:bodyPr>
            <a:lstStyle/>
            <a:p>
              <a:pPr algn="ctr">
                <a:lnSpc>
                  <a:spcPct val="90000"/>
                </a:lnSpc>
                <a:spcAft>
                  <a:spcPts val="600"/>
                </a:spcAft>
              </a:pPr>
              <a:r>
                <a:rPr lang="en-US" sz="1400" dirty="0">
                  <a:solidFill>
                    <a:schemeClr val="accent3"/>
                  </a:solidFill>
                </a:rPr>
                <a:t>Frameworks</a:t>
              </a:r>
              <a:br>
                <a:rPr lang="en-US" sz="1400" dirty="0">
                  <a:solidFill>
                    <a:schemeClr val="accent3"/>
                  </a:solidFill>
                </a:rPr>
              </a:br>
              <a:r>
                <a:rPr lang="en-US" sz="1400" dirty="0">
                  <a:solidFill>
                    <a:schemeClr val="accent3"/>
                  </a:solidFill>
                </a:rPr>
                <a:t>de </a:t>
              </a:r>
              <a:r>
                <a:rPr lang="en-US" sz="1400" dirty="0" err="1">
                  <a:solidFill>
                    <a:schemeClr val="accent3"/>
                  </a:solidFill>
                </a:rPr>
                <a:t>aplicação</a:t>
              </a:r>
              <a:endParaRPr lang="en-US" sz="1400" dirty="0">
                <a:solidFill>
                  <a:schemeClr val="accent3"/>
                </a:solidFill>
              </a:endParaRPr>
            </a:p>
          </p:txBody>
        </p:sp>
      </p:grpSp>
    </p:spTree>
    <p:extLst>
      <p:ext uri="{BB962C8B-B14F-4D97-AF65-F5344CB8AC3E}">
        <p14:creationId xmlns:p14="http://schemas.microsoft.com/office/powerpoint/2010/main" val="1149246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32495"/>
            <a:ext cx="11887200" cy="4222694"/>
          </a:xfrm>
        </p:spPr>
        <p:txBody>
          <a:bodyPr/>
          <a:lstStyle/>
          <a:p>
            <a:pPr marL="914400" indent="-914400">
              <a:buFont typeface="+mj-lt"/>
              <a:buAutoNum type="arabicPeriod"/>
            </a:pPr>
            <a:r>
              <a:rPr lang="pt-BR" sz="4800" dirty="0"/>
              <a:t>Instalar VM com Windows Server 2016 e desligar</a:t>
            </a:r>
          </a:p>
          <a:p>
            <a:pPr marL="914400" indent="-914400">
              <a:buFont typeface="+mj-lt"/>
              <a:buAutoNum type="arabicPeriod"/>
            </a:pPr>
            <a:r>
              <a:rPr lang="pt-BR" sz="4800" dirty="0"/>
              <a:t>Executar comandos PowerShell no Host</a:t>
            </a:r>
          </a:p>
          <a:p>
            <a:pPr marL="685800" lvl="1" indent="-342900">
              <a:buFont typeface="+mj-lt"/>
              <a:buAutoNum type="arabicPeriod"/>
            </a:pPr>
            <a:r>
              <a:rPr lang="pt-BR" sz="1400" dirty="0"/>
              <a:t>#colocar o nome da VM</a:t>
            </a:r>
          </a:p>
          <a:p>
            <a:pPr marL="685800" lvl="1" indent="-342900">
              <a:buFont typeface="+mj-lt"/>
              <a:buAutoNum type="arabicPeriod"/>
            </a:pPr>
            <a:r>
              <a:rPr lang="pt-BR" sz="1400" dirty="0"/>
              <a:t>$vm = "&lt;virtual-machine&gt;"</a:t>
            </a:r>
          </a:p>
          <a:p>
            <a:pPr marL="685800" lvl="1" indent="-342900">
              <a:buFont typeface="+mj-lt"/>
              <a:buAutoNum type="arabicPeriod"/>
            </a:pPr>
            <a:r>
              <a:rPr lang="pt-BR" sz="1400" dirty="0"/>
              <a:t>#configurar o virtual processor</a:t>
            </a:r>
          </a:p>
          <a:p>
            <a:pPr marL="685800" lvl="1" indent="-342900">
              <a:buFont typeface="+mj-lt"/>
              <a:buAutoNum type="arabicPeriod"/>
            </a:pPr>
            <a:r>
              <a:rPr lang="pt-BR" sz="1400" dirty="0"/>
              <a:t>Set-VMProcessor -VMName $vm -ExposeVirtualizationExtensions $true -Count 2</a:t>
            </a:r>
          </a:p>
          <a:p>
            <a:pPr marL="685800" lvl="1" indent="-342900">
              <a:buFont typeface="+mj-lt"/>
              <a:buAutoNum type="arabicPeriod"/>
            </a:pPr>
            <a:r>
              <a:rPr lang="pt-BR" sz="1400" dirty="0"/>
              <a:t>#desativar dynamic memory</a:t>
            </a:r>
          </a:p>
          <a:p>
            <a:pPr marL="685800" lvl="1" indent="-342900">
              <a:buFont typeface="+mj-lt"/>
              <a:buAutoNum type="arabicPeriod"/>
            </a:pPr>
            <a:r>
              <a:rPr lang="pt-BR" sz="1400" dirty="0"/>
              <a:t>Set-VMMemory $vm -DynamicMemoryEnabled $false</a:t>
            </a:r>
          </a:p>
          <a:p>
            <a:pPr marL="685800" lvl="1" indent="-342900">
              <a:buFont typeface="+mj-lt"/>
              <a:buAutoNum type="arabicPeriod"/>
            </a:pPr>
            <a:r>
              <a:rPr lang="pt-BR" sz="1400" dirty="0"/>
              <a:t>#habilitar mac spoofing</a:t>
            </a:r>
          </a:p>
          <a:p>
            <a:pPr marL="685800" lvl="1" indent="-342900">
              <a:buFont typeface="+mj-lt"/>
              <a:buAutoNum type="arabicPeriod"/>
            </a:pPr>
            <a:r>
              <a:rPr lang="pt-BR" sz="1400" dirty="0"/>
              <a:t>Get-VMNetworkAdapter -VMName $vm | Set-VMNetworkAdapter -MacAddressSpoofing On</a:t>
            </a:r>
            <a:endParaRPr lang="pt-BR" sz="700" dirty="0"/>
          </a:p>
        </p:txBody>
      </p:sp>
      <p:sp>
        <p:nvSpPr>
          <p:cNvPr id="3" name="Title 2"/>
          <p:cNvSpPr>
            <a:spLocks noGrp="1"/>
          </p:cNvSpPr>
          <p:nvPr>
            <p:ph type="title"/>
          </p:nvPr>
        </p:nvSpPr>
        <p:spPr/>
        <p:txBody>
          <a:bodyPr/>
          <a:lstStyle/>
          <a:p>
            <a:r>
              <a:rPr lang="pt-BR" dirty="0"/>
              <a:t>Habilitar Hyper-V Container em uma VM do Hyper-V</a:t>
            </a:r>
            <a:endParaRPr lang="en-US" dirty="0"/>
          </a:p>
        </p:txBody>
      </p:sp>
    </p:spTree>
    <p:extLst>
      <p:ext uri="{BB962C8B-B14F-4D97-AF65-F5344CB8AC3E}">
        <p14:creationId xmlns:p14="http://schemas.microsoft.com/office/powerpoint/2010/main" val="351236517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Implantando Windows Containers e Hyper-V Containers</a:t>
            </a:r>
            <a:endParaRPr lang="en-US" dirty="0"/>
          </a:p>
        </p:txBody>
      </p:sp>
      <p:sp>
        <p:nvSpPr>
          <p:cNvPr id="4" name="Title 3"/>
          <p:cNvSpPr>
            <a:spLocks noGrp="1"/>
          </p:cNvSpPr>
          <p:nvPr>
            <p:ph type="title"/>
          </p:nvPr>
        </p:nvSpPr>
        <p:spPr/>
        <p:txBody>
          <a:bodyPr/>
          <a:lstStyle/>
          <a:p>
            <a:r>
              <a:rPr lang="pt-BR" dirty="0"/>
              <a:t>Lab 3</a:t>
            </a:r>
            <a:endParaRPr lang="en-US" dirty="0"/>
          </a:p>
        </p:txBody>
      </p:sp>
    </p:spTree>
    <p:extLst>
      <p:ext uri="{BB962C8B-B14F-4D97-AF65-F5344CB8AC3E}">
        <p14:creationId xmlns:p14="http://schemas.microsoft.com/office/powerpoint/2010/main" val="1886858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10493"/>
          </a:xfrm>
        </p:spPr>
        <p:txBody>
          <a:bodyPr/>
          <a:lstStyle/>
          <a:p>
            <a:pPr marL="742950" indent="-742950">
              <a:buFont typeface="+mj-lt"/>
              <a:buAutoNum type="arabicPeriod"/>
            </a:pPr>
            <a:r>
              <a:rPr lang="pt-BR" dirty="0"/>
              <a:t>Verificar se Host suporta virtualização</a:t>
            </a:r>
            <a:endParaRPr lang="pt-BR" sz="2000" dirty="0"/>
          </a:p>
          <a:p>
            <a:pPr marL="685800" lvl="1" indent="-342900">
              <a:buFont typeface="+mj-lt"/>
              <a:buAutoNum type="arabicPeriod"/>
            </a:pPr>
            <a:r>
              <a:rPr lang="pt-BR" sz="2000" dirty="0"/>
              <a:t>Mínimo de 4GB de RAM para laboratório</a:t>
            </a:r>
          </a:p>
          <a:p>
            <a:pPr marL="685800" lvl="1" indent="-342900">
              <a:buFont typeface="+mj-lt"/>
              <a:buAutoNum type="arabicPeriod"/>
            </a:pPr>
            <a:r>
              <a:rPr lang="pt-BR" sz="2000" dirty="0"/>
              <a:t>Windows Server 2016 </a:t>
            </a:r>
          </a:p>
          <a:p>
            <a:pPr marL="685800" lvl="1" indent="-342900">
              <a:buFont typeface="+mj-lt"/>
              <a:buAutoNum type="arabicPeriod"/>
            </a:pPr>
            <a:r>
              <a:rPr lang="pt-BR" sz="2000" dirty="0"/>
              <a:t>Processador suportando Intel-VT ou AMD-V</a:t>
            </a:r>
          </a:p>
          <a:p>
            <a:pPr marL="901700" lvl="2" indent="-342900">
              <a:buFont typeface="+mj-lt"/>
              <a:buAutoNum type="arabicPeriod"/>
            </a:pPr>
            <a:r>
              <a:rPr lang="pt-BR" sz="1600" dirty="0"/>
              <a:t>Msinfo32 para verificar se processador suporta virtualização</a:t>
            </a:r>
          </a:p>
          <a:p>
            <a:pPr marL="742950" indent="-742950">
              <a:buFont typeface="+mj-lt"/>
              <a:buAutoNum type="arabicPeriod"/>
            </a:pPr>
            <a:r>
              <a:rPr lang="pt-BR" dirty="0"/>
              <a:t>Instalar Role de Hyper-V</a:t>
            </a:r>
          </a:p>
          <a:p>
            <a:pPr marL="685800" lvl="1" indent="-342900">
              <a:buFont typeface="+mj-lt"/>
              <a:buAutoNum type="arabicPeriod"/>
            </a:pPr>
            <a:r>
              <a:rPr lang="pt-BR" sz="2000" dirty="0"/>
              <a:t>Install-windowsfeature hyper-v</a:t>
            </a:r>
          </a:p>
          <a:p>
            <a:pPr marL="742950" indent="-742950">
              <a:buFont typeface="+mj-lt"/>
              <a:buAutoNum type="arabicPeriod"/>
            </a:pPr>
            <a:r>
              <a:rPr lang="pt-BR" dirty="0"/>
              <a:t>Reiniciar servidor (caso não reinicie após instalação)</a:t>
            </a:r>
          </a:p>
          <a:p>
            <a:pPr marL="685800" lvl="1" indent="-342900">
              <a:buFont typeface="+mj-lt"/>
              <a:buAutoNum type="arabicPeriod"/>
            </a:pPr>
            <a:r>
              <a:rPr lang="pt-BR" sz="2000" dirty="0"/>
              <a:t>Restart-computer -force</a:t>
            </a:r>
          </a:p>
        </p:txBody>
      </p:sp>
      <p:sp>
        <p:nvSpPr>
          <p:cNvPr id="3" name="Title 2"/>
          <p:cNvSpPr>
            <a:spLocks noGrp="1"/>
          </p:cNvSpPr>
          <p:nvPr>
            <p:ph type="title"/>
          </p:nvPr>
        </p:nvSpPr>
        <p:spPr/>
        <p:txBody>
          <a:bodyPr/>
          <a:lstStyle/>
          <a:p>
            <a:r>
              <a:rPr lang="pt-BR" dirty="0"/>
              <a:t>Preparar Host</a:t>
            </a:r>
            <a:endParaRPr lang="en-US" dirty="0"/>
          </a:p>
        </p:txBody>
      </p:sp>
    </p:spTree>
    <p:extLst>
      <p:ext uri="{BB962C8B-B14F-4D97-AF65-F5344CB8AC3E}">
        <p14:creationId xmlns:p14="http://schemas.microsoft.com/office/powerpoint/2010/main" val="2825068062"/>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32495"/>
            <a:ext cx="11887200" cy="4222694"/>
          </a:xfrm>
        </p:spPr>
        <p:txBody>
          <a:bodyPr/>
          <a:lstStyle/>
          <a:p>
            <a:pPr marL="914400" indent="-914400">
              <a:buFont typeface="+mj-lt"/>
              <a:buAutoNum type="arabicPeriod"/>
            </a:pPr>
            <a:r>
              <a:rPr lang="pt-BR" sz="4800" dirty="0"/>
              <a:t>Instalar VM com Windows Server 2016 e desligar</a:t>
            </a:r>
          </a:p>
          <a:p>
            <a:pPr marL="914400" indent="-914400">
              <a:buFont typeface="+mj-lt"/>
              <a:buAutoNum type="arabicPeriod"/>
            </a:pPr>
            <a:r>
              <a:rPr lang="pt-BR" sz="4800" dirty="0"/>
              <a:t>Executar comandos PowerShell no Host</a:t>
            </a:r>
          </a:p>
          <a:p>
            <a:pPr marL="685800" lvl="1" indent="-342900">
              <a:buFont typeface="+mj-lt"/>
              <a:buAutoNum type="arabicPeriod"/>
            </a:pPr>
            <a:r>
              <a:rPr lang="pt-BR" sz="1400" dirty="0"/>
              <a:t>#colocar o nome da VM</a:t>
            </a:r>
          </a:p>
          <a:p>
            <a:pPr marL="685800" lvl="1" indent="-342900">
              <a:buFont typeface="+mj-lt"/>
              <a:buAutoNum type="arabicPeriod"/>
            </a:pPr>
            <a:r>
              <a:rPr lang="pt-BR" sz="1400" dirty="0"/>
              <a:t>$vm = "&lt;virtual-machine&gt;"</a:t>
            </a:r>
          </a:p>
          <a:p>
            <a:pPr marL="685800" lvl="1" indent="-342900">
              <a:buFont typeface="+mj-lt"/>
              <a:buAutoNum type="arabicPeriod"/>
            </a:pPr>
            <a:r>
              <a:rPr lang="pt-BR" sz="1400" dirty="0"/>
              <a:t>#configurar o virtual processor</a:t>
            </a:r>
          </a:p>
          <a:p>
            <a:pPr marL="685800" lvl="1" indent="-342900">
              <a:buFont typeface="+mj-lt"/>
              <a:buAutoNum type="arabicPeriod"/>
            </a:pPr>
            <a:r>
              <a:rPr lang="pt-BR" sz="1400" dirty="0"/>
              <a:t>Set-VMProcessor -VMName $vm -ExposeVirtualizationExtensions $true -Count 2</a:t>
            </a:r>
          </a:p>
          <a:p>
            <a:pPr marL="685800" lvl="1" indent="-342900">
              <a:buFont typeface="+mj-lt"/>
              <a:buAutoNum type="arabicPeriod"/>
            </a:pPr>
            <a:r>
              <a:rPr lang="pt-BR" sz="1400" dirty="0"/>
              <a:t>#desativar dynamic memory</a:t>
            </a:r>
          </a:p>
          <a:p>
            <a:pPr marL="685800" lvl="1" indent="-342900">
              <a:buFont typeface="+mj-lt"/>
              <a:buAutoNum type="arabicPeriod"/>
            </a:pPr>
            <a:r>
              <a:rPr lang="pt-BR" sz="1400" dirty="0"/>
              <a:t>Set-VMMemory $vm -DynamicMemoryEnabled $false</a:t>
            </a:r>
          </a:p>
          <a:p>
            <a:pPr marL="685800" lvl="1" indent="-342900">
              <a:buFont typeface="+mj-lt"/>
              <a:buAutoNum type="arabicPeriod"/>
            </a:pPr>
            <a:r>
              <a:rPr lang="pt-BR" sz="1400" dirty="0"/>
              <a:t>#habilitar mac spoofing</a:t>
            </a:r>
          </a:p>
          <a:p>
            <a:pPr marL="685800" lvl="1" indent="-342900">
              <a:buFont typeface="+mj-lt"/>
              <a:buAutoNum type="arabicPeriod"/>
            </a:pPr>
            <a:r>
              <a:rPr lang="pt-BR" sz="1400" dirty="0"/>
              <a:t>Get-VMNetworkAdapter -VMName $vm | Set-VMNetworkAdapter -MacAddressSpoofing On</a:t>
            </a:r>
            <a:endParaRPr lang="pt-BR" sz="700" dirty="0"/>
          </a:p>
        </p:txBody>
      </p:sp>
      <p:sp>
        <p:nvSpPr>
          <p:cNvPr id="3" name="Title 2"/>
          <p:cNvSpPr>
            <a:spLocks noGrp="1"/>
          </p:cNvSpPr>
          <p:nvPr>
            <p:ph type="title"/>
          </p:nvPr>
        </p:nvSpPr>
        <p:spPr/>
        <p:txBody>
          <a:bodyPr/>
          <a:lstStyle/>
          <a:p>
            <a:r>
              <a:rPr lang="pt-BR" dirty="0"/>
              <a:t>(Opcional) Habilitar Hyper-V Container em uma VM do Hyper-V</a:t>
            </a:r>
            <a:endParaRPr lang="en-US" dirty="0"/>
          </a:p>
        </p:txBody>
      </p:sp>
    </p:spTree>
    <p:extLst>
      <p:ext uri="{BB962C8B-B14F-4D97-AF65-F5344CB8AC3E}">
        <p14:creationId xmlns:p14="http://schemas.microsoft.com/office/powerpoint/2010/main" val="1912757410"/>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53872"/>
            <a:ext cx="11887200" cy="4530471"/>
          </a:xfrm>
        </p:spPr>
        <p:txBody>
          <a:bodyPr/>
          <a:lstStyle/>
          <a:p>
            <a:pPr marL="742950" indent="-742950">
              <a:buFont typeface="+mj-lt"/>
              <a:buAutoNum type="arabicPeriod"/>
            </a:pPr>
            <a:r>
              <a:rPr lang="pt-BR" sz="3600" dirty="0"/>
              <a:t>Copiar arquivo ISO do Windows Server 2016 localmente e montar volume</a:t>
            </a:r>
          </a:p>
          <a:p>
            <a:pPr marL="800100" lvl="1" indent="-457200">
              <a:buFont typeface="+mj-lt"/>
              <a:buAutoNum type="arabicPeriod"/>
            </a:pPr>
            <a:r>
              <a:rPr lang="pt-BR" sz="2000" dirty="0"/>
              <a:t>Double click no arquivo ISO e entrar no diretório \NanoServer</a:t>
            </a:r>
          </a:p>
          <a:p>
            <a:pPr marL="800100" lvl="1" indent="-457200">
              <a:buFont typeface="+mj-lt"/>
              <a:buAutoNum type="arabicPeriod"/>
            </a:pPr>
            <a:r>
              <a:rPr lang="pt-BR" sz="2000" dirty="0"/>
              <a:t>Copiar pasta NanoServerImageGenerator para c:\Nano</a:t>
            </a:r>
          </a:p>
          <a:p>
            <a:pPr marL="742950" indent="-742950">
              <a:buFont typeface="+mj-lt"/>
              <a:buAutoNum type="arabicPeriod"/>
            </a:pPr>
            <a:r>
              <a:rPr lang="pt-BR" sz="3600" dirty="0"/>
              <a:t>Importar módulo</a:t>
            </a:r>
          </a:p>
          <a:p>
            <a:pPr marL="800100" lvl="1" indent="-457200">
              <a:buFont typeface="+mj-lt"/>
              <a:buAutoNum type="arabicPeriod"/>
            </a:pPr>
            <a:r>
              <a:rPr lang="pt-BR" sz="2000" dirty="0"/>
              <a:t>Import-module .\NanoServerImageGenerator -verbose</a:t>
            </a:r>
          </a:p>
          <a:p>
            <a:pPr marL="742950" indent="-742950">
              <a:buFont typeface="+mj-lt"/>
              <a:buAutoNum type="arabicPeriod"/>
            </a:pPr>
            <a:r>
              <a:rPr lang="pt-BR" sz="3600" dirty="0"/>
              <a:t>Abrir PowerShell em modo Administrativo e criar imagem de Nano Server</a:t>
            </a:r>
          </a:p>
          <a:p>
            <a:pPr marL="800100" lvl="1" indent="-457200">
              <a:buFont typeface="+mj-lt"/>
              <a:buAutoNum type="arabicPeriod"/>
            </a:pPr>
            <a:r>
              <a:rPr lang="pt-BR" sz="2000" dirty="0"/>
              <a:t>New-NanoServerImage -Edition Standard -DeploymentType Guest -MediaPath e:\ -TargetPath .\Nano\Nano.vhd -ComputerName Nano -containers -storage</a:t>
            </a:r>
          </a:p>
        </p:txBody>
      </p:sp>
      <p:sp>
        <p:nvSpPr>
          <p:cNvPr id="3" name="Title 2"/>
          <p:cNvSpPr>
            <a:spLocks noGrp="1"/>
          </p:cNvSpPr>
          <p:nvPr>
            <p:ph type="title"/>
          </p:nvPr>
        </p:nvSpPr>
        <p:spPr/>
        <p:txBody>
          <a:bodyPr/>
          <a:lstStyle/>
          <a:p>
            <a:r>
              <a:rPr lang="pt-BR" dirty="0"/>
              <a:t>Usando VM Nano Server como host de Containers</a:t>
            </a:r>
            <a:endParaRPr lang="en-US" dirty="0"/>
          </a:p>
        </p:txBody>
      </p:sp>
    </p:spTree>
    <p:extLst>
      <p:ext uri="{BB962C8B-B14F-4D97-AF65-F5344CB8AC3E}">
        <p14:creationId xmlns:p14="http://schemas.microsoft.com/office/powerpoint/2010/main" val="1230462102"/>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400657"/>
          </a:xfrm>
        </p:spPr>
        <p:txBody>
          <a:bodyPr/>
          <a:lstStyle/>
          <a:p>
            <a:pPr marL="742950" indent="-742950">
              <a:buFont typeface="+mj-lt"/>
              <a:buAutoNum type="arabicPeriod"/>
            </a:pPr>
            <a:r>
              <a:rPr lang="pt-BR" sz="3600" dirty="0"/>
              <a:t>Criar diretório para armazenar VM (ex: c:\VM\Nano)</a:t>
            </a:r>
          </a:p>
          <a:p>
            <a:pPr marL="742950" indent="-742950">
              <a:buFont typeface="+mj-lt"/>
              <a:buAutoNum type="arabicPeriod"/>
            </a:pPr>
            <a:r>
              <a:rPr lang="pt-BR" sz="3600" dirty="0"/>
              <a:t>Copiar arquivo Nano.VHD  para pasta</a:t>
            </a:r>
          </a:p>
          <a:p>
            <a:pPr marL="742950" indent="-742950">
              <a:buFont typeface="+mj-lt"/>
              <a:buAutoNum type="arabicPeriod"/>
            </a:pPr>
            <a:r>
              <a:rPr lang="pt-BR" sz="3600" dirty="0"/>
              <a:t>Criar VM com nome Nano e usar VHD existente (Nano.VHD)</a:t>
            </a:r>
            <a:endParaRPr lang="pt-BR" sz="1800" dirty="0"/>
          </a:p>
        </p:txBody>
      </p:sp>
      <p:sp>
        <p:nvSpPr>
          <p:cNvPr id="3" name="Title 2"/>
          <p:cNvSpPr>
            <a:spLocks noGrp="1"/>
          </p:cNvSpPr>
          <p:nvPr>
            <p:ph type="title"/>
          </p:nvPr>
        </p:nvSpPr>
        <p:spPr/>
        <p:txBody>
          <a:bodyPr/>
          <a:lstStyle/>
          <a:p>
            <a:r>
              <a:rPr lang="pt-BR" dirty="0"/>
              <a:t>Criar VM Nano no Hyper-V</a:t>
            </a:r>
            <a:endParaRPr lang="en-US" dirty="0"/>
          </a:p>
        </p:txBody>
      </p:sp>
    </p:spTree>
    <p:extLst>
      <p:ext uri="{BB962C8B-B14F-4D97-AF65-F5344CB8AC3E}">
        <p14:creationId xmlns:p14="http://schemas.microsoft.com/office/powerpoint/2010/main" val="1703827047"/>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19891"/>
          </a:xfrm>
        </p:spPr>
        <p:txBody>
          <a:bodyPr/>
          <a:lstStyle/>
          <a:p>
            <a:pPr marL="742950" indent="-742950">
              <a:buFont typeface="+mj-lt"/>
              <a:buAutoNum type="arabicPeriod"/>
            </a:pPr>
            <a:r>
              <a:rPr lang="pt-BR" sz="3600" dirty="0"/>
              <a:t>Modo de isolamento (não executar)</a:t>
            </a:r>
          </a:p>
          <a:p>
            <a:pPr marL="800100" lvl="1" indent="-457200">
              <a:buFont typeface="+mj-lt"/>
              <a:buAutoNum type="arabicPeriod"/>
            </a:pPr>
            <a:r>
              <a:rPr lang="pt-BR" sz="2000" dirty="0"/>
              <a:t>Docker run –it --isolation=hyperv nanoserver cmd</a:t>
            </a:r>
          </a:p>
          <a:p>
            <a:pPr marL="800100" lvl="1" indent="-457200">
              <a:buFont typeface="+mj-lt"/>
              <a:buAutoNum type="arabicPeriod"/>
            </a:pPr>
            <a:r>
              <a:rPr lang="pt-BR" sz="2000" dirty="0"/>
              <a:t>Prompt Powershell será aberto em modo CMD</a:t>
            </a:r>
          </a:p>
          <a:p>
            <a:pPr marL="742950" indent="-742950">
              <a:buFont typeface="+mj-lt"/>
              <a:buAutoNum type="arabicPeriod"/>
            </a:pPr>
            <a:r>
              <a:rPr lang="pt-BR" sz="3600" dirty="0"/>
              <a:t>Modo normal</a:t>
            </a:r>
          </a:p>
          <a:p>
            <a:pPr marL="800100" lvl="1" indent="-457200">
              <a:buFont typeface="+mj-lt"/>
              <a:buAutoNum type="arabicPeriod"/>
            </a:pPr>
            <a:r>
              <a:rPr lang="pt-BR" sz="2000" dirty="0"/>
              <a:t>Docker run –d windowsservercore ping localhost –t</a:t>
            </a:r>
          </a:p>
          <a:p>
            <a:pPr marL="800100" lvl="1" indent="-457200">
              <a:buFont typeface="+mj-lt"/>
              <a:buAutoNum type="arabicPeriod"/>
            </a:pPr>
            <a:r>
              <a:rPr lang="pt-BR" sz="2000" dirty="0"/>
              <a:t>Copiar ID</a:t>
            </a:r>
            <a:endParaRPr lang="en-US" sz="2000" dirty="0"/>
          </a:p>
          <a:p>
            <a:pPr marL="742950" indent="-742950">
              <a:buFont typeface="+mj-lt"/>
              <a:buAutoNum type="arabicPeriod"/>
            </a:pPr>
            <a:r>
              <a:rPr lang="pt-BR" sz="3600" dirty="0"/>
              <a:t>Visualizando processo do ping via Docker</a:t>
            </a:r>
          </a:p>
          <a:p>
            <a:pPr marL="800100" lvl="1" indent="-457200">
              <a:buFont typeface="+mj-lt"/>
              <a:buAutoNum type="arabicPeriod"/>
            </a:pPr>
            <a:r>
              <a:rPr lang="pt-BR" sz="2000" dirty="0"/>
              <a:t>Docker top “ID_copiado”</a:t>
            </a:r>
          </a:p>
          <a:p>
            <a:pPr marL="800100" lvl="1" indent="-457200">
              <a:buFont typeface="+mj-lt"/>
              <a:buAutoNum type="arabicPeriod"/>
            </a:pPr>
            <a:r>
              <a:rPr lang="pt-BR" sz="2000" dirty="0"/>
              <a:t>Aparecerá o process ID e o comando (ping)</a:t>
            </a:r>
          </a:p>
          <a:p>
            <a:pPr marL="742950" indent="-742950">
              <a:buFont typeface="+mj-lt"/>
              <a:buAutoNum type="arabicPeriod"/>
            </a:pPr>
            <a:r>
              <a:rPr lang="pt-BR" sz="3600" dirty="0"/>
              <a:t>Visualizando processo do ping pelo Windows</a:t>
            </a:r>
          </a:p>
          <a:p>
            <a:pPr marL="800100" lvl="1" indent="-457200">
              <a:buFont typeface="+mj-lt"/>
              <a:buAutoNum type="arabicPeriod"/>
            </a:pPr>
            <a:r>
              <a:rPr lang="pt-BR" sz="2000" dirty="0"/>
              <a:t>Get-process –name ping</a:t>
            </a:r>
          </a:p>
          <a:p>
            <a:pPr marL="800100" lvl="1" indent="-457200">
              <a:buFont typeface="+mj-lt"/>
              <a:buAutoNum type="arabicPeriod"/>
            </a:pPr>
            <a:r>
              <a:rPr lang="pt-BR" sz="2000" dirty="0"/>
              <a:t>Aparecerá mesmo process ID acima</a:t>
            </a:r>
          </a:p>
        </p:txBody>
      </p:sp>
      <p:sp>
        <p:nvSpPr>
          <p:cNvPr id="3" name="Title 2"/>
          <p:cNvSpPr>
            <a:spLocks noGrp="1"/>
          </p:cNvSpPr>
          <p:nvPr>
            <p:ph type="title"/>
          </p:nvPr>
        </p:nvSpPr>
        <p:spPr/>
        <p:txBody>
          <a:bodyPr/>
          <a:lstStyle/>
          <a:p>
            <a:r>
              <a:rPr lang="pt-BR" dirty="0"/>
              <a:t>Criando Container Hyper-V</a:t>
            </a:r>
            <a:endParaRPr lang="en-US" dirty="0"/>
          </a:p>
        </p:txBody>
      </p:sp>
    </p:spTree>
    <p:extLst>
      <p:ext uri="{BB962C8B-B14F-4D97-AF65-F5344CB8AC3E}">
        <p14:creationId xmlns:p14="http://schemas.microsoft.com/office/powerpoint/2010/main" val="1182782158"/>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58445"/>
          </a:xfrm>
        </p:spPr>
        <p:txBody>
          <a:bodyPr/>
          <a:lstStyle/>
          <a:p>
            <a:pPr marL="742950" indent="-742950">
              <a:buFont typeface="+mj-lt"/>
              <a:buAutoNum type="arabicPeriod"/>
            </a:pPr>
            <a:r>
              <a:rPr lang="pt-BR" sz="3600" dirty="0"/>
              <a:t>Iniciar container em modo isolado</a:t>
            </a:r>
          </a:p>
          <a:p>
            <a:pPr marL="984250" lvl="1" indent="-742950">
              <a:buFont typeface="+mj-lt"/>
              <a:buAutoNum type="arabicPeriod"/>
            </a:pPr>
            <a:r>
              <a:rPr lang="pt-BR" sz="2000" dirty="0"/>
              <a:t>docker run -d --isolation=hyperv nanoserver ping -t localhost</a:t>
            </a:r>
          </a:p>
          <a:p>
            <a:pPr marL="984250" lvl="1" indent="-742950">
              <a:buFont typeface="+mj-lt"/>
              <a:buAutoNum type="arabicPeriod"/>
            </a:pPr>
            <a:r>
              <a:rPr lang="pt-BR" sz="2000" dirty="0"/>
              <a:t>Copiar ID</a:t>
            </a:r>
          </a:p>
          <a:p>
            <a:pPr marL="742950" indent="-742950">
              <a:buFont typeface="+mj-lt"/>
              <a:buAutoNum type="arabicPeriod"/>
            </a:pPr>
            <a:r>
              <a:rPr lang="pt-BR" sz="3600" dirty="0"/>
              <a:t>Visualizando processo do ping via Docker</a:t>
            </a:r>
          </a:p>
          <a:p>
            <a:pPr marL="984250" lvl="1" indent="-742950">
              <a:buFont typeface="+mj-lt"/>
              <a:buAutoNum type="arabicPeriod"/>
            </a:pPr>
            <a:r>
              <a:rPr lang="pt-BR" sz="2000" dirty="0"/>
              <a:t>Docker top “ID_copiado”</a:t>
            </a:r>
          </a:p>
          <a:p>
            <a:pPr marL="742950" indent="-742950">
              <a:buFont typeface="+mj-lt"/>
              <a:buAutoNum type="arabicPeriod"/>
            </a:pPr>
            <a:r>
              <a:rPr lang="pt-BR" sz="3600" dirty="0"/>
              <a:t>Visualizando processo via Windows</a:t>
            </a:r>
          </a:p>
          <a:p>
            <a:pPr marL="984250" lvl="1" indent="-742950">
              <a:buFont typeface="+mj-lt"/>
              <a:buAutoNum type="arabicPeriod"/>
            </a:pPr>
            <a:r>
              <a:rPr lang="pt-BR" sz="2000" dirty="0"/>
              <a:t>Get-process –name ping</a:t>
            </a:r>
          </a:p>
          <a:p>
            <a:pPr marL="984250" lvl="1" indent="-742950">
              <a:buFont typeface="+mj-lt"/>
              <a:buAutoNum type="arabicPeriod"/>
            </a:pPr>
            <a:r>
              <a:rPr lang="pt-BR" sz="2000" dirty="0"/>
              <a:t>Não aparecerá o ID listado no comando “docker top”</a:t>
            </a:r>
          </a:p>
          <a:p>
            <a:pPr marL="742950" indent="-742950">
              <a:buFont typeface="+mj-lt"/>
              <a:buAutoNum type="arabicPeriod"/>
            </a:pPr>
            <a:r>
              <a:rPr lang="pt-BR" sz="3600" dirty="0"/>
              <a:t>Visualizando o container isolado</a:t>
            </a:r>
          </a:p>
          <a:p>
            <a:pPr marL="984250" lvl="1" indent="-742950">
              <a:buFont typeface="+mj-lt"/>
              <a:buAutoNum type="arabicPeriod"/>
            </a:pPr>
            <a:r>
              <a:rPr lang="pt-BR" sz="2000" dirty="0"/>
              <a:t>Get-process –name vmwp ou via Task Manager</a:t>
            </a:r>
          </a:p>
          <a:p>
            <a:pPr marL="742950" indent="-742950">
              <a:buFont typeface="+mj-lt"/>
              <a:buAutoNum type="arabicPeriod"/>
            </a:pPr>
            <a:endParaRPr lang="pt-BR" sz="3600" dirty="0"/>
          </a:p>
          <a:p>
            <a:pPr marL="984250" lvl="1" indent="-742950">
              <a:buFont typeface="+mj-lt"/>
              <a:buAutoNum type="arabicPeriod"/>
            </a:pPr>
            <a:endParaRPr lang="pt-BR" sz="2000" dirty="0"/>
          </a:p>
          <a:p>
            <a:pPr marL="984250" lvl="1" indent="-742950">
              <a:buFont typeface="+mj-lt"/>
              <a:buAutoNum type="arabicPeriod"/>
            </a:pPr>
            <a:endParaRPr lang="pt-BR" sz="400" dirty="0"/>
          </a:p>
        </p:txBody>
      </p:sp>
      <p:sp>
        <p:nvSpPr>
          <p:cNvPr id="3" name="Title 2"/>
          <p:cNvSpPr>
            <a:spLocks noGrp="1"/>
          </p:cNvSpPr>
          <p:nvPr>
            <p:ph type="title"/>
          </p:nvPr>
        </p:nvSpPr>
        <p:spPr/>
        <p:txBody>
          <a:bodyPr/>
          <a:lstStyle/>
          <a:p>
            <a:r>
              <a:rPr lang="pt-BR" dirty="0"/>
              <a:t>Criando Container Hyper-V (cont...)</a:t>
            </a:r>
            <a:endParaRPr lang="en-US" dirty="0"/>
          </a:p>
        </p:txBody>
      </p:sp>
    </p:spTree>
    <p:extLst>
      <p:ext uri="{BB962C8B-B14F-4D97-AF65-F5344CB8AC3E}">
        <p14:creationId xmlns:p14="http://schemas.microsoft.com/office/powerpoint/2010/main" val="4193581933"/>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Gerenciando dados</a:t>
            </a:r>
            <a:endParaRPr lang="en-US" dirty="0"/>
          </a:p>
        </p:txBody>
      </p:sp>
      <p:sp>
        <p:nvSpPr>
          <p:cNvPr id="4" name="Title 3"/>
          <p:cNvSpPr>
            <a:spLocks noGrp="1"/>
          </p:cNvSpPr>
          <p:nvPr>
            <p:ph type="title"/>
          </p:nvPr>
        </p:nvSpPr>
        <p:spPr/>
        <p:txBody>
          <a:bodyPr/>
          <a:lstStyle/>
          <a:p>
            <a:r>
              <a:rPr lang="pt-BR" dirty="0"/>
              <a:t>Lab 4</a:t>
            </a:r>
            <a:endParaRPr lang="en-US" dirty="0"/>
          </a:p>
        </p:txBody>
      </p:sp>
    </p:spTree>
    <p:extLst>
      <p:ext uri="{BB962C8B-B14F-4D97-AF65-F5344CB8AC3E}">
        <p14:creationId xmlns:p14="http://schemas.microsoft.com/office/powerpoint/2010/main" val="1836245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3514808"/>
          </a:xfrm>
        </p:spPr>
        <p:txBody>
          <a:bodyPr/>
          <a:lstStyle/>
          <a:p>
            <a:pPr marL="514350" indent="-514350">
              <a:buFont typeface="+mj-lt"/>
              <a:buAutoNum type="arabicPeriod"/>
            </a:pPr>
            <a:r>
              <a:rPr lang="pt-BR" dirty="0"/>
              <a:t>Executar container e criar volume</a:t>
            </a:r>
          </a:p>
          <a:p>
            <a:pPr lvl="1">
              <a:buFont typeface="+mj-lt"/>
              <a:buAutoNum type="arabicPeriod"/>
            </a:pPr>
            <a:endParaRPr lang="pt-BR" sz="400" dirty="0"/>
          </a:p>
          <a:p>
            <a:pPr marL="685800" lvl="1" indent="-342900">
              <a:buFont typeface="+mj-lt"/>
              <a:buAutoNum type="arabicPeriod"/>
            </a:pPr>
            <a:r>
              <a:rPr lang="pt-BR" dirty="0"/>
              <a:t>Docker run –it –v c:\novo-volume-dados windowsservercore cmd</a:t>
            </a:r>
          </a:p>
          <a:p>
            <a:pPr marL="514350" indent="-514350">
              <a:buFont typeface="+mj-lt"/>
              <a:buAutoNum type="arabicPeriod"/>
            </a:pPr>
            <a:r>
              <a:rPr lang="pt-BR" dirty="0"/>
              <a:t>Criar arquivo na pasta c:\novo-volume-dados</a:t>
            </a:r>
          </a:p>
          <a:p>
            <a:pPr marL="685800" lvl="1" indent="-342900">
              <a:buFont typeface="+mj-lt"/>
              <a:buAutoNum type="arabicPeriod"/>
            </a:pPr>
            <a:r>
              <a:rPr lang="pt-BR" dirty="0"/>
              <a:t>Echo “teste de volume de dados” &gt; c:\novo-volume-dados\testevolume1.txt</a:t>
            </a:r>
          </a:p>
          <a:p>
            <a:pPr marL="685800" lvl="1" indent="-342900">
              <a:buFont typeface="+mj-lt"/>
              <a:buAutoNum type="arabicPeriod"/>
            </a:pPr>
            <a:r>
              <a:rPr lang="pt-BR" dirty="0"/>
              <a:t>Dir</a:t>
            </a:r>
          </a:p>
          <a:p>
            <a:pPr marL="685800" lvl="1" indent="-342900">
              <a:buFont typeface="+mj-lt"/>
              <a:buAutoNum type="arabicPeriod"/>
            </a:pPr>
            <a:r>
              <a:rPr lang="pt-BR" dirty="0"/>
              <a:t>Exit</a:t>
            </a:r>
          </a:p>
          <a:p>
            <a:pPr marL="685800" lvl="1" indent="-342900">
              <a:buFont typeface="+mj-lt"/>
              <a:buAutoNum type="arabicPeriod"/>
            </a:pPr>
            <a:r>
              <a:rPr lang="pt-BR" dirty="0"/>
              <a:t>Visualizar volume no Host em c:\ProgramData\docker\volumes</a:t>
            </a:r>
          </a:p>
        </p:txBody>
      </p:sp>
      <p:sp>
        <p:nvSpPr>
          <p:cNvPr id="3" name="Title 2"/>
          <p:cNvSpPr>
            <a:spLocks noGrp="1"/>
          </p:cNvSpPr>
          <p:nvPr>
            <p:ph type="title"/>
          </p:nvPr>
        </p:nvSpPr>
        <p:spPr/>
        <p:txBody>
          <a:bodyPr/>
          <a:lstStyle/>
          <a:p>
            <a:r>
              <a:rPr lang="pt-BR" dirty="0"/>
              <a:t>Criando volumes de dados</a:t>
            </a:r>
            <a:endParaRPr lang="en-US" dirty="0"/>
          </a:p>
        </p:txBody>
      </p:sp>
    </p:spTree>
    <p:extLst>
      <p:ext uri="{BB962C8B-B14F-4D97-AF65-F5344CB8AC3E}">
        <p14:creationId xmlns:p14="http://schemas.microsoft.com/office/powerpoint/2010/main" val="2843229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en-US" dirty="0"/>
              <a:t>Container Run-time</a:t>
            </a:r>
          </a:p>
        </p:txBody>
      </p:sp>
      <p:sp>
        <p:nvSpPr>
          <p:cNvPr id="15" name="Rectangle 14"/>
          <p:cNvSpPr/>
          <p:nvPr/>
        </p:nvSpPr>
        <p:spPr bwMode="auto">
          <a:xfrm>
            <a:off x="1189037" y="3494524"/>
            <a:ext cx="7680960" cy="103531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Sistema </a:t>
            </a:r>
            <a:r>
              <a:rPr lang="en-US" sz="2000" dirty="0" err="1">
                <a:gradFill>
                  <a:gsLst>
                    <a:gs pos="16814">
                      <a:srgbClr val="FFFFFF"/>
                    </a:gs>
                    <a:gs pos="46000">
                      <a:srgbClr val="FFFFFF"/>
                    </a:gs>
                  </a:gsLst>
                  <a:lin ang="5400000" scaled="0"/>
                </a:gradFill>
              </a:rPr>
              <a:t>Operacional</a:t>
            </a:r>
            <a:endParaRPr lang="en-US" sz="2000" dirty="0">
              <a:gradFill>
                <a:gsLst>
                  <a:gs pos="16814">
                    <a:srgbClr val="FFFFFF"/>
                  </a:gs>
                  <a:gs pos="46000">
                    <a:srgbClr val="FFFFFF"/>
                  </a:gs>
                </a:gsLst>
                <a:lin ang="5400000" scaled="0"/>
              </a:gradFill>
            </a:endParaRPr>
          </a:p>
        </p:txBody>
      </p:sp>
      <p:grpSp>
        <p:nvGrpSpPr>
          <p:cNvPr id="24" name="Group 23"/>
          <p:cNvGrpSpPr/>
          <p:nvPr/>
        </p:nvGrpSpPr>
        <p:grpSpPr>
          <a:xfrm>
            <a:off x="7472613" y="3584203"/>
            <a:ext cx="803024" cy="824721"/>
            <a:chOff x="5624585" y="4372841"/>
            <a:chExt cx="1415904" cy="145416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39" name="Picture 38"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40" name="Picture 39"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41" name="Picture 40"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49" name="TextBox 48"/>
          <p:cNvSpPr txBox="1"/>
          <p:nvPr/>
        </p:nvSpPr>
        <p:spPr>
          <a:xfrm>
            <a:off x="9658668" y="5121178"/>
            <a:ext cx="229082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t>Servidor</a:t>
            </a:r>
            <a:r>
              <a:rPr lang="en-US" sz="2400" dirty="0"/>
              <a:t> </a:t>
            </a:r>
            <a:r>
              <a:rPr lang="en-US" sz="2400" dirty="0" err="1"/>
              <a:t>físico</a:t>
            </a:r>
            <a:endParaRPr lang="en-US" sz="2400" dirty="0"/>
          </a:p>
        </p:txBody>
      </p:sp>
      <p:sp>
        <p:nvSpPr>
          <p:cNvPr id="51" name="TextBox 50"/>
          <p:cNvSpPr txBox="1"/>
          <p:nvPr/>
        </p:nvSpPr>
        <p:spPr>
          <a:xfrm>
            <a:off x="9658668" y="3696031"/>
            <a:ext cx="14786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t>Imagem</a:t>
            </a:r>
            <a:endParaRPr lang="en-US" sz="2400" dirty="0"/>
          </a:p>
        </p:txBody>
      </p:sp>
      <p:grpSp>
        <p:nvGrpSpPr>
          <p:cNvPr id="52" name="Group 51"/>
          <p:cNvGrpSpPr/>
          <p:nvPr/>
        </p:nvGrpSpPr>
        <p:grpSpPr>
          <a:xfrm>
            <a:off x="6531317" y="3584203"/>
            <a:ext cx="803024" cy="824721"/>
            <a:chOff x="5624585" y="4372841"/>
            <a:chExt cx="1415904" cy="1454160"/>
          </a:xfrm>
        </p:grpSpPr>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54" name="Picture 53"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55" name="Picture 54"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56" name="Picture 55" descr="\\MAGNUM\Projects\Microsoft\Cloud Power FY12\Design\ICONS_PNG\Application.png"/>
            <p:cNvPicPr>
              <a:picLocks noChangeAspect="1" noChangeArrowheads="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57" name="Right Arrow 56"/>
          <p:cNvSpPr/>
          <p:nvPr/>
        </p:nvSpPr>
        <p:spPr bwMode="auto">
          <a:xfrm rot="10800000">
            <a:off x="8668068" y="3631183"/>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80960" cy="1970180"/>
          </a:xfrm>
          <a:prstGeom prst="rect">
            <a:avLst/>
          </a:prstGeom>
        </p:spPr>
      </p:pic>
      <p:sp>
        <p:nvSpPr>
          <p:cNvPr id="48" name="Right Arrow 47"/>
          <p:cNvSpPr/>
          <p:nvPr/>
        </p:nvSpPr>
        <p:spPr bwMode="auto">
          <a:xfrm rot="10800000">
            <a:off x="8668068" y="5054110"/>
            <a:ext cx="990600" cy="762000"/>
          </a:xfrm>
          <a:prstGeom prst="rightArrow">
            <a:avLst/>
          </a:prstGeom>
          <a:solidFill>
            <a:srgbClr val="FFC000"/>
          </a:solidFill>
          <a:ln w="28575">
            <a:solidFill>
              <a:srgbClr val="FFC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72713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9" grpId="0"/>
      <p:bldP spid="51" grpId="0"/>
      <p:bldP spid="57" grpId="0" animBg="1"/>
      <p:bldP spid="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64600"/>
          </a:xfrm>
        </p:spPr>
        <p:txBody>
          <a:bodyPr/>
          <a:lstStyle/>
          <a:p>
            <a:pPr marL="742950" indent="-742950">
              <a:buFont typeface="+mj-lt"/>
              <a:buAutoNum type="arabicPeriod"/>
            </a:pPr>
            <a:r>
              <a:rPr lang="pt-BR" dirty="0"/>
              <a:t>Criar pasta no Host e copiar arquivos</a:t>
            </a:r>
          </a:p>
          <a:p>
            <a:pPr marL="800100" lvl="1" indent="-457200">
              <a:buFont typeface="+mj-lt"/>
              <a:buAutoNum type="arabicPeriod"/>
            </a:pPr>
            <a:r>
              <a:rPr lang="pt-BR" dirty="0"/>
              <a:t>Criar pasta c:\origem</a:t>
            </a:r>
          </a:p>
          <a:p>
            <a:pPr marL="800100" lvl="1" indent="-457200">
              <a:buFont typeface="+mj-lt"/>
              <a:buAutoNum type="arabicPeriod"/>
            </a:pPr>
            <a:r>
              <a:rPr lang="pt-BR" dirty="0"/>
              <a:t>Copiar arquivos pequenos para esta pasta</a:t>
            </a:r>
          </a:p>
          <a:p>
            <a:pPr marL="742950" indent="-742950">
              <a:buFont typeface="+mj-lt"/>
              <a:buAutoNum type="arabicPeriod"/>
            </a:pPr>
            <a:r>
              <a:rPr lang="pt-BR" dirty="0"/>
              <a:t>Executar container montando volume de dados existente no Host (c:\origem) para dentro do container (c:\destino</a:t>
            </a:r>
          </a:p>
          <a:p>
            <a:pPr marL="800100" lvl="1" indent="-457200">
              <a:buFont typeface="+mj-lt"/>
              <a:buAutoNum type="arabicPeriod"/>
            </a:pPr>
            <a:r>
              <a:rPr lang="pt-BR" dirty="0"/>
              <a:t>Docker run –it –v c:\origem:c:\destino windowservercore cmd</a:t>
            </a:r>
          </a:p>
          <a:p>
            <a:pPr marL="800100" lvl="1" indent="-457200">
              <a:buFont typeface="+mj-lt"/>
              <a:buAutoNum type="arabicPeriod"/>
            </a:pPr>
            <a:r>
              <a:rPr lang="pt-BR" dirty="0"/>
              <a:t>Command Prompt será aberto</a:t>
            </a:r>
          </a:p>
          <a:p>
            <a:pPr marL="742950" indent="-742950">
              <a:buFont typeface="+mj-lt"/>
              <a:buAutoNum type="arabicPeriod"/>
            </a:pPr>
            <a:r>
              <a:rPr lang="pt-BR" dirty="0"/>
              <a:t>Visualizar conteúdo</a:t>
            </a:r>
          </a:p>
          <a:p>
            <a:pPr marL="800100" lvl="1" indent="-457200">
              <a:buFont typeface="+mj-lt"/>
              <a:buAutoNum type="arabicPeriod"/>
            </a:pPr>
            <a:r>
              <a:rPr lang="pt-BR" dirty="0"/>
              <a:t>Através do Command Prompt entrar na pasta c:\destino e visualizar conteúdo (DIR)</a:t>
            </a:r>
            <a:endParaRPr lang="en-US" dirty="0"/>
          </a:p>
        </p:txBody>
      </p:sp>
      <p:sp>
        <p:nvSpPr>
          <p:cNvPr id="3" name="Title 2"/>
          <p:cNvSpPr>
            <a:spLocks noGrp="1"/>
          </p:cNvSpPr>
          <p:nvPr>
            <p:ph type="title"/>
          </p:nvPr>
        </p:nvSpPr>
        <p:spPr/>
        <p:txBody>
          <a:bodyPr/>
          <a:lstStyle/>
          <a:p>
            <a:r>
              <a:rPr lang="pt-BR" dirty="0"/>
              <a:t>Montando volume de dados</a:t>
            </a:r>
            <a:endParaRPr lang="en-US" dirty="0"/>
          </a:p>
        </p:txBody>
      </p:sp>
    </p:spTree>
    <p:extLst>
      <p:ext uri="{BB962C8B-B14F-4D97-AF65-F5344CB8AC3E}">
        <p14:creationId xmlns:p14="http://schemas.microsoft.com/office/powerpoint/2010/main" val="931169678"/>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96889"/>
          </a:xfrm>
        </p:spPr>
        <p:txBody>
          <a:bodyPr/>
          <a:lstStyle/>
          <a:p>
            <a:pPr marL="742950" indent="-742950">
              <a:buFont typeface="+mj-lt"/>
              <a:buAutoNum type="arabicPeriod"/>
            </a:pPr>
            <a:r>
              <a:rPr lang="pt-BR" sz="3600" dirty="0"/>
              <a:t>Criar pasta e arquivo de teste no host</a:t>
            </a:r>
          </a:p>
          <a:p>
            <a:pPr marL="800100" lvl="1" indent="-457200">
              <a:buFont typeface="+mj-lt"/>
              <a:buAutoNum type="arabicPeriod"/>
            </a:pPr>
            <a:r>
              <a:rPr lang="pt-BR" sz="2000" dirty="0"/>
              <a:t>New-item -type directory –path c:\origem2</a:t>
            </a:r>
          </a:p>
          <a:p>
            <a:pPr marL="800100" lvl="1" indent="-457200">
              <a:buFont typeface="+mj-lt"/>
              <a:buAutoNum type="arabicPeriod"/>
            </a:pPr>
            <a:r>
              <a:rPr lang="pt-BR" sz="2000" dirty="0"/>
              <a:t>Echo “teste com arquivo único1” &gt; c:\origem2\teste1.txt</a:t>
            </a:r>
          </a:p>
          <a:p>
            <a:pPr marL="800100" lvl="1" indent="-457200">
              <a:buFont typeface="+mj-lt"/>
              <a:buAutoNum type="arabicPeriod"/>
            </a:pPr>
            <a:r>
              <a:rPr lang="pt-BR" sz="2000" dirty="0"/>
              <a:t>Echo “teste com arquivo único2” &gt; c:\origem2\teste2.txt</a:t>
            </a:r>
          </a:p>
          <a:p>
            <a:pPr marL="800100" lvl="1" indent="-457200">
              <a:buFont typeface="+mj-lt"/>
              <a:buAutoNum type="arabicPeriod"/>
            </a:pPr>
            <a:r>
              <a:rPr lang="pt-BR" sz="2000" dirty="0"/>
              <a:t>Echo “teste com arquivo único3” &gt; c:\origem2\teste3.txt</a:t>
            </a:r>
          </a:p>
          <a:p>
            <a:pPr marL="742950" indent="-742950">
              <a:buFont typeface="+mj-lt"/>
              <a:buAutoNum type="arabicPeriod"/>
            </a:pPr>
            <a:r>
              <a:rPr lang="pt-BR" sz="3600" dirty="0"/>
              <a:t>Executar container e mapear arquivo</a:t>
            </a:r>
          </a:p>
          <a:p>
            <a:pPr marL="800100" lvl="1" indent="-457200">
              <a:buFont typeface="+mj-lt"/>
              <a:buAutoNum type="arabicPeriod"/>
            </a:pPr>
            <a:r>
              <a:rPr lang="pt-BR" sz="2000" dirty="0"/>
              <a:t>Docker run –it –v c:\origem2\teste1.txt windowsservercore cmd</a:t>
            </a:r>
          </a:p>
          <a:p>
            <a:pPr marL="742950" indent="-742950">
              <a:buFont typeface="+mj-lt"/>
              <a:buAutoNum type="arabicPeriod"/>
            </a:pPr>
            <a:r>
              <a:rPr lang="pt-BR" sz="3600" dirty="0"/>
              <a:t>Visualizar conte[udo de diretório de dentro do container</a:t>
            </a:r>
          </a:p>
          <a:p>
            <a:pPr marL="800100" lvl="1" indent="-457200">
              <a:buFont typeface="+mj-lt"/>
              <a:buAutoNum type="arabicPeriod"/>
            </a:pPr>
            <a:r>
              <a:rPr lang="pt-BR" sz="2000" dirty="0"/>
              <a:t>Cd origem2</a:t>
            </a:r>
          </a:p>
          <a:p>
            <a:pPr marL="800100" lvl="1" indent="-457200">
              <a:buFont typeface="+mj-lt"/>
              <a:buAutoNum type="arabicPeriod"/>
            </a:pPr>
            <a:r>
              <a:rPr lang="pt-BR" sz="2000" dirty="0"/>
              <a:t>Dir</a:t>
            </a:r>
          </a:p>
          <a:p>
            <a:pPr marL="558800" indent="-457200">
              <a:buFont typeface="+mj-lt"/>
              <a:buAutoNum type="arabicPeriod"/>
            </a:pPr>
            <a:r>
              <a:rPr lang="pt-BR" sz="3600" dirty="0"/>
              <a:t>Inspecionando volume compartilhado</a:t>
            </a:r>
          </a:p>
          <a:p>
            <a:pPr marL="800100" lvl="1" indent="-457200">
              <a:buFont typeface="+mj-lt"/>
              <a:buAutoNum type="arabicPeriod"/>
            </a:pPr>
            <a:r>
              <a:rPr lang="pt-BR" sz="2000" dirty="0"/>
              <a:t>Docker inspect nome_container</a:t>
            </a:r>
            <a:br>
              <a:rPr lang="pt-BR" sz="2000" dirty="0"/>
            </a:br>
            <a:endParaRPr lang="en-US" sz="2000" dirty="0"/>
          </a:p>
        </p:txBody>
      </p:sp>
      <p:sp>
        <p:nvSpPr>
          <p:cNvPr id="3" name="Title 2"/>
          <p:cNvSpPr>
            <a:spLocks noGrp="1"/>
          </p:cNvSpPr>
          <p:nvPr>
            <p:ph type="title"/>
          </p:nvPr>
        </p:nvSpPr>
        <p:spPr/>
        <p:txBody>
          <a:bodyPr/>
          <a:lstStyle/>
          <a:p>
            <a:r>
              <a:rPr lang="pt-BR" dirty="0"/>
              <a:t>Montando um único arquivo</a:t>
            </a:r>
            <a:endParaRPr lang="en-US" dirty="0"/>
          </a:p>
        </p:txBody>
      </p:sp>
    </p:spTree>
    <p:extLst>
      <p:ext uri="{BB962C8B-B14F-4D97-AF65-F5344CB8AC3E}">
        <p14:creationId xmlns:p14="http://schemas.microsoft.com/office/powerpoint/2010/main" val="4267015812"/>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Gerenciando recursos</a:t>
            </a:r>
          </a:p>
        </p:txBody>
      </p:sp>
      <p:sp>
        <p:nvSpPr>
          <p:cNvPr id="4" name="Title 3"/>
          <p:cNvSpPr>
            <a:spLocks noGrp="1"/>
          </p:cNvSpPr>
          <p:nvPr>
            <p:ph type="title"/>
          </p:nvPr>
        </p:nvSpPr>
        <p:spPr/>
        <p:txBody>
          <a:bodyPr/>
          <a:lstStyle/>
          <a:p>
            <a:r>
              <a:rPr lang="pt-BR" dirty="0"/>
              <a:t>Lab extra</a:t>
            </a:r>
            <a:endParaRPr lang="en-US" dirty="0"/>
          </a:p>
        </p:txBody>
      </p:sp>
    </p:spTree>
    <p:extLst>
      <p:ext uri="{BB962C8B-B14F-4D97-AF65-F5344CB8AC3E}">
        <p14:creationId xmlns:p14="http://schemas.microsoft.com/office/powerpoint/2010/main" val="5438286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212849"/>
            <a:ext cx="11887200" cy="1698927"/>
          </a:xfrm>
        </p:spPr>
        <p:txBody>
          <a:bodyPr/>
          <a:lstStyle/>
          <a:p>
            <a:pPr marL="742950" indent="-742950">
              <a:buFont typeface="+mj-lt"/>
              <a:buAutoNum type="arabicPeriod"/>
            </a:pPr>
            <a:r>
              <a:rPr lang="pt-BR" dirty="0"/>
              <a:t>Controlando recurso de CPU (1-10000, default 5000) para 2 processadores virtuais</a:t>
            </a:r>
            <a:endParaRPr lang="pt-BR" sz="200" dirty="0"/>
          </a:p>
          <a:p>
            <a:pPr marL="984250" lvl="1" indent="-742950">
              <a:buFont typeface="+mj-lt"/>
              <a:buAutoNum type="arabicPeriod"/>
            </a:pPr>
            <a:r>
              <a:rPr lang="pt-BR" dirty="0"/>
              <a:t>Docker run –it --cpu-shares 2 –name dockerdemo windowsservercore cmd</a:t>
            </a:r>
          </a:p>
        </p:txBody>
      </p:sp>
      <p:sp>
        <p:nvSpPr>
          <p:cNvPr id="3" name="Title 2"/>
          <p:cNvSpPr>
            <a:spLocks noGrp="1"/>
          </p:cNvSpPr>
          <p:nvPr>
            <p:ph type="title"/>
          </p:nvPr>
        </p:nvSpPr>
        <p:spPr/>
        <p:txBody>
          <a:bodyPr/>
          <a:lstStyle/>
          <a:p>
            <a:r>
              <a:rPr lang="pt-BR" dirty="0"/>
              <a:t>Gerenciando recursos</a:t>
            </a:r>
            <a:endParaRPr lang="en-US" dirty="0"/>
          </a:p>
        </p:txBody>
      </p:sp>
      <p:sp>
        <p:nvSpPr>
          <p:cNvPr id="4" name="Rectangle 3"/>
          <p:cNvSpPr/>
          <p:nvPr/>
        </p:nvSpPr>
        <p:spPr bwMode="auto">
          <a:xfrm>
            <a:off x="5722070" y="4176074"/>
            <a:ext cx="6108569" cy="206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pt-BR" sz="2400" dirty="0"/>
              <a:t>OBS: CPU e IO ainda não é suportado em Hyper-V Containers</a:t>
            </a:r>
          </a:p>
          <a:p>
            <a:r>
              <a:rPr lang="pt-BR" sz="2400" dirty="0"/>
              <a:t>IO  ainda não é suportado com volume de dados</a:t>
            </a:r>
            <a:endParaRPr lang="en-US" sz="2400" dirty="0"/>
          </a:p>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5526231"/>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VM Nano com Hyper-V containers</a:t>
            </a:r>
          </a:p>
          <a:p>
            <a:r>
              <a:rPr lang="pt-BR" dirty="0"/>
              <a:t>OBS: Instalação de imagens ainda não está disponível (TBD)</a:t>
            </a:r>
            <a:endParaRPr lang="en-US" dirty="0"/>
          </a:p>
        </p:txBody>
      </p:sp>
      <p:sp>
        <p:nvSpPr>
          <p:cNvPr id="4" name="Title 3"/>
          <p:cNvSpPr>
            <a:spLocks noGrp="1"/>
          </p:cNvSpPr>
          <p:nvPr>
            <p:ph type="title"/>
          </p:nvPr>
        </p:nvSpPr>
        <p:spPr/>
        <p:txBody>
          <a:bodyPr/>
          <a:lstStyle/>
          <a:p>
            <a:r>
              <a:rPr lang="pt-BR" dirty="0"/>
              <a:t>Lab extra</a:t>
            </a:r>
            <a:endParaRPr lang="en-US" dirty="0"/>
          </a:p>
        </p:txBody>
      </p:sp>
    </p:spTree>
    <p:extLst>
      <p:ext uri="{BB962C8B-B14F-4D97-AF65-F5344CB8AC3E}">
        <p14:creationId xmlns:p14="http://schemas.microsoft.com/office/powerpoint/2010/main" val="3253216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53872"/>
            <a:ext cx="11887200" cy="4550476"/>
          </a:xfrm>
        </p:spPr>
        <p:txBody>
          <a:bodyPr/>
          <a:lstStyle/>
          <a:p>
            <a:pPr marL="742950" indent="-742950">
              <a:buFont typeface="+mj-lt"/>
              <a:buAutoNum type="arabicPeriod"/>
            </a:pPr>
            <a:r>
              <a:rPr lang="pt-BR" sz="3600" dirty="0"/>
              <a:t>Tambem conhecido como Nested Virtualization</a:t>
            </a:r>
          </a:p>
          <a:p>
            <a:pPr marL="742950" indent="-742950">
              <a:buFont typeface="+mj-lt"/>
              <a:buAutoNum type="arabicPeriod"/>
            </a:pPr>
            <a:r>
              <a:rPr lang="pt-BR" sz="3600" dirty="0"/>
              <a:t>Caso queira criar containers hyper-V dentro da VM Nano Server basta executar o script PowerShell abaixo</a:t>
            </a:r>
          </a:p>
          <a:p>
            <a:pPr marL="800100" lvl="1" indent="-457200">
              <a:buFont typeface="+mj-lt"/>
              <a:buAutoNum type="arabicPeriod"/>
            </a:pPr>
            <a:r>
              <a:rPr lang="pt-BR" sz="2000" dirty="0"/>
              <a:t>#colocar o nome da VM</a:t>
            </a:r>
          </a:p>
          <a:p>
            <a:pPr marL="800100" lvl="1" indent="-457200">
              <a:buFont typeface="+mj-lt"/>
              <a:buAutoNum type="arabicPeriod"/>
            </a:pPr>
            <a:r>
              <a:rPr lang="pt-BR" sz="2000" dirty="0"/>
              <a:t>$vm = "&lt;virtual-machine&gt;"</a:t>
            </a:r>
          </a:p>
          <a:p>
            <a:pPr marL="800100" lvl="1" indent="-457200">
              <a:buFont typeface="+mj-lt"/>
              <a:buAutoNum type="arabicPeriod"/>
            </a:pPr>
            <a:r>
              <a:rPr lang="pt-BR" sz="2000" dirty="0"/>
              <a:t>#configurar o virtual processor</a:t>
            </a:r>
          </a:p>
          <a:p>
            <a:pPr marL="800100" lvl="1" indent="-457200">
              <a:buFont typeface="+mj-lt"/>
              <a:buAutoNum type="arabicPeriod"/>
            </a:pPr>
            <a:r>
              <a:rPr lang="pt-BR" sz="2000" dirty="0"/>
              <a:t>Set-VMProcessor -VMName $vm -ExposeVirtualizationExtensions $true -Count 2</a:t>
            </a:r>
          </a:p>
          <a:p>
            <a:pPr marL="800100" lvl="1" indent="-457200">
              <a:buFont typeface="+mj-lt"/>
              <a:buAutoNum type="arabicPeriod"/>
            </a:pPr>
            <a:r>
              <a:rPr lang="pt-BR" sz="2000" dirty="0"/>
              <a:t>#desativar dynamic memory</a:t>
            </a:r>
          </a:p>
          <a:p>
            <a:pPr marL="800100" lvl="1" indent="-457200">
              <a:buFont typeface="+mj-lt"/>
              <a:buAutoNum type="arabicPeriod"/>
            </a:pPr>
            <a:r>
              <a:rPr lang="pt-BR" sz="2000" dirty="0"/>
              <a:t>Set-VMMemory $vm -DynamicMemoryEnabled $false</a:t>
            </a:r>
          </a:p>
          <a:p>
            <a:pPr marL="800100" lvl="1" indent="-457200">
              <a:buFont typeface="+mj-lt"/>
              <a:buAutoNum type="arabicPeriod"/>
            </a:pPr>
            <a:r>
              <a:rPr lang="pt-BR" sz="2000" dirty="0"/>
              <a:t>#habilitar mac spoofing</a:t>
            </a:r>
          </a:p>
          <a:p>
            <a:pPr marL="800100" lvl="1" indent="-457200">
              <a:buFont typeface="+mj-lt"/>
              <a:buAutoNum type="arabicPeriod"/>
            </a:pPr>
            <a:r>
              <a:rPr lang="pt-BR" sz="2000" dirty="0"/>
              <a:t>Get-VMNetworkAdapter -VMName $vm | Set-VMNetworkAdapter -MacAddressSpoofing On</a:t>
            </a:r>
            <a:endParaRPr lang="pt-BR" sz="1050" dirty="0"/>
          </a:p>
          <a:p>
            <a:pPr lvl="1">
              <a:buFont typeface="+mj-lt"/>
              <a:buAutoNum type="arabicPeriod"/>
            </a:pPr>
            <a:endParaRPr lang="pt-BR" sz="300" dirty="0"/>
          </a:p>
        </p:txBody>
      </p:sp>
      <p:sp>
        <p:nvSpPr>
          <p:cNvPr id="3" name="Title 2"/>
          <p:cNvSpPr>
            <a:spLocks noGrp="1"/>
          </p:cNvSpPr>
          <p:nvPr>
            <p:ph type="title"/>
          </p:nvPr>
        </p:nvSpPr>
        <p:spPr/>
        <p:txBody>
          <a:bodyPr/>
          <a:lstStyle/>
          <a:p>
            <a:r>
              <a:rPr lang="pt-BR" dirty="0"/>
              <a:t>Opcional – VM Nano com Hyper-V containers</a:t>
            </a:r>
            <a:endParaRPr lang="en-US" dirty="0"/>
          </a:p>
        </p:txBody>
      </p:sp>
    </p:spTree>
    <p:extLst>
      <p:ext uri="{BB962C8B-B14F-4D97-AF65-F5344CB8AC3E}">
        <p14:creationId xmlns:p14="http://schemas.microsoft.com/office/powerpoint/2010/main" val="711563763"/>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828800"/>
            <a:ext cx="11887200" cy="4862870"/>
          </a:xfrm>
        </p:spPr>
        <p:txBody>
          <a:bodyPr/>
          <a:lstStyle/>
          <a:p>
            <a:pPr marL="742950" indent="-742950">
              <a:buFont typeface="+mj-lt"/>
              <a:buAutoNum type="arabicPeriod"/>
            </a:pPr>
            <a:r>
              <a:rPr lang="pt-BR" sz="3600" dirty="0"/>
              <a:t>Logon na console do Nano Server e acesse “Inbound Firewall Rules”</a:t>
            </a:r>
          </a:p>
          <a:p>
            <a:pPr marL="742950" indent="-742950">
              <a:buFont typeface="+mj-lt"/>
              <a:buAutoNum type="arabicPeriod"/>
            </a:pPr>
            <a:r>
              <a:rPr lang="pt-BR" sz="3600" dirty="0"/>
              <a:t>Entrar em cada regra de “File and Printer Sharing” e habilitar regra</a:t>
            </a:r>
          </a:p>
          <a:p>
            <a:pPr marL="800100" lvl="1" indent="-457200">
              <a:buFont typeface="+mj-lt"/>
              <a:buAutoNum type="arabicPeriod"/>
            </a:pPr>
            <a:r>
              <a:rPr lang="pt-BR" sz="2000" dirty="0"/>
              <a:t>Pressionar tecla F4 para enable</a:t>
            </a:r>
          </a:p>
          <a:p>
            <a:pPr marL="800100" lvl="1" indent="-457200">
              <a:buFont typeface="+mj-lt"/>
              <a:buAutoNum type="arabicPeriod"/>
            </a:pPr>
            <a:r>
              <a:rPr lang="pt-BR" sz="2000" dirty="0"/>
              <a:t>Status da opção “Enable” será “Allow”</a:t>
            </a:r>
          </a:p>
          <a:p>
            <a:pPr marL="742950" indent="-742950">
              <a:buFont typeface="+mj-lt"/>
              <a:buAutoNum type="arabicPeriod"/>
            </a:pPr>
            <a:r>
              <a:rPr lang="pt-BR" sz="3600" dirty="0"/>
              <a:t>Opcional – habilitar gerenciamento remoto via WinRM</a:t>
            </a:r>
          </a:p>
          <a:p>
            <a:pPr marL="800100" lvl="1" indent="-457200">
              <a:buFont typeface="+mj-lt"/>
              <a:buAutoNum type="arabicPeriod"/>
            </a:pPr>
            <a:r>
              <a:rPr lang="pt-BR" sz="2000" dirty="0"/>
              <a:t>Entrar na aba “Windows remote Management” e pressionar tecla ENTER 2 vezes</a:t>
            </a:r>
          </a:p>
          <a:p>
            <a:pPr marL="742950" indent="-742950">
              <a:buFont typeface="+mj-lt"/>
              <a:buAutoNum type="arabicPeriod"/>
            </a:pPr>
            <a:r>
              <a:rPr lang="pt-BR" sz="3600" dirty="0"/>
              <a:t>Verificar qual IP é utilizado pelo Nano</a:t>
            </a:r>
          </a:p>
          <a:p>
            <a:pPr marL="800100" lvl="1" indent="-457200">
              <a:buFont typeface="+mj-lt"/>
              <a:buAutoNum type="arabicPeriod"/>
            </a:pPr>
            <a:r>
              <a:rPr lang="pt-BR" sz="2000" dirty="0"/>
              <a:t>Aba “Networking” e selecionar adaptador Ethernet</a:t>
            </a:r>
          </a:p>
        </p:txBody>
      </p:sp>
      <p:sp>
        <p:nvSpPr>
          <p:cNvPr id="3" name="Title 2"/>
          <p:cNvSpPr>
            <a:spLocks noGrp="1"/>
          </p:cNvSpPr>
          <p:nvPr>
            <p:ph type="title"/>
          </p:nvPr>
        </p:nvSpPr>
        <p:spPr/>
        <p:txBody>
          <a:bodyPr/>
          <a:lstStyle/>
          <a:p>
            <a:r>
              <a:rPr lang="pt-BR" dirty="0"/>
              <a:t>Habilitando regras de Firewall no Nano Server</a:t>
            </a:r>
            <a:endParaRPr lang="en-US" dirty="0"/>
          </a:p>
        </p:txBody>
      </p:sp>
    </p:spTree>
    <p:extLst>
      <p:ext uri="{BB962C8B-B14F-4D97-AF65-F5344CB8AC3E}">
        <p14:creationId xmlns:p14="http://schemas.microsoft.com/office/powerpoint/2010/main" val="3893726077"/>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9912"/>
          </a:xfrm>
        </p:spPr>
        <p:txBody>
          <a:bodyPr/>
          <a:lstStyle/>
          <a:p>
            <a:r>
              <a:rPr lang="pt-BR" sz="3200" dirty="0"/>
              <a:t>Nano Server não suporta Invoke-WebRequest</a:t>
            </a:r>
          </a:p>
          <a:p>
            <a:r>
              <a:rPr lang="pt-BR" sz="3200" dirty="0"/>
              <a:t>Download local (ex: via Host) do Docker</a:t>
            </a:r>
          </a:p>
          <a:p>
            <a:pPr lvl="1"/>
            <a:r>
              <a:rPr lang="pt-BR" sz="1800" dirty="0"/>
              <a:t>Invoke-WebRequest https://aka.ms/tp5/b/dockerd -OutFile .\dockerd.exe</a:t>
            </a:r>
          </a:p>
          <a:p>
            <a:pPr lvl="1"/>
            <a:r>
              <a:rPr lang="pt-BR" sz="1800" dirty="0"/>
              <a:t>Invoke-WebRequest https://aka.ms/tp5/b/docker -OutFile .\docker.exe</a:t>
            </a:r>
          </a:p>
          <a:p>
            <a:r>
              <a:rPr lang="pt-BR" sz="3200" dirty="0"/>
              <a:t>Conectar remoto na VM Nano Server</a:t>
            </a:r>
          </a:p>
          <a:p>
            <a:pPr lvl="1"/>
            <a:r>
              <a:rPr lang="pt-BR" sz="1800" dirty="0"/>
              <a:t>Abrir PowerShell em modo Administrativo e digitar comando:</a:t>
            </a:r>
          </a:p>
          <a:p>
            <a:pPr lvl="1"/>
            <a:endParaRPr lang="pt-BR" sz="1800" dirty="0"/>
          </a:p>
          <a:p>
            <a:pPr lvl="1"/>
            <a:endParaRPr lang="pt-BR" sz="1800" dirty="0"/>
          </a:p>
          <a:p>
            <a:pPr lvl="1"/>
            <a:endParaRPr lang="pt-BR" sz="1800" dirty="0"/>
          </a:p>
          <a:p>
            <a:r>
              <a:rPr lang="pt-BR" sz="3200" dirty="0"/>
              <a:t>Criar pasta C:\Docker, compartilhar e copiar conteúdo baixado</a:t>
            </a:r>
          </a:p>
          <a:p>
            <a:pPr lvl="1"/>
            <a:r>
              <a:rPr lang="pt-BR" sz="1800" dirty="0"/>
              <a:t>New-item –type directory c:\docker</a:t>
            </a:r>
          </a:p>
          <a:p>
            <a:pPr lvl="1"/>
            <a:r>
              <a:rPr lang="pt-BR" sz="1800" dirty="0"/>
              <a:t>New-SmbShare –name DOCKER –path c:\docker</a:t>
            </a:r>
          </a:p>
          <a:p>
            <a:pPr lvl="1"/>
            <a:r>
              <a:rPr lang="pt-BR" sz="1800" dirty="0"/>
              <a:t>Grant-SmbShareAccess –name DOCKER –AccountName Administrators –AccessRight Full -force</a:t>
            </a:r>
          </a:p>
          <a:p>
            <a:pPr lvl="1"/>
            <a:endParaRPr lang="pt-BR" sz="1800" dirty="0"/>
          </a:p>
        </p:txBody>
      </p:sp>
      <p:sp>
        <p:nvSpPr>
          <p:cNvPr id="3" name="Title 2"/>
          <p:cNvSpPr>
            <a:spLocks noGrp="1"/>
          </p:cNvSpPr>
          <p:nvPr>
            <p:ph type="title"/>
          </p:nvPr>
        </p:nvSpPr>
        <p:spPr/>
        <p:txBody>
          <a:bodyPr/>
          <a:lstStyle/>
          <a:p>
            <a:r>
              <a:rPr lang="pt-BR" dirty="0"/>
              <a:t>Instalar Docker na VM Nano Server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73" y="3770326"/>
            <a:ext cx="6782747" cy="962159"/>
          </a:xfrm>
          <a:prstGeom prst="rect">
            <a:avLst/>
          </a:prstGeom>
        </p:spPr>
      </p:pic>
    </p:spTree>
    <p:extLst>
      <p:ext uri="{BB962C8B-B14F-4D97-AF65-F5344CB8AC3E}">
        <p14:creationId xmlns:p14="http://schemas.microsoft.com/office/powerpoint/2010/main" val="294318922"/>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901007"/>
            <a:ext cx="11887200" cy="3911840"/>
          </a:xfrm>
        </p:spPr>
        <p:txBody>
          <a:bodyPr/>
          <a:lstStyle/>
          <a:p>
            <a:r>
              <a:rPr lang="pt-BR" sz="3200" dirty="0"/>
              <a:t>Registrar serviço do Docker no Windows</a:t>
            </a:r>
          </a:p>
          <a:p>
            <a:pPr lvl="1"/>
            <a:endParaRPr lang="pt-BR" sz="200" dirty="0"/>
          </a:p>
          <a:p>
            <a:pPr lvl="1"/>
            <a:r>
              <a:rPr lang="pt-BR" sz="1800" dirty="0"/>
              <a:t>&amp; “c:\docker\dockerd.exe” --register-service</a:t>
            </a:r>
          </a:p>
          <a:p>
            <a:r>
              <a:rPr lang="pt-BR" sz="3400" dirty="0"/>
              <a:t>Inicializar serviço do Docker</a:t>
            </a:r>
          </a:p>
          <a:p>
            <a:pPr lvl="1"/>
            <a:r>
              <a:rPr lang="pt-BR" sz="1800" dirty="0"/>
              <a:t>Start-service docker</a:t>
            </a:r>
          </a:p>
          <a:p>
            <a:r>
              <a:rPr lang="pt-BR" sz="3400" dirty="0"/>
              <a:t>Instalar Package Provider para Windows Containers</a:t>
            </a:r>
          </a:p>
          <a:p>
            <a:pPr lvl="1"/>
            <a:r>
              <a:rPr lang="pt-BR" sz="1800" dirty="0"/>
              <a:t>Install-packageprovider ContainerImage –force –verbose</a:t>
            </a:r>
          </a:p>
          <a:p>
            <a:r>
              <a:rPr lang="pt-BR" sz="3400" dirty="0"/>
              <a:t>Baixar e instalar imagem base de Nano Server</a:t>
            </a:r>
          </a:p>
          <a:p>
            <a:pPr lvl="1"/>
            <a:r>
              <a:rPr lang="pt-BR" sz="1800" dirty="0"/>
              <a:t>Install-containerimage –name NanoServer –version 10.0.14300.1010</a:t>
            </a:r>
          </a:p>
          <a:p>
            <a:pPr lvl="1"/>
            <a:r>
              <a:rPr lang="pt-BR" sz="1800" b="1" dirty="0">
                <a:solidFill>
                  <a:srgbClr val="FF0000"/>
                </a:solidFill>
              </a:rPr>
              <a:t>Obs: comando ainda não está disponível para Host Nano</a:t>
            </a:r>
          </a:p>
        </p:txBody>
      </p:sp>
      <p:sp>
        <p:nvSpPr>
          <p:cNvPr id="3" name="Title 2"/>
          <p:cNvSpPr>
            <a:spLocks noGrp="1"/>
          </p:cNvSpPr>
          <p:nvPr>
            <p:ph type="title"/>
          </p:nvPr>
        </p:nvSpPr>
        <p:spPr/>
        <p:txBody>
          <a:bodyPr/>
          <a:lstStyle/>
          <a:p>
            <a:r>
              <a:rPr lang="pt-BR" dirty="0"/>
              <a:t>Instalar Docker na VM Nano Server (cont..)</a:t>
            </a:r>
            <a:endParaRPr lang="en-US" dirty="0"/>
          </a:p>
        </p:txBody>
      </p:sp>
    </p:spTree>
    <p:extLst>
      <p:ext uri="{BB962C8B-B14F-4D97-AF65-F5344CB8AC3E}">
        <p14:creationId xmlns:p14="http://schemas.microsoft.com/office/powerpoint/2010/main" val="2302152439"/>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pt-BR" dirty="0"/>
              <a:t>Configurando Docker</a:t>
            </a:r>
            <a:endParaRPr lang="en-US" dirty="0"/>
          </a:p>
        </p:txBody>
      </p:sp>
      <p:sp>
        <p:nvSpPr>
          <p:cNvPr id="4" name="Title 3"/>
          <p:cNvSpPr>
            <a:spLocks noGrp="1"/>
          </p:cNvSpPr>
          <p:nvPr>
            <p:ph type="title"/>
          </p:nvPr>
        </p:nvSpPr>
        <p:spPr/>
        <p:txBody>
          <a:bodyPr/>
          <a:lstStyle/>
          <a:p>
            <a:r>
              <a:rPr lang="pt-BR" dirty="0"/>
              <a:t>Lab extra</a:t>
            </a:r>
            <a:endParaRPr lang="en-US" dirty="0"/>
          </a:p>
        </p:txBody>
      </p:sp>
    </p:spTree>
    <p:extLst>
      <p:ext uri="{BB962C8B-B14F-4D97-AF65-F5344CB8AC3E}">
        <p14:creationId xmlns:p14="http://schemas.microsoft.com/office/powerpoint/2010/main" val="3567443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ne Marketing Purple Template 16x9">
  <a:themeElements>
    <a:clrScheme name="Custom 5">
      <a:dk1>
        <a:srgbClr val="442359"/>
      </a:dk1>
      <a:lt1>
        <a:srgbClr val="FFFFFF"/>
      </a:lt1>
      <a:dk2>
        <a:srgbClr val="68217A"/>
      </a:dk2>
      <a:lt2>
        <a:srgbClr val="D2D2D2"/>
      </a:lt2>
      <a:accent1>
        <a:srgbClr val="00BCF2"/>
      </a:accent1>
      <a:accent2>
        <a:srgbClr val="DD5900"/>
      </a:accent2>
      <a:accent3>
        <a:srgbClr val="0072C6"/>
      </a:accent3>
      <a:accent4>
        <a:srgbClr val="FF8C00"/>
      </a:accent4>
      <a:accent5>
        <a:srgbClr val="BA141A"/>
      </a:accent5>
      <a:accent6>
        <a:srgbClr val="FFF100"/>
      </a:accent6>
      <a:hlink>
        <a:srgbClr val="00BCF2"/>
      </a:hlink>
      <a:folHlink>
        <a:srgbClr val="69696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ne_Marketing_Template_Purple_16x9.potx" id="{A89AB1A7-F33D-4BBB-A820-8780FA335EF4}" vid="{F69F06BC-FCB0-44E7-BC9A-6C616AFE8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FECC5534-C0F6-4F53-9F70-C9D82F45F46D">6</Module>
    <Status xmlns="FECC5534-C0F6-4F53-9F70-C9D82F45F46D">Draft</Status>
    <Content_x0020_Type xmlns="FECC5534-C0F6-4F53-9F70-C9D82F45F46D">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8EF4093178FC49A309C6E897F13AEA" ma:contentTypeVersion="" ma:contentTypeDescription="Create a new document." ma:contentTypeScope="" ma:versionID="19df0ff949e0fd28ed49ae37ee2437d8">
  <xsd:schema xmlns:xsd="http://www.w3.org/2001/XMLSchema" xmlns:xs="http://www.w3.org/2001/XMLSchema" xmlns:p="http://schemas.microsoft.com/office/2006/metadata/properties" xmlns:ns2="FECC5534-C0F6-4F53-9F70-C9D82F45F46D" xmlns:ns3="27aa9422-7f1f-4c84-9cdf-302b1a67e513" targetNamespace="http://schemas.microsoft.com/office/2006/metadata/properties" ma:root="true" ma:fieldsID="5e66b2347004ba251153b4134849ca95" ns2:_="" ns3:_="">
    <xsd:import namespace="FECC5534-C0F6-4F53-9F70-C9D82F45F46D"/>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CC5534-C0F6-4F53-9F70-C9D82F45F46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27aa9422-7f1f-4c84-9cdf-302b1a67e513"/>
    <ds:schemaRef ds:uri="FECC5534-C0F6-4F53-9F70-C9D82F45F46D"/>
    <ds:schemaRef ds:uri="http://www.w3.org/XML/1998/namespace"/>
    <ds:schemaRef ds:uri="http://purl.org/dc/elements/1.1/"/>
  </ds:schemaRefs>
</ds:datastoreItem>
</file>

<file path=customXml/itemProps2.xml><?xml version="1.0" encoding="utf-8"?>
<ds:datastoreItem xmlns:ds="http://schemas.openxmlformats.org/officeDocument/2006/customXml" ds:itemID="{CDF1D7D0-CFC6-4623-9114-3562774419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CC5534-C0F6-4F53-9F70-C9D82F45F46D"/>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One_Marketing_Template_Purple_16x9</Template>
  <TotalTime>6201</TotalTime>
  <Words>7271</Words>
  <Application>Microsoft Office PowerPoint</Application>
  <PresentationFormat>Custom</PresentationFormat>
  <Paragraphs>1093</Paragraphs>
  <Slides>104</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104</vt:i4>
      </vt:variant>
    </vt:vector>
  </HeadingPairs>
  <TitlesOfParts>
    <vt:vector size="115" baseType="lpstr">
      <vt:lpstr>MS PGothic</vt:lpstr>
      <vt:lpstr>Arial</vt:lpstr>
      <vt:lpstr>Calibri</vt:lpstr>
      <vt:lpstr>Cambria Math</vt:lpstr>
      <vt:lpstr>Consolas</vt:lpstr>
      <vt:lpstr>Segoe</vt:lpstr>
      <vt:lpstr>Segoe Semibold</vt:lpstr>
      <vt:lpstr>Segoe UI</vt:lpstr>
      <vt:lpstr>Segoe UI Light</vt:lpstr>
      <vt:lpstr>Wingdings</vt:lpstr>
      <vt:lpstr>One Marketing Purple Template 16x9</vt:lpstr>
      <vt:lpstr>Workshop</vt:lpstr>
      <vt:lpstr>Agenda</vt:lpstr>
      <vt:lpstr>Conceitos básicos de Containers.</vt:lpstr>
      <vt:lpstr>Containers Uma nova forma de construir, distribuir, implantar para instâncias de aplicações</vt:lpstr>
      <vt:lpstr>Por quê Containers? Aplicações com alta inovação para um mundo móvel baseado em Cloud</vt:lpstr>
      <vt:lpstr>Containers Ambiente isolado de runtime para aplicaçõeshospedadas</vt:lpstr>
      <vt:lpstr>Containers Como diferem de maquinas virtuais?</vt:lpstr>
      <vt:lpstr>Ecossistema de Container</vt:lpstr>
      <vt:lpstr>Container Run-time</vt:lpstr>
      <vt:lpstr>Container Run-time</vt:lpstr>
      <vt:lpstr>Container Run-time</vt:lpstr>
      <vt:lpstr>Container Run-time</vt:lpstr>
      <vt:lpstr>Demo.</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Criação de Imagem</vt:lpstr>
      <vt:lpstr>Demo.</vt:lpstr>
      <vt:lpstr>Integrando com Docker.</vt:lpstr>
      <vt:lpstr>Integração com Docker União de investimentos estratégicos para direcionar o futuro dos containers</vt:lpstr>
      <vt:lpstr>Integração com Docker União de investimentos estratégicos para direcionar o futuro dos containers</vt:lpstr>
      <vt:lpstr>Demo.</vt:lpstr>
      <vt:lpstr>Desenvolvimento com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 de Desenvolvimento usando Containers</vt:lpstr>
      <vt:lpstr>Processos de DevOps com Containers</vt:lpstr>
      <vt:lpstr>Casos de uso de Container</vt:lpstr>
      <vt:lpstr>Casos de Uso</vt:lpstr>
      <vt:lpstr>Ambientes de SO de Container</vt:lpstr>
      <vt:lpstr>Runtime do Microsoft Container.</vt:lpstr>
      <vt:lpstr>Tipos de Containers Windows</vt:lpstr>
      <vt:lpstr>Fundamentos de Container</vt:lpstr>
      <vt:lpstr>Runtime do Microsoft Container</vt:lpstr>
      <vt:lpstr>Desenvolvimento Moderno de App - Isolamento Flexível</vt:lpstr>
      <vt:lpstr>Container Run-time</vt:lpstr>
      <vt:lpstr>Container Run-time</vt:lpstr>
      <vt:lpstr>Container Run-time</vt:lpstr>
      <vt:lpstr>As ferramentas certas para você</vt:lpstr>
      <vt:lpstr>Laboratórios práticos</vt:lpstr>
      <vt:lpstr>Laboratórios práticos </vt:lpstr>
      <vt:lpstr>Lab 1</vt:lpstr>
      <vt:lpstr>Instalar serviço de container e Docker</vt:lpstr>
      <vt:lpstr>Opcional – Atualizar módulos</vt:lpstr>
      <vt:lpstr>Instalar imagens de base</vt:lpstr>
      <vt:lpstr>Verificando imagens instaladas</vt:lpstr>
      <vt:lpstr>Preparando imagens</vt:lpstr>
      <vt:lpstr>Implantando Containers</vt:lpstr>
      <vt:lpstr>Visualisando Web Site</vt:lpstr>
      <vt:lpstr>Desligando container</vt:lpstr>
      <vt:lpstr>Executando containers “por demanda”</vt:lpstr>
      <vt:lpstr>Editando conteúdo de container</vt:lpstr>
      <vt:lpstr>Editando conteúdo de container (cont...)</vt:lpstr>
      <vt:lpstr>Lab extra</vt:lpstr>
      <vt:lpstr>Sintaxe (exemplos)</vt:lpstr>
      <vt:lpstr>Sintaxe (exemplos)(cont...)</vt:lpstr>
      <vt:lpstr>Sintaxe (exemplos)(cont...)</vt:lpstr>
      <vt:lpstr>Sintaxe (exemplos)(cont...)</vt:lpstr>
      <vt:lpstr>Sintaxe (exemplos)(cont...)</vt:lpstr>
      <vt:lpstr>Sintaxe (exemplos)(cont...)</vt:lpstr>
      <vt:lpstr>Criando imagems via Dockerfile</vt:lpstr>
      <vt:lpstr>Criando imagens via Dockerfile (cont...)</vt:lpstr>
      <vt:lpstr>Lab 2</vt:lpstr>
      <vt:lpstr>Baixando imagem do Docker Hub</vt:lpstr>
      <vt:lpstr>Lab extra</vt:lpstr>
      <vt:lpstr>Habilitar Hyper-V Container em uma VM do Hyper-V</vt:lpstr>
      <vt:lpstr>Lab 3</vt:lpstr>
      <vt:lpstr>Preparar Host</vt:lpstr>
      <vt:lpstr>(Opcional) Habilitar Hyper-V Container em uma VM do Hyper-V</vt:lpstr>
      <vt:lpstr>Usando VM Nano Server como host de Containers</vt:lpstr>
      <vt:lpstr>Criar VM Nano no Hyper-V</vt:lpstr>
      <vt:lpstr>Criando Container Hyper-V</vt:lpstr>
      <vt:lpstr>Criando Container Hyper-V (cont...)</vt:lpstr>
      <vt:lpstr>Lab 4</vt:lpstr>
      <vt:lpstr>Criando volumes de dados</vt:lpstr>
      <vt:lpstr>Montando volume de dados</vt:lpstr>
      <vt:lpstr>Montando um único arquivo</vt:lpstr>
      <vt:lpstr>Lab extra</vt:lpstr>
      <vt:lpstr>Gerenciando recursos</vt:lpstr>
      <vt:lpstr>Lab extra</vt:lpstr>
      <vt:lpstr>Opcional – VM Nano com Hyper-V containers</vt:lpstr>
      <vt:lpstr>Habilitando regras de Firewall no Nano Server</vt:lpstr>
      <vt:lpstr>Instalar Docker na VM Nano Server</vt:lpstr>
      <vt:lpstr>Instalar Docker na VM Nano Server (cont..)</vt:lpstr>
      <vt:lpstr>Lab extra</vt:lpstr>
      <vt:lpstr>Configurando Docker no Windows</vt:lpstr>
      <vt:lpstr>Lab extra</vt:lpstr>
      <vt:lpstr>Removendo imagens instaladas</vt:lpstr>
      <vt:lpstr>Links adicionais</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WS2016 JumpStart - 6. Containers</dc:title>
  <dc:subject>One Marketing PowerPoint template</dc:subject>
  <dc:creator>Hannah Arusell</dc:creator>
  <cp:keywords>Marketing, Brand Guidelines, Branding, Visual Identity, grid, template</cp:keywords>
  <dc:description>Template: Aliciat_x000d_
Formatting:  _x000d_
Audience Type: Internal</dc:description>
  <cp:lastModifiedBy>Fabio Hara</cp:lastModifiedBy>
  <cp:revision>244</cp:revision>
  <cp:lastPrinted>2013-11-19T17:55:51Z</cp:lastPrinted>
  <dcterms:created xsi:type="dcterms:W3CDTF">2013-11-15T22:17:08Z</dcterms:created>
  <dcterms:modified xsi:type="dcterms:W3CDTF">2017-04-12T17:36:47Z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0x010100208EF4093178FC49A309C6E897F13AEA</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_dlc_DocIdItemGuid">
    <vt:lpwstr>4495f2bc-3079-438b-9d64-fbc54ff86f41</vt:lpwstr>
  </property>
</Properties>
</file>