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1"/>
  </p:notesMasterIdLst>
  <p:sldIdLst>
    <p:sldId id="256" r:id="rId2"/>
    <p:sldId id="268" r:id="rId3"/>
    <p:sldId id="259" r:id="rId4"/>
    <p:sldId id="262" r:id="rId5"/>
    <p:sldId id="263" r:id="rId6"/>
    <p:sldId id="261" r:id="rId7"/>
    <p:sldId id="284" r:id="rId8"/>
    <p:sldId id="287" r:id="rId9"/>
    <p:sldId id="285" r:id="rId10"/>
    <p:sldId id="286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4" r:id="rId27"/>
    <p:sldId id="305" r:id="rId28"/>
    <p:sldId id="306" r:id="rId29"/>
    <p:sldId id="303" r:id="rId30"/>
  </p:sldIdLst>
  <p:sldSz cx="9144000" cy="6858000" type="screen4x3"/>
  <p:notesSz cx="6858000" cy="9144000"/>
  <p:embeddedFontLst>
    <p:embeddedFont>
      <p:font typeface="Quicksand" panose="020B0604020202020204" charset="0"/>
      <p:regular r:id="rId32"/>
      <p:bold r:id="rId33"/>
    </p:embeddedFont>
    <p:embeddedFont>
      <p:font typeface="Cambria Math" panose="02040503050406030204" pitchFamily="18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C0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5CA0A4-931A-4910-BFA1-20CA95162260}">
  <a:tblStyle styleId="{B35CA0A4-931A-4910-BFA1-20CA9516226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3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023841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5948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123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06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1269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72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429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2240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1744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6071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2231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553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47300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3130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05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9449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2746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3774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32269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77046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06388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48738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153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7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8986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9704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842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161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743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917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cxnSp>
        <p:nvCxnSpPr>
          <p:cNvPr id="10" name="Shape 10"/>
          <p:cNvCxnSpPr>
            <a:stCxn id="11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None/>
              <a:defRPr sz="1800"/>
            </a:lvl1pPr>
            <a:lvl2pPr lvl="1" rtl="0">
              <a:spcBef>
                <a:spcPts val="0"/>
              </a:spcBef>
              <a:buSzPct val="100000"/>
              <a:buNone/>
              <a:defRPr sz="1800"/>
            </a:lvl2pPr>
            <a:lvl3pPr lvl="2" rtl="0">
              <a:spcBef>
                <a:spcPts val="0"/>
              </a:spcBef>
              <a:buSzPct val="100000"/>
              <a:buNone/>
              <a:defRPr sz="1800"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" name="Shape 16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" name="Shape 24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65474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71569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" name="Shape 33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" name="Shape 46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" name="Shape 53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3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8099145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   Projeto</a:t>
            </a:r>
            <a:r>
              <a:rPr lang="pt-BR" dirty="0"/>
              <a:t> </a:t>
            </a:r>
            <a:r>
              <a:rPr lang="en" b="1" dirty="0" smtClean="0"/>
              <a:t>PONG</a:t>
            </a:r>
            <a:endParaRPr lang="e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165" y="2112264"/>
            <a:ext cx="2944368" cy="2944368"/>
          </a:xfrm>
          <a:prstGeom prst="rect">
            <a:avLst/>
          </a:prstGeom>
        </p:spPr>
      </p:pic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 smtClean="0"/>
              <a:t>Desenhando um plano de fundo</a:t>
            </a:r>
            <a:endParaRPr lang="en" sz="2400" dirty="0">
              <a:solidFill>
                <a:srgbClr val="39C0BA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889501" y="5230368"/>
            <a:ext cx="2589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400" b="1" dirty="0" smtClean="0">
                <a:solidFill>
                  <a:schemeClr val="bg1">
                    <a:lumMod val="9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Display Buffer</a:t>
            </a:r>
            <a:endParaRPr lang="en-US" sz="2400" b="1" dirty="0">
              <a:solidFill>
                <a:schemeClr val="bg1">
                  <a:lumMod val="9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686" y="5865769"/>
            <a:ext cx="585983" cy="58598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59" y="2112264"/>
            <a:ext cx="2944368" cy="294436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03" y="5763123"/>
            <a:ext cx="688629" cy="688629"/>
          </a:xfrm>
          <a:prstGeom prst="rect">
            <a:avLst/>
          </a:prstGeom>
        </p:spPr>
      </p:pic>
      <p:sp>
        <p:nvSpPr>
          <p:cNvPr id="7" name="Seta para a direita 6"/>
          <p:cNvSpPr/>
          <p:nvPr/>
        </p:nvSpPr>
        <p:spPr>
          <a:xfrm>
            <a:off x="4018786" y="3396996"/>
            <a:ext cx="1769749" cy="374904"/>
          </a:xfrm>
          <a:prstGeom prst="rightArrow">
            <a:avLst/>
          </a:prstGeom>
          <a:solidFill>
            <a:srgbClr val="39C0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/>
          <p:cNvSpPr/>
          <p:nvPr/>
        </p:nvSpPr>
        <p:spPr>
          <a:xfrm>
            <a:off x="4097278" y="3067920"/>
            <a:ext cx="17282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b="1" dirty="0" smtClean="0">
                <a:solidFill>
                  <a:srgbClr val="39C0BA"/>
                </a:solidFill>
                <a:latin typeface="Quicksand"/>
                <a:sym typeface="Quicksand"/>
              </a:rPr>
              <a:t>SYSCALL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9405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Lendo arquivos pelo Mars</a:t>
            </a:r>
            <a:endParaRPr lang="en" dirty="0"/>
          </a:p>
        </p:txBody>
      </p:sp>
      <p:sp>
        <p:nvSpPr>
          <p:cNvPr id="3" name="Retângulo 2"/>
          <p:cNvSpPr/>
          <p:nvPr/>
        </p:nvSpPr>
        <p:spPr>
          <a:xfrm>
            <a:off x="1453896" y="1984248"/>
            <a:ext cx="721461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800" b="1" dirty="0" smtClean="0">
                <a:solidFill>
                  <a:srgbClr val="39C0BA"/>
                </a:solidFill>
                <a:latin typeface="Quicksand"/>
                <a:sym typeface="Quicksand"/>
              </a:rPr>
              <a:t>Despejar diretamente funciona bem para ler o plano de fundo, que ocupa a tela inteira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" sz="2800" b="1" dirty="0">
              <a:solidFill>
                <a:srgbClr val="39C0BA"/>
              </a:solidFill>
              <a:latin typeface="Quicksand"/>
              <a:sym typeface="Quicksan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rgbClr val="39C0BA"/>
                </a:solidFill>
                <a:latin typeface="Quicksand"/>
                <a:sym typeface="Quicksand"/>
              </a:rPr>
              <a:t>Mas e se desejamos adicionar botões, ou seja, imagens com dimensão menor que a do display?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1125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 smtClean="0"/>
              <a:t>Desenhando um plano de fundo</a:t>
            </a:r>
            <a:endParaRPr lang="en" sz="2400" dirty="0">
              <a:solidFill>
                <a:srgbClr val="39C0BA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494" y="2112264"/>
            <a:ext cx="2944368" cy="2944368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6002847" y="5301458"/>
            <a:ext cx="2589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400" b="1" dirty="0" smtClean="0">
                <a:solidFill>
                  <a:schemeClr val="bg1">
                    <a:lumMod val="9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Display Buffer</a:t>
            </a:r>
            <a:endParaRPr lang="en-US" sz="2400" b="1" dirty="0">
              <a:solidFill>
                <a:schemeClr val="bg1">
                  <a:lumMod val="9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686" y="5865769"/>
            <a:ext cx="585983" cy="58598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03" y="5763123"/>
            <a:ext cx="688629" cy="688629"/>
          </a:xfrm>
          <a:prstGeom prst="rect">
            <a:avLst/>
          </a:prstGeom>
        </p:spPr>
      </p:pic>
      <p:sp>
        <p:nvSpPr>
          <p:cNvPr id="7" name="Seta para a direita 6"/>
          <p:cNvSpPr/>
          <p:nvPr/>
        </p:nvSpPr>
        <p:spPr>
          <a:xfrm>
            <a:off x="4018786" y="3396996"/>
            <a:ext cx="1769749" cy="374904"/>
          </a:xfrm>
          <a:prstGeom prst="rightArrow">
            <a:avLst/>
          </a:prstGeom>
          <a:solidFill>
            <a:srgbClr val="39C0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/>
          <p:cNvSpPr/>
          <p:nvPr/>
        </p:nvSpPr>
        <p:spPr>
          <a:xfrm>
            <a:off x="4097278" y="3067920"/>
            <a:ext cx="17282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b="1" dirty="0" smtClean="0">
                <a:solidFill>
                  <a:srgbClr val="39C0BA"/>
                </a:solidFill>
                <a:latin typeface="Quicksand"/>
                <a:sym typeface="Quicksand"/>
              </a:rPr>
              <a:t>SYSCALL</a:t>
            </a:r>
            <a:endParaRPr lang="en-US" b="1" dirty="0"/>
          </a:p>
        </p:txBody>
      </p:sp>
      <p:sp>
        <p:nvSpPr>
          <p:cNvPr id="11" name="Retângulo 10"/>
          <p:cNvSpPr/>
          <p:nvPr/>
        </p:nvSpPr>
        <p:spPr>
          <a:xfrm>
            <a:off x="1931042" y="1405773"/>
            <a:ext cx="10499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800" b="1" dirty="0" smtClean="0">
                <a:solidFill>
                  <a:srgbClr val="FFFF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3x3</a:t>
            </a:r>
            <a:endParaRPr lang="en-US" sz="2800" b="1" dirty="0">
              <a:solidFill>
                <a:srgbClr val="FFFF0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911994" y="1466631"/>
            <a:ext cx="77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sz="2800" b="1" dirty="0">
                <a:solidFill>
                  <a:srgbClr val="FFFF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4x4</a:t>
            </a:r>
            <a:endParaRPr lang="en-US" sz="2800" b="1" dirty="0">
              <a:solidFill>
                <a:srgbClr val="FFFF0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54" y="2346813"/>
            <a:ext cx="2374288" cy="236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494" y="2112264"/>
            <a:ext cx="2944368" cy="2944368"/>
          </a:xfrm>
          <a:prstGeom prst="rect">
            <a:avLst/>
          </a:prstGeom>
        </p:spPr>
      </p:pic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 smtClean="0"/>
              <a:t>Desenhando um plano de fundo</a:t>
            </a:r>
            <a:endParaRPr lang="en" sz="2400" dirty="0">
              <a:solidFill>
                <a:srgbClr val="39C0BA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002847" y="5301458"/>
            <a:ext cx="2589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400" b="1" dirty="0" smtClean="0">
                <a:solidFill>
                  <a:schemeClr val="bg1">
                    <a:lumMod val="9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Display Buffer</a:t>
            </a:r>
            <a:endParaRPr lang="en-US" sz="2400" b="1" dirty="0">
              <a:solidFill>
                <a:schemeClr val="bg1">
                  <a:lumMod val="9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686" y="5865769"/>
            <a:ext cx="585983" cy="58598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03" y="5763123"/>
            <a:ext cx="688629" cy="688629"/>
          </a:xfrm>
          <a:prstGeom prst="rect">
            <a:avLst/>
          </a:prstGeom>
        </p:spPr>
      </p:pic>
      <p:sp>
        <p:nvSpPr>
          <p:cNvPr id="7" name="Seta para a direita 6"/>
          <p:cNvSpPr/>
          <p:nvPr/>
        </p:nvSpPr>
        <p:spPr>
          <a:xfrm>
            <a:off x="4018786" y="3396996"/>
            <a:ext cx="1769749" cy="374904"/>
          </a:xfrm>
          <a:prstGeom prst="rightArrow">
            <a:avLst/>
          </a:prstGeom>
          <a:solidFill>
            <a:srgbClr val="39C0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/>
          <p:cNvSpPr/>
          <p:nvPr/>
        </p:nvSpPr>
        <p:spPr>
          <a:xfrm>
            <a:off x="4097278" y="3067920"/>
            <a:ext cx="17282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b="1" dirty="0" smtClean="0">
                <a:solidFill>
                  <a:srgbClr val="39C0BA"/>
                </a:solidFill>
                <a:latin typeface="Quicksand"/>
                <a:sym typeface="Quicksand"/>
              </a:rPr>
              <a:t>SYSCALL</a:t>
            </a:r>
            <a:endParaRPr lang="en-US" b="1" dirty="0"/>
          </a:p>
        </p:txBody>
      </p:sp>
      <p:sp>
        <p:nvSpPr>
          <p:cNvPr id="11" name="Retângulo 10"/>
          <p:cNvSpPr/>
          <p:nvPr/>
        </p:nvSpPr>
        <p:spPr>
          <a:xfrm>
            <a:off x="1931042" y="1405773"/>
            <a:ext cx="10499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800" b="1" dirty="0" smtClean="0">
                <a:solidFill>
                  <a:srgbClr val="FFFF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3x3</a:t>
            </a:r>
            <a:endParaRPr lang="en-US" sz="2800" b="1" dirty="0">
              <a:solidFill>
                <a:srgbClr val="FFFF0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911994" y="1466631"/>
            <a:ext cx="77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sz="2800" b="1" dirty="0">
                <a:solidFill>
                  <a:srgbClr val="FFFF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4x4</a:t>
            </a:r>
            <a:endParaRPr lang="en-US" sz="2800" b="1" dirty="0">
              <a:solidFill>
                <a:srgbClr val="FFFF0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54" y="2346813"/>
            <a:ext cx="2374288" cy="236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Lendo arquivos pelo Mars</a:t>
            </a:r>
            <a:endParaRPr lang="en" dirty="0"/>
          </a:p>
        </p:txBody>
      </p:sp>
      <p:sp>
        <p:nvSpPr>
          <p:cNvPr id="3" name="Retângulo 2"/>
          <p:cNvSpPr/>
          <p:nvPr/>
        </p:nvSpPr>
        <p:spPr>
          <a:xfrm>
            <a:off x="1453896" y="1984248"/>
            <a:ext cx="72146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800" b="1" dirty="0" smtClean="0">
                <a:solidFill>
                  <a:schemeClr val="bg1">
                    <a:lumMod val="95000"/>
                  </a:schemeClr>
                </a:solidFill>
                <a:latin typeface="Quicksand"/>
                <a:sym typeface="Quicksand"/>
              </a:rPr>
              <a:t>Problema: </a:t>
            </a:r>
            <a:r>
              <a:rPr lang="en" sz="2800" b="1" dirty="0" smtClean="0">
                <a:solidFill>
                  <a:srgbClr val="39C0BA"/>
                </a:solidFill>
                <a:latin typeface="Quicksand"/>
                <a:sym typeface="Quicksand"/>
              </a:rPr>
              <a:t>O syscall </a:t>
            </a:r>
            <a:r>
              <a:rPr lang="pt-BR" sz="2800" b="1" dirty="0" smtClean="0">
                <a:solidFill>
                  <a:srgbClr val="39C0BA"/>
                </a:solidFill>
                <a:latin typeface="Quicksand"/>
                <a:sym typeface="Quicksand"/>
              </a:rPr>
              <a:t>é “ignorante”, não sabe quando pular para a próxima linha</a:t>
            </a:r>
            <a:endParaRPr lang="en" sz="2800" b="1" dirty="0" smtClean="0">
              <a:solidFill>
                <a:srgbClr val="39C0BA"/>
              </a:solidFill>
              <a:latin typeface="Quicksand"/>
              <a:sym typeface="Quicksan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" sz="2800" b="1" dirty="0" smtClean="0">
              <a:solidFill>
                <a:srgbClr val="39C0BA"/>
              </a:solidFill>
              <a:latin typeface="Quicksand"/>
              <a:sym typeface="Quicksan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" sz="2800" b="1" dirty="0">
              <a:solidFill>
                <a:srgbClr val="39C0BA"/>
              </a:solidFill>
              <a:latin typeface="Quicksand"/>
              <a:sym typeface="Quicksan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800" b="1" dirty="0" smtClean="0">
                <a:solidFill>
                  <a:schemeClr val="bg1">
                    <a:lumMod val="95000"/>
                  </a:schemeClr>
                </a:solidFill>
                <a:latin typeface="Quicksand"/>
                <a:sym typeface="Quicksand"/>
              </a:rPr>
              <a:t>Solução: </a:t>
            </a:r>
            <a:r>
              <a:rPr lang="pt-BR" sz="2800" b="1" dirty="0" smtClean="0">
                <a:solidFill>
                  <a:srgbClr val="39C0BA"/>
                </a:solidFill>
                <a:latin typeface="Quicksand"/>
                <a:sym typeface="Quicksand"/>
              </a:rPr>
              <a:t>Usar um buffer auxiliar!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7679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 smtClean="0"/>
              <a:t>Desenhando um botão</a:t>
            </a:r>
            <a:endParaRPr lang="en" sz="2400" dirty="0">
              <a:solidFill>
                <a:srgbClr val="39C0BA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494" y="2112264"/>
            <a:ext cx="2944368" cy="2944368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6002847" y="5301458"/>
            <a:ext cx="2589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400" b="1" dirty="0" smtClean="0">
                <a:solidFill>
                  <a:schemeClr val="bg1">
                    <a:lumMod val="9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Buffer auxiliar</a:t>
            </a:r>
            <a:endParaRPr lang="en-US" sz="2400" b="1" dirty="0">
              <a:solidFill>
                <a:schemeClr val="bg1">
                  <a:lumMod val="9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686" y="5865769"/>
            <a:ext cx="585983" cy="58598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03" y="5763123"/>
            <a:ext cx="688629" cy="688629"/>
          </a:xfrm>
          <a:prstGeom prst="rect">
            <a:avLst/>
          </a:prstGeom>
        </p:spPr>
      </p:pic>
      <p:sp>
        <p:nvSpPr>
          <p:cNvPr id="7" name="Seta para a direita 6"/>
          <p:cNvSpPr/>
          <p:nvPr/>
        </p:nvSpPr>
        <p:spPr>
          <a:xfrm>
            <a:off x="4018786" y="3396996"/>
            <a:ext cx="1769749" cy="374904"/>
          </a:xfrm>
          <a:prstGeom prst="rightArrow">
            <a:avLst/>
          </a:prstGeom>
          <a:solidFill>
            <a:srgbClr val="39C0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/>
          <p:cNvSpPr/>
          <p:nvPr/>
        </p:nvSpPr>
        <p:spPr>
          <a:xfrm>
            <a:off x="4097278" y="3067920"/>
            <a:ext cx="17282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b="1" dirty="0" smtClean="0">
                <a:solidFill>
                  <a:srgbClr val="39C0BA"/>
                </a:solidFill>
                <a:latin typeface="Quicksand"/>
                <a:sym typeface="Quicksand"/>
              </a:rPr>
              <a:t>SYSCALL</a:t>
            </a:r>
            <a:endParaRPr lang="en-US" b="1" dirty="0"/>
          </a:p>
        </p:txBody>
      </p:sp>
      <p:sp>
        <p:nvSpPr>
          <p:cNvPr id="11" name="Retângulo 10"/>
          <p:cNvSpPr/>
          <p:nvPr/>
        </p:nvSpPr>
        <p:spPr>
          <a:xfrm>
            <a:off x="1931042" y="1405773"/>
            <a:ext cx="10499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800" b="1" dirty="0" smtClean="0">
                <a:solidFill>
                  <a:srgbClr val="FFFF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3x3</a:t>
            </a:r>
            <a:endParaRPr lang="en-US" sz="2800" b="1" dirty="0">
              <a:solidFill>
                <a:srgbClr val="FFFF0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911994" y="1466631"/>
            <a:ext cx="77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sz="2800" b="1" dirty="0">
                <a:solidFill>
                  <a:srgbClr val="FFFF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4x4</a:t>
            </a:r>
            <a:endParaRPr lang="en-US" sz="2800" b="1" dirty="0">
              <a:solidFill>
                <a:srgbClr val="FFFF0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54" y="2346813"/>
            <a:ext cx="2374288" cy="236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9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2400" dirty="0" smtClean="0"/>
              <a:t>Desenhando um </a:t>
            </a:r>
            <a:r>
              <a:rPr lang="en" sz="2400" dirty="0"/>
              <a:t>botão</a:t>
            </a:r>
            <a:endParaRPr lang="en" sz="2400" dirty="0">
              <a:solidFill>
                <a:srgbClr val="39C0BA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494" y="2112264"/>
            <a:ext cx="2944368" cy="2944368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6002847" y="5301458"/>
            <a:ext cx="2589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400" b="1" dirty="0" smtClean="0">
                <a:solidFill>
                  <a:schemeClr val="bg1">
                    <a:lumMod val="9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Buffer auxiliar</a:t>
            </a:r>
            <a:endParaRPr lang="en-US" sz="2400" b="1" dirty="0">
              <a:solidFill>
                <a:schemeClr val="bg1">
                  <a:lumMod val="9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686" y="5865769"/>
            <a:ext cx="585983" cy="58598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03" y="5763123"/>
            <a:ext cx="688629" cy="688629"/>
          </a:xfrm>
          <a:prstGeom prst="rect">
            <a:avLst/>
          </a:prstGeom>
        </p:spPr>
      </p:pic>
      <p:sp>
        <p:nvSpPr>
          <p:cNvPr id="7" name="Seta para a direita 6"/>
          <p:cNvSpPr/>
          <p:nvPr/>
        </p:nvSpPr>
        <p:spPr>
          <a:xfrm>
            <a:off x="4018786" y="3396996"/>
            <a:ext cx="1769749" cy="374904"/>
          </a:xfrm>
          <a:prstGeom prst="rightArrow">
            <a:avLst/>
          </a:prstGeom>
          <a:solidFill>
            <a:srgbClr val="39C0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/>
          <p:cNvSpPr/>
          <p:nvPr/>
        </p:nvSpPr>
        <p:spPr>
          <a:xfrm>
            <a:off x="4097278" y="3067920"/>
            <a:ext cx="17282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b="1" dirty="0" smtClean="0">
                <a:solidFill>
                  <a:srgbClr val="39C0BA"/>
                </a:solidFill>
                <a:latin typeface="Quicksand"/>
                <a:sym typeface="Quicksand"/>
              </a:rPr>
              <a:t>SYSCALL</a:t>
            </a:r>
            <a:endParaRPr lang="en-US" b="1" dirty="0"/>
          </a:p>
        </p:txBody>
      </p:sp>
      <p:sp>
        <p:nvSpPr>
          <p:cNvPr id="11" name="Retângulo 10"/>
          <p:cNvSpPr/>
          <p:nvPr/>
        </p:nvSpPr>
        <p:spPr>
          <a:xfrm>
            <a:off x="1931042" y="1405773"/>
            <a:ext cx="10499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800" b="1" dirty="0" smtClean="0">
                <a:solidFill>
                  <a:srgbClr val="FFFF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3x3</a:t>
            </a:r>
            <a:endParaRPr lang="en-US" sz="2800" b="1" dirty="0">
              <a:solidFill>
                <a:srgbClr val="FFFF0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911994" y="1466631"/>
            <a:ext cx="77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sz="2800" b="1" dirty="0">
                <a:solidFill>
                  <a:srgbClr val="FFFF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4x4</a:t>
            </a:r>
            <a:endParaRPr lang="en-US" sz="2800" b="1" dirty="0">
              <a:solidFill>
                <a:srgbClr val="FFFF0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54" y="2346813"/>
            <a:ext cx="2374288" cy="236554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638" y="2134202"/>
            <a:ext cx="2922430" cy="292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3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2400" dirty="0" smtClean="0"/>
              <a:t>Desenhando um </a:t>
            </a:r>
            <a:r>
              <a:rPr lang="en" sz="2400" dirty="0"/>
              <a:t>botão</a:t>
            </a:r>
            <a:endParaRPr lang="en" sz="2400" dirty="0">
              <a:solidFill>
                <a:srgbClr val="39C0BA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494" y="2112264"/>
            <a:ext cx="2944368" cy="2944368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6002847" y="5301458"/>
            <a:ext cx="2589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400" b="1" dirty="0" smtClean="0">
                <a:solidFill>
                  <a:schemeClr val="bg1">
                    <a:lumMod val="9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Display Buffer</a:t>
            </a:r>
            <a:endParaRPr lang="en-US" sz="2400" b="1" dirty="0">
              <a:solidFill>
                <a:schemeClr val="bg1">
                  <a:lumMod val="9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686" y="5865769"/>
            <a:ext cx="585983" cy="58598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59" y="2112264"/>
            <a:ext cx="2944368" cy="2944368"/>
          </a:xfrm>
          <a:prstGeom prst="rect">
            <a:avLst/>
          </a:prstGeom>
        </p:spPr>
      </p:pic>
      <p:sp>
        <p:nvSpPr>
          <p:cNvPr id="7" name="Seta para a direita 6"/>
          <p:cNvSpPr/>
          <p:nvPr/>
        </p:nvSpPr>
        <p:spPr>
          <a:xfrm>
            <a:off x="4018786" y="3396996"/>
            <a:ext cx="1769749" cy="374904"/>
          </a:xfrm>
          <a:prstGeom prst="rightArrow">
            <a:avLst/>
          </a:prstGeom>
          <a:solidFill>
            <a:srgbClr val="39C0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/>
          <p:cNvSpPr/>
          <p:nvPr/>
        </p:nvSpPr>
        <p:spPr>
          <a:xfrm>
            <a:off x="3274450" y="1466631"/>
            <a:ext cx="3344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1800" b="1" dirty="0" smtClean="0">
                <a:solidFill>
                  <a:srgbClr val="39C0BA"/>
                </a:solidFill>
                <a:latin typeface="Quicksand"/>
                <a:sym typeface="Quicksand"/>
              </a:rPr>
              <a:t>DrawPNGOnDisplay(x, y)</a:t>
            </a:r>
            <a:endParaRPr lang="en-US" sz="1100" b="1" dirty="0"/>
          </a:p>
        </p:txBody>
      </p:sp>
      <p:sp>
        <p:nvSpPr>
          <p:cNvPr id="11" name="Retângulo 10"/>
          <p:cNvSpPr/>
          <p:nvPr/>
        </p:nvSpPr>
        <p:spPr>
          <a:xfrm>
            <a:off x="1931042" y="1405773"/>
            <a:ext cx="10499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800" b="1" dirty="0" smtClean="0">
                <a:solidFill>
                  <a:srgbClr val="FFFF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4x4</a:t>
            </a:r>
            <a:endParaRPr lang="en-US" sz="2800" b="1" dirty="0">
              <a:solidFill>
                <a:srgbClr val="FFFF0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911994" y="1466631"/>
            <a:ext cx="77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sz="2800" b="1" dirty="0">
                <a:solidFill>
                  <a:srgbClr val="FFFF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4x4</a:t>
            </a:r>
            <a:endParaRPr lang="en-US" sz="2800" b="1" dirty="0">
              <a:solidFill>
                <a:srgbClr val="FFFF0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59" y="2134202"/>
            <a:ext cx="2922430" cy="2922430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1203844" y="5301457"/>
            <a:ext cx="2589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400" b="1" dirty="0" smtClean="0">
                <a:solidFill>
                  <a:schemeClr val="bg1">
                    <a:lumMod val="9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Buffer auxiliar</a:t>
            </a:r>
            <a:endParaRPr lang="en-US" sz="2400" b="1" dirty="0">
              <a:solidFill>
                <a:schemeClr val="bg1">
                  <a:lumMod val="9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9" name="Conector reto 8"/>
          <p:cNvCxnSpPr>
            <a:endCxn id="10" idx="2"/>
          </p:cNvCxnSpPr>
          <p:nvPr/>
        </p:nvCxnSpPr>
        <p:spPr>
          <a:xfrm flipH="1" flipV="1">
            <a:off x="4946468" y="1835963"/>
            <a:ext cx="436" cy="1721053"/>
          </a:xfrm>
          <a:prstGeom prst="line">
            <a:avLst/>
          </a:prstGeom>
          <a:ln>
            <a:solidFill>
              <a:srgbClr val="39C0BA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1" name="Imagem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000" y="5865768"/>
            <a:ext cx="585983" cy="58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075" y="2095122"/>
            <a:ext cx="2961509" cy="2961509"/>
          </a:xfrm>
          <a:prstGeom prst="rect">
            <a:avLst/>
          </a:prstGeom>
        </p:spPr>
      </p:pic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2400" dirty="0" smtClean="0"/>
              <a:t>Desenhando um </a:t>
            </a:r>
            <a:r>
              <a:rPr lang="en" sz="2400" dirty="0"/>
              <a:t>botão</a:t>
            </a:r>
            <a:endParaRPr lang="en" sz="2400" dirty="0">
              <a:solidFill>
                <a:srgbClr val="39C0BA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002847" y="5301458"/>
            <a:ext cx="2589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400" b="1" dirty="0" smtClean="0">
                <a:solidFill>
                  <a:schemeClr val="bg1">
                    <a:lumMod val="9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Display Buffer</a:t>
            </a:r>
            <a:endParaRPr lang="en-US" sz="2400" b="1" dirty="0">
              <a:solidFill>
                <a:schemeClr val="bg1">
                  <a:lumMod val="9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686" y="5865769"/>
            <a:ext cx="585983" cy="58598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59" y="2112264"/>
            <a:ext cx="2944368" cy="2944368"/>
          </a:xfrm>
          <a:prstGeom prst="rect">
            <a:avLst/>
          </a:prstGeom>
        </p:spPr>
      </p:pic>
      <p:sp>
        <p:nvSpPr>
          <p:cNvPr id="7" name="Seta para a direita 6"/>
          <p:cNvSpPr/>
          <p:nvPr/>
        </p:nvSpPr>
        <p:spPr>
          <a:xfrm>
            <a:off x="4018786" y="3396996"/>
            <a:ext cx="1769749" cy="374904"/>
          </a:xfrm>
          <a:prstGeom prst="rightArrow">
            <a:avLst/>
          </a:prstGeom>
          <a:solidFill>
            <a:srgbClr val="39C0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/>
          <p:cNvSpPr/>
          <p:nvPr/>
        </p:nvSpPr>
        <p:spPr>
          <a:xfrm>
            <a:off x="3274450" y="1466631"/>
            <a:ext cx="3344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1800" b="1" dirty="0" smtClean="0">
                <a:solidFill>
                  <a:srgbClr val="39C0BA"/>
                </a:solidFill>
                <a:latin typeface="Quicksand"/>
                <a:sym typeface="Quicksand"/>
              </a:rPr>
              <a:t>DrawPNGOnDisplay(x, y)</a:t>
            </a:r>
            <a:endParaRPr lang="en-US" sz="1100" b="1" dirty="0"/>
          </a:p>
        </p:txBody>
      </p:sp>
      <p:sp>
        <p:nvSpPr>
          <p:cNvPr id="11" name="Retângulo 10"/>
          <p:cNvSpPr/>
          <p:nvPr/>
        </p:nvSpPr>
        <p:spPr>
          <a:xfrm>
            <a:off x="1931042" y="1405773"/>
            <a:ext cx="10499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800" b="1" dirty="0" smtClean="0">
                <a:solidFill>
                  <a:srgbClr val="FFFF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4x4</a:t>
            </a:r>
            <a:endParaRPr lang="en-US" sz="2800" b="1" dirty="0">
              <a:solidFill>
                <a:srgbClr val="FFFF0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911994" y="1466631"/>
            <a:ext cx="77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sz="2800" b="1" dirty="0">
                <a:solidFill>
                  <a:srgbClr val="FFFF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4x4</a:t>
            </a:r>
            <a:endParaRPr lang="en-US" sz="2800" b="1" dirty="0">
              <a:solidFill>
                <a:srgbClr val="FFFF0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59" y="2134202"/>
            <a:ext cx="2922430" cy="2922430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1203844" y="5301457"/>
            <a:ext cx="2589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400" b="1" dirty="0" smtClean="0">
                <a:solidFill>
                  <a:schemeClr val="bg1">
                    <a:lumMod val="9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Buffer auxiliar</a:t>
            </a:r>
            <a:endParaRPr lang="en-US" sz="2400" b="1" dirty="0">
              <a:solidFill>
                <a:schemeClr val="bg1">
                  <a:lumMod val="9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9" name="Conector reto 8"/>
          <p:cNvCxnSpPr>
            <a:endCxn id="10" idx="2"/>
          </p:cNvCxnSpPr>
          <p:nvPr/>
        </p:nvCxnSpPr>
        <p:spPr>
          <a:xfrm flipH="1" flipV="1">
            <a:off x="4946468" y="1835963"/>
            <a:ext cx="436" cy="1721053"/>
          </a:xfrm>
          <a:prstGeom prst="line">
            <a:avLst/>
          </a:prstGeom>
          <a:ln>
            <a:solidFill>
              <a:srgbClr val="39C0BA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5" name="Imagem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000" y="5865769"/>
            <a:ext cx="585983" cy="58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2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Buffer Auxiliar</a:t>
            </a:r>
            <a:endParaRPr lang="en" dirty="0"/>
          </a:p>
        </p:txBody>
      </p:sp>
      <p:sp>
        <p:nvSpPr>
          <p:cNvPr id="3" name="Retângulo 2"/>
          <p:cNvSpPr/>
          <p:nvPr/>
        </p:nvSpPr>
        <p:spPr>
          <a:xfrm>
            <a:off x="1453896" y="1984248"/>
            <a:ext cx="721461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800" b="1" dirty="0" smtClean="0">
                <a:solidFill>
                  <a:srgbClr val="39C0BA"/>
                </a:solidFill>
                <a:latin typeface="Quicksand"/>
                <a:sym typeface="Quicksand"/>
              </a:rPr>
              <a:t>Além de ajudar no desenho de botões, o buffer Auxiliar tem outras vantagens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" sz="2800" b="1" dirty="0">
              <a:solidFill>
                <a:srgbClr val="39C0BA"/>
              </a:solidFill>
              <a:latin typeface="Quicksand"/>
              <a:sym typeface="Quicksan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rgbClr val="39C0BA"/>
                </a:solidFill>
                <a:latin typeface="Quicksand"/>
                <a:sym typeface="Quicksand"/>
              </a:rPr>
              <a:t>Por exemplo, é utilizado para guardar o plano de fundo durante o jogo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3365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000" b="1" dirty="0" smtClean="0"/>
              <a:t>Projeto em Assembly -  MIPS</a:t>
            </a:r>
            <a:endParaRPr lang="en" sz="2000" b="1" dirty="0"/>
          </a:p>
        </p:txBody>
      </p:sp>
      <p:sp>
        <p:nvSpPr>
          <p:cNvPr id="2" name="Retângulo 1"/>
          <p:cNvSpPr/>
          <p:nvPr/>
        </p:nvSpPr>
        <p:spPr>
          <a:xfrm>
            <a:off x="1499616" y="1125874"/>
            <a:ext cx="6400800" cy="3113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pt-BR" dirty="0"/>
              <a:t/>
            </a:r>
            <a:br>
              <a:rPr lang="pt-BR" dirty="0"/>
            </a:br>
            <a:r>
              <a:rPr lang="pt-BR" sz="1800" b="1" dirty="0">
                <a:solidFill>
                  <a:srgbClr val="C6DAEC"/>
                </a:solidFill>
                <a:latin typeface="Muli"/>
              </a:rPr>
              <a:t>Universidade Federal de São Paulo - Instituto de Ciência e Tecnologia</a:t>
            </a:r>
            <a:endParaRPr lang="pt-BR" sz="1800" dirty="0"/>
          </a:p>
          <a:p>
            <a:pPr>
              <a:spcBef>
                <a:spcPts val="600"/>
              </a:spcBef>
            </a:pPr>
            <a:r>
              <a:rPr lang="pt-BR" sz="1800" b="1" dirty="0">
                <a:solidFill>
                  <a:srgbClr val="C6DAEC"/>
                </a:solidFill>
                <a:latin typeface="Muli"/>
              </a:rPr>
              <a:t>Arquitetura e Organização de </a:t>
            </a:r>
            <a:r>
              <a:rPr lang="pt-BR" sz="1800" b="1" dirty="0" smtClean="0">
                <a:solidFill>
                  <a:srgbClr val="C6DAEC"/>
                </a:solidFill>
                <a:latin typeface="Muli"/>
              </a:rPr>
              <a:t>Computadores</a:t>
            </a:r>
          </a:p>
          <a:p>
            <a:pPr>
              <a:spcBef>
                <a:spcPts val="600"/>
              </a:spcBef>
            </a:pPr>
            <a:r>
              <a:rPr lang="pt-BR" sz="1800" b="1" dirty="0" smtClean="0">
                <a:solidFill>
                  <a:srgbClr val="C6DAEC"/>
                </a:solidFill>
                <a:latin typeface="Muli"/>
              </a:rPr>
              <a:t>Prof</a:t>
            </a:r>
            <a:r>
              <a:rPr lang="pt-BR" sz="1800" b="1" dirty="0">
                <a:solidFill>
                  <a:srgbClr val="C6DAEC"/>
                </a:solidFill>
                <a:latin typeface="Muli"/>
              </a:rPr>
              <a:t>. Dr. </a:t>
            </a:r>
            <a:r>
              <a:rPr lang="it-IT" sz="1800" b="1" dirty="0" smtClean="0">
                <a:solidFill>
                  <a:srgbClr val="C6DAEC"/>
                </a:solidFill>
                <a:latin typeface="Muli"/>
              </a:rPr>
              <a:t>Fábio </a:t>
            </a:r>
            <a:r>
              <a:rPr lang="it-IT" sz="1800" b="1" dirty="0">
                <a:solidFill>
                  <a:srgbClr val="C6DAEC"/>
                </a:solidFill>
                <a:latin typeface="Muli"/>
              </a:rPr>
              <a:t>Augusto Menocci Cappabianco</a:t>
            </a:r>
            <a:r>
              <a:rPr lang="pt-BR" sz="1800" dirty="0" smtClean="0"/>
              <a:t/>
            </a:r>
            <a:br>
              <a:rPr lang="pt-BR" sz="1800" dirty="0" smtClean="0"/>
            </a:br>
            <a:endParaRPr lang="pt-BR" sz="1800" dirty="0" smtClean="0"/>
          </a:p>
          <a:p>
            <a:pPr>
              <a:spcBef>
                <a:spcPts val="600"/>
              </a:spcBef>
            </a:pPr>
            <a:r>
              <a:rPr lang="pt-BR" sz="1800" b="1" dirty="0" smtClean="0">
                <a:solidFill>
                  <a:srgbClr val="00E1C6"/>
                </a:solidFill>
                <a:latin typeface="Muli"/>
              </a:rPr>
              <a:t>PARTICIPANTES</a:t>
            </a:r>
            <a:endParaRPr lang="pt-BR" sz="1800" dirty="0" smtClean="0"/>
          </a:p>
          <a:p>
            <a:pPr>
              <a:spcBef>
                <a:spcPts val="600"/>
              </a:spcBef>
            </a:pPr>
            <a:r>
              <a:rPr lang="pt-BR" sz="1800" dirty="0" smtClean="0">
                <a:solidFill>
                  <a:srgbClr val="C6DAEC"/>
                </a:solidFill>
                <a:latin typeface="Muli"/>
              </a:rPr>
              <a:t>Bruno </a:t>
            </a:r>
            <a:r>
              <a:rPr lang="pt-BR" sz="1800" dirty="0">
                <a:solidFill>
                  <a:srgbClr val="C6DAEC"/>
                </a:solidFill>
                <a:latin typeface="Muli"/>
              </a:rPr>
              <a:t>Klaus de Aquino Afonso, 92197</a:t>
            </a:r>
            <a:endParaRPr lang="pt-BR" sz="1800" dirty="0"/>
          </a:p>
          <a:p>
            <a:r>
              <a:rPr lang="pt-BR" dirty="0"/>
              <a:t/>
            </a:r>
            <a:br>
              <a:rPr lang="pt-BR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Buffer Auxiliar</a:t>
            </a:r>
            <a:endParaRPr lang="en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700" y="1207008"/>
            <a:ext cx="5208840" cy="520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7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2400" dirty="0" smtClean="0"/>
              <a:t>“Apagando” a bola durante o jogo</a:t>
            </a:r>
            <a:endParaRPr lang="en" sz="2400" dirty="0">
              <a:solidFill>
                <a:srgbClr val="39C0BA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939" y="1536192"/>
            <a:ext cx="4005072" cy="4005072"/>
          </a:xfrm>
          <a:prstGeom prst="rect">
            <a:avLst/>
          </a:prstGeom>
        </p:spPr>
      </p:pic>
      <p:sp>
        <p:nvSpPr>
          <p:cNvPr id="16" name="Shape 146"/>
          <p:cNvSpPr/>
          <p:nvPr/>
        </p:nvSpPr>
        <p:spPr>
          <a:xfrm>
            <a:off x="3060190" y="2004443"/>
            <a:ext cx="3068569" cy="3068569"/>
          </a:xfrm>
          <a:prstGeom prst="ellipse">
            <a:avLst/>
          </a:prstGeom>
          <a:noFill/>
          <a:ln w="76200" cap="flat" cmpd="sng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400" b="1" dirty="0" smtClean="0">
                <a:solidFill>
                  <a:srgbClr val="FFFF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Quicksand"/>
                <a:sym typeface="Quicksand"/>
              </a:rPr>
              <a:t>BOLA</a:t>
            </a:r>
            <a:endParaRPr lang="en" sz="4400" b="1" dirty="0">
              <a:solidFill>
                <a:srgbClr val="FFFF0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Quicksand"/>
              <a:sym typeface="Quicksand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843" y="5623560"/>
            <a:ext cx="969264" cy="96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651" y="1527048"/>
            <a:ext cx="4005072" cy="4005072"/>
          </a:xfrm>
          <a:prstGeom prst="rect">
            <a:avLst/>
          </a:prstGeom>
        </p:spPr>
      </p:pic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2400" dirty="0" smtClean="0"/>
              <a:t>“Apagando” a bola durante o jogo</a:t>
            </a:r>
            <a:endParaRPr lang="en" sz="2400" dirty="0">
              <a:solidFill>
                <a:srgbClr val="39C0BA"/>
              </a:solidFill>
            </a:endParaRPr>
          </a:p>
        </p:txBody>
      </p:sp>
      <p:sp>
        <p:nvSpPr>
          <p:cNvPr id="16" name="Shape 146"/>
          <p:cNvSpPr/>
          <p:nvPr/>
        </p:nvSpPr>
        <p:spPr>
          <a:xfrm>
            <a:off x="4111750" y="1035179"/>
            <a:ext cx="3068569" cy="3068569"/>
          </a:xfrm>
          <a:prstGeom prst="ellipse">
            <a:avLst/>
          </a:prstGeom>
          <a:noFill/>
          <a:ln w="76200" cap="flat" cmpd="sng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400" b="1" dirty="0" smtClean="0">
                <a:solidFill>
                  <a:srgbClr val="FFFF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Quicksand"/>
                <a:sym typeface="Quicksand"/>
              </a:rPr>
              <a:t>BOLA</a:t>
            </a:r>
            <a:endParaRPr lang="en" sz="4400" b="1" dirty="0">
              <a:solidFill>
                <a:srgbClr val="FFFF0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Quicksand"/>
              <a:sym typeface="Quicksand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843" y="5623560"/>
            <a:ext cx="969264" cy="96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8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651" y="1527048"/>
            <a:ext cx="4005072" cy="4005072"/>
          </a:xfrm>
          <a:prstGeom prst="rect">
            <a:avLst/>
          </a:prstGeom>
        </p:spPr>
      </p:pic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2400" dirty="0" smtClean="0"/>
              <a:t>“Apagando” a bola durante o jogo</a:t>
            </a:r>
            <a:endParaRPr lang="en" sz="2400" dirty="0">
              <a:solidFill>
                <a:srgbClr val="39C0BA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843" y="5623560"/>
            <a:ext cx="969264" cy="969264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005840" y="5532120"/>
            <a:ext cx="73079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400" b="1" dirty="0" smtClean="0">
                <a:solidFill>
                  <a:srgbClr val="39C0BA"/>
                </a:solidFill>
                <a:latin typeface="Quicksand"/>
                <a:sym typeface="Quicksand"/>
              </a:rPr>
              <a:t>ClearBG(x,y, width, height)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000" b="1" dirty="0" smtClean="0">
                <a:solidFill>
                  <a:srgbClr val="39C0BA"/>
                </a:solidFill>
                <a:latin typeface="Quicksand"/>
                <a:sym typeface="Quicksand"/>
              </a:rPr>
              <a:t>Uma vez para remover espa</a:t>
            </a:r>
            <a:r>
              <a:rPr lang="pt-BR" sz="2000" b="1" dirty="0" err="1" smtClean="0">
                <a:solidFill>
                  <a:srgbClr val="39C0BA"/>
                </a:solidFill>
                <a:latin typeface="Quicksand"/>
                <a:sym typeface="Quicksand"/>
              </a:rPr>
              <a:t>ços</a:t>
            </a:r>
            <a:r>
              <a:rPr lang="pt-BR" sz="2000" b="1" dirty="0" smtClean="0">
                <a:solidFill>
                  <a:srgbClr val="39C0BA"/>
                </a:solidFill>
                <a:latin typeface="Quicksand"/>
                <a:sym typeface="Quicksand"/>
              </a:rPr>
              <a:t> de listra horizontal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rgbClr val="39C0BA"/>
                </a:solidFill>
                <a:latin typeface="Quicksand"/>
                <a:sym typeface="Quicksand"/>
              </a:rPr>
              <a:t>Outra vez para espaços de listra vertical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792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651" y="1527048"/>
            <a:ext cx="4005072" cy="4005072"/>
          </a:xfrm>
          <a:prstGeom prst="rect">
            <a:avLst/>
          </a:prstGeom>
        </p:spPr>
      </p:pic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2400" dirty="0" smtClean="0"/>
              <a:t>“Apagando” a bola durante o jogo</a:t>
            </a:r>
            <a:endParaRPr lang="en" sz="2400" dirty="0">
              <a:solidFill>
                <a:srgbClr val="39C0BA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843" y="5623560"/>
            <a:ext cx="969264" cy="96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9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1530174" y="3077050"/>
            <a:ext cx="6854873" cy="70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 smtClean="0"/>
              <a:t>Detectando  Colisões</a:t>
            </a:r>
            <a:endParaRPr lang="en" dirty="0"/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Distorcendo a física em prol da jogabilidade</a:t>
            </a:r>
            <a:endParaRPr lang="en" dirty="0"/>
          </a:p>
        </p:txBody>
      </p:sp>
      <p:sp>
        <p:nvSpPr>
          <p:cNvPr id="85" name="Shape 85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 dirty="0" smtClean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lang="en"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88529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Detecção de colisão</a:t>
            </a:r>
            <a:endParaRPr lang="en" dirty="0"/>
          </a:p>
        </p:txBody>
      </p:sp>
      <p:sp>
        <p:nvSpPr>
          <p:cNvPr id="3" name="Retângulo 2"/>
          <p:cNvSpPr/>
          <p:nvPr/>
        </p:nvSpPr>
        <p:spPr>
          <a:xfrm>
            <a:off x="1453896" y="1984248"/>
            <a:ext cx="721461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800" b="1" dirty="0" smtClean="0">
                <a:solidFill>
                  <a:srgbClr val="39C0BA"/>
                </a:solidFill>
                <a:latin typeface="Quicksand"/>
                <a:sym typeface="Quicksand"/>
              </a:rPr>
              <a:t>Além de ajudar no desenho de botões, o buffer Auxiliar tem outras vantagens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" sz="2800" b="1" dirty="0">
              <a:solidFill>
                <a:srgbClr val="39C0BA"/>
              </a:solidFill>
              <a:latin typeface="Quicksand"/>
              <a:sym typeface="Quicksan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rgbClr val="39C0BA"/>
                </a:solidFill>
                <a:latin typeface="Quicksand"/>
                <a:sym typeface="Quicksand"/>
              </a:rPr>
              <a:t>Por exemplo, é utilizado para guardar o plano de fundo durante o jogo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5965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Detecção de colisão</a:t>
            </a:r>
            <a:endParaRPr lang="en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5975"/>
            <a:ext cx="6080760" cy="6080760"/>
          </a:xfrm>
          <a:prstGeom prst="rect">
            <a:avLst/>
          </a:prstGeom>
        </p:spPr>
      </p:pic>
      <p:cxnSp>
        <p:nvCxnSpPr>
          <p:cNvPr id="7" name="Conector reto 6"/>
          <p:cNvCxnSpPr/>
          <p:nvPr/>
        </p:nvCxnSpPr>
        <p:spPr>
          <a:xfrm flipH="1">
            <a:off x="2212848" y="2505456"/>
            <a:ext cx="2532888" cy="0"/>
          </a:xfrm>
          <a:prstGeom prst="line">
            <a:avLst/>
          </a:prstGeom>
          <a:ln>
            <a:solidFill>
              <a:srgbClr val="0070C0"/>
            </a:solidFill>
            <a:prstDash val="lg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1289304" y="2089957"/>
            <a:ext cx="13167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Quicksand"/>
              </a:rPr>
              <a:t>K</a:t>
            </a:r>
            <a:endParaRPr lang="en-US" sz="4800" b="1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128899" y="1354000"/>
            <a:ext cx="14405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Quicksand"/>
              </a:rPr>
              <a:t>0.75</a:t>
            </a:r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289304" y="3654203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b="1" dirty="0" smtClean="0">
                <a:solidFill>
                  <a:srgbClr val="A5300F">
                    <a:lumMod val="60000"/>
                    <a:lumOff val="40000"/>
                  </a:srgb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Quicksand"/>
              </a:rPr>
              <a:t>0</a:t>
            </a:r>
            <a:endParaRPr lang="en-US" sz="2400" b="1" dirty="0">
              <a:solidFill>
                <a:srgbClr val="A5300F">
                  <a:lumMod val="60000"/>
                  <a:lumOff val="40000"/>
                </a:srgb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128899" y="5913808"/>
            <a:ext cx="14405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Quicksand"/>
              </a:rPr>
              <a:t>0.75</a:t>
            </a:r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tângulo 13"/>
              <p:cNvSpPr/>
              <p:nvPr/>
            </p:nvSpPr>
            <p:spPr>
              <a:xfrm>
                <a:off x="5084064" y="2105345"/>
                <a:ext cx="3931920" cy="45507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" sz="2000" b="1" dirty="0" smtClean="0">
                    <a:solidFill>
                      <a:srgbClr val="39C0BA"/>
                    </a:solidFill>
                    <a:latin typeface="Quicksand"/>
                    <a:sym typeface="Quicksand"/>
                  </a:rPr>
                  <a:t>Temos</a:t>
                </a:r>
              </a:p>
              <a:p>
                <a:r>
                  <a:rPr lang="en" sz="2000" b="1" dirty="0">
                    <a:solidFill>
                      <a:srgbClr val="39C0BA"/>
                    </a:solidFill>
                    <a:latin typeface="Quicksand"/>
                    <a:sym typeface="Quicksand"/>
                  </a:rPr>
                  <a:t>	</a:t>
                </a:r>
                <a:r>
                  <a:rPr lang="en" sz="2400" b="1" dirty="0" smtClean="0">
                    <a:solidFill>
                      <a:srgbClr val="39C0BA"/>
                    </a:solidFill>
                    <a:latin typeface="Quicksand"/>
                    <a:sym typeface="Quicksand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b="1" i="1">
                            <a:solidFill>
                              <a:srgbClr val="39C0BA"/>
                            </a:solidFill>
                            <a:latin typeface="Cambria Math" panose="02040503050406030204" pitchFamily="18" charset="0"/>
                            <a:sym typeface="Quicksand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2400" b="1" i="1" smtClean="0">
                                <a:solidFill>
                                  <a:srgbClr val="39C0BA"/>
                                </a:solidFill>
                                <a:latin typeface="Cambria Math" panose="02040503050406030204" pitchFamily="18" charset="0"/>
                                <a:sym typeface="Quicksand"/>
                              </a:rPr>
                            </m:ctrlPr>
                          </m:sSubPr>
                          <m:e>
                            <m:r>
                              <a:rPr lang="pt-BR" sz="2400" b="1" i="1">
                                <a:solidFill>
                                  <a:srgbClr val="39C0BA"/>
                                </a:solidFill>
                                <a:latin typeface="Cambria Math" panose="02040503050406030204" pitchFamily="18" charset="0"/>
                                <a:sym typeface="Quicksand"/>
                              </a:rPr>
                              <m:t>𝑽</m:t>
                            </m:r>
                          </m:e>
                          <m:sub>
                            <m:r>
                              <a:rPr lang="pt-BR" sz="2400" b="1" i="1" smtClean="0">
                                <a:solidFill>
                                  <a:srgbClr val="39C0BA"/>
                                </a:solidFill>
                                <a:latin typeface="Cambria Math" panose="02040503050406030204" pitchFamily="18" charset="0"/>
                                <a:sym typeface="Quicksand"/>
                              </a:rPr>
                              <m:t>𝒚</m:t>
                            </m:r>
                          </m:sub>
                        </m:sSub>
                      </m:num>
                      <m:den>
                        <m:r>
                          <a:rPr lang="pt-BR" sz="2400" b="1" i="1">
                            <a:solidFill>
                              <a:srgbClr val="39C0BA"/>
                            </a:solidFill>
                            <a:latin typeface="Cambria Math" panose="02040503050406030204" pitchFamily="18" charset="0"/>
                            <a:sym typeface="Quicksand"/>
                          </a:rPr>
                          <m:t>𝑽</m:t>
                        </m:r>
                      </m:den>
                    </m:f>
                  </m:oMath>
                </a14:m>
                <a:r>
                  <a:rPr lang="pt-BR" sz="2400" b="1" dirty="0">
                    <a:solidFill>
                      <a:srgbClr val="39C0BA"/>
                    </a:solidFill>
                    <a:latin typeface="Quicksand"/>
                    <a:sym typeface="Quicksand"/>
                  </a:rPr>
                  <a:t> = </a:t>
                </a:r>
                <a:r>
                  <a:rPr lang="pt-BR" sz="2400" b="1" dirty="0" smtClean="0">
                    <a:solidFill>
                      <a:srgbClr val="39C0BA"/>
                    </a:solidFill>
                    <a:latin typeface="Quicksand"/>
                    <a:sym typeface="Quicksand"/>
                  </a:rPr>
                  <a:t>K</a:t>
                </a:r>
              </a:p>
              <a:p>
                <a:r>
                  <a:rPr lang="pt-BR" sz="2400" b="1" dirty="0">
                    <a:solidFill>
                      <a:srgbClr val="39C0BA"/>
                    </a:solidFill>
                    <a:latin typeface="Quicksand"/>
                    <a:sym typeface="Quicksand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1" i="1" smtClean="0">
                            <a:solidFill>
                              <a:srgbClr val="39C0BA"/>
                            </a:solidFill>
                            <a:latin typeface="Cambria Math" panose="02040503050406030204" pitchFamily="18" charset="0"/>
                            <a:sym typeface="Quicksand"/>
                          </a:rPr>
                        </m:ctrlPr>
                      </m:sSubPr>
                      <m:e>
                        <m:r>
                          <a:rPr lang="pt-BR" sz="2400" b="1" i="1" smtClean="0">
                            <a:solidFill>
                              <a:srgbClr val="39C0BA"/>
                            </a:solidFill>
                            <a:latin typeface="Cambria Math" panose="02040503050406030204" pitchFamily="18" charset="0"/>
                            <a:sym typeface="Quicksand"/>
                          </a:rPr>
                          <m:t>𝑽</m:t>
                        </m:r>
                      </m:e>
                      <m:sub>
                        <m:r>
                          <a:rPr lang="pt-BR" sz="2400" b="1" i="1" smtClean="0">
                            <a:solidFill>
                              <a:srgbClr val="39C0BA"/>
                            </a:solidFill>
                            <a:latin typeface="Cambria Math" panose="02040503050406030204" pitchFamily="18" charset="0"/>
                            <a:sym typeface="Quicksand"/>
                          </a:rPr>
                          <m:t>𝒚</m:t>
                        </m:r>
                      </m:sub>
                    </m:sSub>
                    <m:r>
                      <a:rPr lang="pt-BR" sz="2400" b="1" i="1" smtClean="0">
                        <a:solidFill>
                          <a:srgbClr val="39C0BA"/>
                        </a:solidFill>
                        <a:latin typeface="Cambria Math" panose="02040503050406030204" pitchFamily="18" charset="0"/>
                        <a:sym typeface="Quicksand"/>
                      </a:rPr>
                      <m:t>=</m:t>
                    </m:r>
                    <m:r>
                      <a:rPr lang="pt-BR" sz="2400" b="1" i="1" smtClean="0">
                        <a:solidFill>
                          <a:srgbClr val="39C0BA"/>
                        </a:solidFill>
                        <a:latin typeface="Cambria Math" panose="02040503050406030204" pitchFamily="18" charset="0"/>
                        <a:sym typeface="Quicksand"/>
                      </a:rPr>
                      <m:t>𝑪</m:t>
                    </m:r>
                    <m:r>
                      <a:rPr lang="pt-BR" sz="2400" b="1" i="1" smtClean="0">
                        <a:solidFill>
                          <a:srgbClr val="39C0BA"/>
                        </a:solidFill>
                        <a:latin typeface="Cambria Math" panose="02040503050406030204" pitchFamily="18" charset="0"/>
                        <a:sym typeface="Quicksand"/>
                      </a:rPr>
                      <m:t>∗</m:t>
                    </m:r>
                    <m:sSub>
                      <m:sSubPr>
                        <m:ctrlPr>
                          <a:rPr lang="pt-BR" sz="2400" b="1" i="1" smtClean="0">
                            <a:solidFill>
                              <a:srgbClr val="39C0BA"/>
                            </a:solidFill>
                            <a:latin typeface="Cambria Math" panose="02040503050406030204" pitchFamily="18" charset="0"/>
                            <a:sym typeface="Quicksand"/>
                          </a:rPr>
                        </m:ctrlPr>
                      </m:sSubPr>
                      <m:e>
                        <m:r>
                          <a:rPr lang="pt-BR" sz="2400" b="1" i="1" smtClean="0">
                            <a:solidFill>
                              <a:srgbClr val="39C0BA"/>
                            </a:solidFill>
                            <a:latin typeface="Cambria Math" panose="02040503050406030204" pitchFamily="18" charset="0"/>
                            <a:sym typeface="Quicksand"/>
                          </a:rPr>
                          <m:t>𝑽</m:t>
                        </m:r>
                      </m:e>
                      <m:sub>
                        <m:r>
                          <a:rPr lang="pt-BR" sz="2400" b="1" i="1" smtClean="0">
                            <a:solidFill>
                              <a:srgbClr val="39C0BA"/>
                            </a:solidFill>
                            <a:latin typeface="Cambria Math" panose="02040503050406030204" pitchFamily="18" charset="0"/>
                            <a:sym typeface="Quicksand"/>
                          </a:rPr>
                          <m:t>𝒙</m:t>
                        </m:r>
                      </m:sub>
                    </m:sSub>
                    <m:r>
                      <a:rPr lang="pt-BR" sz="2400" b="1" i="1" smtClean="0">
                        <a:solidFill>
                          <a:srgbClr val="39C0BA"/>
                        </a:solidFill>
                        <a:latin typeface="Cambria Math" panose="02040503050406030204" pitchFamily="18" charset="0"/>
                        <a:sym typeface="Quicksand"/>
                      </a:rPr>
                      <m:t> </m:t>
                    </m:r>
                  </m:oMath>
                </a14:m>
                <a:endParaRPr lang="pt-BR" sz="2400" b="1" dirty="0">
                  <a:solidFill>
                    <a:srgbClr val="39C0BA"/>
                  </a:solidFill>
                  <a:latin typeface="Quicksand"/>
                  <a:sym typeface="Quicksand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" sz="2000" b="1" dirty="0" smtClean="0">
                  <a:solidFill>
                    <a:srgbClr val="39C0BA"/>
                  </a:solidFill>
                  <a:latin typeface="Quicksand"/>
                  <a:sym typeface="Quicksand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" sz="2000" b="1" dirty="0" smtClean="0">
                    <a:solidFill>
                      <a:srgbClr val="39C0BA"/>
                    </a:solidFill>
                    <a:latin typeface="Quicksand"/>
                    <a:sym typeface="Quicksand"/>
                  </a:rPr>
                  <a:t>Resolver para C</a:t>
                </a:r>
                <a:r>
                  <a:rPr lang="pt-BR" sz="2000" b="1" dirty="0" smtClean="0">
                    <a:solidFill>
                      <a:srgbClr val="39C0BA"/>
                    </a:solidFill>
                    <a:latin typeface="Quicksand"/>
                    <a:sym typeface="Quicksand"/>
                  </a:rPr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pt-BR" sz="2000" b="1" dirty="0">
                  <a:solidFill>
                    <a:srgbClr val="39C0BA"/>
                  </a:solidFill>
                  <a:latin typeface="Quicksand"/>
                  <a:sym typeface="Quicksand"/>
                </a:endParaRPr>
              </a:p>
              <a:p>
                <a:r>
                  <a:rPr lang="pt-BR" sz="2000" b="1" dirty="0" smtClean="0">
                    <a:solidFill>
                      <a:srgbClr val="39C0BA"/>
                    </a:solidFill>
                    <a:sym typeface="Quicksand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b="1" i="1" smtClean="0">
                            <a:solidFill>
                              <a:srgbClr val="39C0BA"/>
                            </a:solidFill>
                            <a:latin typeface="Cambria Math" panose="02040503050406030204" pitchFamily="18" charset="0"/>
                            <a:sym typeface="Quicksand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sz="2000" b="1" i="1" smtClean="0">
                                <a:solidFill>
                                  <a:srgbClr val="39C0BA"/>
                                </a:solidFill>
                                <a:latin typeface="Cambria Math" panose="02040503050406030204" pitchFamily="18" charset="0"/>
                                <a:sym typeface="Quicksand"/>
                              </a:rPr>
                            </m:ctrlPr>
                          </m:sSupPr>
                          <m:e>
                            <m:r>
                              <a:rPr lang="pt-BR" sz="2000" b="1" i="1" smtClean="0">
                                <a:solidFill>
                                  <a:srgbClr val="39C0BA"/>
                                </a:solidFill>
                                <a:latin typeface="Cambria Math" panose="02040503050406030204" pitchFamily="18" charset="0"/>
                                <a:sym typeface="Quicksand"/>
                              </a:rPr>
                              <m:t>𝑪</m:t>
                            </m:r>
                          </m:e>
                          <m:sup>
                            <m:r>
                              <a:rPr lang="pt-BR" sz="2000" b="1" i="1" smtClean="0">
                                <a:solidFill>
                                  <a:srgbClr val="39C0BA"/>
                                </a:solidFill>
                                <a:latin typeface="Cambria Math" panose="02040503050406030204" pitchFamily="18" charset="0"/>
                                <a:sym typeface="Quicksand"/>
                              </a:rPr>
                              <m:t>𝟐</m:t>
                            </m:r>
                          </m:sup>
                        </m:sSup>
                        <m:r>
                          <a:rPr lang="pt-BR" sz="2000" b="1" i="1" smtClean="0">
                            <a:solidFill>
                              <a:srgbClr val="39C0BA"/>
                            </a:solidFill>
                            <a:latin typeface="Cambria Math" panose="02040503050406030204" pitchFamily="18" charset="0"/>
                            <a:sym typeface="Quicksand"/>
                          </a:rPr>
                          <m:t>∗</m:t>
                        </m:r>
                        <m:r>
                          <a:rPr lang="pt-BR" sz="2000" b="1" i="1" smtClean="0">
                            <a:solidFill>
                              <a:srgbClr val="39C0BA"/>
                            </a:solidFill>
                            <a:latin typeface="Cambria Math" panose="02040503050406030204" pitchFamily="18" charset="0"/>
                            <a:sym typeface="Quicksand"/>
                          </a:rPr>
                          <m:t>𝑽</m:t>
                        </m:r>
                        <m:sSup>
                          <m:sSupPr>
                            <m:ctrlPr>
                              <a:rPr lang="pt-BR" sz="2000" b="1" i="1" smtClean="0">
                                <a:solidFill>
                                  <a:srgbClr val="39C0BA"/>
                                </a:solidFill>
                                <a:latin typeface="Cambria Math" panose="02040503050406030204" pitchFamily="18" charset="0"/>
                                <a:sym typeface="Quicksand"/>
                              </a:rPr>
                            </m:ctrlPr>
                          </m:sSupPr>
                          <m:e>
                            <m:r>
                              <a:rPr lang="pt-BR" sz="2000" b="1" i="1" smtClean="0">
                                <a:solidFill>
                                  <a:srgbClr val="39C0BA"/>
                                </a:solidFill>
                                <a:latin typeface="Cambria Math" panose="02040503050406030204" pitchFamily="18" charset="0"/>
                                <a:sym typeface="Quicksand"/>
                              </a:rPr>
                              <m:t>𝒙</m:t>
                            </m:r>
                          </m:e>
                          <m:sup>
                            <m:r>
                              <a:rPr lang="pt-BR" sz="2000" b="1" i="1" smtClean="0">
                                <a:solidFill>
                                  <a:srgbClr val="39C0BA"/>
                                </a:solidFill>
                                <a:latin typeface="Cambria Math" panose="02040503050406030204" pitchFamily="18" charset="0"/>
                                <a:sym typeface="Quicksand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sz="2000" b="1" i="1">
                                <a:solidFill>
                                  <a:srgbClr val="39C0BA"/>
                                </a:solidFill>
                                <a:latin typeface="Cambria Math" panose="02040503050406030204" pitchFamily="18" charset="0"/>
                                <a:sym typeface="Quicksand"/>
                              </a:rPr>
                            </m:ctrlPr>
                          </m:sSupPr>
                          <m:e>
                            <m:r>
                              <a:rPr lang="pt-BR" sz="2000" b="1" i="1">
                                <a:solidFill>
                                  <a:srgbClr val="39C0BA"/>
                                </a:solidFill>
                                <a:latin typeface="Cambria Math" panose="02040503050406030204" pitchFamily="18" charset="0"/>
                                <a:sym typeface="Quicksand"/>
                              </a:rPr>
                              <m:t>𝑪</m:t>
                            </m:r>
                          </m:e>
                          <m:sup>
                            <m:r>
                              <a:rPr lang="pt-BR" sz="2000" b="1" i="1">
                                <a:solidFill>
                                  <a:srgbClr val="39C0BA"/>
                                </a:solidFill>
                                <a:latin typeface="Cambria Math" panose="02040503050406030204" pitchFamily="18" charset="0"/>
                                <a:sym typeface="Quicksand"/>
                              </a:rPr>
                              <m:t>𝟐</m:t>
                            </m:r>
                          </m:sup>
                        </m:sSup>
                        <m:r>
                          <a:rPr lang="pt-BR" sz="2000" b="1" i="1">
                            <a:solidFill>
                              <a:srgbClr val="39C0BA"/>
                            </a:solidFill>
                            <a:latin typeface="Cambria Math" panose="02040503050406030204" pitchFamily="18" charset="0"/>
                            <a:sym typeface="Quicksand"/>
                          </a:rPr>
                          <m:t>∗</m:t>
                        </m:r>
                        <m:r>
                          <a:rPr lang="pt-BR" sz="2000" b="1" i="1">
                            <a:solidFill>
                              <a:srgbClr val="39C0BA"/>
                            </a:solidFill>
                            <a:latin typeface="Cambria Math" panose="02040503050406030204" pitchFamily="18" charset="0"/>
                            <a:sym typeface="Quicksand"/>
                          </a:rPr>
                          <m:t>𝑽</m:t>
                        </m:r>
                        <m:sSup>
                          <m:sSupPr>
                            <m:ctrlPr>
                              <a:rPr lang="pt-BR" sz="2000" b="1" i="1">
                                <a:solidFill>
                                  <a:srgbClr val="39C0BA"/>
                                </a:solidFill>
                                <a:latin typeface="Cambria Math" panose="02040503050406030204" pitchFamily="18" charset="0"/>
                                <a:sym typeface="Quicksand"/>
                              </a:rPr>
                            </m:ctrlPr>
                          </m:sSupPr>
                          <m:e>
                            <m:r>
                              <a:rPr lang="pt-BR" sz="2000" b="1" i="1">
                                <a:solidFill>
                                  <a:srgbClr val="39C0BA"/>
                                </a:solidFill>
                                <a:latin typeface="Cambria Math" panose="02040503050406030204" pitchFamily="18" charset="0"/>
                                <a:sym typeface="Quicksand"/>
                              </a:rPr>
                              <m:t>𝒙</m:t>
                            </m:r>
                          </m:e>
                          <m:sup>
                            <m:r>
                              <a:rPr lang="pt-BR" sz="2000" b="1" i="1">
                                <a:solidFill>
                                  <a:srgbClr val="39C0BA"/>
                                </a:solidFill>
                                <a:latin typeface="Cambria Math" panose="02040503050406030204" pitchFamily="18" charset="0"/>
                                <a:sym typeface="Quicksand"/>
                              </a:rPr>
                              <m:t>𝟐</m:t>
                            </m:r>
                          </m:sup>
                        </m:sSup>
                        <m:r>
                          <a:rPr lang="pt-BR" sz="2000" b="1" i="1" smtClean="0">
                            <a:solidFill>
                              <a:srgbClr val="39C0BA"/>
                            </a:solidFill>
                            <a:latin typeface="Cambria Math" panose="02040503050406030204" pitchFamily="18" charset="0"/>
                            <a:sym typeface="Quicksand"/>
                          </a:rPr>
                          <m:t>+</m:t>
                        </m:r>
                        <m:sSubSup>
                          <m:sSubSupPr>
                            <m:ctrlPr>
                              <a:rPr lang="pt-BR" sz="2000" b="1" i="1" smtClean="0">
                                <a:solidFill>
                                  <a:srgbClr val="39C0BA"/>
                                </a:solidFill>
                                <a:latin typeface="Cambria Math" panose="02040503050406030204" pitchFamily="18" charset="0"/>
                                <a:sym typeface="Quicksand"/>
                              </a:rPr>
                            </m:ctrlPr>
                          </m:sSubSupPr>
                          <m:e>
                            <m:r>
                              <a:rPr lang="pt-BR" sz="2000" b="1" i="1" smtClean="0">
                                <a:solidFill>
                                  <a:srgbClr val="39C0BA"/>
                                </a:solidFill>
                                <a:latin typeface="Cambria Math" panose="02040503050406030204" pitchFamily="18" charset="0"/>
                                <a:sym typeface="Quicksand"/>
                              </a:rPr>
                              <m:t>𝑽</m:t>
                            </m:r>
                          </m:e>
                          <m:sub>
                            <m:r>
                              <a:rPr lang="pt-BR" sz="2000" b="1" i="1" smtClean="0">
                                <a:solidFill>
                                  <a:srgbClr val="39C0BA"/>
                                </a:solidFill>
                                <a:latin typeface="Cambria Math" panose="02040503050406030204" pitchFamily="18" charset="0"/>
                                <a:sym typeface="Quicksand"/>
                              </a:rPr>
                              <m:t>𝒙</m:t>
                            </m:r>
                          </m:sub>
                          <m:sup>
                            <m:r>
                              <a:rPr lang="pt-BR" sz="2000" b="1" i="1" smtClean="0">
                                <a:solidFill>
                                  <a:srgbClr val="39C0BA"/>
                                </a:solidFill>
                                <a:latin typeface="Cambria Math" panose="02040503050406030204" pitchFamily="18" charset="0"/>
                                <a:sym typeface="Quicksand"/>
                              </a:rPr>
                              <m:t>𝟐</m:t>
                            </m:r>
                          </m:sup>
                        </m:sSubSup>
                      </m:den>
                    </m:f>
                    <m:r>
                      <a:rPr lang="pt-BR" sz="2000" b="1" i="1" smtClean="0">
                        <a:solidFill>
                          <a:srgbClr val="39C0BA"/>
                        </a:solidFill>
                        <a:latin typeface="Cambria Math" panose="02040503050406030204" pitchFamily="18" charset="0"/>
                        <a:sym typeface="Quicksand"/>
                      </a:rPr>
                      <m:t>=</m:t>
                    </m:r>
                    <m:sSup>
                      <m:sSupPr>
                        <m:ctrlPr>
                          <a:rPr lang="pt-BR" sz="2000" b="1" i="1" smtClean="0">
                            <a:solidFill>
                              <a:srgbClr val="39C0BA"/>
                            </a:solidFill>
                            <a:latin typeface="Cambria Math" panose="02040503050406030204" pitchFamily="18" charset="0"/>
                            <a:sym typeface="Quicksand"/>
                          </a:rPr>
                        </m:ctrlPr>
                      </m:sSupPr>
                      <m:e>
                        <m:r>
                          <a:rPr lang="pt-BR" sz="2000" b="1" i="1" smtClean="0">
                            <a:solidFill>
                              <a:srgbClr val="39C0BA"/>
                            </a:solidFill>
                            <a:latin typeface="Cambria Math" panose="02040503050406030204" pitchFamily="18" charset="0"/>
                            <a:sym typeface="Quicksand"/>
                          </a:rPr>
                          <m:t>𝑲</m:t>
                        </m:r>
                      </m:e>
                      <m:sup>
                        <m:r>
                          <a:rPr lang="pt-BR" sz="2000" b="1" i="1" smtClean="0">
                            <a:solidFill>
                              <a:srgbClr val="39C0BA"/>
                            </a:solidFill>
                            <a:latin typeface="Cambria Math" panose="02040503050406030204" pitchFamily="18" charset="0"/>
                            <a:sym typeface="Quicksand"/>
                          </a:rPr>
                          <m:t>𝟐</m:t>
                        </m:r>
                      </m:sup>
                    </m:sSup>
                  </m:oMath>
                </a14:m>
                <a:endParaRPr lang="pt-BR" sz="2000" b="1" dirty="0" smtClean="0">
                  <a:solidFill>
                    <a:srgbClr val="39C0BA"/>
                  </a:solidFill>
                  <a:latin typeface="Quicksand"/>
                  <a:sym typeface="Quicksand"/>
                </a:endParaRPr>
              </a:p>
              <a:p>
                <a:endParaRPr lang="pt-BR" sz="2000" b="1" i="1" dirty="0" smtClean="0">
                  <a:solidFill>
                    <a:srgbClr val="39C0BA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Quicksand"/>
                </a:endParaRPr>
              </a:p>
              <a:p>
                <a14:m>
                  <m:oMath xmlns:m="http://schemas.openxmlformats.org/officeDocument/2006/math">
                    <m:r>
                      <a:rPr lang="pt-BR" sz="3200" b="1" i="1" smtClean="0">
                        <a:solidFill>
                          <a:srgbClr val="39C0B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Quicksand"/>
                      </a:rPr>
                      <m:t>⟹</m:t>
                    </m:r>
                    <m:r>
                      <a:rPr lang="pt-BR" sz="3200" b="1" i="1" smtClean="0">
                        <a:solidFill>
                          <a:srgbClr val="39C0B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Quicksand"/>
                      </a:rPr>
                      <m:t>𝑪</m:t>
                    </m:r>
                    <m:r>
                      <a:rPr lang="pt-BR" sz="3200" b="1" i="1" smtClean="0">
                        <a:solidFill>
                          <a:srgbClr val="39C0B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Quicksand"/>
                      </a:rPr>
                      <m:t>=</m:t>
                    </m:r>
                    <m:f>
                      <m:fPr>
                        <m:ctrlPr>
                          <a:rPr lang="pt-BR" sz="3200" b="1" i="1" smtClean="0">
                            <a:solidFill>
                              <a:srgbClr val="39C0B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Quicksand"/>
                          </a:rPr>
                        </m:ctrlPr>
                      </m:fPr>
                      <m:num>
                        <m:r>
                          <a:rPr lang="pt-BR" sz="3200" b="1" i="1" smtClean="0">
                            <a:solidFill>
                              <a:srgbClr val="39C0B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Quicksand"/>
                          </a:rPr>
                          <m:t>𝑲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sz="3200" b="1" i="1" smtClean="0">
                                <a:solidFill>
                                  <a:srgbClr val="39C0BA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Quicksand"/>
                              </a:rPr>
                            </m:ctrlPr>
                          </m:radPr>
                          <m:deg/>
                          <m:e>
                            <m:r>
                              <a:rPr lang="pt-BR" sz="3200" b="1" i="1" smtClean="0">
                                <a:solidFill>
                                  <a:srgbClr val="39C0BA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Quicksand"/>
                              </a:rPr>
                              <m:t>𝟏</m:t>
                            </m:r>
                            <m:r>
                              <a:rPr lang="pt-BR" sz="3200" b="1" i="1">
                                <a:solidFill>
                                  <a:srgbClr val="39C0BA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Quicksand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pt-BR" sz="3200" b="1" i="1">
                                    <a:solidFill>
                                      <a:srgbClr val="39C0BA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Quicksand"/>
                                  </a:rPr>
                                </m:ctrlPr>
                              </m:sSupPr>
                              <m:e>
                                <m:r>
                                  <a:rPr lang="pt-BR" sz="3200" b="1" i="1">
                                    <a:solidFill>
                                      <a:srgbClr val="39C0BA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Quicksand"/>
                                  </a:rPr>
                                  <m:t>𝑲</m:t>
                                </m:r>
                              </m:e>
                              <m:sup>
                                <m:r>
                                  <a:rPr lang="pt-BR" sz="3200" b="1" i="1">
                                    <a:solidFill>
                                      <a:srgbClr val="39C0BA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Quicksand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pt-BR" sz="3200" b="1" i="1" smtClean="0">
                        <a:solidFill>
                          <a:srgbClr val="39C0BA"/>
                        </a:solidFill>
                        <a:latin typeface="Cambria Math" panose="02040503050406030204" pitchFamily="18" charset="0"/>
                        <a:sym typeface="Quicksand"/>
                      </a:rPr>
                      <m:t> </m:t>
                    </m:r>
                  </m:oMath>
                </a14:m>
                <a:r>
                  <a:rPr lang="pt-BR" sz="2000" b="1" dirty="0" smtClean="0">
                    <a:solidFill>
                      <a:srgbClr val="39C0BA"/>
                    </a:solidFill>
                    <a:latin typeface="Quicksand"/>
                    <a:sym typeface="Quicksand"/>
                  </a:rPr>
                  <a:t>   </a:t>
                </a:r>
                <a:endParaRPr lang="pt-BR" sz="2000" b="1" dirty="0">
                  <a:solidFill>
                    <a:srgbClr val="39C0BA"/>
                  </a:solidFill>
                  <a:latin typeface="Quicksand"/>
                  <a:sym typeface="Quicksand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pt-BR" sz="2000" b="1" dirty="0" smtClean="0">
                  <a:solidFill>
                    <a:srgbClr val="39C0BA"/>
                  </a:solidFill>
                  <a:latin typeface="Quicksand"/>
                  <a:sym typeface="Quicksand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" sz="2000" b="1" dirty="0">
                  <a:solidFill>
                    <a:srgbClr val="39C0BA"/>
                  </a:solidFill>
                  <a:latin typeface="Quicksand"/>
                  <a:sym typeface="Quicksand"/>
                </a:endParaRPr>
              </a:p>
            </p:txBody>
          </p:sp>
        </mc:Choice>
        <mc:Fallback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064" y="2105345"/>
                <a:ext cx="3931920" cy="4550798"/>
              </a:xfrm>
              <a:prstGeom prst="rect">
                <a:avLst/>
              </a:prstGeom>
              <a:blipFill rotWithShape="0">
                <a:blip r:embed="rId4"/>
                <a:stretch>
                  <a:fillRect l="-1395" t="-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hape 146"/>
          <p:cNvSpPr/>
          <p:nvPr/>
        </p:nvSpPr>
        <p:spPr>
          <a:xfrm>
            <a:off x="6419088" y="4956048"/>
            <a:ext cx="1234441" cy="1307592"/>
          </a:xfrm>
          <a:prstGeom prst="ellipse">
            <a:avLst/>
          </a:prstGeom>
          <a:noFill/>
          <a:ln w="76200" cap="flat" cmpd="sng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4400" b="1" dirty="0">
              <a:solidFill>
                <a:srgbClr val="FFFF0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306325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Lendo arquivos pelo Mars</a:t>
            </a:r>
            <a:endParaRPr lang="en" dirty="0"/>
          </a:p>
        </p:txBody>
      </p:sp>
      <p:sp>
        <p:nvSpPr>
          <p:cNvPr id="3" name="Retângulo 2"/>
          <p:cNvSpPr/>
          <p:nvPr/>
        </p:nvSpPr>
        <p:spPr>
          <a:xfrm>
            <a:off x="1453896" y="1984248"/>
            <a:ext cx="721461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800" b="1" dirty="0" smtClean="0">
                <a:solidFill>
                  <a:schemeClr val="bg1">
                    <a:lumMod val="95000"/>
                  </a:schemeClr>
                </a:solidFill>
                <a:latin typeface="Quicksand"/>
                <a:sym typeface="Quicksand"/>
              </a:rPr>
              <a:t>Problema: </a:t>
            </a:r>
            <a:r>
              <a:rPr lang="en" sz="2800" b="1" dirty="0" smtClean="0">
                <a:solidFill>
                  <a:srgbClr val="39C0BA"/>
                </a:solidFill>
                <a:latin typeface="Quicksand"/>
                <a:sym typeface="Quicksand"/>
              </a:rPr>
              <a:t>O </a:t>
            </a:r>
            <a:r>
              <a:rPr lang="pt-BR" sz="2800" b="1" dirty="0" smtClean="0">
                <a:solidFill>
                  <a:srgbClr val="39C0BA"/>
                </a:solidFill>
                <a:latin typeface="Quicksand"/>
                <a:sym typeface="Quicksand"/>
              </a:rPr>
              <a:t>MIPS não possui instrução para calcular raiz quadrada!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800" b="1" dirty="0" smtClean="0">
                <a:solidFill>
                  <a:schemeClr val="bg1">
                    <a:lumMod val="95000"/>
                  </a:schemeClr>
                </a:solidFill>
                <a:latin typeface="Quicksand"/>
                <a:sym typeface="Quicksand"/>
              </a:rPr>
              <a:t>Importante: </a:t>
            </a:r>
            <a:r>
              <a:rPr lang="pt-BR" sz="2800" b="1" dirty="0" smtClean="0">
                <a:solidFill>
                  <a:srgbClr val="39C0BA"/>
                </a:solidFill>
                <a:latin typeface="Quicksand"/>
                <a:sym typeface="Quicksand"/>
              </a:rPr>
              <a:t>A raiz quadrada que queremos calcular sempre estará entre 0 e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" sz="2800" b="1" dirty="0">
              <a:solidFill>
                <a:srgbClr val="39C0BA"/>
              </a:solidFill>
              <a:latin typeface="Quicksand"/>
              <a:sym typeface="Quicksan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800" b="1" dirty="0" smtClean="0">
                <a:solidFill>
                  <a:schemeClr val="bg1">
                    <a:lumMod val="95000"/>
                  </a:schemeClr>
                </a:solidFill>
                <a:latin typeface="Quicksand"/>
                <a:sym typeface="Quicksand"/>
              </a:rPr>
              <a:t>Solução: </a:t>
            </a:r>
            <a:r>
              <a:rPr lang="pt-BR" sz="2800" b="1" dirty="0" smtClean="0">
                <a:solidFill>
                  <a:srgbClr val="39C0BA"/>
                </a:solidFill>
                <a:latin typeface="Quicksand"/>
                <a:sym typeface="Quicksand"/>
              </a:rPr>
              <a:t>Implementar o Método da Bissecção (Cálculo Numérico) para achar a raiz.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6092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1530174" y="3077050"/>
            <a:ext cx="6854873" cy="70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 smtClean="0"/>
              <a:t>Observações finais</a:t>
            </a:r>
            <a:endParaRPr lang="en" dirty="0"/>
          </a:p>
        </p:txBody>
      </p:sp>
      <p:sp>
        <p:nvSpPr>
          <p:cNvPr id="85" name="Shape 85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 dirty="0" smtClean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lang="en"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8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1530174" y="3077050"/>
            <a:ext cx="6854873" cy="70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 smtClean="0"/>
              <a:t>Criando um menu inicial em MIPS</a:t>
            </a:r>
            <a:endParaRPr lang="en" dirty="0"/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Aprendendo a desenhar em assembly</a:t>
            </a:r>
            <a:endParaRPr lang="en" dirty="0"/>
          </a:p>
        </p:txBody>
      </p:sp>
      <p:sp>
        <p:nvSpPr>
          <p:cNvPr id="85" name="Shape 85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-221070" y="-81813"/>
            <a:ext cx="2448899" cy="2448899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ctrTitle" idx="4294967295"/>
          </p:nvPr>
        </p:nvSpPr>
        <p:spPr>
          <a:xfrm>
            <a:off x="2722806" y="190313"/>
            <a:ext cx="6027737" cy="154622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/>
              <a:t>Objetivo</a:t>
            </a:r>
            <a:endParaRPr lang="en" sz="6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ubTitle" idx="4294967295"/>
          </p:nvPr>
        </p:nvSpPr>
        <p:spPr>
          <a:xfrm>
            <a:off x="813816" y="5499220"/>
            <a:ext cx="8174736" cy="10477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dirty="0" smtClean="0"/>
              <a:t>Apresentar um plano de fundo com botões de modo elegante ao usuário</a:t>
            </a:r>
            <a:endParaRPr lang="en" sz="2800" dirty="0"/>
          </a:p>
        </p:txBody>
      </p:sp>
      <p:grpSp>
        <p:nvGrpSpPr>
          <p:cNvPr id="104" name="Shape 104"/>
          <p:cNvGrpSpPr/>
          <p:nvPr/>
        </p:nvGrpSpPr>
        <p:grpSpPr>
          <a:xfrm>
            <a:off x="444989" y="516333"/>
            <a:ext cx="1116779" cy="1116779"/>
            <a:chOff x="2594050" y="1631825"/>
            <a:chExt cx="439625" cy="439625"/>
          </a:xfrm>
        </p:grpSpPr>
        <p:sp>
          <p:nvSpPr>
            <p:cNvPr id="105" name="Shape 10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330" y="1633112"/>
            <a:ext cx="3878916" cy="38789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reflection blurRad="355600" stA="0" endPos="47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Como proceder?</a:t>
            </a:r>
            <a:endParaRPr lang="en" dirty="0"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Desenhar Manualmente</a:t>
            </a:r>
            <a:endParaRPr lang="en" b="1" dirty="0"/>
          </a:p>
          <a:p>
            <a:pPr marL="457200" lvl="0" indent="-228600"/>
            <a:r>
              <a:rPr lang="en" dirty="0" smtClean="0"/>
              <a:t>Complexo</a:t>
            </a:r>
            <a:endParaRPr lang="en" dirty="0"/>
          </a:p>
          <a:p>
            <a:pPr marL="457200" lvl="0" indent="-228600"/>
            <a:r>
              <a:rPr lang="en" dirty="0" smtClean="0"/>
              <a:t>Demorado</a:t>
            </a:r>
            <a:endParaRPr lang="en" dirty="0"/>
          </a:p>
          <a:p>
            <a:pPr marL="457200" lvl="0" indent="-228600"/>
            <a:r>
              <a:rPr lang="en" dirty="0" smtClean="0"/>
              <a:t>Tedioso</a:t>
            </a:r>
            <a:endParaRPr lang="en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5123390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Ler arquivo de imagem</a:t>
            </a:r>
            <a:endParaRPr lang="en" b="1" dirty="0"/>
          </a:p>
          <a:p>
            <a:pPr marL="457200" lvl="0" indent="-228600"/>
            <a:r>
              <a:rPr lang="en" dirty="0" smtClean="0"/>
              <a:t>Simples</a:t>
            </a:r>
            <a:endParaRPr lang="en" dirty="0"/>
          </a:p>
          <a:p>
            <a:pPr marL="457200" lvl="0" indent="-228600"/>
            <a:r>
              <a:rPr lang="en" dirty="0" smtClean="0"/>
              <a:t>Flex</a:t>
            </a:r>
            <a:r>
              <a:rPr lang="pt-BR" dirty="0" err="1" smtClean="0"/>
              <a:t>ível</a:t>
            </a:r>
            <a:endParaRPr lang="en" dirty="0"/>
          </a:p>
          <a:p>
            <a:pPr marL="457200" lvl="0" indent="-228600"/>
            <a:r>
              <a:rPr lang="en" dirty="0" smtClean="0"/>
              <a:t>Aproveita ferramentas já disponíveis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WORKFLOW</a:t>
            </a:r>
            <a:endParaRPr lang="en" dirty="0">
              <a:solidFill>
                <a:srgbClr val="39C0BA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043" y="232739"/>
            <a:ext cx="1263624" cy="126362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047" y="5115792"/>
            <a:ext cx="1413616" cy="141361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36" y="2553102"/>
            <a:ext cx="3287401" cy="1326329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  <p:sp>
        <p:nvSpPr>
          <p:cNvPr id="11" name="Seta para baixo 10"/>
          <p:cNvSpPr/>
          <p:nvPr/>
        </p:nvSpPr>
        <p:spPr>
          <a:xfrm>
            <a:off x="3617457" y="1703248"/>
            <a:ext cx="1118796" cy="849854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4" name="Seta para baixo 13"/>
          <p:cNvSpPr/>
          <p:nvPr/>
        </p:nvSpPr>
        <p:spPr>
          <a:xfrm>
            <a:off x="3617457" y="4103052"/>
            <a:ext cx="1118796" cy="849854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 smtClean="0"/>
              <a:t>Representando Cores no emulador MARS</a:t>
            </a:r>
            <a:endParaRPr lang="en" sz="2400" dirty="0">
              <a:solidFill>
                <a:srgbClr val="39C0BA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430652" y="3209544"/>
            <a:ext cx="66568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0" spc="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Adobe Caslon Pro" panose="0205050205050A020403" pitchFamily="18" charset="0"/>
                <a:cs typeface="Adobe Hebrew" panose="02040503050201020203" pitchFamily="18" charset="-79"/>
              </a:rPr>
              <a:t>0xFF</a:t>
            </a:r>
            <a:r>
              <a:rPr lang="en" sz="8000" spc="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dobe Caslon Pro" panose="0205050205050A020403" pitchFamily="18" charset="0"/>
                <a:cs typeface="Adobe Hebrew" panose="02040503050201020203" pitchFamily="18" charset="-79"/>
              </a:rPr>
              <a:t>FF</a:t>
            </a:r>
            <a:r>
              <a:rPr lang="en" sz="8000" spc="600" dirty="0" smtClean="0">
                <a:solidFill>
                  <a:srgbClr val="92D050"/>
                </a:solidFill>
                <a:latin typeface="Adobe Caslon Pro" panose="0205050205050A020403" pitchFamily="18" charset="0"/>
                <a:cs typeface="Adobe Hebrew" panose="02040503050201020203" pitchFamily="18" charset="-79"/>
              </a:rPr>
              <a:t>00</a:t>
            </a:r>
            <a:r>
              <a:rPr lang="en" sz="8000" spc="600" dirty="0" smtClean="0">
                <a:solidFill>
                  <a:srgbClr val="00B0F0"/>
                </a:solidFill>
                <a:latin typeface="Adobe Caslon Pro" panose="0205050205050A020403" pitchFamily="18" charset="0"/>
                <a:cs typeface="Adobe Hebrew" panose="02040503050201020203" pitchFamily="18" charset="-79"/>
              </a:rPr>
              <a:t>00</a:t>
            </a:r>
            <a:endParaRPr lang="en-US" sz="8000" spc="600" dirty="0">
              <a:solidFill>
                <a:srgbClr val="00B0F0"/>
              </a:solidFill>
              <a:latin typeface="Adobe Caslon Pro" panose="0205050205050A020403" pitchFamily="18" charset="0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6150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Lendo arquivos pelo Mars</a:t>
            </a:r>
            <a:endParaRPr lang="en" dirty="0"/>
          </a:p>
        </p:txBody>
      </p:sp>
      <p:sp>
        <p:nvSpPr>
          <p:cNvPr id="3" name="Retângulo 2"/>
          <p:cNvSpPr/>
          <p:nvPr/>
        </p:nvSpPr>
        <p:spPr>
          <a:xfrm>
            <a:off x="1453896" y="1984248"/>
            <a:ext cx="688054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800" b="1" dirty="0" smtClean="0">
                <a:solidFill>
                  <a:srgbClr val="39C0BA"/>
                </a:solidFill>
                <a:latin typeface="Quicksand"/>
                <a:sym typeface="Quicksand"/>
              </a:rPr>
              <a:t>Usa-se uma chamada de sistema (SYSCALL) para despejar todos os bytes obtidos como saída do programa em Java que leu e transformou a imagem criada no After Effects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" sz="2800" b="1" dirty="0">
              <a:solidFill>
                <a:srgbClr val="39C0BA"/>
              </a:solidFill>
              <a:latin typeface="Quicksand"/>
              <a:sym typeface="Quicksan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800" b="1" dirty="0" smtClean="0">
                <a:solidFill>
                  <a:srgbClr val="39C0BA"/>
                </a:solidFill>
                <a:latin typeface="Quicksand"/>
                <a:sym typeface="Quicksand"/>
              </a:rPr>
              <a:t>Primeira Tentativa</a:t>
            </a:r>
            <a:r>
              <a:rPr lang="pt-BR" sz="2800" b="1" dirty="0" smtClean="0">
                <a:solidFill>
                  <a:srgbClr val="39C0BA"/>
                </a:solidFill>
                <a:latin typeface="Quicksand"/>
                <a:sym typeface="Quicksand"/>
              </a:rPr>
              <a:t>: despejar os bytes diretamente no buffer de display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0624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 smtClean="0"/>
              <a:t>Desenhando um plano de fundo</a:t>
            </a:r>
            <a:endParaRPr lang="en" sz="2400" dirty="0">
              <a:solidFill>
                <a:srgbClr val="39C0BA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494" y="2112264"/>
            <a:ext cx="2944368" cy="2944368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6002847" y="5301458"/>
            <a:ext cx="2589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400" b="1" dirty="0" smtClean="0">
                <a:solidFill>
                  <a:schemeClr val="bg1">
                    <a:lumMod val="9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Display Buffer</a:t>
            </a:r>
            <a:endParaRPr lang="en-US" sz="2400" b="1" dirty="0">
              <a:solidFill>
                <a:schemeClr val="bg1">
                  <a:lumMod val="9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686" y="5865769"/>
            <a:ext cx="585983" cy="58598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59" y="2112264"/>
            <a:ext cx="2944368" cy="294436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03" y="5763123"/>
            <a:ext cx="688629" cy="688629"/>
          </a:xfrm>
          <a:prstGeom prst="rect">
            <a:avLst/>
          </a:prstGeom>
        </p:spPr>
      </p:pic>
      <p:sp>
        <p:nvSpPr>
          <p:cNvPr id="7" name="Seta para a direita 6"/>
          <p:cNvSpPr/>
          <p:nvPr/>
        </p:nvSpPr>
        <p:spPr>
          <a:xfrm>
            <a:off x="4018786" y="3396996"/>
            <a:ext cx="1769749" cy="374904"/>
          </a:xfrm>
          <a:prstGeom prst="rightArrow">
            <a:avLst/>
          </a:prstGeom>
          <a:solidFill>
            <a:srgbClr val="39C0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/>
          <p:cNvSpPr/>
          <p:nvPr/>
        </p:nvSpPr>
        <p:spPr>
          <a:xfrm>
            <a:off x="4097278" y="3067920"/>
            <a:ext cx="17282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b="1" dirty="0" smtClean="0">
                <a:solidFill>
                  <a:srgbClr val="39C0BA"/>
                </a:solidFill>
                <a:latin typeface="Quicksand"/>
                <a:sym typeface="Quicksand"/>
              </a:rPr>
              <a:t>SYSCALL</a:t>
            </a:r>
            <a:endParaRPr lang="en-US" b="1" dirty="0"/>
          </a:p>
        </p:txBody>
      </p:sp>
      <p:sp>
        <p:nvSpPr>
          <p:cNvPr id="11" name="Retângulo 10"/>
          <p:cNvSpPr/>
          <p:nvPr/>
        </p:nvSpPr>
        <p:spPr>
          <a:xfrm>
            <a:off x="1931042" y="1405773"/>
            <a:ext cx="10499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800" b="1" dirty="0" smtClean="0">
                <a:solidFill>
                  <a:srgbClr val="FFFF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4x4</a:t>
            </a:r>
            <a:endParaRPr lang="en-US" sz="2800" b="1" dirty="0">
              <a:solidFill>
                <a:srgbClr val="FFFF0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911994" y="1466631"/>
            <a:ext cx="77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sz="2800" b="1" dirty="0">
                <a:solidFill>
                  <a:srgbClr val="FFFF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4x4</a:t>
            </a:r>
            <a:endParaRPr lang="en-US" sz="2800" b="1" dirty="0">
              <a:solidFill>
                <a:srgbClr val="FFFF0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753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anor template">
  <a:themeElements>
    <a:clrScheme name="Vermelh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436</Words>
  <Application>Microsoft Office PowerPoint</Application>
  <PresentationFormat>Apresentação na tela (4:3)</PresentationFormat>
  <Paragraphs>120</Paragraphs>
  <Slides>29</Slides>
  <Notes>29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7" baseType="lpstr">
      <vt:lpstr>Adobe Hebrew</vt:lpstr>
      <vt:lpstr>Adobe Fan Heiti Std B</vt:lpstr>
      <vt:lpstr>Arial</vt:lpstr>
      <vt:lpstr>Quicksand</vt:lpstr>
      <vt:lpstr>Adobe Caslon Pro</vt:lpstr>
      <vt:lpstr>Cambria Math</vt:lpstr>
      <vt:lpstr>Muli</vt:lpstr>
      <vt:lpstr>Eleanor template</vt:lpstr>
      <vt:lpstr>   Projeto PONG</vt:lpstr>
      <vt:lpstr>Projeto em Assembly -  MIPS</vt:lpstr>
      <vt:lpstr>Criando um menu inicial em MIPS</vt:lpstr>
      <vt:lpstr>Objetivo</vt:lpstr>
      <vt:lpstr>Como proceder?</vt:lpstr>
      <vt:lpstr>WORKFLOW</vt:lpstr>
      <vt:lpstr>Representando Cores no emulador MARS</vt:lpstr>
      <vt:lpstr>Lendo arquivos pelo Mars</vt:lpstr>
      <vt:lpstr>Desenhando um plano de fundo</vt:lpstr>
      <vt:lpstr>Desenhando um plano de fundo</vt:lpstr>
      <vt:lpstr>Lendo arquivos pelo Mars</vt:lpstr>
      <vt:lpstr>Desenhando um plano de fundo</vt:lpstr>
      <vt:lpstr>Desenhando um plano de fundo</vt:lpstr>
      <vt:lpstr>Lendo arquivos pelo Mars</vt:lpstr>
      <vt:lpstr>Desenhando um botão</vt:lpstr>
      <vt:lpstr>Desenhando um botão</vt:lpstr>
      <vt:lpstr>Desenhando um botão</vt:lpstr>
      <vt:lpstr>Desenhando um botão</vt:lpstr>
      <vt:lpstr>Buffer Auxiliar</vt:lpstr>
      <vt:lpstr>Buffer Auxiliar</vt:lpstr>
      <vt:lpstr>“Apagando” a bola durante o jogo</vt:lpstr>
      <vt:lpstr>“Apagando” a bola durante o jogo</vt:lpstr>
      <vt:lpstr>“Apagando” a bola durante o jogo</vt:lpstr>
      <vt:lpstr>“Apagando” a bola durante o jogo</vt:lpstr>
      <vt:lpstr>Detectando  Colisões</vt:lpstr>
      <vt:lpstr>Detecção de colisão</vt:lpstr>
      <vt:lpstr>Detecção de colisão</vt:lpstr>
      <vt:lpstr>Lendo arquivos pelo Mars</vt:lpstr>
      <vt:lpstr>Observações finais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MIPS       PONG</dc:title>
  <dc:creator>Bruno Klaus</dc:creator>
  <cp:lastModifiedBy>Bruno Klaus</cp:lastModifiedBy>
  <cp:revision>28</cp:revision>
  <dcterms:modified xsi:type="dcterms:W3CDTF">2016-11-30T05:02:28Z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