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72" r:id="rId4"/>
    <p:sldId id="275" r:id="rId5"/>
    <p:sldId id="273" r:id="rId6"/>
    <p:sldId id="274" r:id="rId7"/>
  </p:sldIdLst>
  <p:sldSz cx="12192000" cy="6858000"/>
  <p:notesSz cx="7023100" cy="93091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97" d="100"/>
          <a:sy n="97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7E8E6DBA-BC84-48A9-A96D-FF49E5275AAE}" type="datetime1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2C3B07CF-6264-4085-8552-4604D71E2CAD}" type="datetime1">
              <a:rPr lang="pt-BR" noProof="0" smtClean="0"/>
              <a:t>08/10/2018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de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94510-455C-4C08-87F7-58A463B9ED2E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C122B-6CB1-407D-83A3-6953F8859850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7BB57-5B1A-4DC2-813E-7E65238C0AF1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t-BR"/>
              <a:t>Clique para editar os estilos de texto Mestre</a:t>
            </a:r>
            <a:endParaRPr lang="pt-BR" dirty="0"/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dirty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"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11936-938E-4CC1-8449-07AC14436045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F6F47-519E-49D8-923F-EC28385047F0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"</a:t>
            </a:r>
            <a:endParaRPr lang="pt-BR" dirty="0"/>
          </a:p>
        </p:txBody>
      </p:sp>
      <p:sp>
        <p:nvSpPr>
          <p:cNvPr id="15" name="Caixa de 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"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75DF1-E439-45C1-8789-92209FE2BCD7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C0EBB-9F7C-4107-9345-A159D78EF88C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EB3ED-51C1-4A18-AD5B-B705B9FF5B85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29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30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31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57A5C-8E7D-4645-B210-627EFFB590B1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CEF34-9575-403C-A075-88C48E654AA3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6E44B-43F0-45BC-A44D-40826A05349C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FA729-F320-45BC-8D7F-4418E1F61E74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DB10B2-46F4-436E-83F3-83DFE1AE6DF1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0CD9E-B3F7-4EAC-8D77-351C567A9D81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A431D-2EA9-4459-B96D-9362CBCA3DA6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B6562-D445-44A1-B6AC-1769D35EE76D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909B87-2878-49CA-B947-9B1799B22F83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DA3A3A-C81E-4ADD-B754-C1136002D3A8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BB1A3-6A73-4C14-BD4B-94E4C734DCF2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76FEB029-DD4B-4C57-B871-6F856430DFD4}" type="datetime1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14" name="Retângulo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54955" y="1175657"/>
            <a:ext cx="8825658" cy="1367975"/>
          </a:xfrm>
        </p:spPr>
        <p:txBody>
          <a:bodyPr rtlCol="0"/>
          <a:lstStyle/>
          <a:p>
            <a:pPr rtl="0"/>
            <a:r>
              <a:rPr lang="pt-BR" dirty="0" smtClean="0"/>
              <a:t>Projeto arquitetural 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154955" y="2909391"/>
            <a:ext cx="8825658" cy="861420"/>
          </a:xfrm>
        </p:spPr>
        <p:txBody>
          <a:bodyPr rtlCol="0"/>
          <a:lstStyle/>
          <a:p>
            <a:pPr rtl="0"/>
            <a:r>
              <a:rPr lang="pt-BR" dirty="0" err="1" smtClean="0"/>
              <a:t>Ctec</a:t>
            </a:r>
            <a:r>
              <a:rPr lang="pt-BR" dirty="0" smtClean="0"/>
              <a:t> – Chamados técnicos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 rtlCol="0"/>
          <a:lstStyle/>
          <a:p>
            <a:pPr rtl="0"/>
            <a:r>
              <a:rPr lang="pt-BR" dirty="0" smtClean="0"/>
              <a:t>Projeto de arquitetura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104293" y="1595718"/>
            <a:ext cx="8946541" cy="4195481"/>
          </a:xfrm>
        </p:spPr>
        <p:txBody>
          <a:bodyPr rtlCol="0"/>
          <a:lstStyle/>
          <a:p>
            <a:pPr rtl="0"/>
            <a:r>
              <a:rPr lang="pt-BR" dirty="0" smtClean="0"/>
              <a:t> O </a:t>
            </a:r>
            <a:r>
              <a:rPr lang="pt-BR" dirty="0" err="1" smtClean="0"/>
              <a:t>Ctec</a:t>
            </a:r>
            <a:r>
              <a:rPr lang="pt-BR" dirty="0" smtClean="0"/>
              <a:t> é uma aplicação voltada para o atendimento de chamados técnicos, em soluções de problemas de TI.</a:t>
            </a:r>
          </a:p>
          <a:p>
            <a:pPr rtl="0"/>
            <a:r>
              <a:rPr lang="pt-BR" dirty="0" smtClean="0"/>
              <a:t>Com esta aplicação o cliente tem uma ampla assessoria, voltada tanto para problemas relacionados a Software como de Hardware.</a:t>
            </a:r>
          </a:p>
          <a:p>
            <a:pPr rtl="0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745" y="217587"/>
            <a:ext cx="9404723" cy="1400530"/>
          </a:xfrm>
        </p:spPr>
        <p:txBody>
          <a:bodyPr/>
          <a:lstStyle/>
          <a:p>
            <a:r>
              <a:rPr lang="pt-BR" b="1" i="1" dirty="0" smtClean="0"/>
              <a:t>                   Necessidade      </a:t>
            </a:r>
            <a:br>
              <a:rPr lang="pt-BR" b="1" i="1" dirty="0" smtClean="0"/>
            </a:br>
            <a:r>
              <a:rPr lang="pt-BR" b="1" i="1" dirty="0"/>
              <a:t> </a:t>
            </a:r>
            <a:r>
              <a:rPr lang="pt-BR" b="1" i="1" dirty="0" smtClean="0"/>
              <a:t>             Software </a:t>
            </a:r>
            <a:r>
              <a:rPr lang="pt-BR" b="1" i="1" dirty="0"/>
              <a:t>de </a:t>
            </a:r>
            <a:r>
              <a:rPr lang="pt-BR" b="1" i="1" dirty="0" smtClean="0"/>
              <a:t>Apoio</a:t>
            </a:r>
            <a:br>
              <a:rPr lang="pt-BR" b="1" i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49130"/>
              </p:ext>
            </p:extLst>
          </p:nvPr>
        </p:nvGraphicFramePr>
        <p:xfrm>
          <a:off x="809898" y="1787934"/>
          <a:ext cx="10358846" cy="462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5">
                  <a:extLst>
                    <a:ext uri="{9D8B030D-6E8A-4147-A177-3AD203B41FA5}">
                      <a16:colId xmlns:a16="http://schemas.microsoft.com/office/drawing/2014/main" val="173393609"/>
                    </a:ext>
                  </a:extLst>
                </a:gridCol>
                <a:gridCol w="4583561">
                  <a:extLst>
                    <a:ext uri="{9D8B030D-6E8A-4147-A177-3AD203B41FA5}">
                      <a16:colId xmlns:a16="http://schemas.microsoft.com/office/drawing/2014/main" val="1986464441"/>
                    </a:ext>
                  </a:extLst>
                </a:gridCol>
                <a:gridCol w="3758520">
                  <a:extLst>
                    <a:ext uri="{9D8B030D-6E8A-4147-A177-3AD203B41FA5}">
                      <a16:colId xmlns:a16="http://schemas.microsoft.com/office/drawing/2014/main" val="3209199852"/>
                    </a:ext>
                  </a:extLst>
                </a:gridCol>
              </a:tblGrid>
              <a:tr h="723972">
                <a:tc>
                  <a:txBody>
                    <a:bodyPr/>
                    <a:lstStyle/>
                    <a:p>
                      <a:r>
                        <a:rPr lang="pt-BR" dirty="0" smtClean="0"/>
                        <a:t>Tecnologia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Propósito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19341"/>
                  </a:ext>
                </a:extLst>
              </a:tr>
              <a:tr h="90496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Sistema operacional Linux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Distribuição </a:t>
                      </a:r>
                      <a:r>
                        <a:rPr lang="pt-BR" sz="1600" dirty="0" err="1" smtClean="0"/>
                        <a:t>CentOS</a:t>
                      </a:r>
                      <a:r>
                        <a:rPr lang="pt-BR" sz="1600" baseline="0" dirty="0" smtClean="0"/>
                        <a:t> 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Gerenciar</a:t>
                      </a:r>
                      <a:r>
                        <a:rPr lang="pt-BR" sz="1600" baseline="0" dirty="0" smtClean="0"/>
                        <a:t> os serviços de hospedagem e armazenamento de dados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34975"/>
                  </a:ext>
                </a:extLst>
              </a:tr>
              <a:tr h="54297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MySQL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Banco de dados relacional gratuito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Registrar</a:t>
                      </a:r>
                      <a:r>
                        <a:rPr lang="pt-BR" sz="1600" baseline="0" dirty="0" smtClean="0"/>
                        <a:t> dados manipulados no sistema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71413"/>
                  </a:ext>
                </a:extLst>
              </a:tr>
              <a:tr h="100555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</a:t>
                      </a:r>
                      <a:r>
                        <a:rPr lang="pt-BR" sz="1600" baseline="0" dirty="0" smtClean="0"/>
                        <a:t> partir da versão 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Interpretar os códigos</a:t>
                      </a:r>
                      <a:r>
                        <a:rPr lang="pt-BR" sz="1600" baseline="0" dirty="0" smtClean="0"/>
                        <a:t> da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05672"/>
                  </a:ext>
                </a:extLst>
              </a:tr>
              <a:tr h="1407265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Servidor Apache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Versão</a:t>
                      </a:r>
                      <a:r>
                        <a:rPr lang="pt-BR" sz="1600" baseline="0" dirty="0" smtClean="0"/>
                        <a:t> 2.4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Hospedar</a:t>
                      </a:r>
                      <a:r>
                        <a:rPr lang="pt-BR" sz="1600" baseline="0" dirty="0" smtClean="0"/>
                        <a:t> as paginas da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6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745" y="217587"/>
            <a:ext cx="9404723" cy="1400530"/>
          </a:xfrm>
        </p:spPr>
        <p:txBody>
          <a:bodyPr/>
          <a:lstStyle/>
          <a:p>
            <a:r>
              <a:rPr lang="pt-BR" b="1" i="1" dirty="0" smtClean="0"/>
              <a:t>                   Necessidade      </a:t>
            </a:r>
            <a:br>
              <a:rPr lang="pt-BR" b="1" i="1" dirty="0" smtClean="0"/>
            </a:br>
            <a:r>
              <a:rPr lang="pt-BR" b="1" i="1" dirty="0"/>
              <a:t> </a:t>
            </a:r>
            <a:r>
              <a:rPr lang="pt-BR" b="1" i="1" dirty="0" smtClean="0"/>
              <a:t>             Hardware  de Apoio</a:t>
            </a:r>
            <a:br>
              <a:rPr lang="pt-BR" b="1" i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17565"/>
              </p:ext>
            </p:extLst>
          </p:nvPr>
        </p:nvGraphicFramePr>
        <p:xfrm>
          <a:off x="809898" y="1787934"/>
          <a:ext cx="10358846" cy="168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5">
                  <a:extLst>
                    <a:ext uri="{9D8B030D-6E8A-4147-A177-3AD203B41FA5}">
                      <a16:colId xmlns:a16="http://schemas.microsoft.com/office/drawing/2014/main" val="173393609"/>
                    </a:ext>
                  </a:extLst>
                </a:gridCol>
                <a:gridCol w="4583561">
                  <a:extLst>
                    <a:ext uri="{9D8B030D-6E8A-4147-A177-3AD203B41FA5}">
                      <a16:colId xmlns:a16="http://schemas.microsoft.com/office/drawing/2014/main" val="1986464441"/>
                    </a:ext>
                  </a:extLst>
                </a:gridCol>
                <a:gridCol w="3758520">
                  <a:extLst>
                    <a:ext uri="{9D8B030D-6E8A-4147-A177-3AD203B41FA5}">
                      <a16:colId xmlns:a16="http://schemas.microsoft.com/office/drawing/2014/main" val="3209199852"/>
                    </a:ext>
                  </a:extLst>
                </a:gridCol>
              </a:tblGrid>
              <a:tr h="124473">
                <a:tc>
                  <a:txBody>
                    <a:bodyPr/>
                    <a:lstStyle/>
                    <a:p>
                      <a:r>
                        <a:rPr lang="pt-BR" dirty="0" smtClean="0"/>
                        <a:t>Tecnologia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Propósito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19341"/>
                  </a:ext>
                </a:extLst>
              </a:tr>
              <a:tr h="13231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Servidor Dedicado </a:t>
                      </a:r>
                      <a:r>
                        <a:rPr lang="pt-BR" sz="1600" dirty="0" err="1" smtClean="0"/>
                        <a:t>Amazon</a:t>
                      </a:r>
                      <a:r>
                        <a:rPr lang="pt-BR" sz="1600" dirty="0" smtClean="0"/>
                        <a:t> EC4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Intel core i5, com 4 Gb Memoria</a:t>
                      </a:r>
                      <a:r>
                        <a:rPr lang="pt-BR" sz="1600" baseline="0" dirty="0" smtClean="0"/>
                        <a:t> e disco rígido de 100 Gb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Hospedar sistema operacional e sistema e banco de dados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3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745" y="217587"/>
            <a:ext cx="9404723" cy="1400530"/>
          </a:xfrm>
        </p:spPr>
        <p:txBody>
          <a:bodyPr/>
          <a:lstStyle/>
          <a:p>
            <a:r>
              <a:rPr lang="pt-BR" b="1" i="1" dirty="0"/>
              <a:t> Estimativa </a:t>
            </a:r>
            <a:r>
              <a:rPr lang="pt-BR" b="1" i="1" dirty="0" smtClean="0"/>
              <a:t> de custo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60969"/>
              </p:ext>
            </p:extLst>
          </p:nvPr>
        </p:nvGraphicFramePr>
        <p:xfrm>
          <a:off x="1310039" y="1773867"/>
          <a:ext cx="8756133" cy="379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483">
                  <a:extLst>
                    <a:ext uri="{9D8B030D-6E8A-4147-A177-3AD203B41FA5}">
                      <a16:colId xmlns:a16="http://schemas.microsoft.com/office/drawing/2014/main" val="173393609"/>
                    </a:ext>
                  </a:extLst>
                </a:gridCol>
                <a:gridCol w="3040325">
                  <a:extLst>
                    <a:ext uri="{9D8B030D-6E8A-4147-A177-3AD203B41FA5}">
                      <a16:colId xmlns:a16="http://schemas.microsoft.com/office/drawing/2014/main" val="1986464441"/>
                    </a:ext>
                  </a:extLst>
                </a:gridCol>
                <a:gridCol w="3040325">
                  <a:extLst>
                    <a:ext uri="{9D8B030D-6E8A-4147-A177-3AD203B41FA5}">
                      <a16:colId xmlns:a16="http://schemas.microsoft.com/office/drawing/2014/main" val="1096819445"/>
                    </a:ext>
                  </a:extLst>
                </a:gridCol>
              </a:tblGrid>
              <a:tr h="398877">
                <a:tc>
                  <a:txBody>
                    <a:bodyPr/>
                    <a:lstStyle/>
                    <a:p>
                      <a:r>
                        <a:rPr lang="pt-BR" dirty="0" smtClean="0"/>
                        <a:t>Tecnologia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 Tempo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19341"/>
                  </a:ext>
                </a:extLst>
              </a:tr>
              <a:tr h="584524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Servidor Web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Custo/mês: R$250.00/mês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Continuo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34975"/>
                  </a:ext>
                </a:extLst>
              </a:tr>
              <a:tr h="68847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Analista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Custo/hora: R$120,00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dias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05672"/>
                  </a:ext>
                </a:extLst>
              </a:tr>
              <a:tr h="68847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Programador Web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Custo/hora: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R$65,00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 dias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65159"/>
                  </a:ext>
                </a:extLst>
              </a:tr>
              <a:tr h="68847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Gerente de Projetos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Custo/hora: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R$96,00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dias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05470"/>
                  </a:ext>
                </a:extLst>
              </a:tr>
              <a:tr h="68847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Auxiliares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Custo/hora: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R$15,00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dias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9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745" y="217587"/>
            <a:ext cx="9404723" cy="1400530"/>
          </a:xfrm>
        </p:spPr>
        <p:txBody>
          <a:bodyPr/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PLANO ORGANIZACIONAL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156815" y="1134792"/>
            <a:ext cx="105605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Equipes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 desenvolvimento do Projeto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equipe técnica de desenvolvimento do projeto é composta por um grupo com um desenvolvedor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dois auxiliares,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 analista e supervisor. Além de uma pessoa para homologar a documentação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GERENTE DO PROJETO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Este projeto é gerenciado por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Márcio Roberto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que também é o desenvolvedor principal do sistema proposto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ARTICULADOR ADMINISTRATIVO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Bruno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Kobi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mestre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Pesquisa Operacional e Inteligência Computacional, entre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outras,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é também o responsável principal por articular os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projetos.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COORDENADOR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DO PROJETO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Futuro Engenheiro de Sistemas da Informação Lucas da Silva.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ANALISTA RESPONSABILIDADE SOCIAL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Futura Engenheira de Sistemas de Informação Michele Neves.</a:t>
            </a:r>
          </a:p>
          <a:p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pt-BR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ARTICULADOR ADMINISTRATIVO</a:t>
            </a: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</a:t>
            </a:r>
            <a:r>
              <a:rPr lang="pt-BR" sz="1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Kobi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mestre em Pesquisa Operacional e Inteligência Computacional, entre outras, é também o responsável principal por articular os projetos.</a:t>
            </a:r>
          </a:p>
          <a:p>
            <a:pPr lvl="0">
              <a:defRPr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>
              <a:defRPr/>
            </a:pPr>
            <a:r>
              <a:rPr lang="pt-BR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COORDENADOR DO PROJETO</a:t>
            </a: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 Engenheiro de Sistemas da Informação Lucas da Silva.</a:t>
            </a:r>
          </a:p>
          <a:p>
            <a:pPr lvl="0">
              <a:defRPr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>
              <a:defRPr/>
            </a:pPr>
            <a:r>
              <a:rPr lang="pt-BR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RESPONSABILIDADE SOCIAL</a:t>
            </a: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Futura Engenheira de Sistemas de Informação Michele Neves.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ratégia de negócios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554_TF03417222" id="{103279F2-BEE0-4BC0-A7C6-CB2BAA3E5136}" vid="{0DCC30B6-305D-4B98-8F9D-DC6538B10F5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de negócios (design íon verde, widescreen)</Template>
  <TotalTime>191</TotalTime>
  <Words>177</Words>
  <Application>Microsoft Office PowerPoint</Application>
  <PresentationFormat>Widescreen</PresentationFormat>
  <Paragraphs>74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Estratégia de negócios</vt:lpstr>
      <vt:lpstr>Projeto arquitetural </vt:lpstr>
      <vt:lpstr>Projeto de arquitetura</vt:lpstr>
      <vt:lpstr>                   Necessidade                     Software de Apoio  </vt:lpstr>
      <vt:lpstr>                   Necessidade                     Hardware  de Apoio  </vt:lpstr>
      <vt:lpstr> Estimativa  de custo</vt:lpstr>
      <vt:lpstr>PLANO ORGANIZACIONAL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Barbosa</dc:creator>
  <cp:lastModifiedBy>Lucas Barbosa</cp:lastModifiedBy>
  <cp:revision>20</cp:revision>
  <cp:lastPrinted>2012-08-15T21:38:02Z</cp:lastPrinted>
  <dcterms:created xsi:type="dcterms:W3CDTF">2018-09-27T20:13:57Z</dcterms:created>
  <dcterms:modified xsi:type="dcterms:W3CDTF">2018-10-08T21:23:29Z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