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772d19e0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772d19e0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772d19e0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772d19e0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://drive.google.com/file/d/1YYlFili4ZJ8mbJnDQClma6KRrh4t3MPt/view" TargetMode="External"/><Relationship Id="rId6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211175"/>
            <a:ext cx="8520600" cy="14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/>
              <a:t>Custom DQN Trainer for Unity ml-agents</a:t>
            </a:r>
            <a:endParaRPr sz="4000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75" y="2032551"/>
            <a:ext cx="3883050" cy="1627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42997" l="18913" r="23651" t="14589"/>
          <a:stretch/>
        </p:blipFill>
        <p:spPr>
          <a:xfrm>
            <a:off x="4853474" y="2039781"/>
            <a:ext cx="3883050" cy="1612944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3"/>
          <p:cNvSpPr txBox="1"/>
          <p:nvPr/>
        </p:nvSpPr>
        <p:spPr>
          <a:xfrm>
            <a:off x="424075" y="3843950"/>
            <a:ext cx="3882900" cy="79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Vector Observation: 16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Action: 2</a:t>
            </a:r>
            <a:br>
              <a:rPr lang="it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572000" y="3691550"/>
            <a:ext cx="4260300" cy="112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+0.5 single reward for agent on platform or on the activator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-0.4 single penalty and -0.1 group penalty for falling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+ 2 group reward if agents are correctly located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-0.1/Max Env Steps  group penalty for taking too long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it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+100 group reward for reaching the target</a:t>
            </a:r>
            <a:br>
              <a:rPr lang="it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30493" l="29542" r="48646" t="11268"/>
          <a:stretch/>
        </p:blipFill>
        <p:spPr>
          <a:xfrm>
            <a:off x="7086000" y="226650"/>
            <a:ext cx="1877126" cy="2817974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4"/>
          <p:cNvSpPr/>
          <p:nvPr/>
        </p:nvSpPr>
        <p:spPr>
          <a:xfrm>
            <a:off x="424075" y="396700"/>
            <a:ext cx="2407500" cy="1026000"/>
          </a:xfrm>
          <a:prstGeom prst="flowChartAlternateProcess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Policy evaluates an </a:t>
            </a:r>
            <a:r>
              <a:rPr b="1" lang="it" sz="17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action</a:t>
            </a:r>
            <a:r>
              <a:rPr lang="it" sz="17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with </a:t>
            </a:r>
            <a:r>
              <a:rPr b="1" lang="it" sz="1350">
                <a:solidFill>
                  <a:schemeClr val="accent1"/>
                </a:solidFill>
                <a:highlight>
                  <a:srgbClr val="FFFFFF"/>
                </a:highlight>
              </a:rPr>
              <a:t>ε-greedy </a:t>
            </a:r>
            <a:r>
              <a:rPr lang="it" sz="17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strategy</a:t>
            </a:r>
            <a:endParaRPr sz="17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093800" y="3048600"/>
            <a:ext cx="18771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agent_ball_config.yaml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3804825" y="212050"/>
            <a:ext cx="2802300" cy="1395300"/>
          </a:xfrm>
          <a:prstGeom prst="flowChartAlternateProcess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Custom DQN Trainer collect </a:t>
            </a:r>
            <a:r>
              <a:rPr b="1" lang="it" sz="17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experience</a:t>
            </a:r>
            <a:r>
              <a:rPr lang="it" sz="17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from the unity environment and adds it to a </a:t>
            </a:r>
            <a:r>
              <a:rPr b="1" lang="it" sz="17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replay buffer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4"/>
          <p:cNvCxnSpPr>
            <a:endCxn id="97" idx="1"/>
          </p:cNvCxnSpPr>
          <p:nvPr/>
        </p:nvCxnSpPr>
        <p:spPr>
          <a:xfrm>
            <a:off x="2831625" y="909700"/>
            <a:ext cx="97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9" name="Google Shape;99;p14"/>
          <p:cNvSpPr/>
          <p:nvPr/>
        </p:nvSpPr>
        <p:spPr>
          <a:xfrm>
            <a:off x="3584925" y="2038250"/>
            <a:ext cx="3242100" cy="1504800"/>
          </a:xfrm>
          <a:prstGeom prst="diamond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len(replay_buffer)&gt; batch_size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" name="Google Shape;100;p14"/>
          <p:cNvCxnSpPr>
            <a:stCxn id="97" idx="2"/>
            <a:endCxn id="99" idx="0"/>
          </p:cNvCxnSpPr>
          <p:nvPr/>
        </p:nvCxnSpPr>
        <p:spPr>
          <a:xfrm>
            <a:off x="5205975" y="1607350"/>
            <a:ext cx="0" cy="4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1" name="Google Shape;101;p14"/>
          <p:cNvSpPr/>
          <p:nvPr/>
        </p:nvSpPr>
        <p:spPr>
          <a:xfrm>
            <a:off x="182575" y="1737350"/>
            <a:ext cx="3042900" cy="2106600"/>
          </a:xfrm>
          <a:prstGeom prst="flowChartAlternateProcess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t" sz="1000">
                <a:solidFill>
                  <a:schemeClr val="accent1"/>
                </a:solidFill>
                <a:highlight>
                  <a:srgbClr val="FFFFFF"/>
                </a:highlight>
              </a:rPr>
              <a:t>total_reward = single_reward + group_reward</a:t>
            </a:r>
            <a:endParaRPr sz="10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</a:pPr>
            <a:r>
              <a:rPr lang="it" sz="1000">
                <a:solidFill>
                  <a:schemeClr val="accent1"/>
                </a:solidFill>
                <a:highlight>
                  <a:srgbClr val="FFFFFF"/>
                </a:highlight>
              </a:rPr>
              <a:t>Compute Q-values for the current observations and actions</a:t>
            </a:r>
            <a:endParaRPr sz="10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</a:pPr>
            <a:r>
              <a:rPr lang="it" sz="1000">
                <a:solidFill>
                  <a:schemeClr val="accent1"/>
                </a:solidFill>
                <a:highlight>
                  <a:srgbClr val="FFFFFF"/>
                </a:highlight>
              </a:rPr>
              <a:t>Compute Q-values for the next observations</a:t>
            </a:r>
            <a:endParaRPr sz="10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</a:pPr>
            <a:r>
              <a:rPr lang="it" sz="1000">
                <a:solidFill>
                  <a:schemeClr val="accent1"/>
                </a:solidFill>
                <a:highlight>
                  <a:srgbClr val="FFFFFF"/>
                </a:highlight>
              </a:rPr>
              <a:t>Compute target Q-values</a:t>
            </a:r>
            <a:endParaRPr sz="10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</a:pPr>
            <a:r>
              <a:rPr lang="it" sz="1000">
                <a:solidFill>
                  <a:schemeClr val="accent1"/>
                </a:solidFill>
                <a:highlight>
                  <a:srgbClr val="FFFFFF"/>
                </a:highlight>
              </a:rPr>
              <a:t>Compute MSE loss and update gradients of Q-Network</a:t>
            </a:r>
            <a:endParaRPr sz="10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</a:pPr>
            <a:r>
              <a:rPr lang="it" sz="1000">
                <a:solidFill>
                  <a:schemeClr val="accent1"/>
                </a:solidFill>
                <a:highlight>
                  <a:srgbClr val="FFFFFF"/>
                </a:highlight>
              </a:rPr>
              <a:t>Periodically update weights of Q-Target with those of the Q-Network</a:t>
            </a:r>
            <a:endParaRPr sz="1000">
              <a:solidFill>
                <a:schemeClr val="accent1"/>
              </a:solidFill>
              <a:highlight>
                <a:srgbClr val="FFFFFF"/>
              </a:highlight>
            </a:endParaRPr>
          </a:p>
        </p:txBody>
      </p:sp>
      <p:cxnSp>
        <p:nvCxnSpPr>
          <p:cNvPr id="102" name="Google Shape;102;p14"/>
          <p:cNvCxnSpPr>
            <a:stCxn id="99" idx="1"/>
            <a:endCxn id="101" idx="3"/>
          </p:cNvCxnSpPr>
          <p:nvPr/>
        </p:nvCxnSpPr>
        <p:spPr>
          <a:xfrm rot="10800000">
            <a:off x="3225525" y="2790650"/>
            <a:ext cx="35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3" name="Google Shape;103;p14"/>
          <p:cNvSpPr/>
          <p:nvPr/>
        </p:nvSpPr>
        <p:spPr>
          <a:xfrm>
            <a:off x="4267425" y="3905550"/>
            <a:ext cx="1877100" cy="752400"/>
          </a:xfrm>
          <a:prstGeom prst="flowChartAlternateProcess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Update </a:t>
            </a:r>
            <a:r>
              <a:rPr b="1" lang="it" sz="1350">
                <a:solidFill>
                  <a:schemeClr val="accent1"/>
                </a:solidFill>
                <a:highlight>
                  <a:srgbClr val="FFFFFF"/>
                </a:highlight>
              </a:rPr>
              <a:t>ε</a:t>
            </a:r>
            <a:r>
              <a:rPr lang="it" sz="17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value</a:t>
            </a:r>
            <a:endParaRPr sz="17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Google Shape;104;p14"/>
          <p:cNvCxnSpPr>
            <a:stCxn id="99" idx="2"/>
            <a:endCxn id="103" idx="0"/>
          </p:cNvCxnSpPr>
          <p:nvPr/>
        </p:nvCxnSpPr>
        <p:spPr>
          <a:xfrm>
            <a:off x="5205975" y="3543050"/>
            <a:ext cx="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150" y="2185272"/>
            <a:ext cx="2661125" cy="1603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6150" y="84000"/>
            <a:ext cx="2661125" cy="160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 title="AAS-demo-project_Ledda - Realizzato con Clipchamp_1719143507530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809025"/>
            <a:ext cx="6243749" cy="2675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