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315" r:id="rId4"/>
    <p:sldId id="264" r:id="rId5"/>
    <p:sldId id="313" r:id="rId6"/>
    <p:sldId id="342" r:id="rId7"/>
    <p:sldId id="279" r:id="rId8"/>
    <p:sldId id="339" r:id="rId9"/>
    <p:sldId id="312" r:id="rId10"/>
    <p:sldId id="306" r:id="rId11"/>
    <p:sldId id="340" r:id="rId12"/>
    <p:sldId id="327" r:id="rId1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07"/>
    <a:srgbClr val="FF9900"/>
    <a:srgbClr val="FFE05E"/>
    <a:srgbClr val="FFF240"/>
    <a:srgbClr val="FFEC18"/>
    <a:srgbClr val="FFED03"/>
    <a:srgbClr val="FFDD06"/>
    <a:srgbClr val="FFC70E"/>
    <a:srgbClr val="F7A61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5258" autoAdjust="0"/>
  </p:normalViewPr>
  <p:slideViewPr>
    <p:cSldViewPr>
      <p:cViewPr>
        <p:scale>
          <a:sx n="66" d="100"/>
          <a:sy n="66" d="100"/>
        </p:scale>
        <p:origin x="-1518" y="-72"/>
      </p:cViewPr>
      <p:guideLst>
        <p:guide orient="horz" pos="2160"/>
        <p:guide pos="2880"/>
      </p:guideLst>
    </p:cSldViewPr>
  </p:slideViewPr>
  <p:outlineViewPr>
    <p:cViewPr>
      <p:scale>
        <a:sx n="33" d="100"/>
        <a:sy n="33" d="100"/>
      </p:scale>
      <p:origin x="0" y="58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17"/>
    </mc:Choice>
    <mc:Fallback>
      <c:style val="17"/>
    </mc:Fallback>
  </mc:AlternateContent>
  <c:chart>
    <c:autoTitleDeleted val="1"/>
    <c:plotArea>
      <c:layout/>
      <c:barChart>
        <c:barDir val="bar"/>
        <c:grouping val="clustered"/>
        <c:varyColors val="0"/>
        <c:ser>
          <c:idx val="0"/>
          <c:order val="0"/>
          <c:tx>
            <c:strRef>
              <c:f>Plan1!$B$1</c:f>
              <c:strCache>
                <c:ptCount val="1"/>
                <c:pt idx="0">
                  <c:v>Colunas1</c:v>
                </c:pt>
              </c:strCache>
            </c:strRef>
          </c:tx>
          <c:invertIfNegative val="0"/>
          <c:dPt>
            <c:idx val="0"/>
            <c:invertIfNegative val="0"/>
            <c:bubble3D val="0"/>
            <c:spPr>
              <a:gradFill flip="none" rotWithShape="1">
                <a:gsLst>
                  <a:gs pos="0">
                    <a:schemeClr val="tx1"/>
                  </a:gs>
                  <a:gs pos="50000">
                    <a:schemeClr val="tx1">
                      <a:lumMod val="75000"/>
                      <a:lumOff val="25000"/>
                    </a:schemeClr>
                  </a:gs>
                  <a:gs pos="100000">
                    <a:schemeClr val="bg1">
                      <a:lumMod val="50000"/>
                    </a:schemeClr>
                  </a:gs>
                </a:gsLst>
                <a:lin ang="0" scaled="1"/>
                <a:tileRect/>
              </a:gradFill>
            </c:spPr>
          </c:dPt>
          <c:dPt>
            <c:idx val="1"/>
            <c:invertIfNegative val="0"/>
            <c:bubble3D val="0"/>
            <c:spPr>
              <a:gradFill>
                <a:gsLst>
                  <a:gs pos="0">
                    <a:schemeClr val="tx1"/>
                  </a:gs>
                  <a:gs pos="50000">
                    <a:schemeClr val="tx1">
                      <a:lumMod val="75000"/>
                      <a:lumOff val="25000"/>
                    </a:schemeClr>
                  </a:gs>
                  <a:gs pos="100000">
                    <a:schemeClr val="bg1">
                      <a:lumMod val="50000"/>
                    </a:schemeClr>
                  </a:gs>
                </a:gsLst>
                <a:lin ang="0" scaled="1"/>
              </a:gradFill>
            </c:spPr>
          </c:dPt>
          <c:dPt>
            <c:idx val="2"/>
            <c:invertIfNegative val="0"/>
            <c:bubble3D val="0"/>
            <c:spPr>
              <a:gradFill>
                <a:gsLst>
                  <a:gs pos="0">
                    <a:schemeClr val="tx1"/>
                  </a:gs>
                  <a:gs pos="50000">
                    <a:schemeClr val="tx1">
                      <a:lumMod val="75000"/>
                      <a:lumOff val="25000"/>
                    </a:schemeClr>
                  </a:gs>
                  <a:gs pos="100000">
                    <a:schemeClr val="bg1">
                      <a:lumMod val="50000"/>
                    </a:schemeClr>
                  </a:gs>
                </a:gsLst>
                <a:lin ang="0" scaled="1"/>
              </a:gradFill>
            </c:spPr>
          </c:dPt>
          <c:dPt>
            <c:idx val="3"/>
            <c:invertIfNegative val="0"/>
            <c:bubble3D val="0"/>
            <c:spPr>
              <a:gradFill>
                <a:gsLst>
                  <a:gs pos="0">
                    <a:schemeClr val="accent2">
                      <a:lumMod val="50000"/>
                    </a:schemeClr>
                  </a:gs>
                  <a:gs pos="50000">
                    <a:schemeClr val="accent2">
                      <a:lumMod val="75000"/>
                    </a:schemeClr>
                  </a:gs>
                  <a:gs pos="100000">
                    <a:schemeClr val="accent2">
                      <a:lumMod val="60000"/>
                      <a:lumOff val="40000"/>
                    </a:schemeClr>
                  </a:gs>
                </a:gsLst>
                <a:lin ang="0" scaled="1"/>
              </a:gradFill>
            </c:spPr>
          </c:dPt>
          <c:dLbls>
            <c:txPr>
              <a:bodyPr/>
              <a:lstStyle/>
              <a:p>
                <a:pPr>
                  <a:defRPr sz="2000" b="1">
                    <a:solidFill>
                      <a:schemeClr val="bg1"/>
                    </a:solidFill>
                    <a:latin typeface="Helvetica" pitchFamily="34" charset="0"/>
                  </a:defRPr>
                </a:pPr>
                <a:endParaRPr lang="pt-BR"/>
              </a:p>
            </c:txPr>
            <c:dLblPos val="inBase"/>
            <c:showLegendKey val="0"/>
            <c:showVal val="1"/>
            <c:showCatName val="0"/>
            <c:showSerName val="0"/>
            <c:showPercent val="0"/>
            <c:showBubbleSize val="0"/>
            <c:showLeaderLines val="0"/>
          </c:dLbls>
          <c:cat>
            <c:strRef>
              <c:f>Plan1!$A$2:$A$5</c:f>
              <c:strCache>
                <c:ptCount val="4"/>
                <c:pt idx="0">
                  <c:v>SIGMOD</c:v>
                </c:pt>
                <c:pt idx="1">
                  <c:v>KDD</c:v>
                </c:pt>
                <c:pt idx="2">
                  <c:v>SIGIR</c:v>
                </c:pt>
                <c:pt idx="3">
                  <c:v>SIGCOMM</c:v>
                </c:pt>
              </c:strCache>
            </c:strRef>
          </c:cat>
          <c:val>
            <c:numRef>
              <c:f>Plan1!$B$2:$B$5</c:f>
              <c:numCache>
                <c:formatCode>0%</c:formatCode>
                <c:ptCount val="4"/>
                <c:pt idx="0">
                  <c:v>0.8</c:v>
                </c:pt>
                <c:pt idx="1">
                  <c:v>0.75000000000000022</c:v>
                </c:pt>
                <c:pt idx="2">
                  <c:v>0.6000000000000002</c:v>
                </c:pt>
                <c:pt idx="3">
                  <c:v>0.35000000000000009</c:v>
                </c:pt>
              </c:numCache>
            </c:numRef>
          </c:val>
        </c:ser>
        <c:dLbls>
          <c:showLegendKey val="0"/>
          <c:showVal val="0"/>
          <c:showCatName val="0"/>
          <c:showSerName val="0"/>
          <c:showPercent val="0"/>
          <c:showBubbleSize val="0"/>
        </c:dLbls>
        <c:gapWidth val="25"/>
        <c:overlap val="40"/>
        <c:axId val="53283840"/>
        <c:axId val="39029568"/>
      </c:barChart>
      <c:catAx>
        <c:axId val="53283840"/>
        <c:scaling>
          <c:orientation val="maxMin"/>
        </c:scaling>
        <c:delete val="0"/>
        <c:axPos val="l"/>
        <c:majorTickMark val="none"/>
        <c:minorTickMark val="none"/>
        <c:tickLblPos val="nextTo"/>
        <c:spPr>
          <a:ln>
            <a:noFill/>
          </a:ln>
        </c:spPr>
        <c:txPr>
          <a:bodyPr/>
          <a:lstStyle/>
          <a:p>
            <a:pPr>
              <a:defRPr sz="2000" b="0">
                <a:effectLst/>
                <a:latin typeface="Helvetica" pitchFamily="34" charset="0"/>
              </a:defRPr>
            </a:pPr>
            <a:endParaRPr lang="pt-BR"/>
          </a:p>
        </c:txPr>
        <c:crossAx val="39029568"/>
        <c:crosses val="autoZero"/>
        <c:auto val="1"/>
        <c:lblAlgn val="ctr"/>
        <c:lblOffset val="100"/>
        <c:noMultiLvlLbl val="0"/>
      </c:catAx>
      <c:valAx>
        <c:axId val="39029568"/>
        <c:scaling>
          <c:orientation val="minMax"/>
        </c:scaling>
        <c:delete val="1"/>
        <c:axPos val="b"/>
        <c:numFmt formatCode="0%" sourceLinked="1"/>
        <c:majorTickMark val="none"/>
        <c:minorTickMark val="none"/>
        <c:tickLblPos val="none"/>
        <c:crossAx val="53283840"/>
        <c:crosses val="max"/>
        <c:crossBetween val="between"/>
      </c:valAx>
    </c:plotArea>
    <c:plotVisOnly val="1"/>
    <c:dispBlanksAs val="gap"/>
    <c:showDLblsOverMax val="0"/>
  </c:chart>
  <c:spPr>
    <a:ln>
      <a:noFill/>
    </a:ln>
  </c:spPr>
  <c:txPr>
    <a:bodyPr/>
    <a:lstStyle/>
    <a:p>
      <a:pPr>
        <a:defRPr sz="1800"/>
      </a:pPr>
      <a:endParaRPr lang="pt-B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7229877515310622E-2"/>
          <c:y val="3.6478424591628297E-2"/>
          <c:w val="0.92670530766987547"/>
          <c:h val="0.8571682976639452"/>
        </c:manualLayout>
      </c:layout>
      <c:barChart>
        <c:barDir val="bar"/>
        <c:grouping val="clustered"/>
        <c:varyColors val="0"/>
        <c:ser>
          <c:idx val="0"/>
          <c:order val="0"/>
          <c:tx>
            <c:strRef>
              <c:f>Plan1!$B$1</c:f>
              <c:strCache>
                <c:ptCount val="1"/>
                <c:pt idx="0">
                  <c:v>Average</c:v>
                </c:pt>
              </c:strCache>
            </c:strRef>
          </c:tx>
          <c:spPr>
            <a:gradFill flip="none" rotWithShape="1">
              <a:gsLst>
                <a:gs pos="0">
                  <a:schemeClr val="tx1"/>
                </a:gs>
                <a:gs pos="50000">
                  <a:schemeClr val="tx1">
                    <a:lumMod val="75000"/>
                    <a:lumOff val="25000"/>
                  </a:schemeClr>
                </a:gs>
                <a:gs pos="100000">
                  <a:schemeClr val="accent1">
                    <a:tint val="23500"/>
                    <a:satMod val="160000"/>
                  </a:schemeClr>
                </a:gs>
              </a:gsLst>
              <a:lin ang="0" scaled="1"/>
              <a:tileRect/>
            </a:gradFill>
          </c:spPr>
          <c:invertIfNegative val="0"/>
          <c:dPt>
            <c:idx val="0"/>
            <c:invertIfNegative val="0"/>
            <c:bubble3D val="0"/>
            <c:spPr>
              <a:gradFill flip="none" rotWithShape="1">
                <a:gsLst>
                  <a:gs pos="0">
                    <a:srgbClr val="006600"/>
                  </a:gs>
                  <a:gs pos="50000">
                    <a:srgbClr val="00B050"/>
                  </a:gs>
                  <a:gs pos="100000">
                    <a:schemeClr val="bg1">
                      <a:lumMod val="95000"/>
                    </a:schemeClr>
                  </a:gs>
                </a:gsLst>
                <a:lin ang="0" scaled="1"/>
                <a:tileRect/>
              </a:gradFill>
            </c:spPr>
          </c:dPt>
          <c:dPt>
            <c:idx val="1"/>
            <c:invertIfNegative val="0"/>
            <c:bubble3D val="0"/>
            <c:spPr>
              <a:gradFill flip="none" rotWithShape="1">
                <a:gsLst>
                  <a:gs pos="0">
                    <a:srgbClr val="006600"/>
                  </a:gs>
                  <a:gs pos="50000">
                    <a:srgbClr val="00B050"/>
                  </a:gs>
                  <a:gs pos="100000">
                    <a:schemeClr val="bg1">
                      <a:lumMod val="95000"/>
                    </a:schemeClr>
                  </a:gs>
                </a:gsLst>
                <a:lin ang="0" scaled="1"/>
                <a:tileRect/>
              </a:gradFill>
            </c:spPr>
          </c:dPt>
          <c:dPt>
            <c:idx val="2"/>
            <c:invertIfNegative val="0"/>
            <c:bubble3D val="0"/>
            <c:spPr>
              <a:gradFill flip="none" rotWithShape="1">
                <a:gsLst>
                  <a:gs pos="0">
                    <a:srgbClr val="006600"/>
                  </a:gs>
                  <a:gs pos="50000">
                    <a:srgbClr val="00B050"/>
                  </a:gs>
                  <a:gs pos="100000">
                    <a:schemeClr val="bg1">
                      <a:lumMod val="95000"/>
                    </a:schemeClr>
                  </a:gs>
                </a:gsLst>
                <a:lin ang="0" scaled="1"/>
                <a:tileRect/>
              </a:gradFill>
            </c:spPr>
          </c:dPt>
          <c:dPt>
            <c:idx val="3"/>
            <c:invertIfNegative val="0"/>
            <c:bubble3D val="0"/>
            <c:spPr>
              <a:gradFill flip="none" rotWithShape="1">
                <a:gsLst>
                  <a:gs pos="0">
                    <a:srgbClr val="006600"/>
                  </a:gs>
                  <a:gs pos="50000">
                    <a:srgbClr val="00B050"/>
                  </a:gs>
                  <a:gs pos="100000">
                    <a:schemeClr val="bg1">
                      <a:lumMod val="95000"/>
                    </a:schemeClr>
                  </a:gs>
                </a:gsLst>
                <a:lin ang="0" scaled="1"/>
                <a:tileRect/>
              </a:gradFill>
            </c:spPr>
          </c:dPt>
          <c:dPt>
            <c:idx val="4"/>
            <c:invertIfNegative val="0"/>
            <c:bubble3D val="0"/>
            <c:spPr>
              <a:gradFill flip="none" rotWithShape="1">
                <a:gsLst>
                  <a:gs pos="0">
                    <a:schemeClr val="bg1">
                      <a:lumMod val="95000"/>
                    </a:schemeClr>
                  </a:gs>
                  <a:gs pos="50000">
                    <a:srgbClr val="C00000"/>
                  </a:gs>
                  <a:gs pos="100000">
                    <a:schemeClr val="accent2">
                      <a:lumMod val="50000"/>
                    </a:schemeClr>
                  </a:gs>
                </a:gsLst>
                <a:lin ang="0" scaled="1"/>
                <a:tileRect/>
              </a:gradFill>
            </c:spPr>
          </c:dPt>
          <c:dPt>
            <c:idx val="5"/>
            <c:invertIfNegative val="0"/>
            <c:bubble3D val="0"/>
            <c:spPr>
              <a:gradFill flip="none" rotWithShape="1">
                <a:gsLst>
                  <a:gs pos="0">
                    <a:schemeClr val="bg1">
                      <a:lumMod val="95000"/>
                    </a:schemeClr>
                  </a:gs>
                  <a:gs pos="50000">
                    <a:srgbClr val="C00000"/>
                  </a:gs>
                  <a:gs pos="100000">
                    <a:schemeClr val="accent2">
                      <a:lumMod val="50000"/>
                    </a:schemeClr>
                  </a:gs>
                </a:gsLst>
                <a:lin ang="0" scaled="1"/>
                <a:tileRect/>
              </a:gradFill>
            </c:spPr>
          </c:dPt>
          <c:cat>
            <c:strRef>
              <c:f>Plan1!$A$2:$A$7</c:f>
              <c:strCache>
                <c:ptCount val="6"/>
                <c:pt idx="0">
                  <c:v>Average Degree</c:v>
                </c:pt>
                <c:pt idx="1">
                  <c:v>Large WCC</c:v>
                </c:pt>
                <c:pt idx="2">
                  <c:v>Diameter</c:v>
                </c:pt>
                <c:pt idx="3">
                  <c:v>Average Short Path</c:v>
                </c:pt>
                <c:pt idx="4">
                  <c:v>Custering Coefficient</c:v>
                </c:pt>
                <c:pt idx="5">
                  <c:v>Assortativity</c:v>
                </c:pt>
              </c:strCache>
            </c:strRef>
          </c:cat>
          <c:val>
            <c:numRef>
              <c:f>Plan1!$B$2:$B$7</c:f>
              <c:numCache>
                <c:formatCode>General</c:formatCode>
                <c:ptCount val="6"/>
                <c:pt idx="0">
                  <c:v>0.59</c:v>
                </c:pt>
                <c:pt idx="1">
                  <c:v>0.5</c:v>
                </c:pt>
                <c:pt idx="2">
                  <c:v>0.4900000000000001</c:v>
                </c:pt>
                <c:pt idx="3">
                  <c:v>0.4900000000000001</c:v>
                </c:pt>
                <c:pt idx="4">
                  <c:v>-0.11</c:v>
                </c:pt>
                <c:pt idx="5">
                  <c:v>-0.56000000000000005</c:v>
                </c:pt>
              </c:numCache>
            </c:numRef>
          </c:val>
        </c:ser>
        <c:dLbls>
          <c:showLegendKey val="0"/>
          <c:showVal val="0"/>
          <c:showCatName val="0"/>
          <c:showSerName val="0"/>
          <c:showPercent val="0"/>
          <c:showBubbleSize val="0"/>
        </c:dLbls>
        <c:gapWidth val="20"/>
        <c:axId val="55270912"/>
        <c:axId val="92653824"/>
      </c:barChart>
      <c:catAx>
        <c:axId val="55270912"/>
        <c:scaling>
          <c:orientation val="maxMin"/>
        </c:scaling>
        <c:delete val="0"/>
        <c:axPos val="l"/>
        <c:majorTickMark val="none"/>
        <c:minorTickMark val="none"/>
        <c:tickLblPos val="none"/>
        <c:spPr>
          <a:noFill/>
          <a:ln>
            <a:noFill/>
          </a:ln>
        </c:spPr>
        <c:crossAx val="92653824"/>
        <c:crosses val="autoZero"/>
        <c:auto val="1"/>
        <c:lblAlgn val="ctr"/>
        <c:lblOffset val="100"/>
        <c:noMultiLvlLbl val="0"/>
      </c:catAx>
      <c:valAx>
        <c:axId val="92653824"/>
        <c:scaling>
          <c:orientation val="minMax"/>
        </c:scaling>
        <c:delete val="0"/>
        <c:axPos val="b"/>
        <c:majorGridlines>
          <c:spPr>
            <a:ln>
              <a:noFill/>
            </a:ln>
          </c:spPr>
        </c:majorGridlines>
        <c:numFmt formatCode="General" sourceLinked="1"/>
        <c:majorTickMark val="none"/>
        <c:minorTickMark val="none"/>
        <c:tickLblPos val="none"/>
        <c:spPr>
          <a:ln>
            <a:noFill/>
          </a:ln>
        </c:spPr>
        <c:crossAx val="55270912"/>
        <c:crosses val="max"/>
        <c:crossBetween val="between"/>
      </c:valAx>
      <c:spPr>
        <a:noFill/>
        <a:ln>
          <a:noFill/>
        </a:ln>
      </c:spPr>
    </c:plotArea>
    <c:plotVisOnly val="1"/>
    <c:dispBlanksAs val="gap"/>
    <c:showDLblsOverMax val="0"/>
  </c:chart>
  <c:spPr>
    <a:noFill/>
    <a:ln>
      <a:noFill/>
    </a:ln>
  </c:spPr>
  <c:txPr>
    <a:bodyPr/>
    <a:lstStyle/>
    <a:p>
      <a:pPr>
        <a:defRPr sz="1800"/>
      </a:pPr>
      <a:endParaRPr lang="pt-B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ADBF39-8B56-4B16-ADD0-F28D31F3091E}" type="datetimeFigureOut">
              <a:rPr lang="pt-BR" smtClean="0"/>
              <a:pPr/>
              <a:t>19/05/2013</a:t>
            </a:fld>
            <a:endParaRPr lang="pt-BR" dirty="0"/>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8F2C0-8B4B-4B70-AE43-63429982781B}" type="slidenum">
              <a:rPr lang="pt-BR" smtClean="0"/>
              <a:pPr/>
              <a:t>‹nº›</a:t>
            </a:fld>
            <a:endParaRPr lang="pt-BR" dirty="0"/>
          </a:p>
        </p:txBody>
      </p:sp>
    </p:spTree>
    <p:extLst>
      <p:ext uri="{BB962C8B-B14F-4D97-AF65-F5344CB8AC3E}">
        <p14:creationId xmlns:p14="http://schemas.microsoft.com/office/powerpoint/2010/main" val="2171299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My name is Bruno </a:t>
            </a:r>
            <a:r>
              <a:rPr lang="en-US" sz="1200" kern="1200" dirty="0" err="1" smtClean="0">
                <a:solidFill>
                  <a:schemeClr val="tx1"/>
                </a:solidFill>
                <a:effectLst/>
                <a:latin typeface="+mn-lt"/>
                <a:ea typeface="+mn-ea"/>
                <a:cs typeface="+mn-cs"/>
              </a:rPr>
              <a:t>Leite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Alves</a:t>
            </a:r>
            <a:r>
              <a:rPr lang="en-US" sz="1200" kern="1200" dirty="0" smtClean="0">
                <a:solidFill>
                  <a:schemeClr val="tx1"/>
                </a:solidFill>
                <a:effectLst/>
                <a:latin typeface="+mn-lt"/>
                <a:ea typeface="+mn-ea"/>
                <a:cs typeface="+mn-cs"/>
              </a:rPr>
              <a:t> and I will talk about the role of research leaders on the evolution of scientific communities.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work was done with </a:t>
            </a:r>
            <a:r>
              <a:rPr lang="en-US" sz="1200" kern="1200" dirty="0" err="1" smtClean="0">
                <a:solidFill>
                  <a:schemeClr val="tx1"/>
                </a:solidFill>
                <a:effectLst/>
                <a:latin typeface="+mn-lt"/>
                <a:ea typeface="+mn-ea"/>
                <a:cs typeface="+mn-cs"/>
              </a:rPr>
              <a:t>Fabrício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Benevenuto</a:t>
            </a:r>
            <a:r>
              <a:rPr lang="en-US" sz="1200" kern="1200" dirty="0" smtClean="0">
                <a:solidFill>
                  <a:schemeClr val="tx1"/>
                </a:solidFill>
                <a:effectLst/>
                <a:latin typeface="+mn-lt"/>
                <a:ea typeface="+mn-ea"/>
                <a:cs typeface="+mn-cs"/>
              </a:rPr>
              <a:t> and Alberto </a:t>
            </a:r>
            <a:r>
              <a:rPr lang="en-US" sz="1200" kern="1200" dirty="0" err="1" smtClean="0">
                <a:solidFill>
                  <a:schemeClr val="tx1"/>
                </a:solidFill>
                <a:effectLst/>
                <a:latin typeface="+mn-lt"/>
                <a:ea typeface="+mn-ea"/>
                <a:cs typeface="+mn-cs"/>
              </a:rPr>
              <a:t>Laender</a:t>
            </a:r>
            <a:r>
              <a:rPr lang="en-US" sz="1200" kern="1200" dirty="0" smtClean="0">
                <a:solidFill>
                  <a:schemeClr val="tx1"/>
                </a:solidFill>
                <a:effectLst/>
                <a:latin typeface="+mn-lt"/>
                <a:ea typeface="+mn-ea"/>
                <a:cs typeface="+mn-cs"/>
              </a:rPr>
              <a:t>.</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are from Federal University of Minas </a:t>
            </a:r>
            <a:r>
              <a:rPr lang="en-US" sz="1200" kern="1200" dirty="0" err="1" smtClean="0">
                <a:solidFill>
                  <a:schemeClr val="tx1"/>
                </a:solidFill>
                <a:effectLst/>
                <a:latin typeface="+mn-lt"/>
                <a:ea typeface="+mn-ea"/>
                <a:cs typeface="+mn-cs"/>
              </a:rPr>
              <a:t>Gerais</a:t>
            </a:r>
            <a:r>
              <a:rPr lang="en-US" sz="1200" kern="1200" dirty="0" smtClean="0">
                <a:solidFill>
                  <a:schemeClr val="tx1"/>
                </a:solidFill>
                <a:effectLst/>
                <a:latin typeface="+mn-lt"/>
                <a:ea typeface="+mn-ea"/>
                <a:cs typeface="+mn-cs"/>
              </a:rPr>
              <a:t>, from Belo Horizonte, Brazil.</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a:t>
            </a:fld>
            <a:endParaRPr lang="pt-BR" dirty="0"/>
          </a:p>
        </p:txBody>
      </p:sp>
    </p:spTree>
    <p:extLst>
      <p:ext uri="{BB962C8B-B14F-4D97-AF65-F5344CB8AC3E}">
        <p14:creationId xmlns:p14="http://schemas.microsoft.com/office/powerpoint/2010/main" val="334698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Well, with this work, we conclude that:</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core community work as bridges that connect smaller clustered research groups, and finally, the core community tends to increase the average degree of the network and decrease the </a:t>
            </a:r>
            <a:r>
              <a:rPr lang="en-US" sz="1200" kern="1200" dirty="0" err="1" smtClean="0">
                <a:solidFill>
                  <a:schemeClr val="tx1"/>
                </a:solidFill>
                <a:effectLst/>
                <a:latin typeface="+mn-lt"/>
                <a:ea typeface="+mn-ea"/>
                <a:cs typeface="+mn-cs"/>
              </a:rPr>
              <a:t>assortativeness</a:t>
            </a:r>
            <a:r>
              <a:rPr lang="en-US" sz="1200" kern="1200" dirty="0" smtClean="0">
                <a:solidFill>
                  <a:schemeClr val="tx1"/>
                </a:solidFill>
                <a:effectLst/>
                <a:latin typeface="+mn-lt"/>
                <a:ea typeface="+mn-ea"/>
                <a:cs typeface="+mn-cs"/>
              </a:rPr>
              <a:t>.</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10</a:t>
            </a:fld>
            <a:endParaRPr lang="pt-BR" dirty="0"/>
          </a:p>
        </p:txBody>
      </p:sp>
    </p:spTree>
    <p:extLst>
      <p:ext uri="{BB962C8B-B14F-4D97-AF65-F5344CB8AC3E}">
        <p14:creationId xmlns:p14="http://schemas.microsoft.com/office/powerpoint/2010/main" val="2738777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As future work we propose to make analysis of other kinds of network such as massive multiplayer games and on-line social networks, and to estimate the h-index as a function of time.</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11</a:t>
            </a:fld>
            <a:endParaRPr lang="pt-BR" dirty="0"/>
          </a:p>
        </p:txBody>
      </p:sp>
    </p:spTree>
    <p:extLst>
      <p:ext uri="{BB962C8B-B14F-4D97-AF65-F5344CB8AC3E}">
        <p14:creationId xmlns:p14="http://schemas.microsoft.com/office/powerpoint/2010/main" val="2738777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Thank you very much!</a:t>
            </a:r>
            <a:endParaRPr lang="pt-BR" sz="120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12</a:t>
            </a:fld>
            <a:endParaRPr lang="pt-BR" dirty="0"/>
          </a:p>
        </p:txBody>
      </p:sp>
    </p:spTree>
    <p:extLst>
      <p:ext uri="{BB962C8B-B14F-4D97-AF65-F5344CB8AC3E}">
        <p14:creationId xmlns:p14="http://schemas.microsoft.com/office/powerpoint/2010/main" val="4165719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The society is organized in communities and there are a lot of kinds of communities, such as: fans of a sport, fans of a celebrity, friend’s communities, and scientific communities and so on.</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may name these communities as social networks, and inside of these social networks there are individuals who influence and are influenced by others.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 lot of works which point that these communities have leaders and these leaders are able to affect the opinion of other people. In this way, groups of leaders or influential are able to affect the dynamics of the entire communities.</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2</a:t>
            </a:fld>
            <a:endParaRPr lang="pt-BR" dirty="0"/>
          </a:p>
        </p:txBody>
      </p:sp>
    </p:spTree>
    <p:extLst>
      <p:ext uri="{BB962C8B-B14F-4D97-AF65-F5344CB8AC3E}">
        <p14:creationId xmlns:p14="http://schemas.microsoft.com/office/powerpoint/2010/main" val="2517047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want to identify leaders inside of scientific communities. </a:t>
            </a:r>
          </a:p>
          <a:p>
            <a:r>
              <a:rPr lang="en-US" sz="1200" kern="1200" dirty="0" smtClean="0">
                <a:solidFill>
                  <a:schemeClr val="tx1"/>
                </a:solidFill>
                <a:effectLst/>
                <a:latin typeface="+mn-lt"/>
                <a:ea typeface="+mn-ea"/>
                <a:cs typeface="+mn-cs"/>
              </a:rPr>
              <a:t>In this way, our goal is to study the dynamics of scientific communities and identify leaderships in these communities, here we named community core. </a:t>
            </a:r>
          </a:p>
          <a:p>
            <a:r>
              <a:rPr lang="en-US" sz="1200" kern="1200" dirty="0" smtClean="0">
                <a:solidFill>
                  <a:schemeClr val="tx1"/>
                </a:solidFill>
                <a:effectLst/>
                <a:latin typeface="+mn-lt"/>
                <a:ea typeface="+mn-ea"/>
                <a:cs typeface="+mn-cs"/>
              </a:rPr>
              <a:t>We are also interested in the properties of the community core.</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3</a:t>
            </a:fld>
            <a:endParaRPr lang="pt-BR" dirty="0"/>
          </a:p>
        </p:txBody>
      </p:sp>
    </p:spTree>
    <p:extLst>
      <p:ext uri="{BB962C8B-B14F-4D97-AF65-F5344CB8AC3E}">
        <p14:creationId xmlns:p14="http://schemas.microsoft.com/office/powerpoint/2010/main" val="5231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context, which we would like to identify the most important members, we needed to quantify the importance of the researchers inside of communities.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we defined this metric: Core Score. The core score estimates a researcher’s importance within a community and the core score of a researcher r into a community c in a specific time t is given by h-index of a researcher times the number of publications of a researcher into a community in a period of time.</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important piece of this metric is the h-index, so we needed to obtain this value.</a:t>
            </a:r>
            <a:endParaRPr lang="pt-BR" sz="1200" kern="1200" dirty="0" smtClean="0">
              <a:solidFill>
                <a:schemeClr val="tx1"/>
              </a:solidFill>
              <a:effectLst/>
              <a:latin typeface="+mn-lt"/>
              <a:ea typeface="+mn-ea"/>
              <a:cs typeface="+mn-cs"/>
            </a:endParaRPr>
          </a:p>
          <a:p>
            <a:endParaRPr lang="pt-BR" dirty="0" smtClean="0"/>
          </a:p>
          <a:p>
            <a:r>
              <a:rPr lang="pt-BR" dirty="0" smtClean="0"/>
              <a:t>H = h-index</a:t>
            </a:r>
          </a:p>
          <a:p>
            <a:r>
              <a:rPr lang="pt-BR" dirty="0" smtClean="0"/>
              <a:t>R = research</a:t>
            </a:r>
          </a:p>
          <a:p>
            <a:r>
              <a:rPr lang="pt-BR" dirty="0" smtClean="0"/>
              <a:t>C = conference (community)</a:t>
            </a:r>
          </a:p>
          <a:p>
            <a:r>
              <a:rPr lang="pt-BR" dirty="0" smtClean="0"/>
              <a:t>T = Time</a:t>
            </a:r>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b="0" dirty="0" smtClean="0"/>
              <a:t>-</a:t>
            </a:r>
            <a:r>
              <a:rPr lang="pt-BR" b="0" baseline="0" dirty="0" smtClean="0"/>
              <a:t> </a:t>
            </a:r>
            <a:r>
              <a:rPr lang="pt-BR" b="0" dirty="0" smtClean="0"/>
              <a:t>A </a:t>
            </a:r>
            <a:r>
              <a:rPr lang="pt-BR" b="0" dirty="0" err="1" smtClean="0"/>
              <a:t>importantece</a:t>
            </a:r>
            <a:r>
              <a:rPr lang="pt-BR" b="0" dirty="0" smtClean="0"/>
              <a:t> </a:t>
            </a:r>
            <a:r>
              <a:rPr lang="pt-BR" b="0" dirty="0" err="1" smtClean="0"/>
              <a:t>piece</a:t>
            </a:r>
            <a:r>
              <a:rPr lang="pt-BR" b="0" dirty="0" smtClean="0"/>
              <a:t> </a:t>
            </a:r>
            <a:r>
              <a:rPr lang="pt-BR" b="0" dirty="0" err="1" smtClean="0"/>
              <a:t>to</a:t>
            </a:r>
            <a:r>
              <a:rPr lang="pt-BR" b="0" dirty="0" smtClean="0"/>
              <a:t> define </a:t>
            </a:r>
            <a:r>
              <a:rPr lang="pt-BR" b="0" dirty="0" err="1" smtClean="0"/>
              <a:t>the</a:t>
            </a:r>
            <a:r>
              <a:rPr lang="pt-BR" b="0" dirty="0" smtClean="0"/>
              <a:t> core score </a:t>
            </a:r>
            <a:r>
              <a:rPr lang="pt-BR" b="0" dirty="0" err="1" smtClean="0"/>
              <a:t>is</a:t>
            </a:r>
            <a:r>
              <a:rPr lang="pt-BR" b="0" dirty="0" smtClean="0"/>
              <a:t> h-index</a:t>
            </a:r>
          </a:p>
          <a:p>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4</a:t>
            </a:fld>
            <a:endParaRPr lang="pt-BR" dirty="0"/>
          </a:p>
        </p:txBody>
      </p:sp>
    </p:spTree>
    <p:extLst>
      <p:ext uri="{BB962C8B-B14F-4D97-AF65-F5344CB8AC3E}">
        <p14:creationId xmlns:p14="http://schemas.microsoft.com/office/powerpoint/2010/main" val="4000145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So, our first attempt (try) it was to use the Google Scholar, an important tool which is widely used among scientific communities to calculate the h-index.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it, we randomly selected 10 researchers for each conference, but only 30% of DBLP authors had a profile at Google Scholar.</a:t>
            </a:r>
            <a:endParaRPr lang="pt-BR" sz="120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5</a:t>
            </a:fld>
            <a:endParaRPr lang="pt-BR" dirty="0"/>
          </a:p>
        </p:txBody>
      </p:sp>
    </p:spTree>
    <p:extLst>
      <p:ext uri="{BB962C8B-B14F-4D97-AF65-F5344CB8AC3E}">
        <p14:creationId xmlns:p14="http://schemas.microsoft.com/office/powerpoint/2010/main" val="2842730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It is possible note Jon Kleinberg moving from STOC to KDD and other conferences.</a:t>
            </a:r>
            <a:endParaRPr lang="pt-BR" sz="1200" kern="1200" dirty="0" smtClean="0">
              <a:solidFill>
                <a:schemeClr val="tx1"/>
              </a:solidFill>
              <a:effectLst/>
              <a:latin typeface="+mn-lt"/>
              <a:ea typeface="+mn-ea"/>
              <a:cs typeface="+mn-cs"/>
            </a:endParaRPr>
          </a:p>
          <a:p>
            <a:endParaRPr lang="pt-BR" baseline="0" dirty="0" smtClean="0"/>
          </a:p>
          <a:p>
            <a:r>
              <a:rPr lang="pt-BR" dirty="0" smtClean="0"/>
              <a:t>CHI - </a:t>
            </a:r>
            <a:r>
              <a:rPr lang="en-US" sz="1200" b="0" i="0" kern="1200" dirty="0" smtClean="0">
                <a:solidFill>
                  <a:schemeClr val="tx1"/>
                </a:solidFill>
                <a:effectLst/>
                <a:latin typeface="+mn-lt"/>
                <a:ea typeface="+mn-ea"/>
                <a:cs typeface="+mn-cs"/>
              </a:rPr>
              <a:t>Conference on Human Factors in Computing Systems</a:t>
            </a:r>
            <a:endParaRPr lang="pt-BR" dirty="0" smtClean="0"/>
          </a:p>
          <a:p>
            <a:r>
              <a:rPr lang="pt-BR" dirty="0" smtClean="0"/>
              <a:t>CIKM</a:t>
            </a:r>
            <a:r>
              <a:rPr lang="pt-BR" baseline="0" dirty="0" smtClean="0"/>
              <a:t> - </a:t>
            </a:r>
            <a:r>
              <a:rPr lang="en-US" baseline="0" dirty="0" smtClean="0"/>
              <a:t>Conference on Information and Knowledge Management</a:t>
            </a:r>
          </a:p>
          <a:p>
            <a:r>
              <a:rPr lang="en-US" baseline="0" dirty="0" smtClean="0"/>
              <a:t>KDD – Knowledge, Discovery, and Data Mining</a:t>
            </a:r>
          </a:p>
          <a:p>
            <a:r>
              <a:rPr lang="en-US" baseline="0" dirty="0" smtClean="0"/>
              <a:t>PODC - </a:t>
            </a:r>
            <a:r>
              <a:rPr lang="en-US" dirty="0" smtClean="0"/>
              <a:t>Symposium on </a:t>
            </a:r>
            <a:r>
              <a:rPr lang="en-US" baseline="0" dirty="0" smtClean="0"/>
              <a:t>Principles of Distributed Computing</a:t>
            </a:r>
          </a:p>
          <a:p>
            <a:r>
              <a:rPr lang="en-US" baseline="0" dirty="0" smtClean="0"/>
              <a:t>SIGIR – Special Interest Group on Information Retrieval</a:t>
            </a:r>
          </a:p>
          <a:p>
            <a:r>
              <a:rPr lang="en-US" baseline="0" dirty="0" smtClean="0"/>
              <a:t>SIGMOD – Special Interest Group on Management of Data</a:t>
            </a:r>
          </a:p>
          <a:p>
            <a:r>
              <a:rPr lang="en-US" baseline="0" dirty="0" smtClean="0"/>
              <a:t>STOC – Symposium on Theory of Computing</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6</a:t>
            </a:fld>
            <a:endParaRPr lang="pt-BR" dirty="0"/>
          </a:p>
        </p:txBody>
      </p:sp>
    </p:spTree>
    <p:extLst>
      <p:ext uri="{BB962C8B-B14F-4D97-AF65-F5344CB8AC3E}">
        <p14:creationId xmlns:p14="http://schemas.microsoft.com/office/powerpoint/2010/main" val="3118243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A second validate we proposed is to identify conference which was awarded as the best researcher and observe whether these researchers were members of the community core.</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possible to observe a high number of members of community core awarded in SIGMOD, KDD and SIGIR.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SIGCOMM case, several researchers appeared in SIGCOMM sponsors conference.</a:t>
            </a:r>
            <a:endParaRPr lang="pt-BR" sz="1200" kern="1200" dirty="0" smtClean="0">
              <a:solidFill>
                <a:schemeClr val="tx1"/>
              </a:solidFill>
              <a:effectLst/>
              <a:latin typeface="+mn-lt"/>
              <a:ea typeface="+mn-ea"/>
              <a:cs typeface="+mn-cs"/>
            </a:endParaRPr>
          </a:p>
          <a:p>
            <a:pPr marL="171450" indent="-171450">
              <a:buFontTx/>
              <a:buChar char="-"/>
            </a:pPr>
            <a:endParaRPr lang="en-US" dirty="0" smtClean="0"/>
          </a:p>
          <a:p>
            <a:pPr marL="0" indent="0">
              <a:buFontTx/>
              <a:buNone/>
            </a:pPr>
            <a:r>
              <a:rPr lang="en-US" dirty="0" smtClean="0"/>
              <a:t>SIGMOD - Management of Data</a:t>
            </a:r>
          </a:p>
          <a:p>
            <a:pPr marL="0" indent="0">
              <a:buFontTx/>
              <a:buNone/>
            </a:pPr>
            <a:r>
              <a:rPr lang="en-US" dirty="0" smtClean="0"/>
              <a:t>SIGKDD - Knowledge Discovery in Data </a:t>
            </a:r>
          </a:p>
          <a:p>
            <a:pPr marL="0" indent="0">
              <a:buFontTx/>
              <a:buNone/>
            </a:pPr>
            <a:r>
              <a:rPr lang="pt-BR" dirty="0" smtClean="0"/>
              <a:t>SIGIR - </a:t>
            </a:r>
            <a:r>
              <a:rPr lang="pt-BR" dirty="0" err="1" smtClean="0"/>
              <a:t>Information</a:t>
            </a:r>
            <a:r>
              <a:rPr lang="pt-BR" dirty="0" smtClean="0"/>
              <a:t> </a:t>
            </a:r>
            <a:r>
              <a:rPr lang="pt-BR" dirty="0" err="1" smtClean="0"/>
              <a:t>Retrieval</a:t>
            </a:r>
            <a:r>
              <a:rPr lang="pt-BR" dirty="0" smtClean="0"/>
              <a:t> </a:t>
            </a:r>
          </a:p>
          <a:p>
            <a:pPr marL="0" indent="0">
              <a:buFontTx/>
              <a:buNone/>
            </a:pPr>
            <a:r>
              <a:rPr lang="pt-BR" dirty="0" smtClean="0"/>
              <a:t>SIGCOMM - Data Communication</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7</a:t>
            </a:fld>
            <a:endParaRPr lang="pt-B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Here is possible observe a similar behavior, but How does it affect the network?</a:t>
            </a:r>
            <a:endParaRPr lang="pt-BR" sz="1200" kern="1200" dirty="0" smtClean="0">
              <a:solidFill>
                <a:schemeClr val="tx1"/>
              </a:solidFill>
              <a:effectLst/>
              <a:latin typeface="+mn-lt"/>
              <a:ea typeface="+mn-ea"/>
              <a:cs typeface="+mn-cs"/>
            </a:endParaRPr>
          </a:p>
          <a:p>
            <a:pPr marL="0" indent="0">
              <a:buFontTx/>
              <a:buNone/>
            </a:pPr>
            <a:endParaRPr lang="en-US" dirty="0" smtClean="0"/>
          </a:p>
          <a:p>
            <a:pPr marL="0" indent="0">
              <a:buFontTx/>
              <a:buNone/>
            </a:pPr>
            <a:r>
              <a:rPr lang="en-US" dirty="0" smtClean="0"/>
              <a:t>PODC - Symposium on Principles of Distributed Computing</a:t>
            </a:r>
          </a:p>
          <a:p>
            <a:pPr marL="0" indent="0">
              <a:buFontTx/>
              <a:buNone/>
            </a:pPr>
            <a:r>
              <a:rPr lang="en-US" dirty="0" smtClean="0"/>
              <a:t>POPL - Symposium on Principles of Programming Languages</a:t>
            </a:r>
          </a:p>
          <a:p>
            <a:pPr marL="0" indent="0">
              <a:buFontTx/>
              <a:buNone/>
            </a:pPr>
            <a:r>
              <a:rPr lang="en-US" dirty="0" smtClean="0"/>
              <a:t>SIGMETRICS - Measurement and Evaluation</a:t>
            </a: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8</a:t>
            </a:fld>
            <a:endParaRPr lang="pt-BR" dirty="0"/>
          </a:p>
        </p:txBody>
      </p:sp>
    </p:spTree>
    <p:extLst>
      <p:ext uri="{BB962C8B-B14F-4D97-AF65-F5344CB8AC3E}">
        <p14:creationId xmlns:p14="http://schemas.microsoft.com/office/powerpoint/2010/main" val="3102247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way, we calculated the correlation between the average core score and other complex networks metrics.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clustering coefficient, every metric has a strong correlation with average core score, in other words, if we increase or decrease the average core score, these metrics also change.</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9</a:t>
            </a:fld>
            <a:endParaRPr lang="pt-BR" dirty="0"/>
          </a:p>
        </p:txBody>
      </p:sp>
    </p:spTree>
    <p:extLst>
      <p:ext uri="{BB962C8B-B14F-4D97-AF65-F5344CB8AC3E}">
        <p14:creationId xmlns:p14="http://schemas.microsoft.com/office/powerpoint/2010/main" val="104881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C792A27-007C-44E2-8D5C-F0C41861A7D9}" type="datetimeFigureOut">
              <a:rPr lang="pt-BR" smtClean="0"/>
              <a:pPr/>
              <a:t>19/05/2013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50258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C792A27-007C-44E2-8D5C-F0C41861A7D9}" type="datetimeFigureOut">
              <a:rPr lang="pt-BR" smtClean="0"/>
              <a:pPr/>
              <a:t>19/05/2013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91585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C792A27-007C-44E2-8D5C-F0C41861A7D9}" type="datetimeFigureOut">
              <a:rPr lang="pt-BR" smtClean="0"/>
              <a:pPr/>
              <a:t>19/05/2013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37148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C792A27-007C-44E2-8D5C-F0C41861A7D9}" type="datetimeFigureOut">
              <a:rPr lang="pt-BR" smtClean="0"/>
              <a:pPr/>
              <a:t>19/05/2013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3180863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EC792A27-007C-44E2-8D5C-F0C41861A7D9}" type="datetimeFigureOut">
              <a:rPr lang="pt-BR" smtClean="0"/>
              <a:pPr/>
              <a:t>19/05/2013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285309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EC792A27-007C-44E2-8D5C-F0C41861A7D9}" type="datetimeFigureOut">
              <a:rPr lang="pt-BR" smtClean="0"/>
              <a:pPr/>
              <a:t>19/05/2013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35978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C792A27-007C-44E2-8D5C-F0C41861A7D9}" type="datetimeFigureOut">
              <a:rPr lang="pt-BR" smtClean="0"/>
              <a:pPr/>
              <a:t>19/05/2013</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4033551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EC792A27-007C-44E2-8D5C-F0C41861A7D9}" type="datetimeFigureOut">
              <a:rPr lang="pt-BR" smtClean="0"/>
              <a:pPr/>
              <a:t>19/05/2013</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352450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C792A27-007C-44E2-8D5C-F0C41861A7D9}" type="datetimeFigureOut">
              <a:rPr lang="pt-BR" smtClean="0"/>
              <a:pPr/>
              <a:t>19/05/2013</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408195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C792A27-007C-44E2-8D5C-F0C41861A7D9}" type="datetimeFigureOut">
              <a:rPr lang="pt-BR" smtClean="0"/>
              <a:pPr/>
              <a:t>19/05/2013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287239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C792A27-007C-44E2-8D5C-F0C41861A7D9}" type="datetimeFigureOut">
              <a:rPr lang="pt-BR" smtClean="0"/>
              <a:pPr/>
              <a:t>19/05/2013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2477341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92A27-007C-44E2-8D5C-F0C41861A7D9}" type="datetimeFigureOut">
              <a:rPr lang="pt-BR" smtClean="0"/>
              <a:pPr/>
              <a:t>19/05/2013</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288017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79512" y="1052736"/>
            <a:ext cx="8784976" cy="1944216"/>
          </a:xfrm>
        </p:spPr>
        <p:txBody>
          <a:bodyPr>
            <a:noAutofit/>
          </a:bodyPr>
          <a:lstStyle/>
          <a:p>
            <a:r>
              <a:rPr lang="en-US" b="1" dirty="0" smtClean="0">
                <a:latin typeface="Helvetica" pitchFamily="34" charset="0"/>
              </a:rPr>
              <a:t>The Role of Research Leaders </a:t>
            </a:r>
            <a:br>
              <a:rPr lang="en-US" b="1" dirty="0" smtClean="0">
                <a:latin typeface="Helvetica" pitchFamily="34" charset="0"/>
              </a:rPr>
            </a:br>
            <a:r>
              <a:rPr lang="en-US" b="1" dirty="0" smtClean="0">
                <a:latin typeface="Helvetica" pitchFamily="34" charset="0"/>
              </a:rPr>
              <a:t>on the Evolution of </a:t>
            </a:r>
            <a:br>
              <a:rPr lang="en-US" b="1" dirty="0" smtClean="0">
                <a:latin typeface="Helvetica" pitchFamily="34" charset="0"/>
              </a:rPr>
            </a:br>
            <a:r>
              <a:rPr lang="en-US" b="1" dirty="0" smtClean="0">
                <a:latin typeface="Helvetica" pitchFamily="34" charset="0"/>
              </a:rPr>
              <a:t>Scientific Communities</a:t>
            </a:r>
            <a:endParaRPr lang="pt-BR" b="1" dirty="0">
              <a:latin typeface="Helvetica" pitchFamily="34" charset="0"/>
            </a:endParaRPr>
          </a:p>
        </p:txBody>
      </p:sp>
      <p:sp>
        <p:nvSpPr>
          <p:cNvPr id="3" name="Subtítulo 2"/>
          <p:cNvSpPr>
            <a:spLocks noGrp="1"/>
          </p:cNvSpPr>
          <p:nvPr>
            <p:ph type="subTitle" idx="1"/>
          </p:nvPr>
        </p:nvSpPr>
        <p:spPr>
          <a:xfrm>
            <a:off x="755576" y="3212976"/>
            <a:ext cx="7704856" cy="2448272"/>
          </a:xfrm>
        </p:spPr>
        <p:txBody>
          <a:bodyPr>
            <a:normAutofit fontScale="92500" lnSpcReduction="20000"/>
          </a:bodyPr>
          <a:lstStyle/>
          <a:p>
            <a:endParaRPr lang="en-US" sz="2800" dirty="0" smtClean="0">
              <a:solidFill>
                <a:schemeClr val="bg1">
                  <a:lumMod val="50000"/>
                </a:schemeClr>
              </a:solidFill>
              <a:latin typeface="Helvetica" pitchFamily="34" charset="0"/>
            </a:endParaRPr>
          </a:p>
          <a:p>
            <a:r>
              <a:rPr lang="en-US" sz="2800" b="1" dirty="0" smtClean="0">
                <a:solidFill>
                  <a:schemeClr val="bg1">
                    <a:lumMod val="50000"/>
                  </a:schemeClr>
                </a:solidFill>
                <a:latin typeface="Helvetica" pitchFamily="34" charset="0"/>
              </a:rPr>
              <a:t>Bruno </a:t>
            </a:r>
            <a:r>
              <a:rPr lang="en-US" sz="2800" b="1" dirty="0" err="1" smtClean="0">
                <a:solidFill>
                  <a:schemeClr val="bg1">
                    <a:lumMod val="50000"/>
                  </a:schemeClr>
                </a:solidFill>
                <a:latin typeface="Helvetica" pitchFamily="34" charset="0"/>
              </a:rPr>
              <a:t>Leite</a:t>
            </a:r>
            <a:r>
              <a:rPr lang="en-US" sz="2800" b="1" dirty="0" smtClean="0">
                <a:solidFill>
                  <a:schemeClr val="bg1">
                    <a:lumMod val="50000"/>
                  </a:schemeClr>
                </a:solidFill>
                <a:latin typeface="Helvetica" pitchFamily="34" charset="0"/>
              </a:rPr>
              <a:t> </a:t>
            </a:r>
            <a:r>
              <a:rPr lang="en-US" sz="2800" b="1" dirty="0" err="1" smtClean="0">
                <a:solidFill>
                  <a:schemeClr val="bg1">
                    <a:lumMod val="50000"/>
                  </a:schemeClr>
                </a:solidFill>
                <a:latin typeface="Helvetica" pitchFamily="34" charset="0"/>
              </a:rPr>
              <a:t>Alves</a:t>
            </a:r>
            <a:endParaRPr lang="en-US" sz="2800" b="1" dirty="0" smtClean="0">
              <a:solidFill>
                <a:schemeClr val="bg1">
                  <a:lumMod val="50000"/>
                </a:schemeClr>
              </a:solidFill>
              <a:latin typeface="Helvetica" pitchFamily="34" charset="0"/>
            </a:endParaRPr>
          </a:p>
          <a:p>
            <a:r>
              <a:rPr lang="en-US" sz="2800" dirty="0" err="1" smtClean="0">
                <a:solidFill>
                  <a:schemeClr val="bg1">
                    <a:lumMod val="50000"/>
                  </a:schemeClr>
                </a:solidFill>
                <a:latin typeface="Helvetica" pitchFamily="34" charset="0"/>
              </a:rPr>
              <a:t>Fabrício</a:t>
            </a:r>
            <a:r>
              <a:rPr lang="en-US" sz="2800" dirty="0" smtClean="0">
                <a:solidFill>
                  <a:schemeClr val="bg1">
                    <a:lumMod val="50000"/>
                  </a:schemeClr>
                </a:solidFill>
                <a:latin typeface="Helvetica" pitchFamily="34" charset="0"/>
              </a:rPr>
              <a:t> </a:t>
            </a:r>
            <a:r>
              <a:rPr lang="en-US" sz="2800" dirty="0" err="1" smtClean="0">
                <a:solidFill>
                  <a:schemeClr val="bg1">
                    <a:lumMod val="50000"/>
                  </a:schemeClr>
                </a:solidFill>
                <a:latin typeface="Helvetica" pitchFamily="34" charset="0"/>
              </a:rPr>
              <a:t>Benevenuto</a:t>
            </a:r>
            <a:r>
              <a:rPr lang="en-US" sz="2800" b="1" dirty="0">
                <a:solidFill>
                  <a:schemeClr val="bg1">
                    <a:lumMod val="50000"/>
                  </a:schemeClr>
                </a:solidFill>
                <a:latin typeface="Helvetica" pitchFamily="34" charset="0"/>
              </a:rPr>
              <a:t> </a:t>
            </a:r>
            <a:r>
              <a:rPr lang="en-US" sz="2800" b="1" dirty="0" smtClean="0">
                <a:solidFill>
                  <a:schemeClr val="bg1">
                    <a:lumMod val="50000"/>
                  </a:schemeClr>
                </a:solidFill>
                <a:latin typeface="Helvetica" pitchFamily="34" charset="0"/>
              </a:rPr>
              <a:t>   </a:t>
            </a:r>
            <a:r>
              <a:rPr lang="en-US" sz="2800" dirty="0" smtClean="0">
                <a:solidFill>
                  <a:schemeClr val="bg1">
                    <a:lumMod val="50000"/>
                  </a:schemeClr>
                </a:solidFill>
                <a:latin typeface="Helvetica" pitchFamily="34" charset="0"/>
              </a:rPr>
              <a:t>Alberto H. F. </a:t>
            </a:r>
            <a:r>
              <a:rPr lang="en-US" sz="2800" dirty="0" err="1" smtClean="0">
                <a:solidFill>
                  <a:schemeClr val="bg1">
                    <a:lumMod val="50000"/>
                  </a:schemeClr>
                </a:solidFill>
                <a:latin typeface="Helvetica" pitchFamily="34" charset="0"/>
              </a:rPr>
              <a:t>Laender</a:t>
            </a:r>
            <a:endParaRPr lang="en-US" sz="2800" dirty="0" smtClean="0">
              <a:solidFill>
                <a:schemeClr val="bg1">
                  <a:lumMod val="50000"/>
                </a:schemeClr>
              </a:solidFill>
              <a:latin typeface="Helvetica" pitchFamily="34" charset="0"/>
            </a:endParaRPr>
          </a:p>
          <a:p>
            <a:endParaRPr lang="en-US" sz="2800" dirty="0" smtClean="0">
              <a:solidFill>
                <a:schemeClr val="bg1">
                  <a:lumMod val="50000"/>
                </a:schemeClr>
              </a:solidFill>
              <a:latin typeface="Helvetica" pitchFamily="34" charset="0"/>
            </a:endParaRPr>
          </a:p>
          <a:p>
            <a:r>
              <a:rPr lang="en-US" sz="2400" dirty="0" smtClean="0">
                <a:solidFill>
                  <a:schemeClr val="bg1">
                    <a:lumMod val="50000"/>
                  </a:schemeClr>
                </a:solidFill>
                <a:latin typeface="Helvetica" pitchFamily="34" charset="0"/>
              </a:rPr>
              <a:t>Federal University of Minas </a:t>
            </a:r>
            <a:r>
              <a:rPr lang="en-US" sz="2400" dirty="0" err="1" smtClean="0">
                <a:solidFill>
                  <a:schemeClr val="bg1">
                    <a:lumMod val="50000"/>
                  </a:schemeClr>
                </a:solidFill>
                <a:latin typeface="Helvetica" pitchFamily="34" charset="0"/>
              </a:rPr>
              <a:t>Gerais</a:t>
            </a:r>
            <a:endParaRPr lang="en-US" sz="2400" dirty="0" smtClean="0">
              <a:solidFill>
                <a:schemeClr val="bg1">
                  <a:lumMod val="50000"/>
                </a:schemeClr>
              </a:solidFill>
              <a:latin typeface="Helvetica" pitchFamily="34" charset="0"/>
            </a:endParaRPr>
          </a:p>
          <a:p>
            <a:r>
              <a:rPr lang="en-US" sz="2400" dirty="0" smtClean="0">
                <a:solidFill>
                  <a:schemeClr val="bg1">
                    <a:lumMod val="50000"/>
                  </a:schemeClr>
                </a:solidFill>
                <a:latin typeface="Helvetica" pitchFamily="34" charset="0"/>
              </a:rPr>
              <a:t>Belo Horizonte, Brazil</a:t>
            </a: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316" y="5747770"/>
            <a:ext cx="1806662" cy="957172"/>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5949280"/>
            <a:ext cx="2392932" cy="741809"/>
          </a:xfrm>
          <a:prstGeom prst="rect">
            <a:avLst/>
          </a:prstGeom>
        </p:spPr>
      </p:pic>
    </p:spTree>
    <p:extLst>
      <p:ext uri="{BB962C8B-B14F-4D97-AF65-F5344CB8AC3E}">
        <p14:creationId xmlns:p14="http://schemas.microsoft.com/office/powerpoint/2010/main" val="1980701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73040"/>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Conclusions</a:t>
            </a:r>
            <a:endParaRPr lang="en-US" b="1" dirty="0">
              <a:effectLst>
                <a:outerShdw blurRad="38100" dist="38100" dir="2700000" algn="tl">
                  <a:srgbClr val="000000">
                    <a:alpha val="43137"/>
                  </a:srgbClr>
                </a:outerShdw>
              </a:effectLst>
              <a:latin typeface="Helvetica" pitchFamily="34" charset="0"/>
            </a:endParaRPr>
          </a:p>
        </p:txBody>
      </p:sp>
      <p:sp>
        <p:nvSpPr>
          <p:cNvPr id="3" name="Espaço Reservado para Conteúdo 2"/>
          <p:cNvSpPr>
            <a:spLocks noGrp="1"/>
          </p:cNvSpPr>
          <p:nvPr>
            <p:ph idx="1"/>
          </p:nvPr>
        </p:nvSpPr>
        <p:spPr>
          <a:xfrm>
            <a:off x="467544" y="1628800"/>
            <a:ext cx="8229600" cy="4451106"/>
          </a:xfrm>
        </p:spPr>
        <p:txBody>
          <a:bodyPr>
            <a:noAutofit/>
          </a:bodyPr>
          <a:lstStyle/>
          <a:p>
            <a:pPr marL="0" indent="0">
              <a:spcAft>
                <a:spcPts val="1800"/>
              </a:spcAft>
              <a:buNone/>
            </a:pPr>
            <a:r>
              <a:rPr lang="en-US" sz="3600" dirty="0" smtClean="0">
                <a:latin typeface="Helvetica" pitchFamily="34" charset="0"/>
              </a:rPr>
              <a:t>The core community:</a:t>
            </a:r>
          </a:p>
          <a:p>
            <a:pPr lvl="1">
              <a:spcAft>
                <a:spcPts val="1800"/>
              </a:spcAft>
              <a:buFont typeface="Arial" pitchFamily="34" charset="0"/>
              <a:buChar char="•"/>
            </a:pPr>
            <a:r>
              <a:rPr lang="en-US" dirty="0" smtClean="0">
                <a:latin typeface="Helvetica" pitchFamily="34" charset="0"/>
              </a:rPr>
              <a:t>is strongly correlated with variations on network properties</a:t>
            </a:r>
          </a:p>
          <a:p>
            <a:pPr lvl="1">
              <a:spcAft>
                <a:spcPts val="1800"/>
              </a:spcAft>
              <a:buFont typeface="Arial" pitchFamily="34" charset="0"/>
              <a:buChar char="•"/>
            </a:pPr>
            <a:r>
              <a:rPr lang="en-US" dirty="0" smtClean="0">
                <a:latin typeface="Helvetica" pitchFamily="34" charset="0"/>
              </a:rPr>
              <a:t>works as bridges that connect groups</a:t>
            </a:r>
          </a:p>
          <a:p>
            <a:pPr lvl="1">
              <a:spcAft>
                <a:spcPts val="1800"/>
              </a:spcAft>
              <a:buFont typeface="Arial" pitchFamily="34" charset="0"/>
              <a:buChar char="•"/>
            </a:pPr>
            <a:r>
              <a:rPr lang="en-US" dirty="0" smtClean="0">
                <a:latin typeface="Helvetica" pitchFamily="34" charset="0"/>
              </a:rPr>
              <a:t>increases the average degree</a:t>
            </a:r>
          </a:p>
          <a:p>
            <a:pPr lvl="1">
              <a:spcAft>
                <a:spcPts val="1800"/>
              </a:spcAft>
              <a:buFont typeface="Arial" pitchFamily="34" charset="0"/>
              <a:buChar char="•"/>
            </a:pPr>
            <a:r>
              <a:rPr lang="en-US" dirty="0" smtClean="0">
                <a:latin typeface="Helvetica" pitchFamily="34" charset="0"/>
              </a:rPr>
              <a:t>decreases the </a:t>
            </a:r>
            <a:r>
              <a:rPr lang="en-US" dirty="0" err="1" smtClean="0">
                <a:latin typeface="Helvetica" pitchFamily="34" charset="0"/>
              </a:rPr>
              <a:t>assortativeness</a:t>
            </a:r>
            <a:endParaRPr lang="en-US" dirty="0" smtClean="0">
              <a:latin typeface="Helvetica" pitchFamily="34" charset="0"/>
            </a:endParaRPr>
          </a:p>
        </p:txBody>
      </p:sp>
    </p:spTree>
    <p:extLst>
      <p:ext uri="{BB962C8B-B14F-4D97-AF65-F5344CB8AC3E}">
        <p14:creationId xmlns:p14="http://schemas.microsoft.com/office/powerpoint/2010/main" val="1972818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73040"/>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Conclusions</a:t>
            </a:r>
            <a:endParaRPr lang="en-US" b="1" dirty="0">
              <a:effectLst>
                <a:outerShdw blurRad="38100" dist="38100" dir="2700000" algn="tl">
                  <a:srgbClr val="000000">
                    <a:alpha val="43137"/>
                  </a:srgbClr>
                </a:outerShdw>
              </a:effectLst>
              <a:latin typeface="Helvetica" pitchFamily="34" charset="0"/>
            </a:endParaRPr>
          </a:p>
        </p:txBody>
      </p:sp>
      <p:sp>
        <p:nvSpPr>
          <p:cNvPr id="3" name="Espaço Reservado para Conteúdo 2"/>
          <p:cNvSpPr>
            <a:spLocks noGrp="1"/>
          </p:cNvSpPr>
          <p:nvPr>
            <p:ph idx="1"/>
          </p:nvPr>
        </p:nvSpPr>
        <p:spPr>
          <a:xfrm>
            <a:off x="457200" y="1354158"/>
            <a:ext cx="8229600" cy="5256584"/>
          </a:xfrm>
        </p:spPr>
        <p:txBody>
          <a:bodyPr>
            <a:normAutofit/>
          </a:bodyPr>
          <a:lstStyle/>
          <a:p>
            <a:pPr marL="0" indent="0">
              <a:spcAft>
                <a:spcPts val="1800"/>
              </a:spcAft>
              <a:buNone/>
            </a:pPr>
            <a:r>
              <a:rPr lang="en-US" dirty="0" smtClean="0">
                <a:latin typeface="Helvetica" pitchFamily="34" charset="0"/>
              </a:rPr>
              <a:t>Future Work:</a:t>
            </a:r>
          </a:p>
          <a:p>
            <a:pPr lvl="1">
              <a:spcAft>
                <a:spcPts val="1800"/>
              </a:spcAft>
              <a:buFont typeface="Arial" pitchFamily="34" charset="0"/>
              <a:buChar char="•"/>
            </a:pPr>
            <a:r>
              <a:rPr lang="en-US" dirty="0" smtClean="0">
                <a:latin typeface="Helvetica" pitchFamily="34" charset="0"/>
              </a:rPr>
              <a:t>Analysis of other kinds of network such as massive multiplayer games and on-line social networks</a:t>
            </a:r>
          </a:p>
          <a:p>
            <a:pPr lvl="1">
              <a:spcAft>
                <a:spcPts val="1800"/>
              </a:spcAft>
              <a:buFont typeface="Arial" pitchFamily="34" charset="0"/>
              <a:buChar char="•"/>
            </a:pPr>
            <a:r>
              <a:rPr lang="en-US" dirty="0" smtClean="0">
                <a:latin typeface="Helvetica" pitchFamily="34" charset="0"/>
              </a:rPr>
              <a:t>Estimation of the h-index as a function of time</a:t>
            </a:r>
            <a:endParaRPr lang="en-US" dirty="0">
              <a:latin typeface="Helvetica" pitchFamily="34" charset="0"/>
            </a:endParaRPr>
          </a:p>
        </p:txBody>
      </p:sp>
    </p:spTree>
    <p:extLst>
      <p:ext uri="{BB962C8B-B14F-4D97-AF65-F5344CB8AC3E}">
        <p14:creationId xmlns:p14="http://schemas.microsoft.com/office/powerpoint/2010/main" val="3329055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96752"/>
            <a:ext cx="8229600" cy="4525963"/>
          </a:xfrm>
        </p:spPr>
        <p:txBody>
          <a:bodyPr>
            <a:normAutofit/>
          </a:bodyPr>
          <a:lstStyle/>
          <a:p>
            <a:pPr marL="0" indent="0" algn="ctr">
              <a:buNone/>
            </a:pPr>
            <a:r>
              <a:rPr lang="en-US" sz="6000" b="1" dirty="0" smtClean="0">
                <a:effectLst>
                  <a:outerShdw blurRad="38100" dist="38100" dir="2700000" algn="tl">
                    <a:srgbClr val="000000">
                      <a:alpha val="43137"/>
                    </a:srgbClr>
                  </a:outerShdw>
                </a:effectLst>
              </a:rPr>
              <a:t>Thank you!</a:t>
            </a:r>
            <a:endParaRPr lang="en-US" sz="6000" b="1" dirty="0">
              <a:effectLst>
                <a:outerShdw blurRad="38100" dist="38100" dir="2700000" algn="tl">
                  <a:srgbClr val="000000">
                    <a:alpha val="43137"/>
                  </a:srgbClr>
                </a:outerShdw>
              </a:effectLst>
            </a:endParaRPr>
          </a:p>
        </p:txBody>
      </p:sp>
      <p:sp>
        <p:nvSpPr>
          <p:cNvPr id="4" name="Subtítulo 2"/>
          <p:cNvSpPr txBox="1">
            <a:spLocks/>
          </p:cNvSpPr>
          <p:nvPr/>
        </p:nvSpPr>
        <p:spPr>
          <a:xfrm>
            <a:off x="755576" y="2996952"/>
            <a:ext cx="7704856" cy="24482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latin typeface="Helvetica" pitchFamily="34" charset="0"/>
              </a:rPr>
              <a:t>Bruno </a:t>
            </a:r>
            <a:r>
              <a:rPr lang="en-US" sz="2800" dirty="0" err="1" smtClean="0">
                <a:latin typeface="Helvetica" pitchFamily="34" charset="0"/>
              </a:rPr>
              <a:t>Leite</a:t>
            </a:r>
            <a:r>
              <a:rPr lang="en-US" sz="2800" dirty="0" smtClean="0">
                <a:latin typeface="Helvetica" pitchFamily="34" charset="0"/>
              </a:rPr>
              <a:t> </a:t>
            </a:r>
            <a:r>
              <a:rPr lang="en-US" sz="2800" dirty="0" err="1" smtClean="0">
                <a:latin typeface="Helvetica" pitchFamily="34" charset="0"/>
              </a:rPr>
              <a:t>Alves</a:t>
            </a:r>
            <a:r>
              <a:rPr lang="en-US" sz="2800" dirty="0" smtClean="0">
                <a:latin typeface="Helvetica" pitchFamily="34" charset="0"/>
              </a:rPr>
              <a:t/>
            </a:r>
            <a:br>
              <a:rPr lang="en-US" sz="2800" dirty="0" smtClean="0">
                <a:latin typeface="Helvetica" pitchFamily="34" charset="0"/>
              </a:rPr>
            </a:br>
            <a:r>
              <a:rPr lang="en-US" sz="2800" dirty="0" err="1" smtClean="0">
                <a:latin typeface="Helvetica" pitchFamily="34" charset="0"/>
              </a:rPr>
              <a:t>Fabrício</a:t>
            </a:r>
            <a:r>
              <a:rPr lang="en-US" sz="2800" dirty="0">
                <a:latin typeface="Helvetica" pitchFamily="34" charset="0"/>
              </a:rPr>
              <a:t> </a:t>
            </a:r>
            <a:r>
              <a:rPr lang="en-US" sz="2800" dirty="0" err="1">
                <a:latin typeface="Helvetica" pitchFamily="34" charset="0"/>
              </a:rPr>
              <a:t>Benevenuto</a:t>
            </a:r>
            <a:r>
              <a:rPr lang="en-US" sz="2800" dirty="0">
                <a:latin typeface="Helvetica" pitchFamily="34" charset="0"/>
              </a:rPr>
              <a:t> </a:t>
            </a:r>
            <a:r>
              <a:rPr lang="en-US" sz="2800" dirty="0" smtClean="0">
                <a:latin typeface="Helvetica" pitchFamily="34" charset="0"/>
              </a:rPr>
              <a:t>   Alberto H. F. </a:t>
            </a:r>
            <a:r>
              <a:rPr lang="en-US" sz="2800" dirty="0" err="1" smtClean="0">
                <a:latin typeface="Helvetica" pitchFamily="34" charset="0"/>
              </a:rPr>
              <a:t>Laender</a:t>
            </a:r>
            <a:endParaRPr lang="en-US" sz="2800" dirty="0" smtClean="0">
              <a:latin typeface="Helvetica" pitchFamily="34" charset="0"/>
            </a:endParaRPr>
          </a:p>
          <a:p>
            <a:pPr marL="0" indent="0" algn="ctr">
              <a:buNone/>
            </a:pPr>
            <a:r>
              <a:rPr lang="en-US" sz="2400" dirty="0" smtClean="0">
                <a:latin typeface="Helvetica" pitchFamily="34" charset="0"/>
              </a:rPr>
              <a:t>Computer Science Department</a:t>
            </a:r>
          </a:p>
          <a:p>
            <a:pPr marL="0" indent="0" algn="ctr">
              <a:buNone/>
            </a:pPr>
            <a:r>
              <a:rPr lang="en-US" sz="2400" dirty="0" smtClean="0">
                <a:latin typeface="Helvetica" pitchFamily="34" charset="0"/>
              </a:rPr>
              <a:t>Federal University of Minas </a:t>
            </a:r>
            <a:r>
              <a:rPr lang="en-US" sz="2400" dirty="0" err="1" smtClean="0">
                <a:latin typeface="Helvetica" pitchFamily="34" charset="0"/>
              </a:rPr>
              <a:t>Gerais</a:t>
            </a:r>
            <a:endParaRPr lang="en-US" sz="2400" dirty="0" smtClean="0">
              <a:latin typeface="Helvetica" pitchFamily="34" charset="0"/>
            </a:endParaRPr>
          </a:p>
          <a:p>
            <a:pPr marL="0" indent="0" algn="ctr">
              <a:buNone/>
            </a:pPr>
            <a:r>
              <a:rPr lang="en-US" sz="2400" dirty="0" smtClean="0">
                <a:latin typeface="Helvetica" pitchFamily="34" charset="0"/>
              </a:rPr>
              <a:t>{</a:t>
            </a:r>
            <a:r>
              <a:rPr lang="en-US" sz="2400" dirty="0" err="1" smtClean="0">
                <a:latin typeface="Helvetica" pitchFamily="34" charset="0"/>
              </a:rPr>
              <a:t>bruno.leite,fabricio,laender@dcc.ufmg.br</a:t>
            </a:r>
            <a:r>
              <a:rPr lang="en-US" sz="2400" dirty="0" smtClean="0">
                <a:latin typeface="Helvetica" pitchFamily="34" charset="0"/>
              </a:rPr>
              <a:t>}</a:t>
            </a:r>
            <a:endParaRPr lang="en-US" sz="2400" dirty="0">
              <a:latin typeface="Helvetica" pitchFamily="34" charset="0"/>
            </a:endParaRPr>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312" y="5846840"/>
            <a:ext cx="1619666" cy="858101"/>
          </a:xfrm>
          <a:prstGeom prst="rect">
            <a:avLst/>
          </a:prstGeom>
        </p:spPr>
      </p:pic>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5949280"/>
            <a:ext cx="2392932" cy="741809"/>
          </a:xfrm>
          <a:prstGeom prst="rect">
            <a:avLst/>
          </a:prstGeom>
        </p:spPr>
      </p:pic>
    </p:spTree>
    <p:extLst>
      <p:ext uri="{BB962C8B-B14F-4D97-AF65-F5344CB8AC3E}">
        <p14:creationId xmlns:p14="http://schemas.microsoft.com/office/powerpoint/2010/main" val="4208229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69776"/>
            <a:ext cx="9154570" cy="1143000"/>
          </a:xfrm>
        </p:spPr>
        <p:txBody>
          <a:bodyPr>
            <a:normAutofit/>
          </a:bodyPr>
          <a:lstStyle/>
          <a:p>
            <a:r>
              <a:rPr lang="en-US" sz="3800" b="1" dirty="0" smtClean="0">
                <a:effectLst>
                  <a:outerShdw blurRad="38100" dist="38100" dir="2700000" algn="tl">
                    <a:srgbClr val="000000">
                      <a:alpha val="43137"/>
                    </a:srgbClr>
                  </a:outerShdw>
                </a:effectLst>
                <a:latin typeface="Helvetica" pitchFamily="34" charset="0"/>
              </a:rPr>
              <a:t>Society is Organized in Communities</a:t>
            </a:r>
            <a:endParaRPr lang="en-US" sz="3800" b="1" dirty="0">
              <a:effectLst>
                <a:outerShdw blurRad="38100" dist="38100" dir="2700000" algn="tl">
                  <a:srgbClr val="000000">
                    <a:alpha val="43137"/>
                  </a:srgbClr>
                </a:outerShdw>
              </a:effectLst>
              <a:latin typeface="Helvetica" pitchFamily="34" charset="0"/>
            </a:endParaRPr>
          </a:p>
        </p:txBody>
      </p:sp>
      <p:sp>
        <p:nvSpPr>
          <p:cNvPr id="5" name="Espaço Reservado para Conteúdo 2"/>
          <p:cNvSpPr>
            <a:spLocks noGrp="1"/>
          </p:cNvSpPr>
          <p:nvPr>
            <p:ph idx="1"/>
          </p:nvPr>
        </p:nvSpPr>
        <p:spPr>
          <a:xfrm>
            <a:off x="446066" y="1916833"/>
            <a:ext cx="8208912" cy="3240360"/>
          </a:xfrm>
        </p:spPr>
        <p:txBody>
          <a:bodyPr>
            <a:noAutofit/>
          </a:bodyPr>
          <a:lstStyle/>
          <a:p>
            <a:r>
              <a:rPr lang="en-US" dirty="0" smtClean="0"/>
              <a:t>There </a:t>
            </a:r>
            <a:r>
              <a:rPr lang="en-US" dirty="0"/>
              <a:t>are a lot of kinds of </a:t>
            </a:r>
            <a:r>
              <a:rPr lang="en-US" dirty="0" smtClean="0"/>
              <a:t>communities</a:t>
            </a:r>
          </a:p>
          <a:p>
            <a:endParaRPr lang="en-US" dirty="0" smtClean="0"/>
          </a:p>
          <a:p>
            <a:r>
              <a:rPr lang="en-US" sz="2800" dirty="0" smtClean="0"/>
              <a:t>In </a:t>
            </a:r>
            <a:r>
              <a:rPr lang="en-US" sz="2800" dirty="0"/>
              <a:t>a social networks, individuals influence and are influenced by </a:t>
            </a:r>
            <a:r>
              <a:rPr lang="en-US" sz="2800" dirty="0" smtClean="0"/>
              <a:t>others</a:t>
            </a:r>
          </a:p>
          <a:p>
            <a:endParaRPr lang="en-US" sz="2800" dirty="0" smtClean="0"/>
          </a:p>
          <a:p>
            <a:r>
              <a:rPr lang="en-US" sz="2800" dirty="0" smtClean="0"/>
              <a:t>Communities </a:t>
            </a:r>
            <a:r>
              <a:rPr lang="en-US" sz="2800" dirty="0"/>
              <a:t>have opinion </a:t>
            </a:r>
            <a:r>
              <a:rPr lang="en-US" sz="2800" dirty="0" smtClean="0"/>
              <a:t>leaders</a:t>
            </a:r>
            <a:endParaRPr lang="en-US" sz="2800" dirty="0"/>
          </a:p>
          <a:p>
            <a:endParaRPr lang="pt-BR" sz="2800" dirty="0"/>
          </a:p>
          <a:p>
            <a:pPr marL="285750" indent="-285750"/>
            <a:endParaRPr lang="en-US" sz="4000" dirty="0" smtClean="0"/>
          </a:p>
          <a:p>
            <a:pPr marL="285750" indent="-285750"/>
            <a:endParaRPr lang="en-US" sz="4000" dirty="0" smtClean="0"/>
          </a:p>
          <a:p>
            <a:pPr marL="285750" indent="-285750"/>
            <a:endParaRPr lang="en-US" sz="4000" dirty="0"/>
          </a:p>
        </p:txBody>
      </p:sp>
      <p:sp>
        <p:nvSpPr>
          <p:cNvPr id="3" name="CaixaDeTexto 2"/>
          <p:cNvSpPr txBox="1"/>
          <p:nvPr/>
        </p:nvSpPr>
        <p:spPr>
          <a:xfrm>
            <a:off x="1" y="5445224"/>
            <a:ext cx="9144000" cy="1077218"/>
          </a:xfrm>
          <a:prstGeom prst="rect">
            <a:avLst/>
          </a:prstGeom>
          <a:noFill/>
        </p:spPr>
        <p:txBody>
          <a:bodyPr wrap="square" rtlCol="0">
            <a:spAutoFit/>
          </a:bodyPr>
          <a:lstStyle/>
          <a:p>
            <a:pPr algn="ctr"/>
            <a:r>
              <a:rPr lang="en-US" sz="3200" b="1" dirty="0"/>
              <a:t>A group of leaders or </a:t>
            </a:r>
            <a:r>
              <a:rPr lang="en-US" sz="3200" b="1" dirty="0" smtClean="0"/>
              <a:t>influential members are </a:t>
            </a:r>
            <a:r>
              <a:rPr lang="en-US" sz="3200" b="1" dirty="0"/>
              <a:t>able </a:t>
            </a:r>
            <a:endParaRPr lang="en-US" sz="3200" b="1" dirty="0" smtClean="0"/>
          </a:p>
          <a:p>
            <a:pPr algn="ctr"/>
            <a:r>
              <a:rPr lang="en-US" sz="3200" b="1" dirty="0" smtClean="0"/>
              <a:t>to </a:t>
            </a:r>
            <a:r>
              <a:rPr lang="en-US" sz="3200" b="1" dirty="0"/>
              <a:t>affect </a:t>
            </a:r>
            <a:r>
              <a:rPr lang="en-US" sz="3200" b="1" dirty="0" smtClean="0"/>
              <a:t>the </a:t>
            </a:r>
            <a:r>
              <a:rPr lang="en-US" sz="3200" b="1" dirty="0"/>
              <a:t>dynamics of the entire community</a:t>
            </a:r>
            <a:endParaRPr lang="pt-BR" sz="3200" b="1" dirty="0"/>
          </a:p>
        </p:txBody>
      </p:sp>
    </p:spTree>
    <p:extLst>
      <p:ext uri="{BB962C8B-B14F-4D97-AF65-F5344CB8AC3E}">
        <p14:creationId xmlns:p14="http://schemas.microsoft.com/office/powerpoint/2010/main" val="304320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ítulo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dirty="0" smtClean="0">
                <a:effectLst>
                  <a:outerShdw blurRad="38100" dist="38100" dir="2700000" algn="tl">
                    <a:srgbClr val="000000">
                      <a:alpha val="43137"/>
                    </a:srgbClr>
                  </a:outerShdw>
                </a:effectLst>
                <a:latin typeface="Helvetica"/>
                <a:cs typeface="Helvetica"/>
              </a:rPr>
              <a:t>Our Goal</a:t>
            </a:r>
            <a:endParaRPr lang="en-US" sz="4800" b="1" dirty="0">
              <a:effectLst>
                <a:outerShdw blurRad="38100" dist="38100" dir="2700000" algn="tl">
                  <a:srgbClr val="000000">
                    <a:alpha val="43137"/>
                  </a:srgbClr>
                </a:outerShdw>
              </a:effectLst>
              <a:latin typeface="Helvetica"/>
              <a:cs typeface="Helvetica"/>
            </a:endParaRPr>
          </a:p>
        </p:txBody>
      </p:sp>
      <p:sp>
        <p:nvSpPr>
          <p:cNvPr id="4" name="Espaço Reservado para Conteúdo 2"/>
          <p:cNvSpPr>
            <a:spLocks noGrp="1"/>
          </p:cNvSpPr>
          <p:nvPr>
            <p:ph idx="1"/>
          </p:nvPr>
        </p:nvSpPr>
        <p:spPr>
          <a:xfrm>
            <a:off x="446066" y="1916832"/>
            <a:ext cx="8208912" cy="4294301"/>
          </a:xfrm>
        </p:spPr>
        <p:txBody>
          <a:bodyPr>
            <a:noAutofit/>
          </a:bodyPr>
          <a:lstStyle/>
          <a:p>
            <a:pPr marL="285750" indent="-285750"/>
            <a:r>
              <a:rPr lang="en-US" sz="2800" dirty="0">
                <a:latin typeface="Helvetica" pitchFamily="34" charset="0"/>
              </a:rPr>
              <a:t>Study the dynamics of </a:t>
            </a:r>
            <a:r>
              <a:rPr lang="en-US" sz="2800" b="1" dirty="0">
                <a:solidFill>
                  <a:srgbClr val="00B050"/>
                </a:solidFill>
                <a:latin typeface="Helvetica" pitchFamily="34" charset="0"/>
              </a:rPr>
              <a:t>scientific </a:t>
            </a:r>
            <a:r>
              <a:rPr lang="en-US" sz="2800" b="1" dirty="0" smtClean="0">
                <a:solidFill>
                  <a:srgbClr val="00B050"/>
                </a:solidFill>
                <a:latin typeface="Helvetica" pitchFamily="34" charset="0"/>
              </a:rPr>
              <a:t>communities</a:t>
            </a:r>
            <a:endParaRPr lang="en-US" sz="2800" b="1" dirty="0">
              <a:solidFill>
                <a:srgbClr val="00B050"/>
              </a:solidFill>
              <a:latin typeface="Helvetica" pitchFamily="34" charset="0"/>
            </a:endParaRPr>
          </a:p>
          <a:p>
            <a:pPr marL="285750" indent="-285750"/>
            <a:endParaRPr lang="en-US" sz="2800" dirty="0" smtClean="0">
              <a:latin typeface="Helvetica" pitchFamily="34" charset="0"/>
            </a:endParaRPr>
          </a:p>
          <a:p>
            <a:pPr marL="285750" indent="-285750"/>
            <a:r>
              <a:rPr lang="en-US" sz="2800" dirty="0" smtClean="0">
                <a:latin typeface="Helvetica" pitchFamily="34" charset="0"/>
              </a:rPr>
              <a:t>Identify </a:t>
            </a:r>
            <a:r>
              <a:rPr lang="en-US" sz="2800" dirty="0">
                <a:latin typeface="Helvetica" pitchFamily="34" charset="0"/>
              </a:rPr>
              <a:t>leaderships </a:t>
            </a:r>
            <a:r>
              <a:rPr lang="en-US" sz="2800" dirty="0" smtClean="0">
                <a:latin typeface="Helvetica" pitchFamily="34" charset="0"/>
              </a:rPr>
              <a:t>within </a:t>
            </a:r>
            <a:br>
              <a:rPr lang="en-US" sz="2800" dirty="0" smtClean="0">
                <a:latin typeface="Helvetica" pitchFamily="34" charset="0"/>
              </a:rPr>
            </a:br>
            <a:r>
              <a:rPr lang="en-US" sz="2800" b="1" dirty="0" smtClean="0">
                <a:solidFill>
                  <a:srgbClr val="00B050"/>
                </a:solidFill>
                <a:latin typeface="Helvetica" pitchFamily="34" charset="0"/>
              </a:rPr>
              <a:t>scientific communities </a:t>
            </a:r>
            <a:r>
              <a:rPr lang="en-US" sz="2800" dirty="0" smtClean="0">
                <a:latin typeface="Helvetica" pitchFamily="34" charset="0"/>
              </a:rPr>
              <a:t>(Community </a:t>
            </a:r>
            <a:r>
              <a:rPr lang="en-US" sz="2800" dirty="0">
                <a:latin typeface="Helvetica" pitchFamily="34" charset="0"/>
              </a:rPr>
              <a:t>C</a:t>
            </a:r>
            <a:r>
              <a:rPr lang="en-US" sz="2800" dirty="0" smtClean="0">
                <a:latin typeface="Helvetica" pitchFamily="34" charset="0"/>
              </a:rPr>
              <a:t>ore)</a:t>
            </a:r>
            <a:endParaRPr lang="en-US" sz="2800" dirty="0">
              <a:latin typeface="Helvetica" pitchFamily="34" charset="0"/>
            </a:endParaRPr>
          </a:p>
          <a:p>
            <a:pPr marL="285750" indent="-285750"/>
            <a:endParaRPr lang="en-US" sz="2800" dirty="0" smtClean="0">
              <a:latin typeface="Helvetica" pitchFamily="34" charset="0"/>
            </a:endParaRPr>
          </a:p>
          <a:p>
            <a:pPr marL="285750" indent="-285750"/>
            <a:r>
              <a:rPr lang="en-US" sz="2800" dirty="0" smtClean="0">
                <a:latin typeface="Helvetica" pitchFamily="34" charset="0"/>
              </a:rPr>
              <a:t>Investigate the properties </a:t>
            </a:r>
            <a:r>
              <a:rPr lang="en-US" sz="2800" dirty="0">
                <a:latin typeface="Helvetica" pitchFamily="34" charset="0"/>
              </a:rPr>
              <a:t>of </a:t>
            </a:r>
            <a:r>
              <a:rPr lang="en-US" sz="2800" dirty="0" smtClean="0">
                <a:latin typeface="Helvetica" pitchFamily="34" charset="0"/>
              </a:rPr>
              <a:t>a Community Core</a:t>
            </a:r>
            <a:endParaRPr lang="en-US" sz="2800" dirty="0">
              <a:latin typeface="Helvetica" pitchFamily="34" charset="0"/>
            </a:endParaRPr>
          </a:p>
          <a:p>
            <a:pPr marL="285750" indent="-285750"/>
            <a:endParaRPr lang="en-US" sz="4000" dirty="0" smtClean="0"/>
          </a:p>
          <a:p>
            <a:pPr marL="285750" indent="-285750"/>
            <a:endParaRPr lang="en-US" sz="4000" dirty="0" smtClean="0"/>
          </a:p>
          <a:p>
            <a:pPr marL="285750" indent="-285750"/>
            <a:endParaRPr lang="en-US" sz="4000" dirty="0"/>
          </a:p>
        </p:txBody>
      </p:sp>
    </p:spTree>
    <p:extLst>
      <p:ext uri="{BB962C8B-B14F-4D97-AF65-F5344CB8AC3E}">
        <p14:creationId xmlns:p14="http://schemas.microsoft.com/office/powerpoint/2010/main" val="1169121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114800" y="2971800"/>
            <a:ext cx="184731" cy="369332"/>
          </a:xfrm>
          <a:prstGeom prst="rect">
            <a:avLst/>
          </a:prstGeom>
          <a:noFill/>
        </p:spPr>
        <p:txBody>
          <a:bodyPr wrap="none" rtlCol="0">
            <a:spAutoFit/>
          </a:bodyPr>
          <a:lstStyle/>
          <a:p>
            <a:endParaRPr lang="pt-BR" dirty="0">
              <a:latin typeface="Helvetica" pitchFamily="34" charset="0"/>
            </a:endParaRPr>
          </a:p>
        </p:txBody>
      </p:sp>
      <p:sp>
        <p:nvSpPr>
          <p:cNvPr id="6" name="Espaço Reservado para Conteúdo 5"/>
          <p:cNvSpPr>
            <a:spLocks noGrp="1"/>
          </p:cNvSpPr>
          <p:nvPr>
            <p:ph idx="1"/>
          </p:nvPr>
        </p:nvSpPr>
        <p:spPr>
          <a:xfrm>
            <a:off x="251520" y="4784413"/>
            <a:ext cx="8568952" cy="948843"/>
          </a:xfrm>
        </p:spPr>
        <p:txBody>
          <a:bodyPr>
            <a:noAutofit/>
          </a:bodyPr>
          <a:lstStyle/>
          <a:p>
            <a:pPr marL="0" indent="0">
              <a:buNone/>
            </a:pPr>
            <a:r>
              <a:rPr lang="en-US" sz="4000" i="1" dirty="0" smtClean="0">
                <a:latin typeface="Century Schoolbook" pitchFamily="18" charset="0"/>
              </a:rPr>
              <a:t>CoreScore</a:t>
            </a:r>
            <a:r>
              <a:rPr lang="en-US" sz="4000" i="1" baseline="-25000" dirty="0" smtClean="0">
                <a:latin typeface="Century Schoolbook" pitchFamily="18" charset="0"/>
              </a:rPr>
              <a:t>r,c,t</a:t>
            </a:r>
            <a:r>
              <a:rPr lang="en-US" sz="4000" dirty="0" smtClean="0">
                <a:latin typeface="Century Schoolbook" pitchFamily="18" charset="0"/>
              </a:rPr>
              <a:t> </a:t>
            </a:r>
            <a:r>
              <a:rPr lang="en-US" sz="4000" dirty="0" smtClean="0">
                <a:latin typeface="Century Schoolbook" pitchFamily="18" charset="0"/>
                <a:sym typeface="Symbol"/>
              </a:rPr>
              <a:t></a:t>
            </a:r>
            <a:r>
              <a:rPr lang="en-US" sz="4000" dirty="0" smtClean="0">
                <a:latin typeface="Century Schoolbook" pitchFamily="18" charset="0"/>
              </a:rPr>
              <a:t> </a:t>
            </a:r>
            <a:r>
              <a:rPr lang="en-US" sz="4000" i="1" dirty="0" smtClean="0">
                <a:latin typeface="Century Schoolbook" pitchFamily="18" charset="0"/>
              </a:rPr>
              <a:t>h</a:t>
            </a:r>
            <a:r>
              <a:rPr lang="en-US" sz="4000" i="1" baseline="-25000" dirty="0" smtClean="0">
                <a:latin typeface="Century Schoolbook" pitchFamily="18" charset="0"/>
              </a:rPr>
              <a:t>r</a:t>
            </a:r>
            <a:r>
              <a:rPr lang="en-US" sz="4000" dirty="0" smtClean="0">
                <a:latin typeface="Century Schoolbook" pitchFamily="18" charset="0"/>
              </a:rPr>
              <a:t> </a:t>
            </a:r>
            <a:r>
              <a:rPr lang="en-US" sz="4000" dirty="0" smtClean="0">
                <a:latin typeface="Century Schoolbook" pitchFamily="18" charset="0"/>
                <a:sym typeface="Symbol"/>
              </a:rPr>
              <a:t> </a:t>
            </a:r>
            <a:r>
              <a:rPr lang="en-US" sz="4000" dirty="0" smtClean="0">
                <a:latin typeface="Century Schoolbook" pitchFamily="18" charset="0"/>
              </a:rPr>
              <a:t>#</a:t>
            </a:r>
            <a:r>
              <a:rPr lang="en-US" sz="4000" i="1" dirty="0" smtClean="0">
                <a:latin typeface="Century Schoolbook" pitchFamily="18" charset="0"/>
              </a:rPr>
              <a:t>publications</a:t>
            </a:r>
            <a:r>
              <a:rPr lang="en-US" sz="4000" i="1" baseline="-25000" dirty="0" smtClean="0">
                <a:latin typeface="Century Schoolbook" pitchFamily="18" charset="0"/>
              </a:rPr>
              <a:t>r,c,t</a:t>
            </a:r>
            <a:endParaRPr lang="en-US" sz="4000" i="1" baseline="-25000" dirty="0">
              <a:latin typeface="Century Schoolbook" pitchFamily="18" charset="0"/>
            </a:endParaRPr>
          </a:p>
        </p:txBody>
      </p:sp>
      <p:sp>
        <p:nvSpPr>
          <p:cNvPr id="5" name="Título 1"/>
          <p:cNvSpPr>
            <a:spLocks noGrp="1"/>
          </p:cNvSpPr>
          <p:nvPr>
            <p:ph type="title"/>
          </p:nvPr>
        </p:nvSpPr>
        <p:spPr>
          <a:xfrm>
            <a:off x="467544" y="197768"/>
            <a:ext cx="8229600" cy="1143000"/>
          </a:xfrm>
        </p:spPr>
        <p:txBody>
          <a:bodyPr/>
          <a:lstStyle/>
          <a:p>
            <a:r>
              <a:rPr lang="pt-BR" b="1" dirty="0" smtClean="0">
                <a:effectLst>
                  <a:outerShdw blurRad="38100" dist="38100" dir="2700000" algn="tl">
                    <a:srgbClr val="000000">
                      <a:alpha val="43137"/>
                    </a:srgbClr>
                  </a:outerShdw>
                </a:effectLst>
                <a:latin typeface="Helvetica" pitchFamily="34" charset="0"/>
              </a:rPr>
              <a:t>Core Score</a:t>
            </a:r>
            <a:endParaRPr lang="pt-BR" b="1" dirty="0">
              <a:effectLst>
                <a:outerShdw blurRad="38100" dist="38100" dir="2700000" algn="tl">
                  <a:srgbClr val="000000">
                    <a:alpha val="43137"/>
                  </a:srgbClr>
                </a:outerShdw>
              </a:effectLst>
              <a:latin typeface="Helvetica" pitchFamily="34" charset="0"/>
            </a:endParaRPr>
          </a:p>
        </p:txBody>
      </p:sp>
      <p:sp>
        <p:nvSpPr>
          <p:cNvPr id="7" name="Espaço Reservado para Conteúdo 5"/>
          <p:cNvSpPr txBox="1">
            <a:spLocks/>
          </p:cNvSpPr>
          <p:nvPr/>
        </p:nvSpPr>
        <p:spPr>
          <a:xfrm>
            <a:off x="251520" y="1700808"/>
            <a:ext cx="8568952" cy="28083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latin typeface="Helvetica" pitchFamily="34" charset="0"/>
              </a:rPr>
              <a:t>Estimates a researcher’s importance within a community.</a:t>
            </a:r>
          </a:p>
          <a:p>
            <a:endParaRPr lang="en-US" sz="2800" dirty="0" smtClean="0">
              <a:latin typeface="Helvetica" pitchFamily="34" charset="0"/>
            </a:endParaRPr>
          </a:p>
          <a:p>
            <a:r>
              <a:rPr lang="en-US" sz="2800" dirty="0" smtClean="0">
                <a:latin typeface="Helvetica" pitchFamily="34" charset="0"/>
              </a:rPr>
              <a:t>The core score of a researcher </a:t>
            </a:r>
            <a:r>
              <a:rPr lang="en-US" sz="2800" i="1" dirty="0" smtClean="0">
                <a:latin typeface="Helvetica" pitchFamily="34" charset="0"/>
              </a:rPr>
              <a:t>r</a:t>
            </a:r>
            <a:r>
              <a:rPr lang="en-US" sz="2800" dirty="0" smtClean="0">
                <a:latin typeface="Helvetica" pitchFamily="34" charset="0"/>
              </a:rPr>
              <a:t> into a community </a:t>
            </a:r>
            <a:r>
              <a:rPr lang="en-US" sz="2800" i="1" dirty="0" smtClean="0">
                <a:latin typeface="Helvetica" pitchFamily="34" charset="0"/>
              </a:rPr>
              <a:t>c</a:t>
            </a:r>
            <a:r>
              <a:rPr lang="en-US" sz="2800" dirty="0" smtClean="0">
                <a:latin typeface="Helvetica" pitchFamily="34" charset="0"/>
              </a:rPr>
              <a:t> in a period of time </a:t>
            </a:r>
            <a:r>
              <a:rPr lang="en-US" sz="2800" i="1" dirty="0" smtClean="0">
                <a:latin typeface="Helvetica" pitchFamily="34" charset="0"/>
              </a:rPr>
              <a:t>t</a:t>
            </a:r>
            <a:r>
              <a:rPr lang="en-US" sz="2800" dirty="0" smtClean="0">
                <a:latin typeface="Helvetica" pitchFamily="34" charset="0"/>
              </a:rPr>
              <a:t> is given by:</a:t>
            </a:r>
            <a:endParaRPr lang="en-US" sz="2800" baseline="-25000" dirty="0">
              <a:latin typeface="Helvetica" pitchFamily="34" charset="0"/>
            </a:endParaRPr>
          </a:p>
        </p:txBody>
      </p:sp>
    </p:spTree>
    <p:extLst>
      <p:ext uri="{BB962C8B-B14F-4D97-AF65-F5344CB8AC3E}">
        <p14:creationId xmlns:p14="http://schemas.microsoft.com/office/powerpoint/2010/main" val="3367972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Helvetica"/>
                <a:cs typeface="Helvetica"/>
              </a:rPr>
              <a:t>Important Steps</a:t>
            </a:r>
            <a:endParaRPr lang="en-US" b="1" dirty="0">
              <a:effectLst>
                <a:outerShdw blurRad="38100" dist="38100" dir="2700000" algn="tl">
                  <a:srgbClr val="000000">
                    <a:alpha val="43137"/>
                  </a:srgbClr>
                </a:outerShdw>
              </a:effectLst>
              <a:latin typeface="Helvetica"/>
              <a:cs typeface="Helvetica"/>
            </a:endParaRPr>
          </a:p>
        </p:txBody>
      </p:sp>
      <p:sp>
        <p:nvSpPr>
          <p:cNvPr id="10" name="Espaço Reservado para Conteúdo 9"/>
          <p:cNvSpPr>
            <a:spLocks noGrp="1"/>
          </p:cNvSpPr>
          <p:nvPr>
            <p:ph idx="1"/>
          </p:nvPr>
        </p:nvSpPr>
        <p:spPr/>
        <p:txBody>
          <a:bodyPr>
            <a:noAutofit/>
          </a:bodyPr>
          <a:lstStyle/>
          <a:p>
            <a:r>
              <a:rPr lang="en-US" sz="2800" dirty="0" smtClean="0">
                <a:latin typeface="Helvetica" pitchFamily="34" charset="0"/>
              </a:rPr>
              <a:t>We used 24 conferences extracted of DBLP</a:t>
            </a:r>
            <a:br>
              <a:rPr lang="en-US" sz="2800" dirty="0" smtClean="0">
                <a:latin typeface="Helvetica" pitchFamily="34" charset="0"/>
              </a:rPr>
            </a:br>
            <a:endParaRPr lang="en-US" sz="2800" dirty="0" smtClean="0">
              <a:latin typeface="Helvetica" pitchFamily="34" charset="0"/>
            </a:endParaRPr>
          </a:p>
          <a:p>
            <a:r>
              <a:rPr lang="en-US" sz="2800" dirty="0" smtClean="0">
                <a:latin typeface="Helvetica" pitchFamily="34" charset="0"/>
              </a:rPr>
              <a:t>We estimated the H-Index using Shine project</a:t>
            </a:r>
            <a:br>
              <a:rPr lang="en-US" sz="2800" dirty="0" smtClean="0">
                <a:latin typeface="Helvetica" pitchFamily="34" charset="0"/>
              </a:rPr>
            </a:br>
            <a:endParaRPr lang="en-US" sz="2800" dirty="0" smtClean="0">
              <a:latin typeface="Helvetica" pitchFamily="34" charset="0"/>
            </a:endParaRPr>
          </a:p>
          <a:p>
            <a:r>
              <a:rPr lang="en-US" sz="2800" dirty="0" smtClean="0">
                <a:latin typeface="Helvetica" pitchFamily="34" charset="0"/>
              </a:rPr>
              <a:t>We defined two thresholds:</a:t>
            </a:r>
          </a:p>
          <a:p>
            <a:pPr lvl="1"/>
            <a:r>
              <a:rPr lang="en-US" sz="2400" dirty="0" smtClean="0">
                <a:latin typeface="Helvetica" pitchFamily="34" charset="0"/>
              </a:rPr>
              <a:t>Community core size: 10%</a:t>
            </a:r>
          </a:p>
          <a:p>
            <a:pPr lvl="1"/>
            <a:r>
              <a:rPr lang="en-US" sz="2400" dirty="0" smtClean="0">
                <a:latin typeface="Helvetica" pitchFamily="34" charset="0"/>
              </a:rPr>
              <a:t>Temporal Sliding Window Size: 3 years</a:t>
            </a:r>
          </a:p>
          <a:p>
            <a:endParaRPr lang="en-US" dirty="0">
              <a:latin typeface="Helvetica" pitchFamily="34" charset="0"/>
            </a:endParaRPr>
          </a:p>
        </p:txBody>
      </p:sp>
    </p:spTree>
    <p:extLst>
      <p:ext uri="{BB962C8B-B14F-4D97-AF65-F5344CB8AC3E}">
        <p14:creationId xmlns:p14="http://schemas.microsoft.com/office/powerpoint/2010/main" val="3627028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5616" y="980728"/>
            <a:ext cx="7056783" cy="4868335"/>
          </a:xfrm>
        </p:spPr>
      </p:pic>
      <p:sp>
        <p:nvSpPr>
          <p:cNvPr id="2" name="Título 1"/>
          <p:cNvSpPr>
            <a:spLocks noGrp="1"/>
          </p:cNvSpPr>
          <p:nvPr>
            <p:ph type="title"/>
          </p:nvPr>
        </p:nvSpPr>
        <p:spPr>
          <a:xfrm>
            <a:off x="467544" y="-27384"/>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Jon Kleinberg’s Communities</a:t>
            </a:r>
            <a:endParaRPr lang="en-US" b="1" dirty="0">
              <a:effectLst>
                <a:outerShdw blurRad="38100" dist="38100" dir="2700000" algn="tl">
                  <a:srgbClr val="000000">
                    <a:alpha val="43137"/>
                  </a:srgbClr>
                </a:outerShdw>
              </a:effectLst>
              <a:latin typeface="Helvetica" pitchFamily="34" charset="0"/>
            </a:endParaRPr>
          </a:p>
        </p:txBody>
      </p:sp>
      <p:sp>
        <p:nvSpPr>
          <p:cNvPr id="3" name="CaixaDeTexto 2"/>
          <p:cNvSpPr txBox="1"/>
          <p:nvPr/>
        </p:nvSpPr>
        <p:spPr>
          <a:xfrm>
            <a:off x="3239503" y="5445224"/>
            <a:ext cx="3528392" cy="461665"/>
          </a:xfrm>
          <a:prstGeom prst="rect">
            <a:avLst/>
          </a:prstGeom>
          <a:solidFill>
            <a:schemeClr val="bg1"/>
          </a:solidFill>
        </p:spPr>
        <p:txBody>
          <a:bodyPr wrap="square" rtlCol="0">
            <a:spAutoFit/>
          </a:bodyPr>
          <a:lstStyle/>
          <a:p>
            <a:pPr algn="ctr"/>
            <a:r>
              <a:rPr lang="pt-BR" sz="2400" dirty="0" err="1" smtClean="0">
                <a:latin typeface="Helvetica" pitchFamily="34" charset="0"/>
              </a:rPr>
              <a:t>Three</a:t>
            </a:r>
            <a:r>
              <a:rPr lang="pt-BR" sz="2400" dirty="0" smtClean="0">
                <a:latin typeface="Helvetica" pitchFamily="34" charset="0"/>
              </a:rPr>
              <a:t> </a:t>
            </a:r>
            <a:r>
              <a:rPr lang="pt-BR" sz="2400" dirty="0" err="1">
                <a:latin typeface="Helvetica" pitchFamily="34" charset="0"/>
              </a:rPr>
              <a:t>years</a:t>
            </a:r>
            <a:r>
              <a:rPr lang="pt-BR" sz="2400" dirty="0">
                <a:latin typeface="Helvetica" pitchFamily="34" charset="0"/>
              </a:rPr>
              <a:t> </a:t>
            </a:r>
            <a:r>
              <a:rPr lang="pt-BR" sz="2400" dirty="0" err="1">
                <a:latin typeface="Helvetica" pitchFamily="34" charset="0"/>
              </a:rPr>
              <a:t>window</a:t>
            </a:r>
            <a:endParaRPr lang="pt-BR" sz="2400" dirty="0">
              <a:latin typeface="Helvetica" pitchFamily="34" charset="0"/>
            </a:endParaRPr>
          </a:p>
        </p:txBody>
      </p:sp>
      <p:sp>
        <p:nvSpPr>
          <p:cNvPr id="5" name="Retângulo 4"/>
          <p:cNvSpPr/>
          <p:nvPr/>
        </p:nvSpPr>
        <p:spPr>
          <a:xfrm>
            <a:off x="2178050" y="4102100"/>
            <a:ext cx="5603875" cy="730964"/>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C00000"/>
                </a:solidFill>
                <a:effectLst>
                  <a:outerShdw blurRad="38100" dist="38100" dir="2700000" algn="tl">
                    <a:srgbClr val="000000">
                      <a:alpha val="43137"/>
                    </a:srgbClr>
                  </a:outerShdw>
                </a:effectLst>
              </a:rPr>
              <a:t>Community </a:t>
            </a:r>
            <a:r>
              <a:rPr lang="en-US" sz="3200" b="1" dirty="0">
                <a:solidFill>
                  <a:srgbClr val="C00000"/>
                </a:solidFill>
                <a:effectLst>
                  <a:outerShdw blurRad="38100" dist="38100" dir="2700000" algn="tl">
                    <a:srgbClr val="000000">
                      <a:alpha val="43137"/>
                    </a:srgbClr>
                  </a:outerShdw>
                </a:effectLst>
              </a:rPr>
              <a:t>Core</a:t>
            </a:r>
          </a:p>
        </p:txBody>
      </p:sp>
      <p:sp>
        <p:nvSpPr>
          <p:cNvPr id="6" name="Título 1"/>
          <p:cNvSpPr txBox="1">
            <a:spLocks/>
          </p:cNvSpPr>
          <p:nvPr/>
        </p:nvSpPr>
        <p:spPr>
          <a:xfrm>
            <a:off x="0" y="5906862"/>
            <a:ext cx="9144000" cy="882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700" dirty="0" smtClean="0">
                <a:latin typeface="Helvetica" pitchFamily="34" charset="0"/>
              </a:rPr>
              <a:t>Moving from STOC to KDD</a:t>
            </a:r>
            <a:endParaRPr lang="en-US" sz="2700" dirty="0">
              <a:latin typeface="Helvetica" pitchFamily="34" charset="0"/>
            </a:endParaRPr>
          </a:p>
        </p:txBody>
      </p:sp>
    </p:spTree>
    <p:extLst>
      <p:ext uri="{BB962C8B-B14F-4D97-AF65-F5344CB8AC3E}">
        <p14:creationId xmlns:p14="http://schemas.microsoft.com/office/powerpoint/2010/main" val="549529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88640"/>
            <a:ext cx="8229600" cy="720079"/>
          </a:xfrm>
        </p:spPr>
        <p:txBody>
          <a:bodyPr>
            <a:noAutofit/>
          </a:bodyPr>
          <a:lstStyle/>
          <a:p>
            <a:pPr marL="0" indent="0" algn="ctr">
              <a:buNone/>
            </a:pPr>
            <a:r>
              <a:rPr lang="en-US" sz="3600" b="1" dirty="0" smtClean="0">
                <a:effectLst>
                  <a:outerShdw blurRad="38100" dist="38100" dir="2700000" algn="tl">
                    <a:srgbClr val="000000">
                      <a:alpha val="43137"/>
                    </a:srgbClr>
                  </a:outerShdw>
                </a:effectLst>
                <a:latin typeface="Helvetica" pitchFamily="34" charset="0"/>
              </a:rPr>
              <a:t>Awarded Researchers</a:t>
            </a:r>
          </a:p>
        </p:txBody>
      </p:sp>
      <p:graphicFrame>
        <p:nvGraphicFramePr>
          <p:cNvPr id="2" name="Gráfico 1"/>
          <p:cNvGraphicFramePr/>
          <p:nvPr>
            <p:extLst>
              <p:ext uri="{D42A27DB-BD31-4B8C-83A1-F6EECF244321}">
                <p14:modId xmlns:p14="http://schemas.microsoft.com/office/powerpoint/2010/main" val="2111333096"/>
              </p:ext>
            </p:extLst>
          </p:nvPr>
        </p:nvGraphicFramePr>
        <p:xfrm>
          <a:off x="395536" y="836712"/>
          <a:ext cx="8280920" cy="4968552"/>
        </p:xfrm>
        <a:graphic>
          <a:graphicData uri="http://schemas.openxmlformats.org/drawingml/2006/chart">
            <c:chart xmlns:c="http://schemas.openxmlformats.org/drawingml/2006/chart" xmlns:r="http://schemas.openxmlformats.org/officeDocument/2006/relationships" r:id="rId3"/>
          </a:graphicData>
        </a:graphic>
      </p:graphicFrame>
      <p:sp>
        <p:nvSpPr>
          <p:cNvPr id="4"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Helvetica" pitchFamily="34" charset="0"/>
              </a:rPr>
              <a:t>Members of the core community awarded</a:t>
            </a:r>
            <a:endParaRPr lang="en-US" sz="3200" dirty="0">
              <a:latin typeface="Helvetica" pitchFamily="34" charset="0"/>
            </a:endParaRPr>
          </a:p>
        </p:txBody>
      </p:sp>
    </p:spTree>
    <p:extLst>
      <p:ext uri="{BB962C8B-B14F-4D97-AF65-F5344CB8AC3E}">
        <p14:creationId xmlns:p14="http://schemas.microsoft.com/office/powerpoint/2010/main" val="2382927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43713" y="1226469"/>
            <a:ext cx="6551947" cy="4573389"/>
          </a:xfrm>
        </p:spPr>
      </p:pic>
      <p:sp>
        <p:nvSpPr>
          <p:cNvPr id="2" name="Título 1"/>
          <p:cNvSpPr>
            <a:spLocks noGrp="1"/>
          </p:cNvSpPr>
          <p:nvPr>
            <p:ph type="title"/>
          </p:nvPr>
        </p:nvSpPr>
        <p:spPr>
          <a:xfrm>
            <a:off x="457200" y="-27384"/>
            <a:ext cx="8229600" cy="1143000"/>
          </a:xfrm>
        </p:spPr>
        <p:txBody>
          <a:bodyPr>
            <a:normAutofit/>
          </a:bodyPr>
          <a:lstStyle/>
          <a:p>
            <a:r>
              <a:rPr lang="en-US" b="1" dirty="0">
                <a:effectLst>
                  <a:outerShdw blurRad="38100" dist="38100" dir="2700000" algn="tl">
                    <a:srgbClr val="000000">
                      <a:alpha val="43137"/>
                    </a:srgbClr>
                  </a:outerShdw>
                </a:effectLst>
                <a:latin typeface="Helvetica" pitchFamily="34" charset="0"/>
              </a:rPr>
              <a:t>Influence of Core Members</a:t>
            </a:r>
            <a:endParaRPr lang="pt-BR" b="1" dirty="0">
              <a:effectLst>
                <a:outerShdw blurRad="38100" dist="38100" dir="2700000" algn="tl">
                  <a:srgbClr val="000000">
                    <a:alpha val="43137"/>
                  </a:srgbClr>
                </a:outerShdw>
              </a:effectLst>
              <a:latin typeface="Helvetica" pitchFamily="34" charset="0"/>
            </a:endParaRPr>
          </a:p>
        </p:txBody>
      </p:sp>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Helvetica" pitchFamily="34" charset="0"/>
              </a:rPr>
              <a:t>How does it affect the network?</a:t>
            </a:r>
            <a:endParaRPr lang="en-US" sz="3200" dirty="0">
              <a:latin typeface="Helvetica" pitchFamily="34" charset="0"/>
            </a:endParaRPr>
          </a:p>
        </p:txBody>
      </p:sp>
      <p:sp>
        <p:nvSpPr>
          <p:cNvPr id="6" name="CaixaDeTexto 5"/>
          <p:cNvSpPr txBox="1"/>
          <p:nvPr/>
        </p:nvSpPr>
        <p:spPr>
          <a:xfrm>
            <a:off x="3264844" y="5356949"/>
            <a:ext cx="3528392" cy="430887"/>
          </a:xfrm>
          <a:prstGeom prst="rect">
            <a:avLst/>
          </a:prstGeom>
          <a:solidFill>
            <a:schemeClr val="bg1"/>
          </a:solidFill>
        </p:spPr>
        <p:txBody>
          <a:bodyPr wrap="square" rtlCol="0">
            <a:spAutoFit/>
          </a:bodyPr>
          <a:lstStyle/>
          <a:p>
            <a:pPr algn="ctr"/>
            <a:r>
              <a:rPr lang="pt-BR" sz="2200" dirty="0" err="1" smtClean="0">
                <a:latin typeface="Helvetica" pitchFamily="34" charset="0"/>
              </a:rPr>
              <a:t>Three</a:t>
            </a:r>
            <a:r>
              <a:rPr lang="pt-BR" sz="2200" dirty="0" smtClean="0">
                <a:latin typeface="Helvetica" pitchFamily="34" charset="0"/>
              </a:rPr>
              <a:t> </a:t>
            </a:r>
            <a:r>
              <a:rPr lang="pt-BR" sz="2200" dirty="0" err="1">
                <a:latin typeface="Helvetica" pitchFamily="34" charset="0"/>
              </a:rPr>
              <a:t>years</a:t>
            </a:r>
            <a:r>
              <a:rPr lang="pt-BR" sz="2200" dirty="0">
                <a:latin typeface="Helvetica" pitchFamily="34" charset="0"/>
              </a:rPr>
              <a:t> </a:t>
            </a:r>
            <a:r>
              <a:rPr lang="pt-BR" sz="2200" dirty="0" err="1">
                <a:latin typeface="Helvetica" pitchFamily="34" charset="0"/>
              </a:rPr>
              <a:t>window</a:t>
            </a:r>
            <a:endParaRPr lang="pt-BR" sz="2200" dirty="0">
              <a:latin typeface="Helvetica" pitchFamily="34" charset="0"/>
            </a:endParaRPr>
          </a:p>
        </p:txBody>
      </p:sp>
    </p:spTree>
    <p:extLst>
      <p:ext uri="{BB962C8B-B14F-4D97-AF65-F5344CB8AC3E}">
        <p14:creationId xmlns:p14="http://schemas.microsoft.com/office/powerpoint/2010/main" val="3232151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0" y="56465"/>
            <a:ext cx="9144000" cy="764704"/>
          </a:xfrm>
        </p:spPr>
        <p:txBody>
          <a:bodyPr>
            <a:noAutofit/>
          </a:bodyPr>
          <a:lstStyle/>
          <a:p>
            <a:r>
              <a:rPr lang="en-US" sz="3200" b="1" dirty="0" smtClean="0">
                <a:effectLst>
                  <a:outerShdw blurRad="38100" dist="38100" dir="2700000" algn="tl">
                    <a:srgbClr val="000000">
                      <a:alpha val="43137"/>
                    </a:srgbClr>
                  </a:outerShdw>
                </a:effectLst>
                <a:latin typeface="Helvetica" pitchFamily="34" charset="0"/>
              </a:rPr>
              <a:t>Strong Correlation with Average Core Score</a:t>
            </a:r>
            <a:endParaRPr lang="en-US" sz="3200" b="1" dirty="0">
              <a:effectLst>
                <a:outerShdw blurRad="38100" dist="38100" dir="2700000" algn="tl">
                  <a:srgbClr val="000000">
                    <a:alpha val="43137"/>
                  </a:srgbClr>
                </a:outerShdw>
              </a:effectLst>
              <a:latin typeface="Helvetica" pitchFamily="34" charset="0"/>
            </a:endParaRPr>
          </a:p>
        </p:txBody>
      </p:sp>
      <p:graphicFrame>
        <p:nvGraphicFramePr>
          <p:cNvPr id="9" name="Espaço Reservado para Conteúdo 8"/>
          <p:cNvGraphicFramePr>
            <a:graphicFrameLocks noGrp="1"/>
          </p:cNvGraphicFramePr>
          <p:nvPr>
            <p:ph idx="1"/>
            <p:extLst>
              <p:ext uri="{D42A27DB-BD31-4B8C-83A1-F6EECF244321}">
                <p14:modId xmlns:p14="http://schemas.microsoft.com/office/powerpoint/2010/main" val="2283292596"/>
              </p:ext>
            </p:extLst>
          </p:nvPr>
        </p:nvGraphicFramePr>
        <p:xfrm>
          <a:off x="-1260648" y="764704"/>
          <a:ext cx="11593288" cy="6093296"/>
        </p:xfrm>
        <a:graphic>
          <a:graphicData uri="http://schemas.openxmlformats.org/drawingml/2006/chart">
            <c:chart xmlns:c="http://schemas.openxmlformats.org/drawingml/2006/chart" xmlns:r="http://schemas.openxmlformats.org/officeDocument/2006/relationships" r:id="rId3"/>
          </a:graphicData>
        </a:graphic>
      </p:graphicFrame>
      <p:sp>
        <p:nvSpPr>
          <p:cNvPr id="10" name="CaixaDeTexto 9"/>
          <p:cNvSpPr txBox="1"/>
          <p:nvPr/>
        </p:nvSpPr>
        <p:spPr>
          <a:xfrm>
            <a:off x="1540475" y="1157104"/>
            <a:ext cx="2910861" cy="523220"/>
          </a:xfrm>
          <a:prstGeom prst="rect">
            <a:avLst/>
          </a:prstGeom>
          <a:noFill/>
        </p:spPr>
        <p:txBody>
          <a:bodyPr wrap="none" rtlCol="0">
            <a:spAutoFit/>
          </a:bodyPr>
          <a:lstStyle/>
          <a:p>
            <a:r>
              <a:rPr lang="en-US" sz="2800" b="1" dirty="0" smtClean="0">
                <a:latin typeface="Helvetica" pitchFamily="34" charset="0"/>
              </a:rPr>
              <a:t>Average Degree</a:t>
            </a:r>
          </a:p>
        </p:txBody>
      </p:sp>
      <p:cxnSp>
        <p:nvCxnSpPr>
          <p:cNvPr id="12" name="Conector reto 11"/>
          <p:cNvCxnSpPr/>
          <p:nvPr/>
        </p:nvCxnSpPr>
        <p:spPr>
          <a:xfrm>
            <a:off x="4537722" y="911110"/>
            <a:ext cx="0" cy="539821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2643693" y="3777341"/>
            <a:ext cx="1723549" cy="523220"/>
          </a:xfrm>
          <a:prstGeom prst="rect">
            <a:avLst/>
          </a:prstGeom>
          <a:noFill/>
        </p:spPr>
        <p:txBody>
          <a:bodyPr wrap="none" rtlCol="0">
            <a:spAutoFit/>
          </a:bodyPr>
          <a:lstStyle/>
          <a:p>
            <a:r>
              <a:rPr lang="en-US" sz="2800" b="1" dirty="0" smtClean="0">
                <a:latin typeface="Helvetica" pitchFamily="34" charset="0"/>
              </a:rPr>
              <a:t>Diameter</a:t>
            </a:r>
            <a:endParaRPr lang="en-US" sz="2400" b="1" dirty="0">
              <a:latin typeface="Helvetica" pitchFamily="34" charset="0"/>
            </a:endParaRPr>
          </a:p>
        </p:txBody>
      </p:sp>
      <p:sp>
        <p:nvSpPr>
          <p:cNvPr id="14" name="CaixaDeTexto 13"/>
          <p:cNvSpPr txBox="1"/>
          <p:nvPr/>
        </p:nvSpPr>
        <p:spPr>
          <a:xfrm>
            <a:off x="890104" y="2923222"/>
            <a:ext cx="3507179" cy="523220"/>
          </a:xfrm>
          <a:prstGeom prst="rect">
            <a:avLst/>
          </a:prstGeom>
          <a:noFill/>
        </p:spPr>
        <p:txBody>
          <a:bodyPr wrap="none" rtlCol="0">
            <a:spAutoFit/>
          </a:bodyPr>
          <a:lstStyle/>
          <a:p>
            <a:r>
              <a:rPr lang="en-US" sz="2800" b="1" dirty="0" smtClean="0">
                <a:latin typeface="Helvetica" pitchFamily="34" charset="0"/>
              </a:rPr>
              <a:t>Average Short Path</a:t>
            </a:r>
            <a:endParaRPr lang="en-US" sz="2800" b="1" dirty="0">
              <a:latin typeface="Helvetica" pitchFamily="34" charset="0"/>
            </a:endParaRPr>
          </a:p>
        </p:txBody>
      </p:sp>
      <p:sp>
        <p:nvSpPr>
          <p:cNvPr id="15" name="CaixaDeTexto 14"/>
          <p:cNvSpPr txBox="1"/>
          <p:nvPr/>
        </p:nvSpPr>
        <p:spPr>
          <a:xfrm>
            <a:off x="2276190" y="2025199"/>
            <a:ext cx="2121093" cy="523220"/>
          </a:xfrm>
          <a:prstGeom prst="rect">
            <a:avLst/>
          </a:prstGeom>
          <a:noFill/>
        </p:spPr>
        <p:txBody>
          <a:bodyPr wrap="none" rtlCol="0">
            <a:spAutoFit/>
          </a:bodyPr>
          <a:lstStyle/>
          <a:p>
            <a:r>
              <a:rPr lang="en-US" sz="2800" b="1" dirty="0" smtClean="0">
                <a:latin typeface="Helvetica" pitchFamily="34" charset="0"/>
              </a:rPr>
              <a:t>Large WCC</a:t>
            </a:r>
            <a:endParaRPr lang="en-US" sz="2800" b="1" dirty="0">
              <a:latin typeface="Helvetica" pitchFamily="34" charset="0"/>
            </a:endParaRPr>
          </a:p>
        </p:txBody>
      </p:sp>
      <p:sp>
        <p:nvSpPr>
          <p:cNvPr id="16" name="CaixaDeTexto 15"/>
          <p:cNvSpPr txBox="1"/>
          <p:nvPr/>
        </p:nvSpPr>
        <p:spPr>
          <a:xfrm>
            <a:off x="4673987" y="4649941"/>
            <a:ext cx="3921266" cy="523220"/>
          </a:xfrm>
          <a:prstGeom prst="rect">
            <a:avLst/>
          </a:prstGeom>
          <a:noFill/>
        </p:spPr>
        <p:txBody>
          <a:bodyPr wrap="none" rtlCol="0">
            <a:spAutoFit/>
          </a:bodyPr>
          <a:lstStyle/>
          <a:p>
            <a:r>
              <a:rPr lang="en-US" sz="2800" b="1" dirty="0" smtClean="0">
                <a:latin typeface="Helvetica" pitchFamily="34" charset="0"/>
              </a:rPr>
              <a:t>Clustering Coefficient</a:t>
            </a:r>
            <a:endParaRPr lang="en-US" sz="2800" b="1" dirty="0">
              <a:latin typeface="Helvetica" pitchFamily="34" charset="0"/>
            </a:endParaRPr>
          </a:p>
        </p:txBody>
      </p:sp>
      <p:sp>
        <p:nvSpPr>
          <p:cNvPr id="17" name="CaixaDeTexto 16"/>
          <p:cNvSpPr txBox="1"/>
          <p:nvPr/>
        </p:nvSpPr>
        <p:spPr>
          <a:xfrm>
            <a:off x="4673987" y="5465534"/>
            <a:ext cx="2364750" cy="523220"/>
          </a:xfrm>
          <a:prstGeom prst="rect">
            <a:avLst/>
          </a:prstGeom>
          <a:noFill/>
        </p:spPr>
        <p:txBody>
          <a:bodyPr wrap="none" rtlCol="0">
            <a:spAutoFit/>
          </a:bodyPr>
          <a:lstStyle/>
          <a:p>
            <a:r>
              <a:rPr lang="en-US" sz="2800" b="1" dirty="0" smtClean="0">
                <a:latin typeface="Helvetica" pitchFamily="34" charset="0"/>
              </a:rPr>
              <a:t>Assortativity</a:t>
            </a:r>
            <a:endParaRPr lang="en-US" sz="2800" b="1" dirty="0">
              <a:latin typeface="Helvetica" pitchFamily="34" charset="0"/>
            </a:endParaRPr>
          </a:p>
        </p:txBody>
      </p:sp>
      <p:sp>
        <p:nvSpPr>
          <p:cNvPr id="29" name="CaixaDeTexto 28"/>
          <p:cNvSpPr txBox="1"/>
          <p:nvPr/>
        </p:nvSpPr>
        <p:spPr>
          <a:xfrm>
            <a:off x="4522732" y="1218659"/>
            <a:ext cx="683200"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0.59</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
        <p:nvSpPr>
          <p:cNvPr id="32" name="CaixaDeTexto 31"/>
          <p:cNvSpPr txBox="1"/>
          <p:nvPr/>
        </p:nvSpPr>
        <p:spPr>
          <a:xfrm>
            <a:off x="4519640" y="2086754"/>
            <a:ext cx="540533"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0.5</a:t>
            </a:r>
            <a:endParaRPr lang="pt-BR" sz="1600" b="1" dirty="0">
              <a:solidFill>
                <a:schemeClr val="bg1"/>
              </a:solidFill>
              <a:effectLst>
                <a:outerShdw blurRad="38100" dist="38100" dir="2700000" algn="tl">
                  <a:srgbClr val="000000">
                    <a:alpha val="43137"/>
                  </a:srgbClr>
                </a:outerShdw>
              </a:effectLst>
              <a:latin typeface="Helvetica" pitchFamily="34" charset="0"/>
            </a:endParaRPr>
          </a:p>
        </p:txBody>
      </p:sp>
      <p:sp>
        <p:nvSpPr>
          <p:cNvPr id="33" name="CaixaDeTexto 32"/>
          <p:cNvSpPr txBox="1"/>
          <p:nvPr/>
        </p:nvSpPr>
        <p:spPr>
          <a:xfrm>
            <a:off x="4522732" y="3831491"/>
            <a:ext cx="683200"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0.49</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
        <p:nvSpPr>
          <p:cNvPr id="34" name="CaixaDeTexto 33"/>
          <p:cNvSpPr txBox="1"/>
          <p:nvPr/>
        </p:nvSpPr>
        <p:spPr>
          <a:xfrm>
            <a:off x="4522307" y="2969717"/>
            <a:ext cx="683200"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0.49</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
        <p:nvSpPr>
          <p:cNvPr id="35" name="CaixaDeTexto 34"/>
          <p:cNvSpPr txBox="1"/>
          <p:nvPr/>
        </p:nvSpPr>
        <p:spPr>
          <a:xfrm>
            <a:off x="3783733" y="4711496"/>
            <a:ext cx="753989"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-0.11</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
        <p:nvSpPr>
          <p:cNvPr id="36" name="CaixaDeTexto 35"/>
          <p:cNvSpPr txBox="1"/>
          <p:nvPr/>
        </p:nvSpPr>
        <p:spPr>
          <a:xfrm>
            <a:off x="3754148" y="5588644"/>
            <a:ext cx="768159"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-0.56</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Tree>
    <p:extLst>
      <p:ext uri="{BB962C8B-B14F-4D97-AF65-F5344CB8AC3E}">
        <p14:creationId xmlns:p14="http://schemas.microsoft.com/office/powerpoint/2010/main" val="891190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4385</TotalTime>
  <Words>986</Words>
  <Application>Microsoft Office PowerPoint</Application>
  <PresentationFormat>Apresentação na tela (4:3)</PresentationFormat>
  <Paragraphs>133</Paragraphs>
  <Slides>12</Slides>
  <Notes>12</Notes>
  <HiddenSlides>0</HiddenSlides>
  <MMClips>0</MMClips>
  <ScaleCrop>false</ScaleCrop>
  <HeadingPairs>
    <vt:vector size="4" baseType="variant">
      <vt:variant>
        <vt:lpstr>Tema</vt:lpstr>
      </vt:variant>
      <vt:variant>
        <vt:i4>1</vt:i4>
      </vt:variant>
      <vt:variant>
        <vt:lpstr>Títulos de slides</vt:lpstr>
      </vt:variant>
      <vt:variant>
        <vt:i4>12</vt:i4>
      </vt:variant>
    </vt:vector>
  </HeadingPairs>
  <TitlesOfParts>
    <vt:vector size="13" baseType="lpstr">
      <vt:lpstr>Tema do Office</vt:lpstr>
      <vt:lpstr>The Role of Research Leaders  on the Evolution of  Scientific Communities</vt:lpstr>
      <vt:lpstr>Society is Organized in Communities</vt:lpstr>
      <vt:lpstr>Apresentação do PowerPoint</vt:lpstr>
      <vt:lpstr>Core Score</vt:lpstr>
      <vt:lpstr>Important Steps</vt:lpstr>
      <vt:lpstr>Jon Kleinberg’s Communities</vt:lpstr>
      <vt:lpstr>Apresentação do PowerPoint</vt:lpstr>
      <vt:lpstr>Influence of Core Members</vt:lpstr>
      <vt:lpstr>Strong Correlation with Average Core Score</vt:lpstr>
      <vt:lpstr>Conclusions</vt:lpstr>
      <vt:lpstr>Conclusions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Research Leaders on the  Evolution of Scientific Communities</dc:title>
  <dc:creator>Bruno</dc:creator>
  <cp:lastModifiedBy>Bruno</cp:lastModifiedBy>
  <cp:revision>330</cp:revision>
  <dcterms:created xsi:type="dcterms:W3CDTF">2013-04-16T12:16:34Z</dcterms:created>
  <dcterms:modified xsi:type="dcterms:W3CDTF">2013-05-19T18:49:16Z</dcterms:modified>
</cp:coreProperties>
</file>