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pt-BR"/>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33" d="100"/>
          <a:sy n="33" d="100"/>
        </p:scale>
        <p:origin x="-738" y="-72"/>
      </p:cViewPr>
      <p:guideLst>
        <p:guide orient="horz" pos="11340"/>
        <p:guide pos="793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barChart>
        <c:barDir val="bar"/>
        <c:grouping val="clustered"/>
        <c:varyColors val="0"/>
        <c:ser>
          <c:idx val="0"/>
          <c:order val="0"/>
          <c:tx>
            <c:strRef>
              <c:f>Plan1!$B$1</c:f>
              <c:strCache>
                <c:ptCount val="1"/>
                <c:pt idx="0">
                  <c:v>Colunas1</c:v>
                </c:pt>
              </c:strCache>
            </c:strRef>
          </c:tx>
          <c:invertIfNegative val="0"/>
          <c:dPt>
            <c:idx val="0"/>
            <c:invertIfNegative val="0"/>
            <c:bubble3D val="0"/>
            <c:spPr>
              <a:gradFill flip="none" rotWithShape="1">
                <a:gsLst>
                  <a:gs pos="0">
                    <a:schemeClr val="tx1"/>
                  </a:gs>
                  <a:gs pos="50000">
                    <a:schemeClr val="tx1">
                      <a:lumMod val="75000"/>
                      <a:lumOff val="25000"/>
                    </a:schemeClr>
                  </a:gs>
                  <a:gs pos="100000">
                    <a:schemeClr val="bg1">
                      <a:lumMod val="50000"/>
                    </a:schemeClr>
                  </a:gs>
                </a:gsLst>
                <a:lin ang="0" scaled="1"/>
                <a:tileRect/>
              </a:gradFill>
            </c:spPr>
          </c:dPt>
          <c:dPt>
            <c:idx val="1"/>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2"/>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3"/>
            <c:invertIfNegative val="0"/>
            <c:bubble3D val="0"/>
            <c:spPr>
              <a:gradFill>
                <a:gsLst>
                  <a:gs pos="0">
                    <a:schemeClr val="accent2">
                      <a:lumMod val="50000"/>
                    </a:schemeClr>
                  </a:gs>
                  <a:gs pos="50000">
                    <a:schemeClr val="accent2">
                      <a:lumMod val="75000"/>
                    </a:schemeClr>
                  </a:gs>
                  <a:gs pos="100000">
                    <a:schemeClr val="accent2">
                      <a:lumMod val="60000"/>
                      <a:lumOff val="40000"/>
                    </a:schemeClr>
                  </a:gs>
                </a:gsLst>
                <a:lin ang="0" scaled="1"/>
              </a:gradFill>
            </c:spPr>
          </c:dPt>
          <c:dLbls>
            <c:txPr>
              <a:bodyPr/>
              <a:lstStyle/>
              <a:p>
                <a:pPr>
                  <a:defRPr sz="2400" b="1">
                    <a:solidFill>
                      <a:schemeClr val="bg1"/>
                    </a:solidFill>
                    <a:latin typeface="Helvetica" pitchFamily="34" charset="0"/>
                  </a:defRPr>
                </a:pPr>
                <a:endParaRPr lang="pt-BR"/>
              </a:p>
            </c:txPr>
            <c:dLblPos val="inBase"/>
            <c:showLegendKey val="0"/>
            <c:showVal val="1"/>
            <c:showCatName val="0"/>
            <c:showSerName val="0"/>
            <c:showPercent val="0"/>
            <c:showBubbleSize val="0"/>
            <c:showLeaderLines val="0"/>
          </c:dLbls>
          <c:cat>
            <c:strRef>
              <c:f>Plan1!$A$2:$A$5</c:f>
              <c:strCache>
                <c:ptCount val="4"/>
                <c:pt idx="0">
                  <c:v>SIGMOD</c:v>
                </c:pt>
                <c:pt idx="1">
                  <c:v>KDD</c:v>
                </c:pt>
                <c:pt idx="2">
                  <c:v>SIGIR</c:v>
                </c:pt>
                <c:pt idx="3">
                  <c:v>SIGCOMM</c:v>
                </c:pt>
              </c:strCache>
            </c:strRef>
          </c:cat>
          <c:val>
            <c:numRef>
              <c:f>Plan1!$B$2:$B$5</c:f>
              <c:numCache>
                <c:formatCode>0%</c:formatCode>
                <c:ptCount val="4"/>
                <c:pt idx="0">
                  <c:v>0.8</c:v>
                </c:pt>
                <c:pt idx="1">
                  <c:v>0.75000000000000022</c:v>
                </c:pt>
                <c:pt idx="2">
                  <c:v>0.6000000000000002</c:v>
                </c:pt>
                <c:pt idx="3">
                  <c:v>0.35000000000000009</c:v>
                </c:pt>
              </c:numCache>
            </c:numRef>
          </c:val>
        </c:ser>
        <c:dLbls>
          <c:showLegendKey val="0"/>
          <c:showVal val="0"/>
          <c:showCatName val="0"/>
          <c:showSerName val="0"/>
          <c:showPercent val="0"/>
          <c:showBubbleSize val="0"/>
        </c:dLbls>
        <c:gapWidth val="25"/>
        <c:overlap val="40"/>
        <c:axId val="109703680"/>
        <c:axId val="109789184"/>
      </c:barChart>
      <c:catAx>
        <c:axId val="109703680"/>
        <c:scaling>
          <c:orientation val="maxMin"/>
        </c:scaling>
        <c:delete val="0"/>
        <c:axPos val="l"/>
        <c:majorTickMark val="none"/>
        <c:minorTickMark val="none"/>
        <c:tickLblPos val="nextTo"/>
        <c:spPr>
          <a:ln>
            <a:noFill/>
          </a:ln>
        </c:spPr>
        <c:txPr>
          <a:bodyPr/>
          <a:lstStyle/>
          <a:p>
            <a:pPr>
              <a:defRPr sz="2400" b="0">
                <a:effectLst/>
                <a:latin typeface="Helvetica" pitchFamily="34" charset="0"/>
              </a:defRPr>
            </a:pPr>
            <a:endParaRPr lang="pt-BR"/>
          </a:p>
        </c:txPr>
        <c:crossAx val="109789184"/>
        <c:crosses val="autoZero"/>
        <c:auto val="1"/>
        <c:lblAlgn val="ctr"/>
        <c:lblOffset val="100"/>
        <c:noMultiLvlLbl val="0"/>
      </c:catAx>
      <c:valAx>
        <c:axId val="109789184"/>
        <c:scaling>
          <c:orientation val="minMax"/>
        </c:scaling>
        <c:delete val="1"/>
        <c:axPos val="b"/>
        <c:numFmt formatCode="0%" sourceLinked="1"/>
        <c:majorTickMark val="none"/>
        <c:minorTickMark val="none"/>
        <c:tickLblPos val="none"/>
        <c:crossAx val="109703680"/>
        <c:crosses val="max"/>
        <c:crossBetween val="between"/>
      </c:valAx>
    </c:plotArea>
    <c:plotVisOnly val="1"/>
    <c:dispBlanksAs val="gap"/>
    <c:showDLblsOverMax val="0"/>
  </c:chart>
  <c:spPr>
    <a:ln>
      <a:noFill/>
    </a:ln>
  </c:spPr>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229877515310622E-2"/>
          <c:y val="3.6478424591628297E-2"/>
          <c:w val="0.92670530766987547"/>
          <c:h val="0.8571682976639452"/>
        </c:manualLayout>
      </c:layout>
      <c:barChart>
        <c:barDir val="bar"/>
        <c:grouping val="clustered"/>
        <c:varyColors val="0"/>
        <c:ser>
          <c:idx val="0"/>
          <c:order val="0"/>
          <c:tx>
            <c:strRef>
              <c:f>Plan1!$B$1</c:f>
              <c:strCache>
                <c:ptCount val="1"/>
                <c:pt idx="0">
                  <c:v>Average</c:v>
                </c:pt>
              </c:strCache>
            </c:strRef>
          </c:tx>
          <c:spPr>
            <a:gradFill flip="none" rotWithShape="1">
              <a:gsLst>
                <a:gs pos="0">
                  <a:schemeClr val="tx1"/>
                </a:gs>
                <a:gs pos="50000">
                  <a:schemeClr val="tx1">
                    <a:lumMod val="75000"/>
                    <a:lumOff val="25000"/>
                  </a:schemeClr>
                </a:gs>
                <a:gs pos="100000">
                  <a:schemeClr val="accent1">
                    <a:tint val="23500"/>
                    <a:satMod val="160000"/>
                  </a:schemeClr>
                </a:gs>
              </a:gsLst>
              <a:lin ang="0" scaled="1"/>
              <a:tileRect/>
            </a:gradFill>
          </c:spPr>
          <c:invertIfNegative val="0"/>
          <c:dPt>
            <c:idx val="0"/>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1"/>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2"/>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3"/>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4"/>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dPt>
            <c:idx val="5"/>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cat>
            <c:strRef>
              <c:f>Plan1!$A$2:$A$7</c:f>
              <c:strCache>
                <c:ptCount val="6"/>
                <c:pt idx="0">
                  <c:v>Average Degree</c:v>
                </c:pt>
                <c:pt idx="1">
                  <c:v>Large WCC</c:v>
                </c:pt>
                <c:pt idx="2">
                  <c:v>Diameter</c:v>
                </c:pt>
                <c:pt idx="3">
                  <c:v>Average Short Path</c:v>
                </c:pt>
                <c:pt idx="4">
                  <c:v>Custering Coefficient</c:v>
                </c:pt>
                <c:pt idx="5">
                  <c:v>Assortativity</c:v>
                </c:pt>
              </c:strCache>
            </c:strRef>
          </c:cat>
          <c:val>
            <c:numRef>
              <c:f>Plan1!$B$2:$B$7</c:f>
              <c:numCache>
                <c:formatCode>General</c:formatCode>
                <c:ptCount val="6"/>
                <c:pt idx="0">
                  <c:v>0.59</c:v>
                </c:pt>
                <c:pt idx="1">
                  <c:v>0.5</c:v>
                </c:pt>
                <c:pt idx="2">
                  <c:v>0.4900000000000001</c:v>
                </c:pt>
                <c:pt idx="3">
                  <c:v>0.4900000000000001</c:v>
                </c:pt>
                <c:pt idx="4">
                  <c:v>-0.11</c:v>
                </c:pt>
                <c:pt idx="5">
                  <c:v>-0.56000000000000005</c:v>
                </c:pt>
              </c:numCache>
            </c:numRef>
          </c:val>
        </c:ser>
        <c:dLbls>
          <c:showLegendKey val="0"/>
          <c:showVal val="0"/>
          <c:showCatName val="0"/>
          <c:showSerName val="0"/>
          <c:showPercent val="0"/>
          <c:showBubbleSize val="0"/>
        </c:dLbls>
        <c:gapWidth val="20"/>
        <c:axId val="106273792"/>
        <c:axId val="109790912"/>
      </c:barChart>
      <c:catAx>
        <c:axId val="106273792"/>
        <c:scaling>
          <c:orientation val="maxMin"/>
        </c:scaling>
        <c:delete val="0"/>
        <c:axPos val="l"/>
        <c:majorTickMark val="none"/>
        <c:minorTickMark val="none"/>
        <c:tickLblPos val="none"/>
        <c:spPr>
          <a:noFill/>
          <a:ln>
            <a:noFill/>
          </a:ln>
        </c:spPr>
        <c:crossAx val="109790912"/>
        <c:crosses val="autoZero"/>
        <c:auto val="1"/>
        <c:lblAlgn val="ctr"/>
        <c:lblOffset val="100"/>
        <c:noMultiLvlLbl val="0"/>
      </c:catAx>
      <c:valAx>
        <c:axId val="109790912"/>
        <c:scaling>
          <c:orientation val="minMax"/>
        </c:scaling>
        <c:delete val="0"/>
        <c:axPos val="b"/>
        <c:majorGridlines>
          <c:spPr>
            <a:ln>
              <a:noFill/>
            </a:ln>
          </c:spPr>
        </c:majorGridlines>
        <c:numFmt formatCode="General" sourceLinked="1"/>
        <c:majorTickMark val="none"/>
        <c:minorTickMark val="none"/>
        <c:tickLblPos val="none"/>
        <c:spPr>
          <a:ln>
            <a:noFill/>
          </a:ln>
        </c:spPr>
        <c:crossAx val="106273792"/>
        <c:crosses val="max"/>
        <c:crossBetween val="between"/>
      </c:valAx>
      <c:spPr>
        <a:noFill/>
        <a:ln>
          <a:noFill/>
        </a:ln>
      </c:spPr>
    </c:plotArea>
    <c:plotVisOnly val="1"/>
    <c:dispBlanksAs val="gap"/>
    <c:showDLblsOverMax val="0"/>
  </c:chart>
  <c:spPr>
    <a:noFill/>
    <a:ln>
      <a:noFill/>
    </a:ln>
  </c:spPr>
  <c:txPr>
    <a:bodyPr/>
    <a:lstStyle/>
    <a:p>
      <a:pPr>
        <a:defRPr sz="1800"/>
      </a:pPr>
      <a:endParaRPr lang="pt-B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890236" y="11184734"/>
            <a:ext cx="21422678" cy="7717631"/>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8272284" y="1441852"/>
            <a:ext cx="5670709" cy="30720506"/>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1260157" y="1441852"/>
            <a:ext cx="16592074" cy="30720506"/>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990875" y="23136228"/>
            <a:ext cx="21422678" cy="7150894"/>
          </a:xfrm>
        </p:spPr>
        <p:txBody>
          <a:bodyPr anchor="t"/>
          <a:lstStyle>
            <a:lvl1pPr algn="l">
              <a:defRPr sz="153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t>10/05/2013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t>10/05/2013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t>10/05/2013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10/05/2013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60159" y="1433512"/>
            <a:ext cx="8291663" cy="6100763"/>
          </a:xfrm>
        </p:spPr>
        <p:txBody>
          <a:bodyPr anchor="b"/>
          <a:lstStyle>
            <a:lvl1pPr algn="l">
              <a:defRPr sz="77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10/05/2013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939994" y="25203150"/>
            <a:ext cx="15121890" cy="2975375"/>
          </a:xfrm>
        </p:spPr>
        <p:txBody>
          <a:bodyPr anchor="b"/>
          <a:lstStyle>
            <a:lvl1pPr algn="l">
              <a:defRPr sz="77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pt-BR"/>
          </a:p>
        </p:txBody>
      </p:sp>
      <p:sp>
        <p:nvSpPr>
          <p:cNvPr id="4" name="Espaço Reservado para Texto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10/05/2013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2E700DB3-DBF0-4086-B675-117E7A9610B8}" type="datetimeFigureOut">
              <a:rPr lang="pt-BR" smtClean="0"/>
              <a:t>10/05/2013</a:t>
            </a:fld>
            <a:endParaRPr lang="pt-BR"/>
          </a:p>
        </p:txBody>
      </p:sp>
      <p:sp>
        <p:nvSpPr>
          <p:cNvPr id="5" name="Espaço Reservado para Rodapé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pt-BR"/>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chart" Target="../charts/chart1.xml"/><Relationship Id="rId12"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2.xml"/><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aixaDeTexto 48"/>
          <p:cNvSpPr txBox="1"/>
          <p:nvPr/>
        </p:nvSpPr>
        <p:spPr>
          <a:xfrm>
            <a:off x="563600" y="29957048"/>
            <a:ext cx="11624467" cy="4093428"/>
          </a:xfrm>
          <a:prstGeom prst="rect">
            <a:avLst/>
          </a:prstGeom>
          <a:noFill/>
        </p:spPr>
        <p:txBody>
          <a:bodyPr wrap="square" rtlCol="0">
            <a:spAutoFit/>
          </a:bodyPr>
          <a:lstStyle/>
          <a:p>
            <a:pPr marL="685800" indent="-685800">
              <a:buFont typeface="Arial" pitchFamily="34" charset="0"/>
              <a:buChar char="•"/>
            </a:pPr>
            <a:r>
              <a:rPr lang="en-US" sz="3600" dirty="0" smtClean="0">
                <a:latin typeface="Arial" pitchFamily="34" charset="0"/>
                <a:cs typeface="Arial" pitchFamily="34" charset="0"/>
              </a:rPr>
              <a:t>24 </a:t>
            </a:r>
            <a:r>
              <a:rPr lang="en-US" sz="3600" dirty="0">
                <a:latin typeface="Arial" pitchFamily="34" charset="0"/>
                <a:cs typeface="Arial" pitchFamily="34" charset="0"/>
              </a:rPr>
              <a:t>flagship </a:t>
            </a:r>
            <a:r>
              <a:rPr lang="en-US" sz="3600" dirty="0" smtClean="0">
                <a:latin typeface="Arial" pitchFamily="34" charset="0"/>
                <a:cs typeface="Arial" pitchFamily="34" charset="0"/>
              </a:rPr>
              <a:t>conferences of  </a:t>
            </a:r>
            <a:r>
              <a:rPr lang="en-US" sz="3600" dirty="0">
                <a:latin typeface="Arial" pitchFamily="34" charset="0"/>
                <a:cs typeface="Arial" pitchFamily="34" charset="0"/>
              </a:rPr>
              <a:t>major ACM SIGs</a:t>
            </a:r>
          </a:p>
          <a:p>
            <a:pPr marL="685800" indent="-685800">
              <a:buFont typeface="Arial" pitchFamily="34" charset="0"/>
              <a:buChar char="•"/>
            </a:pPr>
            <a:r>
              <a:rPr lang="en-US" sz="3600" dirty="0">
                <a:latin typeface="Arial" pitchFamily="34" charset="0"/>
                <a:cs typeface="Arial" pitchFamily="34" charset="0"/>
              </a:rPr>
              <a:t>We considered each </a:t>
            </a:r>
            <a:r>
              <a:rPr lang="en-US" sz="3600" dirty="0" smtClean="0">
                <a:latin typeface="Arial" pitchFamily="34" charset="0"/>
                <a:cs typeface="Arial" pitchFamily="34" charset="0"/>
              </a:rPr>
              <a:t>conference as </a:t>
            </a:r>
            <a:r>
              <a:rPr lang="en-US" sz="3600" dirty="0">
                <a:latin typeface="Arial" pitchFamily="34" charset="0"/>
                <a:cs typeface="Arial" pitchFamily="34" charset="0"/>
              </a:rPr>
              <a:t>a scientific </a:t>
            </a:r>
            <a:r>
              <a:rPr lang="en-US" sz="3600" dirty="0" smtClean="0">
                <a:latin typeface="Arial" pitchFamily="34" charset="0"/>
                <a:cs typeface="Arial" pitchFamily="34" charset="0"/>
              </a:rPr>
              <a:t>community</a:t>
            </a:r>
          </a:p>
          <a:p>
            <a:pPr marL="685800" indent="-685800">
              <a:buFont typeface="Arial" pitchFamily="34" charset="0"/>
              <a:buChar char="•"/>
            </a:pPr>
            <a:r>
              <a:rPr lang="en-US" sz="3600" dirty="0">
                <a:latin typeface="Arial" pitchFamily="34" charset="0"/>
                <a:cs typeface="Arial" pitchFamily="34" charset="0"/>
              </a:rPr>
              <a:t>2.2 million publications from 1.2 million </a:t>
            </a:r>
            <a:r>
              <a:rPr lang="en-US" sz="3600" dirty="0" smtClean="0">
                <a:latin typeface="Arial" pitchFamily="34" charset="0"/>
                <a:cs typeface="Arial" pitchFamily="34" charset="0"/>
              </a:rPr>
              <a:t>authors taken from DBLP</a:t>
            </a:r>
            <a:endParaRPr lang="en-US" sz="3600" dirty="0">
              <a:latin typeface="Arial" pitchFamily="34" charset="0"/>
              <a:cs typeface="Arial" pitchFamily="34" charset="0"/>
            </a:endParaRPr>
          </a:p>
          <a:p>
            <a:pPr marL="685800" indent="-685800">
              <a:buFont typeface="Arial" pitchFamily="34" charset="0"/>
              <a:buChar char="•"/>
            </a:pPr>
            <a:endParaRPr lang="en-US" sz="4000" dirty="0" smtClean="0">
              <a:latin typeface="Arial" pitchFamily="34" charset="0"/>
              <a:cs typeface="Arial" pitchFamily="34" charset="0"/>
            </a:endParaRPr>
          </a:p>
          <a:p>
            <a:pPr marL="685800" indent="-685800">
              <a:buFont typeface="Arial" pitchFamily="34" charset="0"/>
              <a:buChar char="•"/>
            </a:pPr>
            <a:endParaRPr lang="en-US" sz="4000" dirty="0">
              <a:latin typeface="Arial" pitchFamily="34" charset="0"/>
              <a:cs typeface="Arial" pitchFamily="34" charset="0"/>
            </a:endParaRPr>
          </a:p>
        </p:txBody>
      </p:sp>
      <p:sp>
        <p:nvSpPr>
          <p:cNvPr id="43" name="CaixaDeTexto 42"/>
          <p:cNvSpPr txBox="1"/>
          <p:nvPr/>
        </p:nvSpPr>
        <p:spPr>
          <a:xfrm>
            <a:off x="537125" y="16799594"/>
            <a:ext cx="11624467" cy="11172289"/>
          </a:xfrm>
          <a:prstGeom prst="rect">
            <a:avLst/>
          </a:prstGeom>
          <a:noFill/>
        </p:spPr>
        <p:txBody>
          <a:bodyPr wrap="square" rtlCol="0">
            <a:spAutoFit/>
          </a:bodyPr>
          <a:lstStyle/>
          <a:p>
            <a:pPr algn="just"/>
            <a:r>
              <a:rPr lang="en-US" sz="3600" dirty="0">
                <a:latin typeface="Arial" pitchFamily="34" charset="0"/>
                <a:cs typeface="Arial" pitchFamily="34" charset="0"/>
              </a:rPr>
              <a:t>Since its beginning, society has been organizing itself </a:t>
            </a:r>
            <a:r>
              <a:rPr lang="en-US" sz="3600" dirty="0" smtClean="0">
                <a:latin typeface="Arial" pitchFamily="34" charset="0"/>
                <a:cs typeface="Arial" pitchFamily="34" charset="0"/>
              </a:rPr>
              <a:t>into communities</a:t>
            </a:r>
            <a:r>
              <a:rPr lang="en-US" sz="3600" dirty="0">
                <a:latin typeface="Arial" pitchFamily="34" charset="0"/>
                <a:cs typeface="Arial" pitchFamily="34" charset="0"/>
              </a:rPr>
              <a:t>, which are groups of individuals with </a:t>
            </a:r>
            <a:r>
              <a:rPr lang="en-US" sz="3600" dirty="0" smtClean="0">
                <a:latin typeface="Arial" pitchFamily="34" charset="0"/>
                <a:cs typeface="Arial" pitchFamily="34" charset="0"/>
              </a:rPr>
              <a:t>common interests</a:t>
            </a:r>
            <a:r>
              <a:rPr lang="en-US" sz="3600" dirty="0">
                <a:latin typeface="Arial" pitchFamily="34" charset="0"/>
                <a:cs typeface="Arial" pitchFamily="34" charset="0"/>
              </a:rPr>
              <a:t>. Communities exhibit a wide range of characteristics </a:t>
            </a:r>
            <a:r>
              <a:rPr lang="en-US" sz="3600" dirty="0" smtClean="0">
                <a:latin typeface="Arial" pitchFamily="34" charset="0"/>
                <a:cs typeface="Arial" pitchFamily="34" charset="0"/>
              </a:rPr>
              <a:t>and serve </a:t>
            </a:r>
            <a:r>
              <a:rPr lang="en-US" sz="3600" dirty="0">
                <a:latin typeface="Arial" pitchFamily="34" charset="0"/>
                <a:cs typeface="Arial" pitchFamily="34" charset="0"/>
              </a:rPr>
              <a:t>a variety of purposes, from small groups engaged </a:t>
            </a:r>
            <a:r>
              <a:rPr lang="en-US" sz="3600" dirty="0" smtClean="0">
                <a:latin typeface="Arial" pitchFamily="34" charset="0"/>
                <a:cs typeface="Arial" pitchFamily="34" charset="0"/>
              </a:rPr>
              <a:t>in tightly </a:t>
            </a:r>
            <a:r>
              <a:rPr lang="en-US" sz="3600" dirty="0">
                <a:latin typeface="Arial" pitchFamily="34" charset="0"/>
                <a:cs typeface="Arial" pitchFamily="34" charset="0"/>
              </a:rPr>
              <a:t>niche topics such as a very </a:t>
            </a:r>
            <a:r>
              <a:rPr lang="en-US" sz="3600" dirty="0" smtClean="0">
                <a:latin typeface="Arial" pitchFamily="34" charset="0"/>
                <a:cs typeface="Arial" pitchFamily="34" charset="0"/>
              </a:rPr>
              <a:t>specific scientific community</a:t>
            </a:r>
            <a:r>
              <a:rPr lang="en-US" sz="3600" dirty="0">
                <a:latin typeface="Arial" pitchFamily="34" charset="0"/>
                <a:cs typeface="Arial" pitchFamily="34" charset="0"/>
              </a:rPr>
              <a:t>, to millions of users linked by an interest such as </a:t>
            </a:r>
            <a:r>
              <a:rPr lang="en-US" sz="3600" dirty="0" smtClean="0">
                <a:latin typeface="Arial" pitchFamily="34" charset="0"/>
                <a:cs typeface="Arial" pitchFamily="34" charset="0"/>
              </a:rPr>
              <a:t>a community </a:t>
            </a:r>
            <a:r>
              <a:rPr lang="en-US" sz="3600" dirty="0">
                <a:latin typeface="Arial" pitchFamily="34" charset="0"/>
                <a:cs typeface="Arial" pitchFamily="34" charset="0"/>
              </a:rPr>
              <a:t>related to a sport team or fans of a </a:t>
            </a:r>
            <a:r>
              <a:rPr lang="en-US" sz="3600" dirty="0" smtClean="0">
                <a:latin typeface="Arial" pitchFamily="34" charset="0"/>
                <a:cs typeface="Arial" pitchFamily="34" charset="0"/>
              </a:rPr>
              <a:t>celebrity.</a:t>
            </a:r>
          </a:p>
          <a:p>
            <a:pPr algn="just"/>
            <a:endParaRPr lang="en-US" sz="3600" dirty="0" smtClean="0">
              <a:latin typeface="Arial" pitchFamily="34" charset="0"/>
              <a:cs typeface="Arial" pitchFamily="34" charset="0"/>
            </a:endParaRPr>
          </a:p>
          <a:p>
            <a:pPr algn="just"/>
            <a:r>
              <a:rPr lang="en-US" sz="3600" dirty="0" smtClean="0">
                <a:latin typeface="Arial" pitchFamily="34" charset="0"/>
                <a:cs typeface="Arial" pitchFamily="34" charset="0"/>
              </a:rPr>
              <a:t>Recent efforts </a:t>
            </a:r>
            <a:r>
              <a:rPr lang="en-US" sz="3600" dirty="0">
                <a:latin typeface="Arial" pitchFamily="34" charset="0"/>
                <a:cs typeface="Arial" pitchFamily="34" charset="0"/>
              </a:rPr>
              <a:t>have </a:t>
            </a:r>
            <a:r>
              <a:rPr lang="en-US" sz="3600" dirty="0" smtClean="0">
                <a:latin typeface="Arial" pitchFamily="34" charset="0"/>
                <a:cs typeface="Arial" pitchFamily="34" charset="0"/>
              </a:rPr>
              <a:t>focused on identifying </a:t>
            </a:r>
            <a:r>
              <a:rPr lang="en-US" sz="3600" dirty="0">
                <a:latin typeface="Arial" pitchFamily="34" charset="0"/>
                <a:cs typeface="Arial" pitchFamily="34" charset="0"/>
              </a:rPr>
              <a:t>a group </a:t>
            </a:r>
            <a:r>
              <a:rPr lang="en-US" sz="3600" dirty="0" smtClean="0">
                <a:latin typeface="Arial" pitchFamily="34" charset="0"/>
                <a:cs typeface="Arial" pitchFamily="34" charset="0"/>
              </a:rPr>
              <a:t>of influential </a:t>
            </a:r>
            <a:r>
              <a:rPr lang="en-US" sz="3600" dirty="0">
                <a:latin typeface="Arial" pitchFamily="34" charset="0"/>
                <a:cs typeface="Arial" pitchFamily="34" charset="0"/>
              </a:rPr>
              <a:t>individuals with the </a:t>
            </a:r>
            <a:r>
              <a:rPr lang="en-US" sz="3600" dirty="0" smtClean="0">
                <a:latin typeface="Arial" pitchFamily="34" charset="0"/>
                <a:cs typeface="Arial" pitchFamily="34" charset="0"/>
              </a:rPr>
              <a:t>power to a affect </a:t>
            </a:r>
            <a:r>
              <a:rPr lang="en-US" sz="3600" dirty="0">
                <a:latin typeface="Arial" pitchFamily="34" charset="0"/>
                <a:cs typeface="Arial" pitchFamily="34" charset="0"/>
              </a:rPr>
              <a:t>not only the </a:t>
            </a:r>
            <a:r>
              <a:rPr lang="en-US" sz="3600" dirty="0" smtClean="0">
                <a:latin typeface="Arial" pitchFamily="34" charset="0"/>
                <a:cs typeface="Arial" pitchFamily="34" charset="0"/>
              </a:rPr>
              <a:t>underlying network structure </a:t>
            </a:r>
            <a:r>
              <a:rPr lang="en-US" sz="3600" dirty="0">
                <a:latin typeface="Arial" pitchFamily="34" charset="0"/>
                <a:cs typeface="Arial" pitchFamily="34" charset="0"/>
              </a:rPr>
              <a:t>of a community, but also to </a:t>
            </a:r>
            <a:r>
              <a:rPr lang="en-US" sz="3600" dirty="0" smtClean="0">
                <a:latin typeface="Arial" pitchFamily="34" charset="0"/>
                <a:cs typeface="Arial" pitchFamily="34" charset="0"/>
              </a:rPr>
              <a:t>interfere on </a:t>
            </a:r>
            <a:r>
              <a:rPr lang="en-US" sz="3600" dirty="0">
                <a:latin typeface="Arial" pitchFamily="34" charset="0"/>
                <a:cs typeface="Arial" pitchFamily="34" charset="0"/>
              </a:rPr>
              <a:t>the spread and </a:t>
            </a:r>
            <a:r>
              <a:rPr lang="en-US" sz="3600" dirty="0" smtClean="0">
                <a:latin typeface="Arial" pitchFamily="34" charset="0"/>
                <a:cs typeface="Arial" pitchFamily="34" charset="0"/>
              </a:rPr>
              <a:t>flow </a:t>
            </a:r>
            <a:r>
              <a:rPr lang="en-US" sz="3600" dirty="0">
                <a:latin typeface="Arial" pitchFamily="34" charset="0"/>
                <a:cs typeface="Arial" pitchFamily="34" charset="0"/>
              </a:rPr>
              <a:t>of information within a </a:t>
            </a:r>
            <a:r>
              <a:rPr lang="en-US" sz="3600" dirty="0" smtClean="0">
                <a:latin typeface="Arial" pitchFamily="34" charset="0"/>
                <a:cs typeface="Arial" pitchFamily="34" charset="0"/>
              </a:rPr>
              <a:t>community.</a:t>
            </a:r>
          </a:p>
          <a:p>
            <a:pPr algn="just"/>
            <a:endParaRPr lang="en-US" sz="3600" dirty="0" smtClean="0">
              <a:latin typeface="Arial" pitchFamily="34" charset="0"/>
              <a:cs typeface="Arial" pitchFamily="34" charset="0"/>
            </a:endParaRPr>
          </a:p>
          <a:p>
            <a:pPr algn="just"/>
            <a:r>
              <a:rPr lang="en-US" sz="3600" dirty="0" smtClean="0">
                <a:latin typeface="Arial" pitchFamily="34" charset="0"/>
                <a:cs typeface="Arial" pitchFamily="34" charset="0"/>
              </a:rPr>
              <a:t>In this work, we take a different </a:t>
            </a:r>
            <a:r>
              <a:rPr lang="en-US" sz="3600" dirty="0">
                <a:latin typeface="Arial" pitchFamily="34" charset="0"/>
                <a:cs typeface="Arial" pitchFamily="34" charset="0"/>
              </a:rPr>
              <a:t>perspective and </a:t>
            </a:r>
            <a:r>
              <a:rPr lang="en-US" sz="3600" dirty="0" smtClean="0">
                <a:latin typeface="Arial" pitchFamily="34" charset="0"/>
                <a:cs typeface="Arial" pitchFamily="34" charset="0"/>
              </a:rPr>
              <a:t>study a </a:t>
            </a:r>
            <a:r>
              <a:rPr lang="en-US" sz="3600" dirty="0">
                <a:latin typeface="Arial" pitchFamily="34" charset="0"/>
                <a:cs typeface="Arial" pitchFamily="34" charset="0"/>
              </a:rPr>
              <a:t>complementary problem. Here, we focus on studying the</a:t>
            </a:r>
          </a:p>
          <a:p>
            <a:pPr algn="just"/>
            <a:r>
              <a:rPr lang="en-US" sz="3600" dirty="0">
                <a:latin typeface="Arial" pitchFamily="34" charset="0"/>
                <a:cs typeface="Arial" pitchFamily="34" charset="0"/>
              </a:rPr>
              <a:t>roles that </a:t>
            </a:r>
            <a:r>
              <a:rPr lang="en-US" sz="3600" dirty="0" smtClean="0">
                <a:latin typeface="Arial" pitchFamily="34" charset="0"/>
                <a:cs typeface="Arial" pitchFamily="34" charset="0"/>
              </a:rPr>
              <a:t>influential </a:t>
            </a:r>
            <a:r>
              <a:rPr lang="en-US" sz="3600" dirty="0">
                <a:latin typeface="Arial" pitchFamily="34" charset="0"/>
                <a:cs typeface="Arial" pitchFamily="34" charset="0"/>
              </a:rPr>
              <a:t>individuals from a </a:t>
            </a:r>
            <a:r>
              <a:rPr lang="en-US" sz="3600" dirty="0" smtClean="0">
                <a:latin typeface="Arial" pitchFamily="34" charset="0"/>
                <a:cs typeface="Arial" pitchFamily="34" charset="0"/>
              </a:rPr>
              <a:t>scientific community play on evolving properties of such communities</a:t>
            </a:r>
            <a:r>
              <a:rPr lang="en-US" sz="3600" dirty="0">
                <a:latin typeface="Arial" pitchFamily="34" charset="0"/>
                <a:cs typeface="Arial" pitchFamily="34" charset="0"/>
              </a:rPr>
              <a:t>.</a:t>
            </a:r>
            <a:endParaRPr lang="en-US" sz="3600" dirty="0" smtClean="0">
              <a:latin typeface="Arial" pitchFamily="34" charset="0"/>
              <a:cs typeface="Arial"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6" y="288282"/>
            <a:ext cx="8064895" cy="2500118"/>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70527" y="478782"/>
            <a:ext cx="3601845" cy="1465951"/>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72684" y="2629270"/>
            <a:ext cx="3599688" cy="1173480"/>
          </a:xfrm>
          <a:prstGeom prst="rect">
            <a:avLst/>
          </a:prstGeom>
        </p:spPr>
      </p:pic>
      <p:pic>
        <p:nvPicPr>
          <p:cNvPr id="9" name="Imagem 8"/>
          <p:cNvPicPr>
            <a:picLocks noChangeAspect="1"/>
          </p:cNvPicPr>
          <p:nvPr/>
        </p:nvPicPr>
        <p:blipFill rotWithShape="1">
          <a:blip r:embed="rId5">
            <a:extLst>
              <a:ext uri="{28A0092B-C50C-407E-A947-70E740481C1C}">
                <a14:useLocalDpi xmlns:a14="http://schemas.microsoft.com/office/drawing/2010/main" val="0"/>
              </a:ext>
            </a:extLst>
          </a:blip>
          <a:srcRect t="17210"/>
          <a:stretch/>
        </p:blipFill>
        <p:spPr>
          <a:xfrm>
            <a:off x="21533352" y="4559300"/>
            <a:ext cx="3065616" cy="1344646"/>
          </a:xfrm>
          <a:prstGeom prst="rect">
            <a:avLst/>
          </a:prstGeom>
        </p:spPr>
      </p:pic>
      <p:sp>
        <p:nvSpPr>
          <p:cNvPr id="10" name="CaixaDeTexto 9"/>
          <p:cNvSpPr txBox="1"/>
          <p:nvPr/>
        </p:nvSpPr>
        <p:spPr>
          <a:xfrm>
            <a:off x="936279" y="2796910"/>
            <a:ext cx="21386376" cy="2554545"/>
          </a:xfrm>
          <a:prstGeom prst="rect">
            <a:avLst/>
          </a:prstGeom>
          <a:noFill/>
        </p:spPr>
        <p:txBody>
          <a:bodyPr wrap="square" rtlCol="0">
            <a:spAutoFit/>
          </a:bodyPr>
          <a:lstStyle/>
          <a:p>
            <a:pPr algn="ctr"/>
            <a:r>
              <a:rPr lang="en-US" sz="8000" b="1" i="1" dirty="0">
                <a:effectLst>
                  <a:outerShdw blurRad="38100" dist="38100" dir="2700000" algn="tl">
                    <a:srgbClr val="000000">
                      <a:alpha val="43137"/>
                    </a:srgbClr>
                  </a:outerShdw>
                </a:effectLst>
                <a:latin typeface="Arial" pitchFamily="34" charset="0"/>
                <a:cs typeface="Arial" pitchFamily="34" charset="0"/>
              </a:rPr>
              <a:t>The Role of Research Leaders </a:t>
            </a:r>
            <a:r>
              <a:rPr lang="en-US" sz="8000" b="1" i="1" dirty="0" smtClean="0">
                <a:effectLst>
                  <a:outerShdw blurRad="38100" dist="38100" dir="2700000" algn="tl">
                    <a:srgbClr val="000000">
                      <a:alpha val="43137"/>
                    </a:srgbClr>
                  </a:outerShdw>
                </a:effectLst>
                <a:latin typeface="Arial" pitchFamily="34" charset="0"/>
                <a:cs typeface="Arial" pitchFamily="34" charset="0"/>
              </a:rPr>
              <a:t>on </a:t>
            </a:r>
            <a:r>
              <a:rPr lang="en-US" sz="8000" b="1" i="1" dirty="0">
                <a:effectLst>
                  <a:outerShdw blurRad="38100" dist="38100" dir="2700000" algn="tl">
                    <a:srgbClr val="000000">
                      <a:alpha val="43137"/>
                    </a:srgbClr>
                  </a:outerShdw>
                </a:effectLst>
                <a:latin typeface="Arial" pitchFamily="34" charset="0"/>
                <a:cs typeface="Arial" pitchFamily="34" charset="0"/>
              </a:rPr>
              <a:t>the </a:t>
            </a:r>
            <a:endParaRPr lang="en-US" sz="8000" b="1" i="1" dirty="0" smtClean="0">
              <a:effectLst>
                <a:outerShdw blurRad="38100" dist="38100" dir="2700000" algn="tl">
                  <a:srgbClr val="000000">
                    <a:alpha val="43137"/>
                  </a:srgbClr>
                </a:outerShdw>
              </a:effectLst>
              <a:latin typeface="Arial" pitchFamily="34" charset="0"/>
              <a:cs typeface="Arial" pitchFamily="34" charset="0"/>
            </a:endParaRPr>
          </a:p>
          <a:p>
            <a:pPr algn="ctr"/>
            <a:r>
              <a:rPr lang="en-US" sz="8000" b="1" i="1" dirty="0" smtClean="0">
                <a:effectLst>
                  <a:outerShdw blurRad="38100" dist="38100" dir="2700000" algn="tl">
                    <a:srgbClr val="000000">
                      <a:alpha val="43137"/>
                    </a:srgbClr>
                  </a:outerShdw>
                </a:effectLst>
                <a:latin typeface="Arial" pitchFamily="34" charset="0"/>
                <a:cs typeface="Arial" pitchFamily="34" charset="0"/>
              </a:rPr>
              <a:t>Evolution </a:t>
            </a:r>
            <a:r>
              <a:rPr lang="en-US" sz="8000" b="1" i="1" dirty="0">
                <a:effectLst>
                  <a:outerShdw blurRad="38100" dist="38100" dir="2700000" algn="tl">
                    <a:srgbClr val="000000">
                      <a:alpha val="43137"/>
                    </a:srgbClr>
                  </a:outerShdw>
                </a:effectLst>
                <a:latin typeface="Arial" pitchFamily="34" charset="0"/>
                <a:cs typeface="Arial" pitchFamily="34" charset="0"/>
              </a:rPr>
              <a:t>of </a:t>
            </a:r>
            <a:r>
              <a:rPr lang="en-US" sz="8000" b="1" i="1" dirty="0" smtClean="0">
                <a:effectLst>
                  <a:outerShdw blurRad="38100" dist="38100" dir="2700000" algn="tl">
                    <a:srgbClr val="000000">
                      <a:alpha val="43137"/>
                    </a:srgbClr>
                  </a:outerShdw>
                </a:effectLst>
                <a:latin typeface="Arial" pitchFamily="34" charset="0"/>
                <a:cs typeface="Arial" pitchFamily="34" charset="0"/>
              </a:rPr>
              <a:t>Scientific </a:t>
            </a:r>
            <a:r>
              <a:rPr lang="en-US" sz="8000" b="1" i="1" dirty="0">
                <a:effectLst>
                  <a:outerShdw blurRad="38100" dist="38100" dir="2700000" algn="tl">
                    <a:srgbClr val="000000">
                      <a:alpha val="43137"/>
                    </a:srgbClr>
                  </a:outerShdw>
                </a:effectLst>
                <a:latin typeface="Arial" pitchFamily="34" charset="0"/>
                <a:cs typeface="Arial" pitchFamily="34" charset="0"/>
              </a:rPr>
              <a:t>Communities</a:t>
            </a:r>
            <a:endParaRPr lang="pt-BR" sz="8000" i="1" dirty="0">
              <a:effectLst>
                <a:outerShdw blurRad="38100" dist="38100" dir="2700000" algn="tl">
                  <a:srgbClr val="000000">
                    <a:alpha val="43137"/>
                  </a:srgbClr>
                </a:outerShdw>
              </a:effectLst>
              <a:latin typeface="Arial" pitchFamily="34" charset="0"/>
              <a:cs typeface="Arial" pitchFamily="34" charset="0"/>
            </a:endParaRPr>
          </a:p>
        </p:txBody>
      </p:sp>
      <p:cxnSp>
        <p:nvCxnSpPr>
          <p:cNvPr id="14" name="Conector reto 13"/>
          <p:cNvCxnSpPr/>
          <p:nvPr/>
        </p:nvCxnSpPr>
        <p:spPr>
          <a:xfrm>
            <a:off x="563600" y="6719095"/>
            <a:ext cx="23859263" cy="0"/>
          </a:xfrm>
          <a:prstGeom prst="line">
            <a:avLst/>
          </a:prstGeom>
          <a:ln w="79375"/>
        </p:spPr>
        <p:style>
          <a:lnRef idx="3">
            <a:schemeClr val="accent5"/>
          </a:lnRef>
          <a:fillRef idx="0">
            <a:schemeClr val="accent5"/>
          </a:fillRef>
          <a:effectRef idx="2">
            <a:schemeClr val="accent5"/>
          </a:effectRef>
          <a:fontRef idx="minor">
            <a:schemeClr val="tx1"/>
          </a:fontRef>
        </p:style>
      </p:cxnSp>
      <p:sp>
        <p:nvSpPr>
          <p:cNvPr id="18" name="CaixaDeTexto 17"/>
          <p:cNvSpPr txBox="1"/>
          <p:nvPr/>
        </p:nvSpPr>
        <p:spPr>
          <a:xfrm>
            <a:off x="537124" y="6906639"/>
            <a:ext cx="11624467" cy="7971413"/>
          </a:xfrm>
          <a:prstGeom prst="rect">
            <a:avLst/>
          </a:prstGeom>
          <a:noFill/>
        </p:spPr>
        <p:txBody>
          <a:bodyPr wrap="square" rtlCol="0">
            <a:spAutoFit/>
          </a:bodyPr>
          <a:lstStyle/>
          <a:p>
            <a:pPr algn="just"/>
            <a:r>
              <a:rPr lang="en-US" sz="3200" b="1" i="1" dirty="0" smtClean="0">
                <a:latin typeface="Arial" pitchFamily="34" charset="0"/>
                <a:cs typeface="Arial" pitchFamily="34" charset="0"/>
              </a:rPr>
              <a:t>Abstract:</a:t>
            </a:r>
            <a:r>
              <a:rPr lang="en-US" sz="3200" i="1" dirty="0" smtClean="0">
                <a:latin typeface="Arial" pitchFamily="34" charset="0"/>
                <a:cs typeface="Arial" pitchFamily="34" charset="0"/>
              </a:rPr>
              <a:t> In </a:t>
            </a:r>
            <a:r>
              <a:rPr lang="en-US" sz="3200" i="1" dirty="0">
                <a:latin typeface="Arial" pitchFamily="34" charset="0"/>
                <a:cs typeface="Arial" pitchFamily="34" charset="0"/>
              </a:rPr>
              <a:t>this </a:t>
            </a:r>
            <a:r>
              <a:rPr lang="en-US" sz="3200" i="1" dirty="0" smtClean="0">
                <a:latin typeface="Arial" pitchFamily="34" charset="0"/>
                <a:cs typeface="Arial" pitchFamily="34" charset="0"/>
              </a:rPr>
              <a:t>work, </a:t>
            </a:r>
            <a:r>
              <a:rPr lang="en-US" sz="3200" i="1" dirty="0">
                <a:latin typeface="Arial" pitchFamily="34" charset="0"/>
                <a:cs typeface="Arial" pitchFamily="34" charset="0"/>
              </a:rPr>
              <a:t>we provide a wide investigation of the roles that members of the core of scientific communities play in the collaboration network structure formation and evolution. To do that, we define a community core based on an individual metric, core score, which is an h-index derived metric that captures both, the </a:t>
            </a:r>
            <a:r>
              <a:rPr lang="en-US" sz="3200" i="1" dirty="0" err="1">
                <a:latin typeface="Arial" pitchFamily="34" charset="0"/>
                <a:cs typeface="Arial" pitchFamily="34" charset="0"/>
              </a:rPr>
              <a:t>prolificness</a:t>
            </a:r>
            <a:r>
              <a:rPr lang="en-US" sz="3200" i="1" dirty="0">
                <a:latin typeface="Arial" pitchFamily="34" charset="0"/>
                <a:cs typeface="Arial" pitchFamily="34" charset="0"/>
              </a:rPr>
              <a:t> and the involvement of researchers in a community. Our results provide a number of key observations related to community formation and evolving patterns. Particularly, we show that members of the community core work as bridges that connect smaller clustered research groups. Furthermore, these members are responsible for an increase in the average degree of the whole community underlying network and a decrease on the overall network </a:t>
            </a:r>
            <a:r>
              <a:rPr lang="en-US" sz="3200" i="1" dirty="0" err="1">
                <a:latin typeface="Arial" pitchFamily="34" charset="0"/>
                <a:cs typeface="Arial" pitchFamily="34" charset="0"/>
              </a:rPr>
              <a:t>assortativeness</a:t>
            </a:r>
            <a:r>
              <a:rPr lang="en-US" sz="3200" i="1" dirty="0">
                <a:latin typeface="Arial" pitchFamily="34" charset="0"/>
                <a:cs typeface="Arial" pitchFamily="34" charset="0"/>
              </a:rPr>
              <a:t>. More important, we note that variations on the members of the community core tend to be strongly correlated with variations on these metrics</a:t>
            </a:r>
            <a:r>
              <a:rPr lang="en-US" sz="3200" i="1" dirty="0" smtClean="0">
                <a:latin typeface="Arial" pitchFamily="34" charset="0"/>
                <a:cs typeface="Arial" pitchFamily="34" charset="0"/>
              </a:rPr>
              <a:t>.</a:t>
            </a:r>
            <a:endParaRPr lang="pt-BR" sz="3200" i="1" dirty="0">
              <a:latin typeface="Arial" pitchFamily="34" charset="0"/>
              <a:cs typeface="Arial" pitchFamily="34" charset="0"/>
            </a:endParaRPr>
          </a:p>
        </p:txBody>
      </p:sp>
      <p:sp>
        <p:nvSpPr>
          <p:cNvPr id="19" name="CaixaDeTexto 18"/>
          <p:cNvSpPr txBox="1"/>
          <p:nvPr/>
        </p:nvSpPr>
        <p:spPr>
          <a:xfrm>
            <a:off x="3917181" y="5180005"/>
            <a:ext cx="15769753" cy="769441"/>
          </a:xfrm>
          <a:prstGeom prst="rect">
            <a:avLst/>
          </a:prstGeom>
          <a:noFill/>
        </p:spPr>
        <p:txBody>
          <a:bodyPr wrap="square" rtlCol="0">
            <a:spAutoFit/>
          </a:bodyPr>
          <a:lstStyle/>
          <a:p>
            <a:r>
              <a:rPr lang="pt-BR" sz="4400" i="1" dirty="0" smtClean="0">
                <a:latin typeface="Arial" pitchFamily="34" charset="0"/>
                <a:cs typeface="Arial" pitchFamily="34" charset="0"/>
              </a:rPr>
              <a:t>Bruno Leite Alves, Fabrício </a:t>
            </a:r>
            <a:r>
              <a:rPr lang="pt-BR" sz="4400" i="1" dirty="0" err="1" smtClean="0">
                <a:latin typeface="Arial" pitchFamily="34" charset="0"/>
                <a:cs typeface="Arial" pitchFamily="34" charset="0"/>
              </a:rPr>
              <a:t>Benevenuto</a:t>
            </a:r>
            <a:r>
              <a:rPr lang="pt-BR" sz="4400" i="1" dirty="0" smtClean="0">
                <a:latin typeface="Arial" pitchFamily="34" charset="0"/>
                <a:cs typeface="Arial" pitchFamily="34" charset="0"/>
              </a:rPr>
              <a:t>, Alberto H. F. </a:t>
            </a:r>
            <a:r>
              <a:rPr lang="pt-BR" sz="4400" i="1" dirty="0" err="1" smtClean="0">
                <a:latin typeface="Arial" pitchFamily="34" charset="0"/>
                <a:cs typeface="Arial" pitchFamily="34" charset="0"/>
              </a:rPr>
              <a:t>Laender</a:t>
            </a:r>
            <a:endParaRPr lang="pt-BR" sz="4400" i="1" dirty="0">
              <a:latin typeface="Arial" pitchFamily="34" charset="0"/>
              <a:cs typeface="Arial" pitchFamily="34" charset="0"/>
            </a:endParaRPr>
          </a:p>
        </p:txBody>
      </p:sp>
      <p:sp>
        <p:nvSpPr>
          <p:cNvPr id="20" name="Arredondar Retângulo em um Canto Diagonal 19"/>
          <p:cNvSpPr/>
          <p:nvPr/>
        </p:nvSpPr>
        <p:spPr>
          <a:xfrm>
            <a:off x="537125" y="14975196"/>
            <a:ext cx="11624466" cy="1512168"/>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600" b="1" dirty="0" smtClean="0">
                <a:latin typeface="Arial" pitchFamily="34" charset="0"/>
                <a:cs typeface="Arial" pitchFamily="34" charset="0"/>
              </a:rPr>
              <a:t>Introduction</a:t>
            </a:r>
            <a:endParaRPr lang="en-US" sz="7600" b="1" dirty="0">
              <a:latin typeface="Arial" pitchFamily="34" charset="0"/>
              <a:cs typeface="Arial" pitchFamily="34" charset="0"/>
            </a:endParaRPr>
          </a:p>
        </p:txBody>
      </p:sp>
      <p:sp>
        <p:nvSpPr>
          <p:cNvPr id="24" name="CaixaDeTexto 23"/>
          <p:cNvSpPr txBox="1"/>
          <p:nvPr/>
        </p:nvSpPr>
        <p:spPr>
          <a:xfrm>
            <a:off x="12788871" y="8815988"/>
            <a:ext cx="11624467" cy="3375283"/>
          </a:xfrm>
          <a:prstGeom prst="rect">
            <a:avLst/>
          </a:prstGeom>
          <a:noFill/>
        </p:spPr>
        <p:txBody>
          <a:bodyPr wrap="square" rtlCol="0">
            <a:spAutoFit/>
          </a:bodyPr>
          <a:lstStyle/>
          <a:p>
            <a:pPr algn="just"/>
            <a:r>
              <a:rPr lang="en-US" sz="3600" dirty="0" smtClean="0">
                <a:latin typeface="Arial" pitchFamily="34" charset="0"/>
                <a:cs typeface="Arial" pitchFamily="34" charset="0"/>
              </a:rPr>
              <a:t>The Core Score e</a:t>
            </a:r>
            <a:r>
              <a:rPr lang="en-US" sz="3600" dirty="0" smtClean="0">
                <a:latin typeface="Helvetica" pitchFamily="34" charset="0"/>
              </a:rPr>
              <a:t>stimates a researcher’s importance within a </a:t>
            </a:r>
            <a:r>
              <a:rPr lang="en-US" sz="3600" dirty="0" smtClean="0">
                <a:latin typeface="Helvetica" pitchFamily="34" charset="0"/>
              </a:rPr>
              <a:t>community. The </a:t>
            </a:r>
            <a:r>
              <a:rPr lang="en-US" sz="3600" dirty="0" smtClean="0">
                <a:latin typeface="Helvetica" pitchFamily="34" charset="0"/>
              </a:rPr>
              <a:t>core score of a researcher </a:t>
            </a:r>
            <a:r>
              <a:rPr lang="en-US" sz="3600" i="1" dirty="0" smtClean="0">
                <a:latin typeface="Helvetica" pitchFamily="34" charset="0"/>
              </a:rPr>
              <a:t>r</a:t>
            </a:r>
            <a:r>
              <a:rPr lang="en-US" sz="3600" dirty="0" smtClean="0">
                <a:latin typeface="Helvetica" pitchFamily="34" charset="0"/>
              </a:rPr>
              <a:t> into a community </a:t>
            </a:r>
            <a:r>
              <a:rPr lang="en-US" sz="3600" i="1" dirty="0" smtClean="0">
                <a:latin typeface="Helvetica" pitchFamily="34" charset="0"/>
              </a:rPr>
              <a:t>c</a:t>
            </a:r>
            <a:r>
              <a:rPr lang="en-US" sz="3600" dirty="0" smtClean="0">
                <a:latin typeface="Helvetica" pitchFamily="34" charset="0"/>
              </a:rPr>
              <a:t> in a period of time </a:t>
            </a:r>
            <a:r>
              <a:rPr lang="en-US" sz="3600" i="1" dirty="0" smtClean="0">
                <a:latin typeface="Helvetica" pitchFamily="34" charset="0"/>
              </a:rPr>
              <a:t>t</a:t>
            </a:r>
            <a:r>
              <a:rPr lang="en-US" sz="3600" dirty="0" smtClean="0">
                <a:latin typeface="Helvetica" pitchFamily="34" charset="0"/>
              </a:rPr>
              <a:t> is given by:</a:t>
            </a:r>
          </a:p>
          <a:p>
            <a:pPr algn="just"/>
            <a:endParaRPr lang="en-US" sz="3200" baseline="-25000" dirty="0" smtClean="0">
              <a:latin typeface="Helvetica" pitchFamily="34" charset="0"/>
            </a:endParaRPr>
          </a:p>
          <a:p>
            <a:pPr algn="ctr"/>
            <a:r>
              <a:rPr lang="en-US" sz="4800" b="1" i="1" dirty="0" err="1" smtClean="0">
                <a:latin typeface="Century Schoolbook" pitchFamily="18" charset="0"/>
              </a:rPr>
              <a:t>CoreScore</a:t>
            </a:r>
            <a:r>
              <a:rPr lang="en-US" sz="4800" b="1" i="1" baseline="-25000" dirty="0" err="1" smtClean="0">
                <a:latin typeface="Century Schoolbook" pitchFamily="18" charset="0"/>
              </a:rPr>
              <a:t>r,c,t</a:t>
            </a:r>
            <a:r>
              <a:rPr lang="en-US" sz="4800" b="1" dirty="0" smtClean="0">
                <a:latin typeface="Century Schoolbook" pitchFamily="18" charset="0"/>
              </a:rPr>
              <a:t> </a:t>
            </a:r>
            <a:r>
              <a:rPr lang="en-US" sz="4800" b="1" dirty="0" smtClean="0">
                <a:latin typeface="Century Schoolbook" pitchFamily="18" charset="0"/>
                <a:sym typeface="Symbol"/>
              </a:rPr>
              <a:t></a:t>
            </a:r>
            <a:r>
              <a:rPr lang="en-US" sz="4800" b="1" dirty="0" smtClean="0">
                <a:latin typeface="Century Schoolbook" pitchFamily="18" charset="0"/>
              </a:rPr>
              <a:t> </a:t>
            </a:r>
            <a:r>
              <a:rPr lang="en-US" sz="4800" b="1" i="1" dirty="0" err="1" smtClean="0">
                <a:latin typeface="Century Schoolbook" pitchFamily="18" charset="0"/>
              </a:rPr>
              <a:t>h</a:t>
            </a:r>
            <a:r>
              <a:rPr lang="en-US" sz="4800" b="1" i="1" baseline="-25000" dirty="0" err="1" smtClean="0">
                <a:latin typeface="Century Schoolbook" pitchFamily="18" charset="0"/>
              </a:rPr>
              <a:t>r</a:t>
            </a:r>
            <a:r>
              <a:rPr lang="en-US" sz="4800" b="1" dirty="0" smtClean="0">
                <a:latin typeface="Century Schoolbook" pitchFamily="18" charset="0"/>
              </a:rPr>
              <a:t> </a:t>
            </a:r>
            <a:r>
              <a:rPr lang="en-US" sz="4800" b="1" dirty="0" smtClean="0">
                <a:latin typeface="Century Schoolbook" pitchFamily="18" charset="0"/>
                <a:sym typeface="Symbol"/>
              </a:rPr>
              <a:t> </a:t>
            </a:r>
            <a:r>
              <a:rPr lang="en-US" sz="4800" b="1" dirty="0" smtClean="0">
                <a:latin typeface="Century Schoolbook" pitchFamily="18" charset="0"/>
              </a:rPr>
              <a:t>#</a:t>
            </a:r>
            <a:r>
              <a:rPr lang="en-US" sz="4800" b="1" i="1" dirty="0" err="1" smtClean="0">
                <a:latin typeface="Century Schoolbook" pitchFamily="18" charset="0"/>
              </a:rPr>
              <a:t>publications</a:t>
            </a:r>
            <a:r>
              <a:rPr lang="en-US" sz="4800" b="1" i="1" baseline="-25000" dirty="0" err="1" smtClean="0">
                <a:latin typeface="Century Schoolbook" pitchFamily="18" charset="0"/>
              </a:rPr>
              <a:t>r,c,t</a:t>
            </a:r>
            <a:endParaRPr lang="en-US" sz="4800" b="1" i="1" baseline="-25000" dirty="0" smtClean="0">
              <a:latin typeface="Century Schoolbook" pitchFamily="18" charset="0"/>
            </a:endParaRPr>
          </a:p>
          <a:p>
            <a:pPr algn="just"/>
            <a:endParaRPr lang="en-US" sz="3600" dirty="0" smtClean="0">
              <a:latin typeface="Arial" pitchFamily="34" charset="0"/>
              <a:cs typeface="Arial" pitchFamily="34" charset="0"/>
            </a:endParaRPr>
          </a:p>
        </p:txBody>
      </p:sp>
      <p:sp>
        <p:nvSpPr>
          <p:cNvPr id="26" name="Arredondar Retângulo em um Canto Diagonal 25"/>
          <p:cNvSpPr/>
          <p:nvPr/>
        </p:nvSpPr>
        <p:spPr>
          <a:xfrm>
            <a:off x="12756824" y="6977704"/>
            <a:ext cx="11624466" cy="1512168"/>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600" b="1" dirty="0">
                <a:latin typeface="Arial" pitchFamily="34" charset="0"/>
                <a:cs typeface="Arial" pitchFamily="34" charset="0"/>
              </a:rPr>
              <a:t>Community Core</a:t>
            </a:r>
          </a:p>
        </p:txBody>
      </p:sp>
      <p:sp>
        <p:nvSpPr>
          <p:cNvPr id="28" name="Arredondar Retângulo em um Canto Diagonal 27"/>
          <p:cNvSpPr/>
          <p:nvPr/>
        </p:nvSpPr>
        <p:spPr>
          <a:xfrm>
            <a:off x="12999783" y="19106356"/>
            <a:ext cx="11624466" cy="1512168"/>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600" b="1" dirty="0">
                <a:latin typeface="Arial" pitchFamily="34" charset="0"/>
                <a:cs typeface="Arial" pitchFamily="34" charset="0"/>
              </a:rPr>
              <a:t>Properties of </a:t>
            </a:r>
            <a:r>
              <a:rPr lang="en-US" sz="7600" b="1" dirty="0" smtClean="0">
                <a:latin typeface="Arial" pitchFamily="34" charset="0"/>
                <a:cs typeface="Arial" pitchFamily="34" charset="0"/>
              </a:rPr>
              <a:t>C. Cores</a:t>
            </a:r>
            <a:endParaRPr lang="en-US" sz="7600" b="1" dirty="0">
              <a:latin typeface="Arial" pitchFamily="34" charset="0"/>
              <a:cs typeface="Arial" pitchFamily="34" charset="0"/>
            </a:endParaRPr>
          </a:p>
        </p:txBody>
      </p:sp>
      <p:sp>
        <p:nvSpPr>
          <p:cNvPr id="31" name="CaixaDeTexto 30"/>
          <p:cNvSpPr txBox="1"/>
          <p:nvPr/>
        </p:nvSpPr>
        <p:spPr>
          <a:xfrm>
            <a:off x="12798396" y="12437963"/>
            <a:ext cx="11624467" cy="1631216"/>
          </a:xfrm>
          <a:prstGeom prst="rect">
            <a:avLst/>
          </a:prstGeom>
          <a:noFill/>
        </p:spPr>
        <p:txBody>
          <a:bodyPr wrap="square" rtlCol="0">
            <a:spAutoFit/>
          </a:bodyPr>
          <a:lstStyle/>
          <a:p>
            <a:pPr algn="ctr">
              <a:spcAft>
                <a:spcPts val="1200"/>
              </a:spcAft>
            </a:pPr>
            <a:r>
              <a:rPr lang="en-US" sz="5400" b="1" dirty="0" smtClean="0">
                <a:latin typeface="Arial" pitchFamily="34" charset="0"/>
                <a:cs typeface="Arial" pitchFamily="34" charset="0"/>
              </a:rPr>
              <a:t>Validations</a:t>
            </a:r>
            <a:endParaRPr lang="en-US" sz="4400" b="1" dirty="0">
              <a:latin typeface="Arial" pitchFamily="34" charset="0"/>
              <a:cs typeface="Arial" pitchFamily="34" charset="0"/>
            </a:endParaRPr>
          </a:p>
          <a:p>
            <a:r>
              <a:rPr lang="en-US" sz="3600" b="1" dirty="0" smtClean="0">
                <a:latin typeface="Arial" pitchFamily="34" charset="0"/>
                <a:cs typeface="Arial" pitchFamily="34" charset="0"/>
              </a:rPr>
              <a:t>Step one:                                Step </a:t>
            </a:r>
            <a:r>
              <a:rPr lang="en-US" sz="3600" b="1" dirty="0">
                <a:latin typeface="Arial" pitchFamily="34" charset="0"/>
                <a:cs typeface="Arial" pitchFamily="34" charset="0"/>
              </a:rPr>
              <a:t>two</a:t>
            </a:r>
            <a:r>
              <a:rPr lang="en-US" sz="3600" b="1" dirty="0" smtClean="0">
                <a:latin typeface="Arial" pitchFamily="34" charset="0"/>
                <a:cs typeface="Arial" pitchFamily="34" charset="0"/>
              </a:rPr>
              <a:t>:</a:t>
            </a:r>
          </a:p>
        </p:txBody>
      </p:sp>
      <p:grpSp>
        <p:nvGrpSpPr>
          <p:cNvPr id="37" name="Grupo 36"/>
          <p:cNvGrpSpPr/>
          <p:nvPr/>
        </p:nvGrpSpPr>
        <p:grpSpPr>
          <a:xfrm>
            <a:off x="12999783" y="14063396"/>
            <a:ext cx="6099389" cy="4830837"/>
            <a:chOff x="12617000" y="13605218"/>
            <a:chExt cx="8229600" cy="6518006"/>
          </a:xfrm>
        </p:grpSpPr>
        <p:pic>
          <p:nvPicPr>
            <p:cNvPr id="34" name="Espaço Reservado para Conteúdo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56824" y="14655874"/>
              <a:ext cx="7925071" cy="5467350"/>
            </a:xfrm>
            <a:prstGeom prst="rect">
              <a:avLst/>
            </a:prstGeom>
          </p:spPr>
        </p:pic>
        <p:sp>
          <p:nvSpPr>
            <p:cNvPr id="35" name="Título 1"/>
            <p:cNvSpPr txBox="1">
              <a:spLocks/>
            </p:cNvSpPr>
            <p:nvPr/>
          </p:nvSpPr>
          <p:spPr>
            <a:xfrm>
              <a:off x="12617000" y="13605218"/>
              <a:ext cx="8229600" cy="1143000"/>
            </a:xfrm>
            <a:prstGeom prst="rect">
              <a:avLst/>
            </a:prstGeom>
          </p:spPr>
          <p:txBody>
            <a:bodyPr vert="horz" lIns="349758" tIns="174879" rIns="349758" bIns="174879" rtlCol="0" anchor="ctr">
              <a:noAutofit/>
            </a:bodyPr>
            <a:lstStyle>
              <a:lvl1pPr algn="ctr" defTabSz="3497580" rtl="0" eaLnBrk="1" latinLnBrk="0" hangingPunct="1">
                <a:spcBef>
                  <a:spcPct val="0"/>
                </a:spcBef>
                <a:buNone/>
                <a:defRPr sz="16800" kern="1200">
                  <a:solidFill>
                    <a:schemeClr val="tx1"/>
                  </a:solidFill>
                  <a:latin typeface="+mj-lt"/>
                  <a:ea typeface="+mj-ea"/>
                  <a:cs typeface="+mj-cs"/>
                </a:defRPr>
              </a:lvl1pPr>
            </a:lstStyle>
            <a:p>
              <a:r>
                <a:rPr lang="en-US" sz="2800" b="1" dirty="0" smtClean="0">
                  <a:latin typeface="Helvetica" pitchFamily="34" charset="0"/>
                </a:rPr>
                <a:t>Jon Kleinberg’s Communities</a:t>
              </a:r>
              <a:endParaRPr lang="en-US" sz="2800" b="1" dirty="0">
                <a:latin typeface="Helvetica" pitchFamily="34" charset="0"/>
              </a:endParaRPr>
            </a:p>
          </p:txBody>
        </p:sp>
        <p:sp>
          <p:nvSpPr>
            <p:cNvPr id="36" name="Retângulo 35"/>
            <p:cNvSpPr/>
            <p:nvPr/>
          </p:nvSpPr>
          <p:spPr>
            <a:xfrm>
              <a:off x="13937183" y="18164582"/>
              <a:ext cx="6300000" cy="828000"/>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C00000"/>
                  </a:solidFill>
                  <a:effectLst>
                    <a:outerShdw blurRad="38100" dist="38100" dir="2700000" algn="tl">
                      <a:srgbClr val="000000">
                        <a:alpha val="43137"/>
                      </a:srgbClr>
                    </a:outerShdw>
                  </a:effectLst>
                </a:rPr>
                <a:t>Community </a:t>
              </a:r>
              <a:r>
                <a:rPr lang="en-US" sz="3200" b="1" dirty="0">
                  <a:solidFill>
                    <a:srgbClr val="C00000"/>
                  </a:solidFill>
                  <a:effectLst>
                    <a:outerShdw blurRad="38100" dist="38100" dir="2700000" algn="tl">
                      <a:srgbClr val="000000">
                        <a:alpha val="43137"/>
                      </a:srgbClr>
                    </a:outerShdw>
                  </a:effectLst>
                </a:rPr>
                <a:t>Core</a:t>
              </a:r>
            </a:p>
          </p:txBody>
        </p:sp>
      </p:grpSp>
      <p:grpSp>
        <p:nvGrpSpPr>
          <p:cNvPr id="40" name="Grupo 39"/>
          <p:cNvGrpSpPr/>
          <p:nvPr/>
        </p:nvGrpSpPr>
        <p:grpSpPr>
          <a:xfrm>
            <a:off x="19130170" y="14088850"/>
            <a:ext cx="6508420" cy="4846083"/>
            <a:chOff x="13592055" y="21713202"/>
            <a:chExt cx="10789235" cy="6730208"/>
          </a:xfrm>
        </p:grpSpPr>
        <p:sp>
          <p:nvSpPr>
            <p:cNvPr id="38" name="Espaço Reservado para Conteúdo 2"/>
            <p:cNvSpPr txBox="1">
              <a:spLocks/>
            </p:cNvSpPr>
            <p:nvPr/>
          </p:nvSpPr>
          <p:spPr>
            <a:xfrm>
              <a:off x="15036177" y="21713202"/>
              <a:ext cx="8229599" cy="720078"/>
            </a:xfrm>
            <a:prstGeom prst="rect">
              <a:avLst/>
            </a:prstGeom>
          </p:spPr>
          <p:txBody>
            <a:bodyPr vert="horz" lIns="349758" tIns="174879" rIns="349758" bIns="174879" rtlCol="0">
              <a:noAutofit/>
            </a:bodyPr>
            <a:lstStyle>
              <a:lvl1pPr marL="0" indent="0" algn="ctr" defTabSz="3497580" rtl="0" eaLnBrk="1" latinLnBrk="0" hangingPunct="1">
                <a:spcBef>
                  <a:spcPct val="20000"/>
                </a:spcBef>
                <a:buFont typeface="Arial" pitchFamily="34" charset="0"/>
                <a:buNone/>
                <a:defRPr sz="12200" kern="1200">
                  <a:solidFill>
                    <a:schemeClr val="tx1">
                      <a:tint val="75000"/>
                    </a:schemeClr>
                  </a:solidFill>
                  <a:latin typeface="+mn-lt"/>
                  <a:ea typeface="+mn-ea"/>
                  <a:cs typeface="+mn-cs"/>
                </a:defRPr>
              </a:lvl1pPr>
              <a:lvl2pPr marL="1748790" indent="0" algn="ctr" defTabSz="3497580" rtl="0" eaLnBrk="1" latinLnBrk="0" hangingPunct="1">
                <a:spcBef>
                  <a:spcPct val="20000"/>
                </a:spcBef>
                <a:buFont typeface="Arial" pitchFamily="34" charset="0"/>
                <a:buNone/>
                <a:defRPr sz="10700" kern="1200">
                  <a:solidFill>
                    <a:schemeClr val="tx1">
                      <a:tint val="75000"/>
                    </a:schemeClr>
                  </a:solidFill>
                  <a:latin typeface="+mn-lt"/>
                  <a:ea typeface="+mn-ea"/>
                  <a:cs typeface="+mn-cs"/>
                </a:defRPr>
              </a:lvl2pPr>
              <a:lvl3pPr marL="3497580" indent="0" algn="ctr" defTabSz="3497580" rtl="0" eaLnBrk="1" latinLnBrk="0" hangingPunct="1">
                <a:spcBef>
                  <a:spcPct val="20000"/>
                </a:spcBef>
                <a:buFont typeface="Arial" pitchFamily="34" charset="0"/>
                <a:buNone/>
                <a:defRPr sz="9200" kern="1200">
                  <a:solidFill>
                    <a:schemeClr val="tx1">
                      <a:tint val="75000"/>
                    </a:schemeClr>
                  </a:solidFill>
                  <a:latin typeface="+mn-lt"/>
                  <a:ea typeface="+mn-ea"/>
                  <a:cs typeface="+mn-cs"/>
                </a:defRPr>
              </a:lvl3pPr>
              <a:lvl4pPr marL="524637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4pPr>
              <a:lvl5pPr marL="699516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5pPr>
              <a:lvl6pPr marL="874395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6pPr>
              <a:lvl7pPr marL="1049274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7pPr>
              <a:lvl8pPr marL="1224153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8pPr>
              <a:lvl9pPr marL="13990320" indent="0" algn="ctr" defTabSz="3497580" rtl="0" eaLnBrk="1" latinLnBrk="0" hangingPunct="1">
                <a:spcBef>
                  <a:spcPct val="20000"/>
                </a:spcBef>
                <a:buFont typeface="Arial" pitchFamily="34" charset="0"/>
                <a:buNone/>
                <a:defRPr sz="7700" kern="1200">
                  <a:solidFill>
                    <a:schemeClr val="tx1">
                      <a:tint val="75000"/>
                    </a:schemeClr>
                  </a:solidFill>
                  <a:latin typeface="+mn-lt"/>
                  <a:ea typeface="+mn-ea"/>
                  <a:cs typeface="+mn-cs"/>
                </a:defRPr>
              </a:lvl9pPr>
            </a:lstStyle>
            <a:p>
              <a:r>
                <a:rPr lang="en-US" sz="2800" b="1" dirty="0" smtClean="0">
                  <a:solidFill>
                    <a:schemeClr val="tx1"/>
                  </a:solidFill>
                  <a:latin typeface="Helvetica" pitchFamily="34" charset="0"/>
                </a:rPr>
                <a:t>Awarded Researchers</a:t>
              </a:r>
            </a:p>
          </p:txBody>
        </p:sp>
        <p:graphicFrame>
          <p:nvGraphicFramePr>
            <p:cNvPr id="39" name="Gráfico 38"/>
            <p:cNvGraphicFramePr/>
            <p:nvPr>
              <p:extLst>
                <p:ext uri="{D42A27DB-BD31-4B8C-83A1-F6EECF244321}">
                  <p14:modId xmlns:p14="http://schemas.microsoft.com/office/powerpoint/2010/main" val="2449570477"/>
                </p:ext>
              </p:extLst>
            </p:nvPr>
          </p:nvGraphicFramePr>
          <p:xfrm>
            <a:off x="13592055" y="22432552"/>
            <a:ext cx="10789235" cy="6010858"/>
          </p:xfrm>
          <a:graphic>
            <a:graphicData uri="http://schemas.openxmlformats.org/drawingml/2006/chart">
              <c:chart xmlns:c="http://schemas.openxmlformats.org/drawingml/2006/chart" xmlns:r="http://schemas.openxmlformats.org/officeDocument/2006/relationships" r:id="rId7"/>
            </a:graphicData>
          </a:graphic>
        </p:graphicFrame>
      </p:grpSp>
      <p:pic>
        <p:nvPicPr>
          <p:cNvPr id="41" name="Espaço Reservado para Conteúdo 3"/>
          <p:cNvPicPr>
            <a:picLocks noChangeAspect="1"/>
          </p:cNvPicPr>
          <p:nvPr/>
        </p:nvPicPr>
        <p:blipFill rotWithShape="1">
          <a:blip r:embed="rId8" cstate="print">
            <a:extLst>
              <a:ext uri="{28A0092B-C50C-407E-A947-70E740481C1C}">
                <a14:useLocalDpi xmlns:a14="http://schemas.microsoft.com/office/drawing/2010/main" val="0"/>
              </a:ext>
            </a:extLst>
          </a:blip>
          <a:srcRect r="52508"/>
          <a:stretch/>
        </p:blipFill>
        <p:spPr>
          <a:xfrm>
            <a:off x="12928417" y="21420896"/>
            <a:ext cx="5421732" cy="3960440"/>
          </a:xfrm>
          <a:prstGeom prst="rect">
            <a:avLst/>
          </a:prstGeom>
        </p:spPr>
      </p:pic>
      <p:sp>
        <p:nvSpPr>
          <p:cNvPr id="44" name="Arredondar Retângulo em um Canto Diagonal 43"/>
          <p:cNvSpPr/>
          <p:nvPr/>
        </p:nvSpPr>
        <p:spPr>
          <a:xfrm>
            <a:off x="537126" y="28107653"/>
            <a:ext cx="11624466" cy="1512168"/>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600" b="1" dirty="0">
                <a:latin typeface="Arial" pitchFamily="34" charset="0"/>
                <a:cs typeface="Arial" pitchFamily="34" charset="0"/>
              </a:rPr>
              <a:t>Scientific Communities</a:t>
            </a:r>
          </a:p>
        </p:txBody>
      </p:sp>
      <p:pic>
        <p:nvPicPr>
          <p:cNvPr id="45" name="Espaço Reservado para Conteúdo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8684" y="33140507"/>
            <a:ext cx="3833241" cy="1448955"/>
          </a:xfrm>
          <a:prstGeom prst="rect">
            <a:avLst/>
          </a:prstGeom>
        </p:spPr>
      </p:pic>
      <p:graphicFrame>
        <p:nvGraphicFramePr>
          <p:cNvPr id="51" name="Tabela 50"/>
          <p:cNvGraphicFramePr>
            <a:graphicFrameLocks noGrp="1"/>
          </p:cNvGraphicFramePr>
          <p:nvPr>
            <p:extLst>
              <p:ext uri="{D42A27DB-BD31-4B8C-83A1-F6EECF244321}">
                <p14:modId xmlns:p14="http://schemas.microsoft.com/office/powerpoint/2010/main" val="2520716870"/>
              </p:ext>
            </p:extLst>
          </p:nvPr>
        </p:nvGraphicFramePr>
        <p:xfrm>
          <a:off x="5762012" y="32457213"/>
          <a:ext cx="5832648" cy="3202872"/>
        </p:xfrm>
        <a:graphic>
          <a:graphicData uri="http://schemas.openxmlformats.org/drawingml/2006/table">
            <a:tbl>
              <a:tblPr firstRow="1" bandRow="1">
                <a:tableStyleId>{5940675A-B579-460E-94D1-54222C63F5DA}</a:tableStyleId>
              </a:tblPr>
              <a:tblGrid>
                <a:gridCol w="1944216"/>
                <a:gridCol w="1944216"/>
                <a:gridCol w="1944216"/>
              </a:tblGrid>
              <a:tr h="400359">
                <a:tc>
                  <a:txBody>
                    <a:bodyPr/>
                    <a:lstStyle/>
                    <a:p>
                      <a:pPr algn="ctr"/>
                      <a:r>
                        <a:rPr lang="pt-BR" sz="1900" dirty="0" smtClean="0">
                          <a:latin typeface="Arial" pitchFamily="34" charset="0"/>
                          <a:cs typeface="Arial" pitchFamily="34" charset="0"/>
                        </a:rPr>
                        <a:t>SIGACT</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SIGDOC</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SIGMOD</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SIGAPP</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SIGGRAPH</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SIGOPS</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SIGARCH</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SIGIR</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SIGPLAN</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SIGBED</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SIGKDD</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SIGSAC</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SIGCHI</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SIGMETRICS</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SIGSAM</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SIGCOMM</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SIGMICRO</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SIGSOFT</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SIGCSE</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SIGMM</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SIGUCCS</a:t>
                      </a:r>
                      <a:endParaRPr lang="pt-BR" sz="1900" dirty="0">
                        <a:latin typeface="Arial" pitchFamily="34" charset="0"/>
                        <a:cs typeface="Arial" pitchFamily="34" charset="0"/>
                      </a:endParaRPr>
                    </a:p>
                  </a:txBody>
                  <a:tcPr marL="61668" marR="61668" marT="30834" marB="30834"/>
                </a:tc>
              </a:tr>
              <a:tr h="400359">
                <a:tc>
                  <a:txBody>
                    <a:bodyPr/>
                    <a:lstStyle/>
                    <a:p>
                      <a:pPr algn="ctr"/>
                      <a:r>
                        <a:rPr lang="pt-BR" sz="1900" dirty="0" smtClean="0">
                          <a:latin typeface="Arial" pitchFamily="34" charset="0"/>
                          <a:cs typeface="Arial" pitchFamily="34" charset="0"/>
                        </a:rPr>
                        <a:t>SIGDA</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SIGMOBILE</a:t>
                      </a:r>
                      <a:endParaRPr lang="pt-BR" sz="1900" dirty="0">
                        <a:latin typeface="Arial" pitchFamily="34" charset="0"/>
                        <a:cs typeface="Arial" pitchFamily="34" charset="0"/>
                      </a:endParaRPr>
                    </a:p>
                  </a:txBody>
                  <a:tcPr marL="61668" marR="61668" marT="30834" marB="30834"/>
                </a:tc>
                <a:tc>
                  <a:txBody>
                    <a:bodyPr/>
                    <a:lstStyle/>
                    <a:p>
                      <a:pPr algn="ctr"/>
                      <a:r>
                        <a:rPr lang="pt-BR" sz="1900" dirty="0" smtClean="0">
                          <a:latin typeface="Arial" pitchFamily="34" charset="0"/>
                          <a:cs typeface="Arial" pitchFamily="34" charset="0"/>
                        </a:rPr>
                        <a:t>SIGWEB</a:t>
                      </a:r>
                      <a:endParaRPr lang="pt-BR" sz="1900" dirty="0">
                        <a:latin typeface="Arial" pitchFamily="34" charset="0"/>
                        <a:cs typeface="Arial" pitchFamily="34" charset="0"/>
                      </a:endParaRPr>
                    </a:p>
                  </a:txBody>
                  <a:tcPr marL="61668" marR="61668" marT="30834" marB="30834"/>
                </a:tc>
              </a:tr>
            </a:tbl>
          </a:graphicData>
        </a:graphic>
      </p:graphicFrame>
      <p:sp>
        <p:nvSpPr>
          <p:cNvPr id="52" name="CaixaDeTexto 51"/>
          <p:cNvSpPr txBox="1"/>
          <p:nvPr/>
        </p:nvSpPr>
        <p:spPr>
          <a:xfrm>
            <a:off x="7069956" y="5903946"/>
            <a:ext cx="9012697" cy="646331"/>
          </a:xfrm>
          <a:prstGeom prst="rect">
            <a:avLst/>
          </a:prstGeom>
          <a:noFill/>
        </p:spPr>
        <p:txBody>
          <a:bodyPr wrap="square" rtlCol="0">
            <a:spAutoFit/>
          </a:bodyPr>
          <a:lstStyle/>
          <a:p>
            <a:r>
              <a:rPr lang="pt-BR" sz="3600" i="1" dirty="0" smtClean="0">
                <a:latin typeface="Arial" pitchFamily="34" charset="0"/>
                <a:cs typeface="Arial" pitchFamily="34" charset="0"/>
              </a:rPr>
              <a:t>{</a:t>
            </a:r>
            <a:r>
              <a:rPr lang="pt-BR" sz="3600" i="1" dirty="0" err="1" smtClean="0">
                <a:latin typeface="Arial" pitchFamily="34" charset="0"/>
                <a:cs typeface="Arial" pitchFamily="34" charset="0"/>
              </a:rPr>
              <a:t>bruno.leite,fabricio,laender@dcc.ufmg.br</a:t>
            </a:r>
            <a:r>
              <a:rPr lang="pt-BR" sz="3600" i="1" dirty="0" smtClean="0">
                <a:latin typeface="Arial" pitchFamily="34" charset="0"/>
                <a:cs typeface="Arial" pitchFamily="34" charset="0"/>
              </a:rPr>
              <a:t>}</a:t>
            </a:r>
            <a:endParaRPr lang="pt-BR" sz="3600" i="1" dirty="0">
              <a:latin typeface="Arial" pitchFamily="34" charset="0"/>
              <a:cs typeface="Arial" pitchFamily="34" charset="0"/>
            </a:endParaRPr>
          </a:p>
        </p:txBody>
      </p:sp>
      <p:pic>
        <p:nvPicPr>
          <p:cNvPr id="86" name="Espaço Reservado para Conteúdo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056545" y="31299860"/>
            <a:ext cx="4939797" cy="3456227"/>
          </a:xfrm>
          <a:prstGeom prst="rect">
            <a:avLst/>
          </a:prstGeom>
        </p:spPr>
      </p:pic>
      <p:grpSp>
        <p:nvGrpSpPr>
          <p:cNvPr id="114" name="Grupo 113"/>
          <p:cNvGrpSpPr/>
          <p:nvPr/>
        </p:nvGrpSpPr>
        <p:grpSpPr>
          <a:xfrm>
            <a:off x="16296084" y="30832250"/>
            <a:ext cx="9939434" cy="5224050"/>
            <a:chOff x="-1260648" y="764704"/>
            <a:chExt cx="11593288" cy="6093296"/>
          </a:xfrm>
        </p:grpSpPr>
        <p:graphicFrame>
          <p:nvGraphicFramePr>
            <p:cNvPr id="100" name="Espaço Reservado para Conteúdo 8"/>
            <p:cNvGraphicFramePr>
              <a:graphicFrameLocks/>
            </p:cNvGraphicFramePr>
            <p:nvPr>
              <p:extLst>
                <p:ext uri="{D42A27DB-BD31-4B8C-83A1-F6EECF244321}">
                  <p14:modId xmlns:p14="http://schemas.microsoft.com/office/powerpoint/2010/main" val="1885233373"/>
                </p:ext>
              </p:extLst>
            </p:nvPr>
          </p:nvGraphicFramePr>
          <p:xfrm>
            <a:off x="-1260648" y="764704"/>
            <a:ext cx="11593288" cy="6093296"/>
          </p:xfrm>
          <a:graphic>
            <a:graphicData uri="http://schemas.openxmlformats.org/drawingml/2006/chart">
              <c:chart xmlns:c="http://schemas.openxmlformats.org/drawingml/2006/chart" xmlns:r="http://schemas.openxmlformats.org/officeDocument/2006/relationships" r:id="rId11"/>
            </a:graphicData>
          </a:graphic>
        </p:graphicFrame>
        <p:sp>
          <p:nvSpPr>
            <p:cNvPr id="101" name="CaixaDeTexto 100"/>
            <p:cNvSpPr txBox="1"/>
            <p:nvPr/>
          </p:nvSpPr>
          <p:spPr>
            <a:xfrm>
              <a:off x="1540476" y="1157104"/>
              <a:ext cx="2939368" cy="538483"/>
            </a:xfrm>
            <a:prstGeom prst="rect">
              <a:avLst/>
            </a:prstGeom>
            <a:noFill/>
          </p:spPr>
          <p:txBody>
            <a:bodyPr wrap="none" rtlCol="0">
              <a:spAutoFit/>
            </a:bodyPr>
            <a:lstStyle/>
            <a:p>
              <a:r>
                <a:rPr lang="en-US" sz="2400" b="1" dirty="0" smtClean="0">
                  <a:latin typeface="Helvetica" pitchFamily="34" charset="0"/>
                </a:rPr>
                <a:t>Average Degree</a:t>
              </a:r>
            </a:p>
          </p:txBody>
        </p:sp>
        <p:cxnSp>
          <p:nvCxnSpPr>
            <p:cNvPr id="102" name="Conector reto 101"/>
            <p:cNvCxnSpPr/>
            <p:nvPr/>
          </p:nvCxnSpPr>
          <p:spPr>
            <a:xfrm>
              <a:off x="4537722" y="911110"/>
              <a:ext cx="0" cy="539821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2643693" y="3777341"/>
              <a:ext cx="1754183" cy="538483"/>
            </a:xfrm>
            <a:prstGeom prst="rect">
              <a:avLst/>
            </a:prstGeom>
            <a:noFill/>
          </p:spPr>
          <p:txBody>
            <a:bodyPr wrap="none" rtlCol="0">
              <a:spAutoFit/>
            </a:bodyPr>
            <a:lstStyle/>
            <a:p>
              <a:r>
                <a:rPr lang="en-US" sz="2400" b="1" dirty="0" smtClean="0">
                  <a:latin typeface="Helvetica" pitchFamily="34" charset="0"/>
                </a:rPr>
                <a:t>Diameter</a:t>
              </a:r>
              <a:endParaRPr lang="en-US" sz="2000" b="1" dirty="0">
                <a:latin typeface="Helvetica" pitchFamily="34" charset="0"/>
              </a:endParaRPr>
            </a:p>
          </p:txBody>
        </p:sp>
        <p:sp>
          <p:nvSpPr>
            <p:cNvPr id="104" name="CaixaDeTexto 103"/>
            <p:cNvSpPr txBox="1"/>
            <p:nvPr/>
          </p:nvSpPr>
          <p:spPr>
            <a:xfrm>
              <a:off x="890104" y="2923222"/>
              <a:ext cx="3533943" cy="538483"/>
            </a:xfrm>
            <a:prstGeom prst="rect">
              <a:avLst/>
            </a:prstGeom>
            <a:noFill/>
          </p:spPr>
          <p:txBody>
            <a:bodyPr wrap="none" rtlCol="0">
              <a:spAutoFit/>
            </a:bodyPr>
            <a:lstStyle/>
            <a:p>
              <a:r>
                <a:rPr lang="en-US" sz="2400" b="1" dirty="0" smtClean="0">
                  <a:latin typeface="Helvetica" pitchFamily="34" charset="0"/>
                </a:rPr>
                <a:t>Average Short Path</a:t>
              </a:r>
              <a:endParaRPr lang="en-US" sz="2400" b="1" dirty="0">
                <a:latin typeface="Helvetica" pitchFamily="34" charset="0"/>
              </a:endParaRPr>
            </a:p>
          </p:txBody>
        </p:sp>
        <p:sp>
          <p:nvSpPr>
            <p:cNvPr id="105" name="CaixaDeTexto 104"/>
            <p:cNvSpPr txBox="1"/>
            <p:nvPr/>
          </p:nvSpPr>
          <p:spPr>
            <a:xfrm>
              <a:off x="2276190" y="2025199"/>
              <a:ext cx="2150565" cy="538483"/>
            </a:xfrm>
            <a:prstGeom prst="rect">
              <a:avLst/>
            </a:prstGeom>
            <a:noFill/>
          </p:spPr>
          <p:txBody>
            <a:bodyPr wrap="none" rtlCol="0">
              <a:spAutoFit/>
            </a:bodyPr>
            <a:lstStyle/>
            <a:p>
              <a:r>
                <a:rPr lang="en-US" sz="2400" b="1" dirty="0" smtClean="0">
                  <a:latin typeface="Helvetica" pitchFamily="34" charset="0"/>
                </a:rPr>
                <a:t>Large WCC</a:t>
              </a:r>
              <a:endParaRPr lang="en-US" sz="2400" b="1" dirty="0">
                <a:latin typeface="Helvetica" pitchFamily="34" charset="0"/>
              </a:endParaRPr>
            </a:p>
          </p:txBody>
        </p:sp>
        <p:sp>
          <p:nvSpPr>
            <p:cNvPr id="106" name="CaixaDeTexto 105"/>
            <p:cNvSpPr txBox="1"/>
            <p:nvPr/>
          </p:nvSpPr>
          <p:spPr>
            <a:xfrm>
              <a:off x="4673987" y="4649941"/>
              <a:ext cx="3943638" cy="538483"/>
            </a:xfrm>
            <a:prstGeom prst="rect">
              <a:avLst/>
            </a:prstGeom>
            <a:noFill/>
          </p:spPr>
          <p:txBody>
            <a:bodyPr wrap="none" rtlCol="0">
              <a:spAutoFit/>
            </a:bodyPr>
            <a:lstStyle/>
            <a:p>
              <a:r>
                <a:rPr lang="en-US" sz="2400" b="1" dirty="0" smtClean="0">
                  <a:latin typeface="Helvetica" pitchFamily="34" charset="0"/>
                </a:rPr>
                <a:t>Clustering Coefficient</a:t>
              </a:r>
              <a:endParaRPr lang="en-US" sz="2400" b="1" dirty="0">
                <a:latin typeface="Helvetica" pitchFamily="34" charset="0"/>
              </a:endParaRPr>
            </a:p>
          </p:txBody>
        </p:sp>
        <p:sp>
          <p:nvSpPr>
            <p:cNvPr id="107" name="CaixaDeTexto 106"/>
            <p:cNvSpPr txBox="1"/>
            <p:nvPr/>
          </p:nvSpPr>
          <p:spPr>
            <a:xfrm>
              <a:off x="4673987" y="5465534"/>
              <a:ext cx="2391760" cy="538483"/>
            </a:xfrm>
            <a:prstGeom prst="rect">
              <a:avLst/>
            </a:prstGeom>
            <a:noFill/>
          </p:spPr>
          <p:txBody>
            <a:bodyPr wrap="none" rtlCol="0">
              <a:spAutoFit/>
            </a:bodyPr>
            <a:lstStyle/>
            <a:p>
              <a:r>
                <a:rPr lang="en-US" sz="2400" b="1" dirty="0" smtClean="0">
                  <a:latin typeface="Helvetica" pitchFamily="34" charset="0"/>
                </a:rPr>
                <a:t>Assortativity</a:t>
              </a:r>
              <a:endParaRPr lang="en-US" sz="2400" b="1" dirty="0">
                <a:latin typeface="Helvetica" pitchFamily="34" charset="0"/>
              </a:endParaRPr>
            </a:p>
          </p:txBody>
        </p:sp>
        <p:sp>
          <p:nvSpPr>
            <p:cNvPr id="108" name="CaixaDeTexto 107"/>
            <p:cNvSpPr txBox="1"/>
            <p:nvPr/>
          </p:nvSpPr>
          <p:spPr>
            <a:xfrm>
              <a:off x="4522732" y="1218660"/>
              <a:ext cx="796880"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109" name="CaixaDeTexto 108"/>
            <p:cNvSpPr txBox="1"/>
            <p:nvPr/>
          </p:nvSpPr>
          <p:spPr>
            <a:xfrm>
              <a:off x="4519640" y="2086753"/>
              <a:ext cx="630474"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a:t>
              </a:r>
              <a:endParaRPr lang="pt-BR" sz="1600" b="1" dirty="0">
                <a:solidFill>
                  <a:schemeClr val="bg1"/>
                </a:solidFill>
                <a:effectLst>
                  <a:outerShdw blurRad="38100" dist="38100" dir="2700000" algn="tl">
                    <a:srgbClr val="000000">
                      <a:alpha val="43137"/>
                    </a:srgbClr>
                  </a:outerShdw>
                </a:effectLst>
                <a:latin typeface="Helvetica" pitchFamily="34" charset="0"/>
              </a:endParaRPr>
            </a:p>
          </p:txBody>
        </p:sp>
        <p:sp>
          <p:nvSpPr>
            <p:cNvPr id="110" name="CaixaDeTexto 109"/>
            <p:cNvSpPr txBox="1"/>
            <p:nvPr/>
          </p:nvSpPr>
          <p:spPr>
            <a:xfrm>
              <a:off x="4522732" y="3831491"/>
              <a:ext cx="796880"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111" name="CaixaDeTexto 110"/>
            <p:cNvSpPr txBox="1"/>
            <p:nvPr/>
          </p:nvSpPr>
          <p:spPr>
            <a:xfrm>
              <a:off x="4522307" y="2969717"/>
              <a:ext cx="796880"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112" name="CaixaDeTexto 111"/>
            <p:cNvSpPr txBox="1"/>
            <p:nvPr/>
          </p:nvSpPr>
          <p:spPr>
            <a:xfrm>
              <a:off x="3712787" y="4689276"/>
              <a:ext cx="879448"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-0.11</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113" name="CaixaDeTexto 112"/>
            <p:cNvSpPr txBox="1"/>
            <p:nvPr/>
          </p:nvSpPr>
          <p:spPr>
            <a:xfrm>
              <a:off x="3683202" y="5566424"/>
              <a:ext cx="895975" cy="466686"/>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-0.56</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grpSp>
      <p:sp>
        <p:nvSpPr>
          <p:cNvPr id="115" name="Retângulo 114"/>
          <p:cNvSpPr/>
          <p:nvPr/>
        </p:nvSpPr>
        <p:spPr>
          <a:xfrm>
            <a:off x="13056545" y="20843642"/>
            <a:ext cx="5814412" cy="646331"/>
          </a:xfrm>
          <a:prstGeom prst="rect">
            <a:avLst/>
          </a:prstGeom>
        </p:spPr>
        <p:txBody>
          <a:bodyPr wrap="none">
            <a:spAutoFit/>
          </a:bodyPr>
          <a:lstStyle/>
          <a:p>
            <a:pPr marL="571500" indent="-571500">
              <a:buFont typeface="Arial" pitchFamily="34" charset="0"/>
              <a:buChar char="•"/>
            </a:pPr>
            <a:r>
              <a:rPr lang="en-US" sz="3600" dirty="0" smtClean="0">
                <a:latin typeface="Arial" pitchFamily="34" charset="0"/>
                <a:cs typeface="Arial" pitchFamily="34" charset="0"/>
              </a:rPr>
              <a:t>Evolution </a:t>
            </a:r>
            <a:r>
              <a:rPr lang="en-US" sz="3600" dirty="0" smtClean="0">
                <a:latin typeface="Arial" pitchFamily="34" charset="0"/>
                <a:cs typeface="Arial" pitchFamily="34" charset="0"/>
              </a:rPr>
              <a:t>of the network:</a:t>
            </a:r>
            <a:endParaRPr lang="pt-BR" sz="3600" dirty="0"/>
          </a:p>
        </p:txBody>
      </p:sp>
      <p:grpSp>
        <p:nvGrpSpPr>
          <p:cNvPr id="119" name="Grupo 118"/>
          <p:cNvGrpSpPr/>
          <p:nvPr/>
        </p:nvGrpSpPr>
        <p:grpSpPr>
          <a:xfrm>
            <a:off x="18647501" y="21457308"/>
            <a:ext cx="5538720" cy="4011507"/>
            <a:chOff x="18647501" y="21457308"/>
            <a:chExt cx="5538720" cy="4011507"/>
          </a:xfrm>
        </p:grpSpPr>
        <p:pic>
          <p:nvPicPr>
            <p:cNvPr id="42" name="Espaço Reservado para Conteúdo 3"/>
            <p:cNvPicPr>
              <a:picLocks noChangeAspect="1"/>
            </p:cNvPicPr>
            <p:nvPr/>
          </p:nvPicPr>
          <p:blipFill rotWithShape="1">
            <a:blip r:embed="rId8" cstate="print">
              <a:extLst>
                <a:ext uri="{28A0092B-C50C-407E-A947-70E740481C1C}">
                  <a14:useLocalDpi xmlns:a14="http://schemas.microsoft.com/office/drawing/2010/main" val="0"/>
                </a:ext>
              </a:extLst>
            </a:blip>
            <a:srcRect l="52101"/>
            <a:stretch/>
          </p:blipFill>
          <p:spPr>
            <a:xfrm>
              <a:off x="18647501" y="21457308"/>
              <a:ext cx="5538720" cy="4011507"/>
            </a:xfrm>
            <a:prstGeom prst="rect">
              <a:avLst/>
            </a:prstGeom>
          </p:spPr>
        </p:pic>
        <p:sp>
          <p:nvSpPr>
            <p:cNvPr id="116" name="CaixaDeTexto 115"/>
            <p:cNvSpPr txBox="1"/>
            <p:nvPr/>
          </p:nvSpPr>
          <p:spPr>
            <a:xfrm>
              <a:off x="20033834" y="25044664"/>
              <a:ext cx="3528392" cy="369332"/>
            </a:xfrm>
            <a:prstGeom prst="rect">
              <a:avLst/>
            </a:prstGeom>
            <a:solidFill>
              <a:schemeClr val="bg1"/>
            </a:solidFill>
          </p:spPr>
          <p:txBody>
            <a:bodyPr wrap="square" rtlCol="0">
              <a:spAutoFit/>
            </a:bodyPr>
            <a:lstStyle/>
            <a:p>
              <a:pPr algn="ctr"/>
              <a:r>
                <a:rPr lang="pt-BR" sz="1800" dirty="0" err="1" smtClean="0">
                  <a:latin typeface="Helvetica" pitchFamily="34" charset="0"/>
                </a:rPr>
                <a:t>Three</a:t>
              </a:r>
              <a:r>
                <a:rPr lang="pt-BR" sz="1800" dirty="0" smtClean="0">
                  <a:latin typeface="Helvetica" pitchFamily="34" charset="0"/>
                </a:rPr>
                <a:t> </a:t>
              </a:r>
              <a:r>
                <a:rPr lang="pt-BR" sz="1800" dirty="0" err="1">
                  <a:latin typeface="Helvetica" pitchFamily="34" charset="0"/>
                </a:rPr>
                <a:t>years</a:t>
              </a:r>
              <a:r>
                <a:rPr lang="pt-BR" sz="1800" dirty="0">
                  <a:latin typeface="Helvetica" pitchFamily="34" charset="0"/>
                </a:rPr>
                <a:t> </a:t>
              </a:r>
              <a:r>
                <a:rPr lang="pt-BR" sz="1800" dirty="0" err="1">
                  <a:latin typeface="Helvetica" pitchFamily="34" charset="0"/>
                </a:rPr>
                <a:t>window</a:t>
              </a:r>
              <a:endParaRPr lang="pt-BR" sz="1800" dirty="0">
                <a:latin typeface="Helvetica" pitchFamily="34" charset="0"/>
              </a:endParaRPr>
            </a:p>
          </p:txBody>
        </p:sp>
      </p:grpSp>
      <p:grpSp>
        <p:nvGrpSpPr>
          <p:cNvPr id="121" name="Grupo 120"/>
          <p:cNvGrpSpPr/>
          <p:nvPr/>
        </p:nvGrpSpPr>
        <p:grpSpPr>
          <a:xfrm>
            <a:off x="12915717" y="26185572"/>
            <a:ext cx="5776815" cy="3961976"/>
            <a:chOff x="12915717" y="26185572"/>
            <a:chExt cx="5776815" cy="3961976"/>
          </a:xfrm>
        </p:grpSpPr>
        <p:pic>
          <p:nvPicPr>
            <p:cNvPr id="54" name="Imagem 5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915717" y="26185572"/>
              <a:ext cx="5776815" cy="3961976"/>
            </a:xfrm>
            <a:prstGeom prst="rect">
              <a:avLst/>
            </a:prstGeom>
          </p:spPr>
        </p:pic>
        <p:sp>
          <p:nvSpPr>
            <p:cNvPr id="117" name="CaixaDeTexto 116"/>
            <p:cNvSpPr txBox="1"/>
            <p:nvPr/>
          </p:nvSpPr>
          <p:spPr>
            <a:xfrm>
              <a:off x="14364961" y="29710979"/>
              <a:ext cx="3528392" cy="369332"/>
            </a:xfrm>
            <a:prstGeom prst="rect">
              <a:avLst/>
            </a:prstGeom>
            <a:solidFill>
              <a:schemeClr val="bg1"/>
            </a:solidFill>
          </p:spPr>
          <p:txBody>
            <a:bodyPr wrap="square" rtlCol="0">
              <a:spAutoFit/>
            </a:bodyPr>
            <a:lstStyle/>
            <a:p>
              <a:pPr algn="ctr"/>
              <a:r>
                <a:rPr lang="pt-BR" sz="1800" dirty="0" err="1" smtClean="0">
                  <a:latin typeface="Helvetica" pitchFamily="34" charset="0"/>
                </a:rPr>
                <a:t>Three</a:t>
              </a:r>
              <a:r>
                <a:rPr lang="pt-BR" sz="1800" dirty="0" smtClean="0">
                  <a:latin typeface="Helvetica" pitchFamily="34" charset="0"/>
                </a:rPr>
                <a:t> </a:t>
              </a:r>
              <a:r>
                <a:rPr lang="pt-BR" sz="1800" dirty="0" err="1">
                  <a:latin typeface="Helvetica" pitchFamily="34" charset="0"/>
                </a:rPr>
                <a:t>years</a:t>
              </a:r>
              <a:r>
                <a:rPr lang="pt-BR" sz="1800" dirty="0">
                  <a:latin typeface="Helvetica" pitchFamily="34" charset="0"/>
                </a:rPr>
                <a:t> </a:t>
              </a:r>
              <a:r>
                <a:rPr lang="pt-BR" sz="1800" dirty="0" err="1">
                  <a:latin typeface="Helvetica" pitchFamily="34" charset="0"/>
                </a:rPr>
                <a:t>window</a:t>
              </a:r>
              <a:endParaRPr lang="pt-BR" sz="1800" dirty="0">
                <a:latin typeface="Helvetica" pitchFamily="34" charset="0"/>
              </a:endParaRPr>
            </a:p>
          </p:txBody>
        </p:sp>
      </p:grpSp>
      <p:grpSp>
        <p:nvGrpSpPr>
          <p:cNvPr id="122" name="Grupo 121"/>
          <p:cNvGrpSpPr/>
          <p:nvPr/>
        </p:nvGrpSpPr>
        <p:grpSpPr>
          <a:xfrm>
            <a:off x="18687922" y="26176047"/>
            <a:ext cx="5721621" cy="3977701"/>
            <a:chOff x="18687922" y="26176047"/>
            <a:chExt cx="5721621" cy="3977701"/>
          </a:xfrm>
        </p:grpSpPr>
        <p:pic>
          <p:nvPicPr>
            <p:cNvPr id="55" name="Espaço Reservado para Conteúdo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687922" y="26176047"/>
              <a:ext cx="5721621" cy="3977701"/>
            </a:xfrm>
            <a:prstGeom prst="rect">
              <a:avLst/>
            </a:prstGeom>
          </p:spPr>
        </p:pic>
        <p:sp>
          <p:nvSpPr>
            <p:cNvPr id="118" name="CaixaDeTexto 117"/>
            <p:cNvSpPr txBox="1"/>
            <p:nvPr/>
          </p:nvSpPr>
          <p:spPr>
            <a:xfrm>
              <a:off x="20168279" y="29730591"/>
              <a:ext cx="3528392" cy="369332"/>
            </a:xfrm>
            <a:prstGeom prst="rect">
              <a:avLst/>
            </a:prstGeom>
            <a:solidFill>
              <a:schemeClr val="bg1"/>
            </a:solidFill>
          </p:spPr>
          <p:txBody>
            <a:bodyPr wrap="square" rtlCol="0">
              <a:spAutoFit/>
            </a:bodyPr>
            <a:lstStyle/>
            <a:p>
              <a:pPr algn="ctr"/>
              <a:r>
                <a:rPr lang="pt-BR" sz="1800" dirty="0" err="1" smtClean="0">
                  <a:latin typeface="Helvetica" pitchFamily="34" charset="0"/>
                </a:rPr>
                <a:t>Three</a:t>
              </a:r>
              <a:r>
                <a:rPr lang="pt-BR" sz="1800" dirty="0" smtClean="0">
                  <a:latin typeface="Helvetica" pitchFamily="34" charset="0"/>
                </a:rPr>
                <a:t> </a:t>
              </a:r>
              <a:r>
                <a:rPr lang="pt-BR" sz="1800" dirty="0" err="1">
                  <a:latin typeface="Helvetica" pitchFamily="34" charset="0"/>
                </a:rPr>
                <a:t>years</a:t>
              </a:r>
              <a:r>
                <a:rPr lang="pt-BR" sz="1800" dirty="0">
                  <a:latin typeface="Helvetica" pitchFamily="34" charset="0"/>
                </a:rPr>
                <a:t> </a:t>
              </a:r>
              <a:r>
                <a:rPr lang="pt-BR" sz="1800" dirty="0" err="1">
                  <a:latin typeface="Helvetica" pitchFamily="34" charset="0"/>
                </a:rPr>
                <a:t>window</a:t>
              </a:r>
              <a:endParaRPr lang="pt-BR" sz="1800" dirty="0">
                <a:latin typeface="Helvetica" pitchFamily="34" charset="0"/>
              </a:endParaRPr>
            </a:p>
          </p:txBody>
        </p:sp>
      </p:grpSp>
      <p:sp>
        <p:nvSpPr>
          <p:cNvPr id="120" name="Retângulo 119"/>
          <p:cNvSpPr/>
          <p:nvPr/>
        </p:nvSpPr>
        <p:spPr>
          <a:xfrm>
            <a:off x="12924324" y="25548766"/>
            <a:ext cx="6635150" cy="646331"/>
          </a:xfrm>
          <a:prstGeom prst="rect">
            <a:avLst/>
          </a:prstGeom>
        </p:spPr>
        <p:txBody>
          <a:bodyPr wrap="none">
            <a:spAutoFit/>
          </a:bodyPr>
          <a:lstStyle/>
          <a:p>
            <a:pPr marL="571500" indent="-571500">
              <a:buFont typeface="Arial" pitchFamily="34" charset="0"/>
              <a:buChar char="•"/>
            </a:pPr>
            <a:r>
              <a:rPr lang="en-US" sz="3600" dirty="0" smtClean="0">
                <a:latin typeface="Arial" pitchFamily="34" charset="0"/>
                <a:cs typeface="Arial" pitchFamily="34" charset="0"/>
              </a:rPr>
              <a:t>Core </a:t>
            </a:r>
            <a:r>
              <a:rPr lang="en-US" sz="3600" dirty="0" smtClean="0">
                <a:latin typeface="Arial" pitchFamily="34" charset="0"/>
                <a:cs typeface="Arial" pitchFamily="34" charset="0"/>
              </a:rPr>
              <a:t>members act like hubs:</a:t>
            </a:r>
            <a:endParaRPr lang="pt-BR" sz="3600" dirty="0"/>
          </a:p>
        </p:txBody>
      </p:sp>
      <p:sp>
        <p:nvSpPr>
          <p:cNvPr id="123" name="Retângulo 122"/>
          <p:cNvSpPr/>
          <p:nvPr/>
        </p:nvSpPr>
        <p:spPr>
          <a:xfrm>
            <a:off x="13103414" y="30311439"/>
            <a:ext cx="9730228" cy="646331"/>
          </a:xfrm>
          <a:prstGeom prst="rect">
            <a:avLst/>
          </a:prstGeom>
        </p:spPr>
        <p:txBody>
          <a:bodyPr wrap="none">
            <a:spAutoFit/>
          </a:bodyPr>
          <a:lstStyle/>
          <a:p>
            <a:pPr marL="571500" indent="-571500">
              <a:buFont typeface="Arial" pitchFamily="34" charset="0"/>
              <a:buChar char="•"/>
            </a:pPr>
            <a:r>
              <a:rPr lang="en-US" sz="3600" dirty="0" smtClean="0">
                <a:latin typeface="Arial" pitchFamily="34" charset="0"/>
                <a:cs typeface="Arial" pitchFamily="34" charset="0"/>
              </a:rPr>
              <a:t>How the community core affect the network:</a:t>
            </a:r>
            <a:endParaRPr lang="pt-BR" sz="3600" dirty="0"/>
          </a:p>
        </p:txBody>
      </p:sp>
      <p:sp>
        <p:nvSpPr>
          <p:cNvPr id="58" name="CaixaDeTexto 57"/>
          <p:cNvSpPr txBox="1"/>
          <p:nvPr/>
        </p:nvSpPr>
        <p:spPr>
          <a:xfrm>
            <a:off x="537126" y="5989671"/>
            <a:ext cx="4575617" cy="646331"/>
          </a:xfrm>
          <a:prstGeom prst="rect">
            <a:avLst/>
          </a:prstGeom>
          <a:noFill/>
        </p:spPr>
        <p:txBody>
          <a:bodyPr wrap="square" rtlCol="0">
            <a:spAutoFit/>
          </a:bodyPr>
          <a:lstStyle/>
          <a:p>
            <a:r>
              <a:rPr lang="pt-BR" sz="3600" dirty="0" smtClean="0">
                <a:latin typeface="Arial" pitchFamily="34" charset="0"/>
                <a:cs typeface="Arial" pitchFamily="34" charset="0"/>
              </a:rPr>
              <a:t>MSDN@WWW2013</a:t>
            </a:r>
            <a:endParaRPr lang="pt-BR" sz="3600" dirty="0">
              <a:latin typeface="Arial" pitchFamily="34" charset="0"/>
              <a:cs typeface="Arial" pitchFamily="34" charset="0"/>
            </a:endParaRPr>
          </a:p>
        </p:txBody>
      </p:sp>
    </p:spTree>
    <p:extLst>
      <p:ext uri="{BB962C8B-B14F-4D97-AF65-F5344CB8AC3E}">
        <p14:creationId xmlns:p14="http://schemas.microsoft.com/office/powerpoint/2010/main" val="159914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500</Words>
  <Application>Microsoft Office PowerPoint</Application>
  <PresentationFormat>Personalizar</PresentationFormat>
  <Paragraphs>69</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dc:creator>
  <cp:lastModifiedBy>Bruno</cp:lastModifiedBy>
  <cp:revision>28</cp:revision>
  <dcterms:created xsi:type="dcterms:W3CDTF">2013-05-09T23:38:25Z</dcterms:created>
  <dcterms:modified xsi:type="dcterms:W3CDTF">2013-05-11T01:48:32Z</dcterms:modified>
</cp:coreProperties>
</file>