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315" r:id="rId4"/>
    <p:sldId id="331" r:id="rId5"/>
    <p:sldId id="263" r:id="rId6"/>
    <p:sldId id="274" r:id="rId7"/>
    <p:sldId id="264" r:id="rId8"/>
    <p:sldId id="313" r:id="rId9"/>
    <p:sldId id="284" r:id="rId10"/>
    <p:sldId id="273" r:id="rId11"/>
    <p:sldId id="299" r:id="rId12"/>
    <p:sldId id="317" r:id="rId13"/>
    <p:sldId id="337" r:id="rId14"/>
    <p:sldId id="341" r:id="rId15"/>
    <p:sldId id="330" r:id="rId16"/>
    <p:sldId id="342" r:id="rId17"/>
    <p:sldId id="279" r:id="rId18"/>
    <p:sldId id="335" r:id="rId19"/>
    <p:sldId id="336" r:id="rId20"/>
    <p:sldId id="320" r:id="rId21"/>
    <p:sldId id="302" r:id="rId22"/>
    <p:sldId id="322" r:id="rId23"/>
    <p:sldId id="293" r:id="rId24"/>
    <p:sldId id="339" r:id="rId25"/>
    <p:sldId id="312" r:id="rId26"/>
    <p:sldId id="306" r:id="rId27"/>
    <p:sldId id="340" r:id="rId28"/>
    <p:sldId id="327" r:id="rId2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07"/>
    <a:srgbClr val="FF9900"/>
    <a:srgbClr val="FFE05E"/>
    <a:srgbClr val="FFF240"/>
    <a:srgbClr val="FFEC18"/>
    <a:srgbClr val="FFED03"/>
    <a:srgbClr val="FFDD06"/>
    <a:srgbClr val="FFC70E"/>
    <a:srgbClr val="F7A61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85258" autoAdjust="0"/>
  </p:normalViewPr>
  <p:slideViewPr>
    <p:cSldViewPr>
      <p:cViewPr>
        <p:scale>
          <a:sx n="66" d="100"/>
          <a:sy n="66" d="100"/>
        </p:scale>
        <p:origin x="-1506" y="-24"/>
      </p:cViewPr>
      <p:guideLst>
        <p:guide orient="horz" pos="2160"/>
        <p:guide pos="2880"/>
      </p:guideLst>
    </p:cSldViewPr>
  </p:slideViewPr>
  <p:outlineViewPr>
    <p:cViewPr>
      <p:scale>
        <a:sx n="33" d="100"/>
        <a:sy n="33" d="100"/>
      </p:scale>
      <p:origin x="0" y="58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barChart>
        <c:barDir val="bar"/>
        <c:grouping val="clustered"/>
        <c:varyColors val="0"/>
        <c:ser>
          <c:idx val="0"/>
          <c:order val="0"/>
          <c:tx>
            <c:strRef>
              <c:f>Plan1!$B$1</c:f>
              <c:strCache>
                <c:ptCount val="1"/>
                <c:pt idx="0">
                  <c:v>Colunas1</c:v>
                </c:pt>
              </c:strCache>
            </c:strRef>
          </c:tx>
          <c:invertIfNegative val="0"/>
          <c:dPt>
            <c:idx val="0"/>
            <c:invertIfNegative val="0"/>
            <c:bubble3D val="0"/>
            <c:spPr>
              <a:gradFill flip="none" rotWithShape="1">
                <a:gsLst>
                  <a:gs pos="0">
                    <a:schemeClr val="tx1"/>
                  </a:gs>
                  <a:gs pos="50000">
                    <a:schemeClr val="tx1">
                      <a:lumMod val="75000"/>
                      <a:lumOff val="25000"/>
                    </a:schemeClr>
                  </a:gs>
                  <a:gs pos="100000">
                    <a:schemeClr val="bg1">
                      <a:lumMod val="50000"/>
                    </a:schemeClr>
                  </a:gs>
                </a:gsLst>
                <a:lin ang="0" scaled="1"/>
                <a:tileRect/>
              </a:gradFill>
            </c:spPr>
          </c:dPt>
          <c:dPt>
            <c:idx val="1"/>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2"/>
            <c:invertIfNegative val="0"/>
            <c:bubble3D val="0"/>
            <c:spPr>
              <a:gradFill>
                <a:gsLst>
                  <a:gs pos="0">
                    <a:schemeClr val="tx1"/>
                  </a:gs>
                  <a:gs pos="50000">
                    <a:schemeClr val="tx1">
                      <a:lumMod val="75000"/>
                      <a:lumOff val="25000"/>
                    </a:schemeClr>
                  </a:gs>
                  <a:gs pos="100000">
                    <a:schemeClr val="bg1">
                      <a:lumMod val="50000"/>
                    </a:schemeClr>
                  </a:gs>
                </a:gsLst>
                <a:lin ang="0" scaled="1"/>
              </a:gradFill>
            </c:spPr>
          </c:dPt>
          <c:dPt>
            <c:idx val="3"/>
            <c:invertIfNegative val="0"/>
            <c:bubble3D val="0"/>
            <c:spPr>
              <a:gradFill>
                <a:gsLst>
                  <a:gs pos="0">
                    <a:schemeClr val="accent2">
                      <a:lumMod val="50000"/>
                    </a:schemeClr>
                  </a:gs>
                  <a:gs pos="50000">
                    <a:schemeClr val="accent2">
                      <a:lumMod val="75000"/>
                    </a:schemeClr>
                  </a:gs>
                  <a:gs pos="100000">
                    <a:schemeClr val="accent2">
                      <a:lumMod val="60000"/>
                      <a:lumOff val="40000"/>
                    </a:schemeClr>
                  </a:gs>
                </a:gsLst>
                <a:lin ang="0" scaled="1"/>
              </a:gradFill>
            </c:spPr>
          </c:dPt>
          <c:dLbls>
            <c:txPr>
              <a:bodyPr/>
              <a:lstStyle/>
              <a:p>
                <a:pPr>
                  <a:defRPr sz="2000" b="1">
                    <a:solidFill>
                      <a:schemeClr val="bg1"/>
                    </a:solidFill>
                    <a:latin typeface="Helvetica" pitchFamily="34" charset="0"/>
                  </a:defRPr>
                </a:pPr>
                <a:endParaRPr lang="pt-BR"/>
              </a:p>
            </c:txPr>
            <c:dLblPos val="inBase"/>
            <c:showLegendKey val="0"/>
            <c:showVal val="1"/>
            <c:showCatName val="0"/>
            <c:showSerName val="0"/>
            <c:showPercent val="0"/>
            <c:showBubbleSize val="0"/>
            <c:showLeaderLines val="0"/>
          </c:dLbls>
          <c:cat>
            <c:strRef>
              <c:f>Plan1!$A$2:$A$5</c:f>
              <c:strCache>
                <c:ptCount val="4"/>
                <c:pt idx="0">
                  <c:v>SIGMOD</c:v>
                </c:pt>
                <c:pt idx="1">
                  <c:v>KDD</c:v>
                </c:pt>
                <c:pt idx="2">
                  <c:v>SIGIR</c:v>
                </c:pt>
                <c:pt idx="3">
                  <c:v>SIGCOMM</c:v>
                </c:pt>
              </c:strCache>
            </c:strRef>
          </c:cat>
          <c:val>
            <c:numRef>
              <c:f>Plan1!$B$2:$B$5</c:f>
              <c:numCache>
                <c:formatCode>0%</c:formatCode>
                <c:ptCount val="4"/>
                <c:pt idx="0">
                  <c:v>0.8</c:v>
                </c:pt>
                <c:pt idx="1">
                  <c:v>0.75000000000000022</c:v>
                </c:pt>
                <c:pt idx="2">
                  <c:v>0.6000000000000002</c:v>
                </c:pt>
                <c:pt idx="3">
                  <c:v>0.35000000000000009</c:v>
                </c:pt>
              </c:numCache>
            </c:numRef>
          </c:val>
        </c:ser>
        <c:dLbls>
          <c:showLegendKey val="0"/>
          <c:showVal val="0"/>
          <c:showCatName val="0"/>
          <c:showSerName val="0"/>
          <c:showPercent val="0"/>
          <c:showBubbleSize val="0"/>
        </c:dLbls>
        <c:gapWidth val="25"/>
        <c:overlap val="40"/>
        <c:axId val="178803712"/>
        <c:axId val="49637632"/>
      </c:barChart>
      <c:catAx>
        <c:axId val="178803712"/>
        <c:scaling>
          <c:orientation val="maxMin"/>
        </c:scaling>
        <c:delete val="0"/>
        <c:axPos val="l"/>
        <c:majorTickMark val="none"/>
        <c:minorTickMark val="none"/>
        <c:tickLblPos val="nextTo"/>
        <c:spPr>
          <a:ln>
            <a:noFill/>
          </a:ln>
        </c:spPr>
        <c:txPr>
          <a:bodyPr/>
          <a:lstStyle/>
          <a:p>
            <a:pPr>
              <a:defRPr sz="2000" b="0">
                <a:effectLst/>
                <a:latin typeface="Helvetica" pitchFamily="34" charset="0"/>
              </a:defRPr>
            </a:pPr>
            <a:endParaRPr lang="pt-BR"/>
          </a:p>
        </c:txPr>
        <c:crossAx val="49637632"/>
        <c:crosses val="autoZero"/>
        <c:auto val="1"/>
        <c:lblAlgn val="ctr"/>
        <c:lblOffset val="100"/>
        <c:noMultiLvlLbl val="0"/>
      </c:catAx>
      <c:valAx>
        <c:axId val="49637632"/>
        <c:scaling>
          <c:orientation val="minMax"/>
        </c:scaling>
        <c:delete val="1"/>
        <c:axPos val="b"/>
        <c:numFmt formatCode="0%" sourceLinked="1"/>
        <c:majorTickMark val="none"/>
        <c:minorTickMark val="none"/>
        <c:tickLblPos val="none"/>
        <c:crossAx val="178803712"/>
        <c:crosses val="max"/>
        <c:crossBetween val="between"/>
      </c:valAx>
    </c:plotArea>
    <c:plotVisOnly val="1"/>
    <c:dispBlanksAs val="gap"/>
    <c:showDLblsOverMax val="0"/>
  </c:chart>
  <c:spPr>
    <a:ln>
      <a:noFill/>
    </a:ln>
  </c:spPr>
  <c:txPr>
    <a:bodyPr/>
    <a:lstStyle/>
    <a:p>
      <a:pPr>
        <a:defRPr sz="18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229877515310622E-2"/>
          <c:y val="3.6478424591628297E-2"/>
          <c:w val="0.92670530766987547"/>
          <c:h val="0.8571682976639452"/>
        </c:manualLayout>
      </c:layout>
      <c:barChart>
        <c:barDir val="bar"/>
        <c:grouping val="clustered"/>
        <c:varyColors val="0"/>
        <c:ser>
          <c:idx val="0"/>
          <c:order val="0"/>
          <c:tx>
            <c:strRef>
              <c:f>Plan1!$B$1</c:f>
              <c:strCache>
                <c:ptCount val="1"/>
                <c:pt idx="0">
                  <c:v>Average</c:v>
                </c:pt>
              </c:strCache>
            </c:strRef>
          </c:tx>
          <c:spPr>
            <a:gradFill flip="none" rotWithShape="1">
              <a:gsLst>
                <a:gs pos="0">
                  <a:schemeClr val="tx1"/>
                </a:gs>
                <a:gs pos="50000">
                  <a:schemeClr val="tx1">
                    <a:lumMod val="75000"/>
                    <a:lumOff val="25000"/>
                  </a:schemeClr>
                </a:gs>
                <a:gs pos="100000">
                  <a:schemeClr val="accent1">
                    <a:tint val="23500"/>
                    <a:satMod val="160000"/>
                  </a:schemeClr>
                </a:gs>
              </a:gsLst>
              <a:lin ang="0" scaled="1"/>
              <a:tileRect/>
            </a:gradFill>
          </c:spPr>
          <c:invertIfNegative val="0"/>
          <c:dPt>
            <c:idx val="0"/>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1"/>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2"/>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3"/>
            <c:invertIfNegative val="0"/>
            <c:bubble3D val="0"/>
            <c:spPr>
              <a:gradFill flip="none" rotWithShape="1">
                <a:gsLst>
                  <a:gs pos="0">
                    <a:srgbClr val="006600"/>
                  </a:gs>
                  <a:gs pos="50000">
                    <a:srgbClr val="00B050"/>
                  </a:gs>
                  <a:gs pos="100000">
                    <a:schemeClr val="bg1">
                      <a:lumMod val="95000"/>
                    </a:schemeClr>
                  </a:gs>
                </a:gsLst>
                <a:lin ang="0" scaled="1"/>
                <a:tileRect/>
              </a:gradFill>
            </c:spPr>
          </c:dPt>
          <c:dPt>
            <c:idx val="4"/>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dPt>
            <c:idx val="5"/>
            <c:invertIfNegative val="0"/>
            <c:bubble3D val="0"/>
            <c:spPr>
              <a:gradFill flip="none" rotWithShape="1">
                <a:gsLst>
                  <a:gs pos="0">
                    <a:schemeClr val="bg1">
                      <a:lumMod val="95000"/>
                    </a:schemeClr>
                  </a:gs>
                  <a:gs pos="50000">
                    <a:srgbClr val="C00000"/>
                  </a:gs>
                  <a:gs pos="100000">
                    <a:schemeClr val="accent2">
                      <a:lumMod val="50000"/>
                    </a:schemeClr>
                  </a:gs>
                </a:gsLst>
                <a:lin ang="0" scaled="1"/>
                <a:tileRect/>
              </a:gradFill>
            </c:spPr>
          </c:dPt>
          <c:cat>
            <c:strRef>
              <c:f>Plan1!$A$2:$A$7</c:f>
              <c:strCache>
                <c:ptCount val="6"/>
                <c:pt idx="0">
                  <c:v>Average Degree</c:v>
                </c:pt>
                <c:pt idx="1">
                  <c:v>Large WCC</c:v>
                </c:pt>
                <c:pt idx="2">
                  <c:v>Diameter</c:v>
                </c:pt>
                <c:pt idx="3">
                  <c:v>Average Short Path</c:v>
                </c:pt>
                <c:pt idx="4">
                  <c:v>Custering Coefficient</c:v>
                </c:pt>
                <c:pt idx="5">
                  <c:v>Assortativity</c:v>
                </c:pt>
              </c:strCache>
            </c:strRef>
          </c:cat>
          <c:val>
            <c:numRef>
              <c:f>Plan1!$B$2:$B$7</c:f>
              <c:numCache>
                <c:formatCode>General</c:formatCode>
                <c:ptCount val="6"/>
                <c:pt idx="0">
                  <c:v>0.59</c:v>
                </c:pt>
                <c:pt idx="1">
                  <c:v>0.5</c:v>
                </c:pt>
                <c:pt idx="2">
                  <c:v>0.4900000000000001</c:v>
                </c:pt>
                <c:pt idx="3">
                  <c:v>0.4900000000000001</c:v>
                </c:pt>
                <c:pt idx="4">
                  <c:v>-0.11</c:v>
                </c:pt>
                <c:pt idx="5">
                  <c:v>-0.56000000000000005</c:v>
                </c:pt>
              </c:numCache>
            </c:numRef>
          </c:val>
        </c:ser>
        <c:dLbls>
          <c:showLegendKey val="0"/>
          <c:showVal val="0"/>
          <c:showCatName val="0"/>
          <c:showSerName val="0"/>
          <c:showPercent val="0"/>
          <c:showBubbleSize val="0"/>
        </c:dLbls>
        <c:gapWidth val="20"/>
        <c:axId val="182518272"/>
        <c:axId val="176329216"/>
      </c:barChart>
      <c:catAx>
        <c:axId val="182518272"/>
        <c:scaling>
          <c:orientation val="maxMin"/>
        </c:scaling>
        <c:delete val="0"/>
        <c:axPos val="l"/>
        <c:majorTickMark val="none"/>
        <c:minorTickMark val="none"/>
        <c:tickLblPos val="none"/>
        <c:spPr>
          <a:noFill/>
          <a:ln>
            <a:noFill/>
          </a:ln>
        </c:spPr>
        <c:crossAx val="176329216"/>
        <c:crosses val="autoZero"/>
        <c:auto val="1"/>
        <c:lblAlgn val="ctr"/>
        <c:lblOffset val="100"/>
        <c:noMultiLvlLbl val="0"/>
      </c:catAx>
      <c:valAx>
        <c:axId val="176329216"/>
        <c:scaling>
          <c:orientation val="minMax"/>
        </c:scaling>
        <c:delete val="0"/>
        <c:axPos val="b"/>
        <c:majorGridlines>
          <c:spPr>
            <a:ln>
              <a:noFill/>
            </a:ln>
          </c:spPr>
        </c:majorGridlines>
        <c:numFmt formatCode="General" sourceLinked="1"/>
        <c:majorTickMark val="none"/>
        <c:minorTickMark val="none"/>
        <c:tickLblPos val="none"/>
        <c:spPr>
          <a:ln>
            <a:noFill/>
          </a:ln>
        </c:spPr>
        <c:crossAx val="182518272"/>
        <c:crosses val="max"/>
        <c:crossBetween val="between"/>
      </c:valAx>
      <c:spPr>
        <a:noFill/>
        <a:ln>
          <a:noFill/>
        </a:ln>
      </c:spPr>
    </c:plotArea>
    <c:plotVisOnly val="1"/>
    <c:dispBlanksAs val="gap"/>
    <c:showDLblsOverMax val="0"/>
  </c:chart>
  <c:spPr>
    <a:noFill/>
    <a:ln>
      <a:noFill/>
    </a:ln>
  </c:spPr>
  <c:txPr>
    <a:bodyPr/>
    <a:lstStyle/>
    <a:p>
      <a:pPr>
        <a:defRPr sz="1800"/>
      </a:pPr>
      <a:endParaRPr lang="pt-B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ADBF39-8B56-4B16-ADD0-F28D31F3091E}" type="datetimeFigureOut">
              <a:rPr lang="pt-BR" smtClean="0"/>
              <a:pPr/>
              <a:t>10/05/2013</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8F2C0-8B4B-4B70-AE43-63429982781B}" type="slidenum">
              <a:rPr lang="pt-BR" smtClean="0"/>
              <a:pPr/>
              <a:t>‹nº›</a:t>
            </a:fld>
            <a:endParaRPr lang="pt-BR" dirty="0"/>
          </a:p>
        </p:txBody>
      </p:sp>
    </p:spTree>
    <p:extLst>
      <p:ext uri="{BB962C8B-B14F-4D97-AF65-F5344CB8AC3E}">
        <p14:creationId xmlns:p14="http://schemas.microsoft.com/office/powerpoint/2010/main" val="217129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My name is Bruno </a:t>
            </a:r>
            <a:r>
              <a:rPr lang="en-US" sz="1200" kern="1200" dirty="0" err="1" smtClean="0">
                <a:solidFill>
                  <a:schemeClr val="tx1"/>
                </a:solidFill>
                <a:effectLst/>
                <a:latin typeface="+mn-lt"/>
                <a:ea typeface="+mn-ea"/>
                <a:cs typeface="+mn-cs"/>
              </a:rPr>
              <a:t>Leite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Alves</a:t>
            </a:r>
            <a:r>
              <a:rPr lang="en-US" sz="1200" kern="1200" dirty="0" smtClean="0">
                <a:solidFill>
                  <a:schemeClr val="tx1"/>
                </a:solidFill>
                <a:effectLst/>
                <a:latin typeface="+mn-lt"/>
                <a:ea typeface="+mn-ea"/>
                <a:cs typeface="+mn-cs"/>
              </a:rPr>
              <a:t> and I will talk about the role of research leaders on the evolution of scientific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work was done with </a:t>
            </a:r>
            <a:r>
              <a:rPr lang="en-US" sz="1200" kern="1200" dirty="0" err="1" smtClean="0">
                <a:solidFill>
                  <a:schemeClr val="tx1"/>
                </a:solidFill>
                <a:effectLst/>
                <a:latin typeface="+mn-lt"/>
                <a:ea typeface="+mn-ea"/>
                <a:cs typeface="+mn-cs"/>
              </a:rPr>
              <a:t>Fabrício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Benevenuto</a:t>
            </a:r>
            <a:r>
              <a:rPr lang="en-US" sz="1200" kern="1200" dirty="0" smtClean="0">
                <a:solidFill>
                  <a:schemeClr val="tx1"/>
                </a:solidFill>
                <a:effectLst/>
                <a:latin typeface="+mn-lt"/>
                <a:ea typeface="+mn-ea"/>
                <a:cs typeface="+mn-cs"/>
              </a:rPr>
              <a:t> and Alberto </a:t>
            </a:r>
            <a:r>
              <a:rPr lang="en-US" sz="1200" kern="1200" dirty="0" err="1" smtClean="0">
                <a:solidFill>
                  <a:schemeClr val="tx1"/>
                </a:solidFill>
                <a:effectLst/>
                <a:latin typeface="+mn-lt"/>
                <a:ea typeface="+mn-ea"/>
                <a:cs typeface="+mn-cs"/>
              </a:rPr>
              <a:t>Laender</a:t>
            </a:r>
            <a:r>
              <a:rPr lang="en-US" sz="1200" kern="1200" dirty="0" smtClean="0">
                <a:solidFill>
                  <a:schemeClr val="tx1"/>
                </a:solidFill>
                <a:effectLst/>
                <a:latin typeface="+mn-lt"/>
                <a:ea typeface="+mn-ea"/>
                <a:cs typeface="+mn-cs"/>
              </a:rPr>
              <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from Federal University of Minas </a:t>
            </a:r>
            <a:r>
              <a:rPr lang="en-US" sz="1200" kern="1200" dirty="0" err="1" smtClean="0">
                <a:solidFill>
                  <a:schemeClr val="tx1"/>
                </a:solidFill>
                <a:effectLst/>
                <a:latin typeface="+mn-lt"/>
                <a:ea typeface="+mn-ea"/>
                <a:cs typeface="+mn-cs"/>
              </a:rPr>
              <a:t>Gerais</a:t>
            </a:r>
            <a:r>
              <a:rPr lang="en-US" sz="1200" kern="1200" dirty="0" smtClean="0">
                <a:solidFill>
                  <a:schemeClr val="tx1"/>
                </a:solidFill>
                <a:effectLst/>
                <a:latin typeface="+mn-lt"/>
                <a:ea typeface="+mn-ea"/>
                <a:cs typeface="+mn-cs"/>
              </a:rPr>
              <a:t>, from Belo Horizonte, Brazil.</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a:t>
            </a:fld>
            <a:endParaRPr lang="pt-BR" dirty="0"/>
          </a:p>
        </p:txBody>
      </p:sp>
    </p:spTree>
    <p:extLst>
      <p:ext uri="{BB962C8B-B14F-4D97-AF65-F5344CB8AC3E}">
        <p14:creationId xmlns:p14="http://schemas.microsoft.com/office/powerpoint/2010/main" val="334698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To validate this estimative, we calculated the Pearson correlation coefficient.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possible to note in the graphic and the value of Pearson Coefficient a strong positive correlation between the inferred value and Google Scholar value.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Shine offers a good estimation for H-Index.</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10</a:t>
            </a:fld>
            <a:endParaRPr lang="pt-BR" dirty="0"/>
          </a:p>
        </p:txBody>
      </p:sp>
    </p:spTree>
    <p:extLst>
      <p:ext uri="{BB962C8B-B14F-4D97-AF65-F5344CB8AC3E}">
        <p14:creationId xmlns:p14="http://schemas.microsoft.com/office/powerpoint/2010/main" val="147544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After it was done, we needed to define two important thresholds to extract the core community.</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one is the size of core community, once we have a ranking based in the core score.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one is the temporal sliding window size to analyze the core community over the time.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used the resemblance and angular coefficient to help us. The resemblance is a measure which identifies the change in the network over the time and angular coefficient is responsible to identify the inclination of the lines.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11</a:t>
            </a:fld>
            <a:endParaRPr lang="pt-BR" dirty="0"/>
          </a:p>
        </p:txBody>
      </p:sp>
    </p:spTree>
    <p:extLst>
      <p:ext uri="{BB962C8B-B14F-4D97-AF65-F5344CB8AC3E}">
        <p14:creationId xmlns:p14="http://schemas.microsoft.com/office/powerpoint/2010/main" val="270381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the calculations we defined the core community size as 10% and the temporal sliding window size as 3 years. Here it is possible to observe the SIGMOD conference, but the other conferences follow the same behavior.</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12</a:t>
            </a:fld>
            <a:endParaRPr lang="pt-BR" dirty="0"/>
          </a:p>
        </p:txBody>
      </p:sp>
    </p:spTree>
    <p:extLst>
      <p:ext uri="{BB962C8B-B14F-4D97-AF65-F5344CB8AC3E}">
        <p14:creationId xmlns:p14="http://schemas.microsoft.com/office/powerpoint/2010/main" val="270381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would like to validate the ranking of the core score, so we selected two important researchers of scientific communities, the first one is Luis von </a:t>
            </a:r>
            <a:r>
              <a:rPr lang="en-US" sz="1200" kern="1200" dirty="0" err="1" smtClean="0">
                <a:solidFill>
                  <a:schemeClr val="tx1"/>
                </a:solidFill>
                <a:effectLst/>
                <a:latin typeface="+mn-lt"/>
                <a:ea typeface="+mn-ea"/>
                <a:cs typeface="+mn-cs"/>
              </a:rPr>
              <a:t>Ahn</a:t>
            </a:r>
            <a:r>
              <a:rPr lang="en-US" sz="1200" kern="1200" dirty="0" smtClean="0">
                <a:solidFill>
                  <a:schemeClr val="tx1"/>
                </a:solidFill>
                <a:effectLst/>
                <a:latin typeface="+mn-lt"/>
                <a:ea typeface="+mn-ea"/>
                <a:cs typeface="+mn-cs"/>
              </a:rPr>
              <a:t>, the keynote speaker of this conference this year. Here, we may note the core score of Luis von </a:t>
            </a:r>
            <a:r>
              <a:rPr lang="en-US" sz="1200" kern="1200" dirty="0" err="1" smtClean="0">
                <a:solidFill>
                  <a:schemeClr val="tx1"/>
                </a:solidFill>
                <a:effectLst/>
                <a:latin typeface="+mn-lt"/>
                <a:ea typeface="+mn-ea"/>
                <a:cs typeface="+mn-cs"/>
              </a:rPr>
              <a:t>Ahn’s</a:t>
            </a:r>
            <a:r>
              <a:rPr lang="en-US" sz="1200" kern="1200" dirty="0" smtClean="0">
                <a:solidFill>
                  <a:schemeClr val="tx1"/>
                </a:solidFill>
                <a:effectLst/>
                <a:latin typeface="+mn-lt"/>
                <a:ea typeface="+mn-ea"/>
                <a:cs typeface="+mn-cs"/>
              </a:rPr>
              <a:t>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Luis has a high core score in CHI and SIGCSE.</a:t>
            </a:r>
            <a:endParaRPr lang="pt-BR" sz="1200" kern="1200" dirty="0" smtClean="0">
              <a:solidFill>
                <a:schemeClr val="tx1"/>
              </a:solidFill>
              <a:effectLst/>
              <a:latin typeface="+mn-lt"/>
              <a:ea typeface="+mn-ea"/>
              <a:cs typeface="+mn-cs"/>
            </a:endParaRPr>
          </a:p>
          <a:p>
            <a:endParaRPr lang="pt-BR" baseline="0" dirty="0" smtClean="0"/>
          </a:p>
          <a:p>
            <a:r>
              <a:rPr lang="pt-BR" baseline="0" dirty="0" smtClean="0"/>
              <a:t>CCS - </a:t>
            </a:r>
            <a:r>
              <a:rPr lang="en-US" baseline="0" dirty="0" smtClean="0"/>
              <a:t>Conference on Computer and Communications Security</a:t>
            </a:r>
            <a:endParaRPr lang="pt-BR" baseline="0" dirty="0" smtClean="0"/>
          </a:p>
          <a:p>
            <a:r>
              <a:rPr lang="en-US" dirty="0" smtClean="0"/>
              <a:t>CHI - Conference on Human Factors in Computing Systems</a:t>
            </a:r>
          </a:p>
          <a:p>
            <a:r>
              <a:rPr lang="en-US" dirty="0" smtClean="0"/>
              <a:t>DAC – Design  Automation Conference</a:t>
            </a:r>
          </a:p>
          <a:p>
            <a:r>
              <a:rPr lang="en-US" dirty="0" smtClean="0"/>
              <a:t>SIGCSE - Special Interest Group on Computer Science Education</a:t>
            </a:r>
          </a:p>
          <a:p>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13</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may see here that Luis became part of community core of CHI and he was close to become part of the community core of conferences as SIGCSE and after DAC.</a:t>
            </a:r>
            <a:endParaRPr lang="pt-BR" sz="1200" kern="1200" dirty="0" smtClean="0">
              <a:solidFill>
                <a:schemeClr val="tx1"/>
              </a:solidFill>
              <a:effectLst/>
              <a:latin typeface="+mn-lt"/>
              <a:ea typeface="+mn-ea"/>
              <a:cs typeface="+mn-cs"/>
            </a:endParaRPr>
          </a:p>
          <a:p>
            <a:endParaRPr lang="pt-BR" baseline="0" dirty="0" smtClean="0"/>
          </a:p>
          <a:p>
            <a:r>
              <a:rPr lang="pt-BR" baseline="0" dirty="0" smtClean="0"/>
              <a:t>CCS - </a:t>
            </a:r>
            <a:r>
              <a:rPr lang="en-US" baseline="0" dirty="0" smtClean="0"/>
              <a:t>Conference on Computer and Communications Security</a:t>
            </a:r>
            <a:endParaRPr lang="pt-BR" baseline="0" dirty="0" smtClean="0"/>
          </a:p>
          <a:p>
            <a:r>
              <a:rPr lang="en-US" dirty="0" smtClean="0"/>
              <a:t>CHI - Conference on Human Factors in Computing Systems</a:t>
            </a:r>
          </a:p>
          <a:p>
            <a:r>
              <a:rPr lang="en-US" dirty="0" smtClean="0"/>
              <a:t>DAC – Design  Automation Conference</a:t>
            </a:r>
          </a:p>
          <a:p>
            <a:r>
              <a:rPr lang="en-US" dirty="0" smtClean="0"/>
              <a:t>SIGCSE - Special Interest Group on Computer Science Education</a:t>
            </a:r>
          </a:p>
          <a:p>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14</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Other important researcher and keynote speaker is Jon Kleinberg (</a:t>
            </a:r>
            <a:r>
              <a:rPr lang="en-US" sz="1200" kern="1200" dirty="0" err="1" smtClean="0">
                <a:solidFill>
                  <a:schemeClr val="tx1"/>
                </a:solidFill>
                <a:effectLst/>
                <a:latin typeface="+mn-lt"/>
                <a:ea typeface="+mn-ea"/>
                <a:cs typeface="+mn-cs"/>
              </a:rPr>
              <a:t>Klaiber</a:t>
            </a:r>
            <a:r>
              <a:rPr lang="en-US" sz="1200" kern="1200" dirty="0" smtClean="0">
                <a:solidFill>
                  <a:schemeClr val="tx1"/>
                </a:solidFill>
                <a:effectLst/>
                <a:latin typeface="+mn-lt"/>
                <a:ea typeface="+mn-ea"/>
                <a:cs typeface="+mn-cs"/>
              </a:rPr>
              <a:t>). We may observe Jon Kleinberg as member of the community core of several conferences.</a:t>
            </a:r>
            <a:endParaRPr lang="pt-BR" sz="1200" kern="1200" dirty="0" smtClean="0">
              <a:solidFill>
                <a:schemeClr val="tx1"/>
              </a:solidFill>
              <a:effectLst/>
              <a:latin typeface="+mn-lt"/>
              <a:ea typeface="+mn-ea"/>
              <a:cs typeface="+mn-cs"/>
            </a:endParaRPr>
          </a:p>
          <a:p>
            <a:endParaRPr lang="pt-BR" baseline="0" dirty="0" smtClean="0"/>
          </a:p>
          <a:p>
            <a:r>
              <a:rPr lang="pt-BR" dirty="0" smtClean="0"/>
              <a:t>CHI - </a:t>
            </a:r>
            <a:r>
              <a:rPr lang="en-US" sz="1200" b="0" i="0" kern="1200" dirty="0" smtClean="0">
                <a:solidFill>
                  <a:schemeClr val="tx1"/>
                </a:solidFill>
                <a:effectLst/>
                <a:latin typeface="+mn-lt"/>
                <a:ea typeface="+mn-ea"/>
                <a:cs typeface="+mn-cs"/>
              </a:rPr>
              <a:t>Conference on Human Factors in Computing Systems</a:t>
            </a:r>
            <a:endParaRPr lang="pt-BR" dirty="0" smtClean="0"/>
          </a:p>
          <a:p>
            <a:r>
              <a:rPr lang="pt-BR" dirty="0" smtClean="0"/>
              <a:t>CIKM</a:t>
            </a:r>
            <a:r>
              <a:rPr lang="pt-BR" baseline="0" dirty="0" smtClean="0"/>
              <a:t> - </a:t>
            </a:r>
            <a:r>
              <a:rPr lang="en-US" baseline="0" dirty="0" smtClean="0"/>
              <a:t>Conference on Information and Knowledge Management</a:t>
            </a:r>
          </a:p>
          <a:p>
            <a:r>
              <a:rPr lang="en-US" baseline="0" dirty="0" smtClean="0"/>
              <a:t>KDD – Knowledge, Discovery, and Data Mining</a:t>
            </a:r>
          </a:p>
          <a:p>
            <a:r>
              <a:rPr lang="en-US" baseline="0" dirty="0" smtClean="0"/>
              <a:t>PODC - </a:t>
            </a:r>
            <a:r>
              <a:rPr lang="en-US" dirty="0" smtClean="0"/>
              <a:t>Symposium on </a:t>
            </a:r>
            <a:r>
              <a:rPr lang="en-US" baseline="0" dirty="0" smtClean="0"/>
              <a:t>Principles of Distributed Computing</a:t>
            </a:r>
          </a:p>
          <a:p>
            <a:r>
              <a:rPr lang="en-US" baseline="0" dirty="0" smtClean="0"/>
              <a:t>SIGIR – Special Interest Group on Information Retrieval</a:t>
            </a:r>
          </a:p>
          <a:p>
            <a:r>
              <a:rPr lang="en-US" baseline="0" dirty="0" smtClean="0"/>
              <a:t>SIGMOD – Special Interest Group on Management of Data</a:t>
            </a:r>
          </a:p>
          <a:p>
            <a:r>
              <a:rPr lang="en-US" baseline="0"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15</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It is possible note Jon Kleinberg moving from STOC to KDD and other conferences.</a:t>
            </a:r>
            <a:endParaRPr lang="pt-BR" sz="1200" kern="1200" dirty="0" smtClean="0">
              <a:solidFill>
                <a:schemeClr val="tx1"/>
              </a:solidFill>
              <a:effectLst/>
              <a:latin typeface="+mn-lt"/>
              <a:ea typeface="+mn-ea"/>
              <a:cs typeface="+mn-cs"/>
            </a:endParaRPr>
          </a:p>
          <a:p>
            <a:endParaRPr lang="pt-BR" baseline="0" dirty="0" smtClean="0"/>
          </a:p>
          <a:p>
            <a:r>
              <a:rPr lang="pt-BR" dirty="0" smtClean="0"/>
              <a:t>CHI - </a:t>
            </a:r>
            <a:r>
              <a:rPr lang="en-US" sz="1200" b="0" i="0" kern="1200" dirty="0" smtClean="0">
                <a:solidFill>
                  <a:schemeClr val="tx1"/>
                </a:solidFill>
                <a:effectLst/>
                <a:latin typeface="+mn-lt"/>
                <a:ea typeface="+mn-ea"/>
                <a:cs typeface="+mn-cs"/>
              </a:rPr>
              <a:t>Conference on Human Factors in Computing Systems</a:t>
            </a:r>
            <a:endParaRPr lang="pt-BR" dirty="0" smtClean="0"/>
          </a:p>
          <a:p>
            <a:r>
              <a:rPr lang="pt-BR" dirty="0" smtClean="0"/>
              <a:t>CIKM</a:t>
            </a:r>
            <a:r>
              <a:rPr lang="pt-BR" baseline="0" dirty="0" smtClean="0"/>
              <a:t> - </a:t>
            </a:r>
            <a:r>
              <a:rPr lang="en-US" baseline="0" dirty="0" smtClean="0"/>
              <a:t>Conference on Information and Knowledge Management</a:t>
            </a:r>
          </a:p>
          <a:p>
            <a:r>
              <a:rPr lang="en-US" baseline="0" dirty="0" smtClean="0"/>
              <a:t>KDD – Knowledge, Discovery, and Data Mining</a:t>
            </a:r>
          </a:p>
          <a:p>
            <a:r>
              <a:rPr lang="en-US" baseline="0" dirty="0" smtClean="0"/>
              <a:t>PODC - </a:t>
            </a:r>
            <a:r>
              <a:rPr lang="en-US" dirty="0" smtClean="0"/>
              <a:t>Symposium on </a:t>
            </a:r>
            <a:r>
              <a:rPr lang="en-US" baseline="0" dirty="0" smtClean="0"/>
              <a:t>Principles of Distributed Computing</a:t>
            </a:r>
          </a:p>
          <a:p>
            <a:r>
              <a:rPr lang="en-US" baseline="0" dirty="0" smtClean="0"/>
              <a:t>SIGIR – Special Interest Group on Information Retrieval</a:t>
            </a:r>
          </a:p>
          <a:p>
            <a:r>
              <a:rPr lang="en-US" baseline="0" dirty="0" smtClean="0"/>
              <a:t>SIGMOD – Special Interest Group on Management of Data</a:t>
            </a:r>
          </a:p>
          <a:p>
            <a:r>
              <a:rPr lang="en-US" baseline="0"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16</a:t>
            </a:fld>
            <a:endParaRPr lang="pt-BR" dirty="0"/>
          </a:p>
        </p:txBody>
      </p:sp>
    </p:spTree>
    <p:extLst>
      <p:ext uri="{BB962C8B-B14F-4D97-AF65-F5344CB8AC3E}">
        <p14:creationId xmlns:p14="http://schemas.microsoft.com/office/powerpoint/2010/main" val="3118243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A second validate we proposed is to identify conference which was awarded as the best researcher and observe whether these researchers were members of the community 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possible to observe a high number of members of community core awarded in SIGMOD, KDD and SIGIR.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SIGCOMM case, several researchers appeared in SIGCOMM sponsors conference.</a:t>
            </a:r>
            <a:endParaRPr lang="pt-BR" sz="1200" kern="1200" dirty="0" smtClean="0">
              <a:solidFill>
                <a:schemeClr val="tx1"/>
              </a:solidFill>
              <a:effectLst/>
              <a:latin typeface="+mn-lt"/>
              <a:ea typeface="+mn-ea"/>
              <a:cs typeface="+mn-cs"/>
            </a:endParaRPr>
          </a:p>
          <a:p>
            <a:pPr marL="171450" indent="-171450">
              <a:buFontTx/>
              <a:buChar char="-"/>
            </a:pPr>
            <a:endParaRPr lang="en-US" dirty="0" smtClean="0"/>
          </a:p>
          <a:p>
            <a:pPr marL="0" indent="0">
              <a:buFontTx/>
              <a:buNone/>
            </a:pPr>
            <a:r>
              <a:rPr lang="en-US" dirty="0" smtClean="0"/>
              <a:t>SIGMOD - Management of Data</a:t>
            </a:r>
          </a:p>
          <a:p>
            <a:pPr marL="0" indent="0">
              <a:buFontTx/>
              <a:buNone/>
            </a:pPr>
            <a:r>
              <a:rPr lang="en-US" dirty="0" smtClean="0"/>
              <a:t>SIGKDD - Knowledge Discovery in Data </a:t>
            </a:r>
          </a:p>
          <a:p>
            <a:pPr marL="0" indent="0">
              <a:buFontTx/>
              <a:buNone/>
            </a:pPr>
            <a:r>
              <a:rPr lang="pt-BR" dirty="0" smtClean="0"/>
              <a:t>SIGIR - </a:t>
            </a:r>
            <a:r>
              <a:rPr lang="pt-BR" dirty="0" err="1" smtClean="0"/>
              <a:t>Information</a:t>
            </a:r>
            <a:r>
              <a:rPr lang="pt-BR" dirty="0" smtClean="0"/>
              <a:t> </a:t>
            </a:r>
            <a:r>
              <a:rPr lang="pt-BR" dirty="0" err="1" smtClean="0"/>
              <a:t>Retrieval</a:t>
            </a:r>
            <a:r>
              <a:rPr lang="pt-BR" dirty="0" smtClean="0"/>
              <a:t> </a:t>
            </a:r>
          </a:p>
          <a:p>
            <a:pPr marL="0" indent="0">
              <a:buFontTx/>
              <a:buNone/>
            </a:pPr>
            <a:r>
              <a:rPr lang="pt-BR" dirty="0" smtClean="0"/>
              <a:t>SIGCOMM - Data Communication</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17</a:t>
            </a:fld>
            <a:endParaRPr lang="pt-B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Our analyses are performed under two perspectives.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consists on analyzing the network evolution year by year by accumulating nodes and edges to a single final snapshot of the graph.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may observe the size of largest connected component, in generally, grow up over the time.</a:t>
            </a:r>
            <a:endParaRPr lang="pt-BR" sz="1200" kern="1200" dirty="0" smtClean="0">
              <a:solidFill>
                <a:schemeClr val="tx1"/>
              </a:solidFill>
              <a:effectLst/>
              <a:latin typeface="+mn-lt"/>
              <a:ea typeface="+mn-ea"/>
              <a:cs typeface="+mn-cs"/>
            </a:endParaRPr>
          </a:p>
          <a:p>
            <a:pPr marL="171450" indent="-171450">
              <a:buFontTx/>
              <a:buChar char="-"/>
            </a:pPr>
            <a:endParaRPr lang="en-US" baseline="0" dirty="0" smtClean="0"/>
          </a:p>
          <a:p>
            <a:pPr marL="0" indent="0">
              <a:buFontTx/>
              <a:buNone/>
            </a:pPr>
            <a:r>
              <a:rPr lang="pt-BR" dirty="0" smtClean="0"/>
              <a:t>DAC – Design  Automation </a:t>
            </a:r>
            <a:r>
              <a:rPr lang="pt-BR" dirty="0" err="1" smtClean="0"/>
              <a:t>Conference</a:t>
            </a:r>
            <a:endParaRPr lang="pt-BR"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18</a:t>
            </a:fld>
            <a:endParaRPr lang="pt-BR" dirty="0"/>
          </a:p>
        </p:txBody>
      </p:sp>
    </p:spTree>
    <p:extLst>
      <p:ext uri="{BB962C8B-B14F-4D97-AF65-F5344CB8AC3E}">
        <p14:creationId xmlns:p14="http://schemas.microsoft.com/office/powerpoint/2010/main" val="218743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perspective consists of analyzing snapshots constructed based on nodes and edges created on a predefined time window.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 using the sliding window, we can note the variation over years.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motivated us to investigate the role of core community in this case.</a:t>
            </a:r>
            <a:endParaRPr lang="pt-BR" sz="1200" kern="1200" dirty="0" smtClean="0">
              <a:solidFill>
                <a:schemeClr val="tx1"/>
              </a:solidFill>
              <a:effectLst/>
              <a:latin typeface="+mn-lt"/>
              <a:ea typeface="+mn-ea"/>
              <a:cs typeface="+mn-cs"/>
            </a:endParaRPr>
          </a:p>
          <a:p>
            <a:endParaRPr lang="pt-BR" baseline="0" dirty="0" smtClean="0"/>
          </a:p>
          <a:p>
            <a:pPr marL="0" indent="0">
              <a:buFontTx/>
              <a:buNone/>
            </a:pPr>
            <a:r>
              <a:rPr lang="pt-BR" dirty="0" smtClean="0"/>
              <a:t>DAC – Design  Automation </a:t>
            </a:r>
            <a:r>
              <a:rPr lang="pt-BR" dirty="0" err="1" smtClean="0"/>
              <a:t>Conference</a:t>
            </a:r>
            <a:endParaRPr lang="pt-BR"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19</a:t>
            </a:fld>
            <a:endParaRPr lang="pt-BR" dirty="0"/>
          </a:p>
        </p:txBody>
      </p:sp>
    </p:spTree>
    <p:extLst>
      <p:ext uri="{BB962C8B-B14F-4D97-AF65-F5344CB8AC3E}">
        <p14:creationId xmlns:p14="http://schemas.microsoft.com/office/powerpoint/2010/main" val="329374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society is organized in communities and there are a lot of kinds of communities, such as: fans of a sport, fans of a celebrity, friend’s communities, and scientific communities and so on.</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may name these communities as social networks, and inside of these social networks there are individuals who influence and are influenced by others.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lot of works which point that these communities have leaders and these leaders are able to affect the opinion of other people. In this way, groups of leaders or influential are able to affect the dynamics of the entire communities.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a:t>
            </a:fld>
            <a:endParaRPr lang="pt-BR" dirty="0"/>
          </a:p>
        </p:txBody>
      </p:sp>
    </p:spTree>
    <p:extLst>
      <p:ext uri="{BB962C8B-B14F-4D97-AF65-F5344CB8AC3E}">
        <p14:creationId xmlns:p14="http://schemas.microsoft.com/office/powerpoint/2010/main" val="2517047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focus of this work is to understand the effects of the community core in the properties of the networks, so, using the sliding windows, we can perceive that average degree is higher for core members than non-members.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20</a:t>
            </a:fld>
            <a:endParaRPr lang="pt-BR" dirty="0"/>
          </a:p>
        </p:txBody>
      </p:sp>
    </p:spTree>
    <p:extLst>
      <p:ext uri="{BB962C8B-B14F-4D97-AF65-F5344CB8AC3E}">
        <p14:creationId xmlns:p14="http://schemas.microsoft.com/office/powerpoint/2010/main" val="326432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Differently from the average degree, the clustering coefficient is smaller in community core, so the core might act like hubs in the network, by connecting different groups with small intersection.</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21</a:t>
            </a:fld>
            <a:endParaRPr lang="pt-BR" dirty="0"/>
          </a:p>
        </p:txBody>
      </p:sp>
    </p:spTree>
    <p:extLst>
      <p:ext uri="{BB962C8B-B14F-4D97-AF65-F5344CB8AC3E}">
        <p14:creationId xmlns:p14="http://schemas.microsoft.com/office/powerpoint/2010/main" val="561631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to identify if the members of community core are hubs, we calculated the </a:t>
            </a:r>
            <a:r>
              <a:rPr lang="en-US" sz="1200" kern="1200" dirty="0" err="1" smtClean="0">
                <a:solidFill>
                  <a:schemeClr val="tx1"/>
                </a:solidFill>
                <a:effectLst/>
                <a:latin typeface="+mn-lt"/>
                <a:ea typeface="+mn-ea"/>
                <a:cs typeface="+mn-cs"/>
              </a:rPr>
              <a:t>betweenness</a:t>
            </a:r>
            <a:r>
              <a:rPr lang="en-US" sz="1200" kern="1200" dirty="0" smtClean="0">
                <a:solidFill>
                  <a:schemeClr val="tx1"/>
                </a:solidFill>
                <a:effectLst/>
                <a:latin typeface="+mn-lt"/>
                <a:ea typeface="+mn-ea"/>
                <a:cs typeface="+mn-cs"/>
              </a:rPr>
              <a:t> of the community core.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betweenness</a:t>
            </a:r>
            <a:r>
              <a:rPr lang="en-US" sz="1200" kern="1200" dirty="0" smtClean="0">
                <a:solidFill>
                  <a:schemeClr val="tx1"/>
                </a:solidFill>
                <a:effectLst/>
                <a:latin typeface="+mn-lt"/>
                <a:ea typeface="+mn-ea"/>
                <a:cs typeface="+mn-cs"/>
              </a:rPr>
              <a:t> show which a higher number of shortest paths include the core. It confirms that members of community core are hubs.</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22</a:t>
            </a:fld>
            <a:endParaRPr lang="pt-BR" dirty="0"/>
          </a:p>
        </p:txBody>
      </p:sp>
    </p:spTree>
    <p:extLst>
      <p:ext uri="{BB962C8B-B14F-4D97-AF65-F5344CB8AC3E}">
        <p14:creationId xmlns:p14="http://schemas.microsoft.com/office/powerpoint/2010/main" val="1931405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To understand how the core score evolves over the time, we propose this metric, the average core score. The average core score of a community, in general, rises along its life time.</a:t>
            </a:r>
            <a:endParaRPr lang="pt-BR" sz="1200" kern="1200" dirty="0" smtClean="0">
              <a:solidFill>
                <a:schemeClr val="tx1"/>
              </a:solidFill>
              <a:effectLst/>
              <a:latin typeface="+mn-lt"/>
              <a:ea typeface="+mn-ea"/>
              <a:cs typeface="+mn-cs"/>
            </a:endParaRPr>
          </a:p>
          <a:p>
            <a:pPr marL="0" indent="0">
              <a:buFontTx/>
              <a:buNone/>
            </a:pPr>
            <a:endParaRPr lang="en-US" dirty="0" smtClean="0"/>
          </a:p>
          <a:p>
            <a:pPr marL="0" indent="0">
              <a:buFontTx/>
              <a:buNone/>
            </a:pPr>
            <a:r>
              <a:rPr lang="en-US" dirty="0" smtClean="0"/>
              <a:t>SIGIR – Special Interest Group on Information Retrieval</a:t>
            </a:r>
          </a:p>
          <a:p>
            <a:pPr marL="0" indent="0">
              <a:buFontTx/>
              <a:buNone/>
            </a:pPr>
            <a:r>
              <a:rPr lang="en-US" dirty="0" smtClean="0"/>
              <a:t>SIGMOD – Special Interest Group on Management of Data</a:t>
            </a:r>
          </a:p>
          <a:p>
            <a:pPr marL="0" indent="0">
              <a:buFontTx/>
              <a:buNone/>
            </a:pPr>
            <a:r>
              <a:rPr lang="en-US" dirty="0" smtClean="0"/>
              <a:t>STOC – Symposium on Theory of Computing</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23</a:t>
            </a:fld>
            <a:endParaRPr lang="pt-BR" dirty="0"/>
          </a:p>
        </p:txBody>
      </p:sp>
    </p:spTree>
    <p:extLst>
      <p:ext uri="{BB962C8B-B14F-4D97-AF65-F5344CB8AC3E}">
        <p14:creationId xmlns:p14="http://schemas.microsoft.com/office/powerpoint/2010/main" val="3102247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possible observe a similar behavior, but How does it affect the network?</a:t>
            </a:r>
            <a:endParaRPr lang="pt-BR" sz="1200" kern="1200" dirty="0" smtClean="0">
              <a:solidFill>
                <a:schemeClr val="tx1"/>
              </a:solidFill>
              <a:effectLst/>
              <a:latin typeface="+mn-lt"/>
              <a:ea typeface="+mn-ea"/>
              <a:cs typeface="+mn-cs"/>
            </a:endParaRPr>
          </a:p>
          <a:p>
            <a:pPr marL="0" indent="0">
              <a:buFontTx/>
              <a:buNone/>
            </a:pPr>
            <a:endParaRPr lang="en-US" dirty="0" smtClean="0"/>
          </a:p>
          <a:p>
            <a:pPr marL="0" indent="0">
              <a:buFontTx/>
              <a:buNone/>
            </a:pPr>
            <a:r>
              <a:rPr lang="en-US" dirty="0" smtClean="0"/>
              <a:t>PODC - Symposium on Principles of Distributed Computing</a:t>
            </a:r>
          </a:p>
          <a:p>
            <a:pPr marL="0" indent="0">
              <a:buFontTx/>
              <a:buNone/>
            </a:pPr>
            <a:r>
              <a:rPr lang="en-US" dirty="0" smtClean="0"/>
              <a:t>POPL - Symposium on Principles of Programming Languages</a:t>
            </a:r>
          </a:p>
          <a:p>
            <a:pPr marL="0" indent="0">
              <a:buFontTx/>
              <a:buNone/>
            </a:pPr>
            <a:r>
              <a:rPr lang="en-US" dirty="0" smtClean="0"/>
              <a:t>SIGMETRICS - Measurement and Evaluation</a:t>
            </a: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24</a:t>
            </a:fld>
            <a:endParaRPr lang="pt-BR" dirty="0"/>
          </a:p>
        </p:txBody>
      </p:sp>
    </p:spTree>
    <p:extLst>
      <p:ext uri="{BB962C8B-B14F-4D97-AF65-F5344CB8AC3E}">
        <p14:creationId xmlns:p14="http://schemas.microsoft.com/office/powerpoint/2010/main" val="3102247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way, we calculated the correlation between the average core score and other complex networks metrics.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clustering coefficient, every metric has a strong correlation with average core score, in other words, if we increase or decrease the average core score, these metrics also change.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25</a:t>
            </a:fld>
            <a:endParaRPr lang="pt-BR" dirty="0"/>
          </a:p>
        </p:txBody>
      </p:sp>
    </p:spTree>
    <p:extLst>
      <p:ext uri="{BB962C8B-B14F-4D97-AF65-F5344CB8AC3E}">
        <p14:creationId xmlns:p14="http://schemas.microsoft.com/office/powerpoint/2010/main" val="104881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Well, with this work, we conclude that: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core community work as bridges that connect smaller clustered research groups, and finally, the core community tends to increase the average degree of the network and decrease the </a:t>
            </a:r>
            <a:r>
              <a:rPr lang="en-US" sz="1200" kern="1200" dirty="0" err="1" smtClean="0">
                <a:solidFill>
                  <a:schemeClr val="tx1"/>
                </a:solidFill>
                <a:effectLst/>
                <a:latin typeface="+mn-lt"/>
                <a:ea typeface="+mn-ea"/>
                <a:cs typeface="+mn-cs"/>
              </a:rPr>
              <a:t>assortativeness</a:t>
            </a:r>
            <a:r>
              <a:rPr lang="en-US" sz="1200" kern="1200" dirty="0" smtClean="0">
                <a:solidFill>
                  <a:schemeClr val="tx1"/>
                </a:solidFill>
                <a:effectLst/>
                <a:latin typeface="+mn-lt"/>
                <a:ea typeface="+mn-ea"/>
                <a:cs typeface="+mn-cs"/>
              </a:rPr>
              <a:t>.</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26</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As future work we propose to make analysis of other kinds of network such as massive multiplayer games and on-line social networks, and to estimate the h-index as a function of time.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27</a:t>
            </a:fld>
            <a:endParaRPr lang="pt-BR" dirty="0"/>
          </a:p>
        </p:txBody>
      </p:sp>
    </p:spTree>
    <p:extLst>
      <p:ext uri="{BB962C8B-B14F-4D97-AF65-F5344CB8AC3E}">
        <p14:creationId xmlns:p14="http://schemas.microsoft.com/office/powerpoint/2010/main" val="273877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Thank you very much!</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28</a:t>
            </a:fld>
            <a:endParaRPr lang="pt-BR" dirty="0"/>
          </a:p>
        </p:txBody>
      </p:sp>
    </p:spTree>
    <p:extLst>
      <p:ext uri="{BB962C8B-B14F-4D97-AF65-F5344CB8AC3E}">
        <p14:creationId xmlns:p14="http://schemas.microsoft.com/office/powerpoint/2010/main" val="416571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want to identify leaders inside of scientific communities. </a:t>
            </a:r>
          </a:p>
          <a:p>
            <a:r>
              <a:rPr lang="en-US" sz="1200" kern="1200" dirty="0" smtClean="0">
                <a:solidFill>
                  <a:schemeClr val="tx1"/>
                </a:solidFill>
                <a:effectLst/>
                <a:latin typeface="+mn-lt"/>
                <a:ea typeface="+mn-ea"/>
                <a:cs typeface="+mn-cs"/>
              </a:rPr>
              <a:t>In this way, our goal is to study the dynamics of scientific communities and identify leaderships in these communities, here we named community core. </a:t>
            </a:r>
          </a:p>
          <a:p>
            <a:r>
              <a:rPr lang="en-US" sz="1200" kern="1200" dirty="0" smtClean="0">
                <a:solidFill>
                  <a:schemeClr val="tx1"/>
                </a:solidFill>
                <a:effectLst/>
                <a:latin typeface="+mn-lt"/>
                <a:ea typeface="+mn-ea"/>
                <a:cs typeface="+mn-cs"/>
              </a:rPr>
              <a:t>We are also interested in the properties of the community core.</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3</a:t>
            </a:fld>
            <a:endParaRPr lang="pt-BR" dirty="0"/>
          </a:p>
        </p:txBody>
      </p:sp>
    </p:spTree>
    <p:extLst>
      <p:ext uri="{BB962C8B-B14F-4D97-AF65-F5344CB8AC3E}">
        <p14:creationId xmlns:p14="http://schemas.microsoft.com/office/powerpoint/2010/main" val="5231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the rest of the speech is organized as it follows.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I am going to describe the data we used to study scientific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Then, we describe how we extract the core of a community, and finally we present a series of analysis about the communities core.</a:t>
            </a:r>
            <a:r>
              <a:rPr lang="pt-BR" baseline="0" dirty="0" smtClean="0"/>
              <a:t> </a:t>
            </a:r>
          </a:p>
          <a:p>
            <a:endParaRPr lang="pt-BR" baseline="0" dirty="0" smtClean="0"/>
          </a:p>
          <a:p>
            <a:endParaRPr lang="pt-BR" dirty="0" smtClean="0"/>
          </a:p>
          <a:p>
            <a:r>
              <a:rPr lang="pt-BR" dirty="0" err="1" smtClean="0"/>
              <a:t>This</a:t>
            </a:r>
            <a:r>
              <a:rPr lang="pt-BR" baseline="0" dirty="0" smtClean="0"/>
              <a:t> is </a:t>
            </a:r>
            <a:r>
              <a:rPr lang="pt-BR" baseline="0" dirty="0" err="1" smtClean="0"/>
              <a:t>the</a:t>
            </a:r>
            <a:r>
              <a:rPr lang="pt-BR" baseline="0" dirty="0" smtClean="0"/>
              <a:t> </a:t>
            </a:r>
            <a:r>
              <a:rPr lang="pt-BR" baseline="0" dirty="0" err="1" smtClean="0"/>
              <a:t>outline</a:t>
            </a:r>
            <a:r>
              <a:rPr lang="pt-BR" baseline="0" dirty="0" smtClean="0"/>
              <a:t> </a:t>
            </a:r>
            <a:r>
              <a:rPr lang="pt-BR" baseline="0" dirty="0" err="1" smtClean="0"/>
              <a:t>which</a:t>
            </a:r>
            <a:r>
              <a:rPr lang="pt-BR" baseline="0" dirty="0" smtClean="0"/>
              <a:t> </a:t>
            </a:r>
            <a:r>
              <a:rPr lang="pt-BR" baseline="0" dirty="0" err="1" smtClean="0"/>
              <a:t>we</a:t>
            </a:r>
            <a:r>
              <a:rPr lang="pt-BR" baseline="0" dirty="0" smtClean="0"/>
              <a:t> </a:t>
            </a:r>
            <a:r>
              <a:rPr lang="pt-BR" baseline="0" dirty="0" err="1" smtClean="0"/>
              <a:t>will</a:t>
            </a:r>
            <a:r>
              <a:rPr lang="pt-BR" baseline="0" dirty="0" smtClean="0"/>
              <a:t> </a:t>
            </a:r>
            <a:r>
              <a:rPr lang="pt-BR" baseline="0" dirty="0" err="1" smtClean="0"/>
              <a:t>follow</a:t>
            </a:r>
            <a:r>
              <a:rPr lang="pt-BR" baseline="0" dirty="0" smtClean="0"/>
              <a:t>.</a:t>
            </a: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4</a:t>
            </a:fld>
            <a:endParaRPr lang="pt-BR" dirty="0"/>
          </a:p>
        </p:txBody>
      </p:sp>
    </p:spTree>
    <p:extLst>
      <p:ext uri="{BB962C8B-B14F-4D97-AF65-F5344CB8AC3E}">
        <p14:creationId xmlns:p14="http://schemas.microsoft.com/office/powerpoint/2010/main" val="1816291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Tx/>
              <a:buNone/>
            </a:pPr>
            <a:r>
              <a:rPr lang="en-US" sz="1200" kern="1200" dirty="0" smtClean="0">
                <a:solidFill>
                  <a:schemeClr val="tx1"/>
                </a:solidFill>
                <a:effectLst/>
                <a:latin typeface="+mn-lt"/>
                <a:ea typeface="+mn-ea"/>
                <a:cs typeface="+mn-cs"/>
              </a:rPr>
              <a:t>We used the DBLP data, a digital library with 2.2 million publications from 1.2 million authors. </a:t>
            </a:r>
          </a:p>
          <a:p>
            <a:pPr marL="0" indent="0">
              <a:buFontTx/>
              <a:buNone/>
            </a:pPr>
            <a:r>
              <a:rPr lang="en-US" sz="1200" kern="1200" dirty="0" smtClean="0">
                <a:solidFill>
                  <a:schemeClr val="tx1"/>
                </a:solidFill>
                <a:effectLst/>
                <a:latin typeface="+mn-lt"/>
                <a:ea typeface="+mn-ea"/>
                <a:cs typeface="+mn-cs"/>
              </a:rPr>
              <a:t>As the DBLP has a lot of information, for a better analysis, we selected 24 flagship conferences of major ACM SIGs and we considered each conference as a scientific community.</a:t>
            </a:r>
            <a:endParaRPr lang="pt-BR" baseline="0" dirty="0" smtClean="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5</a:t>
            </a:fld>
            <a:endParaRPr lang="pt-BR" dirty="0"/>
          </a:p>
        </p:txBody>
      </p:sp>
    </p:spTree>
    <p:extLst>
      <p:ext uri="{BB962C8B-B14F-4D97-AF65-F5344CB8AC3E}">
        <p14:creationId xmlns:p14="http://schemas.microsoft.com/office/powerpoint/2010/main" val="1520817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here it is possible to observe the 24 SIGs selected, all of our analysis are based in these conferences. </a:t>
            </a:r>
          </a:p>
          <a:p>
            <a:r>
              <a:rPr lang="en-US" sz="1200" kern="1200" smtClean="0">
                <a:solidFill>
                  <a:schemeClr val="tx1"/>
                </a:solidFill>
                <a:effectLst/>
                <a:latin typeface="+mn-lt"/>
                <a:ea typeface="+mn-ea"/>
                <a:cs typeface="+mn-cs"/>
              </a:rPr>
              <a:t>We have selected conferences with 10 years or more.</a:t>
            </a:r>
            <a:endParaRPr lang="pt-BR" sz="1200" kern="1200" dirty="0" smtClean="0">
              <a:solidFill>
                <a:schemeClr val="tx1"/>
              </a:solidFill>
              <a:effectLst/>
              <a:latin typeface="+mn-lt"/>
              <a:ea typeface="+mn-ea"/>
              <a:cs typeface="+mn-cs"/>
            </a:endParaRPr>
          </a:p>
          <a:p>
            <a:endParaRPr lang="pt-BR" baseline="0" dirty="0" smtClean="0"/>
          </a:p>
          <a:p>
            <a:r>
              <a:rPr lang="en-US" baseline="0" dirty="0" smtClean="0"/>
              <a:t>SIGACT - Algorithms and Computation Theory </a:t>
            </a:r>
          </a:p>
          <a:p>
            <a:r>
              <a:rPr lang="en-US" baseline="0" dirty="0" smtClean="0"/>
              <a:t>SIGAPP - Applied Computing </a:t>
            </a:r>
          </a:p>
          <a:p>
            <a:r>
              <a:rPr lang="en-US" baseline="0" dirty="0" smtClean="0"/>
              <a:t>SIGARCH - Computer Architecture </a:t>
            </a:r>
          </a:p>
          <a:p>
            <a:r>
              <a:rPr lang="en-US" baseline="0" dirty="0" smtClean="0"/>
              <a:t>SIGBED - Embedded Systems </a:t>
            </a:r>
          </a:p>
          <a:p>
            <a:r>
              <a:rPr lang="en-US" baseline="0" dirty="0" smtClean="0"/>
              <a:t>SIGCHI - Computer-Human Interaction </a:t>
            </a:r>
          </a:p>
          <a:p>
            <a:r>
              <a:rPr lang="en-US" baseline="0" dirty="0" smtClean="0"/>
              <a:t>SIGCOMM - Data Communication</a:t>
            </a:r>
          </a:p>
          <a:p>
            <a:r>
              <a:rPr lang="en-US" baseline="0" dirty="0" smtClean="0"/>
              <a:t>SIGCSE - Computer Science Education</a:t>
            </a:r>
          </a:p>
          <a:p>
            <a:r>
              <a:rPr lang="en-US" baseline="0" dirty="0" smtClean="0"/>
              <a:t>SIGDA - Design Automation</a:t>
            </a:r>
          </a:p>
          <a:p>
            <a:r>
              <a:rPr lang="en-US" baseline="0" dirty="0" smtClean="0"/>
              <a:t>SIGDOC - Design of Communication</a:t>
            </a:r>
          </a:p>
          <a:p>
            <a:r>
              <a:rPr lang="en-US" baseline="0" dirty="0" smtClean="0"/>
              <a:t>SIGGRAPH - Computer Graphics and Interactive Techniques </a:t>
            </a:r>
          </a:p>
          <a:p>
            <a:r>
              <a:rPr lang="en-US" baseline="0" dirty="0" smtClean="0"/>
              <a:t>SIGIR - Information Retrieval </a:t>
            </a:r>
          </a:p>
          <a:p>
            <a:r>
              <a:rPr lang="en-US" baseline="0" dirty="0" smtClean="0"/>
              <a:t>SIGKDD - Knowledge Discovery in Data </a:t>
            </a:r>
          </a:p>
          <a:p>
            <a:r>
              <a:rPr lang="en-US" baseline="0" dirty="0" smtClean="0"/>
              <a:t>SIGMETRICS - Measurement and Evaluation</a:t>
            </a:r>
          </a:p>
          <a:p>
            <a:r>
              <a:rPr lang="en-US" baseline="0" dirty="0" smtClean="0"/>
              <a:t>SIGMICRO - Microarchitecture </a:t>
            </a:r>
          </a:p>
          <a:p>
            <a:r>
              <a:rPr lang="en-US" baseline="0" dirty="0" smtClean="0"/>
              <a:t>SIGMM - Multimedia </a:t>
            </a:r>
          </a:p>
          <a:p>
            <a:r>
              <a:rPr lang="en-US" baseline="0" dirty="0" smtClean="0"/>
              <a:t>SIGMOBILE - Mobility of Systems, Users, Data and Computing </a:t>
            </a:r>
          </a:p>
          <a:p>
            <a:r>
              <a:rPr lang="en-US" baseline="0" dirty="0" smtClean="0"/>
              <a:t>SIGMOD - Management of Data</a:t>
            </a:r>
          </a:p>
          <a:p>
            <a:r>
              <a:rPr lang="en-US" baseline="0" dirty="0" smtClean="0"/>
              <a:t>SIGOPS - Operating Systems</a:t>
            </a:r>
          </a:p>
          <a:p>
            <a:r>
              <a:rPr lang="en-US" baseline="0" dirty="0" smtClean="0"/>
              <a:t>SIGPLAN - Programming Languages</a:t>
            </a:r>
          </a:p>
          <a:p>
            <a:r>
              <a:rPr lang="en-US" baseline="0" dirty="0" smtClean="0"/>
              <a:t>SIGSAC - Security, Audit and Control</a:t>
            </a:r>
          </a:p>
          <a:p>
            <a:r>
              <a:rPr lang="en-US" baseline="0" dirty="0" smtClean="0"/>
              <a:t>SIGSAM - Symbolic and Algebraic Manipulation </a:t>
            </a:r>
          </a:p>
          <a:p>
            <a:r>
              <a:rPr lang="en-US" baseline="0" dirty="0" smtClean="0"/>
              <a:t>SIGSOFT - Software Engineering</a:t>
            </a:r>
          </a:p>
          <a:p>
            <a:r>
              <a:rPr lang="en-US" baseline="0" dirty="0" smtClean="0"/>
              <a:t>SIGUCCS - University and College Computing Services </a:t>
            </a:r>
          </a:p>
          <a:p>
            <a:r>
              <a:rPr lang="en-US" baseline="0" dirty="0" smtClean="0"/>
              <a:t>SIGWEB - Hypertext and the Web </a:t>
            </a: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6</a:t>
            </a:fld>
            <a:endParaRPr lang="pt-BR" dirty="0"/>
          </a:p>
        </p:txBody>
      </p:sp>
    </p:spTree>
    <p:extLst>
      <p:ext uri="{BB962C8B-B14F-4D97-AF65-F5344CB8AC3E}">
        <p14:creationId xmlns:p14="http://schemas.microsoft.com/office/powerpoint/2010/main" val="3288297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context, which we would like to identify the most important members, we needed to quantify the importance of the researchers inside of communities.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we defined this metric: Core Score. The core score estimates a researcher’s importance within a community and the core score of a researcher r into a community c in a specific time t is given by h-index of a researcher times the number of publications of a researcher into a community in a period of time.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important piece of this metric is the h-index, so we needed to obtain this value.</a:t>
            </a:r>
            <a:endParaRPr lang="pt-BR" sz="1200" kern="1200" dirty="0" smtClean="0">
              <a:solidFill>
                <a:schemeClr val="tx1"/>
              </a:solidFill>
              <a:effectLst/>
              <a:latin typeface="+mn-lt"/>
              <a:ea typeface="+mn-ea"/>
              <a:cs typeface="+mn-cs"/>
            </a:endParaRPr>
          </a:p>
          <a:p>
            <a:endParaRPr lang="pt-BR" dirty="0" smtClean="0"/>
          </a:p>
          <a:p>
            <a:r>
              <a:rPr lang="pt-BR" dirty="0" smtClean="0"/>
              <a:t>H = h-index</a:t>
            </a:r>
          </a:p>
          <a:p>
            <a:r>
              <a:rPr lang="pt-BR" dirty="0" smtClean="0"/>
              <a:t>R = research</a:t>
            </a:r>
          </a:p>
          <a:p>
            <a:r>
              <a:rPr lang="pt-BR" dirty="0" smtClean="0"/>
              <a:t>C = conference (community)</a:t>
            </a:r>
          </a:p>
          <a:p>
            <a:r>
              <a:rPr lang="pt-BR" dirty="0" smtClean="0"/>
              <a:t>T = Time</a:t>
            </a:r>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0" dirty="0" smtClean="0"/>
              <a:t>-</a:t>
            </a:r>
            <a:r>
              <a:rPr lang="pt-BR" b="0" baseline="0" dirty="0" smtClean="0"/>
              <a:t> </a:t>
            </a:r>
            <a:r>
              <a:rPr lang="pt-BR" b="0" dirty="0" smtClean="0"/>
              <a:t>A </a:t>
            </a:r>
            <a:r>
              <a:rPr lang="pt-BR" b="0" dirty="0" err="1" smtClean="0"/>
              <a:t>importantece</a:t>
            </a:r>
            <a:r>
              <a:rPr lang="pt-BR" b="0" dirty="0" smtClean="0"/>
              <a:t> </a:t>
            </a:r>
            <a:r>
              <a:rPr lang="pt-BR" b="0" dirty="0" err="1" smtClean="0"/>
              <a:t>piece</a:t>
            </a:r>
            <a:r>
              <a:rPr lang="pt-BR" b="0" dirty="0" smtClean="0"/>
              <a:t> </a:t>
            </a:r>
            <a:r>
              <a:rPr lang="pt-BR" b="0" dirty="0" err="1" smtClean="0"/>
              <a:t>to</a:t>
            </a:r>
            <a:r>
              <a:rPr lang="pt-BR" b="0" dirty="0" smtClean="0"/>
              <a:t> define </a:t>
            </a:r>
            <a:r>
              <a:rPr lang="pt-BR" b="0" dirty="0" err="1" smtClean="0"/>
              <a:t>the</a:t>
            </a:r>
            <a:r>
              <a:rPr lang="pt-BR" b="0" dirty="0" smtClean="0"/>
              <a:t> core score </a:t>
            </a:r>
            <a:r>
              <a:rPr lang="pt-BR" b="0" dirty="0" err="1" smtClean="0"/>
              <a:t>is</a:t>
            </a:r>
            <a:r>
              <a:rPr lang="pt-BR" b="0" dirty="0" smtClean="0"/>
              <a:t> h-index</a:t>
            </a:r>
          </a:p>
          <a:p>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7</a:t>
            </a:fld>
            <a:endParaRPr lang="pt-BR" dirty="0"/>
          </a:p>
        </p:txBody>
      </p:sp>
    </p:spTree>
    <p:extLst>
      <p:ext uri="{BB962C8B-B14F-4D97-AF65-F5344CB8AC3E}">
        <p14:creationId xmlns:p14="http://schemas.microsoft.com/office/powerpoint/2010/main" val="400014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So, our first attempt (try) it was to use the Google Scholar, an important tool which is widely used among scientific communities to calculate the h-index.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it, we randomly selected 10 researchers for each conference, but only 30% of DBLP authors had a profile at Google Scholar.</a:t>
            </a:r>
            <a:endParaRPr lang="pt-BR" sz="120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8</a:t>
            </a:fld>
            <a:endParaRPr lang="pt-BR" dirty="0"/>
          </a:p>
        </p:txBody>
      </p:sp>
    </p:spTree>
    <p:extLst>
      <p:ext uri="{BB962C8B-B14F-4D97-AF65-F5344CB8AC3E}">
        <p14:creationId xmlns:p14="http://schemas.microsoft.com/office/powerpoint/2010/main" val="2842730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Then we used Shine data.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Shine project is a tool which makes the estimation of h-index of conferences.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use the number of references of the papers to estimate the h-index, so we match this information with DBLP and we infer the h-index of the researchers.</a:t>
            </a:r>
            <a:endParaRPr lang="pt-BR" sz="1200" kern="1200" dirty="0" smtClean="0">
              <a:solidFill>
                <a:schemeClr val="tx1"/>
              </a:solidFill>
              <a:effectLst/>
              <a:latin typeface="+mn-lt"/>
              <a:ea typeface="+mn-ea"/>
              <a:cs typeface="+mn-cs"/>
            </a:endParaRP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D678F2C0-8B4B-4B70-AE43-63429982781B}" type="slidenum">
              <a:rPr lang="pt-BR" smtClean="0"/>
              <a:pPr/>
              <a:t>9</a:t>
            </a:fld>
            <a:endParaRPr lang="pt-BR" dirty="0"/>
          </a:p>
        </p:txBody>
      </p:sp>
    </p:spTree>
    <p:extLst>
      <p:ext uri="{BB962C8B-B14F-4D97-AF65-F5344CB8AC3E}">
        <p14:creationId xmlns:p14="http://schemas.microsoft.com/office/powerpoint/2010/main" val="1062926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5025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9158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714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18086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5309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978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3355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352450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40819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7239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EC792A27-007C-44E2-8D5C-F0C41861A7D9}" type="datetimeFigureOut">
              <a:rPr lang="pt-BR" smtClean="0"/>
              <a:pPr/>
              <a:t>10/05/2013</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47734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92A27-007C-44E2-8D5C-F0C41861A7D9}" type="datetimeFigureOut">
              <a:rPr lang="pt-BR" smtClean="0"/>
              <a:pPr/>
              <a:t>10/05/2013</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98DCE-AB05-43F4-BB65-F8993EC05DCD}" type="slidenum">
              <a:rPr lang="pt-BR" smtClean="0"/>
              <a:pPr/>
              <a:t>‹nº›</a:t>
            </a:fld>
            <a:endParaRPr lang="pt-BR" dirty="0"/>
          </a:p>
        </p:txBody>
      </p:sp>
    </p:spTree>
    <p:extLst>
      <p:ext uri="{BB962C8B-B14F-4D97-AF65-F5344CB8AC3E}">
        <p14:creationId xmlns:p14="http://schemas.microsoft.com/office/powerpoint/2010/main" val="288017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79512" y="1052736"/>
            <a:ext cx="8784976" cy="1944216"/>
          </a:xfrm>
        </p:spPr>
        <p:txBody>
          <a:bodyPr>
            <a:noAutofit/>
          </a:bodyPr>
          <a:lstStyle/>
          <a:p>
            <a:r>
              <a:rPr lang="en-US" b="1" dirty="0" smtClean="0">
                <a:latin typeface="Helvetica" pitchFamily="34" charset="0"/>
              </a:rPr>
              <a:t>The Role of Research Leaders </a:t>
            </a:r>
            <a:br>
              <a:rPr lang="en-US" b="1" dirty="0" smtClean="0">
                <a:latin typeface="Helvetica" pitchFamily="34" charset="0"/>
              </a:rPr>
            </a:br>
            <a:r>
              <a:rPr lang="en-US" b="1" dirty="0" smtClean="0">
                <a:latin typeface="Helvetica" pitchFamily="34" charset="0"/>
              </a:rPr>
              <a:t>on the Evolution of </a:t>
            </a:r>
            <a:br>
              <a:rPr lang="en-US" b="1" dirty="0" smtClean="0">
                <a:latin typeface="Helvetica" pitchFamily="34" charset="0"/>
              </a:rPr>
            </a:br>
            <a:r>
              <a:rPr lang="en-US" b="1" dirty="0" smtClean="0">
                <a:latin typeface="Helvetica" pitchFamily="34" charset="0"/>
              </a:rPr>
              <a:t>Scientific Communities</a:t>
            </a:r>
            <a:endParaRPr lang="pt-BR" b="1" dirty="0">
              <a:latin typeface="Helvetica" pitchFamily="34" charset="0"/>
            </a:endParaRPr>
          </a:p>
        </p:txBody>
      </p:sp>
      <p:sp>
        <p:nvSpPr>
          <p:cNvPr id="3" name="Subtítulo 2"/>
          <p:cNvSpPr>
            <a:spLocks noGrp="1"/>
          </p:cNvSpPr>
          <p:nvPr>
            <p:ph type="subTitle" idx="1"/>
          </p:nvPr>
        </p:nvSpPr>
        <p:spPr>
          <a:xfrm>
            <a:off x="755576" y="3212976"/>
            <a:ext cx="7704856" cy="2448272"/>
          </a:xfrm>
        </p:spPr>
        <p:txBody>
          <a:bodyPr>
            <a:normAutofit fontScale="92500" lnSpcReduction="20000"/>
          </a:bodyPr>
          <a:lstStyle/>
          <a:p>
            <a:endParaRPr lang="en-US" sz="2800" dirty="0" smtClean="0">
              <a:solidFill>
                <a:schemeClr val="bg1">
                  <a:lumMod val="50000"/>
                </a:schemeClr>
              </a:solidFill>
              <a:latin typeface="Helvetica" pitchFamily="34" charset="0"/>
            </a:endParaRPr>
          </a:p>
          <a:p>
            <a:r>
              <a:rPr lang="en-US" sz="2800" b="1" dirty="0" smtClean="0">
                <a:solidFill>
                  <a:schemeClr val="bg1">
                    <a:lumMod val="50000"/>
                  </a:schemeClr>
                </a:solidFill>
                <a:latin typeface="Helvetica" pitchFamily="34" charset="0"/>
              </a:rPr>
              <a:t>Bruno </a:t>
            </a:r>
            <a:r>
              <a:rPr lang="en-US" sz="2800" b="1" dirty="0" err="1" smtClean="0">
                <a:solidFill>
                  <a:schemeClr val="bg1">
                    <a:lumMod val="50000"/>
                  </a:schemeClr>
                </a:solidFill>
                <a:latin typeface="Helvetica" pitchFamily="34" charset="0"/>
              </a:rPr>
              <a:t>Leite</a:t>
            </a:r>
            <a:r>
              <a:rPr lang="en-US" sz="2800" b="1" dirty="0" smtClean="0">
                <a:solidFill>
                  <a:schemeClr val="bg1">
                    <a:lumMod val="50000"/>
                  </a:schemeClr>
                </a:solidFill>
                <a:latin typeface="Helvetica" pitchFamily="34" charset="0"/>
              </a:rPr>
              <a:t> </a:t>
            </a:r>
            <a:r>
              <a:rPr lang="en-US" sz="2800" b="1" dirty="0" err="1" smtClean="0">
                <a:solidFill>
                  <a:schemeClr val="bg1">
                    <a:lumMod val="50000"/>
                  </a:schemeClr>
                </a:solidFill>
                <a:latin typeface="Helvetica" pitchFamily="34" charset="0"/>
              </a:rPr>
              <a:t>Alves</a:t>
            </a:r>
            <a:endParaRPr lang="en-US" sz="2800" b="1" dirty="0" smtClean="0">
              <a:solidFill>
                <a:schemeClr val="bg1">
                  <a:lumMod val="50000"/>
                </a:schemeClr>
              </a:solidFill>
              <a:latin typeface="Helvetica" pitchFamily="34" charset="0"/>
            </a:endParaRPr>
          </a:p>
          <a:p>
            <a:r>
              <a:rPr lang="en-US" sz="2800" dirty="0" err="1" smtClean="0">
                <a:solidFill>
                  <a:schemeClr val="bg1">
                    <a:lumMod val="50000"/>
                  </a:schemeClr>
                </a:solidFill>
                <a:latin typeface="Helvetica" pitchFamily="34" charset="0"/>
              </a:rPr>
              <a:t>Fabrício</a:t>
            </a:r>
            <a:r>
              <a:rPr lang="en-US" sz="2800" dirty="0" smtClean="0">
                <a:solidFill>
                  <a:schemeClr val="bg1">
                    <a:lumMod val="50000"/>
                  </a:schemeClr>
                </a:solidFill>
                <a:latin typeface="Helvetica" pitchFamily="34" charset="0"/>
              </a:rPr>
              <a:t> </a:t>
            </a:r>
            <a:r>
              <a:rPr lang="en-US" sz="2800" dirty="0" err="1" smtClean="0">
                <a:solidFill>
                  <a:schemeClr val="bg1">
                    <a:lumMod val="50000"/>
                  </a:schemeClr>
                </a:solidFill>
                <a:latin typeface="Helvetica" pitchFamily="34" charset="0"/>
              </a:rPr>
              <a:t>Benevenuto</a:t>
            </a:r>
            <a:r>
              <a:rPr lang="en-US" sz="2800" b="1" dirty="0">
                <a:solidFill>
                  <a:schemeClr val="bg1">
                    <a:lumMod val="50000"/>
                  </a:schemeClr>
                </a:solidFill>
                <a:latin typeface="Helvetica" pitchFamily="34" charset="0"/>
              </a:rPr>
              <a:t> </a:t>
            </a:r>
            <a:r>
              <a:rPr lang="en-US" sz="2800" b="1" dirty="0" smtClean="0">
                <a:solidFill>
                  <a:schemeClr val="bg1">
                    <a:lumMod val="50000"/>
                  </a:schemeClr>
                </a:solidFill>
                <a:latin typeface="Helvetica" pitchFamily="34" charset="0"/>
              </a:rPr>
              <a:t>   </a:t>
            </a:r>
            <a:r>
              <a:rPr lang="en-US" sz="2800" dirty="0" smtClean="0">
                <a:solidFill>
                  <a:schemeClr val="bg1">
                    <a:lumMod val="50000"/>
                  </a:schemeClr>
                </a:solidFill>
                <a:latin typeface="Helvetica" pitchFamily="34" charset="0"/>
              </a:rPr>
              <a:t>Alberto H. F. </a:t>
            </a:r>
            <a:r>
              <a:rPr lang="en-US" sz="2800" dirty="0" err="1" smtClean="0">
                <a:solidFill>
                  <a:schemeClr val="bg1">
                    <a:lumMod val="50000"/>
                  </a:schemeClr>
                </a:solidFill>
                <a:latin typeface="Helvetica" pitchFamily="34" charset="0"/>
              </a:rPr>
              <a:t>Laender</a:t>
            </a:r>
            <a:endParaRPr lang="en-US" sz="2800" dirty="0" smtClean="0">
              <a:solidFill>
                <a:schemeClr val="bg1">
                  <a:lumMod val="50000"/>
                </a:schemeClr>
              </a:solidFill>
              <a:latin typeface="Helvetica" pitchFamily="34" charset="0"/>
            </a:endParaRPr>
          </a:p>
          <a:p>
            <a:endParaRPr lang="en-US" sz="28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Federal University of Minas </a:t>
            </a:r>
            <a:r>
              <a:rPr lang="en-US" sz="2400" dirty="0" err="1" smtClean="0">
                <a:solidFill>
                  <a:schemeClr val="bg1">
                    <a:lumMod val="50000"/>
                  </a:schemeClr>
                </a:solidFill>
                <a:latin typeface="Helvetica" pitchFamily="34" charset="0"/>
              </a:rPr>
              <a:t>Gerais</a:t>
            </a:r>
            <a:endParaRPr lang="en-US" sz="2400" dirty="0" smtClean="0">
              <a:solidFill>
                <a:schemeClr val="bg1">
                  <a:lumMod val="50000"/>
                </a:schemeClr>
              </a:solidFill>
              <a:latin typeface="Helvetica" pitchFamily="34" charset="0"/>
            </a:endParaRPr>
          </a:p>
          <a:p>
            <a:r>
              <a:rPr lang="en-US" sz="2400" dirty="0" smtClean="0">
                <a:solidFill>
                  <a:schemeClr val="bg1">
                    <a:lumMod val="50000"/>
                  </a:schemeClr>
                </a:solidFill>
                <a:latin typeface="Helvetica" pitchFamily="34" charset="0"/>
              </a:rPr>
              <a:t>Belo Horizonte, Brazil</a:t>
            </a: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316" y="5747770"/>
            <a:ext cx="1806662" cy="957172"/>
          </a:xfrm>
          <a:prstGeom prst="rect">
            <a:avLst/>
          </a:prstGeom>
        </p:spPr>
      </p:pic>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1980701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47414" y="1076097"/>
            <a:ext cx="6601961" cy="4559628"/>
          </a:xfrm>
        </p:spPr>
      </p:pic>
      <p:sp>
        <p:nvSpPr>
          <p:cNvPr id="3" name="Título 1"/>
          <p:cNvSpPr>
            <a:spLocks noGrp="1"/>
          </p:cNvSpPr>
          <p:nvPr>
            <p:ph type="title"/>
          </p:nvPr>
        </p:nvSpPr>
        <p:spPr>
          <a:xfrm>
            <a:off x="0" y="53752"/>
            <a:ext cx="9144000" cy="1143000"/>
          </a:xfrm>
        </p:spPr>
        <p:txBody>
          <a:bodyPr/>
          <a:lstStyle/>
          <a:p>
            <a:r>
              <a:rPr lang="en-US" b="1" dirty="0" smtClean="0">
                <a:effectLst>
                  <a:outerShdw blurRad="38100" dist="38100" dir="2700000" algn="tl">
                    <a:srgbClr val="000000">
                      <a:alpha val="43137"/>
                    </a:srgbClr>
                  </a:outerShdw>
                </a:effectLst>
                <a:latin typeface="Helvetica" pitchFamily="34" charset="0"/>
              </a:rPr>
              <a:t>Shine vs. Google Scholar</a:t>
            </a:r>
            <a:endParaRPr lang="en-US" b="1" dirty="0">
              <a:effectLst>
                <a:outerShdw blurRad="38100" dist="38100" dir="2700000" algn="tl">
                  <a:srgbClr val="000000">
                    <a:alpha val="43137"/>
                  </a:srgbClr>
                </a:outerShdw>
              </a:effectLst>
              <a:latin typeface="Helvetica" pitchFamily="34" charset="0"/>
            </a:endParaRPr>
          </a:p>
        </p:txBody>
      </p:sp>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Shine offers a good estimation for H-Index</a:t>
            </a:r>
            <a:endParaRPr lang="en-US" sz="3200" dirty="0">
              <a:latin typeface="Helvetica" pitchFamily="34" charset="0"/>
            </a:endParaRPr>
          </a:p>
        </p:txBody>
      </p:sp>
      <p:sp>
        <p:nvSpPr>
          <p:cNvPr id="6" name="Título 1"/>
          <p:cNvSpPr txBox="1">
            <a:spLocks/>
          </p:cNvSpPr>
          <p:nvPr/>
        </p:nvSpPr>
        <p:spPr>
          <a:xfrm>
            <a:off x="4581872" y="3717032"/>
            <a:ext cx="3024336"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b="1" dirty="0" smtClean="0">
                <a:latin typeface="Helvetica" pitchFamily="34" charset="0"/>
              </a:rPr>
              <a:t>Pearson Correlation Coefficient = 0.85</a:t>
            </a:r>
            <a:endParaRPr lang="en-US" sz="2000" b="1" dirty="0">
              <a:latin typeface="Helvetica" pitchFamily="34" charset="0"/>
            </a:endParaRPr>
          </a:p>
        </p:txBody>
      </p:sp>
    </p:spTree>
    <p:extLst>
      <p:ext uri="{BB962C8B-B14F-4D97-AF65-F5344CB8AC3E}">
        <p14:creationId xmlns:p14="http://schemas.microsoft.com/office/powerpoint/2010/main" val="837401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16632"/>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Resemblance and Angular Coefficient</a:t>
            </a:r>
            <a:endParaRPr lang="en-US" sz="3600" b="1" dirty="0">
              <a:effectLst>
                <a:outerShdw blurRad="38100" dist="38100" dir="2700000" algn="tl">
                  <a:srgbClr val="000000">
                    <a:alpha val="43137"/>
                  </a:srgbClr>
                </a:outerShdw>
              </a:effectLst>
              <a:latin typeface="Helvetica" pitchFamily="34" charset="0"/>
            </a:endParaRPr>
          </a:p>
        </p:txBody>
      </p:sp>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4246" y="1156139"/>
            <a:ext cx="6595507" cy="4750723"/>
          </a:xfrm>
        </p:spPr>
      </p:pic>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latin typeface="Helvetica" pitchFamily="34" charset="0"/>
              </a:rPr>
              <a:t>SIGMOD</a:t>
            </a:r>
            <a:endParaRPr lang="pt-BR" sz="3200" dirty="0">
              <a:latin typeface="Helvetica" pitchFamily="34" charset="0"/>
            </a:endParaRPr>
          </a:p>
        </p:txBody>
      </p:sp>
    </p:spTree>
    <p:extLst>
      <p:ext uri="{BB962C8B-B14F-4D97-AF65-F5344CB8AC3E}">
        <p14:creationId xmlns:p14="http://schemas.microsoft.com/office/powerpoint/2010/main" val="3028767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4246" y="1156139"/>
            <a:ext cx="6595507" cy="4750723"/>
          </a:xfrm>
        </p:spPr>
      </p:pic>
      <p:sp>
        <p:nvSpPr>
          <p:cNvPr id="2" name="Título 1"/>
          <p:cNvSpPr>
            <a:spLocks noGrp="1"/>
          </p:cNvSpPr>
          <p:nvPr>
            <p:ph type="title"/>
          </p:nvPr>
        </p:nvSpPr>
        <p:spPr>
          <a:xfrm>
            <a:off x="0" y="116632"/>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Resemblance and Angular Coefficient</a:t>
            </a:r>
            <a:endParaRPr lang="en-US" sz="3600" b="1" dirty="0">
              <a:effectLst>
                <a:outerShdw blurRad="38100" dist="38100" dir="2700000" algn="tl">
                  <a:srgbClr val="000000">
                    <a:alpha val="43137"/>
                  </a:srgbClr>
                </a:outerShdw>
              </a:effectLst>
              <a:latin typeface="Helvetica" pitchFamily="34" charset="0"/>
            </a:endParaRPr>
          </a:p>
        </p:txBody>
      </p:sp>
      <p:cxnSp>
        <p:nvCxnSpPr>
          <p:cNvPr id="5" name="Conector de seta reta 4"/>
          <p:cNvCxnSpPr/>
          <p:nvPr/>
        </p:nvCxnSpPr>
        <p:spPr>
          <a:xfrm flipH="1">
            <a:off x="6304504" y="1501676"/>
            <a:ext cx="1872208" cy="0"/>
          </a:xfrm>
          <a:prstGeom prst="straightConnector1">
            <a:avLst/>
          </a:prstGeom>
          <a:ln w="92075">
            <a:solidFill>
              <a:srgbClr val="C00000"/>
            </a:solidFill>
            <a:headEnd type="none"/>
            <a:tailEnd type="triangle" w="med"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200" dirty="0" smtClean="0">
                <a:latin typeface="Helvetica" pitchFamily="34" charset="0"/>
              </a:rPr>
              <a:t>SIGMOD</a:t>
            </a:r>
            <a:endParaRPr lang="pt-BR" sz="3200" dirty="0">
              <a:latin typeface="Helvetica" pitchFamily="34" charset="0"/>
            </a:endParaRPr>
          </a:p>
        </p:txBody>
      </p:sp>
      <p:cxnSp>
        <p:nvCxnSpPr>
          <p:cNvPr id="6" name="Conector de seta reta 5"/>
          <p:cNvCxnSpPr/>
          <p:nvPr/>
        </p:nvCxnSpPr>
        <p:spPr>
          <a:xfrm flipH="1">
            <a:off x="5092948" y="5186784"/>
            <a:ext cx="1872208" cy="0"/>
          </a:xfrm>
          <a:prstGeom prst="straightConnector1">
            <a:avLst/>
          </a:prstGeom>
          <a:ln w="92075">
            <a:solidFill>
              <a:srgbClr val="C00000"/>
            </a:solidFill>
            <a:headEnd type="none"/>
            <a:tailEnd type="triangle" w="med"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561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3608" y="937748"/>
            <a:ext cx="6938186" cy="493419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Luis von </a:t>
            </a:r>
            <a:r>
              <a:rPr lang="en-US" b="1" dirty="0" err="1" smtClean="0">
                <a:effectLst>
                  <a:outerShdw blurRad="38100" dist="38100" dir="2700000" algn="tl">
                    <a:srgbClr val="000000">
                      <a:alpha val="43137"/>
                    </a:srgbClr>
                  </a:outerShdw>
                </a:effectLst>
                <a:latin typeface="Helvetica" pitchFamily="34" charset="0"/>
              </a:rPr>
              <a:t>Ahn’s</a:t>
            </a:r>
            <a:r>
              <a:rPr lang="en-US" b="1" dirty="0" smtClean="0">
                <a:effectLst>
                  <a:outerShdw blurRad="38100" dist="38100" dir="2700000" algn="tl">
                    <a:srgbClr val="000000">
                      <a:alpha val="43137"/>
                    </a:srgbClr>
                  </a:outerShdw>
                </a:effectLst>
                <a:latin typeface="Helvetica" pitchFamily="34" charset="0"/>
              </a:rPr>
              <a:t>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95441" y="535926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High core score in CHI and SIGCSE</a:t>
            </a:r>
            <a:endParaRPr lang="en-US" sz="3200" dirty="0">
              <a:latin typeface="Helvetica" pitchFamily="34" charset="0"/>
            </a:endParaRPr>
          </a:p>
        </p:txBody>
      </p:sp>
    </p:spTree>
    <p:extLst>
      <p:ext uri="{BB962C8B-B14F-4D97-AF65-F5344CB8AC3E}">
        <p14:creationId xmlns:p14="http://schemas.microsoft.com/office/powerpoint/2010/main" val="42721009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3608" y="937748"/>
            <a:ext cx="6938186" cy="493419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Luis von </a:t>
            </a:r>
            <a:r>
              <a:rPr lang="en-US" b="1" dirty="0" err="1" smtClean="0">
                <a:effectLst>
                  <a:outerShdw blurRad="38100" dist="38100" dir="2700000" algn="tl">
                    <a:srgbClr val="000000">
                      <a:alpha val="43137"/>
                    </a:srgbClr>
                  </a:outerShdw>
                </a:effectLst>
                <a:latin typeface="Helvetica" pitchFamily="34" charset="0"/>
              </a:rPr>
              <a:t>Ahn’s</a:t>
            </a:r>
            <a:r>
              <a:rPr lang="en-US" b="1" dirty="0" smtClean="0">
                <a:effectLst>
                  <a:outerShdw blurRad="38100" dist="38100" dir="2700000" algn="tl">
                    <a:srgbClr val="000000">
                      <a:alpha val="43137"/>
                    </a:srgbClr>
                  </a:outerShdw>
                </a:effectLst>
                <a:latin typeface="Helvetica" pitchFamily="34" charset="0"/>
              </a:rPr>
              <a:t>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95441" y="535926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pitchFamily="34" charset="0"/>
              </a:rPr>
              <a:t>Member of the Community Core of CHI</a:t>
            </a:r>
          </a:p>
        </p:txBody>
      </p:sp>
      <p:sp>
        <p:nvSpPr>
          <p:cNvPr id="6" name="Retângulo 5"/>
          <p:cNvSpPr/>
          <p:nvPr/>
        </p:nvSpPr>
        <p:spPr>
          <a:xfrm>
            <a:off x="2133253" y="4221088"/>
            <a:ext cx="5679107" cy="617612"/>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rgbClr val="C00000"/>
                </a:solidFill>
                <a:effectLst>
                  <a:outerShdw blurRad="38100" dist="38100" dir="2700000" algn="tl">
                    <a:srgbClr val="000000">
                      <a:alpha val="43137"/>
                    </a:srgbClr>
                  </a:outerShdw>
                </a:effectLst>
              </a:rPr>
              <a:t>Community </a:t>
            </a:r>
            <a:r>
              <a:rPr lang="en-US" sz="2800" b="1" dirty="0">
                <a:solidFill>
                  <a:srgbClr val="C00000"/>
                </a:solidFill>
                <a:effectLst>
                  <a:outerShdw blurRad="38100" dist="38100" dir="2700000" algn="tl">
                    <a:srgbClr val="000000">
                      <a:alpha val="43137"/>
                    </a:srgbClr>
                  </a:outerShdw>
                </a:effectLst>
              </a:rPr>
              <a:t>Core</a:t>
            </a:r>
          </a:p>
        </p:txBody>
      </p:sp>
    </p:spTree>
    <p:extLst>
      <p:ext uri="{BB962C8B-B14F-4D97-AF65-F5344CB8AC3E}">
        <p14:creationId xmlns:p14="http://schemas.microsoft.com/office/powerpoint/2010/main" val="276990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980728"/>
            <a:ext cx="7056783" cy="486833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Jon Kleinberg’s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39503" y="544522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Helvetica" pitchFamily="34" charset="0"/>
              </a:rPr>
              <a:t>High core score in </a:t>
            </a:r>
            <a:r>
              <a:rPr lang="en-US" sz="3200" dirty="0" smtClean="0">
                <a:latin typeface="Helvetica" pitchFamily="34" charset="0"/>
              </a:rPr>
              <a:t>several communities</a:t>
            </a:r>
            <a:endParaRPr lang="en-US" sz="3200" dirty="0">
              <a:latin typeface="Helvetica" pitchFamily="34" charset="0"/>
            </a:endParaRPr>
          </a:p>
        </p:txBody>
      </p:sp>
    </p:spTree>
    <p:extLst>
      <p:ext uri="{BB962C8B-B14F-4D97-AF65-F5344CB8AC3E}">
        <p14:creationId xmlns:p14="http://schemas.microsoft.com/office/powerpoint/2010/main" val="1608504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5616" y="980728"/>
            <a:ext cx="7056783" cy="4868335"/>
          </a:xfrm>
        </p:spPr>
      </p:pic>
      <p:sp>
        <p:nvSpPr>
          <p:cNvPr id="2" name="Título 1"/>
          <p:cNvSpPr>
            <a:spLocks noGrp="1"/>
          </p:cNvSpPr>
          <p:nvPr>
            <p:ph type="title"/>
          </p:nvPr>
        </p:nvSpPr>
        <p:spPr>
          <a:xfrm>
            <a:off x="467544"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Jon Kleinberg’s Communities</a:t>
            </a:r>
            <a:endParaRPr lang="en-US" b="1" dirty="0">
              <a:effectLst>
                <a:outerShdw blurRad="38100" dist="38100" dir="2700000" algn="tl">
                  <a:srgbClr val="000000">
                    <a:alpha val="43137"/>
                  </a:srgbClr>
                </a:outerShdw>
              </a:effectLst>
              <a:latin typeface="Helvetica" pitchFamily="34" charset="0"/>
            </a:endParaRPr>
          </a:p>
        </p:txBody>
      </p:sp>
      <p:sp>
        <p:nvSpPr>
          <p:cNvPr id="3" name="CaixaDeTexto 2"/>
          <p:cNvSpPr txBox="1"/>
          <p:nvPr/>
        </p:nvSpPr>
        <p:spPr>
          <a:xfrm>
            <a:off x="3239503" y="544522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
        <p:nvSpPr>
          <p:cNvPr id="5" name="Retângulo 4"/>
          <p:cNvSpPr/>
          <p:nvPr/>
        </p:nvSpPr>
        <p:spPr>
          <a:xfrm>
            <a:off x="2178050" y="4102100"/>
            <a:ext cx="5603875" cy="730964"/>
          </a:xfrm>
          <a:prstGeom prst="rect">
            <a:avLst/>
          </a:prstGeom>
          <a:solidFill>
            <a:srgbClr val="FF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rgbClr val="C00000"/>
                </a:solidFill>
                <a:effectLst>
                  <a:outerShdw blurRad="38100" dist="38100" dir="2700000" algn="tl">
                    <a:srgbClr val="000000">
                      <a:alpha val="43137"/>
                    </a:srgbClr>
                  </a:outerShdw>
                </a:effectLst>
              </a:rPr>
              <a:t>Community </a:t>
            </a:r>
            <a:r>
              <a:rPr lang="en-US" sz="3200" b="1" dirty="0">
                <a:solidFill>
                  <a:srgbClr val="C00000"/>
                </a:solidFill>
                <a:effectLst>
                  <a:outerShdw blurRad="38100" dist="38100" dir="2700000" algn="tl">
                    <a:srgbClr val="000000">
                      <a:alpha val="43137"/>
                    </a:srgbClr>
                  </a:outerShdw>
                </a:effectLst>
              </a:rPr>
              <a:t>Core</a:t>
            </a: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700" dirty="0" smtClean="0">
                <a:latin typeface="Helvetica" pitchFamily="34" charset="0"/>
              </a:rPr>
              <a:t>Moving from STOC to KDD</a:t>
            </a:r>
            <a:endParaRPr lang="en-US" sz="2700" dirty="0">
              <a:latin typeface="Helvetica" pitchFamily="34" charset="0"/>
            </a:endParaRPr>
          </a:p>
        </p:txBody>
      </p:sp>
    </p:spTree>
    <p:extLst>
      <p:ext uri="{BB962C8B-B14F-4D97-AF65-F5344CB8AC3E}">
        <p14:creationId xmlns:p14="http://schemas.microsoft.com/office/powerpoint/2010/main" val="549529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88640"/>
            <a:ext cx="8229600" cy="720079"/>
          </a:xfrm>
        </p:spPr>
        <p:txBody>
          <a:bodyPr>
            <a:noAutofit/>
          </a:bodyPr>
          <a:lstStyle/>
          <a:p>
            <a:pPr marL="0" indent="0" algn="ctr">
              <a:buNone/>
            </a:pPr>
            <a:r>
              <a:rPr lang="en-US" sz="3600" b="1" dirty="0" smtClean="0">
                <a:effectLst>
                  <a:outerShdw blurRad="38100" dist="38100" dir="2700000" algn="tl">
                    <a:srgbClr val="000000">
                      <a:alpha val="43137"/>
                    </a:srgbClr>
                  </a:outerShdw>
                </a:effectLst>
                <a:latin typeface="Helvetica" pitchFamily="34" charset="0"/>
              </a:rPr>
              <a:t>Awarded Researchers</a:t>
            </a:r>
          </a:p>
        </p:txBody>
      </p:sp>
      <p:graphicFrame>
        <p:nvGraphicFramePr>
          <p:cNvPr id="2" name="Gráfico 1"/>
          <p:cNvGraphicFramePr/>
          <p:nvPr>
            <p:extLst>
              <p:ext uri="{D42A27DB-BD31-4B8C-83A1-F6EECF244321}">
                <p14:modId xmlns:p14="http://schemas.microsoft.com/office/powerpoint/2010/main" val="2111333096"/>
              </p:ext>
            </p:extLst>
          </p:nvPr>
        </p:nvGraphicFramePr>
        <p:xfrm>
          <a:off x="395536" y="836712"/>
          <a:ext cx="8280920" cy="4968552"/>
        </p:xfrm>
        <a:graphic>
          <a:graphicData uri="http://schemas.openxmlformats.org/drawingml/2006/chart">
            <c:chart xmlns:c="http://schemas.openxmlformats.org/drawingml/2006/chart" xmlns:r="http://schemas.openxmlformats.org/officeDocument/2006/relationships" r:id="rId3"/>
          </a:graphicData>
        </a:graphic>
      </p:graphicFrame>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Members of the core community awarded</a:t>
            </a:r>
            <a:endParaRPr lang="en-US" sz="3200" dirty="0">
              <a:latin typeface="Helvetica" pitchFamily="34" charset="0"/>
            </a:endParaRPr>
          </a:p>
        </p:txBody>
      </p:sp>
    </p:spTree>
    <p:extLst>
      <p:ext uri="{BB962C8B-B14F-4D97-AF65-F5344CB8AC3E}">
        <p14:creationId xmlns:p14="http://schemas.microsoft.com/office/powerpoint/2010/main" val="2382927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4624"/>
            <a:ext cx="9144000" cy="1143000"/>
          </a:xfrm>
        </p:spPr>
        <p:txBody>
          <a:bodyPr>
            <a:noAutofit/>
          </a:bodyPr>
          <a:lstStyle/>
          <a:p>
            <a:r>
              <a:rPr lang="en-US" sz="3600" b="1" dirty="0" smtClean="0">
                <a:effectLst>
                  <a:outerShdw blurRad="38100" dist="38100" dir="2700000" algn="tl">
                    <a:srgbClr val="000000">
                      <a:alpha val="43137"/>
                    </a:srgbClr>
                  </a:outerShdw>
                </a:effectLst>
                <a:latin typeface="Helvetica" pitchFamily="34" charset="0"/>
              </a:rPr>
              <a:t>Evolution of the Scientific Communities</a:t>
            </a:r>
            <a:endParaRPr lang="en-US" sz="3600" b="1" dirty="0">
              <a:effectLst>
                <a:outerShdw blurRad="38100" dist="38100" dir="2700000" algn="tl">
                  <a:srgbClr val="000000">
                    <a:alpha val="43137"/>
                  </a:srgbClr>
                </a:outerShdw>
              </a:effectLst>
              <a:latin typeface="Helvetica" pitchFamily="34" charset="0"/>
            </a:endParaRPr>
          </a:p>
        </p:txBody>
      </p:sp>
      <p:pic>
        <p:nvPicPr>
          <p:cNvPr id="4" name="Espaço Reservado para Conteúdo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52508"/>
          <a:stretch/>
        </p:blipFill>
        <p:spPr>
          <a:xfrm>
            <a:off x="1259632" y="1124744"/>
            <a:ext cx="6604655" cy="4824536"/>
          </a:xfrm>
        </p:spPr>
      </p:pic>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Year </a:t>
            </a:r>
            <a:r>
              <a:rPr lang="en-US" sz="3200" dirty="0">
                <a:latin typeface="Helvetica" pitchFamily="34" charset="0"/>
              </a:rPr>
              <a:t>by year by accumulating nodes and edges</a:t>
            </a:r>
          </a:p>
        </p:txBody>
      </p:sp>
    </p:spTree>
    <p:extLst>
      <p:ext uri="{BB962C8B-B14F-4D97-AF65-F5344CB8AC3E}">
        <p14:creationId xmlns:p14="http://schemas.microsoft.com/office/powerpoint/2010/main" val="2577278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52101"/>
          <a:stretch/>
        </p:blipFill>
        <p:spPr>
          <a:xfrm>
            <a:off x="1267318" y="1081764"/>
            <a:ext cx="6609364" cy="4786938"/>
          </a:xfrm>
        </p:spPr>
      </p:pic>
      <p:sp>
        <p:nvSpPr>
          <p:cNvPr id="5" name="Título 1"/>
          <p:cNvSpPr txBox="1">
            <a:spLocks/>
          </p:cNvSpPr>
          <p:nvPr/>
        </p:nvSpPr>
        <p:spPr>
          <a:xfrm>
            <a:off x="0" y="44624"/>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smtClean="0">
                <a:effectLst>
                  <a:outerShdw blurRad="38100" dist="38100" dir="2700000" algn="tl">
                    <a:srgbClr val="000000">
                      <a:alpha val="43137"/>
                    </a:srgbClr>
                  </a:outerShdw>
                </a:effectLst>
                <a:latin typeface="Helvetica" pitchFamily="34" charset="0"/>
              </a:rPr>
              <a:t>Evolution of the Scientific Communities</a:t>
            </a:r>
            <a:endParaRPr lang="en-US" sz="3600" b="1" dirty="0">
              <a:effectLst>
                <a:outerShdw blurRad="38100" dist="38100" dir="2700000" algn="tl">
                  <a:srgbClr val="000000">
                    <a:alpha val="43137"/>
                  </a:srgbClr>
                </a:outerShdw>
              </a:effectLst>
              <a:latin typeface="Helvetica" pitchFamily="34" charset="0"/>
            </a:endParaRPr>
          </a:p>
        </p:txBody>
      </p:sp>
      <p:sp>
        <p:nvSpPr>
          <p:cNvPr id="6" name="Título 1"/>
          <p:cNvSpPr txBox="1">
            <a:spLocks/>
          </p:cNvSpPr>
          <p:nvPr/>
        </p:nvSpPr>
        <p:spPr>
          <a:xfrm>
            <a:off x="0" y="5906862"/>
            <a:ext cx="9144000" cy="882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latin typeface="Helvetica" pitchFamily="34" charset="0"/>
              </a:rPr>
              <a:t>Snapshots (3 years) constructed based on nodes and edges</a:t>
            </a:r>
            <a:endParaRPr lang="en-US" sz="2400" dirty="0">
              <a:latin typeface="Helvetica" pitchFamily="34" charset="0"/>
            </a:endParaRPr>
          </a:p>
        </p:txBody>
      </p:sp>
      <p:sp>
        <p:nvSpPr>
          <p:cNvPr id="7" name="CaixaDeTexto 6"/>
          <p:cNvSpPr txBox="1"/>
          <p:nvPr/>
        </p:nvSpPr>
        <p:spPr>
          <a:xfrm>
            <a:off x="3131840" y="5457168"/>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257727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69776"/>
            <a:ext cx="9154570" cy="1143000"/>
          </a:xfrm>
        </p:spPr>
        <p:txBody>
          <a:bodyPr>
            <a:normAutofit/>
          </a:bodyPr>
          <a:lstStyle/>
          <a:p>
            <a:r>
              <a:rPr lang="en-US" sz="3800" b="1" dirty="0" smtClean="0">
                <a:effectLst>
                  <a:outerShdw blurRad="38100" dist="38100" dir="2700000" algn="tl">
                    <a:srgbClr val="000000">
                      <a:alpha val="43137"/>
                    </a:srgbClr>
                  </a:outerShdw>
                </a:effectLst>
                <a:latin typeface="Helvetica" pitchFamily="34" charset="0"/>
              </a:rPr>
              <a:t>Society is Organized in Communities</a:t>
            </a:r>
            <a:endParaRPr lang="en-US" sz="3800" b="1" dirty="0">
              <a:effectLst>
                <a:outerShdw blurRad="38100" dist="38100" dir="2700000" algn="tl">
                  <a:srgbClr val="000000">
                    <a:alpha val="43137"/>
                  </a:srgbClr>
                </a:outerShdw>
              </a:effectLst>
              <a:latin typeface="Helvetica" pitchFamily="34" charset="0"/>
            </a:endParaRPr>
          </a:p>
        </p:txBody>
      </p:sp>
      <p:sp>
        <p:nvSpPr>
          <p:cNvPr id="5" name="Espaço Reservado para Conteúdo 2"/>
          <p:cNvSpPr>
            <a:spLocks noGrp="1"/>
          </p:cNvSpPr>
          <p:nvPr>
            <p:ph idx="1"/>
          </p:nvPr>
        </p:nvSpPr>
        <p:spPr>
          <a:xfrm>
            <a:off x="446066" y="1916833"/>
            <a:ext cx="8208912" cy="3240360"/>
          </a:xfrm>
        </p:spPr>
        <p:txBody>
          <a:bodyPr>
            <a:noAutofit/>
          </a:bodyPr>
          <a:lstStyle/>
          <a:p>
            <a:r>
              <a:rPr lang="en-US" dirty="0" smtClean="0"/>
              <a:t>There </a:t>
            </a:r>
            <a:r>
              <a:rPr lang="en-US" dirty="0"/>
              <a:t>are a lot of kinds of </a:t>
            </a:r>
            <a:r>
              <a:rPr lang="en-US" dirty="0" smtClean="0"/>
              <a:t>communities</a:t>
            </a:r>
          </a:p>
          <a:p>
            <a:endParaRPr lang="en-US" dirty="0" smtClean="0"/>
          </a:p>
          <a:p>
            <a:r>
              <a:rPr lang="en-US" sz="2800" dirty="0" smtClean="0"/>
              <a:t>In </a:t>
            </a:r>
            <a:r>
              <a:rPr lang="en-US" sz="2800" dirty="0"/>
              <a:t>a social networks, individuals influence and are influenced by </a:t>
            </a:r>
            <a:r>
              <a:rPr lang="en-US" sz="2800" dirty="0" smtClean="0"/>
              <a:t>others</a:t>
            </a:r>
          </a:p>
          <a:p>
            <a:endParaRPr lang="en-US" sz="2800" dirty="0" smtClean="0"/>
          </a:p>
          <a:p>
            <a:r>
              <a:rPr lang="en-US" sz="2800" dirty="0" smtClean="0"/>
              <a:t>Communities </a:t>
            </a:r>
            <a:r>
              <a:rPr lang="en-US" sz="2800" dirty="0"/>
              <a:t>have opinion </a:t>
            </a:r>
            <a:r>
              <a:rPr lang="en-US" sz="2800" dirty="0" smtClean="0"/>
              <a:t>leaders</a:t>
            </a:r>
            <a:endParaRPr lang="en-US" sz="2800" dirty="0"/>
          </a:p>
          <a:p>
            <a:endParaRPr lang="pt-BR" sz="2800" dirty="0"/>
          </a:p>
          <a:p>
            <a:pPr marL="285750" indent="-285750"/>
            <a:endParaRPr lang="en-US" sz="4000" dirty="0" smtClean="0"/>
          </a:p>
          <a:p>
            <a:pPr marL="285750" indent="-285750"/>
            <a:endParaRPr lang="en-US" sz="4000" dirty="0" smtClean="0"/>
          </a:p>
          <a:p>
            <a:pPr marL="285750" indent="-285750"/>
            <a:endParaRPr lang="en-US" sz="4000" dirty="0"/>
          </a:p>
        </p:txBody>
      </p:sp>
      <p:sp>
        <p:nvSpPr>
          <p:cNvPr id="3" name="CaixaDeTexto 2"/>
          <p:cNvSpPr txBox="1"/>
          <p:nvPr/>
        </p:nvSpPr>
        <p:spPr>
          <a:xfrm>
            <a:off x="1" y="5445224"/>
            <a:ext cx="9144000" cy="1077218"/>
          </a:xfrm>
          <a:prstGeom prst="rect">
            <a:avLst/>
          </a:prstGeom>
          <a:noFill/>
        </p:spPr>
        <p:txBody>
          <a:bodyPr wrap="square" rtlCol="0">
            <a:spAutoFit/>
          </a:bodyPr>
          <a:lstStyle/>
          <a:p>
            <a:pPr algn="ctr"/>
            <a:r>
              <a:rPr lang="en-US" sz="3200" b="1" dirty="0"/>
              <a:t>A group of leaders or </a:t>
            </a:r>
            <a:r>
              <a:rPr lang="en-US" sz="3200" b="1" dirty="0" smtClean="0"/>
              <a:t>influential members are </a:t>
            </a:r>
            <a:r>
              <a:rPr lang="en-US" sz="3200" b="1" dirty="0"/>
              <a:t>able </a:t>
            </a:r>
            <a:endParaRPr lang="en-US" sz="3200" b="1" dirty="0" smtClean="0"/>
          </a:p>
          <a:p>
            <a:pPr algn="ctr"/>
            <a:r>
              <a:rPr lang="en-US" sz="3200" b="1" dirty="0" smtClean="0"/>
              <a:t>to </a:t>
            </a:r>
            <a:r>
              <a:rPr lang="en-US" sz="3200" b="1" dirty="0"/>
              <a:t>affect </a:t>
            </a:r>
            <a:r>
              <a:rPr lang="en-US" sz="3200" b="1" dirty="0" smtClean="0"/>
              <a:t>the </a:t>
            </a:r>
            <a:r>
              <a:rPr lang="en-US" sz="3200" b="1" dirty="0"/>
              <a:t>dynamics of the entire community</a:t>
            </a:r>
            <a:endParaRPr lang="pt-BR" sz="3200" b="1" dirty="0"/>
          </a:p>
        </p:txBody>
      </p:sp>
    </p:spTree>
    <p:extLst>
      <p:ext uri="{BB962C8B-B14F-4D97-AF65-F5344CB8AC3E}">
        <p14:creationId xmlns:p14="http://schemas.microsoft.com/office/powerpoint/2010/main" val="3043207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16" y="909793"/>
            <a:ext cx="6777653" cy="4967907"/>
          </a:xfrm>
          <a:prstGeom prst="rect">
            <a:avLst/>
          </a:prstGeo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latin typeface="Helvetica" pitchFamily="34" charset="0"/>
              </a:rPr>
              <a:t>Average degree of core members is higher than those of </a:t>
            </a:r>
            <a:r>
              <a:rPr lang="en-US" sz="2800" dirty="0" smtClean="0">
                <a:latin typeface="Helvetica" pitchFamily="34" charset="0"/>
              </a:rPr>
              <a:t>non-members’</a:t>
            </a:r>
            <a:endParaRPr lang="en-US" sz="2800" dirty="0">
              <a:latin typeface="Helvetica" pitchFamily="34" charset="0"/>
            </a:endParaRPr>
          </a:p>
        </p:txBody>
      </p:sp>
      <p:sp>
        <p:nvSpPr>
          <p:cNvPr id="6" name="CaixaDeTexto 5"/>
          <p:cNvSpPr txBox="1"/>
          <p:nvPr/>
        </p:nvSpPr>
        <p:spPr>
          <a:xfrm>
            <a:off x="2963301" y="5372984"/>
            <a:ext cx="3528392"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3969600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960061"/>
            <a:ext cx="7344816" cy="5037375"/>
          </a:xfrm>
          <a:prstGeom prst="rect">
            <a:avLst/>
          </a:prstGeo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4" name="Título 1"/>
          <p:cNvSpPr txBox="1">
            <a:spLocks/>
          </p:cNvSpPr>
          <p:nvPr/>
        </p:nvSpPr>
        <p:spPr>
          <a:xfrm>
            <a:off x="0" y="5906862"/>
            <a:ext cx="9144000" cy="882352"/>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latin typeface="Helvetica" pitchFamily="34" charset="0"/>
              </a:rPr>
              <a:t>The core </a:t>
            </a:r>
            <a:r>
              <a:rPr lang="en-US" sz="2800" dirty="0">
                <a:latin typeface="Helvetica" pitchFamily="34" charset="0"/>
              </a:rPr>
              <a:t>might act like hubs, by connecting </a:t>
            </a:r>
            <a:r>
              <a:rPr lang="en-US" sz="2800" dirty="0" smtClean="0">
                <a:latin typeface="Helvetica" pitchFamily="34" charset="0"/>
              </a:rPr>
              <a:t>different groups with </a:t>
            </a:r>
            <a:r>
              <a:rPr lang="en-US" sz="2800" dirty="0">
                <a:latin typeface="Helvetica" pitchFamily="34" charset="0"/>
              </a:rPr>
              <a:t>small </a:t>
            </a:r>
            <a:r>
              <a:rPr lang="en-US" sz="2800" dirty="0" smtClean="0">
                <a:latin typeface="Helvetica" pitchFamily="34" charset="0"/>
              </a:rPr>
              <a:t>intersection</a:t>
            </a:r>
            <a:endParaRPr lang="en-US" sz="2800" dirty="0">
              <a:latin typeface="Helvetica" pitchFamily="34" charset="0"/>
            </a:endParaRPr>
          </a:p>
        </p:txBody>
      </p:sp>
      <p:sp>
        <p:nvSpPr>
          <p:cNvPr id="5" name="CaixaDeTexto 4"/>
          <p:cNvSpPr txBox="1"/>
          <p:nvPr/>
        </p:nvSpPr>
        <p:spPr>
          <a:xfrm>
            <a:off x="3322770" y="5430148"/>
            <a:ext cx="3267140" cy="461665"/>
          </a:xfrm>
          <a:prstGeom prst="rect">
            <a:avLst/>
          </a:prstGeom>
          <a:solidFill>
            <a:schemeClr val="bg1"/>
          </a:solidFill>
        </p:spPr>
        <p:txBody>
          <a:bodyPr wrap="square" rtlCol="0">
            <a:spAutoFit/>
          </a:bodyPr>
          <a:lstStyle/>
          <a:p>
            <a:pPr algn="ctr"/>
            <a:r>
              <a:rPr lang="pt-BR" sz="2400" dirty="0" err="1" smtClean="0">
                <a:latin typeface="Helvetica" pitchFamily="34" charset="0"/>
              </a:rPr>
              <a:t>Three</a:t>
            </a:r>
            <a:r>
              <a:rPr lang="pt-BR" sz="2400" dirty="0" smtClean="0">
                <a:latin typeface="Helvetica" pitchFamily="34" charset="0"/>
              </a:rPr>
              <a:t> </a:t>
            </a:r>
            <a:r>
              <a:rPr lang="pt-BR" sz="2400" dirty="0" err="1">
                <a:latin typeface="Helvetica" pitchFamily="34" charset="0"/>
              </a:rPr>
              <a:t>years</a:t>
            </a:r>
            <a:r>
              <a:rPr lang="pt-BR" sz="2400" dirty="0">
                <a:latin typeface="Helvetica" pitchFamily="34" charset="0"/>
              </a:rPr>
              <a:t> </a:t>
            </a:r>
            <a:r>
              <a:rPr lang="pt-BR" sz="2400" dirty="0" err="1">
                <a:latin typeface="Helvetica" pitchFamily="34" charset="0"/>
              </a:rPr>
              <a:t>window</a:t>
            </a:r>
            <a:endParaRPr lang="pt-BR" sz="2400" dirty="0">
              <a:latin typeface="Helvetica" pitchFamily="34" charset="0"/>
            </a:endParaRPr>
          </a:p>
        </p:txBody>
      </p:sp>
    </p:spTree>
    <p:extLst>
      <p:ext uri="{BB962C8B-B14F-4D97-AF65-F5344CB8AC3E}">
        <p14:creationId xmlns:p14="http://schemas.microsoft.com/office/powerpoint/2010/main" val="3842717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71600" y="1052736"/>
            <a:ext cx="6939727" cy="4824536"/>
          </a:xfrm>
        </p:spPr>
      </p:pic>
      <p:sp>
        <p:nvSpPr>
          <p:cNvPr id="2" name="Título 1"/>
          <p:cNvSpPr>
            <a:spLocks noGrp="1"/>
          </p:cNvSpPr>
          <p:nvPr>
            <p:ph type="title"/>
          </p:nvPr>
        </p:nvSpPr>
        <p:spPr>
          <a:xfrm>
            <a:off x="395536" y="-27384"/>
            <a:ext cx="8229600" cy="1143000"/>
          </a:xfrm>
        </p:spPr>
        <p:txBody>
          <a:bodyPr>
            <a:normAutofit fontScale="90000"/>
          </a:bodyPr>
          <a:lstStyle/>
          <a:p>
            <a:r>
              <a:rPr lang="en-US" b="1" dirty="0" smtClean="0">
                <a:effectLst>
                  <a:outerShdw blurRad="38100" dist="38100" dir="2700000" algn="tl">
                    <a:srgbClr val="000000">
                      <a:alpha val="43137"/>
                    </a:srgbClr>
                  </a:outerShdw>
                </a:effectLst>
                <a:latin typeface="Helvetica" pitchFamily="34" charset="0"/>
              </a:rPr>
              <a:t>Core Members vs. Non-Members</a:t>
            </a:r>
            <a:endParaRPr lang="en-US"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latin typeface="Helvetica" pitchFamily="34" charset="0"/>
              </a:rPr>
              <a:t>A </a:t>
            </a:r>
            <a:r>
              <a:rPr lang="en-US" sz="3000" dirty="0">
                <a:latin typeface="Helvetica" pitchFamily="34" charset="0"/>
              </a:rPr>
              <a:t>higher number </a:t>
            </a:r>
            <a:r>
              <a:rPr lang="en-US" sz="3000" dirty="0" smtClean="0">
                <a:latin typeface="Helvetica" pitchFamily="34" charset="0"/>
              </a:rPr>
              <a:t>of shortest </a:t>
            </a:r>
            <a:r>
              <a:rPr lang="en-US" sz="3000" dirty="0">
                <a:latin typeface="Helvetica" pitchFamily="34" charset="0"/>
              </a:rPr>
              <a:t>paths </a:t>
            </a:r>
            <a:r>
              <a:rPr lang="en-US" sz="3000" dirty="0" smtClean="0">
                <a:latin typeface="Helvetica" pitchFamily="34" charset="0"/>
              </a:rPr>
              <a:t>include the core</a:t>
            </a:r>
            <a:endParaRPr lang="en-US" sz="3000" dirty="0">
              <a:latin typeface="Helvetica" pitchFamily="34" charset="0"/>
            </a:endParaRPr>
          </a:p>
        </p:txBody>
      </p:sp>
      <p:sp>
        <p:nvSpPr>
          <p:cNvPr id="6" name="CaixaDeTexto 5"/>
          <p:cNvSpPr txBox="1"/>
          <p:nvPr/>
        </p:nvSpPr>
        <p:spPr>
          <a:xfrm>
            <a:off x="3203848" y="5402244"/>
            <a:ext cx="3528392" cy="400110"/>
          </a:xfrm>
          <a:prstGeom prst="rect">
            <a:avLst/>
          </a:prstGeom>
          <a:solidFill>
            <a:schemeClr val="bg1"/>
          </a:solidFill>
        </p:spPr>
        <p:txBody>
          <a:bodyPr wrap="square" rtlCol="0">
            <a:spAutoFit/>
          </a:bodyPr>
          <a:lstStyle/>
          <a:p>
            <a:pPr algn="ctr"/>
            <a:r>
              <a:rPr lang="pt-BR" sz="2000" dirty="0" err="1" smtClean="0">
                <a:latin typeface="Helvetica" pitchFamily="34" charset="0"/>
              </a:rPr>
              <a:t>Three</a:t>
            </a:r>
            <a:r>
              <a:rPr lang="pt-BR" sz="2000" dirty="0" smtClean="0">
                <a:latin typeface="Helvetica" pitchFamily="34" charset="0"/>
              </a:rPr>
              <a:t> </a:t>
            </a:r>
            <a:r>
              <a:rPr lang="pt-BR" sz="2000" dirty="0" err="1">
                <a:latin typeface="Helvetica" pitchFamily="34" charset="0"/>
              </a:rPr>
              <a:t>years</a:t>
            </a:r>
            <a:r>
              <a:rPr lang="pt-BR" sz="2000" dirty="0">
                <a:latin typeface="Helvetica" pitchFamily="34" charset="0"/>
              </a:rPr>
              <a:t> </a:t>
            </a:r>
            <a:r>
              <a:rPr lang="pt-BR" sz="2000" dirty="0" err="1">
                <a:latin typeface="Helvetica" pitchFamily="34" charset="0"/>
              </a:rPr>
              <a:t>window</a:t>
            </a:r>
            <a:endParaRPr lang="pt-BR" sz="2000" dirty="0">
              <a:latin typeface="Helvetica" pitchFamily="34" charset="0"/>
            </a:endParaRPr>
          </a:p>
        </p:txBody>
      </p:sp>
    </p:spTree>
    <p:extLst>
      <p:ext uri="{BB962C8B-B14F-4D97-AF65-F5344CB8AC3E}">
        <p14:creationId xmlns:p14="http://schemas.microsoft.com/office/powerpoint/2010/main" val="2015102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43713" y="1221064"/>
            <a:ext cx="6551947" cy="4584200"/>
          </a:xfrm>
        </p:spPr>
      </p:pic>
      <p:sp>
        <p:nvSpPr>
          <p:cNvPr id="2" name="Título 1"/>
          <p:cNvSpPr>
            <a:spLocks noGrp="1"/>
          </p:cNvSpPr>
          <p:nvPr>
            <p:ph type="title"/>
          </p:nvPr>
        </p:nvSpPr>
        <p:spPr>
          <a:xfrm>
            <a:off x="457200" y="-27384"/>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Influence of Core Members</a:t>
            </a:r>
            <a:endParaRPr lang="pt-BR"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latin typeface="Helvetica" pitchFamily="34" charset="0"/>
              </a:rPr>
              <a:t>The average core score </a:t>
            </a:r>
            <a:r>
              <a:rPr lang="en-US" sz="2800" dirty="0">
                <a:latin typeface="Helvetica" pitchFamily="34" charset="0"/>
              </a:rPr>
              <a:t>of a </a:t>
            </a:r>
            <a:r>
              <a:rPr lang="en-US" sz="2800" dirty="0" smtClean="0">
                <a:latin typeface="Helvetica" pitchFamily="34" charset="0"/>
              </a:rPr>
              <a:t>community, in general, rises along its </a:t>
            </a:r>
            <a:r>
              <a:rPr lang="en-US" sz="2800" dirty="0">
                <a:latin typeface="Helvetica" pitchFamily="34" charset="0"/>
              </a:rPr>
              <a:t>life time</a:t>
            </a:r>
          </a:p>
        </p:txBody>
      </p:sp>
      <p:sp>
        <p:nvSpPr>
          <p:cNvPr id="6" name="CaixaDeTexto 5"/>
          <p:cNvSpPr txBox="1"/>
          <p:nvPr/>
        </p:nvSpPr>
        <p:spPr>
          <a:xfrm>
            <a:off x="3315644" y="5356949"/>
            <a:ext cx="3528392" cy="430887"/>
          </a:xfrm>
          <a:prstGeom prst="rect">
            <a:avLst/>
          </a:prstGeom>
          <a:solidFill>
            <a:schemeClr val="bg1"/>
          </a:solidFill>
        </p:spPr>
        <p:txBody>
          <a:bodyPr wrap="square" rtlCol="0">
            <a:spAutoFit/>
          </a:bodyPr>
          <a:lstStyle/>
          <a:p>
            <a:pPr algn="ctr"/>
            <a:r>
              <a:rPr lang="pt-BR" sz="2200" dirty="0" err="1" smtClean="0">
                <a:latin typeface="Helvetica" pitchFamily="34" charset="0"/>
              </a:rPr>
              <a:t>Three</a:t>
            </a:r>
            <a:r>
              <a:rPr lang="pt-BR" sz="2200" dirty="0" smtClean="0">
                <a:latin typeface="Helvetica" pitchFamily="34" charset="0"/>
              </a:rPr>
              <a:t> </a:t>
            </a:r>
            <a:r>
              <a:rPr lang="pt-BR" sz="2200" dirty="0" err="1">
                <a:latin typeface="Helvetica" pitchFamily="34" charset="0"/>
              </a:rPr>
              <a:t>years</a:t>
            </a:r>
            <a:r>
              <a:rPr lang="pt-BR" sz="2200" dirty="0">
                <a:latin typeface="Helvetica" pitchFamily="34" charset="0"/>
              </a:rPr>
              <a:t> </a:t>
            </a:r>
            <a:r>
              <a:rPr lang="pt-BR" sz="2200" dirty="0" err="1">
                <a:latin typeface="Helvetica" pitchFamily="34" charset="0"/>
              </a:rPr>
              <a:t>window</a:t>
            </a:r>
            <a:endParaRPr lang="pt-BR" sz="2200" dirty="0">
              <a:latin typeface="Helvetica" pitchFamily="34" charset="0"/>
            </a:endParaRPr>
          </a:p>
        </p:txBody>
      </p:sp>
    </p:spTree>
    <p:extLst>
      <p:ext uri="{BB962C8B-B14F-4D97-AF65-F5344CB8AC3E}">
        <p14:creationId xmlns:p14="http://schemas.microsoft.com/office/powerpoint/2010/main" val="1702514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43713" y="1226469"/>
            <a:ext cx="6551947" cy="4573389"/>
          </a:xfrm>
        </p:spPr>
      </p:pic>
      <p:sp>
        <p:nvSpPr>
          <p:cNvPr id="2" name="Título 1"/>
          <p:cNvSpPr>
            <a:spLocks noGrp="1"/>
          </p:cNvSpPr>
          <p:nvPr>
            <p:ph type="title"/>
          </p:nvPr>
        </p:nvSpPr>
        <p:spPr>
          <a:xfrm>
            <a:off x="457200" y="-27384"/>
            <a:ext cx="8229600" cy="1143000"/>
          </a:xfrm>
        </p:spPr>
        <p:txBody>
          <a:bodyPr>
            <a:normAutofit/>
          </a:bodyPr>
          <a:lstStyle/>
          <a:p>
            <a:r>
              <a:rPr lang="en-US" b="1" dirty="0">
                <a:effectLst>
                  <a:outerShdw blurRad="38100" dist="38100" dir="2700000" algn="tl">
                    <a:srgbClr val="000000">
                      <a:alpha val="43137"/>
                    </a:srgbClr>
                  </a:outerShdw>
                </a:effectLst>
                <a:latin typeface="Helvetica" pitchFamily="34" charset="0"/>
              </a:rPr>
              <a:t>Influence of Core Members</a:t>
            </a:r>
            <a:endParaRPr lang="pt-BR" b="1" dirty="0">
              <a:effectLst>
                <a:outerShdw blurRad="38100" dist="38100" dir="2700000" algn="tl">
                  <a:srgbClr val="000000">
                    <a:alpha val="43137"/>
                  </a:srgbClr>
                </a:outerShdw>
              </a:effectLst>
              <a:latin typeface="Helvetica" pitchFamily="34" charset="0"/>
            </a:endParaRPr>
          </a:p>
        </p:txBody>
      </p:sp>
      <p:sp>
        <p:nvSpPr>
          <p:cNvPr id="5" name="Título 1"/>
          <p:cNvSpPr txBox="1">
            <a:spLocks/>
          </p:cNvSpPr>
          <p:nvPr/>
        </p:nvSpPr>
        <p:spPr>
          <a:xfrm>
            <a:off x="0" y="5906862"/>
            <a:ext cx="9144000" cy="8823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Helvetica" pitchFamily="34" charset="0"/>
              </a:rPr>
              <a:t>How does it affect the network?</a:t>
            </a:r>
            <a:endParaRPr lang="en-US" sz="3200" dirty="0">
              <a:latin typeface="Helvetica" pitchFamily="34" charset="0"/>
            </a:endParaRPr>
          </a:p>
        </p:txBody>
      </p:sp>
      <p:sp>
        <p:nvSpPr>
          <p:cNvPr id="6" name="CaixaDeTexto 5"/>
          <p:cNvSpPr txBox="1"/>
          <p:nvPr/>
        </p:nvSpPr>
        <p:spPr>
          <a:xfrm>
            <a:off x="3264844" y="5356949"/>
            <a:ext cx="3528392" cy="430887"/>
          </a:xfrm>
          <a:prstGeom prst="rect">
            <a:avLst/>
          </a:prstGeom>
          <a:solidFill>
            <a:schemeClr val="bg1"/>
          </a:solidFill>
        </p:spPr>
        <p:txBody>
          <a:bodyPr wrap="square" rtlCol="0">
            <a:spAutoFit/>
          </a:bodyPr>
          <a:lstStyle/>
          <a:p>
            <a:pPr algn="ctr"/>
            <a:r>
              <a:rPr lang="pt-BR" sz="2200" dirty="0" err="1" smtClean="0">
                <a:latin typeface="Helvetica" pitchFamily="34" charset="0"/>
              </a:rPr>
              <a:t>Three</a:t>
            </a:r>
            <a:r>
              <a:rPr lang="pt-BR" sz="2200" dirty="0" smtClean="0">
                <a:latin typeface="Helvetica" pitchFamily="34" charset="0"/>
              </a:rPr>
              <a:t> </a:t>
            </a:r>
            <a:r>
              <a:rPr lang="pt-BR" sz="2200" dirty="0" err="1">
                <a:latin typeface="Helvetica" pitchFamily="34" charset="0"/>
              </a:rPr>
              <a:t>years</a:t>
            </a:r>
            <a:r>
              <a:rPr lang="pt-BR" sz="2200" dirty="0">
                <a:latin typeface="Helvetica" pitchFamily="34" charset="0"/>
              </a:rPr>
              <a:t> </a:t>
            </a:r>
            <a:r>
              <a:rPr lang="pt-BR" sz="2200" dirty="0" err="1">
                <a:latin typeface="Helvetica" pitchFamily="34" charset="0"/>
              </a:rPr>
              <a:t>window</a:t>
            </a:r>
            <a:endParaRPr lang="pt-BR" sz="2200" dirty="0">
              <a:latin typeface="Helvetica" pitchFamily="34" charset="0"/>
            </a:endParaRPr>
          </a:p>
        </p:txBody>
      </p:sp>
    </p:spTree>
    <p:extLst>
      <p:ext uri="{BB962C8B-B14F-4D97-AF65-F5344CB8AC3E}">
        <p14:creationId xmlns:p14="http://schemas.microsoft.com/office/powerpoint/2010/main" val="3232151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0" y="56465"/>
            <a:ext cx="9144000" cy="764704"/>
          </a:xfrm>
        </p:spPr>
        <p:txBody>
          <a:bodyPr>
            <a:noAutofit/>
          </a:bodyPr>
          <a:lstStyle/>
          <a:p>
            <a:r>
              <a:rPr lang="en-US" sz="3200" b="1" dirty="0" smtClean="0">
                <a:effectLst>
                  <a:outerShdw blurRad="38100" dist="38100" dir="2700000" algn="tl">
                    <a:srgbClr val="000000">
                      <a:alpha val="43137"/>
                    </a:srgbClr>
                  </a:outerShdw>
                </a:effectLst>
                <a:latin typeface="Helvetica" pitchFamily="34" charset="0"/>
              </a:rPr>
              <a:t>Strong Correlation with Average Core Score</a:t>
            </a:r>
            <a:endParaRPr lang="en-US" sz="3200" b="1" dirty="0">
              <a:effectLst>
                <a:outerShdw blurRad="38100" dist="38100" dir="2700000" algn="tl">
                  <a:srgbClr val="000000">
                    <a:alpha val="43137"/>
                  </a:srgbClr>
                </a:outerShdw>
              </a:effectLst>
              <a:latin typeface="Helvetica" pitchFamily="34" charset="0"/>
            </a:endParaRPr>
          </a:p>
        </p:txBody>
      </p:sp>
      <p:graphicFrame>
        <p:nvGraphicFramePr>
          <p:cNvPr id="9" name="Espaço Reservado para Conteúdo 8"/>
          <p:cNvGraphicFramePr>
            <a:graphicFrameLocks noGrp="1"/>
          </p:cNvGraphicFramePr>
          <p:nvPr>
            <p:ph idx="1"/>
            <p:extLst>
              <p:ext uri="{D42A27DB-BD31-4B8C-83A1-F6EECF244321}">
                <p14:modId xmlns:p14="http://schemas.microsoft.com/office/powerpoint/2010/main" val="2283292596"/>
              </p:ext>
            </p:extLst>
          </p:nvPr>
        </p:nvGraphicFramePr>
        <p:xfrm>
          <a:off x="-1260648" y="764704"/>
          <a:ext cx="11593288" cy="6093296"/>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p:cNvSpPr txBox="1"/>
          <p:nvPr/>
        </p:nvSpPr>
        <p:spPr>
          <a:xfrm>
            <a:off x="1540475" y="1157104"/>
            <a:ext cx="2910861" cy="523220"/>
          </a:xfrm>
          <a:prstGeom prst="rect">
            <a:avLst/>
          </a:prstGeom>
          <a:noFill/>
        </p:spPr>
        <p:txBody>
          <a:bodyPr wrap="none" rtlCol="0">
            <a:spAutoFit/>
          </a:bodyPr>
          <a:lstStyle/>
          <a:p>
            <a:r>
              <a:rPr lang="en-US" sz="2800" b="1" dirty="0" smtClean="0">
                <a:latin typeface="Helvetica" pitchFamily="34" charset="0"/>
              </a:rPr>
              <a:t>Average Degree</a:t>
            </a:r>
          </a:p>
        </p:txBody>
      </p:sp>
      <p:cxnSp>
        <p:nvCxnSpPr>
          <p:cNvPr id="12" name="Conector reto 11"/>
          <p:cNvCxnSpPr/>
          <p:nvPr/>
        </p:nvCxnSpPr>
        <p:spPr>
          <a:xfrm>
            <a:off x="4537722" y="911110"/>
            <a:ext cx="0" cy="539821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aixaDeTexto 12"/>
          <p:cNvSpPr txBox="1"/>
          <p:nvPr/>
        </p:nvSpPr>
        <p:spPr>
          <a:xfrm>
            <a:off x="2643693" y="3777341"/>
            <a:ext cx="1723549" cy="523220"/>
          </a:xfrm>
          <a:prstGeom prst="rect">
            <a:avLst/>
          </a:prstGeom>
          <a:noFill/>
        </p:spPr>
        <p:txBody>
          <a:bodyPr wrap="none" rtlCol="0">
            <a:spAutoFit/>
          </a:bodyPr>
          <a:lstStyle/>
          <a:p>
            <a:r>
              <a:rPr lang="en-US" sz="2800" b="1" dirty="0" smtClean="0">
                <a:latin typeface="Helvetica" pitchFamily="34" charset="0"/>
              </a:rPr>
              <a:t>Diameter</a:t>
            </a:r>
            <a:endParaRPr lang="en-US" sz="2400" b="1" dirty="0">
              <a:latin typeface="Helvetica" pitchFamily="34" charset="0"/>
            </a:endParaRPr>
          </a:p>
        </p:txBody>
      </p:sp>
      <p:sp>
        <p:nvSpPr>
          <p:cNvPr id="14" name="CaixaDeTexto 13"/>
          <p:cNvSpPr txBox="1"/>
          <p:nvPr/>
        </p:nvSpPr>
        <p:spPr>
          <a:xfrm>
            <a:off x="890104" y="2923222"/>
            <a:ext cx="3507179" cy="523220"/>
          </a:xfrm>
          <a:prstGeom prst="rect">
            <a:avLst/>
          </a:prstGeom>
          <a:noFill/>
        </p:spPr>
        <p:txBody>
          <a:bodyPr wrap="none" rtlCol="0">
            <a:spAutoFit/>
          </a:bodyPr>
          <a:lstStyle/>
          <a:p>
            <a:r>
              <a:rPr lang="en-US" sz="2800" b="1" dirty="0" smtClean="0">
                <a:latin typeface="Helvetica" pitchFamily="34" charset="0"/>
              </a:rPr>
              <a:t>Average Short Path</a:t>
            </a:r>
            <a:endParaRPr lang="en-US" sz="2800" b="1" dirty="0">
              <a:latin typeface="Helvetica" pitchFamily="34" charset="0"/>
            </a:endParaRPr>
          </a:p>
        </p:txBody>
      </p:sp>
      <p:sp>
        <p:nvSpPr>
          <p:cNvPr id="15" name="CaixaDeTexto 14"/>
          <p:cNvSpPr txBox="1"/>
          <p:nvPr/>
        </p:nvSpPr>
        <p:spPr>
          <a:xfrm>
            <a:off x="2276190" y="2025199"/>
            <a:ext cx="2121093" cy="523220"/>
          </a:xfrm>
          <a:prstGeom prst="rect">
            <a:avLst/>
          </a:prstGeom>
          <a:noFill/>
        </p:spPr>
        <p:txBody>
          <a:bodyPr wrap="none" rtlCol="0">
            <a:spAutoFit/>
          </a:bodyPr>
          <a:lstStyle/>
          <a:p>
            <a:r>
              <a:rPr lang="en-US" sz="2800" b="1" dirty="0" smtClean="0">
                <a:latin typeface="Helvetica" pitchFamily="34" charset="0"/>
              </a:rPr>
              <a:t>Large WCC</a:t>
            </a:r>
            <a:endParaRPr lang="en-US" sz="2800" b="1" dirty="0">
              <a:latin typeface="Helvetica" pitchFamily="34" charset="0"/>
            </a:endParaRPr>
          </a:p>
        </p:txBody>
      </p:sp>
      <p:sp>
        <p:nvSpPr>
          <p:cNvPr id="16" name="CaixaDeTexto 15"/>
          <p:cNvSpPr txBox="1"/>
          <p:nvPr/>
        </p:nvSpPr>
        <p:spPr>
          <a:xfrm>
            <a:off x="4673987" y="4649941"/>
            <a:ext cx="3921266" cy="523220"/>
          </a:xfrm>
          <a:prstGeom prst="rect">
            <a:avLst/>
          </a:prstGeom>
          <a:noFill/>
        </p:spPr>
        <p:txBody>
          <a:bodyPr wrap="none" rtlCol="0">
            <a:spAutoFit/>
          </a:bodyPr>
          <a:lstStyle/>
          <a:p>
            <a:r>
              <a:rPr lang="en-US" sz="2800" b="1" dirty="0" smtClean="0">
                <a:latin typeface="Helvetica" pitchFamily="34" charset="0"/>
              </a:rPr>
              <a:t>Clustering Coefficient</a:t>
            </a:r>
            <a:endParaRPr lang="en-US" sz="2800" b="1" dirty="0">
              <a:latin typeface="Helvetica" pitchFamily="34" charset="0"/>
            </a:endParaRPr>
          </a:p>
        </p:txBody>
      </p:sp>
      <p:sp>
        <p:nvSpPr>
          <p:cNvPr id="17" name="CaixaDeTexto 16"/>
          <p:cNvSpPr txBox="1"/>
          <p:nvPr/>
        </p:nvSpPr>
        <p:spPr>
          <a:xfrm>
            <a:off x="4673987" y="5465534"/>
            <a:ext cx="2364750" cy="523220"/>
          </a:xfrm>
          <a:prstGeom prst="rect">
            <a:avLst/>
          </a:prstGeom>
          <a:noFill/>
        </p:spPr>
        <p:txBody>
          <a:bodyPr wrap="none" rtlCol="0">
            <a:spAutoFit/>
          </a:bodyPr>
          <a:lstStyle/>
          <a:p>
            <a:r>
              <a:rPr lang="en-US" sz="2800" b="1" dirty="0" smtClean="0">
                <a:latin typeface="Helvetica" pitchFamily="34" charset="0"/>
              </a:rPr>
              <a:t>Assortativity</a:t>
            </a:r>
            <a:endParaRPr lang="en-US" sz="2800" b="1" dirty="0">
              <a:latin typeface="Helvetica" pitchFamily="34" charset="0"/>
            </a:endParaRPr>
          </a:p>
        </p:txBody>
      </p:sp>
      <p:sp>
        <p:nvSpPr>
          <p:cNvPr id="29" name="CaixaDeTexto 28"/>
          <p:cNvSpPr txBox="1"/>
          <p:nvPr/>
        </p:nvSpPr>
        <p:spPr>
          <a:xfrm>
            <a:off x="4522732" y="1218659"/>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2" name="CaixaDeTexto 31"/>
          <p:cNvSpPr txBox="1"/>
          <p:nvPr/>
        </p:nvSpPr>
        <p:spPr>
          <a:xfrm>
            <a:off x="4519640" y="2086754"/>
            <a:ext cx="540533"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a:t>
            </a:r>
            <a:endParaRPr lang="pt-BR" sz="1600" b="1" dirty="0">
              <a:solidFill>
                <a:schemeClr val="bg1"/>
              </a:solidFill>
              <a:effectLst>
                <a:outerShdw blurRad="38100" dist="38100" dir="2700000" algn="tl">
                  <a:srgbClr val="000000">
                    <a:alpha val="43137"/>
                  </a:srgbClr>
                </a:outerShdw>
              </a:effectLst>
              <a:latin typeface="Helvetica" pitchFamily="34" charset="0"/>
            </a:endParaRPr>
          </a:p>
        </p:txBody>
      </p:sp>
      <p:sp>
        <p:nvSpPr>
          <p:cNvPr id="33" name="CaixaDeTexto 32"/>
          <p:cNvSpPr txBox="1"/>
          <p:nvPr/>
        </p:nvSpPr>
        <p:spPr>
          <a:xfrm>
            <a:off x="4522732" y="3831491"/>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4" name="CaixaDeTexto 33"/>
          <p:cNvSpPr txBox="1"/>
          <p:nvPr/>
        </p:nvSpPr>
        <p:spPr>
          <a:xfrm>
            <a:off x="4522307" y="2969717"/>
            <a:ext cx="683200"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0.49</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5" name="CaixaDeTexto 34"/>
          <p:cNvSpPr txBox="1"/>
          <p:nvPr/>
        </p:nvSpPr>
        <p:spPr>
          <a:xfrm>
            <a:off x="3783733" y="4711496"/>
            <a:ext cx="75398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-0.11</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
        <p:nvSpPr>
          <p:cNvPr id="36" name="CaixaDeTexto 35"/>
          <p:cNvSpPr txBox="1"/>
          <p:nvPr/>
        </p:nvSpPr>
        <p:spPr>
          <a:xfrm>
            <a:off x="3754148" y="5588644"/>
            <a:ext cx="768159" cy="400110"/>
          </a:xfrm>
          <a:prstGeom prst="rect">
            <a:avLst/>
          </a:prstGeom>
          <a:noFill/>
        </p:spPr>
        <p:txBody>
          <a:bodyPr wrap="none" rtlCol="0">
            <a:spAutoFit/>
          </a:bodyPr>
          <a:lstStyle/>
          <a:p>
            <a:r>
              <a:rPr lang="pt-BR" sz="2000" b="1" dirty="0" smtClean="0">
                <a:solidFill>
                  <a:schemeClr val="bg1"/>
                </a:solidFill>
                <a:effectLst>
                  <a:outerShdw blurRad="38100" dist="38100" dir="2700000" algn="tl">
                    <a:srgbClr val="000000">
                      <a:alpha val="43137"/>
                    </a:srgbClr>
                  </a:outerShdw>
                </a:effectLst>
                <a:latin typeface="Helvetica" pitchFamily="34" charset="0"/>
              </a:rPr>
              <a:t>-0.56</a:t>
            </a:r>
            <a:endParaRPr lang="pt-BR" sz="2000" b="1" dirty="0">
              <a:solidFill>
                <a:schemeClr val="bg1"/>
              </a:solidFill>
              <a:effectLst>
                <a:outerShdw blurRad="38100" dist="38100" dir="2700000" algn="tl">
                  <a:srgbClr val="000000">
                    <a:alpha val="43137"/>
                  </a:srgbClr>
                </a:outerShdw>
              </a:effectLst>
              <a:latin typeface="Helvetica" pitchFamily="34" charset="0"/>
            </a:endParaRPr>
          </a:p>
        </p:txBody>
      </p:sp>
    </p:spTree>
    <p:extLst>
      <p:ext uri="{BB962C8B-B14F-4D97-AF65-F5344CB8AC3E}">
        <p14:creationId xmlns:p14="http://schemas.microsoft.com/office/powerpoint/2010/main" val="891190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67544" y="1628800"/>
            <a:ext cx="8229600" cy="4451106"/>
          </a:xfrm>
        </p:spPr>
        <p:txBody>
          <a:bodyPr>
            <a:noAutofit/>
          </a:bodyPr>
          <a:lstStyle/>
          <a:p>
            <a:pPr marL="0" indent="0">
              <a:spcAft>
                <a:spcPts val="1800"/>
              </a:spcAft>
              <a:buNone/>
            </a:pPr>
            <a:r>
              <a:rPr lang="en-US" sz="3600" dirty="0" smtClean="0">
                <a:latin typeface="Helvetica" pitchFamily="34" charset="0"/>
              </a:rPr>
              <a:t>The core community:</a:t>
            </a:r>
          </a:p>
          <a:p>
            <a:pPr lvl="1">
              <a:spcAft>
                <a:spcPts val="1800"/>
              </a:spcAft>
              <a:buFont typeface="Arial" pitchFamily="34" charset="0"/>
              <a:buChar char="•"/>
            </a:pPr>
            <a:r>
              <a:rPr lang="en-US" dirty="0" smtClean="0">
                <a:latin typeface="Helvetica" pitchFamily="34" charset="0"/>
              </a:rPr>
              <a:t>is strongly correlated with variations on network properties</a:t>
            </a:r>
          </a:p>
          <a:p>
            <a:pPr lvl="1">
              <a:spcAft>
                <a:spcPts val="1800"/>
              </a:spcAft>
              <a:buFont typeface="Arial" pitchFamily="34" charset="0"/>
              <a:buChar char="•"/>
            </a:pPr>
            <a:r>
              <a:rPr lang="en-US" dirty="0" smtClean="0">
                <a:latin typeface="Helvetica" pitchFamily="34" charset="0"/>
              </a:rPr>
              <a:t>works as bridges that connect groups</a:t>
            </a:r>
          </a:p>
          <a:p>
            <a:pPr lvl="1">
              <a:spcAft>
                <a:spcPts val="1800"/>
              </a:spcAft>
              <a:buFont typeface="Arial" pitchFamily="34" charset="0"/>
              <a:buChar char="•"/>
            </a:pPr>
            <a:r>
              <a:rPr lang="en-US" dirty="0" smtClean="0">
                <a:latin typeface="Helvetica" pitchFamily="34" charset="0"/>
              </a:rPr>
              <a:t>increases the average degree</a:t>
            </a:r>
          </a:p>
          <a:p>
            <a:pPr lvl="1">
              <a:spcAft>
                <a:spcPts val="1800"/>
              </a:spcAft>
              <a:buFont typeface="Arial" pitchFamily="34" charset="0"/>
              <a:buChar char="•"/>
            </a:pPr>
            <a:r>
              <a:rPr lang="en-US" dirty="0" smtClean="0">
                <a:latin typeface="Helvetica" pitchFamily="34" charset="0"/>
              </a:rPr>
              <a:t>decreases the </a:t>
            </a:r>
            <a:r>
              <a:rPr lang="en-US" dirty="0" err="1" smtClean="0">
                <a:latin typeface="Helvetica" pitchFamily="34" charset="0"/>
              </a:rPr>
              <a:t>assortativeness</a:t>
            </a:r>
            <a:endParaRPr lang="en-US" dirty="0" smtClean="0">
              <a:latin typeface="Helvetica" pitchFamily="34" charset="0"/>
            </a:endParaRPr>
          </a:p>
        </p:txBody>
      </p:sp>
    </p:spTree>
    <p:extLst>
      <p:ext uri="{BB962C8B-B14F-4D97-AF65-F5344CB8AC3E}">
        <p14:creationId xmlns:p14="http://schemas.microsoft.com/office/powerpoint/2010/main" val="1972818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73040"/>
            <a:ext cx="8229600" cy="1143000"/>
          </a:xfrm>
        </p:spPr>
        <p:txBody>
          <a:bodyPr>
            <a:normAutofit/>
          </a:bodyPr>
          <a:lstStyle/>
          <a:p>
            <a:r>
              <a:rPr lang="en-US" b="1" dirty="0" smtClean="0">
                <a:effectLst>
                  <a:outerShdw blurRad="38100" dist="38100" dir="2700000" algn="tl">
                    <a:srgbClr val="000000">
                      <a:alpha val="43137"/>
                    </a:srgbClr>
                  </a:outerShdw>
                </a:effectLst>
                <a:latin typeface="Helvetica" pitchFamily="34" charset="0"/>
              </a:rPr>
              <a:t>Conclusions</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57200" y="1354158"/>
            <a:ext cx="8229600" cy="5256584"/>
          </a:xfrm>
        </p:spPr>
        <p:txBody>
          <a:bodyPr>
            <a:normAutofit/>
          </a:bodyPr>
          <a:lstStyle/>
          <a:p>
            <a:pPr marL="0" indent="0">
              <a:spcAft>
                <a:spcPts val="1800"/>
              </a:spcAft>
              <a:buNone/>
            </a:pPr>
            <a:r>
              <a:rPr lang="en-US" dirty="0" smtClean="0">
                <a:latin typeface="Helvetica" pitchFamily="34" charset="0"/>
              </a:rPr>
              <a:t>Future Work:</a:t>
            </a:r>
          </a:p>
          <a:p>
            <a:pPr lvl="1">
              <a:spcAft>
                <a:spcPts val="1800"/>
              </a:spcAft>
              <a:buFont typeface="Arial" pitchFamily="34" charset="0"/>
              <a:buChar char="•"/>
            </a:pPr>
            <a:r>
              <a:rPr lang="en-US" dirty="0" smtClean="0">
                <a:latin typeface="Helvetica" pitchFamily="34" charset="0"/>
              </a:rPr>
              <a:t>Analysis of other kinds of network such as massive multiplayer games and on-line social networks</a:t>
            </a:r>
          </a:p>
          <a:p>
            <a:pPr lvl="1">
              <a:spcAft>
                <a:spcPts val="1800"/>
              </a:spcAft>
              <a:buFont typeface="Arial" pitchFamily="34" charset="0"/>
              <a:buChar char="•"/>
            </a:pPr>
            <a:r>
              <a:rPr lang="en-US" dirty="0" smtClean="0">
                <a:latin typeface="Helvetica" pitchFamily="34" charset="0"/>
              </a:rPr>
              <a:t>Estimation of the h-index as a function of time</a:t>
            </a:r>
            <a:endParaRPr lang="en-US" dirty="0">
              <a:latin typeface="Helvetica" pitchFamily="34" charset="0"/>
            </a:endParaRPr>
          </a:p>
        </p:txBody>
      </p:sp>
    </p:spTree>
    <p:extLst>
      <p:ext uri="{BB962C8B-B14F-4D97-AF65-F5344CB8AC3E}">
        <p14:creationId xmlns:p14="http://schemas.microsoft.com/office/powerpoint/2010/main" val="3329055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196752"/>
            <a:ext cx="8229600" cy="4525963"/>
          </a:xfrm>
        </p:spPr>
        <p:txBody>
          <a:bodyPr>
            <a:normAutofit/>
          </a:bodyPr>
          <a:lstStyle/>
          <a:p>
            <a:pPr marL="0" indent="0" algn="ctr">
              <a:buNone/>
            </a:pP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4" name="Subtítulo 2"/>
          <p:cNvSpPr txBox="1">
            <a:spLocks/>
          </p:cNvSpPr>
          <p:nvPr/>
        </p:nvSpPr>
        <p:spPr>
          <a:xfrm>
            <a:off x="755576" y="2996952"/>
            <a:ext cx="7704856" cy="24482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latin typeface="Helvetica" pitchFamily="34" charset="0"/>
              </a:rPr>
              <a:t>Bruno </a:t>
            </a:r>
            <a:r>
              <a:rPr lang="en-US" sz="2800" dirty="0" err="1" smtClean="0">
                <a:latin typeface="Helvetica" pitchFamily="34" charset="0"/>
              </a:rPr>
              <a:t>Leite</a:t>
            </a:r>
            <a:r>
              <a:rPr lang="en-US" sz="2800" dirty="0" smtClean="0">
                <a:latin typeface="Helvetica" pitchFamily="34" charset="0"/>
              </a:rPr>
              <a:t> </a:t>
            </a:r>
            <a:r>
              <a:rPr lang="en-US" sz="2800" dirty="0" err="1" smtClean="0">
                <a:latin typeface="Helvetica" pitchFamily="34" charset="0"/>
              </a:rPr>
              <a:t>Alves</a:t>
            </a:r>
            <a:r>
              <a:rPr lang="en-US" sz="2800" dirty="0" smtClean="0">
                <a:latin typeface="Helvetica" pitchFamily="34" charset="0"/>
              </a:rPr>
              <a:t/>
            </a:r>
            <a:br>
              <a:rPr lang="en-US" sz="2800" dirty="0" smtClean="0">
                <a:latin typeface="Helvetica" pitchFamily="34" charset="0"/>
              </a:rPr>
            </a:br>
            <a:r>
              <a:rPr lang="en-US" sz="2800" dirty="0" err="1" smtClean="0">
                <a:latin typeface="Helvetica" pitchFamily="34" charset="0"/>
              </a:rPr>
              <a:t>Fabrício</a:t>
            </a:r>
            <a:r>
              <a:rPr lang="en-US" sz="2800" dirty="0">
                <a:latin typeface="Helvetica" pitchFamily="34" charset="0"/>
              </a:rPr>
              <a:t> </a:t>
            </a:r>
            <a:r>
              <a:rPr lang="en-US" sz="2800" dirty="0" err="1">
                <a:latin typeface="Helvetica" pitchFamily="34" charset="0"/>
              </a:rPr>
              <a:t>Benevenuto</a:t>
            </a:r>
            <a:r>
              <a:rPr lang="en-US" sz="2800" dirty="0">
                <a:latin typeface="Helvetica" pitchFamily="34" charset="0"/>
              </a:rPr>
              <a:t> </a:t>
            </a:r>
            <a:r>
              <a:rPr lang="en-US" sz="2800" dirty="0" smtClean="0">
                <a:latin typeface="Helvetica" pitchFamily="34" charset="0"/>
              </a:rPr>
              <a:t>   Alberto H. F. </a:t>
            </a:r>
            <a:r>
              <a:rPr lang="en-US" sz="2800" dirty="0" err="1" smtClean="0">
                <a:latin typeface="Helvetica" pitchFamily="34" charset="0"/>
              </a:rPr>
              <a:t>Laender</a:t>
            </a:r>
            <a:endParaRPr lang="en-US" sz="2800" dirty="0" smtClean="0">
              <a:latin typeface="Helvetica" pitchFamily="34" charset="0"/>
            </a:endParaRPr>
          </a:p>
          <a:p>
            <a:pPr marL="0" indent="0" algn="ctr">
              <a:buNone/>
            </a:pPr>
            <a:r>
              <a:rPr lang="en-US" sz="2400" dirty="0" smtClean="0">
                <a:latin typeface="Helvetica" pitchFamily="34" charset="0"/>
              </a:rPr>
              <a:t>Computer Science Department</a:t>
            </a:r>
          </a:p>
          <a:p>
            <a:pPr marL="0" indent="0" algn="ctr">
              <a:buNone/>
            </a:pPr>
            <a:r>
              <a:rPr lang="en-US" sz="2400" dirty="0" smtClean="0">
                <a:latin typeface="Helvetica" pitchFamily="34" charset="0"/>
              </a:rPr>
              <a:t>Federal University of Minas </a:t>
            </a:r>
            <a:r>
              <a:rPr lang="en-US" sz="2400" dirty="0" err="1" smtClean="0">
                <a:latin typeface="Helvetica" pitchFamily="34" charset="0"/>
              </a:rPr>
              <a:t>Gerais</a:t>
            </a:r>
            <a:endParaRPr lang="en-US" sz="2400" dirty="0" smtClean="0">
              <a:latin typeface="Helvetica" pitchFamily="34" charset="0"/>
            </a:endParaRPr>
          </a:p>
          <a:p>
            <a:pPr marL="0" indent="0" algn="ctr">
              <a:buNone/>
            </a:pPr>
            <a:r>
              <a:rPr lang="en-US" sz="2400" dirty="0" smtClean="0">
                <a:latin typeface="Helvetica" pitchFamily="34" charset="0"/>
              </a:rPr>
              <a:t>{</a:t>
            </a:r>
            <a:r>
              <a:rPr lang="en-US" sz="2400" dirty="0" err="1" smtClean="0">
                <a:latin typeface="Helvetica" pitchFamily="34" charset="0"/>
              </a:rPr>
              <a:t>bruno.leite,fabricio,laender@dcc.ufmg.br</a:t>
            </a:r>
            <a:r>
              <a:rPr lang="en-US" sz="2400" dirty="0" smtClean="0">
                <a:latin typeface="Helvetica" pitchFamily="34" charset="0"/>
              </a:rPr>
              <a:t>}</a:t>
            </a:r>
            <a:endParaRPr lang="en-US" sz="2400" dirty="0">
              <a:latin typeface="Helvetica"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12" y="5846840"/>
            <a:ext cx="1619666" cy="858101"/>
          </a:xfrm>
          <a:prstGeom prst="rect">
            <a:avLst/>
          </a:prstGeom>
        </p:spPr>
      </p:pic>
      <p:pic>
        <p:nvPicPr>
          <p:cNvPr id="6" name="Image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5949280"/>
            <a:ext cx="2392932" cy="741809"/>
          </a:xfrm>
          <a:prstGeom prst="rect">
            <a:avLst/>
          </a:prstGeom>
        </p:spPr>
      </p:pic>
    </p:spTree>
    <p:extLst>
      <p:ext uri="{BB962C8B-B14F-4D97-AF65-F5344CB8AC3E}">
        <p14:creationId xmlns:p14="http://schemas.microsoft.com/office/powerpoint/2010/main" val="4208229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smtClean="0">
                <a:effectLst>
                  <a:outerShdw blurRad="38100" dist="38100" dir="2700000" algn="tl">
                    <a:srgbClr val="000000">
                      <a:alpha val="43137"/>
                    </a:srgbClr>
                  </a:outerShdw>
                </a:effectLst>
                <a:latin typeface="Helvetica"/>
                <a:cs typeface="Helvetica"/>
              </a:rPr>
              <a:t>Our Goal</a:t>
            </a:r>
            <a:endParaRPr lang="en-US" sz="4800" b="1" dirty="0">
              <a:effectLst>
                <a:outerShdw blurRad="38100" dist="38100" dir="2700000" algn="tl">
                  <a:srgbClr val="000000">
                    <a:alpha val="43137"/>
                  </a:srgbClr>
                </a:outerShdw>
              </a:effectLst>
              <a:latin typeface="Helvetica"/>
              <a:cs typeface="Helvetica"/>
            </a:endParaRPr>
          </a:p>
        </p:txBody>
      </p:sp>
      <p:sp>
        <p:nvSpPr>
          <p:cNvPr id="4" name="Espaço Reservado para Conteúdo 2"/>
          <p:cNvSpPr>
            <a:spLocks noGrp="1"/>
          </p:cNvSpPr>
          <p:nvPr>
            <p:ph idx="1"/>
          </p:nvPr>
        </p:nvSpPr>
        <p:spPr>
          <a:xfrm>
            <a:off x="446066" y="1916832"/>
            <a:ext cx="8208912" cy="4294301"/>
          </a:xfrm>
        </p:spPr>
        <p:txBody>
          <a:bodyPr>
            <a:noAutofit/>
          </a:bodyPr>
          <a:lstStyle/>
          <a:p>
            <a:pPr marL="285750" indent="-285750"/>
            <a:r>
              <a:rPr lang="en-US" sz="2800" dirty="0">
                <a:latin typeface="Helvetica" pitchFamily="34" charset="0"/>
              </a:rPr>
              <a:t>Study the dynamics of </a:t>
            </a:r>
            <a:r>
              <a:rPr lang="en-US" sz="2800" b="1" dirty="0">
                <a:solidFill>
                  <a:srgbClr val="00B050"/>
                </a:solidFill>
                <a:latin typeface="Helvetica" pitchFamily="34" charset="0"/>
              </a:rPr>
              <a:t>scientific </a:t>
            </a:r>
            <a:r>
              <a:rPr lang="en-US" sz="2800" b="1" dirty="0" smtClean="0">
                <a:solidFill>
                  <a:srgbClr val="00B050"/>
                </a:solidFill>
                <a:latin typeface="Helvetica" pitchFamily="34" charset="0"/>
              </a:rPr>
              <a:t>communities</a:t>
            </a:r>
            <a:endParaRPr lang="en-US" sz="2800" b="1" dirty="0">
              <a:solidFill>
                <a:srgbClr val="00B050"/>
              </a:solidFill>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Identify </a:t>
            </a:r>
            <a:r>
              <a:rPr lang="en-US" sz="2800" dirty="0">
                <a:latin typeface="Helvetica" pitchFamily="34" charset="0"/>
              </a:rPr>
              <a:t>leaderships </a:t>
            </a:r>
            <a:r>
              <a:rPr lang="en-US" sz="2800" dirty="0" smtClean="0">
                <a:latin typeface="Helvetica" pitchFamily="34" charset="0"/>
              </a:rPr>
              <a:t>within </a:t>
            </a:r>
            <a:br>
              <a:rPr lang="en-US" sz="2800" dirty="0" smtClean="0">
                <a:latin typeface="Helvetica" pitchFamily="34" charset="0"/>
              </a:rPr>
            </a:br>
            <a:r>
              <a:rPr lang="en-US" sz="2800" b="1" dirty="0" smtClean="0">
                <a:solidFill>
                  <a:srgbClr val="00B050"/>
                </a:solidFill>
                <a:latin typeface="Helvetica" pitchFamily="34" charset="0"/>
              </a:rPr>
              <a:t>scientific communities </a:t>
            </a:r>
            <a:r>
              <a:rPr lang="en-US" sz="2800" dirty="0" smtClean="0">
                <a:latin typeface="Helvetica" pitchFamily="34" charset="0"/>
              </a:rPr>
              <a:t>(Community </a:t>
            </a:r>
            <a:r>
              <a:rPr lang="en-US" sz="2800" dirty="0">
                <a:latin typeface="Helvetica" pitchFamily="34" charset="0"/>
              </a:rPr>
              <a:t>C</a:t>
            </a:r>
            <a:r>
              <a:rPr lang="en-US" sz="2800" dirty="0" smtClean="0">
                <a:latin typeface="Helvetica" pitchFamily="34" charset="0"/>
              </a:rPr>
              <a:t>ore)</a:t>
            </a:r>
            <a:endParaRPr lang="en-US" sz="2800" dirty="0">
              <a:latin typeface="Helvetica" pitchFamily="34" charset="0"/>
            </a:endParaRPr>
          </a:p>
          <a:p>
            <a:pPr marL="285750" indent="-285750"/>
            <a:endParaRPr lang="en-US" sz="2800" dirty="0" smtClean="0">
              <a:latin typeface="Helvetica" pitchFamily="34" charset="0"/>
            </a:endParaRPr>
          </a:p>
          <a:p>
            <a:pPr marL="285750" indent="-285750"/>
            <a:r>
              <a:rPr lang="en-US" sz="2800" dirty="0" smtClean="0">
                <a:latin typeface="Helvetica" pitchFamily="34" charset="0"/>
              </a:rPr>
              <a:t>Investigate the properties </a:t>
            </a:r>
            <a:r>
              <a:rPr lang="en-US" sz="2800" dirty="0">
                <a:latin typeface="Helvetica" pitchFamily="34" charset="0"/>
              </a:rPr>
              <a:t>of </a:t>
            </a:r>
            <a:r>
              <a:rPr lang="en-US" sz="2800" dirty="0" smtClean="0">
                <a:latin typeface="Helvetica" pitchFamily="34" charset="0"/>
              </a:rPr>
              <a:t>a Community Core</a:t>
            </a:r>
            <a:endParaRPr lang="en-US" sz="2800" dirty="0">
              <a:latin typeface="Helvetica" pitchFamily="34" charset="0"/>
            </a:endParaRPr>
          </a:p>
          <a:p>
            <a:pPr marL="285750" indent="-285750"/>
            <a:endParaRPr lang="en-US" sz="4000" dirty="0" smtClean="0"/>
          </a:p>
          <a:p>
            <a:pPr marL="285750" indent="-285750"/>
            <a:endParaRPr lang="en-US" sz="4000" dirty="0" smtClean="0"/>
          </a:p>
          <a:p>
            <a:pPr marL="285750" indent="-285750"/>
            <a:endParaRPr lang="en-US" sz="4000" dirty="0"/>
          </a:p>
        </p:txBody>
      </p:sp>
    </p:spTree>
    <p:extLst>
      <p:ext uri="{BB962C8B-B14F-4D97-AF65-F5344CB8AC3E}">
        <p14:creationId xmlns:p14="http://schemas.microsoft.com/office/powerpoint/2010/main" val="116912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Helvetica" pitchFamily="34" charset="0"/>
              </a:rPr>
              <a:t>Outline</a:t>
            </a:r>
            <a:endParaRPr lang="en-US" b="1" dirty="0">
              <a:effectLst>
                <a:outerShdw blurRad="38100" dist="38100" dir="2700000" algn="tl">
                  <a:srgbClr val="000000">
                    <a:alpha val="43137"/>
                  </a:srgbClr>
                </a:outerShdw>
              </a:effectLst>
              <a:latin typeface="Helvetica" pitchFamily="34" charset="0"/>
            </a:endParaRPr>
          </a:p>
        </p:txBody>
      </p:sp>
      <p:sp>
        <p:nvSpPr>
          <p:cNvPr id="3" name="Espaço Reservado para Conteúdo 2"/>
          <p:cNvSpPr>
            <a:spLocks noGrp="1"/>
          </p:cNvSpPr>
          <p:nvPr>
            <p:ph idx="1"/>
          </p:nvPr>
        </p:nvSpPr>
        <p:spPr>
          <a:xfrm>
            <a:off x="457200" y="1855365"/>
            <a:ext cx="8229600" cy="4525963"/>
          </a:xfrm>
        </p:spPr>
        <p:txBody>
          <a:bodyPr>
            <a:noAutofit/>
          </a:bodyPr>
          <a:lstStyle/>
          <a:p>
            <a:pPr marL="285750" indent="-285750"/>
            <a:r>
              <a:rPr lang="en-US" sz="2800" dirty="0">
                <a:latin typeface="Helvetica" pitchFamily="34" charset="0"/>
              </a:rPr>
              <a:t>Data </a:t>
            </a:r>
            <a:r>
              <a:rPr lang="en-US" sz="2800" dirty="0" smtClean="0">
                <a:latin typeface="Helvetica" pitchFamily="34" charset="0"/>
              </a:rPr>
              <a:t>Source </a:t>
            </a:r>
            <a:r>
              <a:rPr lang="en-US" sz="2800" dirty="0">
                <a:latin typeface="Helvetica" pitchFamily="34" charset="0"/>
              </a:rPr>
              <a:t>about Scientific Communities</a:t>
            </a:r>
          </a:p>
          <a:p>
            <a:pPr marL="285750" indent="-285750"/>
            <a:endParaRPr lang="en-US" sz="2800" dirty="0">
              <a:latin typeface="Helvetica" pitchFamily="34" charset="0"/>
            </a:endParaRPr>
          </a:p>
          <a:p>
            <a:pPr marL="285750" indent="-285750"/>
            <a:r>
              <a:rPr lang="en-US" sz="2800" dirty="0">
                <a:latin typeface="Helvetica" pitchFamily="34" charset="0"/>
              </a:rPr>
              <a:t>Extracting the Community Core</a:t>
            </a:r>
          </a:p>
          <a:p>
            <a:pPr marL="285750" indent="-285750"/>
            <a:endParaRPr lang="en-US" sz="2800" dirty="0">
              <a:latin typeface="Helvetica" pitchFamily="34" charset="0"/>
            </a:endParaRPr>
          </a:p>
          <a:p>
            <a:pPr marL="285750" indent="-285750"/>
            <a:r>
              <a:rPr lang="en-US" sz="2800" dirty="0">
                <a:latin typeface="Helvetica" pitchFamily="34" charset="0"/>
              </a:rPr>
              <a:t>Properties of a Community Core</a:t>
            </a:r>
          </a:p>
        </p:txBody>
      </p:sp>
    </p:spTree>
    <p:extLst>
      <p:ext uri="{BB962C8B-B14F-4D97-AF65-F5344CB8AC3E}">
        <p14:creationId xmlns:p14="http://schemas.microsoft.com/office/powerpoint/2010/main" val="4151321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ço Reservado para Conteúdo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68144" y="1052736"/>
            <a:ext cx="3275856" cy="1238265"/>
          </a:xfrm>
        </p:spPr>
      </p:pic>
      <p:sp>
        <p:nvSpPr>
          <p:cNvPr id="8" name="CaixaDeTexto 7"/>
          <p:cNvSpPr txBox="1"/>
          <p:nvPr/>
        </p:nvSpPr>
        <p:spPr>
          <a:xfrm>
            <a:off x="0" y="1700808"/>
            <a:ext cx="9144000" cy="1569660"/>
          </a:xfrm>
          <a:prstGeom prst="rect">
            <a:avLst/>
          </a:prstGeom>
          <a:noFill/>
        </p:spPr>
        <p:txBody>
          <a:bodyPr wrap="square" rtlCol="0">
            <a:spAutoFit/>
          </a:bodyPr>
          <a:lstStyle/>
          <a:p>
            <a:r>
              <a:rPr lang="en-US" sz="4800" b="1" dirty="0" smtClean="0">
                <a:solidFill>
                  <a:schemeClr val="tx2">
                    <a:lumMod val="75000"/>
                  </a:schemeClr>
                </a:solidFill>
                <a:effectLst>
                  <a:outerShdw blurRad="38100" dist="38100" dir="2700000" algn="tl">
                    <a:srgbClr val="000000">
                      <a:alpha val="43137"/>
                    </a:srgbClr>
                  </a:outerShdw>
                </a:effectLst>
                <a:latin typeface="Helvetica" pitchFamily="34" charset="0"/>
              </a:rPr>
              <a:t> 2.2</a:t>
            </a:r>
            <a:r>
              <a:rPr lang="en-US" sz="3200" b="1" dirty="0" smtClean="0">
                <a:solidFill>
                  <a:schemeClr val="tx2">
                    <a:lumMod val="75000"/>
                  </a:schemeClr>
                </a:solidFill>
                <a:effectLst>
                  <a:outerShdw blurRad="38100" dist="38100" dir="2700000" algn="tl">
                    <a:srgbClr val="000000">
                      <a:alpha val="43137"/>
                    </a:srgbClr>
                  </a:outerShdw>
                </a:effectLst>
                <a:latin typeface="Helvetica" pitchFamily="34" charset="0"/>
              </a:rPr>
              <a:t> </a:t>
            </a:r>
            <a:r>
              <a:rPr lang="en-US" sz="3200" b="1" dirty="0" smtClean="0">
                <a:solidFill>
                  <a:schemeClr val="tx2">
                    <a:lumMod val="75000"/>
                  </a:schemeClr>
                </a:solidFill>
                <a:latin typeface="Helvetica" pitchFamily="34" charset="0"/>
              </a:rPr>
              <a:t>million publications </a:t>
            </a:r>
          </a:p>
          <a:p>
            <a:r>
              <a:rPr lang="en-US" sz="3200" b="1" dirty="0" smtClean="0">
                <a:effectLst>
                  <a:outerShdw blurRad="38100" dist="38100" dir="2700000" algn="tl">
                    <a:srgbClr val="000000">
                      <a:alpha val="43137"/>
                    </a:srgbClr>
                  </a:outerShdw>
                </a:effectLst>
                <a:latin typeface="Helvetica" pitchFamily="34" charset="0"/>
              </a:rPr>
              <a:t>                                   </a:t>
            </a:r>
            <a:r>
              <a:rPr lang="en-US" sz="3200" dirty="0" smtClean="0">
                <a:solidFill>
                  <a:schemeClr val="bg1">
                    <a:lumMod val="50000"/>
                  </a:schemeClr>
                </a:solidFill>
                <a:latin typeface="Helvetica" pitchFamily="34" charset="0"/>
              </a:rPr>
              <a:t>from</a:t>
            </a:r>
            <a:r>
              <a:rPr lang="en-US" sz="3200" b="1" dirty="0" smtClean="0">
                <a:effectLst>
                  <a:outerShdw blurRad="38100" dist="38100" dir="2700000" algn="tl">
                    <a:srgbClr val="000000">
                      <a:alpha val="43137"/>
                    </a:srgbClr>
                  </a:outerShdw>
                </a:effectLst>
                <a:latin typeface="Helvetica" pitchFamily="34" charset="0"/>
              </a:rPr>
              <a:t> </a:t>
            </a:r>
            <a:r>
              <a:rPr lang="en-US" sz="4800" b="1" dirty="0" smtClean="0">
                <a:solidFill>
                  <a:srgbClr val="FF9900"/>
                </a:solidFill>
                <a:effectLst>
                  <a:outerShdw blurRad="38100" dist="38100" dir="2700000" algn="tl">
                    <a:srgbClr val="000000">
                      <a:alpha val="43137"/>
                    </a:srgbClr>
                  </a:outerShdw>
                </a:effectLst>
                <a:latin typeface="Helvetica" pitchFamily="34" charset="0"/>
              </a:rPr>
              <a:t>1.2</a:t>
            </a:r>
            <a:r>
              <a:rPr lang="en-US" sz="3200" b="1" dirty="0" smtClean="0">
                <a:solidFill>
                  <a:srgbClr val="FF9900"/>
                </a:solidFill>
                <a:effectLst>
                  <a:outerShdw blurRad="38100" dist="38100" dir="2700000" algn="tl">
                    <a:srgbClr val="000000">
                      <a:alpha val="43137"/>
                    </a:srgbClr>
                  </a:outerShdw>
                </a:effectLst>
                <a:latin typeface="Helvetica" pitchFamily="34" charset="0"/>
              </a:rPr>
              <a:t> </a:t>
            </a:r>
            <a:r>
              <a:rPr lang="en-US" sz="3200" b="1" dirty="0" smtClean="0">
                <a:solidFill>
                  <a:srgbClr val="FF9900"/>
                </a:solidFill>
                <a:latin typeface="Helvetica" pitchFamily="34" charset="0"/>
              </a:rPr>
              <a:t>million authors</a:t>
            </a:r>
            <a:endParaRPr lang="en-US" sz="3200" b="1" dirty="0">
              <a:solidFill>
                <a:srgbClr val="FF9900"/>
              </a:solidFill>
              <a:latin typeface="Helvetica" pitchFamily="34" charset="0"/>
            </a:endParaRPr>
          </a:p>
        </p:txBody>
      </p:sp>
      <p:sp>
        <p:nvSpPr>
          <p:cNvPr id="4" name="Título 1"/>
          <p:cNvSpPr>
            <a:spLocks noGrp="1"/>
          </p:cNvSpPr>
          <p:nvPr>
            <p:ph type="title"/>
          </p:nvPr>
        </p:nvSpPr>
        <p:spPr>
          <a:xfrm>
            <a:off x="467544" y="53752"/>
            <a:ext cx="8229600" cy="1143000"/>
          </a:xfrm>
        </p:spPr>
        <p:txBody>
          <a:bodyPr>
            <a:normAutofit/>
          </a:bodyPr>
          <a:lstStyle/>
          <a:p>
            <a:r>
              <a:rPr lang="en-US" sz="4800" b="1" dirty="0" smtClean="0">
                <a:effectLst>
                  <a:outerShdw blurRad="38100" dist="38100" dir="2700000" algn="tl">
                    <a:srgbClr val="000000">
                      <a:alpha val="43137"/>
                    </a:srgbClr>
                  </a:outerShdw>
                </a:effectLst>
                <a:latin typeface="Helvetica" pitchFamily="34" charset="0"/>
              </a:rPr>
              <a:t>Data Source</a:t>
            </a:r>
            <a:endParaRPr lang="en-US" sz="4800" b="1" dirty="0">
              <a:effectLst>
                <a:outerShdw blurRad="38100" dist="38100" dir="2700000" algn="tl">
                  <a:srgbClr val="000000">
                    <a:alpha val="43137"/>
                  </a:srgbClr>
                </a:outerShdw>
              </a:effectLst>
              <a:latin typeface="Helvetica" pitchFamily="34" charset="0"/>
            </a:endParaRPr>
          </a:p>
        </p:txBody>
      </p:sp>
      <p:sp>
        <p:nvSpPr>
          <p:cNvPr id="5" name="CaixaDeTexto 7"/>
          <p:cNvSpPr txBox="1"/>
          <p:nvPr/>
        </p:nvSpPr>
        <p:spPr>
          <a:xfrm>
            <a:off x="-8047" y="3561067"/>
            <a:ext cx="9144000" cy="1323439"/>
          </a:xfrm>
          <a:prstGeom prst="rect">
            <a:avLst/>
          </a:prstGeom>
          <a:noFill/>
        </p:spPr>
        <p:txBody>
          <a:bodyPr wrap="square" rtlCol="0">
            <a:spAutoFit/>
          </a:bodyPr>
          <a:lstStyle/>
          <a:p>
            <a:r>
              <a:rPr lang="en-US" sz="4800" b="1" dirty="0" smtClean="0">
                <a:solidFill>
                  <a:schemeClr val="tx2">
                    <a:lumMod val="75000"/>
                  </a:schemeClr>
                </a:solidFill>
                <a:effectLst>
                  <a:outerShdw blurRad="38100" dist="38100" dir="2700000" algn="tl">
                    <a:srgbClr val="000000">
                      <a:alpha val="43137"/>
                    </a:srgbClr>
                  </a:outerShdw>
                </a:effectLst>
                <a:latin typeface="Helvetica" pitchFamily="34" charset="0"/>
              </a:rPr>
              <a:t> 24</a:t>
            </a:r>
            <a:r>
              <a:rPr lang="en-US" sz="3200" b="1" dirty="0" smtClean="0">
                <a:solidFill>
                  <a:schemeClr val="tx2">
                    <a:lumMod val="75000"/>
                  </a:schemeClr>
                </a:solidFill>
                <a:effectLst>
                  <a:outerShdw blurRad="38100" dist="38100" dir="2700000" algn="tl">
                    <a:srgbClr val="000000">
                      <a:alpha val="43137"/>
                    </a:srgbClr>
                  </a:outerShdw>
                </a:effectLst>
                <a:latin typeface="Helvetica" pitchFamily="34" charset="0"/>
              </a:rPr>
              <a:t> </a:t>
            </a:r>
            <a:r>
              <a:rPr lang="en-US" sz="3200" b="1" dirty="0" smtClean="0">
                <a:solidFill>
                  <a:schemeClr val="tx2">
                    <a:lumMod val="75000"/>
                  </a:schemeClr>
                </a:solidFill>
                <a:latin typeface="Helvetica" pitchFamily="34" charset="0"/>
              </a:rPr>
              <a:t>flagship conferences</a:t>
            </a:r>
          </a:p>
          <a:p>
            <a:r>
              <a:rPr lang="en-US" sz="3200" b="1" dirty="0" smtClean="0">
                <a:effectLst>
                  <a:outerShdw blurRad="38100" dist="38100" dir="2700000" algn="tl">
                    <a:srgbClr val="000000">
                      <a:alpha val="43137"/>
                    </a:srgbClr>
                  </a:outerShdw>
                </a:effectLst>
                <a:latin typeface="Helvetica" pitchFamily="34" charset="0"/>
              </a:rPr>
              <a:t>                                           </a:t>
            </a:r>
            <a:r>
              <a:rPr lang="en-US" sz="3200" dirty="0" smtClean="0">
                <a:solidFill>
                  <a:schemeClr val="bg1">
                    <a:lumMod val="50000"/>
                  </a:schemeClr>
                </a:solidFill>
                <a:latin typeface="Helvetica" pitchFamily="34" charset="0"/>
              </a:rPr>
              <a:t>of</a:t>
            </a:r>
            <a:r>
              <a:rPr lang="en-US" sz="3200" b="1" dirty="0" smtClean="0">
                <a:effectLst>
                  <a:outerShdw blurRad="38100" dist="38100" dir="2700000" algn="tl">
                    <a:srgbClr val="000000">
                      <a:alpha val="43137"/>
                    </a:srgbClr>
                  </a:outerShdw>
                </a:effectLst>
                <a:latin typeface="Helvetica" pitchFamily="34" charset="0"/>
              </a:rPr>
              <a:t> </a:t>
            </a:r>
            <a:r>
              <a:rPr lang="en-US" sz="3200" b="1" dirty="0" smtClean="0">
                <a:solidFill>
                  <a:srgbClr val="FF9900"/>
                </a:solidFill>
                <a:effectLst>
                  <a:outerShdw blurRad="38100" dist="38100" dir="2700000" algn="tl">
                    <a:srgbClr val="000000">
                      <a:alpha val="43137"/>
                    </a:srgbClr>
                  </a:outerShdw>
                </a:effectLst>
                <a:latin typeface="Helvetica" pitchFamily="34" charset="0"/>
              </a:rPr>
              <a:t> </a:t>
            </a:r>
            <a:r>
              <a:rPr lang="en-US" sz="3200" b="1" dirty="0" smtClean="0">
                <a:solidFill>
                  <a:srgbClr val="FF9900"/>
                </a:solidFill>
                <a:latin typeface="Helvetica" pitchFamily="34" charset="0"/>
              </a:rPr>
              <a:t>major ACM SIGs</a:t>
            </a:r>
            <a:endParaRPr lang="en-US" sz="3200" b="1" dirty="0">
              <a:solidFill>
                <a:srgbClr val="FF9900"/>
              </a:solidFill>
              <a:latin typeface="Helvetica" pitchFamily="34" charset="0"/>
            </a:endParaRPr>
          </a:p>
        </p:txBody>
      </p:sp>
      <p:sp>
        <p:nvSpPr>
          <p:cNvPr id="7" name="CaixaDeTexto 7"/>
          <p:cNvSpPr txBox="1"/>
          <p:nvPr/>
        </p:nvSpPr>
        <p:spPr>
          <a:xfrm>
            <a:off x="-19316" y="5229200"/>
            <a:ext cx="9144000" cy="1077218"/>
          </a:xfrm>
          <a:prstGeom prst="rect">
            <a:avLst/>
          </a:prstGeom>
          <a:noFill/>
        </p:spPr>
        <p:txBody>
          <a:bodyPr wrap="square" rtlCol="0">
            <a:spAutoFit/>
          </a:bodyPr>
          <a:lstStyle/>
          <a:p>
            <a:r>
              <a:rPr lang="en-US" sz="3200" dirty="0" smtClean="0">
                <a:solidFill>
                  <a:schemeClr val="tx2">
                    <a:lumMod val="75000"/>
                  </a:schemeClr>
                </a:solidFill>
                <a:latin typeface="Helvetica" pitchFamily="34" charset="0"/>
              </a:rPr>
              <a:t>  We considered </a:t>
            </a:r>
            <a:r>
              <a:rPr lang="en-US" sz="3200" dirty="0">
                <a:solidFill>
                  <a:schemeClr val="tx2">
                    <a:lumMod val="75000"/>
                  </a:schemeClr>
                </a:solidFill>
                <a:latin typeface="Helvetica" pitchFamily="34" charset="0"/>
              </a:rPr>
              <a:t>each </a:t>
            </a:r>
            <a:r>
              <a:rPr lang="en-US" sz="3200" b="1" dirty="0">
                <a:solidFill>
                  <a:schemeClr val="tx2">
                    <a:lumMod val="75000"/>
                  </a:schemeClr>
                </a:solidFill>
                <a:latin typeface="Helvetica" pitchFamily="34" charset="0"/>
              </a:rPr>
              <a:t>conference </a:t>
            </a:r>
          </a:p>
          <a:p>
            <a:r>
              <a:rPr lang="en-US" sz="3200" dirty="0"/>
              <a:t> </a:t>
            </a:r>
            <a:r>
              <a:rPr lang="en-US" sz="3200" dirty="0" smtClean="0"/>
              <a:t>                                         </a:t>
            </a:r>
            <a:r>
              <a:rPr lang="en-US" sz="3200" dirty="0" smtClean="0">
                <a:solidFill>
                  <a:schemeClr val="bg1">
                    <a:lumMod val="50000"/>
                  </a:schemeClr>
                </a:solidFill>
                <a:latin typeface="Helvetica" pitchFamily="34" charset="0"/>
              </a:rPr>
              <a:t>as </a:t>
            </a:r>
            <a:r>
              <a:rPr lang="en-US" sz="3200" dirty="0">
                <a:solidFill>
                  <a:schemeClr val="bg1">
                    <a:lumMod val="50000"/>
                  </a:schemeClr>
                </a:solidFill>
                <a:latin typeface="Helvetica" pitchFamily="34" charset="0"/>
              </a:rPr>
              <a:t>a </a:t>
            </a:r>
            <a:r>
              <a:rPr lang="en-US" sz="3200" b="1" dirty="0">
                <a:solidFill>
                  <a:srgbClr val="FF9900"/>
                </a:solidFill>
                <a:latin typeface="Helvetica" pitchFamily="34" charset="0"/>
              </a:rPr>
              <a:t>scientific community</a:t>
            </a:r>
          </a:p>
        </p:txBody>
      </p:sp>
    </p:spTree>
    <p:extLst>
      <p:ext uri="{BB962C8B-B14F-4D97-AF65-F5344CB8AC3E}">
        <p14:creationId xmlns:p14="http://schemas.microsoft.com/office/powerpoint/2010/main" val="3273402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310564" y="245010"/>
            <a:ext cx="8581916" cy="830997"/>
          </a:xfrm>
          <a:prstGeom prst="rect">
            <a:avLst/>
          </a:prstGeom>
          <a:noFill/>
        </p:spPr>
        <p:txBody>
          <a:bodyPr wrap="square" rtlCol="0">
            <a:spAutoFit/>
          </a:bodyPr>
          <a:lstStyle/>
          <a:p>
            <a:pPr algn="ctr"/>
            <a:r>
              <a:rPr lang="en-US" sz="4800" b="1" dirty="0" smtClean="0">
                <a:effectLst>
                  <a:outerShdw blurRad="38100" dist="38100" dir="2700000" algn="tl">
                    <a:srgbClr val="000000">
                      <a:alpha val="43137"/>
                    </a:srgbClr>
                  </a:outerShdw>
                </a:effectLst>
                <a:latin typeface="Helvetica"/>
                <a:cs typeface="Helvetica"/>
              </a:rPr>
              <a:t>ACM SIGs Considered</a:t>
            </a:r>
            <a:endParaRPr lang="pt-BR" sz="4800" b="1" dirty="0">
              <a:effectLst>
                <a:outerShdw blurRad="38100" dist="38100" dir="2700000" algn="tl">
                  <a:srgbClr val="000000">
                    <a:alpha val="43137"/>
                  </a:srgbClr>
                </a:outerShdw>
              </a:effectLst>
              <a:latin typeface="Helvetica"/>
              <a:cs typeface="Helvetica"/>
            </a:endParaRPr>
          </a:p>
        </p:txBody>
      </p:sp>
      <p:graphicFrame>
        <p:nvGraphicFramePr>
          <p:cNvPr id="2" name="Tabela 1"/>
          <p:cNvGraphicFramePr>
            <a:graphicFrameLocks noGrp="1"/>
          </p:cNvGraphicFramePr>
          <p:nvPr>
            <p:extLst>
              <p:ext uri="{D42A27DB-BD31-4B8C-83A1-F6EECF244321}">
                <p14:modId xmlns:p14="http://schemas.microsoft.com/office/powerpoint/2010/main" val="2886511697"/>
              </p:ext>
            </p:extLst>
          </p:nvPr>
        </p:nvGraphicFramePr>
        <p:xfrm>
          <a:off x="467543" y="1805752"/>
          <a:ext cx="8208912" cy="4287544"/>
        </p:xfrm>
        <a:graphic>
          <a:graphicData uri="http://schemas.openxmlformats.org/drawingml/2006/table">
            <a:tbl>
              <a:tblPr firstRow="1" bandRow="1">
                <a:tableStyleId>{5940675A-B579-460E-94D1-54222C63F5DA}</a:tableStyleId>
              </a:tblPr>
              <a:tblGrid>
                <a:gridCol w="2736304"/>
                <a:gridCol w="2736304"/>
                <a:gridCol w="2736304"/>
              </a:tblGrid>
              <a:tr h="535943">
                <a:tc>
                  <a:txBody>
                    <a:bodyPr/>
                    <a:lstStyle/>
                    <a:p>
                      <a:pPr algn="ctr"/>
                      <a:r>
                        <a:rPr lang="pt-BR" sz="2800" dirty="0" smtClean="0"/>
                        <a:t>SIGACT</a:t>
                      </a:r>
                      <a:endParaRPr lang="pt-BR" sz="2800" dirty="0"/>
                    </a:p>
                  </a:txBody>
                  <a:tcPr/>
                </a:tc>
                <a:tc>
                  <a:txBody>
                    <a:bodyPr/>
                    <a:lstStyle/>
                    <a:p>
                      <a:pPr algn="ctr"/>
                      <a:r>
                        <a:rPr lang="pt-BR" sz="2800" dirty="0" smtClean="0"/>
                        <a:t>SIGDOC</a:t>
                      </a:r>
                      <a:endParaRPr lang="pt-BR" sz="2800" dirty="0"/>
                    </a:p>
                  </a:txBody>
                  <a:tcPr/>
                </a:tc>
                <a:tc>
                  <a:txBody>
                    <a:bodyPr/>
                    <a:lstStyle/>
                    <a:p>
                      <a:pPr algn="ctr"/>
                      <a:r>
                        <a:rPr lang="pt-BR" sz="2800" dirty="0" smtClean="0"/>
                        <a:t>SIGMOD</a:t>
                      </a:r>
                      <a:endParaRPr lang="pt-BR" sz="2800" dirty="0"/>
                    </a:p>
                  </a:txBody>
                  <a:tcPr/>
                </a:tc>
              </a:tr>
              <a:tr h="535943">
                <a:tc>
                  <a:txBody>
                    <a:bodyPr/>
                    <a:lstStyle/>
                    <a:p>
                      <a:pPr algn="ctr"/>
                      <a:r>
                        <a:rPr lang="pt-BR" sz="2800" dirty="0" smtClean="0"/>
                        <a:t>SIGAPP</a:t>
                      </a:r>
                      <a:endParaRPr lang="pt-BR" sz="2800" dirty="0"/>
                    </a:p>
                  </a:txBody>
                  <a:tcPr/>
                </a:tc>
                <a:tc>
                  <a:txBody>
                    <a:bodyPr/>
                    <a:lstStyle/>
                    <a:p>
                      <a:pPr algn="ctr"/>
                      <a:r>
                        <a:rPr lang="pt-BR" sz="2800" dirty="0" smtClean="0"/>
                        <a:t>SIGGRAPH</a:t>
                      </a:r>
                      <a:endParaRPr lang="pt-BR" sz="2800" dirty="0"/>
                    </a:p>
                  </a:txBody>
                  <a:tcPr/>
                </a:tc>
                <a:tc>
                  <a:txBody>
                    <a:bodyPr/>
                    <a:lstStyle/>
                    <a:p>
                      <a:pPr algn="ctr"/>
                      <a:r>
                        <a:rPr lang="pt-BR" sz="2800" dirty="0" smtClean="0"/>
                        <a:t>SIGOPS</a:t>
                      </a:r>
                      <a:endParaRPr lang="pt-BR" sz="2800" dirty="0"/>
                    </a:p>
                  </a:txBody>
                  <a:tcPr/>
                </a:tc>
              </a:tr>
              <a:tr h="535943">
                <a:tc>
                  <a:txBody>
                    <a:bodyPr/>
                    <a:lstStyle/>
                    <a:p>
                      <a:pPr algn="ctr"/>
                      <a:r>
                        <a:rPr lang="pt-BR" sz="2800" dirty="0" smtClean="0"/>
                        <a:t>SIGARCH</a:t>
                      </a:r>
                      <a:endParaRPr lang="pt-BR" sz="2800" dirty="0"/>
                    </a:p>
                  </a:txBody>
                  <a:tcPr/>
                </a:tc>
                <a:tc>
                  <a:txBody>
                    <a:bodyPr/>
                    <a:lstStyle/>
                    <a:p>
                      <a:pPr algn="ctr"/>
                      <a:r>
                        <a:rPr lang="pt-BR" sz="2800" dirty="0" smtClean="0"/>
                        <a:t>SIGIR</a:t>
                      </a:r>
                      <a:endParaRPr lang="pt-BR" sz="2800" dirty="0"/>
                    </a:p>
                  </a:txBody>
                  <a:tcPr/>
                </a:tc>
                <a:tc>
                  <a:txBody>
                    <a:bodyPr/>
                    <a:lstStyle/>
                    <a:p>
                      <a:pPr algn="ctr"/>
                      <a:r>
                        <a:rPr lang="pt-BR" sz="2800" dirty="0" smtClean="0"/>
                        <a:t>SIGPLAN</a:t>
                      </a:r>
                      <a:endParaRPr lang="pt-BR" sz="2800" dirty="0"/>
                    </a:p>
                  </a:txBody>
                  <a:tcPr/>
                </a:tc>
              </a:tr>
              <a:tr h="535943">
                <a:tc>
                  <a:txBody>
                    <a:bodyPr/>
                    <a:lstStyle/>
                    <a:p>
                      <a:pPr algn="ctr"/>
                      <a:r>
                        <a:rPr lang="pt-BR" sz="2800" dirty="0" smtClean="0"/>
                        <a:t>SIGBED</a:t>
                      </a:r>
                      <a:endParaRPr lang="pt-BR" sz="2800" dirty="0"/>
                    </a:p>
                  </a:txBody>
                  <a:tcPr/>
                </a:tc>
                <a:tc>
                  <a:txBody>
                    <a:bodyPr/>
                    <a:lstStyle/>
                    <a:p>
                      <a:pPr algn="ctr"/>
                      <a:r>
                        <a:rPr lang="pt-BR" sz="2800" dirty="0" smtClean="0"/>
                        <a:t>SIGKDD</a:t>
                      </a:r>
                      <a:endParaRPr lang="pt-BR" sz="2800" dirty="0"/>
                    </a:p>
                  </a:txBody>
                  <a:tcPr/>
                </a:tc>
                <a:tc>
                  <a:txBody>
                    <a:bodyPr/>
                    <a:lstStyle/>
                    <a:p>
                      <a:pPr algn="ctr"/>
                      <a:r>
                        <a:rPr lang="pt-BR" sz="2800" dirty="0" smtClean="0"/>
                        <a:t>SIGSAC</a:t>
                      </a:r>
                      <a:endParaRPr lang="pt-BR" sz="2800" dirty="0"/>
                    </a:p>
                  </a:txBody>
                  <a:tcPr/>
                </a:tc>
              </a:tr>
              <a:tr h="535943">
                <a:tc>
                  <a:txBody>
                    <a:bodyPr/>
                    <a:lstStyle/>
                    <a:p>
                      <a:pPr algn="ctr"/>
                      <a:r>
                        <a:rPr lang="pt-BR" sz="2800" dirty="0" smtClean="0"/>
                        <a:t>SIGCHI</a:t>
                      </a:r>
                      <a:endParaRPr lang="pt-BR" sz="2800" dirty="0"/>
                    </a:p>
                  </a:txBody>
                  <a:tcPr/>
                </a:tc>
                <a:tc>
                  <a:txBody>
                    <a:bodyPr/>
                    <a:lstStyle/>
                    <a:p>
                      <a:pPr algn="ctr"/>
                      <a:r>
                        <a:rPr lang="pt-BR" sz="2800" dirty="0" smtClean="0"/>
                        <a:t>SIGMETRICS</a:t>
                      </a:r>
                      <a:endParaRPr lang="pt-BR" sz="2800" dirty="0"/>
                    </a:p>
                  </a:txBody>
                  <a:tcPr/>
                </a:tc>
                <a:tc>
                  <a:txBody>
                    <a:bodyPr/>
                    <a:lstStyle/>
                    <a:p>
                      <a:pPr algn="ctr"/>
                      <a:r>
                        <a:rPr lang="pt-BR" sz="2800" dirty="0" smtClean="0"/>
                        <a:t>SIGSAM</a:t>
                      </a:r>
                      <a:endParaRPr lang="pt-BR" sz="2800" dirty="0"/>
                    </a:p>
                  </a:txBody>
                  <a:tcPr/>
                </a:tc>
              </a:tr>
              <a:tr h="535943">
                <a:tc>
                  <a:txBody>
                    <a:bodyPr/>
                    <a:lstStyle/>
                    <a:p>
                      <a:pPr algn="ctr"/>
                      <a:r>
                        <a:rPr lang="pt-BR" sz="2800" dirty="0" smtClean="0"/>
                        <a:t>SIGCOMM</a:t>
                      </a:r>
                      <a:endParaRPr lang="pt-BR" sz="2800" dirty="0"/>
                    </a:p>
                  </a:txBody>
                  <a:tcPr/>
                </a:tc>
                <a:tc>
                  <a:txBody>
                    <a:bodyPr/>
                    <a:lstStyle/>
                    <a:p>
                      <a:pPr algn="ctr"/>
                      <a:r>
                        <a:rPr lang="pt-BR" sz="2800" dirty="0" smtClean="0"/>
                        <a:t>SIGMICRO</a:t>
                      </a:r>
                      <a:endParaRPr lang="pt-BR" sz="2800" dirty="0"/>
                    </a:p>
                  </a:txBody>
                  <a:tcPr/>
                </a:tc>
                <a:tc>
                  <a:txBody>
                    <a:bodyPr/>
                    <a:lstStyle/>
                    <a:p>
                      <a:pPr algn="ctr"/>
                      <a:r>
                        <a:rPr lang="pt-BR" sz="2800" dirty="0" smtClean="0"/>
                        <a:t>SIGSOFT</a:t>
                      </a:r>
                      <a:endParaRPr lang="pt-BR" sz="2800" dirty="0"/>
                    </a:p>
                  </a:txBody>
                  <a:tcPr/>
                </a:tc>
              </a:tr>
              <a:tr h="535943">
                <a:tc>
                  <a:txBody>
                    <a:bodyPr/>
                    <a:lstStyle/>
                    <a:p>
                      <a:pPr algn="ctr"/>
                      <a:r>
                        <a:rPr lang="pt-BR" sz="2800" dirty="0" smtClean="0"/>
                        <a:t>SIGCSE</a:t>
                      </a:r>
                      <a:endParaRPr lang="pt-BR" sz="2800" dirty="0"/>
                    </a:p>
                  </a:txBody>
                  <a:tcPr/>
                </a:tc>
                <a:tc>
                  <a:txBody>
                    <a:bodyPr/>
                    <a:lstStyle/>
                    <a:p>
                      <a:pPr algn="ctr"/>
                      <a:r>
                        <a:rPr lang="pt-BR" sz="2800" dirty="0" smtClean="0"/>
                        <a:t>SIGMM</a:t>
                      </a:r>
                      <a:endParaRPr lang="pt-BR" sz="2800" dirty="0"/>
                    </a:p>
                  </a:txBody>
                  <a:tcPr/>
                </a:tc>
                <a:tc>
                  <a:txBody>
                    <a:bodyPr/>
                    <a:lstStyle/>
                    <a:p>
                      <a:pPr algn="ctr"/>
                      <a:r>
                        <a:rPr lang="pt-BR" sz="2800" dirty="0" smtClean="0"/>
                        <a:t>SIGUCCS</a:t>
                      </a:r>
                      <a:endParaRPr lang="pt-BR" sz="2800" dirty="0"/>
                    </a:p>
                  </a:txBody>
                  <a:tcPr/>
                </a:tc>
              </a:tr>
              <a:tr h="535943">
                <a:tc>
                  <a:txBody>
                    <a:bodyPr/>
                    <a:lstStyle/>
                    <a:p>
                      <a:pPr algn="ctr"/>
                      <a:r>
                        <a:rPr lang="pt-BR" sz="2800" dirty="0" smtClean="0"/>
                        <a:t>SIGDA</a:t>
                      </a:r>
                      <a:endParaRPr lang="pt-BR" sz="2800" dirty="0"/>
                    </a:p>
                  </a:txBody>
                  <a:tcPr/>
                </a:tc>
                <a:tc>
                  <a:txBody>
                    <a:bodyPr/>
                    <a:lstStyle/>
                    <a:p>
                      <a:pPr algn="ctr"/>
                      <a:r>
                        <a:rPr lang="pt-BR" sz="2800" dirty="0" smtClean="0"/>
                        <a:t>SIGMOBILE</a:t>
                      </a:r>
                      <a:endParaRPr lang="pt-BR" sz="2800" dirty="0"/>
                    </a:p>
                  </a:txBody>
                  <a:tcPr/>
                </a:tc>
                <a:tc>
                  <a:txBody>
                    <a:bodyPr/>
                    <a:lstStyle/>
                    <a:p>
                      <a:pPr algn="ctr"/>
                      <a:r>
                        <a:rPr lang="pt-BR" sz="2800" dirty="0" smtClean="0"/>
                        <a:t>SIGWEB</a:t>
                      </a:r>
                      <a:endParaRPr lang="pt-BR" sz="2800" dirty="0"/>
                    </a:p>
                  </a:txBody>
                  <a:tcPr/>
                </a:tc>
              </a:tr>
            </a:tbl>
          </a:graphicData>
        </a:graphic>
      </p:graphicFrame>
    </p:spTree>
    <p:extLst>
      <p:ext uri="{BB962C8B-B14F-4D97-AF65-F5344CB8AC3E}">
        <p14:creationId xmlns:p14="http://schemas.microsoft.com/office/powerpoint/2010/main" val="2221870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114800" y="2971800"/>
            <a:ext cx="184731" cy="369332"/>
          </a:xfrm>
          <a:prstGeom prst="rect">
            <a:avLst/>
          </a:prstGeom>
          <a:noFill/>
        </p:spPr>
        <p:txBody>
          <a:bodyPr wrap="none" rtlCol="0">
            <a:spAutoFit/>
          </a:bodyPr>
          <a:lstStyle/>
          <a:p>
            <a:endParaRPr lang="pt-BR" dirty="0">
              <a:latin typeface="Helvetica" pitchFamily="34" charset="0"/>
            </a:endParaRPr>
          </a:p>
        </p:txBody>
      </p:sp>
      <p:sp>
        <p:nvSpPr>
          <p:cNvPr id="6" name="Espaço Reservado para Conteúdo 5"/>
          <p:cNvSpPr>
            <a:spLocks noGrp="1"/>
          </p:cNvSpPr>
          <p:nvPr>
            <p:ph idx="1"/>
          </p:nvPr>
        </p:nvSpPr>
        <p:spPr>
          <a:xfrm>
            <a:off x="251520" y="4784413"/>
            <a:ext cx="8568952" cy="948843"/>
          </a:xfrm>
        </p:spPr>
        <p:txBody>
          <a:bodyPr>
            <a:noAutofit/>
          </a:bodyPr>
          <a:lstStyle/>
          <a:p>
            <a:pPr marL="0" indent="0">
              <a:buNone/>
            </a:pPr>
            <a:r>
              <a:rPr lang="en-US" sz="4000" i="1" dirty="0" smtClean="0">
                <a:latin typeface="Century Schoolbook" pitchFamily="18" charset="0"/>
              </a:rPr>
              <a:t>CoreScore</a:t>
            </a:r>
            <a:r>
              <a:rPr lang="en-US" sz="4000" i="1" baseline="-25000" dirty="0" smtClean="0">
                <a:latin typeface="Century Schoolbook" pitchFamily="18" charset="0"/>
              </a:rPr>
              <a:t>r,c,t</a:t>
            </a:r>
            <a:r>
              <a:rPr lang="en-US" sz="4000" dirty="0" smtClean="0">
                <a:latin typeface="Century Schoolbook" pitchFamily="18" charset="0"/>
              </a:rPr>
              <a:t> </a:t>
            </a:r>
            <a:r>
              <a:rPr lang="en-US" sz="4000" dirty="0" smtClean="0">
                <a:latin typeface="Century Schoolbook" pitchFamily="18" charset="0"/>
                <a:sym typeface="Symbol"/>
              </a:rPr>
              <a:t></a:t>
            </a:r>
            <a:r>
              <a:rPr lang="en-US" sz="4000" dirty="0" smtClean="0">
                <a:latin typeface="Century Schoolbook" pitchFamily="18" charset="0"/>
              </a:rPr>
              <a:t> </a:t>
            </a:r>
            <a:r>
              <a:rPr lang="en-US" sz="4000" i="1" dirty="0" smtClean="0">
                <a:latin typeface="Century Schoolbook" pitchFamily="18" charset="0"/>
              </a:rPr>
              <a:t>h</a:t>
            </a:r>
            <a:r>
              <a:rPr lang="en-US" sz="4000" i="1" baseline="-25000" dirty="0" smtClean="0">
                <a:latin typeface="Century Schoolbook" pitchFamily="18" charset="0"/>
              </a:rPr>
              <a:t>r</a:t>
            </a:r>
            <a:r>
              <a:rPr lang="en-US" sz="4000" dirty="0" smtClean="0">
                <a:latin typeface="Century Schoolbook" pitchFamily="18" charset="0"/>
              </a:rPr>
              <a:t> </a:t>
            </a:r>
            <a:r>
              <a:rPr lang="en-US" sz="4000" dirty="0" smtClean="0">
                <a:latin typeface="Century Schoolbook" pitchFamily="18" charset="0"/>
                <a:sym typeface="Symbol"/>
              </a:rPr>
              <a:t> </a:t>
            </a:r>
            <a:r>
              <a:rPr lang="en-US" sz="4000" dirty="0" smtClean="0">
                <a:latin typeface="Century Schoolbook" pitchFamily="18" charset="0"/>
              </a:rPr>
              <a:t>#</a:t>
            </a:r>
            <a:r>
              <a:rPr lang="en-US" sz="4000" i="1" dirty="0" smtClean="0">
                <a:latin typeface="Century Schoolbook" pitchFamily="18" charset="0"/>
              </a:rPr>
              <a:t>publications</a:t>
            </a:r>
            <a:r>
              <a:rPr lang="en-US" sz="4000" i="1" baseline="-25000" dirty="0" smtClean="0">
                <a:latin typeface="Century Schoolbook" pitchFamily="18" charset="0"/>
              </a:rPr>
              <a:t>r,c,t</a:t>
            </a:r>
            <a:endParaRPr lang="en-US" sz="4000" i="1" baseline="-25000" dirty="0">
              <a:latin typeface="Century Schoolbook" pitchFamily="18" charset="0"/>
            </a:endParaRPr>
          </a:p>
        </p:txBody>
      </p:sp>
      <p:sp>
        <p:nvSpPr>
          <p:cNvPr id="5" name="Título 1"/>
          <p:cNvSpPr>
            <a:spLocks noGrp="1"/>
          </p:cNvSpPr>
          <p:nvPr>
            <p:ph type="title"/>
          </p:nvPr>
        </p:nvSpPr>
        <p:spPr>
          <a:xfrm>
            <a:off x="467544" y="197768"/>
            <a:ext cx="8229600" cy="1143000"/>
          </a:xfrm>
        </p:spPr>
        <p:txBody>
          <a:bodyPr/>
          <a:lstStyle/>
          <a:p>
            <a:r>
              <a:rPr lang="pt-BR" b="1" dirty="0" smtClean="0">
                <a:effectLst>
                  <a:outerShdw blurRad="38100" dist="38100" dir="2700000" algn="tl">
                    <a:srgbClr val="000000">
                      <a:alpha val="43137"/>
                    </a:srgbClr>
                  </a:outerShdw>
                </a:effectLst>
                <a:latin typeface="Helvetica" pitchFamily="34" charset="0"/>
              </a:rPr>
              <a:t>Core Score</a:t>
            </a:r>
            <a:endParaRPr lang="pt-BR" b="1" dirty="0">
              <a:effectLst>
                <a:outerShdw blurRad="38100" dist="38100" dir="2700000" algn="tl">
                  <a:srgbClr val="000000">
                    <a:alpha val="43137"/>
                  </a:srgbClr>
                </a:outerShdw>
              </a:effectLst>
              <a:latin typeface="Helvetica" pitchFamily="34" charset="0"/>
            </a:endParaRPr>
          </a:p>
        </p:txBody>
      </p:sp>
      <p:sp>
        <p:nvSpPr>
          <p:cNvPr id="7" name="Espaço Reservado para Conteúdo 5"/>
          <p:cNvSpPr txBox="1">
            <a:spLocks/>
          </p:cNvSpPr>
          <p:nvPr/>
        </p:nvSpPr>
        <p:spPr>
          <a:xfrm>
            <a:off x="251520" y="1700808"/>
            <a:ext cx="8568952" cy="28083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latin typeface="Helvetica" pitchFamily="34" charset="0"/>
              </a:rPr>
              <a:t>Estimates a researcher’s importance within a community.</a:t>
            </a:r>
          </a:p>
          <a:p>
            <a:endParaRPr lang="en-US" sz="2800" dirty="0" smtClean="0">
              <a:latin typeface="Helvetica" pitchFamily="34" charset="0"/>
            </a:endParaRPr>
          </a:p>
          <a:p>
            <a:r>
              <a:rPr lang="en-US" sz="2800" dirty="0" smtClean="0">
                <a:latin typeface="Helvetica" pitchFamily="34" charset="0"/>
              </a:rPr>
              <a:t>The core score of a researcher </a:t>
            </a:r>
            <a:r>
              <a:rPr lang="en-US" sz="2800" i="1" dirty="0" smtClean="0">
                <a:latin typeface="Helvetica" pitchFamily="34" charset="0"/>
              </a:rPr>
              <a:t>r</a:t>
            </a:r>
            <a:r>
              <a:rPr lang="en-US" sz="2800" dirty="0" smtClean="0">
                <a:latin typeface="Helvetica" pitchFamily="34" charset="0"/>
              </a:rPr>
              <a:t> into a community </a:t>
            </a:r>
            <a:r>
              <a:rPr lang="en-US" sz="2800" i="1" dirty="0" smtClean="0">
                <a:latin typeface="Helvetica" pitchFamily="34" charset="0"/>
              </a:rPr>
              <a:t>c</a:t>
            </a:r>
            <a:r>
              <a:rPr lang="en-US" sz="2800" dirty="0" smtClean="0">
                <a:latin typeface="Helvetica" pitchFamily="34" charset="0"/>
              </a:rPr>
              <a:t> in a period of time </a:t>
            </a:r>
            <a:r>
              <a:rPr lang="en-US" sz="2800" i="1" dirty="0" smtClean="0">
                <a:latin typeface="Helvetica" pitchFamily="34" charset="0"/>
              </a:rPr>
              <a:t>t</a:t>
            </a:r>
            <a:r>
              <a:rPr lang="en-US" sz="2800" dirty="0" smtClean="0">
                <a:latin typeface="Helvetica" pitchFamily="34" charset="0"/>
              </a:rPr>
              <a:t> is given by:</a:t>
            </a:r>
            <a:endParaRPr lang="en-US" sz="2800" baseline="-25000" dirty="0">
              <a:latin typeface="Helvetica" pitchFamily="34" charset="0"/>
            </a:endParaRPr>
          </a:p>
        </p:txBody>
      </p:sp>
    </p:spTree>
    <p:extLst>
      <p:ext uri="{BB962C8B-B14F-4D97-AF65-F5344CB8AC3E}">
        <p14:creationId xmlns:p14="http://schemas.microsoft.com/office/powerpoint/2010/main" val="3367972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Helvetica"/>
                <a:cs typeface="Helvetica"/>
              </a:rPr>
              <a:t>How to Estimate H-index</a:t>
            </a:r>
            <a:endParaRPr lang="en-US" b="1" dirty="0">
              <a:effectLst>
                <a:outerShdw blurRad="38100" dist="38100" dir="2700000" algn="tl">
                  <a:srgbClr val="000000">
                    <a:alpha val="43137"/>
                  </a:srgbClr>
                </a:outerShdw>
              </a:effectLst>
              <a:latin typeface="Helvetica"/>
              <a:cs typeface="Helvetica"/>
            </a:endParaRPr>
          </a:p>
        </p:txBody>
      </p:sp>
      <p:sp>
        <p:nvSpPr>
          <p:cNvPr id="10" name="Espaço Reservado para Conteúdo 9"/>
          <p:cNvSpPr>
            <a:spLocks noGrp="1"/>
          </p:cNvSpPr>
          <p:nvPr>
            <p:ph idx="1"/>
          </p:nvPr>
        </p:nvSpPr>
        <p:spPr/>
        <p:txBody>
          <a:bodyPr>
            <a:noAutofit/>
          </a:bodyPr>
          <a:lstStyle/>
          <a:p>
            <a:pPr marL="0" indent="0">
              <a:buNone/>
            </a:pPr>
            <a:r>
              <a:rPr lang="en-US" sz="3600" dirty="0" smtClean="0">
                <a:effectLst>
                  <a:outerShdw blurRad="38100" dist="38100" dir="2700000" algn="tl">
                    <a:srgbClr val="000000">
                      <a:alpha val="43137"/>
                    </a:srgbClr>
                  </a:outerShdw>
                </a:effectLst>
                <a:latin typeface="Helvetica" pitchFamily="34" charset="0"/>
              </a:rPr>
              <a:t>Only</a:t>
            </a:r>
            <a:r>
              <a:rPr lang="en-US" sz="6000" b="1" dirty="0" smtClean="0">
                <a:effectLst>
                  <a:outerShdw blurRad="38100" dist="38100" dir="2700000" algn="tl">
                    <a:srgbClr val="000000">
                      <a:alpha val="43137"/>
                    </a:srgbClr>
                  </a:outerShdw>
                </a:effectLst>
                <a:latin typeface="Helvetica" pitchFamily="34" charset="0"/>
              </a:rPr>
              <a:t> 30%</a:t>
            </a:r>
            <a:r>
              <a:rPr lang="en-US" sz="4400" b="1" dirty="0" smtClean="0">
                <a:effectLst>
                  <a:outerShdw blurRad="38100" dist="38100" dir="2700000" algn="tl">
                    <a:srgbClr val="000000">
                      <a:alpha val="43137"/>
                    </a:srgbClr>
                  </a:outerShdw>
                </a:effectLst>
                <a:latin typeface="Helvetica" pitchFamily="34" charset="0"/>
              </a:rPr>
              <a:t> </a:t>
            </a:r>
          </a:p>
          <a:p>
            <a:pPr marL="0" indent="0">
              <a:buNone/>
            </a:pPr>
            <a:r>
              <a:rPr lang="en-US" sz="3600" dirty="0" smtClean="0">
                <a:latin typeface="Helvetica" pitchFamily="34" charset="0"/>
              </a:rPr>
              <a:t>of </a:t>
            </a:r>
            <a:r>
              <a:rPr lang="en-US" sz="3600" b="1" dirty="0" smtClean="0">
                <a:latin typeface="Helvetica" pitchFamily="34" charset="0"/>
              </a:rPr>
              <a:t>DBLP </a:t>
            </a:r>
            <a:r>
              <a:rPr lang="en-US" sz="3600" dirty="0" smtClean="0">
                <a:latin typeface="Helvetica" pitchFamily="34" charset="0"/>
              </a:rPr>
              <a:t>authors had a profile at</a:t>
            </a:r>
          </a:p>
          <a:p>
            <a:pPr marL="0" indent="0">
              <a:buNone/>
            </a:pPr>
            <a:r>
              <a:rPr lang="en-US" sz="3800" b="1" dirty="0" smtClean="0">
                <a:effectLst>
                  <a:outerShdw blurRad="38100" dist="38100" dir="2700000" algn="tl">
                    <a:srgbClr val="000000">
                      <a:alpha val="43137"/>
                    </a:srgbClr>
                  </a:outerShdw>
                </a:effectLst>
                <a:latin typeface="Helvetica" pitchFamily="34" charset="0"/>
              </a:rPr>
              <a:t>	                      </a:t>
            </a:r>
            <a:r>
              <a:rPr lang="en-US" sz="4400" b="1" dirty="0" smtClean="0">
                <a:effectLst>
                  <a:outerShdw blurRad="38100" dist="38100" dir="2700000" algn="tl">
                    <a:srgbClr val="000000">
                      <a:alpha val="43137"/>
                    </a:srgbClr>
                  </a:outerShdw>
                </a:effectLst>
                <a:latin typeface="Helvetica" pitchFamily="34" charset="0"/>
              </a:rPr>
              <a:t>Google Scholar</a:t>
            </a:r>
            <a:endParaRPr lang="en-US" sz="3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7028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Helvetica"/>
                <a:cs typeface="Helvetica"/>
              </a:rPr>
              <a:t>How to Estimate H-index</a:t>
            </a:r>
          </a:p>
        </p:txBody>
      </p:sp>
      <p:sp>
        <p:nvSpPr>
          <p:cNvPr id="10" name="Espaço Reservado para Conteúdo 9"/>
          <p:cNvSpPr>
            <a:spLocks noGrp="1"/>
          </p:cNvSpPr>
          <p:nvPr>
            <p:ph idx="1"/>
          </p:nvPr>
        </p:nvSpPr>
        <p:spPr>
          <a:xfrm>
            <a:off x="457200" y="1600200"/>
            <a:ext cx="8229600" cy="4925144"/>
          </a:xfrm>
        </p:spPr>
        <p:txBody>
          <a:bodyPr>
            <a:noAutofit/>
          </a:bodyPr>
          <a:lstStyle/>
          <a:p>
            <a:pPr marL="0" indent="0">
              <a:buNone/>
            </a:pPr>
            <a:r>
              <a:rPr lang="en-US" sz="3600" dirty="0" smtClean="0">
                <a:effectLst>
                  <a:outerShdw blurRad="38100" dist="38100" dir="2700000" algn="tl">
                    <a:srgbClr val="000000">
                      <a:alpha val="43137"/>
                    </a:srgbClr>
                  </a:outerShdw>
                </a:effectLst>
                <a:latin typeface="Helvetica" pitchFamily="34" charset="0"/>
              </a:rPr>
              <a:t>Only</a:t>
            </a:r>
            <a:r>
              <a:rPr lang="en-US" sz="6000" b="1" dirty="0" smtClean="0">
                <a:effectLst>
                  <a:outerShdw blurRad="38100" dist="38100" dir="2700000" algn="tl">
                    <a:srgbClr val="000000">
                      <a:alpha val="43137"/>
                    </a:srgbClr>
                  </a:outerShdw>
                </a:effectLst>
                <a:latin typeface="Helvetica" pitchFamily="34" charset="0"/>
              </a:rPr>
              <a:t> 30%</a:t>
            </a:r>
            <a:r>
              <a:rPr lang="en-US" sz="4400" b="1" dirty="0" smtClean="0">
                <a:effectLst>
                  <a:outerShdw blurRad="38100" dist="38100" dir="2700000" algn="tl">
                    <a:srgbClr val="000000">
                      <a:alpha val="43137"/>
                    </a:srgbClr>
                  </a:outerShdw>
                </a:effectLst>
                <a:latin typeface="Helvetica" pitchFamily="34" charset="0"/>
              </a:rPr>
              <a:t> </a:t>
            </a:r>
          </a:p>
          <a:p>
            <a:pPr marL="0" indent="0">
              <a:buNone/>
            </a:pPr>
            <a:r>
              <a:rPr lang="en-US" sz="3600" dirty="0" smtClean="0">
                <a:latin typeface="Helvetica" pitchFamily="34" charset="0"/>
              </a:rPr>
              <a:t>of </a:t>
            </a:r>
            <a:r>
              <a:rPr lang="en-US" sz="3600" b="1" dirty="0" smtClean="0">
                <a:latin typeface="Helvetica" pitchFamily="34" charset="0"/>
              </a:rPr>
              <a:t>DBLP </a:t>
            </a:r>
            <a:r>
              <a:rPr lang="en-US" sz="3600" dirty="0" smtClean="0">
                <a:latin typeface="Helvetica" pitchFamily="34" charset="0"/>
              </a:rPr>
              <a:t>authors had a profile at</a:t>
            </a:r>
          </a:p>
          <a:p>
            <a:pPr marL="0" indent="0">
              <a:buNone/>
            </a:pPr>
            <a:r>
              <a:rPr lang="en-US" sz="3800" b="1" dirty="0" smtClean="0">
                <a:effectLst>
                  <a:outerShdw blurRad="38100" dist="38100" dir="2700000" algn="tl">
                    <a:srgbClr val="000000">
                      <a:alpha val="43137"/>
                    </a:srgbClr>
                  </a:outerShdw>
                </a:effectLst>
                <a:latin typeface="Helvetica" pitchFamily="34" charset="0"/>
              </a:rPr>
              <a:t>	                      </a:t>
            </a:r>
            <a:r>
              <a:rPr lang="en-US" sz="4400" b="1" dirty="0" smtClean="0">
                <a:effectLst>
                  <a:outerShdw blurRad="38100" dist="38100" dir="2700000" algn="tl">
                    <a:srgbClr val="000000">
                      <a:alpha val="43137"/>
                    </a:srgbClr>
                  </a:outerShdw>
                </a:effectLst>
                <a:latin typeface="Helvetica" pitchFamily="34" charset="0"/>
              </a:rPr>
              <a:t>Google Scholar</a:t>
            </a:r>
          </a:p>
          <a:p>
            <a:pPr marL="0" indent="0">
              <a:buNone/>
            </a:pPr>
            <a:r>
              <a:rPr lang="en-US" sz="3600" dirty="0" smtClean="0">
                <a:effectLst>
                  <a:outerShdw blurRad="38100" dist="38100" dir="2700000" algn="tl">
                    <a:srgbClr val="000000">
                      <a:alpha val="43137"/>
                    </a:srgbClr>
                  </a:outerShdw>
                </a:effectLst>
                <a:latin typeface="Helvetica" pitchFamily="34" charset="0"/>
              </a:rPr>
              <a:t>Alternative</a:t>
            </a:r>
          </a:p>
          <a:p>
            <a:pPr marL="0" indent="0">
              <a:buNone/>
            </a:pPr>
            <a:endParaRPr lang="en-US" sz="3600" dirty="0" smtClean="0">
              <a:effectLst>
                <a:outerShdw blurRad="38100" dist="38100" dir="2700000" algn="tl">
                  <a:srgbClr val="000000">
                    <a:alpha val="43137"/>
                  </a:srgbClr>
                </a:outerShdw>
              </a:effectLst>
              <a:latin typeface="Helvetica" pitchFamily="34" charset="0"/>
            </a:endParaRPr>
          </a:p>
          <a:p>
            <a:pPr marL="0" indent="0">
              <a:buNone/>
            </a:pPr>
            <a:endParaRPr lang="en-US" sz="3600" dirty="0" smtClean="0">
              <a:solidFill>
                <a:srgbClr val="FFC407"/>
              </a:solidFill>
              <a:effectLst>
                <a:outerShdw blurRad="38100" dist="38100" dir="2700000" algn="tl">
                  <a:srgbClr val="000000">
                    <a:alpha val="43137"/>
                  </a:srgbClr>
                </a:outerShdw>
              </a:effectLst>
              <a:latin typeface="Helvetica" pitchFamily="34" charset="0"/>
            </a:endParaRPr>
          </a:p>
          <a:p>
            <a:pPr marL="0" indent="0" algn="ctr">
              <a:buNone/>
            </a:pPr>
            <a:r>
              <a:rPr lang="en-US" sz="2800" b="1" dirty="0" smtClean="0">
                <a:solidFill>
                  <a:srgbClr val="FFC407"/>
                </a:solidFill>
              </a:rPr>
              <a:t>www.shine.icomp.ufam.edu.br</a:t>
            </a:r>
            <a:endParaRPr lang="en-US" sz="2800" b="1" dirty="0">
              <a:solidFill>
                <a:srgbClr val="FFC407"/>
              </a:solidFill>
            </a:endParaRPr>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5384" y="4725144"/>
            <a:ext cx="3282800" cy="1334300"/>
          </a:xfrm>
          <a:prstGeom prst="rect">
            <a:avLst/>
          </a:prstGeom>
        </p:spPr>
      </p:pic>
    </p:spTree>
    <p:extLst>
      <p:ext uri="{BB962C8B-B14F-4D97-AF65-F5344CB8AC3E}">
        <p14:creationId xmlns:p14="http://schemas.microsoft.com/office/powerpoint/2010/main" val="3885857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4343</TotalTime>
  <Words>2414</Words>
  <Application>Microsoft Office PowerPoint</Application>
  <PresentationFormat>Apresentação na tela (4:3)</PresentationFormat>
  <Paragraphs>326</Paragraphs>
  <Slides>28</Slides>
  <Notes>28</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Tema do Office</vt:lpstr>
      <vt:lpstr>The Role of Research Leaders  on the Evolution of  Scientific Communities</vt:lpstr>
      <vt:lpstr>Society is Organized in Communities</vt:lpstr>
      <vt:lpstr>Apresentação do PowerPoint</vt:lpstr>
      <vt:lpstr>Outline</vt:lpstr>
      <vt:lpstr>Data Source</vt:lpstr>
      <vt:lpstr>Apresentação do PowerPoint</vt:lpstr>
      <vt:lpstr>Core Score</vt:lpstr>
      <vt:lpstr>How to Estimate H-index</vt:lpstr>
      <vt:lpstr>How to Estimate H-index</vt:lpstr>
      <vt:lpstr>Shine vs. Google Scholar</vt:lpstr>
      <vt:lpstr>Resemblance and Angular Coefficient</vt:lpstr>
      <vt:lpstr>Resemblance and Angular Coefficient</vt:lpstr>
      <vt:lpstr>Luis von Ahn’s Communities</vt:lpstr>
      <vt:lpstr>Luis von Ahn’s Communities</vt:lpstr>
      <vt:lpstr>Jon Kleinberg’s Communities</vt:lpstr>
      <vt:lpstr>Jon Kleinberg’s Communities</vt:lpstr>
      <vt:lpstr>Apresentação do PowerPoint</vt:lpstr>
      <vt:lpstr>Evolution of the Scientific Communities</vt:lpstr>
      <vt:lpstr>Apresentação do PowerPoint</vt:lpstr>
      <vt:lpstr>Core Members vs. Non-Members</vt:lpstr>
      <vt:lpstr>Core Members vs. Non-Members</vt:lpstr>
      <vt:lpstr>Core Members vs. Non-Members</vt:lpstr>
      <vt:lpstr>Influence of Core Members</vt:lpstr>
      <vt:lpstr>Influence of Core Members</vt:lpstr>
      <vt:lpstr>Strong Correlation with Average Core Score</vt:lpstr>
      <vt:lpstr>Conclusions</vt:lpstr>
      <vt:lpstr>Conclusions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Research Leaders on the  Evolution of Scientific Communities</dc:title>
  <dc:creator>Bruno</dc:creator>
  <cp:lastModifiedBy>Bruno</cp:lastModifiedBy>
  <cp:revision>326</cp:revision>
  <dcterms:created xsi:type="dcterms:W3CDTF">2013-04-16T12:16:34Z</dcterms:created>
  <dcterms:modified xsi:type="dcterms:W3CDTF">2013-05-11T01:27:22Z</dcterms:modified>
</cp:coreProperties>
</file>