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3"/>
  </p:notesMasterIdLst>
  <p:sldIdLst>
    <p:sldId id="256" r:id="rId2"/>
    <p:sldId id="257" r:id="rId3"/>
    <p:sldId id="284" r:id="rId4"/>
    <p:sldId id="258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313" r:id="rId13"/>
    <p:sldId id="260" r:id="rId14"/>
    <p:sldId id="261" r:id="rId15"/>
    <p:sldId id="262" r:id="rId16"/>
    <p:sldId id="263" r:id="rId17"/>
    <p:sldId id="294" r:id="rId18"/>
    <p:sldId id="264" r:id="rId19"/>
    <p:sldId id="292" r:id="rId20"/>
    <p:sldId id="266" r:id="rId21"/>
    <p:sldId id="308" r:id="rId22"/>
    <p:sldId id="310" r:id="rId23"/>
    <p:sldId id="311" r:id="rId24"/>
    <p:sldId id="271" r:id="rId25"/>
    <p:sldId id="312" r:id="rId26"/>
    <p:sldId id="298" r:id="rId27"/>
    <p:sldId id="293" r:id="rId28"/>
    <p:sldId id="275" r:id="rId29"/>
    <p:sldId id="297" r:id="rId30"/>
    <p:sldId id="278" r:id="rId31"/>
    <p:sldId id="296" r:id="rId32"/>
    <p:sldId id="295" r:id="rId33"/>
    <p:sldId id="279" r:id="rId34"/>
    <p:sldId id="303" r:id="rId35"/>
    <p:sldId id="280" r:id="rId36"/>
    <p:sldId id="302" r:id="rId37"/>
    <p:sldId id="314" r:id="rId38"/>
    <p:sldId id="315" r:id="rId39"/>
    <p:sldId id="281" r:id="rId40"/>
    <p:sldId id="282" r:id="rId41"/>
    <p:sldId id="283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outlineViewPr>
    <p:cViewPr>
      <p:scale>
        <a:sx n="33" d="100"/>
        <a:sy n="33" d="100"/>
      </p:scale>
      <p:origin x="0" y="-104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</c:spPr>
          </c:dPt>
          <c:dPt>
            <c:idx val="1"/>
            <c:invertIfNegative val="0"/>
            <c:bubble3D val="0"/>
            <c:spPr>
              <a:gradFill>
                <a:gsLst>
                  <a:gs pos="0">
                    <a:schemeClr val="tx1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tx1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</a:gra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>
                    <a:solidFill>
                      <a:schemeClr val="bg1"/>
                    </a:solidFill>
                    <a:latin typeface="Helvetica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Plan1!$A$2:$A$5</c:f>
              <c:strCache>
                <c:ptCount val="4"/>
                <c:pt idx="0">
                  <c:v>SIGMOD</c:v>
                </c:pt>
                <c:pt idx="1">
                  <c:v>SIGIR</c:v>
                </c:pt>
                <c:pt idx="2">
                  <c:v>SIGGRAPH</c:v>
                </c:pt>
                <c:pt idx="3">
                  <c:v>SIGCOMM</c:v>
                </c:pt>
              </c:strCache>
            </c:strRef>
          </c:cat>
          <c:val>
            <c:numRef>
              <c:f>Plan1!$B$2:$B$5</c:f>
              <c:numCache>
                <c:formatCode>0%</c:formatCode>
                <c:ptCount val="4"/>
                <c:pt idx="0">
                  <c:v>0.85</c:v>
                </c:pt>
                <c:pt idx="1">
                  <c:v>0.7</c:v>
                </c:pt>
                <c:pt idx="2">
                  <c:v>0.5</c:v>
                </c:pt>
                <c:pt idx="3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40"/>
        <c:axId val="216683600"/>
        <c:axId val="218865568"/>
      </c:barChart>
      <c:catAx>
        <c:axId val="21668360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000" b="0">
                <a:effectLst/>
                <a:latin typeface="Helvetica" pitchFamily="34" charset="0"/>
              </a:defRPr>
            </a:pPr>
            <a:endParaRPr lang="pt-BR"/>
          </a:p>
        </c:txPr>
        <c:crossAx val="218865568"/>
        <c:crosses val="autoZero"/>
        <c:auto val="1"/>
        <c:lblAlgn val="ctr"/>
        <c:lblOffset val="100"/>
        <c:noMultiLvlLbl val="0"/>
      </c:catAx>
      <c:valAx>
        <c:axId val="21886556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one"/>
        <c:crossAx val="216683600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</c:spPr>
          </c:dPt>
          <c:dPt>
            <c:idx val="1"/>
            <c:invertIfNegative val="0"/>
            <c:bubble3D val="0"/>
            <c:spPr>
              <a:gradFill>
                <a:gsLst>
                  <a:gs pos="0">
                    <a:schemeClr val="tx1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tx1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</a:gra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>
                    <a:solidFill>
                      <a:schemeClr val="bg1"/>
                    </a:solidFill>
                    <a:latin typeface="Helvetica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Plan1!$A$2:$A$5</c:f>
              <c:strCache>
                <c:ptCount val="4"/>
                <c:pt idx="0">
                  <c:v>KDD</c:v>
                </c:pt>
                <c:pt idx="1">
                  <c:v>ICSE</c:v>
                </c:pt>
                <c:pt idx="2">
                  <c:v>CHI</c:v>
                </c:pt>
                <c:pt idx="3">
                  <c:v>POPL</c:v>
                </c:pt>
              </c:strCache>
            </c:strRef>
          </c:cat>
          <c:val>
            <c:numRef>
              <c:f>Plan1!$B$2:$B$5</c:f>
              <c:numCache>
                <c:formatCode>0%</c:formatCode>
                <c:ptCount val="4"/>
                <c:pt idx="0">
                  <c:v>0.75</c:v>
                </c:pt>
                <c:pt idx="1">
                  <c:v>0.65</c:v>
                </c:pt>
                <c:pt idx="2">
                  <c:v>0.57999999999999996</c:v>
                </c:pt>
                <c:pt idx="3">
                  <c:v>0.26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40"/>
        <c:axId val="215282016"/>
        <c:axId val="215284816"/>
      </c:barChart>
      <c:catAx>
        <c:axId val="215282016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000" b="0">
                <a:effectLst/>
                <a:latin typeface="Helvetica" pitchFamily="34" charset="0"/>
              </a:defRPr>
            </a:pPr>
            <a:endParaRPr lang="pt-BR"/>
          </a:p>
        </c:txPr>
        <c:crossAx val="215284816"/>
        <c:crosses val="autoZero"/>
        <c:auto val="1"/>
        <c:lblAlgn val="ctr"/>
        <c:lblOffset val="100"/>
        <c:noMultiLvlLbl val="0"/>
      </c:catAx>
      <c:valAx>
        <c:axId val="215284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one"/>
        <c:crossAx val="215282016"/>
        <c:crosses val="max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29877515310622E-2"/>
          <c:y val="3.6478424591628297E-2"/>
          <c:w val="0.92670530766987547"/>
          <c:h val="0.85716829766394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Average</c:v>
                </c:pt>
              </c:strCache>
            </c:strRef>
          </c:tx>
          <c:spPr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006600"/>
                  </a:gs>
                  <a:gs pos="50000">
                    <a:srgbClr val="00B050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c:spPr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006600"/>
                  </a:gs>
                  <a:gs pos="50000">
                    <a:srgbClr val="00B050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c:spPr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006600"/>
                  </a:gs>
                  <a:gs pos="50000">
                    <a:srgbClr val="00B050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c:spPr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rgbClr val="006600"/>
                  </a:gs>
                  <a:gs pos="50000">
                    <a:srgbClr val="00B050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c:spPr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rgbClr val="C00000"/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</c:spPr>
          </c:dPt>
          <c:dPt>
            <c:idx val="5"/>
            <c:invertIfNegative val="0"/>
            <c:bubble3D val="0"/>
            <c:spPr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rgbClr val="C00000"/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</c:spPr>
          </c:dPt>
          <c:cat>
            <c:strRef>
              <c:f>Plan1!$A$2:$A$7</c:f>
              <c:strCache>
                <c:ptCount val="6"/>
                <c:pt idx="0">
                  <c:v>Average Degree</c:v>
                </c:pt>
                <c:pt idx="1">
                  <c:v>Average Short Path</c:v>
                </c:pt>
                <c:pt idx="2">
                  <c:v>Diameter</c:v>
                </c:pt>
                <c:pt idx="3">
                  <c:v>Large WCC</c:v>
                </c:pt>
                <c:pt idx="4">
                  <c:v>Custering Coefficient</c:v>
                </c:pt>
                <c:pt idx="5">
                  <c:v>Assortativity</c:v>
                </c:pt>
              </c:strCache>
            </c:strRef>
          </c:cat>
          <c:val>
            <c:numRef>
              <c:f>Plan1!$B$2:$B$7</c:f>
              <c:numCache>
                <c:formatCode>General</c:formatCode>
                <c:ptCount val="6"/>
                <c:pt idx="0">
                  <c:v>0.87</c:v>
                </c:pt>
                <c:pt idx="1">
                  <c:v>0.76</c:v>
                </c:pt>
                <c:pt idx="2">
                  <c:v>0.73</c:v>
                </c:pt>
                <c:pt idx="3">
                  <c:v>0.66</c:v>
                </c:pt>
                <c:pt idx="4">
                  <c:v>-0.1</c:v>
                </c:pt>
                <c:pt idx="5">
                  <c:v>-0.57999999999999996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19968192"/>
        <c:axId val="219968752"/>
      </c:barChart>
      <c:catAx>
        <c:axId val="21996819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noFill/>
          <a:ln>
            <a:noFill/>
          </a:ln>
        </c:spPr>
        <c:crossAx val="219968752"/>
        <c:crosses val="autoZero"/>
        <c:auto val="1"/>
        <c:lblAlgn val="ctr"/>
        <c:lblOffset val="100"/>
        <c:noMultiLvlLbl val="0"/>
      </c:catAx>
      <c:valAx>
        <c:axId val="21996875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219968192"/>
        <c:crosses val="max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142D8-A2A4-47F1-92B5-F4567C2B7D1A}" type="datetimeFigureOut">
              <a:rPr lang="pt-BR" smtClean="0"/>
              <a:t>31/07/2013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53172-2708-4994-9085-5B71DCB15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92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99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BC8E-C138-4A75-A115-C8EFFF0E0BFF}" type="datetime1">
              <a:rPr lang="pt-BR" smtClean="0"/>
              <a:t>31/07/2013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56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336E-77C5-4775-892E-CEB6B419D53C}" type="datetime1">
              <a:rPr lang="pt-BR" smtClean="0"/>
              <a:t>31/07/2013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61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D8EF-76E0-4208-B866-06A7A6C118E5}" type="datetime1">
              <a:rPr lang="pt-BR" smtClean="0"/>
              <a:t>31/07/2013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19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9AAB-63E9-421E-9ED3-56D58B7410F4}" type="datetime1">
              <a:rPr lang="pt-BR" smtClean="0"/>
              <a:t>31/07/2013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‹nº›</a:t>
            </a:fld>
            <a:r>
              <a:rPr lang="pt-BR" dirty="0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91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C8FC-BA0F-4880-A752-63FB0AF6A74C}" type="datetime1">
              <a:rPr lang="pt-BR" smtClean="0"/>
              <a:t>31/07/2013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48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19F6-D38D-4CA5-AA5A-595650B17C33}" type="datetime1">
              <a:rPr lang="pt-BR" smtClean="0"/>
              <a:t>31/07/2013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76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6EB4-C204-4013-9448-7C82371B8B30}" type="datetime1">
              <a:rPr lang="pt-BR" smtClean="0"/>
              <a:t>31/07/2013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58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DBB4-1BFC-4D79-9989-14533AB5A632}" type="datetime1">
              <a:rPr lang="pt-BR" smtClean="0"/>
              <a:t>31/07/2013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31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04EF-0553-4F0C-8DE7-DBE45857754A}" type="datetime1">
              <a:rPr lang="pt-BR" smtClean="0"/>
              <a:t>31/07/2013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3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D126-EE77-4D5A-BEC7-8F900F1C36B5}" type="datetime1">
              <a:rPr lang="pt-BR" smtClean="0"/>
              <a:t>31/07/2013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9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9BD4-DFB0-4239-9E56-D023E6A31C49}" type="datetime1">
              <a:rPr lang="pt-BR" smtClean="0"/>
              <a:t>31/07/2013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2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ADBC-6088-4C4F-92D2-F1872CC8A285}" type="datetime1">
              <a:rPr lang="pt-BR" smtClean="0"/>
              <a:t>31/07/2013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7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0314" y="1279377"/>
            <a:ext cx="7772400" cy="2061029"/>
          </a:xfrm>
        </p:spPr>
        <p:txBody>
          <a:bodyPr>
            <a:normAutofit/>
          </a:bodyPr>
          <a:lstStyle/>
          <a:p>
            <a:r>
              <a:rPr lang="pt-BR" sz="4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 Estudo sobre a </a:t>
            </a:r>
            <a:br>
              <a:rPr lang="pt-BR" sz="4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4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Evolução Temporal de Comunidades Científicas</a:t>
            </a:r>
            <a:endParaRPr lang="pt-BR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7514" y="3898628"/>
            <a:ext cx="6858000" cy="1655762"/>
          </a:xfrm>
        </p:spPr>
        <p:txBody>
          <a:bodyPr/>
          <a:lstStyle/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Bruno Leite Alves</a:t>
            </a:r>
          </a:p>
          <a:p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O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rientador: Alberto H. F.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Laender</a:t>
            </a:r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Coorientador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Fabrício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Benevenuto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" y="5875569"/>
            <a:ext cx="1794699" cy="5563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01" y="5714047"/>
            <a:ext cx="1354997" cy="71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01354"/>
            <a:ext cx="7886700" cy="917764"/>
          </a:xfrm>
        </p:spPr>
        <p:txBody>
          <a:bodyPr/>
          <a:lstStyle/>
          <a:p>
            <a:pPr algn="ctr"/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Betweenness</a:t>
            </a:r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46" y="1725156"/>
            <a:ext cx="3735108" cy="3263504"/>
          </a:xfrm>
        </p:spPr>
      </p:pic>
      <p:sp>
        <p:nvSpPr>
          <p:cNvPr id="5" name="CaixaDeTexto 4"/>
          <p:cNvSpPr txBox="1"/>
          <p:nvPr/>
        </p:nvSpPr>
        <p:spPr>
          <a:xfrm>
            <a:off x="3399149" y="1344232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0,03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032476" y="1344232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0,03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07248" y="315685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0,03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021246" y="315685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0,03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032476" y="496663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0,03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399149" y="496663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0,03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1837" y="2940579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0,4</a:t>
            </a:r>
            <a:endParaRPr lang="pt-BR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0" y="558279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Mede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 importância de 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 nodo considerando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o número de 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caminhos mínimos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que por 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ele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passam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10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7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2" y="174057"/>
            <a:ext cx="7886700" cy="931411"/>
          </a:xfrm>
        </p:spPr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Assortatividade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55" y="1658098"/>
            <a:ext cx="2783289" cy="3372061"/>
          </a:xfrm>
        </p:spPr>
      </p:pic>
      <p:sp>
        <p:nvSpPr>
          <p:cNvPr id="6" name="CaixaDeTexto 5"/>
          <p:cNvSpPr txBox="1"/>
          <p:nvPr/>
        </p:nvSpPr>
        <p:spPr>
          <a:xfrm>
            <a:off x="0" y="558279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Indica se os nodos tendem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estabelecer conexões com outros nodos de mesmo grau ou não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057954" y="1257987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1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90260" y="1257987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1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94475" y="5030158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2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184570" y="3220333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2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963644" y="3220333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2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11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2" y="174057"/>
            <a:ext cx="7886700" cy="931411"/>
          </a:xfrm>
        </p:spPr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Assortatividade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55" y="1658097"/>
            <a:ext cx="2783289" cy="3372063"/>
          </a:xfrm>
        </p:spPr>
      </p:pic>
      <p:sp>
        <p:nvSpPr>
          <p:cNvPr id="7" name="CaixaDeTexto 6"/>
          <p:cNvSpPr txBox="1"/>
          <p:nvPr/>
        </p:nvSpPr>
        <p:spPr>
          <a:xfrm>
            <a:off x="3057954" y="1257987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1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90260" y="1257987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1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94475" y="5030158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2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184570" y="3220333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3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963644" y="3220333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3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0" y="558279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Indica se os nodos tendem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estabelecer conexões com outros nodos de mesmo grau ou não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12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7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87705"/>
            <a:ext cx="7886700" cy="945059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Comunidades Científicas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01505"/>
            <a:ext cx="9144000" cy="4612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2,2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milhões de publicações 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</a:t>
            </a:r>
            <a:r>
              <a:rPr lang="pt-BR" sz="36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1,2</a:t>
            </a:r>
            <a:r>
              <a:rPr lang="pt-BR" sz="3600" b="1" dirty="0" smtClean="0">
                <a:solidFill>
                  <a:srgbClr val="FF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milhões de autores</a:t>
            </a:r>
          </a:p>
          <a:p>
            <a:endParaRPr lang="pt-BR" sz="3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pt-BR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22</a:t>
            </a:r>
            <a:r>
              <a:rPr lang="pt-BR" sz="3600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conferências 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</a:t>
            </a:r>
            <a:r>
              <a:rPr lang="pt-BR" sz="36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dos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FF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maiores </a:t>
            </a:r>
            <a:r>
              <a:rPr lang="pt-BR" sz="3600" b="1" dirty="0" err="1" smtClean="0">
                <a:solidFill>
                  <a:srgbClr val="FF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SIGs</a:t>
            </a:r>
            <a:r>
              <a:rPr lang="pt-BR" sz="3600" b="1" dirty="0" smtClean="0">
                <a:solidFill>
                  <a:srgbClr val="FF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 ACM</a:t>
            </a:r>
          </a:p>
          <a:p>
            <a:endParaRPr lang="pt-BR" sz="3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pt-BR" sz="3600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Consideramos cada </a:t>
            </a:r>
            <a:r>
              <a:rPr lang="pt-BR" sz="3600" b="1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conferência</a:t>
            </a:r>
            <a:r>
              <a:rPr lang="pt-BR" sz="3600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</a:t>
            </a:r>
            <a:r>
              <a:rPr lang="pt-BR" sz="36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como uma </a:t>
            </a:r>
            <a:r>
              <a:rPr lang="pt-BR" sz="3600" b="1" dirty="0" smtClean="0">
                <a:solidFill>
                  <a:srgbClr val="FF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comunidade científica</a:t>
            </a:r>
            <a:endParaRPr lang="pt-BR" sz="3600" b="1" dirty="0">
              <a:solidFill>
                <a:srgbClr val="FF99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87" y="1016759"/>
            <a:ext cx="2744013" cy="1037230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13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32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55944"/>
            <a:ext cx="7886700" cy="1054241"/>
          </a:xfrm>
        </p:spPr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SIGs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da ACM Considerados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84380"/>
              </p:ext>
            </p:extLst>
          </p:nvPr>
        </p:nvGraphicFramePr>
        <p:xfrm>
          <a:off x="1009161" y="1706597"/>
          <a:ext cx="7179495" cy="4380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65"/>
                <a:gridCol w="2393165"/>
                <a:gridCol w="2393165"/>
              </a:tblGrid>
              <a:tr h="547538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SIGACT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SIGDOC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SIGMOD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547538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SIGAPP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SIGGRAPH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SIGOPS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547538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SIGARCH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SIGIR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SIGPLAN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547538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SIGBED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SIGKDD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SIGSAC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547538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SIGCHI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SIGMETRICS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SIGSAM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547538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SIGCOMM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SIGMICRO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SIGSOFT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547538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SIGCSE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SIGMM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SIGUCCS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547538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SIGDA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SIGMOBILE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SIGWEB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14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6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87705"/>
            <a:ext cx="7886700" cy="945059"/>
          </a:xfrm>
        </p:spPr>
        <p:txBody>
          <a:bodyPr/>
          <a:lstStyle/>
          <a:p>
            <a:pPr algn="ctr"/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CoScore</a:t>
            </a:r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37480"/>
            <a:ext cx="7886700" cy="289332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Estima a importância de um pesquisador dentro da comunidade</a:t>
            </a:r>
          </a:p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</a:t>
            </a:r>
            <a:r>
              <a:rPr lang="pt-BR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CoScore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 um pesquisador </a:t>
            </a:r>
            <a:r>
              <a:rPr lang="pt-BR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com um índice h </a:t>
            </a:r>
            <a:r>
              <a:rPr lang="pt-BR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em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uma comunidade </a:t>
            </a:r>
            <a:r>
              <a:rPr lang="pt-BR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em um período de tempo </a:t>
            </a:r>
            <a:r>
              <a:rPr lang="pt-BR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é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dado por: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spaço Reservado para Conteúdo 5"/>
          <p:cNvSpPr txBox="1">
            <a:spLocks/>
          </p:cNvSpPr>
          <p:nvPr/>
        </p:nvSpPr>
        <p:spPr>
          <a:xfrm>
            <a:off x="832513" y="4435521"/>
            <a:ext cx="7096835" cy="7116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i="1" dirty="0" err="1">
                <a:latin typeface="Century Schoolbook" pitchFamily="18" charset="0"/>
              </a:rPr>
              <a:t>CoreScore</a:t>
            </a:r>
            <a:r>
              <a:rPr lang="pt-BR" sz="3200" i="1" baseline="-25000" dirty="0" err="1">
                <a:latin typeface="Century Schoolbook" pitchFamily="18" charset="0"/>
              </a:rPr>
              <a:t>p,c,t</a:t>
            </a:r>
            <a:r>
              <a:rPr lang="pt-BR" sz="3200" dirty="0">
                <a:latin typeface="Century Schoolbook" pitchFamily="18" charset="0"/>
              </a:rPr>
              <a:t> </a:t>
            </a:r>
            <a:r>
              <a:rPr lang="pt-BR" sz="3200" dirty="0">
                <a:latin typeface="Century Schoolbook" pitchFamily="18" charset="0"/>
                <a:sym typeface="Symbol"/>
              </a:rPr>
              <a:t></a:t>
            </a:r>
            <a:r>
              <a:rPr lang="pt-BR" sz="3200" dirty="0">
                <a:latin typeface="Century Schoolbook" pitchFamily="18" charset="0"/>
              </a:rPr>
              <a:t> </a:t>
            </a:r>
            <a:r>
              <a:rPr lang="pt-BR" sz="3200" i="1" dirty="0" err="1">
                <a:latin typeface="Century Schoolbook" pitchFamily="18" charset="0"/>
              </a:rPr>
              <a:t>h</a:t>
            </a:r>
            <a:r>
              <a:rPr lang="pt-BR" sz="3200" i="1" baseline="-25000" dirty="0" err="1">
                <a:latin typeface="Century Schoolbook" pitchFamily="18" charset="0"/>
              </a:rPr>
              <a:t>p,t</a:t>
            </a:r>
            <a:r>
              <a:rPr lang="pt-BR" sz="3200" dirty="0">
                <a:latin typeface="Century Schoolbook" pitchFamily="18" charset="0"/>
              </a:rPr>
              <a:t> </a:t>
            </a:r>
            <a:r>
              <a:rPr lang="pt-BR" sz="3200" dirty="0">
                <a:latin typeface="Century Schoolbook" pitchFamily="18" charset="0"/>
                <a:sym typeface="Symbol"/>
              </a:rPr>
              <a:t> </a:t>
            </a:r>
            <a:r>
              <a:rPr lang="pt-BR" sz="3200" dirty="0">
                <a:latin typeface="Century Schoolbook" pitchFamily="18" charset="0"/>
              </a:rPr>
              <a:t>#</a:t>
            </a:r>
            <a:r>
              <a:rPr lang="pt-BR" sz="3200" i="1" dirty="0" err="1">
                <a:latin typeface="Century Schoolbook" pitchFamily="18" charset="0"/>
              </a:rPr>
              <a:t>publicações</a:t>
            </a:r>
            <a:r>
              <a:rPr lang="pt-BR" sz="3200" i="1" baseline="-25000" dirty="0" err="1">
                <a:latin typeface="Century Schoolbook" pitchFamily="18" charset="0"/>
              </a:rPr>
              <a:t>p,c,t</a:t>
            </a:r>
            <a:endParaRPr lang="pt-BR" sz="3200" i="1" baseline="-25000" dirty="0">
              <a:latin typeface="Century Schoolbook" pitchFamily="18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15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1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60411"/>
            <a:ext cx="7886700" cy="972354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Como estimar o Índice H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Somente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30%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dos autores da DBLP possuem um perfil no </a:t>
            </a:r>
            <a:b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Google Scholar</a:t>
            </a:r>
          </a:p>
          <a:p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16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0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60411"/>
            <a:ext cx="7886700" cy="972354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Como estimar o Índice H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Somente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30%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dos autores da DBLP possuem um perfil no </a:t>
            </a:r>
            <a:b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Google Scholar</a:t>
            </a:r>
          </a:p>
          <a:p>
            <a:pPr marL="0" indent="0"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Alternativa:</a:t>
            </a:r>
          </a:p>
          <a:p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26" y="4449370"/>
            <a:ext cx="2462100" cy="1000725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705670" y="5582798"/>
            <a:ext cx="3532211" cy="43503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100" dirty="0">
                <a:latin typeface="Helvetica" panose="020B0604020202020204" pitchFamily="34" charset="0"/>
                <a:cs typeface="Helvetica" panose="020B0604020202020204" pitchFamily="34" charset="0"/>
              </a:rPr>
              <a:t>www.shine.icomp.ufam.edu.br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17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5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90955"/>
            <a:ext cx="7886700" cy="984702"/>
          </a:xfrm>
        </p:spPr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Shine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vs. Google Scholar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81" y="1175657"/>
            <a:ext cx="6086588" cy="4351338"/>
          </a:xfrm>
        </p:spPr>
      </p:pic>
      <p:sp>
        <p:nvSpPr>
          <p:cNvPr id="5" name="CaixaDeTexto 4"/>
          <p:cNvSpPr txBox="1"/>
          <p:nvPr/>
        </p:nvSpPr>
        <p:spPr>
          <a:xfrm>
            <a:off x="4143472" y="3835020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Coeficiente de Correlação </a:t>
            </a:r>
            <a:b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 Pearson: 0,85</a:t>
            </a:r>
            <a:endParaRPr lang="pt-BR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59793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Shine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oferece uma boa estimativa para o índice h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18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2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90955"/>
            <a:ext cx="7886700" cy="984703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Evolução do Índice H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0" y="1175658"/>
            <a:ext cx="6416115" cy="4359546"/>
          </a:xfrm>
        </p:spPr>
      </p:pic>
      <p:sp>
        <p:nvSpPr>
          <p:cNvPr id="5" name="CaixaDeTexto 4"/>
          <p:cNvSpPr txBox="1"/>
          <p:nvPr/>
        </p:nvSpPr>
        <p:spPr>
          <a:xfrm>
            <a:off x="0" y="581561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índice h tende, no geral, a manter uma evolução linear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19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82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4868"/>
            <a:ext cx="9144000" cy="1161793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 sociedade está Organizada </a:t>
            </a:r>
            <a:b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em </a:t>
            </a: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Comunidades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15151"/>
            <a:ext cx="7886700" cy="3016155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Existem vários tipos de comunidades</a:t>
            </a:r>
          </a:p>
          <a:p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Em uma rede social, indivíduos influenciam e são influenciados por outros indivíduos</a:t>
            </a:r>
          </a:p>
          <a:p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Comunidades têm líderes de opinião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28650" y="5199796"/>
            <a:ext cx="7886700" cy="125259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>
                <a:latin typeface="Helvetica" panose="020B0604020202020204" pitchFamily="34" charset="0"/>
                <a:cs typeface="Helvetica" panose="020B0604020202020204" pitchFamily="34" charset="0"/>
              </a:rPr>
              <a:t>Um grupo de líderes ou membros influentes são responsáveis por afetar o dinamismo de uma comunidade inteira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64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5469"/>
            <a:ext cx="9144000" cy="99921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Resemblance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e Coeficiente Angular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24" y="1341166"/>
            <a:ext cx="6020951" cy="4351338"/>
          </a:xfrm>
        </p:spPr>
      </p:pic>
      <p:sp>
        <p:nvSpPr>
          <p:cNvPr id="5" name="CaixaDeTexto 4"/>
          <p:cNvSpPr txBox="1"/>
          <p:nvPr/>
        </p:nvSpPr>
        <p:spPr>
          <a:xfrm>
            <a:off x="0" y="59793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SIGMOD</a:t>
            </a:r>
            <a:endParaRPr lang="pt-B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20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5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5469"/>
            <a:ext cx="9144000" cy="999217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Resemblance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e Coeficiente Angular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24" y="1341166"/>
            <a:ext cx="6020951" cy="4351338"/>
          </a:xfrm>
        </p:spPr>
      </p:pic>
      <p:sp>
        <p:nvSpPr>
          <p:cNvPr id="5" name="CaixaDeTexto 4"/>
          <p:cNvSpPr txBox="1"/>
          <p:nvPr/>
        </p:nvSpPr>
        <p:spPr>
          <a:xfrm>
            <a:off x="0" y="59793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SIGMOD</a:t>
            </a:r>
            <a:endParaRPr lang="pt-B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7109722" y="1638154"/>
            <a:ext cx="1872208" cy="0"/>
          </a:xfrm>
          <a:prstGeom prst="straightConnector1">
            <a:avLst/>
          </a:prstGeom>
          <a:ln w="92075">
            <a:solidFill>
              <a:srgbClr val="C00000"/>
            </a:solidFill>
            <a:headEnd type="none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5092948" y="5063954"/>
            <a:ext cx="1872208" cy="0"/>
          </a:xfrm>
          <a:prstGeom prst="straightConnector1">
            <a:avLst/>
          </a:prstGeom>
          <a:ln w="92075">
            <a:solidFill>
              <a:srgbClr val="C00000"/>
            </a:solidFill>
            <a:headEnd type="none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21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2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2230"/>
            <a:ext cx="9144000" cy="1030514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Comunidades de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Luis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von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Ahn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92" y="1388896"/>
            <a:ext cx="6063216" cy="4351338"/>
          </a:xfrm>
        </p:spPr>
      </p:pic>
      <p:sp>
        <p:nvSpPr>
          <p:cNvPr id="6" name="CaixaDeTexto 5"/>
          <p:cNvSpPr txBox="1"/>
          <p:nvPr/>
        </p:nvSpPr>
        <p:spPr>
          <a:xfrm>
            <a:off x="0" y="59793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Alto </a:t>
            </a:r>
            <a:r>
              <a:rPr lang="pt-BR" sz="2800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CoScore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nas comunidades CHI e SIGCSE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22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5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2230"/>
            <a:ext cx="9144000" cy="1030514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Comunidades de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Luis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von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Ahn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92" y="1388896"/>
            <a:ext cx="6063216" cy="4351338"/>
          </a:xfrm>
        </p:spPr>
      </p:pic>
      <p:sp>
        <p:nvSpPr>
          <p:cNvPr id="5" name="Retângulo 4"/>
          <p:cNvSpPr/>
          <p:nvPr/>
        </p:nvSpPr>
        <p:spPr>
          <a:xfrm>
            <a:off x="2640805" y="4493419"/>
            <a:ext cx="4829175" cy="32623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Núcleo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59520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Membro do núcleo da CHI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23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7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4497"/>
            <a:ext cx="9144000" cy="984703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Comunidades de Jon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Kleinberg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65" y="1219200"/>
            <a:ext cx="6196669" cy="4351338"/>
          </a:xfrm>
        </p:spPr>
      </p:pic>
      <p:sp>
        <p:nvSpPr>
          <p:cNvPr id="7" name="CaixaDeTexto 6"/>
          <p:cNvSpPr txBox="1"/>
          <p:nvPr/>
        </p:nvSpPr>
        <p:spPr>
          <a:xfrm>
            <a:off x="0" y="59793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Alto </a:t>
            </a:r>
            <a:r>
              <a:rPr lang="pt-BR" sz="2800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CoScore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em várias comunidades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24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5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4497"/>
            <a:ext cx="9144000" cy="984703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Comunidades de Jon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Kleinberg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65" y="1219200"/>
            <a:ext cx="6196669" cy="4351338"/>
          </a:xfrm>
        </p:spPr>
      </p:pic>
      <p:sp>
        <p:nvSpPr>
          <p:cNvPr id="5" name="Retângulo 4"/>
          <p:cNvSpPr/>
          <p:nvPr/>
        </p:nvSpPr>
        <p:spPr>
          <a:xfrm>
            <a:off x="2402681" y="4010025"/>
            <a:ext cx="5038725" cy="6619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Núcleo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59793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Mudança da STOC para KDD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25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6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679" y="234497"/>
            <a:ext cx="7886700" cy="825045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Pesquisadores Premiados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718667"/>
            <a:ext cx="9144000" cy="9143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Membros dos núcleos das comunidades que receberam prêmios</a:t>
            </a:r>
            <a:endParaRPr lang="pt-BR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2369438541"/>
              </p:ext>
            </p:extLst>
          </p:nvPr>
        </p:nvGraphicFramePr>
        <p:xfrm>
          <a:off x="290286" y="1059542"/>
          <a:ext cx="8432800" cy="4484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26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3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679" y="234497"/>
            <a:ext cx="7886700" cy="825045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Pesquisadores Premiados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718667"/>
            <a:ext cx="9144000" cy="9143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Membros da POPL foram premiados com o </a:t>
            </a:r>
            <a:r>
              <a:rPr lang="pt-BR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ACM A.M. Turing </a:t>
            </a:r>
            <a:r>
              <a:rPr lang="pt-BR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Award</a:t>
            </a:r>
            <a:endParaRPr lang="pt-BR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583616145"/>
              </p:ext>
            </p:extLst>
          </p:nvPr>
        </p:nvGraphicFramePr>
        <p:xfrm>
          <a:off x="941025" y="1059542"/>
          <a:ext cx="7375662" cy="446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27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4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6618"/>
            <a:ext cx="9144000" cy="886020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Evolução das Comunidades Científicas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99" y="1174983"/>
            <a:ext cx="6559601" cy="4351338"/>
          </a:xfr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5936775"/>
            <a:ext cx="9144000" cy="696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Ano a ano acumulando nodos e arestas</a:t>
            </a:r>
            <a:endParaRPr lang="pt-BR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28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9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23914"/>
            <a:ext cx="9144000" cy="84507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Evolução das Comunidades Científicas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7" y="1160060"/>
            <a:ext cx="6490946" cy="4351338"/>
          </a:xfr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5936775"/>
            <a:ext cx="9144000" cy="696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Instância (3 anos) construída com base em nodos e arestas</a:t>
            </a:r>
            <a:endParaRPr lang="pt-BR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29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45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98580"/>
            <a:ext cx="7886700" cy="800918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Trabalhos Relacionados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92072"/>
            <a:ext cx="7886700" cy="4940489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Análises de estruturas de comunidades</a:t>
            </a:r>
            <a:b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a-DK" sz="1500" dirty="0">
                <a:latin typeface="Helvetica" panose="020B0604020202020204" pitchFamily="34" charset="0"/>
                <a:cs typeface="Helvetica" panose="020B0604020202020204" pitchFamily="34" charset="0"/>
              </a:rPr>
              <a:t>[Ducheneaut et al., 2007; Kumar et al., 2006; Patil et al., 2012]</a:t>
            </a:r>
            <a:endParaRPr lang="da-DK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9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Investigação sobre as evoluções de redes</a:t>
            </a:r>
            <a:b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a-DK" sz="1500" dirty="0">
                <a:latin typeface="Helvetica" panose="020B0604020202020204" pitchFamily="34" charset="0"/>
                <a:cs typeface="Helvetica" panose="020B0604020202020204" pitchFamily="34" charset="0"/>
              </a:rPr>
              <a:t>[Leskovec et al., 2005, 2008; Viswanath et al., 2009]</a:t>
            </a:r>
            <a:endParaRPr lang="da-DK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900"/>
              </a:spcAft>
            </a:pPr>
            <a:r>
              <a:rPr lang="da-DK" dirty="0">
                <a:latin typeface="Helvetica" panose="020B0604020202020204" pitchFamily="34" charset="0"/>
                <a:cs typeface="Helvetica" panose="020B0604020202020204" pitchFamily="34" charset="0"/>
              </a:rPr>
              <a:t>Caracterização de comunidades científicas</a:t>
            </a:r>
            <a:br>
              <a:rPr lang="da-DK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a-DK" sz="1500" dirty="0">
                <a:latin typeface="Helvetica" panose="020B0604020202020204" pitchFamily="34" charset="0"/>
                <a:cs typeface="Helvetica" panose="020B0604020202020204" pitchFamily="34" charset="0"/>
              </a:rPr>
              <a:t>[Backstrom et al., 2006; Huang et al., 2008]</a:t>
            </a:r>
            <a:endParaRPr lang="da-DK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900"/>
              </a:spcAft>
            </a:pPr>
            <a:r>
              <a:rPr lang="da-DK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Modelos de geração de grafos</a:t>
            </a:r>
            <a:br>
              <a:rPr lang="da-DK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FR" sz="1500" dirty="0">
                <a:latin typeface="Helvetica" panose="020B0604020202020204" pitchFamily="34" charset="0"/>
                <a:cs typeface="Helvetica" panose="020B0604020202020204" pitchFamily="34" charset="0"/>
              </a:rPr>
              <a:t>[Ducheneaut et al., 2007; Kumar et al., 2006; Leskovec et al., 2005, 2008]</a:t>
            </a:r>
            <a:endParaRPr lang="fr-F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900"/>
              </a:spcAft>
            </a:pP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Extração do núcleo com base nas propriedades estruturais da rede</a:t>
            </a:r>
            <a:b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FR" sz="1500" dirty="0">
                <a:latin typeface="Helvetica" panose="020B0604020202020204" pitchFamily="34" charset="0"/>
                <a:cs typeface="Helvetica" panose="020B0604020202020204" pitchFamily="34" charset="0"/>
              </a:rPr>
              <a:t>[Chakrabarti et al., 2006; Hopcroft et al., 2004; Leskovec et al., 2010, Sachan et al., 2012; Seifi et al., 2012]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9013"/>
            <a:ext cx="9144000" cy="94116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Membros do Núcleo vs. Não Membros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19" y="1190173"/>
            <a:ext cx="6327161" cy="4351338"/>
          </a:xfr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5827593"/>
            <a:ext cx="9144000" cy="818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grau médio dos membros do núcleo é maior que os dos não membros</a:t>
            </a:r>
            <a:endParaRPr lang="pt-BR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30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9013"/>
            <a:ext cx="9144000" cy="94116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Membros do Núcleo vs. Não Membros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35" y="1190173"/>
            <a:ext cx="6371330" cy="4351338"/>
          </a:xfr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5691113"/>
            <a:ext cx="9144000" cy="818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núcleo pode atuar como </a:t>
            </a:r>
            <a:r>
              <a:rPr lang="pt-BR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hub</a:t>
            </a: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conectando diferentes grupos com pequenas interseções</a:t>
            </a:r>
            <a:endParaRPr lang="pt-BR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31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1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9013"/>
            <a:ext cx="9144000" cy="94116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Membros do Núcleo vs. Não Membros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44" y="1190173"/>
            <a:ext cx="6394112" cy="4351338"/>
          </a:xfr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5827593"/>
            <a:ext cx="9144000" cy="818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núcleo inclui um grande número de caminhos mínimos</a:t>
            </a:r>
            <a:endParaRPr lang="pt-BR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32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6743"/>
            <a:ext cx="9144000" cy="979489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Influência dos Membros do Núcleo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50" y="1226232"/>
            <a:ext cx="6158699" cy="4351338"/>
          </a:xfr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5827593"/>
            <a:ext cx="9144000" cy="818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</a:t>
            </a:r>
            <a:r>
              <a:rPr lang="pt-BR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CoScore</a:t>
            </a: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médio de uma comunidade, em geral, aumenta ao longo do seu tempo de vida</a:t>
            </a:r>
            <a:endParaRPr lang="pt-BR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33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6743"/>
            <a:ext cx="9144000" cy="979489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Influência dos Membros do Núcleo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43" y="1226232"/>
            <a:ext cx="6195513" cy="4351338"/>
          </a:xfr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0" y="5841242"/>
            <a:ext cx="9144000" cy="586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Como isso afeta a rede?</a:t>
            </a:r>
            <a:endParaRPr lang="pt-BR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34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6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226"/>
            <a:ext cx="9144000" cy="920494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Forte Correlação com </a:t>
            </a:r>
            <a:r>
              <a:rPr lang="pt-BR" sz="3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CoScore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Médio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5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730518"/>
              </p:ext>
            </p:extLst>
          </p:nvPr>
        </p:nvGraphicFramePr>
        <p:xfrm>
          <a:off x="-420914" y="1045029"/>
          <a:ext cx="9942285" cy="6066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171032" y="1476739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Grau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Médio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508672" y="3217713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Diâmetro</a:t>
            </a:r>
            <a:endParaRPr lang="pt-BR" sz="2000" b="1" dirty="0">
              <a:latin typeface="Helvetica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48048" y="2326913"/>
            <a:ext cx="363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Caminho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Mínimo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Médio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343586" y="41085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Maior CFC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133507" y="4960079"/>
            <a:ext cx="4361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Coeficiente de Agrupamento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133507" y="5767173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Assortatividade</a:t>
            </a:r>
            <a:endParaRPr lang="pt-BR" sz="2400" b="1" dirty="0">
              <a:latin typeface="Helvetica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082376" y="150653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0,87</a:t>
            </a:r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  <a:cs typeface="Helvetica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095534" y="238725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0,76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  <a:cs typeface="Helvetica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087592" y="413989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0,66</a:t>
            </a:r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  <a:cs typeface="Helvetica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081020" y="326348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0,73</a:t>
            </a:r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  <a:cs typeface="Helvetica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434849" y="5001151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0.10</a:t>
            </a:r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  <a:cs typeface="Helvetica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429354" y="5828729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0.58</a:t>
            </a:r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  <a:cs typeface="Helvetica" panose="020B0604020202020204" pitchFamily="34" charset="0"/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4047573" y="1165720"/>
            <a:ext cx="0" cy="539473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35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8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06" y="569795"/>
            <a:ext cx="5711587" cy="571158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5218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Visualização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59857" y="5178680"/>
            <a:ext cx="180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SIGMOD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0" y="6127846"/>
            <a:ext cx="9144000" cy="579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Grande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número de membros do núcleo 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maior CFC</a:t>
            </a:r>
            <a:endParaRPr lang="pt-BR" sz="2400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36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7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06" y="569795"/>
            <a:ext cx="5711587" cy="571158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5218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Visualização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59857" y="5178680"/>
            <a:ext cx="180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SAC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0" y="6127846"/>
            <a:ext cx="9144000" cy="579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Não possui um grande CFC bem definido</a:t>
            </a:r>
            <a:endParaRPr lang="pt-BR" sz="2400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37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0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06" y="569795"/>
            <a:ext cx="5711587" cy="571158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5218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Visualização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59857" y="5178680"/>
            <a:ext cx="180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STOC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0" y="6127846"/>
            <a:ext cx="9144000" cy="579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Maior CFC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muito bem definido</a:t>
            </a:r>
            <a:endParaRPr lang="pt-BR" sz="2400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38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06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28649"/>
            <a:ext cx="7886700" cy="945059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Conclusões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núcleo da comunidade:</a:t>
            </a:r>
          </a:p>
          <a:p>
            <a:pPr lvl="1"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É fortemente correlacionado com a variação das propriedades da rede</a:t>
            </a:r>
          </a:p>
          <a:p>
            <a:pPr lvl="1"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Atuam como pontes que conectam grupos</a:t>
            </a:r>
          </a:p>
          <a:p>
            <a:pPr lvl="1"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Aumenta o grau médio</a:t>
            </a:r>
          </a:p>
          <a:p>
            <a:pPr lvl="1"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Diminui a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assortatividade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39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3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59308"/>
            <a:ext cx="7886700" cy="928047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Contribuições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87532"/>
          </a:xfrm>
        </p:spPr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Definição de uma métrica capaz de quantificar a importância de um pesquisador</a:t>
            </a:r>
          </a:p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Descrição de uma estratégia capaz de estimar o índice h de um pesquisador ao longo do tempo</a:t>
            </a:r>
          </a:p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Definição do conceito de núcleo de uma comunidade a partir da métrica proposta</a:t>
            </a:r>
          </a:p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Caracterização de comunidades científicas e discussões de como nossa métrica afeta as propriedades das redes</a:t>
            </a:r>
          </a:p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Visualização das comunidades estudadas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4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2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87706"/>
            <a:ext cx="7886700" cy="1013298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Conclusões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Trabalhos Futuros:</a:t>
            </a:r>
          </a:p>
          <a:p>
            <a:pPr lvl="1">
              <a:spcAft>
                <a:spcPts val="1200"/>
              </a:spcAft>
            </a:pP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Aplicação do estudo em outros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contextos</a:t>
            </a:r>
          </a:p>
          <a:p>
            <a:pPr lvl="1">
              <a:spcAft>
                <a:spcPts val="1200"/>
              </a:spcAft>
            </a:pP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Utilização de outras métricas de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prolificidade</a:t>
            </a:r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Avaliação do </a:t>
            </a:r>
            <a:r>
              <a:rPr lang="pt-BR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CoScore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 em outros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contextos</a:t>
            </a:r>
          </a:p>
          <a:p>
            <a:pPr lvl="1">
              <a:spcAft>
                <a:spcPts val="1200"/>
              </a:spcAft>
            </a:pP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Geração de modelos de formação de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comunidades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40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0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4967" y="2213284"/>
            <a:ext cx="8147714" cy="1089474"/>
          </a:xfrm>
        </p:spPr>
        <p:txBody>
          <a:bodyPr>
            <a:noAutofit/>
          </a:bodyPr>
          <a:lstStyle/>
          <a:p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Um Estudo sobre a Evolução Temporal de Comunidades Científicas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915866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Bruno Leite Alves</a:t>
            </a:r>
          </a:p>
          <a:p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O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rientador: Alberto H. F.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Laender</a:t>
            </a:r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Coorientador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Fabrício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Benevenuto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" y="5875569"/>
            <a:ext cx="1794699" cy="5563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84" y="5714047"/>
            <a:ext cx="1354997" cy="71787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143000" y="847444"/>
            <a:ext cx="6858000" cy="8700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1231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45659"/>
            <a:ext cx="7886700" cy="912767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Redes Complexas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4341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Uma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rede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é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um conjunto de itens conectados entre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</a:t>
            </a:r>
          </a:p>
          <a:p>
            <a:pPr>
              <a:spcAft>
                <a:spcPts val="1200"/>
              </a:spcAft>
            </a:pP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Uma rede pode ser modelada como um grafo que possui um conjunto de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nodos e arestas</a:t>
            </a:r>
          </a:p>
          <a:p>
            <a:pPr>
              <a:spcAft>
                <a:spcPts val="1200"/>
              </a:spcAft>
            </a:pPr>
            <a:r>
              <a:rPr lang="pt-BR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Redes sociais online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possuem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características que nos permitem modelá-las como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redes</a:t>
            </a:r>
          </a:p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Redes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de colaboração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científica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são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formadas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por pesquisadores que publicam trabalhos em fóruns científicos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5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5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3" y="215002"/>
            <a:ext cx="7886700" cy="904116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Grau dos Nodos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10" y="1519228"/>
            <a:ext cx="4092329" cy="3263504"/>
          </a:xfrm>
        </p:spPr>
      </p:pic>
      <p:sp>
        <p:nvSpPr>
          <p:cNvPr id="8" name="CaixaDeTexto 7"/>
          <p:cNvSpPr txBox="1"/>
          <p:nvPr/>
        </p:nvSpPr>
        <p:spPr>
          <a:xfrm>
            <a:off x="0" y="571624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Número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de arestas incidentes àquele nodo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964781" y="4754560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2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416510" y="1119118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1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67646" y="1147290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1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6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2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55944"/>
            <a:ext cx="7886700" cy="890468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Coeficiente de Agrupamento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28" y="1376245"/>
            <a:ext cx="4435521" cy="4094328"/>
          </a:xfrm>
        </p:spPr>
      </p:pic>
      <p:sp>
        <p:nvSpPr>
          <p:cNvPr id="5" name="CaixaDeTexto 4"/>
          <p:cNvSpPr txBox="1"/>
          <p:nvPr/>
        </p:nvSpPr>
        <p:spPr>
          <a:xfrm>
            <a:off x="1069440" y="319257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CA: 2/3</a:t>
            </a:r>
            <a:endParaRPr lang="pt-B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571624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CA informa o quão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agrupados os vizinhos de um</a:t>
            </a:r>
          </a:p>
          <a:p>
            <a:pPr algn="ctr"/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dado nodo se encontram na rede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7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5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55945"/>
            <a:ext cx="7886700" cy="876820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Componentes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23" y="1843302"/>
            <a:ext cx="6710754" cy="2919767"/>
          </a:xfrm>
        </p:spPr>
      </p:pic>
      <p:sp>
        <p:nvSpPr>
          <p:cNvPr id="4" name="CaixaDeTexto 3"/>
          <p:cNvSpPr txBox="1"/>
          <p:nvPr/>
        </p:nvSpPr>
        <p:spPr>
          <a:xfrm>
            <a:off x="0" y="547360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 componente é um subconjunto de nodos interligados entre si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8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7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2" y="201353"/>
            <a:ext cx="7886700" cy="1040593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Distância Média e Diâmetro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04" y="1948210"/>
            <a:ext cx="7013595" cy="2720575"/>
          </a:xfrm>
        </p:spPr>
      </p:pic>
      <p:sp>
        <p:nvSpPr>
          <p:cNvPr id="5" name="CaixaDeTexto 4"/>
          <p:cNvSpPr txBox="1"/>
          <p:nvPr/>
        </p:nvSpPr>
        <p:spPr>
          <a:xfrm>
            <a:off x="1861009" y="4704804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Caminho Mínimo: 1</a:t>
            </a:r>
            <a:endParaRPr lang="pt-B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14320" y="1486545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Diâmetro: 3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" y="557976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 distância média 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é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 média do número de arestas em todos 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os caminhos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mínimos 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existentes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958346" y="1479188"/>
            <a:ext cx="329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Distância Média: 1,66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9</a:t>
            </a:fld>
            <a:r>
              <a:rPr lang="pt-BR" smtClean="0"/>
              <a:t>/41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9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840</Words>
  <Application>Microsoft Office PowerPoint</Application>
  <PresentationFormat>Apresentação na tela (4:3)</PresentationFormat>
  <Paragraphs>225</Paragraphs>
  <Slides>41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Century Schoolbook</vt:lpstr>
      <vt:lpstr>Helvetica</vt:lpstr>
      <vt:lpstr>Symbol</vt:lpstr>
      <vt:lpstr>Tema do Office</vt:lpstr>
      <vt:lpstr>Um Estudo sobre a  Evolução Temporal de Comunidades Científicas</vt:lpstr>
      <vt:lpstr>A sociedade está Organizada  em Comunidades</vt:lpstr>
      <vt:lpstr>Trabalhos Relacionados</vt:lpstr>
      <vt:lpstr>Contribuições</vt:lpstr>
      <vt:lpstr>Redes Complexas</vt:lpstr>
      <vt:lpstr>Grau dos Nodos</vt:lpstr>
      <vt:lpstr>Coeficiente de Agrupamento</vt:lpstr>
      <vt:lpstr>Componentes</vt:lpstr>
      <vt:lpstr>Distância Média e Diâmetro</vt:lpstr>
      <vt:lpstr>Betweenness</vt:lpstr>
      <vt:lpstr>Assortatividade</vt:lpstr>
      <vt:lpstr>Assortatividade</vt:lpstr>
      <vt:lpstr>Comunidades Científicas</vt:lpstr>
      <vt:lpstr>SIGs da ACM Considerados</vt:lpstr>
      <vt:lpstr>CoScore</vt:lpstr>
      <vt:lpstr>Como estimar o Índice H</vt:lpstr>
      <vt:lpstr>Como estimar o Índice H</vt:lpstr>
      <vt:lpstr>Shine vs. Google Scholar</vt:lpstr>
      <vt:lpstr>Evolução do Índice H</vt:lpstr>
      <vt:lpstr>Resemblance e Coeficiente Angular</vt:lpstr>
      <vt:lpstr>Resemblance e Coeficiente Angular</vt:lpstr>
      <vt:lpstr>Comunidades de Luis von Ahn</vt:lpstr>
      <vt:lpstr>Comunidades de Luis von Ahn</vt:lpstr>
      <vt:lpstr>Comunidades de Jon Kleinberg</vt:lpstr>
      <vt:lpstr>Comunidades de Jon Kleinberg</vt:lpstr>
      <vt:lpstr>Pesquisadores Premiados</vt:lpstr>
      <vt:lpstr>Pesquisadores Premiados</vt:lpstr>
      <vt:lpstr>Evolução das Comunidades Científicas</vt:lpstr>
      <vt:lpstr>Evolução das Comunidades Científicas</vt:lpstr>
      <vt:lpstr>Membros do Núcleo vs. Não Membros</vt:lpstr>
      <vt:lpstr>Membros do Núcleo vs. Não Membros</vt:lpstr>
      <vt:lpstr>Membros do Núcleo vs. Não Membros</vt:lpstr>
      <vt:lpstr>Influência dos Membros do Núcleo</vt:lpstr>
      <vt:lpstr>Influência dos Membros do Núcleo</vt:lpstr>
      <vt:lpstr>Forte Correlação com CoScore Médio</vt:lpstr>
      <vt:lpstr>Visualização</vt:lpstr>
      <vt:lpstr>Visualização</vt:lpstr>
      <vt:lpstr>Visualização</vt:lpstr>
      <vt:lpstr>Conclusões</vt:lpstr>
      <vt:lpstr>Conclusões</vt:lpstr>
      <vt:lpstr>Um Estudo sobre a Evolução Temporal de Comunidades Científicas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Estudo sobre a Evolução Temporal de Comunidades Científicas</dc:title>
  <dc:creator>Bruno Leite Alves</dc:creator>
  <cp:lastModifiedBy>Bruno Leite Alves</cp:lastModifiedBy>
  <cp:revision>184</cp:revision>
  <dcterms:created xsi:type="dcterms:W3CDTF">2013-07-22T18:40:12Z</dcterms:created>
  <dcterms:modified xsi:type="dcterms:W3CDTF">2013-07-31T12:18:56Z</dcterms:modified>
</cp:coreProperties>
</file>