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256" r:id="rId2"/>
    <p:sldId id="257" r:id="rId3"/>
    <p:sldId id="318" r:id="rId4"/>
    <p:sldId id="316" r:id="rId5"/>
    <p:sldId id="284" r:id="rId6"/>
    <p:sldId id="258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313" r:id="rId15"/>
    <p:sldId id="260" r:id="rId16"/>
    <p:sldId id="261" r:id="rId17"/>
    <p:sldId id="262" r:id="rId18"/>
    <p:sldId id="263" r:id="rId19"/>
    <p:sldId id="294" r:id="rId20"/>
    <p:sldId id="264" r:id="rId21"/>
    <p:sldId id="292" r:id="rId22"/>
    <p:sldId id="266" r:id="rId23"/>
    <p:sldId id="308" r:id="rId24"/>
    <p:sldId id="310" r:id="rId25"/>
    <p:sldId id="311" r:id="rId26"/>
    <p:sldId id="271" r:id="rId27"/>
    <p:sldId id="312" r:id="rId28"/>
    <p:sldId id="298" r:id="rId29"/>
    <p:sldId id="293" r:id="rId30"/>
    <p:sldId id="275" r:id="rId31"/>
    <p:sldId id="297" r:id="rId32"/>
    <p:sldId id="278" r:id="rId33"/>
    <p:sldId id="296" r:id="rId34"/>
    <p:sldId id="295" r:id="rId35"/>
    <p:sldId id="279" r:id="rId36"/>
    <p:sldId id="303" r:id="rId37"/>
    <p:sldId id="280" r:id="rId38"/>
    <p:sldId id="302" r:id="rId39"/>
    <p:sldId id="314" r:id="rId40"/>
    <p:sldId id="315" r:id="rId41"/>
    <p:sldId id="281" r:id="rId42"/>
    <p:sldId id="282" r:id="rId43"/>
    <p:sldId id="317" r:id="rId44"/>
    <p:sldId id="283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406" autoAdjust="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-104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solidFill>
                      <a:schemeClr val="bg1"/>
                    </a:solidFill>
                    <a:latin typeface="Helvetica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SIGMOD</c:v>
                </c:pt>
                <c:pt idx="1">
                  <c:v>SIGIR</c:v>
                </c:pt>
                <c:pt idx="2">
                  <c:v>SIGGRAPH</c:v>
                </c:pt>
                <c:pt idx="3">
                  <c:v>SIGCOMM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0.85</c:v>
                </c:pt>
                <c:pt idx="1">
                  <c:v>0.7</c:v>
                </c:pt>
                <c:pt idx="2">
                  <c:v>0.5</c:v>
                </c:pt>
                <c:pt idx="3">
                  <c:v>0.35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40"/>
        <c:axId val="216583168"/>
        <c:axId val="216583728"/>
      </c:barChart>
      <c:catAx>
        <c:axId val="21658316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000" b="0">
                <a:effectLst/>
                <a:latin typeface="Helvetica" pitchFamily="34" charset="0"/>
              </a:defRPr>
            </a:pPr>
            <a:endParaRPr lang="pt-BR"/>
          </a:p>
        </c:txPr>
        <c:crossAx val="216583728"/>
        <c:crosses val="autoZero"/>
        <c:auto val="1"/>
        <c:lblAlgn val="ctr"/>
        <c:lblOffset val="100"/>
        <c:noMultiLvlLbl val="0"/>
      </c:catAx>
      <c:valAx>
        <c:axId val="21658372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216583168"/>
        <c:crosses val="max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7"/>
    </mc:Choice>
    <mc:Fallback>
      <c:style val="1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</a:gradFill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</a:gradFill>
            </c:spPr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2">
                      <a:lumMod val="50000"/>
                    </a:schemeClr>
                  </a:gs>
                  <a:gs pos="50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>
                    <a:solidFill>
                      <a:schemeClr val="bg1"/>
                    </a:solidFill>
                    <a:latin typeface="Helvetica" pitchFamily="34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Plan1!$A$2:$A$5</c:f>
              <c:strCache>
                <c:ptCount val="4"/>
                <c:pt idx="0">
                  <c:v>KDD</c:v>
                </c:pt>
                <c:pt idx="1">
                  <c:v>ICSE</c:v>
                </c:pt>
                <c:pt idx="2">
                  <c:v>CHI</c:v>
                </c:pt>
                <c:pt idx="3">
                  <c:v>POPL</c:v>
                </c:pt>
              </c:strCache>
            </c:strRef>
          </c:cat>
          <c:val>
            <c:numRef>
              <c:f>Plan1!$B$2:$B$5</c:f>
              <c:numCache>
                <c:formatCode>0%</c:formatCode>
                <c:ptCount val="4"/>
                <c:pt idx="0">
                  <c:v>0.75</c:v>
                </c:pt>
                <c:pt idx="1">
                  <c:v>0.65</c:v>
                </c:pt>
                <c:pt idx="2">
                  <c:v>0.57999999999999996</c:v>
                </c:pt>
                <c:pt idx="3">
                  <c:v>0.26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40"/>
        <c:axId val="216585968"/>
        <c:axId val="216586528"/>
      </c:barChart>
      <c:catAx>
        <c:axId val="21658596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000" b="0">
                <a:effectLst/>
                <a:latin typeface="Helvetica" pitchFamily="34" charset="0"/>
              </a:defRPr>
            </a:pPr>
            <a:endParaRPr lang="pt-BR"/>
          </a:p>
        </c:txPr>
        <c:crossAx val="216586528"/>
        <c:crosses val="autoZero"/>
        <c:auto val="1"/>
        <c:lblAlgn val="ctr"/>
        <c:lblOffset val="100"/>
        <c:noMultiLvlLbl val="0"/>
      </c:catAx>
      <c:valAx>
        <c:axId val="21658652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one"/>
        <c:crossAx val="216585968"/>
        <c:crosses val="max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229877515310622E-2"/>
          <c:y val="3.6478424591628297E-2"/>
          <c:w val="0.92670530766987547"/>
          <c:h val="0.85716829766394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Average</c:v>
                </c:pt>
              </c:strCache>
            </c:strRef>
          </c:tx>
          <c:spPr>
            <a:gradFill flip="none" rotWithShape="1"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006600"/>
                  </a:gs>
                  <a:gs pos="50000">
                    <a:srgbClr val="00B050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006600"/>
                  </a:gs>
                  <a:gs pos="50000">
                    <a:srgbClr val="00B050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006600"/>
                  </a:gs>
                  <a:gs pos="50000">
                    <a:srgbClr val="00B050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rgbClr val="006600"/>
                  </a:gs>
                  <a:gs pos="50000">
                    <a:srgbClr val="00B050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rgbClr val="C00000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c:spPr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0000">
                    <a:srgbClr val="C00000"/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</c:spPr>
          </c:dPt>
          <c:cat>
            <c:strRef>
              <c:f>Plan1!$A$2:$A$7</c:f>
              <c:strCache>
                <c:ptCount val="6"/>
                <c:pt idx="0">
                  <c:v>Average Degree</c:v>
                </c:pt>
                <c:pt idx="1">
                  <c:v>Average Short Path</c:v>
                </c:pt>
                <c:pt idx="2">
                  <c:v>Diameter</c:v>
                </c:pt>
                <c:pt idx="3">
                  <c:v>Large WCC</c:v>
                </c:pt>
                <c:pt idx="4">
                  <c:v>Custering Coefficient</c:v>
                </c:pt>
                <c:pt idx="5">
                  <c:v>Assortativity</c:v>
                </c:pt>
              </c:strCache>
            </c:strRef>
          </c:cat>
          <c:val>
            <c:numRef>
              <c:f>Plan1!$B$2:$B$7</c:f>
              <c:numCache>
                <c:formatCode>General</c:formatCode>
                <c:ptCount val="6"/>
                <c:pt idx="0">
                  <c:v>0.87</c:v>
                </c:pt>
                <c:pt idx="1">
                  <c:v>0.76</c:v>
                </c:pt>
                <c:pt idx="2">
                  <c:v>0.73</c:v>
                </c:pt>
                <c:pt idx="3">
                  <c:v>0.66</c:v>
                </c:pt>
                <c:pt idx="4">
                  <c:v>-0.1</c:v>
                </c:pt>
                <c:pt idx="5">
                  <c:v>-0.57999999999999996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61096192"/>
        <c:axId val="261096752"/>
      </c:barChart>
      <c:catAx>
        <c:axId val="26109619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noFill/>
          <a:ln>
            <a:noFill/>
          </a:ln>
        </c:spPr>
        <c:crossAx val="261096752"/>
        <c:crosses val="autoZero"/>
        <c:auto val="1"/>
        <c:lblAlgn val="ctr"/>
        <c:lblOffset val="100"/>
        <c:noMultiLvlLbl val="0"/>
      </c:catAx>
      <c:valAx>
        <c:axId val="2610967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261096192"/>
        <c:crosses val="max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142D8-A2A4-47F1-92B5-F4567C2B7D1A}" type="datetimeFigureOut">
              <a:rPr lang="pt-BR" smtClean="0"/>
              <a:t>20/08/2013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53172-2708-4994-9085-5B71DCB15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26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650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Para validar a estimativa, calculamos</a:t>
            </a:r>
            <a:r>
              <a:rPr lang="pt-BR" baseline="0" dirty="0" smtClean="0"/>
              <a:t> o coeficiente de Pearson</a:t>
            </a:r>
          </a:p>
          <a:p>
            <a:r>
              <a:rPr lang="pt-BR" dirty="0" smtClean="0"/>
              <a:t>- É possível notar no gráfico e pelo</a:t>
            </a:r>
            <a:r>
              <a:rPr lang="pt-BR" baseline="0" dirty="0" smtClean="0"/>
              <a:t> valor do coeficiente de Pearson uma forte correlação positiva entre o valor estimado e o valor do Google Scholar</a:t>
            </a:r>
          </a:p>
          <a:p>
            <a:r>
              <a:rPr lang="pt-BR" dirty="0" smtClean="0"/>
              <a:t>-</a:t>
            </a:r>
            <a:r>
              <a:rPr lang="pt-BR" baseline="0" dirty="0" smtClean="0"/>
              <a:t> Então podemos dizer que o </a:t>
            </a:r>
            <a:r>
              <a:rPr lang="pt-BR" baseline="0" dirty="0" err="1" smtClean="0"/>
              <a:t>Shine</a:t>
            </a:r>
            <a:r>
              <a:rPr lang="pt-BR" baseline="0" dirty="0" smtClean="0"/>
              <a:t> oferece uma boa estimativa para o índice h</a:t>
            </a:r>
          </a:p>
          <a:p>
            <a:r>
              <a:rPr lang="pt-BR" dirty="0" smtClean="0"/>
              <a:t>- Porém,</a:t>
            </a:r>
            <a:r>
              <a:rPr lang="pt-BR" baseline="0" dirty="0" smtClean="0"/>
              <a:t> este é o valor final do índice h, precisamos do índice ao longo do tempo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171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Nós utilizamos</a:t>
            </a:r>
            <a:r>
              <a:rPr lang="pt-BR" baseline="0" dirty="0" smtClean="0"/>
              <a:t> 3 abordagens para verificar qual melhor se aproximava da evolução contida no Google Scholar.</a:t>
            </a:r>
          </a:p>
          <a:p>
            <a:r>
              <a:rPr lang="pt-BR" baseline="0" dirty="0" smtClean="0"/>
              <a:t>- A primeira, fixando índice h constante, não obteve bons resultados, como podemos observar no gráfico da CDF da regressão linear</a:t>
            </a:r>
          </a:p>
          <a:p>
            <a:r>
              <a:rPr lang="pt-BR" baseline="0" dirty="0" smtClean="0"/>
              <a:t>- Utilizamos também uma estratégia apontada por </a:t>
            </a:r>
            <a:r>
              <a:rPr lang="pt-BR" baseline="0" dirty="0" err="1" smtClean="0"/>
              <a:t>Acuna</a:t>
            </a:r>
            <a:r>
              <a:rPr lang="pt-BR" baseline="0" dirty="0" smtClean="0"/>
              <a:t> em seu trabalho, no entanto, verificamos que o índice h tende a manter uma evolução linear ao longo do tempo, sendo esta a abordagem utilizada no presente trabalho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8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Depois disso, precisamos definir</a:t>
            </a:r>
            <a:r>
              <a:rPr lang="pt-BR" baseline="0" dirty="0" smtClean="0"/>
              <a:t> dos importantes limiares para a determinar do núcleo de uma comunidade</a:t>
            </a:r>
          </a:p>
          <a:p>
            <a:r>
              <a:rPr lang="pt-BR" baseline="0" dirty="0" smtClean="0"/>
              <a:t>- O primeiro é o tamanho do núcleo da comunidade, uma vez que temos um ranking baseado na </a:t>
            </a:r>
            <a:r>
              <a:rPr lang="pt-BR" baseline="0" dirty="0" err="1" smtClean="0"/>
              <a:t>CoScore</a:t>
            </a:r>
            <a:endParaRPr lang="pt-BR" baseline="0" dirty="0" smtClean="0"/>
          </a:p>
          <a:p>
            <a:r>
              <a:rPr lang="pt-BR" dirty="0" smtClean="0"/>
              <a:t>- O segundo é o tamanho da janela deslizante temporal</a:t>
            </a:r>
            <a:r>
              <a:rPr lang="pt-BR" baseline="0" dirty="0" smtClean="0"/>
              <a:t> para analisar as comunidades ao longo do tempo</a:t>
            </a:r>
          </a:p>
          <a:p>
            <a:r>
              <a:rPr lang="pt-BR" dirty="0" smtClean="0"/>
              <a:t>- Utilizamos o </a:t>
            </a:r>
            <a:r>
              <a:rPr lang="pt-BR" dirty="0" err="1" smtClean="0"/>
              <a:t>Resemblance</a:t>
            </a:r>
            <a:r>
              <a:rPr lang="pt-BR" baseline="0" dirty="0" smtClean="0"/>
              <a:t> e coeficiente angular para nos </a:t>
            </a:r>
            <a:r>
              <a:rPr lang="pt-BR" baseline="0" dirty="0" err="1" smtClean="0"/>
              <a:t>auxilar</a:t>
            </a:r>
            <a:r>
              <a:rPr lang="pt-BR" baseline="0" dirty="0" smtClean="0"/>
              <a:t>. O </a:t>
            </a:r>
            <a:r>
              <a:rPr lang="pt-BR" baseline="0" dirty="0" err="1" smtClean="0"/>
              <a:t>Resemblance</a:t>
            </a:r>
            <a:r>
              <a:rPr lang="pt-BR" baseline="0" dirty="0" smtClean="0"/>
              <a:t> é uma medida que identifica as mudanças em uma rede através do tempo e o coeficiente angular é responsável por identificar a inclinação de uma reta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0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Depois que realizamos os cálculos, definimos</a:t>
            </a:r>
            <a:r>
              <a:rPr lang="pt-BR" baseline="0" dirty="0" smtClean="0"/>
              <a:t> o tamanho do núcleo como 10% e o tamanho da janela como 3 anos. Aqui nós mostramos a comunidade SIGMOD, mas as demais comunidades seguem o mesmo padrão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04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Com</a:t>
            </a:r>
            <a:r>
              <a:rPr lang="pt-BR" baseline="0" dirty="0" smtClean="0"/>
              <a:t> o intuito de validar se nossa métrica é capaz de quantificar a importância de um pesquisador dentro comunidade</a:t>
            </a:r>
          </a:p>
          <a:p>
            <a:r>
              <a:rPr lang="pt-BR" dirty="0" smtClean="0"/>
              <a:t>- Selecionamos dois importantes pesquisadores</a:t>
            </a:r>
            <a:r>
              <a:rPr lang="pt-BR" baseline="0" dirty="0" smtClean="0"/>
              <a:t> que foram palestras convidados da WWW esse ano</a:t>
            </a:r>
          </a:p>
          <a:p>
            <a:r>
              <a:rPr lang="pt-BR" dirty="0" smtClean="0"/>
              <a:t>- </a:t>
            </a:r>
            <a:r>
              <a:rPr lang="pt-BR" dirty="0" err="1" smtClean="0"/>
              <a:t>Luis</a:t>
            </a:r>
            <a:r>
              <a:rPr lang="pt-BR" dirty="0" smtClean="0"/>
              <a:t> von </a:t>
            </a:r>
            <a:r>
              <a:rPr lang="pt-BR" dirty="0" err="1" smtClean="0"/>
              <a:t>Ahn</a:t>
            </a:r>
            <a:r>
              <a:rPr lang="pt-BR" baseline="0" dirty="0" smtClean="0"/>
              <a:t> possui um alto </a:t>
            </a:r>
            <a:r>
              <a:rPr lang="pt-BR" baseline="0" dirty="0" err="1" smtClean="0"/>
              <a:t>CoScore</a:t>
            </a:r>
            <a:r>
              <a:rPr lang="pt-BR" baseline="0" dirty="0" smtClean="0"/>
              <a:t> nas comunidades CHI e SIGCSE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623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possível observar que </a:t>
            </a:r>
            <a:r>
              <a:rPr lang="pt-BR" dirty="0" err="1" smtClean="0"/>
              <a:t>Luis</a:t>
            </a:r>
            <a:r>
              <a:rPr lang="pt-BR" dirty="0" smtClean="0"/>
              <a:t> von </a:t>
            </a:r>
            <a:r>
              <a:rPr lang="pt-BR" dirty="0" err="1" smtClean="0"/>
              <a:t>Ahn</a:t>
            </a:r>
            <a:r>
              <a:rPr lang="pt-BR" baseline="0" dirty="0" smtClean="0"/>
              <a:t> se tornou parte do núcleo da comunidade CHI e ficou próximo de se tornar parte do núcleo das conferências SIGCSE e DAC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054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Outro pesquisador importante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tb</a:t>
            </a:r>
            <a:r>
              <a:rPr lang="pt-BR" baseline="0" dirty="0" smtClean="0"/>
              <a:t> palestre da WWW é Jon </a:t>
            </a:r>
            <a:r>
              <a:rPr lang="pt-BR" baseline="0" dirty="0" err="1" smtClean="0"/>
              <a:t>Kleinberg</a:t>
            </a:r>
            <a:r>
              <a:rPr lang="pt-BR" baseline="0" dirty="0" smtClean="0"/>
              <a:t>. Podemos observar que ele faz parte do núcleo de várias comunidades.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917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Podemos notar </a:t>
            </a:r>
            <a:r>
              <a:rPr lang="pt-BR" dirty="0" err="1" smtClean="0"/>
              <a:t>tb</a:t>
            </a:r>
            <a:r>
              <a:rPr lang="pt-BR" baseline="0" dirty="0" smtClean="0"/>
              <a:t> uma transição de </a:t>
            </a:r>
            <a:r>
              <a:rPr lang="pt-BR" baseline="0" dirty="0" err="1" smtClean="0"/>
              <a:t>Kleinberg</a:t>
            </a:r>
            <a:r>
              <a:rPr lang="pt-BR" baseline="0" dirty="0" smtClean="0"/>
              <a:t> entre a comunidade STOC e CHI ao longo do tempo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85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Uma segunda</a:t>
            </a:r>
            <a:r>
              <a:rPr lang="pt-BR" baseline="0" dirty="0" smtClean="0"/>
              <a:t> validação que propusemos é identificar conferências com pesquisadores premiados e verificar se estes pesquisadores aparecem no núcleo de suas comunidades</a:t>
            </a:r>
          </a:p>
          <a:p>
            <a:r>
              <a:rPr lang="pt-BR" dirty="0" smtClean="0"/>
              <a:t>- É possível observar um grande número de membros dos</a:t>
            </a:r>
            <a:r>
              <a:rPr lang="pt-BR" baseline="0" dirty="0" smtClean="0"/>
              <a:t> núcleos premiados dentro das comunidades SIGMOD, SIGIR e SIGGRAPH</a:t>
            </a:r>
          </a:p>
          <a:p>
            <a:r>
              <a:rPr lang="pt-BR" dirty="0" smtClean="0"/>
              <a:t>- No caso da SIGCOMM,</a:t>
            </a:r>
            <a:r>
              <a:rPr lang="pt-BR" baseline="0" dirty="0" smtClean="0"/>
              <a:t> muitos pesquisadores aparecem em conferências patrocinadas pelo SIGCOMM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439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Aqui podemos observar </a:t>
            </a:r>
            <a:r>
              <a:rPr lang="pt-BR" baseline="0" dirty="0" err="1" smtClean="0"/>
              <a:t>tb</a:t>
            </a:r>
            <a:r>
              <a:rPr lang="pt-BR" baseline="0" dirty="0" smtClean="0"/>
              <a:t> um grande número de membros do núcleo premiados nas comunidades KDD, ICSE e CHI</a:t>
            </a:r>
          </a:p>
          <a:p>
            <a:r>
              <a:rPr lang="pt-BR" dirty="0" smtClean="0"/>
              <a:t>- Membros</a:t>
            </a:r>
            <a:r>
              <a:rPr lang="pt-BR" baseline="0" dirty="0" smtClean="0"/>
              <a:t> do núcleo da POPL foram premiados com o A. M. Turing </a:t>
            </a:r>
            <a:r>
              <a:rPr lang="pt-BR" baseline="0" dirty="0" err="1" smtClean="0"/>
              <a:t>Award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1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- Ex.:</a:t>
            </a:r>
            <a:r>
              <a:rPr lang="pt-BR" baseline="0" dirty="0" smtClean="0"/>
              <a:t> comunidades de </a:t>
            </a:r>
            <a:r>
              <a:rPr lang="pt-BR" baseline="0" dirty="0" err="1" smtClean="0"/>
              <a:t>fans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sports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fans</a:t>
            </a:r>
            <a:r>
              <a:rPr lang="pt-BR" baseline="0" dirty="0" smtClean="0"/>
              <a:t> de celebridades, comunidades de amigos, comunidades científicas e </a:t>
            </a:r>
            <a:r>
              <a:rPr lang="pt-BR" baseline="0" dirty="0" err="1" smtClean="0"/>
              <a:t>etc</a:t>
            </a:r>
            <a:endParaRPr lang="pt-BR" dirty="0" smtClean="0"/>
          </a:p>
          <a:p>
            <a:r>
              <a:rPr lang="pt-BR" dirty="0" smtClean="0"/>
              <a:t>- Podemos dizer</a:t>
            </a:r>
            <a:r>
              <a:rPr lang="pt-BR" baseline="0" dirty="0" smtClean="0"/>
              <a:t> que e</a:t>
            </a:r>
            <a:r>
              <a:rPr lang="pt-BR" dirty="0" smtClean="0"/>
              <a:t>ssas comunidades</a:t>
            </a:r>
            <a:r>
              <a:rPr lang="pt-BR" baseline="0" dirty="0" smtClean="0"/>
              <a:t> são redes sociais</a:t>
            </a:r>
          </a:p>
          <a:p>
            <a:r>
              <a:rPr lang="pt-BR" dirty="0" smtClean="0"/>
              <a:t>- Existem vários</a:t>
            </a:r>
            <a:r>
              <a:rPr lang="pt-BR" baseline="0" dirty="0" smtClean="0"/>
              <a:t> trabalhos que dizem que comunidades possuem líderes de opinião...</a:t>
            </a:r>
          </a:p>
          <a:p>
            <a:r>
              <a:rPr lang="pt-BR" dirty="0" smtClean="0"/>
              <a:t>- Nosso</a:t>
            </a:r>
            <a:r>
              <a:rPr lang="pt-BR" baseline="0" dirty="0" smtClean="0"/>
              <a:t> objetivo é identificar líderes de comunidades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71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Nossas análises são realizadas</a:t>
            </a:r>
            <a:r>
              <a:rPr lang="pt-BR" baseline="0" dirty="0" smtClean="0"/>
              <a:t> sob duas perspectivas</a:t>
            </a:r>
          </a:p>
          <a:p>
            <a:r>
              <a:rPr lang="pt-BR" dirty="0" smtClean="0"/>
              <a:t>- A primeira consiste em analisar</a:t>
            </a:r>
            <a:r>
              <a:rPr lang="pt-BR" baseline="0" dirty="0" smtClean="0"/>
              <a:t> a evolução das redes ano a ano acumulando nodos e arestas para uma instância final do grafo</a:t>
            </a:r>
          </a:p>
          <a:p>
            <a:r>
              <a:rPr lang="pt-BR" dirty="0" smtClean="0"/>
              <a:t>- É possível observar que de forma geral o</a:t>
            </a:r>
            <a:r>
              <a:rPr lang="pt-BR" baseline="0" dirty="0" smtClean="0"/>
              <a:t> tamanho do maior CFC cresce ao longo do tempo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532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A segunda perspectiva consiste em analisar</a:t>
            </a:r>
            <a:r>
              <a:rPr lang="pt-BR" baseline="0" dirty="0" smtClean="0"/>
              <a:t> instâncias construídas com base em nodos e arestas a partir de um janela temporal </a:t>
            </a:r>
            <a:r>
              <a:rPr lang="pt-BR" baseline="0" dirty="0" err="1" smtClean="0"/>
              <a:t>pré</a:t>
            </a:r>
            <a:r>
              <a:rPr lang="pt-BR" baseline="0" dirty="0" smtClean="0"/>
              <a:t> definida</a:t>
            </a:r>
          </a:p>
          <a:p>
            <a:r>
              <a:rPr lang="pt-BR" baseline="0" dirty="0" smtClean="0"/>
              <a:t>- Aqui, utilizamos uma janela temporal deslizante, sendo possível notar uma variação ao longo do tempo</a:t>
            </a:r>
          </a:p>
          <a:p>
            <a:r>
              <a:rPr lang="pt-BR" dirty="0" smtClean="0"/>
              <a:t>- Isso</a:t>
            </a:r>
            <a:r>
              <a:rPr lang="pt-BR" baseline="0" dirty="0" smtClean="0"/>
              <a:t> nos motivou a investigar o papel do núcleo sob esta perspectiva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908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O foco deste trabalho é entender como</a:t>
            </a:r>
            <a:r>
              <a:rPr lang="pt-BR" baseline="0" dirty="0" smtClean="0"/>
              <a:t> o núcleo afeta as propriedades da rede ao longo do tempo</a:t>
            </a:r>
          </a:p>
          <a:p>
            <a:r>
              <a:rPr lang="pt-BR" baseline="0" dirty="0" smtClean="0"/>
              <a:t>- Então, utilizando uma janela temporal deslizante, nós percebemos que o grau médio dos membros é superior aos dos não membros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80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Diferentemente do grau médio, o coeficiente de agrupamento é menor para os membros do núcleo</a:t>
            </a:r>
          </a:p>
          <a:p>
            <a:r>
              <a:rPr lang="pt-BR" dirty="0" smtClean="0"/>
              <a:t>- Isto</a:t>
            </a:r>
            <a:r>
              <a:rPr lang="pt-BR" baseline="0" dirty="0" smtClean="0"/>
              <a:t> pode indicar que os membros dos núcleos atuam como hubs conectando diferentes grupos com pequenas intersecções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465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Para verificar se os membros do núcleo atuam como hubs, nós calculamos o </a:t>
            </a:r>
            <a:r>
              <a:rPr lang="pt-BR" baseline="0" dirty="0" err="1" smtClean="0"/>
              <a:t>betweenness</a:t>
            </a:r>
            <a:r>
              <a:rPr lang="pt-BR" baseline="0" dirty="0" smtClean="0"/>
              <a:t> médio dos membros do núcleo</a:t>
            </a:r>
          </a:p>
          <a:p>
            <a:r>
              <a:rPr lang="pt-BR" dirty="0" smtClean="0"/>
              <a:t>- O </a:t>
            </a:r>
            <a:r>
              <a:rPr lang="pt-BR" baseline="0" dirty="0" err="1" smtClean="0"/>
              <a:t>betweenness</a:t>
            </a:r>
            <a:r>
              <a:rPr lang="pt-BR" baseline="0" dirty="0" smtClean="0"/>
              <a:t> médio indica que um alto número de caminhos mínimos médio passam pelos membros do núcleo</a:t>
            </a:r>
          </a:p>
          <a:p>
            <a:r>
              <a:rPr lang="pt-BR" dirty="0" smtClean="0"/>
              <a:t>- Isso</a:t>
            </a:r>
            <a:r>
              <a:rPr lang="pt-BR" baseline="0" dirty="0" smtClean="0"/>
              <a:t> confirma que membros do núcleo atuam como hubs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7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Para entender como o </a:t>
            </a:r>
            <a:r>
              <a:rPr lang="pt-BR" baseline="0" dirty="0" err="1" smtClean="0"/>
              <a:t>CoScore</a:t>
            </a:r>
            <a:r>
              <a:rPr lang="pt-BR" baseline="0" dirty="0" smtClean="0"/>
              <a:t> evoluí ao longo do tempo, nós propomos essa métrica, o </a:t>
            </a:r>
            <a:r>
              <a:rPr lang="pt-BR" baseline="0" dirty="0" err="1" smtClean="0"/>
              <a:t>CoScore</a:t>
            </a:r>
            <a:r>
              <a:rPr lang="pt-BR" baseline="0" dirty="0" smtClean="0"/>
              <a:t> médio.</a:t>
            </a:r>
          </a:p>
          <a:p>
            <a:r>
              <a:rPr lang="pt-BR" dirty="0" smtClean="0"/>
              <a:t>- O </a:t>
            </a:r>
            <a:r>
              <a:rPr lang="pt-BR" dirty="0" err="1" smtClean="0"/>
              <a:t>CoSocre</a:t>
            </a:r>
            <a:r>
              <a:rPr lang="pt-BR" dirty="0" smtClean="0"/>
              <a:t> médio</a:t>
            </a:r>
            <a:r>
              <a:rPr lang="pt-BR" baseline="0" dirty="0" smtClean="0"/>
              <a:t> de uma comunidade cresce ao longo do tempo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10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Aqui é possível observar um comportamento similar em outras comunidades.</a:t>
            </a:r>
          </a:p>
          <a:p>
            <a:r>
              <a:rPr lang="pt-BR" dirty="0" smtClean="0"/>
              <a:t>-</a:t>
            </a:r>
            <a:r>
              <a:rPr lang="pt-BR" baseline="0" dirty="0" smtClean="0"/>
              <a:t> M</a:t>
            </a:r>
            <a:r>
              <a:rPr lang="pt-BR" dirty="0" smtClean="0"/>
              <a:t>as como isso</a:t>
            </a:r>
            <a:r>
              <a:rPr lang="pt-BR" baseline="0" dirty="0" smtClean="0"/>
              <a:t> afeta a rede?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46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Desta forma, calculamos a</a:t>
            </a:r>
            <a:r>
              <a:rPr lang="pt-BR" baseline="0" dirty="0" smtClean="0"/>
              <a:t> correlação entre o </a:t>
            </a:r>
            <a:r>
              <a:rPr lang="pt-BR" baseline="0" dirty="0" err="1" smtClean="0"/>
              <a:t>CoScore</a:t>
            </a:r>
            <a:r>
              <a:rPr lang="pt-BR" baseline="0" dirty="0" smtClean="0"/>
              <a:t> médio e outras métricas de redes complexas</a:t>
            </a:r>
          </a:p>
          <a:p>
            <a:r>
              <a:rPr lang="pt-BR" dirty="0" smtClean="0"/>
              <a:t>- Exceto</a:t>
            </a:r>
            <a:r>
              <a:rPr lang="pt-BR" baseline="0" dirty="0" smtClean="0"/>
              <a:t> pelo coeficiente de agrupamento, todas as métricas possuem uma forte correlação com o </a:t>
            </a:r>
            <a:r>
              <a:rPr lang="pt-BR" baseline="0" dirty="0" err="1" smtClean="0"/>
              <a:t>CoScore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Medio</a:t>
            </a:r>
            <a:endParaRPr lang="pt-BR" baseline="0" dirty="0" smtClean="0"/>
          </a:p>
          <a:p>
            <a:r>
              <a:rPr lang="pt-BR" dirty="0" smtClean="0"/>
              <a:t>-</a:t>
            </a:r>
            <a:r>
              <a:rPr lang="pt-BR" baseline="0" dirty="0" smtClean="0"/>
              <a:t> Assim, se aumentarmos ou diminuirmos o </a:t>
            </a:r>
            <a:r>
              <a:rPr lang="pt-BR" baseline="0" dirty="0" err="1" smtClean="0"/>
              <a:t>CoScore</a:t>
            </a:r>
            <a:r>
              <a:rPr lang="pt-BR" baseline="0" dirty="0" smtClean="0"/>
              <a:t> médio, essas métricas </a:t>
            </a:r>
            <a:r>
              <a:rPr lang="pt-BR" baseline="0" dirty="0" err="1" smtClean="0"/>
              <a:t>tb</a:t>
            </a:r>
            <a:r>
              <a:rPr lang="pt-BR" baseline="0" dirty="0" smtClean="0"/>
              <a:t> serão afetadas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51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Aqui apresentamos uma visualização</a:t>
            </a:r>
            <a:r>
              <a:rPr lang="pt-BR" baseline="0" dirty="0" smtClean="0"/>
              <a:t> das redes estudadas.</a:t>
            </a:r>
          </a:p>
          <a:p>
            <a:r>
              <a:rPr lang="pt-BR" dirty="0" smtClean="0"/>
              <a:t>- As redes foram construídas</a:t>
            </a:r>
            <a:r>
              <a:rPr lang="pt-BR" baseline="0" dirty="0" smtClean="0"/>
              <a:t> ao longo do tempo acumulando nodos e arestas, onde cada cor representa um componente da rede e o tamanho do nodo indica quantas vezes aquele pesquisador apareceu na rede</a:t>
            </a:r>
          </a:p>
          <a:p>
            <a:r>
              <a:rPr lang="pt-BR" dirty="0" smtClean="0"/>
              <a:t>- Aqui podemos observar</a:t>
            </a:r>
            <a:r>
              <a:rPr lang="pt-BR" baseline="0" dirty="0" smtClean="0"/>
              <a:t> a comunidade SIGMOD, onde grande parte dos membros do núcleo se encontram no maior CFC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290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Aqui, a comunidade SAC, onde os membros do núcleo se encontram</a:t>
            </a:r>
            <a:r>
              <a:rPr lang="pt-BR" baseline="0" dirty="0" smtClean="0"/>
              <a:t> espalhados na rede</a:t>
            </a:r>
          </a:p>
          <a:p>
            <a:r>
              <a:rPr lang="pt-BR" dirty="0" smtClean="0"/>
              <a:t>- Uma</a:t>
            </a:r>
            <a:r>
              <a:rPr lang="pt-BR" baseline="0" dirty="0" smtClean="0"/>
              <a:t> característica interessante desta rede é que ela não possui um grande CFC bem definido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99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Estamos interessados em identificar líderes</a:t>
            </a:r>
            <a:r>
              <a:rPr lang="pt-BR" baseline="0" dirty="0" smtClean="0"/>
              <a:t> de comunidades</a:t>
            </a:r>
          </a:p>
          <a:p>
            <a:r>
              <a:rPr lang="pt-BR" dirty="0" smtClean="0"/>
              <a:t>- Desta</a:t>
            </a:r>
            <a:r>
              <a:rPr lang="pt-BR" baseline="0" dirty="0" smtClean="0"/>
              <a:t> forma, nosso objetivo é estudar a dinâmica das comunidades e identificar seus líderes, que chamamos de núcleo</a:t>
            </a:r>
          </a:p>
          <a:p>
            <a:r>
              <a:rPr lang="pt-BR" dirty="0" smtClean="0"/>
              <a:t>- Tb estamos interessados nas</a:t>
            </a:r>
            <a:r>
              <a:rPr lang="pt-BR" baseline="0" dirty="0" smtClean="0"/>
              <a:t> propriedades deste núcleo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648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E por fim temos a comunidade STOC, uma comunidade com um  maior CFC claramente definido</a:t>
            </a:r>
          </a:p>
          <a:p>
            <a:r>
              <a:rPr lang="pt-BR" dirty="0" smtClean="0"/>
              <a:t>- É possível</a:t>
            </a:r>
            <a:r>
              <a:rPr lang="pt-BR" baseline="0" dirty="0" smtClean="0"/>
              <a:t> observar </a:t>
            </a:r>
            <a:r>
              <a:rPr lang="pt-BR" baseline="0" dirty="0" err="1" smtClean="0"/>
              <a:t>tb</a:t>
            </a:r>
            <a:r>
              <a:rPr lang="pt-BR" baseline="0" dirty="0" smtClean="0"/>
              <a:t> que os membros do núcleo também se concentram no maior CFC com poucas exceções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9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Bom,</a:t>
            </a:r>
            <a:r>
              <a:rPr lang="pt-BR" baseline="0" dirty="0" smtClean="0"/>
              <a:t> com este trabalho, concluímos que:</a:t>
            </a:r>
          </a:p>
          <a:p>
            <a:r>
              <a:rPr lang="pt-BR" dirty="0" smtClean="0"/>
              <a:t>- Os núcleos das comunidades é fortemente correlacionado com</a:t>
            </a:r>
            <a:r>
              <a:rPr lang="pt-BR" baseline="0" dirty="0" smtClean="0"/>
              <a:t> a variação das propriedades da rede</a:t>
            </a:r>
          </a:p>
          <a:p>
            <a:r>
              <a:rPr lang="pt-BR" dirty="0" smtClean="0"/>
              <a:t>- Que</a:t>
            </a:r>
            <a:r>
              <a:rPr lang="pt-BR" baseline="0" dirty="0" smtClean="0"/>
              <a:t> eles também atuam como ponte que conectam grupos</a:t>
            </a:r>
          </a:p>
          <a:p>
            <a:r>
              <a:rPr lang="pt-BR" dirty="0" smtClean="0"/>
              <a:t>- E finalmente,</a:t>
            </a:r>
            <a:r>
              <a:rPr lang="pt-BR" baseline="0" dirty="0" smtClean="0"/>
              <a:t> aumenta o grau médio da rede e diminui a </a:t>
            </a:r>
            <a:r>
              <a:rPr lang="pt-BR" baseline="0" dirty="0" err="1" smtClean="0"/>
              <a:t>assortatividade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417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</a:t>
            </a:r>
            <a:r>
              <a:rPr lang="pt-BR" baseline="0" dirty="0" smtClean="0"/>
              <a:t> </a:t>
            </a:r>
            <a:r>
              <a:rPr lang="pt-BR" dirty="0" smtClean="0"/>
              <a:t>Como trabalhos</a:t>
            </a:r>
            <a:r>
              <a:rPr lang="pt-BR" baseline="0" dirty="0" smtClean="0"/>
              <a:t> futuros nós propomos: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19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82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Nós utilizamos uma vasta</a:t>
            </a:r>
            <a:r>
              <a:rPr lang="pt-BR" baseline="0" dirty="0" smtClean="0"/>
              <a:t> coleção de conceitos e métricas de redes complexas que são aplicáveis a vários tipos de contexto, inclusive redes de colaboração.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99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Agora vamos abordar as métricas e conceitos utilizadas neste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85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DBLP possui muita informação,</a:t>
            </a:r>
            <a:r>
              <a:rPr lang="pt-BR" baseline="0" dirty="0" smtClean="0"/>
              <a:t> por isso selecionamos as conferências </a:t>
            </a:r>
            <a:r>
              <a:rPr lang="pt-BR" baseline="0" dirty="0" err="1" smtClean="0"/>
              <a:t>FLAGSHIPs</a:t>
            </a:r>
            <a:r>
              <a:rPr lang="pt-BR" baseline="0" dirty="0" smtClean="0"/>
              <a:t> (importantes)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11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Nossa métrica captura</a:t>
            </a:r>
            <a:r>
              <a:rPr lang="pt-BR" baseline="0" dirty="0" smtClean="0"/>
              <a:t> a importância geral do pesquisador e a importância na comunidade</a:t>
            </a:r>
            <a:endParaRPr lang="pt-BR" dirty="0" smtClean="0"/>
          </a:p>
          <a:p>
            <a:r>
              <a:rPr lang="pt-BR" dirty="0" smtClean="0"/>
              <a:t>- Uma parte importante desta</a:t>
            </a:r>
            <a:r>
              <a:rPr lang="pt-BR" baseline="0" dirty="0" smtClean="0"/>
              <a:t> métrica é o índice h, então nós precisávamos obter este valor ao longo do tempo, já que este é um estudo temporal</a:t>
            </a:r>
          </a:p>
          <a:p>
            <a:r>
              <a:rPr lang="pt-BR" dirty="0" smtClean="0"/>
              <a:t>-</a:t>
            </a:r>
            <a:r>
              <a:rPr lang="pt-BR" baseline="0" dirty="0" smtClean="0"/>
              <a:t> O índice h mede a </a:t>
            </a:r>
            <a:r>
              <a:rPr lang="pt-BR" baseline="0" dirty="0" err="1" smtClean="0"/>
              <a:t>prolificade</a:t>
            </a:r>
            <a:r>
              <a:rPr lang="pt-BR" baseline="0" dirty="0" smtClean="0"/>
              <a:t> do pesquisadores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040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 Primeiro tentamos usar o Google Scholar,</a:t>
            </a:r>
            <a:r>
              <a:rPr lang="pt-BR" baseline="0" dirty="0" smtClean="0"/>
              <a:t> uma ferramenta largamente utilizada pela comunidade científica para estimar o índice h.</a:t>
            </a:r>
          </a:p>
          <a:p>
            <a:r>
              <a:rPr lang="pt-BR" baseline="0" dirty="0" smtClean="0"/>
              <a:t>- Selecionamos aleatoriamente 10 pesquisadores de cada comunidade e verificamos que apenas 30% dos autores da DBLP possuem um perfil no Google Scholar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13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</a:t>
            </a:r>
            <a:r>
              <a:rPr lang="pt-BR" baseline="0" dirty="0" smtClean="0"/>
              <a:t> nós utilizamos os dados do projeto SHINE para estimar o valor final do índice h de um pesquisador</a:t>
            </a:r>
          </a:p>
          <a:p>
            <a:r>
              <a:rPr lang="pt-BR" baseline="0" dirty="0" smtClean="0"/>
              <a:t>O SHINE é um projeto utilizado para estimar o índice h de conferências e reúne as publicações ... (rodapé)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53172-2708-4994-9085-5B71DCB1512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59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FA378-C878-4633-A89B-6BF8C9423FEE}" type="datetime1">
              <a:rPr lang="pt-BR" smtClean="0"/>
              <a:t>20/08/2013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56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8E20-8878-4DC8-B6CE-12829F438064}" type="datetime1">
              <a:rPr lang="pt-BR" smtClean="0"/>
              <a:t>20/08/2013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61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7991-0831-4290-85AE-09E23850168D}" type="datetime1">
              <a:rPr lang="pt-BR" smtClean="0"/>
              <a:t>20/08/2013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19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884E-1FA3-4349-8E7A-EDFD15A95DA0}" type="datetime1">
              <a:rPr lang="pt-BR" smtClean="0"/>
              <a:t>20/08/2013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‹nº›</a:t>
            </a:fld>
            <a:r>
              <a:rPr lang="pt-BR" dirty="0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91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B5E1-B742-4B7F-A8CC-C71C947DFA1D}" type="datetime1">
              <a:rPr lang="pt-BR" smtClean="0"/>
              <a:t>20/08/2013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48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018E-76E9-4ECF-A338-4FF0C20DAD2A}" type="datetime1">
              <a:rPr lang="pt-BR" smtClean="0"/>
              <a:t>20/08/2013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76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43CE-C55A-412E-8032-96246FC255CF}" type="datetime1">
              <a:rPr lang="pt-BR" smtClean="0"/>
              <a:t>20/08/2013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58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4314-D391-4D9B-A967-0049A8EA2205}" type="datetime1">
              <a:rPr lang="pt-BR" smtClean="0"/>
              <a:t>20/08/2013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319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ECE0-E658-427C-A47F-7CAF6FD35190}" type="datetime1">
              <a:rPr lang="pt-BR" smtClean="0"/>
              <a:t>20/08/2013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3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E50F-DA73-49BA-9C65-002E1F096A72}" type="datetime1">
              <a:rPr lang="pt-BR" smtClean="0"/>
              <a:t>20/08/2013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91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7718-FB6F-411E-A20F-95D721102071}" type="datetime1">
              <a:rPr lang="pt-BR" smtClean="0"/>
              <a:t>20/08/2013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22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04684-1825-4B46-900E-427FCFC2556D}" type="datetime1">
              <a:rPr lang="pt-BR" smtClean="0"/>
              <a:t>20/08/2013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8C74B-25F1-42A0-8DDE-A3753A24A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7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314" y="1279377"/>
            <a:ext cx="7772400" cy="2061029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Um Estudo sobre a </a:t>
            </a:r>
            <a:b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Evolução Temporal de Comunidades Científicas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7514" y="3898628"/>
            <a:ext cx="6858000" cy="1655762"/>
          </a:xfrm>
        </p:spPr>
        <p:txBody>
          <a:bodyPr/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Bruno Leite Alves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O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rientador: Alberto H. F.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Laender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Coorientador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Fabrício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Benevenuto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7" y="5875569"/>
            <a:ext cx="1794699" cy="5563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01" y="5714047"/>
            <a:ext cx="1354997" cy="7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5945"/>
            <a:ext cx="7886700" cy="87682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Componentes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23" y="1843302"/>
            <a:ext cx="6710754" cy="2919767"/>
          </a:xfrm>
        </p:spPr>
      </p:pic>
      <p:sp>
        <p:nvSpPr>
          <p:cNvPr id="4" name="CaixaDeTexto 3"/>
          <p:cNvSpPr txBox="1"/>
          <p:nvPr/>
        </p:nvSpPr>
        <p:spPr>
          <a:xfrm>
            <a:off x="0" y="547360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 componente é um subconjunto de nodos interligados entre si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10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57656"/>
            <a:ext cx="8515349" cy="113392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Caminho Mínimo Médio e Diâmetro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04" y="1948210"/>
            <a:ext cx="7013595" cy="2720575"/>
          </a:xfrm>
        </p:spPr>
      </p:pic>
      <p:sp>
        <p:nvSpPr>
          <p:cNvPr id="5" name="CaixaDeTexto 4"/>
          <p:cNvSpPr txBox="1"/>
          <p:nvPr/>
        </p:nvSpPr>
        <p:spPr>
          <a:xfrm>
            <a:off x="2349122" y="4662609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Caminho Mínimo: 1</a:t>
            </a:r>
            <a:endParaRPr lang="pt-B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09602" y="1486545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Diâmetro: 3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" y="550093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caminho mínimo médio é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média do número de arestas em todos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os caminhos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mínimos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existentes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42477" y="1491108"/>
            <a:ext cx="4421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Caminho Mínimo Médio: 1,66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11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9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01354"/>
            <a:ext cx="7886700" cy="917764"/>
          </a:xfrm>
        </p:spPr>
        <p:txBody>
          <a:bodyPr/>
          <a:lstStyle/>
          <a:p>
            <a:pPr algn="ctr"/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Betweenness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446" y="1725156"/>
            <a:ext cx="3735108" cy="3263504"/>
          </a:xfrm>
        </p:spPr>
      </p:pic>
      <p:sp>
        <p:nvSpPr>
          <p:cNvPr id="5" name="CaixaDeTexto 4"/>
          <p:cNvSpPr txBox="1"/>
          <p:nvPr/>
        </p:nvSpPr>
        <p:spPr>
          <a:xfrm>
            <a:off x="3399149" y="134423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32476" y="1344232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407248" y="315685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021246" y="315685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32476" y="496663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99149" y="496663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0,03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1837" y="2940579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0,4</a:t>
            </a:r>
            <a:endParaRPr lang="pt-B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558279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Mede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centralidade de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 nodo considerando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 número de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caminhos mínimos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que por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ele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passam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12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7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2" y="174057"/>
            <a:ext cx="7886700" cy="931411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Assortatividade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55" y="1658098"/>
            <a:ext cx="2783289" cy="3372061"/>
          </a:xfrm>
        </p:spPr>
      </p:pic>
      <p:sp>
        <p:nvSpPr>
          <p:cNvPr id="6" name="CaixaDeTexto 5"/>
          <p:cNvSpPr txBox="1"/>
          <p:nvPr/>
        </p:nvSpPr>
        <p:spPr>
          <a:xfrm>
            <a:off x="0" y="558279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Indica se os nodos tendem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estabelecer conexões com outros nodos de mesmo grau ou não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057954" y="1257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90260" y="1257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94475" y="503015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84570" y="322033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63644" y="322033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13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2" y="174057"/>
            <a:ext cx="7886700" cy="931411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Assortatividade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55" y="1658097"/>
            <a:ext cx="2783289" cy="3372063"/>
          </a:xfrm>
        </p:spPr>
      </p:pic>
      <p:sp>
        <p:nvSpPr>
          <p:cNvPr id="7" name="CaixaDeTexto 6"/>
          <p:cNvSpPr txBox="1"/>
          <p:nvPr/>
        </p:nvSpPr>
        <p:spPr>
          <a:xfrm>
            <a:off x="3057954" y="1257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90260" y="125798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94475" y="503015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184570" y="322033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963644" y="3220333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3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558279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Indica se os nodos tendem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estabelecer conexões com outros nodos de mesmo grau ou não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14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7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7705"/>
            <a:ext cx="7886700" cy="945059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Científicas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801505"/>
            <a:ext cx="9144000" cy="46129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2,2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milhões de publicações 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1,2</a:t>
            </a:r>
            <a:r>
              <a:rPr lang="pt-BR" sz="3600" b="1" dirty="0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milhões de autores</a:t>
            </a: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pt-BR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22</a:t>
            </a:r>
            <a:r>
              <a:rPr lang="pt-BR" sz="36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conferências principais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dos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maiores </a:t>
            </a:r>
            <a:r>
              <a:rPr lang="pt-BR" sz="3600" b="1" dirty="0" err="1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SIGs</a:t>
            </a:r>
            <a:r>
              <a:rPr lang="pt-BR" sz="3600" b="1" dirty="0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 ACM</a:t>
            </a:r>
          </a:p>
          <a:p>
            <a:endParaRPr lang="pt-BR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Consideramos cada </a:t>
            </a:r>
            <a:r>
              <a:rPr lang="pt-BR" sz="3600" b="1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conferência</a:t>
            </a:r>
            <a:r>
              <a:rPr lang="pt-BR" sz="3600" dirty="0" smtClean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</a:t>
            </a:r>
            <a:r>
              <a:rPr lang="pt-BR" sz="3600" dirty="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como uma </a:t>
            </a:r>
            <a:r>
              <a:rPr lang="pt-BR" sz="3600" b="1" dirty="0" smtClean="0">
                <a:solidFill>
                  <a:srgbClr val="FF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comunidade científica</a:t>
            </a:r>
            <a:endParaRPr lang="pt-BR" sz="3600" b="1" dirty="0">
              <a:solidFill>
                <a:srgbClr val="FF99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87" y="1016759"/>
            <a:ext cx="2744013" cy="103723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15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32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5944"/>
            <a:ext cx="7886700" cy="1054241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SIGs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da ACM Considerados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26542"/>
              </p:ext>
            </p:extLst>
          </p:nvPr>
        </p:nvGraphicFramePr>
        <p:xfrm>
          <a:off x="1009161" y="1706597"/>
          <a:ext cx="7179495" cy="4380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65"/>
                <a:gridCol w="2393165"/>
                <a:gridCol w="2393165"/>
              </a:tblGrid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SIGACT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SIGDOC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SIGMOD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SIGAPP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SIGGRAPH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SIGOPS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SIGARCH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SIGIR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SIGPLAN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SIGBED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SIGKDD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SIGSAC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SIGCHI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SIGMETRICS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SIGSOFT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SIGCOMM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SIGMICRO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SIGWEB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SIGCSE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SIGMM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  <a:tr h="547538"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SIGDA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1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SIGMOBILE</a:t>
                      </a:r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1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16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6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7705"/>
            <a:ext cx="7886700" cy="945059"/>
          </a:xfrm>
        </p:spPr>
        <p:txBody>
          <a:bodyPr/>
          <a:lstStyle/>
          <a:p>
            <a:pPr algn="ctr"/>
            <a:r>
              <a:rPr lang="pt-B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37480"/>
            <a:ext cx="7886700" cy="28933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Estima a importância de um pesquisador dentro de uma comunidade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</a:t>
            </a:r>
            <a:r>
              <a:rPr lang="pt-BR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 um pesquisador </a:t>
            </a: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com um índice h </a:t>
            </a:r>
            <a:r>
              <a:rPr lang="pt-BR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em uma comunidade </a:t>
            </a: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em um período de tempo </a:t>
            </a: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é dado por: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Conteúdo 5"/>
          <p:cNvSpPr txBox="1">
            <a:spLocks/>
          </p:cNvSpPr>
          <p:nvPr/>
        </p:nvSpPr>
        <p:spPr>
          <a:xfrm>
            <a:off x="1023585" y="4435521"/>
            <a:ext cx="7096835" cy="7116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i="1" dirty="0" err="1" smtClean="0">
                <a:latin typeface="Century Schoolbook" pitchFamily="18" charset="0"/>
              </a:rPr>
              <a:t>CoScore</a:t>
            </a:r>
            <a:r>
              <a:rPr lang="pt-BR" sz="3200" i="1" baseline="-25000" dirty="0" err="1" smtClean="0">
                <a:latin typeface="Century Schoolbook" pitchFamily="18" charset="0"/>
              </a:rPr>
              <a:t>p,c,t</a:t>
            </a:r>
            <a:r>
              <a:rPr lang="pt-BR" sz="3200" dirty="0" smtClean="0">
                <a:latin typeface="Century Schoolbook" pitchFamily="18" charset="0"/>
              </a:rPr>
              <a:t> </a:t>
            </a:r>
            <a:r>
              <a:rPr lang="pt-BR" sz="3200" dirty="0">
                <a:latin typeface="Century Schoolbook" pitchFamily="18" charset="0"/>
                <a:sym typeface="Symbol"/>
              </a:rPr>
              <a:t></a:t>
            </a:r>
            <a:r>
              <a:rPr lang="pt-BR" sz="3200" dirty="0">
                <a:latin typeface="Century Schoolbook" pitchFamily="18" charset="0"/>
              </a:rPr>
              <a:t> </a:t>
            </a:r>
            <a:r>
              <a:rPr lang="pt-BR" sz="3200" i="1" dirty="0" err="1">
                <a:latin typeface="Century Schoolbook" pitchFamily="18" charset="0"/>
              </a:rPr>
              <a:t>h</a:t>
            </a:r>
            <a:r>
              <a:rPr lang="pt-BR" sz="3200" i="1" baseline="-25000" dirty="0" err="1">
                <a:latin typeface="Century Schoolbook" pitchFamily="18" charset="0"/>
              </a:rPr>
              <a:t>p,t</a:t>
            </a:r>
            <a:r>
              <a:rPr lang="pt-BR" sz="3200" dirty="0">
                <a:latin typeface="Century Schoolbook" pitchFamily="18" charset="0"/>
              </a:rPr>
              <a:t> </a:t>
            </a:r>
            <a:r>
              <a:rPr lang="pt-BR" sz="3200" dirty="0">
                <a:latin typeface="Century Schoolbook" pitchFamily="18" charset="0"/>
                <a:sym typeface="Symbol"/>
              </a:rPr>
              <a:t> </a:t>
            </a:r>
            <a:r>
              <a:rPr lang="pt-BR" sz="3200" dirty="0">
                <a:latin typeface="Century Schoolbook" pitchFamily="18" charset="0"/>
              </a:rPr>
              <a:t>#</a:t>
            </a:r>
            <a:r>
              <a:rPr lang="pt-BR" sz="3200" i="1" dirty="0" err="1">
                <a:latin typeface="Century Schoolbook" pitchFamily="18" charset="0"/>
              </a:rPr>
              <a:t>publicações</a:t>
            </a:r>
            <a:r>
              <a:rPr lang="pt-BR" sz="3200" i="1" baseline="-25000" dirty="0" err="1">
                <a:latin typeface="Century Schoolbook" pitchFamily="18" charset="0"/>
              </a:rPr>
              <a:t>p,c,t</a:t>
            </a:r>
            <a:endParaRPr lang="pt-BR" sz="3200" i="1" baseline="-25000" dirty="0">
              <a:latin typeface="Century Schoolbook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17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1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0411"/>
            <a:ext cx="7886700" cy="97235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Como estimar o Índice H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Somente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30%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dos autores da DBLP possuem um perfil no </a:t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Google Scholar</a:t>
            </a:r>
          </a:p>
          <a:p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18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0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0411"/>
            <a:ext cx="7886700" cy="97235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Como estimar o Índice H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Somente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30%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dos autores da DBLP possuem um perfil no </a:t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Google Scholar</a:t>
            </a:r>
          </a:p>
          <a:p>
            <a:pPr marL="0" indent="0">
              <a:buNone/>
            </a:pP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Alternativa:</a:t>
            </a:r>
          </a:p>
          <a:p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24" y="3942087"/>
            <a:ext cx="2462100" cy="1000725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705668" y="5096744"/>
            <a:ext cx="3532211" cy="43503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100" dirty="0">
                <a:latin typeface="Helvetica" panose="020B0604020202020204" pitchFamily="34" charset="0"/>
                <a:cs typeface="Helvetica" panose="020B0604020202020204" pitchFamily="34" charset="0"/>
              </a:rPr>
              <a:t>www.shine.icomp.ufam.edu.br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0" y="568570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Reúne as publicações de mais de 1800 veículos referentes ao período de 2000 a 2012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19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5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4868"/>
            <a:ext cx="9144000" cy="1161793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 sociedade está Organizada </a:t>
            </a:r>
            <a:b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em </a:t>
            </a: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15151"/>
            <a:ext cx="7886700" cy="3016155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Existem vários tipos de comunidade</a:t>
            </a: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Em uma rede social, indivíduos influenciam e são influenciados por outros indivíduos</a:t>
            </a: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Comunidades têm líderes de opinião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28650" y="5199796"/>
            <a:ext cx="7886700" cy="12525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 grupo de líderes ou membros </a:t>
            </a: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influentes 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afeta a dinâmica de toda </a:t>
            </a: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uma 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comunidade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</a:t>
            </a:fld>
            <a:r>
              <a:rPr lang="pt-BR" dirty="0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4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90955"/>
            <a:ext cx="7886700" cy="984702"/>
          </a:xfrm>
        </p:spPr>
        <p:txBody>
          <a:bodyPr/>
          <a:lstStyle/>
          <a:p>
            <a:pPr algn="ctr"/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Shine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vs. Google Scholar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9" y="1175657"/>
            <a:ext cx="6471941" cy="4626829"/>
          </a:xfrm>
        </p:spPr>
      </p:pic>
      <p:sp>
        <p:nvSpPr>
          <p:cNvPr id="5" name="CaixaDeTexto 4"/>
          <p:cNvSpPr txBox="1"/>
          <p:nvPr/>
        </p:nvSpPr>
        <p:spPr>
          <a:xfrm>
            <a:off x="3993344" y="4087269"/>
            <a:ext cx="3417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Coeficiente de Correlação </a:t>
            </a:r>
            <a:br>
              <a:rPr lang="pt-B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 Pearson: 0,85</a:t>
            </a:r>
            <a:endParaRPr lang="pt-BR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Shine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oferece uma boa estimativa para o índice h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20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2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90955"/>
            <a:ext cx="7886700" cy="98470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Evolução do Índice H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0" y="1175658"/>
            <a:ext cx="6416115" cy="4359546"/>
          </a:xfrm>
        </p:spPr>
      </p:pic>
      <p:sp>
        <p:nvSpPr>
          <p:cNvPr id="5" name="CaixaDeTexto 4"/>
          <p:cNvSpPr txBox="1"/>
          <p:nvPr/>
        </p:nvSpPr>
        <p:spPr>
          <a:xfrm>
            <a:off x="0" y="58156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índice h tende, no geral, a manter uma evolução linear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21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82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5469"/>
            <a:ext cx="9144000" cy="9992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Escolha dos Parâmetros que Definem o Núcleo da Comunidade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24" y="1341166"/>
            <a:ext cx="602095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SIGMOD</a:t>
            </a:r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22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5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05469"/>
            <a:ext cx="9144000" cy="99921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Escolha dos Parâmetros que Definem o Núcleo da Comunidade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24" y="1341166"/>
            <a:ext cx="6020951" cy="4351338"/>
          </a:xfrm>
        </p:spPr>
      </p:pic>
      <p:sp>
        <p:nvSpPr>
          <p:cNvPr id="5" name="CaixaDeTexto 4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SIGMOD</a:t>
            </a:r>
            <a:endParaRPr lang="pt-BR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7109722" y="1638154"/>
            <a:ext cx="1872208" cy="0"/>
          </a:xfrm>
          <a:prstGeom prst="straightConnector1">
            <a:avLst/>
          </a:prstGeom>
          <a:ln w="92075">
            <a:solidFill>
              <a:srgbClr val="C00000"/>
            </a:solidFill>
            <a:headEnd type="none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5092948" y="5063954"/>
            <a:ext cx="1872208" cy="0"/>
          </a:xfrm>
          <a:prstGeom prst="straightConnector1">
            <a:avLst/>
          </a:prstGeom>
          <a:ln w="92075">
            <a:solidFill>
              <a:srgbClr val="C00000"/>
            </a:solidFill>
            <a:headEnd type="none"/>
            <a:tailEnd type="triangl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23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2230"/>
            <a:ext cx="9144000" cy="103051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de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Luis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von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Ahn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92" y="1388896"/>
            <a:ext cx="6063216" cy="4351338"/>
          </a:xfrm>
        </p:spPr>
      </p:pic>
      <p:sp>
        <p:nvSpPr>
          <p:cNvPr id="6" name="CaixaDeTexto 5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Alto </a:t>
            </a:r>
            <a:r>
              <a:rPr lang="pt-BR" sz="2800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nas comunidades CHI e SIGCSE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24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5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2230"/>
            <a:ext cx="9144000" cy="1030514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de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Luis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von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Ahn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92" y="1388896"/>
            <a:ext cx="6063216" cy="4351338"/>
          </a:xfrm>
        </p:spPr>
      </p:pic>
      <p:sp>
        <p:nvSpPr>
          <p:cNvPr id="5" name="Retângulo 4"/>
          <p:cNvSpPr/>
          <p:nvPr/>
        </p:nvSpPr>
        <p:spPr>
          <a:xfrm>
            <a:off x="2640805" y="4493419"/>
            <a:ext cx="4829175" cy="32623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Núcleo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9520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Membro do núcleo da CHI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25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7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4497"/>
            <a:ext cx="9144000" cy="98470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de Jon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Kleinberg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65" y="1219200"/>
            <a:ext cx="6196669" cy="4351338"/>
          </a:xfrm>
        </p:spPr>
      </p:pic>
      <p:sp>
        <p:nvSpPr>
          <p:cNvPr id="7" name="CaixaDeTexto 6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Alto </a:t>
            </a:r>
            <a:r>
              <a:rPr lang="pt-BR" sz="2800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em várias comunidades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26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5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34497"/>
            <a:ext cx="9144000" cy="98470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Comunidades de Jon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Kleinberg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65" y="1219200"/>
            <a:ext cx="6196669" cy="4351338"/>
          </a:xfrm>
        </p:spPr>
      </p:pic>
      <p:sp>
        <p:nvSpPr>
          <p:cNvPr id="5" name="Retângulo 4"/>
          <p:cNvSpPr/>
          <p:nvPr/>
        </p:nvSpPr>
        <p:spPr>
          <a:xfrm>
            <a:off x="2402681" y="4010025"/>
            <a:ext cx="5038725" cy="6619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Núcleo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0" y="5979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Mudança da STOC para KDD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27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6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679" y="234497"/>
            <a:ext cx="7886700" cy="825045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Pesquisadores Premiados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718667"/>
            <a:ext cx="9144000" cy="9143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Membros dos núcleos das comunidades que receberam prêmios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369438541"/>
              </p:ext>
            </p:extLst>
          </p:nvPr>
        </p:nvGraphicFramePr>
        <p:xfrm>
          <a:off x="290286" y="1059542"/>
          <a:ext cx="8432800" cy="4484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28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3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679" y="234497"/>
            <a:ext cx="7886700" cy="825045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Pesquisadores Premiados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718667"/>
            <a:ext cx="9144000" cy="91436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Membros da POPL foram premiados com o </a:t>
            </a:r>
            <a:r>
              <a:rPr lang="pt-BR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ACM A.M. Turing </a:t>
            </a:r>
            <a:r>
              <a:rPr lang="pt-BR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Award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583616145"/>
              </p:ext>
            </p:extLst>
          </p:nvPr>
        </p:nvGraphicFramePr>
        <p:xfrm>
          <a:off x="941025" y="1059542"/>
          <a:ext cx="7375662" cy="446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29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4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41890"/>
            <a:ext cx="7886700" cy="1198179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Objetivos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Estudar a dinâmica de </a:t>
            </a:r>
            <a:r>
              <a:rPr lang="pt-BR" dirty="0">
                <a:solidFill>
                  <a:srgbClr val="00B050"/>
                </a:solidFill>
                <a:latin typeface="Helvetica" pitchFamily="34" charset="0"/>
              </a:rPr>
              <a:t>comunidades científicas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Identificar os líderes de um </a:t>
            </a:r>
            <a:r>
              <a:rPr lang="pt-BR" dirty="0" smtClean="0">
                <a:solidFill>
                  <a:srgbClr val="00B050"/>
                </a:solidFill>
                <a:latin typeface="Helvetica" pitchFamily="34" charset="0"/>
              </a:rPr>
              <a:t>comunidade </a:t>
            </a:r>
            <a:r>
              <a:rPr lang="pt-BR" dirty="0">
                <a:solidFill>
                  <a:srgbClr val="00B050"/>
                </a:solidFill>
                <a:latin typeface="Helvetica" pitchFamily="34" charset="0"/>
              </a:rPr>
              <a:t>científica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(Núcleo da Comunidade)</a:t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Investigar as propriedades do Núcleo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3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96618"/>
            <a:ext cx="9144000" cy="88602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Evolução das Comunidades Científicas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99" y="1174983"/>
            <a:ext cx="6559601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936775"/>
            <a:ext cx="9144000" cy="69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Ano a ano acumulando nodos e arestas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30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9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23914"/>
            <a:ext cx="9144000" cy="845077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Evolução das Comunidades Científicas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7" y="1160060"/>
            <a:ext cx="6490946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936775"/>
            <a:ext cx="9144000" cy="696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Instância (3 anos) construída com base em nodos e arestas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31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4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9013"/>
            <a:ext cx="9144000" cy="94116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Membros do Núcleo vs. Não Membros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19" y="1190173"/>
            <a:ext cx="6327161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827593"/>
            <a:ext cx="9144000" cy="81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grau médio dos membros do núcleo é maior que os dos não membros</a:t>
            </a:r>
            <a:endParaRPr lang="pt-BR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32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9013"/>
            <a:ext cx="9144000" cy="94116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Membros do Núcleo vs. Não Membros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35" y="1190173"/>
            <a:ext cx="6371330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691113"/>
            <a:ext cx="9144000" cy="81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núcleo pode atuar como </a:t>
            </a:r>
            <a:r>
              <a:rPr lang="pt-BR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hub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conectando diferentes grupos com pequenas interseções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33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1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9013"/>
            <a:ext cx="9144000" cy="941160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Membros do Núcleo vs. Não Membros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44" y="1190173"/>
            <a:ext cx="6394112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827593"/>
            <a:ext cx="9144000" cy="81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núcleo inclui um grande número de caminhos mínimos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34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6743"/>
            <a:ext cx="9144000" cy="97948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Influência dos Membros do Núcleo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50" y="1226232"/>
            <a:ext cx="6158699" cy="4351338"/>
          </a:xfr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0" y="5827593"/>
            <a:ext cx="9144000" cy="818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</a:t>
            </a:r>
            <a:r>
              <a:rPr lang="pt-BR" b="1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médio de uma comunidade, em geral, aumenta ao longo do seu tempo de vida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35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7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6743"/>
            <a:ext cx="9144000" cy="979489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Influência dos Membros do Núcleo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43" y="1226232"/>
            <a:ext cx="6195513" cy="4351338"/>
          </a:xfr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5841242"/>
            <a:ext cx="9144000" cy="586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Como isso afeta a rede?</a:t>
            </a:r>
            <a:endParaRPr lang="pt-BR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36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6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45226"/>
            <a:ext cx="9144000" cy="920494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Forte Correlação com o </a:t>
            </a:r>
            <a:r>
              <a:rPr lang="pt-BR" sz="3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Médio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730518"/>
              </p:ext>
            </p:extLst>
          </p:nvPr>
        </p:nvGraphicFramePr>
        <p:xfrm>
          <a:off x="-420914" y="1045029"/>
          <a:ext cx="9942285" cy="6066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171032" y="1476739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Grau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Médio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508672" y="321771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Diâmetro</a:t>
            </a:r>
            <a:endParaRPr lang="pt-BR" sz="2000" b="1" dirty="0"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48048" y="2326913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Caminho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Mínimo</a:t>
            </a:r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Médio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343586" y="41085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Maior CFC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133507" y="4960079"/>
            <a:ext cx="4361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Coeficiente de Agrupamento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33507" y="576717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Assortatividade</a:t>
            </a:r>
            <a:endParaRPr lang="pt-BR" sz="2400" b="1" dirty="0"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82376" y="150653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0,87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095534" y="2387257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0,76</a:t>
            </a:r>
            <a:endParaRPr lang="pt-BR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087592" y="413989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0,66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081020" y="3263489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0,73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434849" y="500115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0.10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429354" y="582872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pt-B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0.58</a:t>
            </a:r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4047573" y="1165720"/>
            <a:ext cx="0" cy="539473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37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8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6" y="569795"/>
            <a:ext cx="5711587" cy="571158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5218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Visualização das Redes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59857" y="5178680"/>
            <a:ext cx="180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SIGMOD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6127846"/>
            <a:ext cx="9144000" cy="57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Grande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número de membros do núcleo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maior CFC</a:t>
            </a:r>
            <a:endParaRPr lang="pt-BR" sz="24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38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7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6" y="569795"/>
            <a:ext cx="5711587" cy="571158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5218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Visualização das Redes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59857" y="5178680"/>
            <a:ext cx="180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SAC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6127846"/>
            <a:ext cx="9144000" cy="57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Não possui um grande CFC bem definido</a:t>
            </a:r>
            <a:endParaRPr lang="pt-BR" sz="24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39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0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32012"/>
            <a:ext cx="7886700" cy="1037231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Sumário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87606"/>
            <a:ext cx="7886700" cy="486874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Trabalhos Relacionados</a:t>
            </a:r>
          </a:p>
          <a:p>
            <a:pPr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Contribuições</a:t>
            </a:r>
          </a:p>
          <a:p>
            <a:pPr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Visão Geral de Redes Complexas</a:t>
            </a:r>
          </a:p>
          <a:p>
            <a:pPr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Comunidades Científicas</a:t>
            </a:r>
          </a:p>
          <a:p>
            <a:pPr lvl="1"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Comunidades Consideradas</a:t>
            </a:r>
          </a:p>
          <a:p>
            <a:pPr lvl="1">
              <a:spcAft>
                <a:spcPts val="600"/>
              </a:spcAft>
            </a:pPr>
            <a:r>
              <a:rPr lang="pt-BR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endParaRPr lang="pt-BR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Determinação do Núcleo de uma Comunidade</a:t>
            </a:r>
          </a:p>
          <a:p>
            <a:pPr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Evolução das Comunidades Científicas</a:t>
            </a:r>
          </a:p>
          <a:p>
            <a:pPr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Visualização</a:t>
            </a:r>
          </a:p>
          <a:p>
            <a:pPr>
              <a:spcAft>
                <a:spcPts val="6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Conclusões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4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206" y="569795"/>
            <a:ext cx="5711587" cy="5711587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05218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Visualização das Redes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359857" y="5178680"/>
            <a:ext cx="180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</a:t>
            </a:r>
            <a:endParaRPr lang="pt-BR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6127846"/>
            <a:ext cx="9144000" cy="579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Maior CFC claramente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definido</a:t>
            </a:r>
            <a:endParaRPr lang="pt-BR" sz="24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40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6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28649"/>
            <a:ext cx="7886700" cy="945059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Conclusões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núcleo da comunidade:</a:t>
            </a:r>
          </a:p>
          <a:p>
            <a:pPr lvl="1"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É fortemente correlacionado com a variação das propriedades da rede</a:t>
            </a:r>
          </a:p>
          <a:p>
            <a:pPr lvl="1"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Atuam como pontes que conectam grupos</a:t>
            </a:r>
          </a:p>
          <a:p>
            <a:pPr lvl="1"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Aumenta o grau médio</a:t>
            </a:r>
          </a:p>
          <a:p>
            <a:pPr lvl="1"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Diminui a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assortatividade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41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3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7706"/>
            <a:ext cx="7886700" cy="1013298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Conclusões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Trabalhos Futuros: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Aplicação do estudo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outros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contextos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Utilização de outras métricas de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prolificidade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Avaliação do </a:t>
            </a:r>
            <a:r>
              <a:rPr lang="pt-BR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CoScore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em outros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contextos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Geração de modelos de formação de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comunidades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42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0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87706"/>
            <a:ext cx="7886700" cy="1013298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Publicação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Alves, B. L.;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Benevenuto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F. &amp;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Laender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A. H. (2013). The Role of Research Leaders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 the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Evolution of Scientific Communities.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 Proceedings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the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</a:t>
            </a:r>
            <a:r>
              <a:rPr lang="en-US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nd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International Conference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World Wide Web (Companion Volume), pp.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649-656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Rio de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Janeiro, Brazil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43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5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967" y="2213284"/>
            <a:ext cx="8147714" cy="1089474"/>
          </a:xfrm>
        </p:spPr>
        <p:txBody>
          <a:bodyPr>
            <a:noAutofit/>
          </a:bodyPr>
          <a:lstStyle/>
          <a:p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Um Estudo sobre a Evolução Temporal de Comunidades Científicas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915866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Bruno Leite Alves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O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rientador: Alberto H. F.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Laender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Coorientador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Fabrício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Benevenuto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" y="5875569"/>
            <a:ext cx="1794699" cy="5563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84" y="5714047"/>
            <a:ext cx="1354997" cy="717879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143000" y="847444"/>
            <a:ext cx="6858000" cy="8700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1231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98580"/>
            <a:ext cx="7886700" cy="800918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92072"/>
            <a:ext cx="7886700" cy="4940489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Análises de estruturas de comunidades</a:t>
            </a:r>
            <a:b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a-DK" sz="1500" dirty="0">
                <a:latin typeface="Helvetica" panose="020B0604020202020204" pitchFamily="34" charset="0"/>
                <a:cs typeface="Helvetica" panose="020B0604020202020204" pitchFamily="34" charset="0"/>
              </a:rPr>
              <a:t>[Ducheneaut et al., 2007; Kumar et al., 2006; Patil et al., 2012]</a:t>
            </a:r>
            <a:endParaRPr lang="da-DK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900"/>
              </a:spcAft>
            </a:pPr>
            <a:r>
              <a:rPr lang="da-DK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Caracterização </a:t>
            </a:r>
            <a:r>
              <a:rPr lang="da-DK" dirty="0">
                <a:latin typeface="Helvetica" panose="020B0604020202020204" pitchFamily="34" charset="0"/>
                <a:cs typeface="Helvetica" panose="020B0604020202020204" pitchFamily="34" charset="0"/>
              </a:rPr>
              <a:t>de comunidades científicas</a:t>
            </a:r>
            <a:br>
              <a:rPr lang="da-DK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a-DK" sz="1500" dirty="0">
                <a:latin typeface="Helvetica" panose="020B0604020202020204" pitchFamily="34" charset="0"/>
                <a:cs typeface="Helvetica" panose="020B0604020202020204" pitchFamily="34" charset="0"/>
              </a:rPr>
              <a:t>[Backstrom et al., 2006; Huang et al., 2008</a:t>
            </a:r>
            <a:r>
              <a:rPr lang="da-DK" sz="1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  <a:endParaRPr lang="da-DK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900"/>
              </a:spcAft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Investigação sobre as evoluções de redes</a:t>
            </a:r>
            <a:b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a-DK" sz="1500" dirty="0">
                <a:latin typeface="Helvetica" panose="020B0604020202020204" pitchFamily="34" charset="0"/>
                <a:cs typeface="Helvetica" panose="020B0604020202020204" pitchFamily="34" charset="0"/>
              </a:rPr>
              <a:t>[Leskovec et al., 2005, 2008; Viswanath et al., 2009]</a:t>
            </a:r>
          </a:p>
          <a:p>
            <a:pPr>
              <a:spcAft>
                <a:spcPts val="900"/>
              </a:spcAft>
            </a:pPr>
            <a:r>
              <a:rPr lang="da-DK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Modelos de geração de grafos</a:t>
            </a:r>
            <a:br>
              <a:rPr lang="da-DK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[Ducheneaut et al., 2007; Kumar et al., 2006; Leskovec et al., 2005, 2008]</a:t>
            </a:r>
            <a:endParaRPr lang="fr-F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900"/>
              </a:spcAft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Extração do núcleo com base nas propriedades estruturais da rede</a:t>
            </a:r>
            <a:b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fr-FR" sz="1500" dirty="0">
                <a:latin typeface="Helvetica" panose="020B0604020202020204" pitchFamily="34" charset="0"/>
                <a:cs typeface="Helvetica" panose="020B0604020202020204" pitchFamily="34" charset="0"/>
              </a:rPr>
              <a:t>[Chakrabarti et al., 2006; Hopcroft et al., 2004; Leskovec et al., 2010, Sachan et al., 2012; Seifi et al., 2012]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5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9308"/>
            <a:ext cx="7886700" cy="928047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Contribuições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8753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Definição de uma métrica capaz de quantificar a importância de um pesquisador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Definição do conceito de núcleo de uma comunidade a partir da métrica proposta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Caracterização de comunidades científicas e discussões de como nossa métrica afeta as propriedades das redes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Visualização das comunidades estudadas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6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029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45659"/>
            <a:ext cx="7886700" cy="912767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Redes Complexas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51128"/>
            <a:ext cx="7886700" cy="511791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Uma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rede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é geralmente modelada como um grafo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Vários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tipos de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rede são tratadas na literatura: </a:t>
            </a: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redes </a:t>
            </a:r>
            <a:r>
              <a:rPr lang="pt-BR" i="1" dirty="0">
                <a:latin typeface="Helvetica" panose="020B0604020202020204" pitchFamily="34" charset="0"/>
                <a:cs typeface="Helvetica" panose="020B0604020202020204" pitchFamily="34" charset="0"/>
              </a:rPr>
              <a:t>sociais </a:t>
            </a:r>
            <a:r>
              <a:rPr lang="pt-BR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online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redes biológicas, redes de computadores, redes de colaboração científica etc.</a:t>
            </a:r>
          </a:p>
          <a:p>
            <a:pPr>
              <a:spcAft>
                <a:spcPts val="1200"/>
              </a:spcAft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Redes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de colaboração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científica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são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formadas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por pesquisadores que publicam trabalhos 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científicos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7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5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3" y="215002"/>
            <a:ext cx="7886700" cy="904116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Grau dos Nodos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0" y="1519228"/>
            <a:ext cx="4092329" cy="3263504"/>
          </a:xfrm>
        </p:spPr>
      </p:pic>
      <p:sp>
        <p:nvSpPr>
          <p:cNvPr id="8" name="CaixaDeTexto 7"/>
          <p:cNvSpPr txBox="1"/>
          <p:nvPr/>
        </p:nvSpPr>
        <p:spPr>
          <a:xfrm>
            <a:off x="0" y="571624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Número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de arestas incidentes àquele nodo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964781" y="475456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2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16510" y="111911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67646" y="114729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Grau 1</a:t>
            </a:r>
            <a:endParaRPr lang="pt-BR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8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2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5944"/>
            <a:ext cx="7886700" cy="890468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Coeficiente de Agrupamento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28" y="1376245"/>
            <a:ext cx="4435521" cy="4094328"/>
          </a:xfrm>
        </p:spPr>
      </p:pic>
      <p:sp>
        <p:nvSpPr>
          <p:cNvPr id="5" name="CaixaDeTexto 4"/>
          <p:cNvSpPr txBox="1"/>
          <p:nvPr/>
        </p:nvSpPr>
        <p:spPr>
          <a:xfrm>
            <a:off x="1069440" y="319257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CA: 2/3</a:t>
            </a:r>
            <a:endParaRPr lang="pt-B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5716241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 CA informa o quão </a:t>
            </a:r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agrupados os vizinhos de um</a:t>
            </a:r>
          </a:p>
          <a:p>
            <a:pPr algn="ctr"/>
            <a:r>
              <a:rPr lang="pt-BR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dado nodo se encontram na rede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C74B-25F1-42A0-8DDE-A3753A24A17F}" type="slidenum">
              <a:rPr lang="pt-BR" smtClean="0"/>
              <a:pPr/>
              <a:t>9</a:t>
            </a:fld>
            <a:r>
              <a:rPr lang="pt-BR" smtClean="0"/>
              <a:t>/44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5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2268</Words>
  <Application>Microsoft Office PowerPoint</Application>
  <PresentationFormat>Apresentação na tela (4:3)</PresentationFormat>
  <Paragraphs>346</Paragraphs>
  <Slides>44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Century Schoolbook</vt:lpstr>
      <vt:lpstr>Helvetica</vt:lpstr>
      <vt:lpstr>Symbol</vt:lpstr>
      <vt:lpstr>Tema do Office</vt:lpstr>
      <vt:lpstr>Um Estudo sobre a  Evolução Temporal de Comunidades Científicas</vt:lpstr>
      <vt:lpstr>A sociedade está Organizada  em Comunidades</vt:lpstr>
      <vt:lpstr>Objetivos</vt:lpstr>
      <vt:lpstr>Sumário</vt:lpstr>
      <vt:lpstr>Trabalhos Relacionados</vt:lpstr>
      <vt:lpstr>Contribuições</vt:lpstr>
      <vt:lpstr>Redes Complexas</vt:lpstr>
      <vt:lpstr>Grau dos Nodos</vt:lpstr>
      <vt:lpstr>Coeficiente de Agrupamento</vt:lpstr>
      <vt:lpstr>Componentes</vt:lpstr>
      <vt:lpstr>Caminho Mínimo Médio e Diâmetro</vt:lpstr>
      <vt:lpstr>Betweenness</vt:lpstr>
      <vt:lpstr>Assortatividade</vt:lpstr>
      <vt:lpstr>Assortatividade</vt:lpstr>
      <vt:lpstr>Comunidades Científicas</vt:lpstr>
      <vt:lpstr>SIGs da ACM Considerados</vt:lpstr>
      <vt:lpstr>CoScore</vt:lpstr>
      <vt:lpstr>Como estimar o Índice H</vt:lpstr>
      <vt:lpstr>Como estimar o Índice H</vt:lpstr>
      <vt:lpstr>Shine vs. Google Scholar</vt:lpstr>
      <vt:lpstr>Evolução do Índice H</vt:lpstr>
      <vt:lpstr>Escolha dos Parâmetros que Definem o Núcleo da Comunidade</vt:lpstr>
      <vt:lpstr>Escolha dos Parâmetros que Definem o Núcleo da Comunidade</vt:lpstr>
      <vt:lpstr>Comunidades de Luis von Ahn</vt:lpstr>
      <vt:lpstr>Comunidades de Luis von Ahn</vt:lpstr>
      <vt:lpstr>Comunidades de Jon Kleinberg</vt:lpstr>
      <vt:lpstr>Comunidades de Jon Kleinberg</vt:lpstr>
      <vt:lpstr>Pesquisadores Premiados</vt:lpstr>
      <vt:lpstr>Pesquisadores Premiados</vt:lpstr>
      <vt:lpstr>Evolução das Comunidades Científicas</vt:lpstr>
      <vt:lpstr>Evolução das Comunidades Científicas</vt:lpstr>
      <vt:lpstr>Membros do Núcleo vs. Não Membros</vt:lpstr>
      <vt:lpstr>Membros do Núcleo vs. Não Membros</vt:lpstr>
      <vt:lpstr>Membros do Núcleo vs. Não Membros</vt:lpstr>
      <vt:lpstr>Influência dos Membros do Núcleo</vt:lpstr>
      <vt:lpstr>Influência dos Membros do Núcleo</vt:lpstr>
      <vt:lpstr>Forte Correlação com o CoScore Médio</vt:lpstr>
      <vt:lpstr>Visualização das Redes</vt:lpstr>
      <vt:lpstr>Visualização das Redes</vt:lpstr>
      <vt:lpstr>Visualização das Redes</vt:lpstr>
      <vt:lpstr>Conclusões</vt:lpstr>
      <vt:lpstr>Conclusões</vt:lpstr>
      <vt:lpstr>Publicação</vt:lpstr>
      <vt:lpstr>Um Estudo sobre a Evolução Temporal de Comunidades Científicas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Estudo sobre a Evolução Temporal de Comunidades Científicas</dc:title>
  <dc:creator>Bruno Leite Alves</dc:creator>
  <cp:lastModifiedBy>Bruno Leite Alves</cp:lastModifiedBy>
  <cp:revision>279</cp:revision>
  <dcterms:created xsi:type="dcterms:W3CDTF">2013-07-22T18:40:12Z</dcterms:created>
  <dcterms:modified xsi:type="dcterms:W3CDTF">2013-08-20T19:31:56Z</dcterms:modified>
</cp:coreProperties>
</file>