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8" r:id="rId2"/>
    <p:sldId id="281" r:id="rId3"/>
    <p:sldId id="271" r:id="rId4"/>
    <p:sldId id="282" r:id="rId5"/>
    <p:sldId id="276" r:id="rId6"/>
    <p:sldId id="283" r:id="rId7"/>
    <p:sldId id="269" r:id="rId8"/>
    <p:sldId id="273" r:id="rId9"/>
    <p:sldId id="268" r:id="rId10"/>
    <p:sldId id="258" r:id="rId11"/>
    <p:sldId id="280" r:id="rId12"/>
    <p:sldId id="279" r:id="rId13"/>
    <p:sldId id="286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CF8E-59E4-7948-9792-4C5E63152FB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3D0AC-323C-C64C-AC9C-3869C25F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8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3D0AC-323C-C64C-AC9C-3869C25F5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B3C-A914-4740-93A8-928247453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229B-E9FF-4740-BB85-5B0437D67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45EB-5A94-D14F-95F6-47E65915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790-0735-8448-8CCF-965D1DC1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5551-A1C7-F744-8281-A8AA05A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EBE8-8AB0-0B47-9A65-DCAD1EB0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09A5B-C43A-6049-80DF-901F88A4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B7AB-EDD2-FE4C-8CE3-206AEEC4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F18C-0BDD-8B44-A5EF-E7E77C5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D4F1-6430-CC4E-8E78-3227D49A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E671-2FC3-7740-B8F4-97B66E739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B747D-8A9B-464C-9B00-74916980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8C26-CB1D-6C4C-A820-D862A119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AF0F-3359-0546-8C39-EC5A1BF5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2D67-9F92-694C-8003-8627E96E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BBB8-C641-1B4C-9DA6-B14138F2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F0A6-F8CB-FF47-AC4F-9D45A14A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AB7D-22F5-6D48-AB6E-C40B0CF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E9E7-7233-8D4B-96F9-96045E7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6AC3-72DB-E543-9C0E-059D655A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EBA1-FDCC-2E41-B801-9149E54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A2DA-172C-5B4C-96AC-0BB0FC24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AC1E-D071-3243-85D2-7F91BD7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8329-F8BF-AF43-B4D8-7E902E14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772C-8908-F04F-A4C1-42362CE1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E1A0-7551-8E48-A118-D8B7AD9B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956C-614D-824B-A5ED-E265B7A1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7A332-E903-A649-A6F3-5C95EB6F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7FAF-C088-1D46-A223-1E2C0CCE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62F85-229C-2440-8155-1E40F88E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F626-B523-3C47-BE5A-7AA05968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70F-988B-4C4C-BCEB-533C76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BF99F-C7D6-2A48-80D0-5E00CFCC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A6E8-3EB1-E644-8EE7-441D53AD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5C3E-E421-F44B-B16C-F7D3A6113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0BD4-D4D2-3D4D-900F-04F7AA50F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223E2-67AE-FA4E-AD4E-9604A418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F10A2-B379-744E-93B0-96EB8C50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0A762-E154-FE4F-BFE2-B7A83CE6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55AC-2DBD-EE4A-8DDC-10FF7390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1502-51B8-8C43-9297-88124003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2851-72B4-AD4A-80E7-FDA9B2AA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3021D-F762-F548-91CC-6D272B70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FFC5F-BCE7-7147-B4E2-0B0A45E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D1FC8-70F7-034E-AC09-AEA5073C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CF15-91C9-8B40-8AD2-4FB288C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F455-E4AF-8343-B974-1839D169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3B4-A4C2-8F49-B360-74086E4F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048B-5A4C-CE44-AB85-6B5DDA88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4F9F-619A-5945-8A9C-5F9988A4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D0F5-83F8-D241-9764-BB1F34E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A89A-5798-3F4F-B7D2-8B1E7E9E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A34E-DCEC-9147-97AD-D9C96B4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E3F8-F3A3-9F45-92BF-48243BB7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2981-3BB1-4648-A915-701B552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FCF8-BCF7-624D-90CF-881D3818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D4B5-71FD-A446-91F8-4BF8BD1E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F525-C279-8947-BDEE-7027AD94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20CE7-BD00-6244-999B-C45898B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523C6-B849-5945-8C1D-74BBF620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0CFB-BA1D-3C46-AE38-66F0A5BC1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0054-E746-6544-81FD-9F386069BE22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2DBB-0ED8-F443-8034-5D5B0E0E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EA9B-3772-1141-8CE2-6434E342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D4A9-22E6-6148-B361-409F1EB8F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b@ua.p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bss@ua.p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6518" y="280393"/>
            <a:ext cx="1121749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rgbClr val="50B400"/>
                </a:solidFill>
                <a:latin typeface="+mj-lt"/>
              </a:rPr>
              <a:t>Paper Presentation</a:t>
            </a:r>
            <a:br>
              <a:rPr lang="en-US" sz="2800" b="1" dirty="0">
                <a:latin typeface="+mj-lt"/>
              </a:rPr>
            </a:br>
            <a:br>
              <a:rPr lang="en-US" sz="2800" b="1" dirty="0">
                <a:latin typeface="+mj-lt"/>
              </a:rPr>
            </a:br>
            <a:endParaRPr lang="en-US" sz="500" b="1" dirty="0">
              <a:latin typeface="+mj-lt"/>
            </a:endParaRPr>
          </a:p>
          <a:p>
            <a:pPr>
              <a:spcAft>
                <a:spcPts val="1200"/>
              </a:spcAft>
            </a:pPr>
            <a:endParaRPr lang="en-US" sz="2400" b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+mj-lt"/>
              </a:rPr>
              <a:t>Paper Title:  </a:t>
            </a:r>
            <a:r>
              <a:rPr lang="en-US" sz="2400" dirty="0">
                <a:highlight>
                  <a:srgbClr val="FFFF00"/>
                </a:highlight>
                <a:latin typeface="+mj-lt"/>
              </a:rPr>
              <a:t>A conceptual model and taxonomy for collaborative augmented reality</a:t>
            </a:r>
          </a:p>
          <a:p>
            <a:pPr>
              <a:spcAft>
                <a:spcPts val="1200"/>
              </a:spcAft>
            </a:pP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Group: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</a:rPr>
              <a:t>Alice &amp; Bob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Emails: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</a:rPr>
              <a:t>a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</a:rPr>
              <a:t>lice@ua.pt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</a:rPr>
              <a:t> &amp;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bob@ua.pt</a:t>
            </a:r>
            <a:endParaRPr lang="en-US" sz="24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Course(s):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</a:rPr>
              <a:t>MEI, MDJD, …..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Date of presentation: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+mj-lt"/>
              </a:rPr>
              <a:t>DD/MM/YYYY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endParaRPr lang="en-US" sz="24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B1222CC1-5A56-ED4F-96F7-BA05E71FBDB4}"/>
              </a:ext>
            </a:extLst>
          </p:cNvPr>
          <p:cNvSpPr txBox="1">
            <a:spLocks/>
          </p:cNvSpPr>
          <p:nvPr/>
        </p:nvSpPr>
        <p:spPr>
          <a:xfrm>
            <a:off x="385078" y="6349881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94E2F3-B583-BA48-A4B7-4B4E701F4A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679"/>
          <a:stretch/>
        </p:blipFill>
        <p:spPr>
          <a:xfrm>
            <a:off x="7816583" y="522525"/>
            <a:ext cx="1087930" cy="627004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C62F0020-9709-CB5B-F393-51DEAD068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998" y="467841"/>
            <a:ext cx="1577313" cy="627006"/>
          </a:xfrm>
          <a:prstGeom prst="rect">
            <a:avLst/>
          </a:prstGeom>
        </p:spPr>
      </p:pic>
      <p:pic>
        <p:nvPicPr>
          <p:cNvPr id="10" name="Picture 9" descr="A virtual reality headset with a rocket flying out of it&#10;&#10;Description automatically generated">
            <a:extLst>
              <a:ext uri="{FF2B5EF4-FFF2-40B4-BE49-F238E27FC236}">
                <a16:creationId xmlns:a16="http://schemas.microsoft.com/office/drawing/2014/main" id="{0063E21A-175B-3563-25CA-CB588A428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74544">
            <a:off x="11161692" y="358884"/>
            <a:ext cx="798702" cy="800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BFA99-4300-BF55-464B-4D83B168D1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5" b="-1478"/>
          <a:stretch/>
        </p:blipFill>
        <p:spPr>
          <a:xfrm>
            <a:off x="8937171" y="566069"/>
            <a:ext cx="959084" cy="507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A44ADD-6B40-ACB1-33A7-4B9ACB960EC0}"/>
              </a:ext>
            </a:extLst>
          </p:cNvPr>
          <p:cNvSpPr/>
          <p:nvPr/>
        </p:nvSpPr>
        <p:spPr>
          <a:xfrm>
            <a:off x="6810234" y="3043456"/>
            <a:ext cx="4883784" cy="2726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 an image from the paper here if possible/available</a:t>
            </a:r>
          </a:p>
        </p:txBody>
      </p:sp>
    </p:spTree>
    <p:extLst>
      <p:ext uri="{BB962C8B-B14F-4D97-AF65-F5344CB8AC3E}">
        <p14:creationId xmlns:p14="http://schemas.microsoft.com/office/powerpoint/2010/main" val="127224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s Next Stock Illustration - Download Image Now - What's Next?, Vector,  Waiting - iStock">
            <a:extLst>
              <a:ext uri="{FF2B5EF4-FFF2-40B4-BE49-F238E27FC236}">
                <a16:creationId xmlns:a16="http://schemas.microsoft.com/office/drawing/2014/main" id="{5D5B0ADF-8F43-D4AE-E372-576CD29A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42" y="1751424"/>
            <a:ext cx="4417558" cy="44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10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6" y="1783686"/>
            <a:ext cx="817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Describe the main ideas to continue the work being presented in the paper;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What are the next steps?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8123CB26-77A6-0847-9E7E-0D226A3E799F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Ideas for future work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A604FF6-4CA6-8A44-A73A-30B622FC0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C7B84DF6-7C09-B181-1722-0189E002C62E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04746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11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6" y="1783686"/>
            <a:ext cx="7776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Include all the bibliography and sites used to prepare the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8123CB26-77A6-0847-9E7E-0D226A3E799F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References used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A604FF6-4CA6-8A44-A73A-30B622FC0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C7B84DF6-7C09-B181-1722-0189E002C62E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5126" name="Picture 6" descr="Paper Director of Research Netwerk Product Job, professional lawyer, text,  service, material png | PNGWing">
            <a:extLst>
              <a:ext uri="{FF2B5EF4-FFF2-40B4-BE49-F238E27FC236}">
                <a16:creationId xmlns:a16="http://schemas.microsoft.com/office/drawing/2014/main" id="{4CEF052E-3B50-6570-A4A3-333CB0737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73" b="93455" l="10000" r="90000">
                        <a14:foregroundMark x1="36848" y1="17273" x2="29457" y2="36727"/>
                        <a14:foregroundMark x1="29457" y1="36727" x2="27065" y2="60727"/>
                        <a14:foregroundMark x1="27065" y1="60727" x2="27935" y2="75455"/>
                        <a14:foregroundMark x1="19674" y1="93091" x2="19674" y2="93091"/>
                        <a14:foregroundMark x1="23043" y1="93455" x2="23043" y2="93455"/>
                        <a14:foregroundMark x1="34239" y1="76909" x2="44239" y2="78364"/>
                        <a14:foregroundMark x1="44239" y1="78364" x2="53478" y2="78182"/>
                        <a14:foregroundMark x1="53478" y1="78182" x2="65652" y2="69636"/>
                        <a14:foregroundMark x1="65652" y1="69636" x2="69348" y2="63091"/>
                        <a14:foregroundMark x1="69348" y1="63091" x2="69891" y2="59273"/>
                        <a14:foregroundMark x1="75652" y1="48182" x2="75652" y2="37818"/>
                        <a14:foregroundMark x1="75652" y1="37818" x2="73804" y2="27818"/>
                        <a14:foregroundMark x1="73804" y1="27818" x2="69457" y2="21455"/>
                        <a14:foregroundMark x1="81739" y1="34364" x2="77065" y2="47273"/>
                        <a14:foregroundMark x1="77065" y1="47273" x2="75761" y2="49273"/>
                        <a14:foregroundMark x1="39457" y1="10000" x2="43696" y2="15273"/>
                        <a14:foregroundMark x1="43696" y1="15273" x2="44239" y2="8182"/>
                        <a14:foregroundMark x1="44239" y1="8182" x2="46522" y2="14545"/>
                        <a14:foregroundMark x1="46522" y1="14545" x2="49022" y2="7273"/>
                        <a14:foregroundMark x1="49022" y1="7273" x2="53152" y2="11091"/>
                        <a14:foregroundMark x1="53152" y1="11091" x2="57065" y2="1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86" r="14496"/>
          <a:stretch/>
        </p:blipFill>
        <p:spPr bwMode="auto">
          <a:xfrm>
            <a:off x="8256851" y="2235090"/>
            <a:ext cx="3494315" cy="295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12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6" y="1783686"/>
            <a:ext cx="8285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Present the most important aspects from your point of view!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For example, consider some of the following topics: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Did you enjoy reading the paper? 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Was it easy or hard to read? 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Was the abstract and introduction well written?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Did the paper had too much detail? 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What was the novelty in the paper?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Where figures relevant to understand the main ideas?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Was the methodology adequate to the problem?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Were the results expected and well discussed?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What did you enjoy most about the paper?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8123CB26-77A6-0847-9E7E-0D226A3E799F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Students Opinion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A604FF6-4CA6-8A44-A73A-30B622FC0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C7B84DF6-7C09-B181-1722-0189E002C62E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9" name="Picture 8" descr="A person raising her hand&#10;&#10;Description automatically generated">
            <a:extLst>
              <a:ext uri="{FF2B5EF4-FFF2-40B4-BE49-F238E27FC236}">
                <a16:creationId xmlns:a16="http://schemas.microsoft.com/office/drawing/2014/main" id="{75E81387-2521-3E60-F095-AFAB9D469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3" t="11617" r="18012" b="13392"/>
          <a:stretch/>
        </p:blipFill>
        <p:spPr>
          <a:xfrm>
            <a:off x="7053943" y="1638866"/>
            <a:ext cx="4683617" cy="40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6" y="1783684"/>
            <a:ext cx="95696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Around 20 slides should be enough;</a:t>
            </a: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You may present in either Portuguese or English;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Use a formal, correct and accurate language;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Speak clearly, fluently, and enthusiastically;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Look at the audience and have a correct stance/attitude;</a:t>
            </a:r>
          </a:p>
          <a:p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Be prepared for a 5 min Q&amp;A session</a:t>
            </a:r>
            <a:r>
              <a:rPr lang="en-US" sz="2000" dirty="0">
                <a:latin typeface="+mj-lt"/>
              </a:rPr>
              <a:t>;</a:t>
            </a:r>
            <a:endParaRPr lang="en-US" sz="2000" dirty="0"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50B400"/>
                </a:solidFill>
                <a:effectLst/>
                <a:latin typeface="+mj-lt"/>
              </a:rPr>
              <a:t>Must send the presentations by email to </a:t>
            </a:r>
            <a:r>
              <a:rPr lang="en-US" sz="2000" dirty="0">
                <a:solidFill>
                  <a:schemeClr val="accent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bss@ua.pt</a:t>
            </a:r>
            <a:r>
              <a:rPr lang="en-US" sz="200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en-US" sz="2000" dirty="0">
                <a:solidFill>
                  <a:srgbClr val="50B400"/>
                </a:solidFill>
                <a:effectLst/>
                <a:latin typeface="+mj-lt"/>
              </a:rPr>
              <a:t>before the lecture (in .pptx or .pdf).</a:t>
            </a: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5EE5E829-4A87-BE4D-AA40-C36B52C6C549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Remember . . .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EAC418-ECB8-9F48-BE87-25E2BD3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You must complete your presentation in 20 minutes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D829CE-CE9D-084F-B28E-AB8AE9244F82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11268" name="Picture 4" descr="Cartoon Business Man Presentation Png Image - Photo #396 - PngFile.net |  Free PNG Images Download">
            <a:extLst>
              <a:ext uri="{FF2B5EF4-FFF2-40B4-BE49-F238E27FC236}">
                <a16:creationId xmlns:a16="http://schemas.microsoft.com/office/drawing/2014/main" id="{34DBE492-4AED-31EE-36C9-920BF2DC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86" y="1872343"/>
            <a:ext cx="4063131" cy="32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7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 descr="Good luck! - John The Baptist Community School">
            <a:extLst>
              <a:ext uri="{FF2B5EF4-FFF2-40B4-BE49-F238E27FC236}">
                <a16:creationId xmlns:a16="http://schemas.microsoft.com/office/drawing/2014/main" id="{6BDF0637-B0ED-609C-9667-5D06D3A57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" y="835493"/>
            <a:ext cx="12083143" cy="45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6518" y="280393"/>
            <a:ext cx="11217499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rgbClr val="50B400"/>
                </a:solidFill>
                <a:latin typeface="+mj-lt"/>
              </a:rPr>
              <a:t>Paper Details</a:t>
            </a:r>
            <a:br>
              <a:rPr lang="en-US" sz="2800" b="1" dirty="0">
                <a:latin typeface="+mj-lt"/>
              </a:rPr>
            </a:br>
            <a:br>
              <a:rPr lang="en-US" sz="2800" b="1" dirty="0">
                <a:latin typeface="+mj-lt"/>
              </a:rPr>
            </a:br>
            <a:endParaRPr lang="en-US" sz="500" b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+mj-lt"/>
              </a:rPr>
              <a:t>Paper Title:  </a:t>
            </a:r>
            <a:r>
              <a:rPr lang="en-US" sz="2400" dirty="0">
                <a:highlight>
                  <a:srgbClr val="FFFF00"/>
                </a:highlight>
                <a:latin typeface="+mj-lt"/>
              </a:rPr>
              <a:t>A conceptual model and taxonomy for collaborative augmented reality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+mj-lt"/>
              </a:rPr>
              <a:t>Authors: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XXXX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+mj-lt"/>
              </a:rPr>
              <a:t>Published in: </a:t>
            </a:r>
            <a:r>
              <a:rPr lang="en-US" dirty="0">
                <a:latin typeface="+mj-lt"/>
              </a:rPr>
              <a:t>IEEE TVCG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+mj-lt"/>
              </a:rPr>
              <a:t>Year of publication: 20</a:t>
            </a:r>
            <a:r>
              <a:rPr lang="en-US" b="1" dirty="0">
                <a:highlight>
                  <a:srgbClr val="FFFF00"/>
                </a:highlight>
                <a:latin typeface="+mj-lt"/>
              </a:rPr>
              <a:t>21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+mj-lt"/>
              </a:rPr>
              <a:t>Number of pages: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xx</a:t>
            </a:r>
            <a:endParaRPr lang="en-US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latin typeface="+mj-lt"/>
              </a:rPr>
              <a:t>Citations: 52 </a:t>
            </a:r>
            <a:r>
              <a:rPr lang="en-US" dirty="0">
                <a:latin typeface="+mj-lt"/>
              </a:rPr>
              <a:t>– (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if applicable – you may check Google Scholar to find this information)</a:t>
            </a:r>
            <a:endParaRPr lang="en-US" dirty="0">
              <a:latin typeface="+mj-lt"/>
            </a:endParaRPr>
          </a:p>
          <a:p>
            <a:pPr>
              <a:spcAft>
                <a:spcPts val="1200"/>
              </a:spcAft>
            </a:pP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highlight>
                  <a:srgbClr val="FFFF00"/>
                </a:highlight>
                <a:latin typeface="+mj-lt"/>
              </a:rPr>
              <a:t>Complete Reference: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Marques, B., Silva, S., Alves, J., Araujo, T., Dias, P., &amp; Santos, B. S. (2021). A Conceptual Model and Taxonomy for Collaborative Augmented Reality. IEEE Transactions on Visualization and Computer Graphics, 28 (12), 5113-5133.</a:t>
            </a:r>
          </a:p>
          <a:p>
            <a:endParaRPr lang="en-US" sz="24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B1222CC1-5A56-ED4F-96F7-BA05E71FBDB4}"/>
              </a:ext>
            </a:extLst>
          </p:cNvPr>
          <p:cNvSpPr txBox="1">
            <a:spLocks/>
          </p:cNvSpPr>
          <p:nvPr/>
        </p:nvSpPr>
        <p:spPr>
          <a:xfrm>
            <a:off x="385078" y="6349880"/>
            <a:ext cx="4282456" cy="3237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94E2F3-B583-BA48-A4B7-4B4E701F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79"/>
          <a:stretch/>
        </p:blipFill>
        <p:spPr>
          <a:xfrm>
            <a:off x="7816583" y="522525"/>
            <a:ext cx="1087930" cy="627004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C62F0020-9709-CB5B-F393-51DEAD06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998" y="467841"/>
            <a:ext cx="1577313" cy="627006"/>
          </a:xfrm>
          <a:prstGeom prst="rect">
            <a:avLst/>
          </a:prstGeom>
        </p:spPr>
      </p:pic>
      <p:pic>
        <p:nvPicPr>
          <p:cNvPr id="10" name="Picture 9" descr="A virtual reality headset with a rocket flying out of it&#10;&#10;Description automatically generated">
            <a:extLst>
              <a:ext uri="{FF2B5EF4-FFF2-40B4-BE49-F238E27FC236}">
                <a16:creationId xmlns:a16="http://schemas.microsoft.com/office/drawing/2014/main" id="{0063E21A-175B-3563-25CA-CB588A428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74544">
            <a:off x="11161692" y="358884"/>
            <a:ext cx="798702" cy="800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BFA99-4300-BF55-464B-4D83B168D1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5" b="-1478"/>
          <a:stretch/>
        </p:blipFill>
        <p:spPr>
          <a:xfrm>
            <a:off x="8937171" y="566069"/>
            <a:ext cx="959084" cy="5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3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11216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Explain the choice of this paper and its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5EE5E829-4A87-BE4D-AA40-C36B52C6C549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Why this paper?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EAC418-ECB8-9F48-BE87-25E2BD3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D829CE-CE9D-084F-B28E-AB8AE9244F82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1028" name="Picture 4" descr="Abstract looking glass icon Royalty Free Vector Image">
            <a:extLst>
              <a:ext uri="{FF2B5EF4-FFF2-40B4-BE49-F238E27FC236}">
                <a16:creationId xmlns:a16="http://schemas.microsoft.com/office/drawing/2014/main" id="{EF3C763A-681E-8B74-4EE7-DCE76E6E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7"/>
          <a:stretch/>
        </p:blipFill>
        <p:spPr bwMode="auto">
          <a:xfrm>
            <a:off x="8284029" y="1865721"/>
            <a:ext cx="3409988" cy="34088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2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4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7465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Make an introduction and contextualization of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5EE5E829-4A87-BE4D-AA40-C36B52C6C549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Motivation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EAC418-ECB8-9F48-BE87-25E2BD3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D829CE-CE9D-084F-B28E-AB8AE9244F82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2066" name="Picture 18" descr="Health PNG Transparent Images Free Download | Vector Files | Pngtree">
            <a:extLst>
              <a:ext uri="{FF2B5EF4-FFF2-40B4-BE49-F238E27FC236}">
                <a16:creationId xmlns:a16="http://schemas.microsoft.com/office/drawing/2014/main" id="{28EA2D35-8F7E-089F-F4E0-57F5C5CB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18" y="1487981"/>
            <a:ext cx="4590549" cy="45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5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65107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Explain what was proposed by the authors to address the problem previously described.+;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Do not use too much text or animations– Instead, include figures, graphics, videos, etc., when suitable/available.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lvl="1"/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5EE5E829-4A87-BE4D-AA40-C36B52C6C549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Contribution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EAC418-ECB8-9F48-BE87-25E2BD3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7DF220C-7A61-E906-CFA5-AD1A03A43FF9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8196" name="Picture 4" descr="Puzzle Business Team Vector Hd PNG Images, Vector Illustration Business  Target Team Work Puzzle Flat Cartoon Style, Puzzle Clipart, Team, Cartoon  PNG Image For Free Download">
            <a:extLst>
              <a:ext uri="{FF2B5EF4-FFF2-40B4-BE49-F238E27FC236}">
                <a16:creationId xmlns:a16="http://schemas.microsoft.com/office/drawing/2014/main" id="{D257B76B-7435-F8B6-3114-0B061678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115" y="1896732"/>
            <a:ext cx="3908872" cy="39088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6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6837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Describe what was the methodology adopted by the authors for overcoming the challenges of the problem at hand?</a:t>
            </a:r>
          </a:p>
          <a:p>
            <a:pPr lvl="1"/>
            <a:endParaRPr lang="en-US" sz="200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5EE5E829-4A87-BE4D-AA40-C36B52C6C549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Methodology used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EAC418-ECB8-9F48-BE87-25E2BD3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7DF220C-7A61-E906-CFA5-AD1A03A43FF9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9218" name="Picture 2" descr="Method PNGs for Free Download">
            <a:extLst>
              <a:ext uri="{FF2B5EF4-FFF2-40B4-BE49-F238E27FC236}">
                <a16:creationId xmlns:a16="http://schemas.microsoft.com/office/drawing/2014/main" id="{7E72C817-8FB6-DE6D-8B2A-5EE5F9A9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029" y="2155372"/>
            <a:ext cx="4340988" cy="305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4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7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8" y="1783684"/>
            <a:ext cx="61080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conducted by the authors, you should include the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details of the user evaluation.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Consider the following topics: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What was the goal of the evaluation?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What was the experimental design and setup?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What where the tasks used? 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How was the data collection conducted?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What was the procedure used?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Describe the participants recruited.</a:t>
            </a:r>
          </a:p>
          <a:p>
            <a:pPr marL="800100" lvl="1" indent="-342900">
              <a:buClr>
                <a:srgbClr val="50B400"/>
              </a:buClr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069A5CC6-F1B7-A549-B9B3-8C107A825F25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User Evaluation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E18E32C2-9443-1B4A-943F-DE250EF9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project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20D21FB-C46C-408B-83E2-32BD90A0CE13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5" name="Picture 4" descr="A person and person sitting at a table with a checklist&#10;&#10;Description automatically generated">
            <a:extLst>
              <a:ext uri="{FF2B5EF4-FFF2-40B4-BE49-F238E27FC236}">
                <a16:creationId xmlns:a16="http://schemas.microsoft.com/office/drawing/2014/main" id="{2B0E6854-FA17-9D31-7D25-AEBD18FC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0" r="10585"/>
          <a:stretch/>
        </p:blipFill>
        <p:spPr>
          <a:xfrm>
            <a:off x="6928390" y="1629256"/>
            <a:ext cx="4887688" cy="4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8</a:t>
            </a:fld>
            <a:endParaRPr lang="en-US" sz="140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FD51810-9772-5648-B7D2-55A94A12203C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Results obtained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0B9A3B4-9ADE-9940-ADDC-9ECF091D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2687379C-056C-5936-AC48-5FE66D552B56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7172" name="Picture 4" descr="87,100+ Customer Data Illustrations, Royalty-Free Vector Graphics &amp; Clip  Art - iStock | Big data, Data, Customer experience">
            <a:extLst>
              <a:ext uri="{FF2B5EF4-FFF2-40B4-BE49-F238E27FC236}">
                <a16:creationId xmlns:a16="http://schemas.microsoft.com/office/drawing/2014/main" id="{A1D93CAA-39BD-0EB1-20D4-C452725F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67" y="1251866"/>
            <a:ext cx="5631204" cy="43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2004AB-12BD-0DFC-822A-AD31B0988245}"/>
              </a:ext>
            </a:extLst>
          </p:cNvPr>
          <p:cNvSpPr txBox="1"/>
          <p:nvPr/>
        </p:nvSpPr>
        <p:spPr>
          <a:xfrm>
            <a:off x="477837" y="1797972"/>
            <a:ext cx="6523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List the main results obtained by the authors and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comment their importance. Are they promising?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described in the paper, you may also present the limitations of the work. </a:t>
            </a:r>
          </a:p>
        </p:txBody>
      </p:sp>
    </p:spTree>
    <p:extLst>
      <p:ext uri="{BB962C8B-B14F-4D97-AF65-F5344CB8AC3E}">
        <p14:creationId xmlns:p14="http://schemas.microsoft.com/office/powerpoint/2010/main" val="120250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3DC3EE4-7F5E-4D42-9623-842BF21FF48E}"/>
              </a:ext>
            </a:extLst>
          </p:cNvPr>
          <p:cNvSpPr txBox="1">
            <a:spLocks/>
          </p:cNvSpPr>
          <p:nvPr/>
        </p:nvSpPr>
        <p:spPr>
          <a:xfrm>
            <a:off x="11018520" y="6349881"/>
            <a:ext cx="732646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spcAft>
                <a:spcPct val="0"/>
              </a:spcAft>
            </a:pPr>
            <a:fld id="{A06316EC-39FF-4C97-AA6E-29B761CE3E45}" type="slidenum">
              <a:rPr lang="en-US" sz="1400" smtClean="0">
                <a:latin typeface="+mj-lt"/>
              </a:rPr>
              <a:pPr algn="r">
                <a:spcBef>
                  <a:spcPct val="50000"/>
                </a:spcBef>
                <a:spcAft>
                  <a:spcPct val="0"/>
                </a:spcAft>
              </a:pPr>
              <a:t>9</a:t>
            </a:fld>
            <a:endParaRPr lang="en-US" sz="1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6878B-5E93-F341-AC77-2423C100D7C5}"/>
              </a:ext>
            </a:extLst>
          </p:cNvPr>
          <p:cNvSpPr txBox="1"/>
          <p:nvPr/>
        </p:nvSpPr>
        <p:spPr>
          <a:xfrm>
            <a:off x="477837" y="1783684"/>
            <a:ext cx="652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Present the most important conclusions of the paper.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9EEF2-12EF-6742-9E72-78A451EAF230}"/>
              </a:ext>
            </a:extLst>
          </p:cNvPr>
          <p:cNvCxnSpPr/>
          <p:nvPr/>
        </p:nvCxnSpPr>
        <p:spPr bwMode="auto">
          <a:xfrm>
            <a:off x="476518" y="61689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50B4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069A5CC6-F1B7-A549-B9B3-8C107A825F25}"/>
              </a:ext>
            </a:extLst>
          </p:cNvPr>
          <p:cNvSpPr txBox="1">
            <a:spLocks noChangeArrowheads="1"/>
          </p:cNvSpPr>
          <p:nvPr/>
        </p:nvSpPr>
        <p:spPr>
          <a:xfrm>
            <a:off x="477839" y="334800"/>
            <a:ext cx="11233150" cy="55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Main Conclusions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E18E32C2-9443-1B4A-943F-DE250EF9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" y="854058"/>
            <a:ext cx="111280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sz="2800" kern="0" dirty="0">
                <a:solidFill>
                  <a:srgbClr val="50B400"/>
                </a:solidFill>
              </a:rPr>
              <a:t>Insert paper title here</a:t>
            </a:r>
          </a:p>
          <a:p>
            <a:endParaRPr lang="en-US" sz="2800" kern="0" dirty="0">
              <a:solidFill>
                <a:srgbClr val="50B4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2D25B8-FE8B-3804-8013-15D9ABBB55C1}"/>
              </a:ext>
            </a:extLst>
          </p:cNvPr>
          <p:cNvSpPr txBox="1">
            <a:spLocks/>
          </p:cNvSpPr>
          <p:nvPr/>
        </p:nvSpPr>
        <p:spPr>
          <a:xfrm>
            <a:off x="385077" y="6349881"/>
            <a:ext cx="4437293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+mj-lt"/>
              </a:rPr>
              <a:t>Paper Presentation - RVA 2023-2024 – 10</a:t>
            </a:r>
            <a:r>
              <a:rPr lang="en-US" sz="1400" baseline="30000" dirty="0">
                <a:latin typeface="+mj-lt"/>
              </a:rPr>
              <a:t>th</a:t>
            </a:r>
            <a:r>
              <a:rPr lang="en-US" sz="1400" dirty="0">
                <a:latin typeface="+mj-lt"/>
              </a:rPr>
              <a:t> Edition</a:t>
            </a:r>
          </a:p>
        </p:txBody>
      </p:sp>
      <p:pic>
        <p:nvPicPr>
          <p:cNvPr id="6146" name="Picture 2" descr="Cartoon brain idea creative design isolated Vector Image">
            <a:extLst>
              <a:ext uri="{FF2B5EF4-FFF2-40B4-BE49-F238E27FC236}">
                <a16:creationId xmlns:a16="http://schemas.microsoft.com/office/drawing/2014/main" id="{DBDBEBDF-4213-B45F-40D5-B902BEF86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3"/>
          <a:stretch/>
        </p:blipFill>
        <p:spPr bwMode="auto">
          <a:xfrm>
            <a:off x="7544783" y="1066725"/>
            <a:ext cx="4271295" cy="455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749</Words>
  <Application>Microsoft Macintosh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Marques</dc:creator>
  <cp:lastModifiedBy>Bernardo Marques</cp:lastModifiedBy>
  <cp:revision>32</cp:revision>
  <dcterms:created xsi:type="dcterms:W3CDTF">2019-11-05T20:34:05Z</dcterms:created>
  <dcterms:modified xsi:type="dcterms:W3CDTF">2023-09-22T17:02:46Z</dcterms:modified>
</cp:coreProperties>
</file>