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30AF4B-1B79-4C6A-90FD-D325261F182C}">
  <a:tblStyle styleId="{2D30AF4B-1B79-4C6A-90FD-D325261F18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233293d1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233293d1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0056f5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0056f5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233293d1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233293d1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233293d1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233293d1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233293d1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233293d1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5f47e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5f47e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233293d1c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233293d1c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243250"/>
            <a:ext cx="8520600" cy="162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RSA - Project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sz="2644">
                <a:solidFill>
                  <a:srgbClr val="666666"/>
                </a:solidFill>
              </a:rPr>
              <a:t>A</a:t>
            </a:r>
            <a:r>
              <a:rPr lang="pt-BR" sz="2644">
                <a:solidFill>
                  <a:srgbClr val="666666"/>
                </a:solidFill>
              </a:rPr>
              <a:t>utomatic Nautical Sensor Data Collection</a:t>
            </a:r>
            <a:endParaRPr sz="2644">
              <a:solidFill>
                <a:srgbClr val="666666"/>
              </a:solidFill>
            </a:endParaRPr>
          </a:p>
        </p:txBody>
      </p:sp>
      <p:sp>
        <p:nvSpPr>
          <p:cNvPr id="65" name="Google Shape;65;p13"/>
          <p:cNvSpPr txBox="1"/>
          <p:nvPr>
            <p:ph idx="1" type="subTitle"/>
          </p:nvPr>
        </p:nvSpPr>
        <p:spPr>
          <a:xfrm>
            <a:off x="283075" y="22026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Tiago Marques - 98459</a:t>
            </a:r>
            <a:endParaRPr/>
          </a:p>
          <a:p>
            <a:pPr indent="0" lvl="0" marL="0" rtl="0" algn="l">
              <a:spcBef>
                <a:spcPts val="0"/>
              </a:spcBef>
              <a:spcAft>
                <a:spcPts val="0"/>
              </a:spcAft>
              <a:buNone/>
            </a:pPr>
            <a:r>
              <a:rPr lang="pt-BR"/>
              <a:t>Bruno Lemos - 98221</a:t>
            </a:r>
            <a:endParaRPr/>
          </a:p>
        </p:txBody>
      </p:sp>
      <p:pic>
        <p:nvPicPr>
          <p:cNvPr id="66" name="Google Shape;66;p13"/>
          <p:cNvPicPr preferRelativeResize="0"/>
          <p:nvPr/>
        </p:nvPicPr>
        <p:blipFill>
          <a:blip r:embed="rId3">
            <a:alphaModFix/>
          </a:blip>
          <a:stretch>
            <a:fillRect/>
          </a:stretch>
        </p:blipFill>
        <p:spPr>
          <a:xfrm rot="-865309">
            <a:off x="4982002" y="2600771"/>
            <a:ext cx="1160522" cy="670207"/>
          </a:xfrm>
          <a:prstGeom prst="rect">
            <a:avLst/>
          </a:prstGeom>
          <a:noFill/>
          <a:ln>
            <a:noFill/>
          </a:ln>
        </p:spPr>
      </p:pic>
      <p:pic>
        <p:nvPicPr>
          <p:cNvPr id="67" name="Google Shape;67;p13"/>
          <p:cNvPicPr preferRelativeResize="0"/>
          <p:nvPr/>
        </p:nvPicPr>
        <p:blipFill>
          <a:blip r:embed="rId3">
            <a:alphaModFix/>
          </a:blip>
          <a:stretch>
            <a:fillRect/>
          </a:stretch>
        </p:blipFill>
        <p:spPr>
          <a:xfrm rot="-598167">
            <a:off x="2077466" y="3366065"/>
            <a:ext cx="1602046" cy="925193"/>
          </a:xfrm>
          <a:prstGeom prst="rect">
            <a:avLst/>
          </a:prstGeom>
          <a:noFill/>
          <a:ln>
            <a:noFill/>
          </a:ln>
        </p:spPr>
      </p:pic>
      <p:pic>
        <p:nvPicPr>
          <p:cNvPr id="68" name="Google Shape;68;p13"/>
          <p:cNvPicPr preferRelativeResize="0"/>
          <p:nvPr/>
        </p:nvPicPr>
        <p:blipFill>
          <a:blip r:embed="rId4">
            <a:alphaModFix/>
          </a:blip>
          <a:stretch>
            <a:fillRect/>
          </a:stretch>
        </p:blipFill>
        <p:spPr>
          <a:xfrm>
            <a:off x="8067575" y="2056625"/>
            <a:ext cx="1030249" cy="1030250"/>
          </a:xfrm>
          <a:prstGeom prst="rect">
            <a:avLst/>
          </a:prstGeom>
          <a:noFill/>
          <a:ln>
            <a:noFill/>
          </a:ln>
        </p:spPr>
      </p:pic>
      <p:pic>
        <p:nvPicPr>
          <p:cNvPr id="69" name="Google Shape;69;p13"/>
          <p:cNvPicPr preferRelativeResize="0"/>
          <p:nvPr/>
        </p:nvPicPr>
        <p:blipFill>
          <a:blip r:embed="rId5">
            <a:alphaModFix/>
          </a:blip>
          <a:stretch>
            <a:fillRect/>
          </a:stretch>
        </p:blipFill>
        <p:spPr>
          <a:xfrm>
            <a:off x="7836750" y="1152275"/>
            <a:ext cx="1491899" cy="1491899"/>
          </a:xfrm>
          <a:prstGeom prst="rect">
            <a:avLst/>
          </a:prstGeom>
          <a:noFill/>
          <a:ln>
            <a:noFill/>
          </a:ln>
        </p:spPr>
      </p:pic>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Objectives</a:t>
            </a:r>
            <a:endParaRPr/>
          </a:p>
        </p:txBody>
      </p:sp>
      <p:sp>
        <p:nvSpPr>
          <p:cNvPr id="76" name="Google Shape;76;p14"/>
          <p:cNvSpPr txBox="1"/>
          <p:nvPr/>
        </p:nvSpPr>
        <p:spPr>
          <a:xfrm>
            <a:off x="828300" y="1722800"/>
            <a:ext cx="7487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pt-BR">
                <a:latin typeface="Roboto"/>
                <a:ea typeface="Roboto"/>
                <a:cs typeface="Roboto"/>
                <a:sym typeface="Roboto"/>
              </a:rPr>
              <a:t>Develop an autonomous system which allows to c</a:t>
            </a:r>
            <a:r>
              <a:rPr lang="pt-BR">
                <a:latin typeface="Roboto"/>
                <a:ea typeface="Roboto"/>
                <a:cs typeface="Roboto"/>
                <a:sym typeface="Roboto"/>
              </a:rPr>
              <a:t>ollect nautical information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Safety  : No need human intervention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Efficiency : Autonomous system are better than other methods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Environmental monitoring : Maintain water quality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pt-BR">
                <a:latin typeface="Roboto"/>
                <a:ea typeface="Roboto"/>
                <a:cs typeface="Roboto"/>
                <a:sym typeface="Roboto"/>
              </a:rPr>
              <a:t>Base Station (RSU)</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Receive all the information coming from the autonomous boats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Start operation and sharing sensor location information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pt-BR">
                <a:latin typeface="Roboto"/>
                <a:ea typeface="Roboto"/>
                <a:cs typeface="Roboto"/>
                <a:sym typeface="Roboto"/>
              </a:rPr>
              <a:t>Autonomous boat (OBUs)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Three autonomous boats to cover a significant area of ​​water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Navigation system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pt-BR">
                <a:latin typeface="Roboto"/>
                <a:ea typeface="Roboto"/>
                <a:cs typeface="Roboto"/>
                <a:sym typeface="Roboto"/>
              </a:rPr>
              <a:t>Sensors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Temperature, Conductivity, depth</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ph, dissolved oxygen, nutrient_levels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oxygen, carbon dioxide, methane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77" name="Google Shape;77;p14"/>
          <p:cNvPicPr preferRelativeResize="0"/>
          <p:nvPr/>
        </p:nvPicPr>
        <p:blipFill>
          <a:blip r:embed="rId3">
            <a:alphaModFix/>
          </a:blip>
          <a:stretch>
            <a:fillRect/>
          </a:stretch>
        </p:blipFill>
        <p:spPr>
          <a:xfrm rot="-7">
            <a:off x="7873346" y="424304"/>
            <a:ext cx="958978" cy="553816"/>
          </a:xfrm>
          <a:prstGeom prst="rect">
            <a:avLst/>
          </a:prstGeom>
          <a:noFill/>
          <a:ln>
            <a:noFill/>
          </a:ln>
        </p:spPr>
      </p:pic>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a:t>
            </a:r>
            <a:r>
              <a:rPr lang="pt-BR"/>
              <a:t>imulation Environment</a:t>
            </a:r>
            <a:endParaRPr/>
          </a:p>
        </p:txBody>
      </p:sp>
      <p:sp>
        <p:nvSpPr>
          <p:cNvPr id="84" name="Google Shape;84;p15"/>
          <p:cNvSpPr txBox="1"/>
          <p:nvPr/>
        </p:nvSpPr>
        <p:spPr>
          <a:xfrm>
            <a:off x="828300" y="1722800"/>
            <a:ext cx="7487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pt-BR">
                <a:latin typeface="Roboto"/>
                <a:ea typeface="Roboto"/>
                <a:cs typeface="Roboto"/>
                <a:sym typeface="Roboto"/>
              </a:rPr>
              <a:t>We </a:t>
            </a:r>
            <a:r>
              <a:rPr lang="pt-BR">
                <a:latin typeface="Roboto"/>
                <a:ea typeface="Roboto"/>
                <a:cs typeface="Roboto"/>
                <a:sym typeface="Roboto"/>
              </a:rPr>
              <a:t>make</a:t>
            </a:r>
            <a:r>
              <a:rPr lang="pt-BR">
                <a:latin typeface="Roboto"/>
                <a:ea typeface="Roboto"/>
                <a:cs typeface="Roboto"/>
                <a:sym typeface="Roboto"/>
              </a:rPr>
              <a:t> use of:</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5 Docker Containers (3 Boats, 1 Base Station, 1 Watcher)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pt-BR">
                <a:latin typeface="Roboto"/>
                <a:ea typeface="Roboto"/>
                <a:cs typeface="Roboto"/>
                <a:sym typeface="Roboto"/>
              </a:rPr>
              <a:t>1 Hosted MQTT Broker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pt-BR">
                <a:latin typeface="Roboto"/>
                <a:ea typeface="Roboto"/>
                <a:cs typeface="Roboto"/>
                <a:sym typeface="Roboto"/>
              </a:rPr>
              <a:t>Watcher: used to simulate the communication range between the boats and </a:t>
            </a:r>
            <a:r>
              <a:rPr lang="pt-BR">
                <a:latin typeface="Roboto"/>
                <a:ea typeface="Roboto"/>
                <a:cs typeface="Roboto"/>
                <a:sym typeface="Roboto"/>
              </a:rPr>
              <a:t>between</a:t>
            </a:r>
            <a:r>
              <a:rPr lang="pt-BR">
                <a:latin typeface="Roboto"/>
                <a:ea typeface="Roboto"/>
                <a:cs typeface="Roboto"/>
                <a:sym typeface="Roboto"/>
              </a:rPr>
              <a:t> the boat and base station</a:t>
            </a:r>
            <a:br>
              <a:rPr lang="pt-BR">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pt-BR">
                <a:latin typeface="Roboto"/>
                <a:ea typeface="Roboto"/>
                <a:cs typeface="Roboto"/>
                <a:sym typeface="Roboto"/>
              </a:rPr>
              <a:t>Sensors: boat arrives at the sensor location, it publishes a message on the hosted mqtt broker, this message is processed by a python script that randomly generates the information that would be collected by a real sensor. This generated information is published in the hosted mqtt broker arriving at the boat that requested the sensor information.</a:t>
            </a:r>
            <a:br>
              <a:rPr lang="pt-BR">
                <a:latin typeface="Roboto"/>
                <a:ea typeface="Roboto"/>
                <a:cs typeface="Roboto"/>
                <a:sym typeface="Roboto"/>
              </a:rPr>
            </a:br>
            <a:br>
              <a:rPr lang="pt-BR">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5" name="Google Shape;85;p15"/>
          <p:cNvPicPr preferRelativeResize="0"/>
          <p:nvPr/>
        </p:nvPicPr>
        <p:blipFill>
          <a:blip r:embed="rId3">
            <a:alphaModFix/>
          </a:blip>
          <a:stretch>
            <a:fillRect/>
          </a:stretch>
        </p:blipFill>
        <p:spPr>
          <a:xfrm rot="-7">
            <a:off x="7873346" y="424304"/>
            <a:ext cx="958978" cy="553816"/>
          </a:xfrm>
          <a:prstGeom prst="rect">
            <a:avLst/>
          </a:prstGeom>
          <a:noFill/>
          <a:ln>
            <a:noFill/>
          </a:ln>
        </p:spPr>
      </p:pic>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0" y="0"/>
            <a:ext cx="737100" cy="51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700"/>
              <a:t>A</a:t>
            </a:r>
            <a:endParaRPr sz="2700"/>
          </a:p>
          <a:p>
            <a:pPr indent="0" lvl="0" marL="0" rtl="0" algn="ctr">
              <a:spcBef>
                <a:spcPts val="0"/>
              </a:spcBef>
              <a:spcAft>
                <a:spcPts val="0"/>
              </a:spcAft>
              <a:buNone/>
            </a:pPr>
            <a:r>
              <a:rPr lang="pt-BR" sz="2700"/>
              <a:t>r</a:t>
            </a:r>
            <a:endParaRPr sz="2700"/>
          </a:p>
          <a:p>
            <a:pPr indent="0" lvl="0" marL="0" rtl="0" algn="ctr">
              <a:spcBef>
                <a:spcPts val="0"/>
              </a:spcBef>
              <a:spcAft>
                <a:spcPts val="0"/>
              </a:spcAft>
              <a:buNone/>
            </a:pPr>
            <a:r>
              <a:rPr lang="pt-BR" sz="2700"/>
              <a:t>c</a:t>
            </a:r>
            <a:endParaRPr sz="2700"/>
          </a:p>
          <a:p>
            <a:pPr indent="0" lvl="0" marL="0" rtl="0" algn="ctr">
              <a:spcBef>
                <a:spcPts val="0"/>
              </a:spcBef>
              <a:spcAft>
                <a:spcPts val="0"/>
              </a:spcAft>
              <a:buNone/>
            </a:pPr>
            <a:r>
              <a:rPr lang="pt-BR" sz="2700"/>
              <a:t>h</a:t>
            </a:r>
            <a:endParaRPr sz="2700"/>
          </a:p>
          <a:p>
            <a:pPr indent="0" lvl="0" marL="0" rtl="0" algn="ctr">
              <a:spcBef>
                <a:spcPts val="0"/>
              </a:spcBef>
              <a:spcAft>
                <a:spcPts val="0"/>
              </a:spcAft>
              <a:buNone/>
            </a:pPr>
            <a:r>
              <a:rPr lang="pt-BR" sz="2700"/>
              <a:t>i</a:t>
            </a:r>
            <a:endParaRPr sz="2700"/>
          </a:p>
          <a:p>
            <a:pPr indent="0" lvl="0" marL="0" rtl="0" algn="ctr">
              <a:spcBef>
                <a:spcPts val="0"/>
              </a:spcBef>
              <a:spcAft>
                <a:spcPts val="0"/>
              </a:spcAft>
              <a:buNone/>
            </a:pPr>
            <a:r>
              <a:rPr lang="pt-BR" sz="2700"/>
              <a:t>t</a:t>
            </a:r>
            <a:endParaRPr sz="2700"/>
          </a:p>
          <a:p>
            <a:pPr indent="0" lvl="0" marL="0" rtl="0" algn="ctr">
              <a:spcBef>
                <a:spcPts val="0"/>
              </a:spcBef>
              <a:spcAft>
                <a:spcPts val="0"/>
              </a:spcAft>
              <a:buNone/>
            </a:pPr>
            <a:r>
              <a:rPr lang="pt-BR" sz="2700"/>
              <a:t>e</a:t>
            </a:r>
            <a:endParaRPr sz="2700"/>
          </a:p>
          <a:p>
            <a:pPr indent="0" lvl="0" marL="0" rtl="0" algn="ctr">
              <a:spcBef>
                <a:spcPts val="0"/>
              </a:spcBef>
              <a:spcAft>
                <a:spcPts val="0"/>
              </a:spcAft>
              <a:buNone/>
            </a:pPr>
            <a:r>
              <a:rPr lang="pt-BR" sz="2700"/>
              <a:t>c</a:t>
            </a:r>
            <a:endParaRPr sz="2700"/>
          </a:p>
          <a:p>
            <a:pPr indent="0" lvl="0" marL="0" rtl="0" algn="ctr">
              <a:spcBef>
                <a:spcPts val="0"/>
              </a:spcBef>
              <a:spcAft>
                <a:spcPts val="0"/>
              </a:spcAft>
              <a:buNone/>
            </a:pPr>
            <a:r>
              <a:rPr lang="pt-BR" sz="2700"/>
              <a:t>t</a:t>
            </a:r>
            <a:endParaRPr sz="2700"/>
          </a:p>
          <a:p>
            <a:pPr indent="0" lvl="0" marL="0" rtl="0" algn="ctr">
              <a:spcBef>
                <a:spcPts val="0"/>
              </a:spcBef>
              <a:spcAft>
                <a:spcPts val="0"/>
              </a:spcAft>
              <a:buNone/>
            </a:pPr>
            <a:r>
              <a:rPr lang="pt-BR" sz="2700"/>
              <a:t>u</a:t>
            </a:r>
            <a:endParaRPr sz="2700"/>
          </a:p>
          <a:p>
            <a:pPr indent="0" lvl="0" marL="0" rtl="0" algn="ctr">
              <a:spcBef>
                <a:spcPts val="0"/>
              </a:spcBef>
              <a:spcAft>
                <a:spcPts val="0"/>
              </a:spcAft>
              <a:buNone/>
            </a:pPr>
            <a:r>
              <a:rPr lang="pt-BR" sz="2700"/>
              <a:t>r</a:t>
            </a:r>
            <a:endParaRPr sz="2700"/>
          </a:p>
          <a:p>
            <a:pPr indent="0" lvl="0" marL="0" rtl="0" algn="ctr">
              <a:spcBef>
                <a:spcPts val="0"/>
              </a:spcBef>
              <a:spcAft>
                <a:spcPts val="0"/>
              </a:spcAft>
              <a:buNone/>
            </a:pPr>
            <a:r>
              <a:rPr lang="pt-BR" sz="2700"/>
              <a:t>e</a:t>
            </a:r>
            <a:endParaRPr sz="2700"/>
          </a:p>
        </p:txBody>
      </p:sp>
      <p:pic>
        <p:nvPicPr>
          <p:cNvPr id="92" name="Google Shape;92;p16"/>
          <p:cNvPicPr preferRelativeResize="0"/>
          <p:nvPr/>
        </p:nvPicPr>
        <p:blipFill>
          <a:blip r:embed="rId3">
            <a:alphaModFix/>
          </a:blip>
          <a:stretch>
            <a:fillRect/>
          </a:stretch>
        </p:blipFill>
        <p:spPr>
          <a:xfrm rot="-7">
            <a:off x="737096" y="161579"/>
            <a:ext cx="958978" cy="553816"/>
          </a:xfrm>
          <a:prstGeom prst="rect">
            <a:avLst/>
          </a:prstGeom>
          <a:noFill/>
          <a:ln>
            <a:noFill/>
          </a:ln>
        </p:spPr>
      </p:pic>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94" name="Google Shape;94;p16"/>
          <p:cNvPicPr preferRelativeResize="0"/>
          <p:nvPr/>
        </p:nvPicPr>
        <p:blipFill>
          <a:blip r:embed="rId4">
            <a:alphaModFix/>
          </a:blip>
          <a:stretch>
            <a:fillRect/>
          </a:stretch>
        </p:blipFill>
        <p:spPr>
          <a:xfrm>
            <a:off x="1539427" y="66775"/>
            <a:ext cx="7444147" cy="4932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04300" y="111200"/>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Diagram of Implementation</a:t>
            </a:r>
            <a:endParaRPr sz="1400">
              <a:solidFill>
                <a:srgbClr val="000000"/>
              </a:solidFill>
              <a:latin typeface="Roboto"/>
              <a:ea typeface="Roboto"/>
              <a:cs typeface="Roboto"/>
              <a:sym typeface="Roboto"/>
            </a:endParaRPr>
          </a:p>
        </p:txBody>
      </p:sp>
      <p:sp>
        <p:nvSpPr>
          <p:cNvPr id="100" name="Google Shape;100;p17"/>
          <p:cNvSpPr txBox="1"/>
          <p:nvPr/>
        </p:nvSpPr>
        <p:spPr>
          <a:xfrm>
            <a:off x="5382150" y="-20775"/>
            <a:ext cx="3007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400">
                <a:latin typeface="Merriweather"/>
                <a:ea typeface="Merriweather"/>
                <a:cs typeface="Merriweather"/>
                <a:sym typeface="Merriweather"/>
              </a:rPr>
              <a:t>Message Types</a:t>
            </a:r>
            <a:endParaRPr sz="1000">
              <a:latin typeface="Roboto"/>
              <a:ea typeface="Roboto"/>
              <a:cs typeface="Roboto"/>
              <a:sym typeface="Roboto"/>
            </a:endParaRPr>
          </a:p>
        </p:txBody>
      </p:sp>
      <p:graphicFrame>
        <p:nvGraphicFramePr>
          <p:cNvPr id="101" name="Google Shape;101;p17"/>
          <p:cNvGraphicFramePr/>
          <p:nvPr/>
        </p:nvGraphicFramePr>
        <p:xfrm>
          <a:off x="4740025" y="475650"/>
          <a:ext cx="3000000" cy="3000000"/>
        </p:xfrm>
        <a:graphic>
          <a:graphicData uri="http://schemas.openxmlformats.org/drawingml/2006/table">
            <a:tbl>
              <a:tblPr>
                <a:noFill/>
                <a:tableStyleId>{2D30AF4B-1B79-4C6A-90FD-D325261F182C}</a:tableStyleId>
              </a:tblPr>
              <a:tblGrid>
                <a:gridCol w="759875"/>
                <a:gridCol w="3531575"/>
              </a:tblGrid>
              <a:tr h="210900">
                <a:tc gridSpan="2">
                  <a:txBody>
                    <a:bodyPr/>
                    <a:lstStyle/>
                    <a:p>
                      <a:pPr indent="0" lvl="0" marL="0" rtl="0" algn="ctr">
                        <a:spcBef>
                          <a:spcPts val="0"/>
                        </a:spcBef>
                        <a:spcAft>
                          <a:spcPts val="0"/>
                        </a:spcAft>
                        <a:buNone/>
                      </a:pPr>
                      <a:r>
                        <a:rPr lang="pt-BR" sz="1200"/>
                        <a:t>Between OBUs</a:t>
                      </a:r>
                      <a:endParaRPr sz="1200"/>
                    </a:p>
                  </a:txBody>
                  <a:tcPr marT="91425" marB="91425" marR="91425" marL="91425">
                    <a:solidFill>
                      <a:srgbClr val="EA9999"/>
                    </a:solidFill>
                  </a:tcPr>
                </a:tc>
                <a:tc hMerge="1"/>
              </a:tr>
              <a:tr h="210900">
                <a:tc>
                  <a:txBody>
                    <a:bodyPr/>
                    <a:lstStyle/>
                    <a:p>
                      <a:pPr indent="0" lvl="0" marL="0" rtl="0" algn="ctr">
                        <a:spcBef>
                          <a:spcPts val="0"/>
                        </a:spcBef>
                        <a:spcAft>
                          <a:spcPts val="0"/>
                        </a:spcAft>
                        <a:buNone/>
                      </a:pPr>
                      <a:r>
                        <a:rPr lang="pt-BR" sz="1200"/>
                        <a:t>cam</a:t>
                      </a:r>
                      <a:endParaRPr sz="1200"/>
                    </a:p>
                  </a:txBody>
                  <a:tcPr marT="91425" marB="91425" marR="91425" marL="91425"/>
                </a:tc>
                <a:tc>
                  <a:txBody>
                    <a:bodyPr/>
                    <a:lstStyle/>
                    <a:p>
                      <a:pPr indent="0" lvl="0" marL="0" rtl="0" algn="ctr">
                        <a:spcBef>
                          <a:spcPts val="0"/>
                        </a:spcBef>
                        <a:spcAft>
                          <a:spcPts val="0"/>
                        </a:spcAft>
                        <a:buNone/>
                      </a:pPr>
                      <a:r>
                        <a:rPr lang="pt-BR" sz="1200"/>
                        <a:t>Send current and future position</a:t>
                      </a:r>
                      <a:endParaRPr sz="1200"/>
                    </a:p>
                  </a:txBody>
                  <a:tcPr marT="91425" marB="91425" marR="91425" marL="91425"/>
                </a:tc>
              </a:tr>
              <a:tr h="210900">
                <a:tc>
                  <a:txBody>
                    <a:bodyPr/>
                    <a:lstStyle/>
                    <a:p>
                      <a:pPr indent="0" lvl="0" marL="0" rtl="0" algn="ctr">
                        <a:spcBef>
                          <a:spcPts val="0"/>
                        </a:spcBef>
                        <a:spcAft>
                          <a:spcPts val="0"/>
                        </a:spcAft>
                        <a:buNone/>
                      </a:pPr>
                      <a:r>
                        <a:rPr lang="pt-BR" sz="1200"/>
                        <a:t>denm</a:t>
                      </a:r>
                      <a:endParaRPr sz="1200"/>
                    </a:p>
                  </a:txBody>
                  <a:tcPr marT="91425" marB="91425" marR="91425" marL="91425"/>
                </a:tc>
                <a:tc>
                  <a:txBody>
                    <a:bodyPr/>
                    <a:lstStyle/>
                    <a:p>
                      <a:pPr indent="0" lvl="0" marL="0" rtl="0" algn="ctr">
                        <a:spcBef>
                          <a:spcPts val="0"/>
                        </a:spcBef>
                        <a:spcAft>
                          <a:spcPts val="0"/>
                        </a:spcAft>
                        <a:buNone/>
                      </a:pPr>
                      <a:r>
                        <a:rPr lang="pt-BR" sz="1200"/>
                        <a:t>Send the picked sensor position</a:t>
                      </a:r>
                      <a:endParaRPr sz="1200"/>
                    </a:p>
                  </a:txBody>
                  <a:tcPr marT="91425" marB="91425" marR="91425" marL="91425"/>
                </a:tc>
              </a:tr>
              <a:tr h="210900">
                <a:tc>
                  <a:txBody>
                    <a:bodyPr/>
                    <a:lstStyle/>
                    <a:p>
                      <a:pPr indent="0" lvl="0" marL="0" rtl="0" algn="ctr">
                        <a:spcBef>
                          <a:spcPts val="0"/>
                        </a:spcBef>
                        <a:spcAft>
                          <a:spcPts val="0"/>
                        </a:spcAft>
                        <a:buNone/>
                      </a:pPr>
                      <a:r>
                        <a:rPr lang="pt-BR" sz="1200"/>
                        <a:t>cpm</a:t>
                      </a:r>
                      <a:endParaRPr sz="1200"/>
                    </a:p>
                  </a:txBody>
                  <a:tcPr marT="91425" marB="91425" marR="91425" marL="91425"/>
                </a:tc>
                <a:tc>
                  <a:txBody>
                    <a:bodyPr/>
                    <a:lstStyle/>
                    <a:p>
                      <a:pPr indent="0" lvl="0" marL="0" rtl="0" algn="ctr">
                        <a:spcBef>
                          <a:spcPts val="0"/>
                        </a:spcBef>
                        <a:spcAft>
                          <a:spcPts val="0"/>
                        </a:spcAft>
                        <a:buNone/>
                      </a:pPr>
                      <a:r>
                        <a:rPr lang="pt-BR" sz="1200"/>
                        <a:t>Send unavailable sensors</a:t>
                      </a:r>
                      <a:endParaRPr sz="1200"/>
                    </a:p>
                  </a:txBody>
                  <a:tcPr marT="91425" marB="91425" marR="91425" marL="91425"/>
                </a:tc>
              </a:tr>
            </a:tbl>
          </a:graphicData>
        </a:graphic>
      </p:graphicFrame>
      <p:graphicFrame>
        <p:nvGraphicFramePr>
          <p:cNvPr id="102" name="Google Shape;102;p17"/>
          <p:cNvGraphicFramePr/>
          <p:nvPr/>
        </p:nvGraphicFramePr>
        <p:xfrm>
          <a:off x="4740025" y="2006845"/>
          <a:ext cx="3000000" cy="3000000"/>
        </p:xfrm>
        <a:graphic>
          <a:graphicData uri="http://schemas.openxmlformats.org/drawingml/2006/table">
            <a:tbl>
              <a:tblPr>
                <a:noFill/>
                <a:tableStyleId>{2D30AF4B-1B79-4C6A-90FD-D325261F182C}</a:tableStyleId>
              </a:tblPr>
              <a:tblGrid>
                <a:gridCol w="705900"/>
                <a:gridCol w="3585550"/>
              </a:tblGrid>
              <a:tr h="365725">
                <a:tc gridSpan="2">
                  <a:txBody>
                    <a:bodyPr/>
                    <a:lstStyle/>
                    <a:p>
                      <a:pPr indent="0" lvl="0" marL="0" rtl="0" algn="ctr">
                        <a:spcBef>
                          <a:spcPts val="0"/>
                        </a:spcBef>
                        <a:spcAft>
                          <a:spcPts val="0"/>
                        </a:spcAft>
                        <a:buNone/>
                      </a:pPr>
                      <a:r>
                        <a:rPr lang="pt-BR" sz="1200"/>
                        <a:t>RSU to OBUs</a:t>
                      </a:r>
                      <a:endParaRPr sz="1200"/>
                    </a:p>
                  </a:txBody>
                  <a:tcPr marT="91425" marB="91425" marR="91425" marL="91425">
                    <a:solidFill>
                      <a:srgbClr val="F9CB9C"/>
                    </a:solidFill>
                  </a:tcPr>
                </a:tc>
                <a:tc hMerge="1"/>
              </a:tr>
              <a:tr h="365725">
                <a:tc>
                  <a:txBody>
                    <a:bodyPr/>
                    <a:lstStyle/>
                    <a:p>
                      <a:pPr indent="0" lvl="0" marL="0" rtl="0" algn="ctr">
                        <a:spcBef>
                          <a:spcPts val="0"/>
                        </a:spcBef>
                        <a:spcAft>
                          <a:spcPts val="0"/>
                        </a:spcAft>
                        <a:buNone/>
                      </a:pPr>
                      <a:r>
                        <a:rPr lang="pt-BR" sz="1200"/>
                        <a:t>cpm</a:t>
                      </a:r>
                      <a:endParaRPr sz="1200"/>
                    </a:p>
                  </a:txBody>
                  <a:tcPr marT="91425" marB="91425" marR="91425" marL="91425"/>
                </a:tc>
                <a:tc>
                  <a:txBody>
                    <a:bodyPr/>
                    <a:lstStyle/>
                    <a:p>
                      <a:pPr indent="0" lvl="0" marL="0" rtl="0" algn="ctr">
                        <a:spcBef>
                          <a:spcPts val="0"/>
                        </a:spcBef>
                        <a:spcAft>
                          <a:spcPts val="0"/>
                        </a:spcAft>
                        <a:buNone/>
                      </a:pPr>
                      <a:r>
                        <a:rPr lang="pt-BR" sz="1200"/>
                        <a:t>Send location of sensor in the water</a:t>
                      </a:r>
                      <a:endParaRPr sz="1200"/>
                    </a:p>
                  </a:txBody>
                  <a:tcPr marT="91425" marB="91425" marR="91425" marL="91425"/>
                </a:tc>
              </a:tr>
            </a:tbl>
          </a:graphicData>
        </a:graphic>
      </p:graphicFrame>
      <p:pic>
        <p:nvPicPr>
          <p:cNvPr id="103" name="Google Shape;103;p17"/>
          <p:cNvPicPr preferRelativeResize="0"/>
          <p:nvPr/>
        </p:nvPicPr>
        <p:blipFill>
          <a:blip r:embed="rId3">
            <a:alphaModFix/>
          </a:blip>
          <a:stretch>
            <a:fillRect/>
          </a:stretch>
        </p:blipFill>
        <p:spPr>
          <a:xfrm rot="-7">
            <a:off x="3471646" y="347329"/>
            <a:ext cx="958978" cy="553816"/>
          </a:xfrm>
          <a:prstGeom prst="rect">
            <a:avLst/>
          </a:prstGeom>
          <a:noFill/>
          <a:ln>
            <a:noFill/>
          </a:ln>
        </p:spPr>
      </p:pic>
      <p:sp>
        <p:nvSpPr>
          <p:cNvPr id="104" name="Google Shape;104;p1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graphicFrame>
        <p:nvGraphicFramePr>
          <p:cNvPr id="105" name="Google Shape;105;p17"/>
          <p:cNvGraphicFramePr/>
          <p:nvPr/>
        </p:nvGraphicFramePr>
        <p:xfrm>
          <a:off x="4740025" y="2806575"/>
          <a:ext cx="3000000" cy="3000000"/>
        </p:xfrm>
        <a:graphic>
          <a:graphicData uri="http://schemas.openxmlformats.org/drawingml/2006/table">
            <a:tbl>
              <a:tblPr>
                <a:noFill/>
                <a:tableStyleId>{2D30AF4B-1B79-4C6A-90FD-D325261F182C}</a:tableStyleId>
              </a:tblPr>
              <a:tblGrid>
                <a:gridCol w="1197750"/>
                <a:gridCol w="3093700"/>
              </a:tblGrid>
              <a:tr h="396200">
                <a:tc gridSpan="2">
                  <a:txBody>
                    <a:bodyPr/>
                    <a:lstStyle/>
                    <a:p>
                      <a:pPr indent="0" lvl="0" marL="0" rtl="0" algn="ctr">
                        <a:spcBef>
                          <a:spcPts val="0"/>
                        </a:spcBef>
                        <a:spcAft>
                          <a:spcPts val="0"/>
                        </a:spcAft>
                        <a:buNone/>
                      </a:pPr>
                      <a:r>
                        <a:rPr lang="pt-BR" sz="1200"/>
                        <a:t>OBUs to RSU</a:t>
                      </a:r>
                      <a:endParaRPr sz="1200"/>
                    </a:p>
                  </a:txBody>
                  <a:tcPr marT="91425" marB="91425" marR="91425" marL="91425">
                    <a:solidFill>
                      <a:srgbClr val="B6D7A8"/>
                    </a:solidFill>
                  </a:tcPr>
                </a:tc>
                <a:tc hMerge="1"/>
              </a:tr>
              <a:tr h="396200">
                <a:tc>
                  <a:txBody>
                    <a:bodyPr/>
                    <a:lstStyle/>
                    <a:p>
                      <a:pPr indent="0" lvl="0" marL="0" rtl="0" algn="ctr">
                        <a:spcBef>
                          <a:spcPts val="0"/>
                        </a:spcBef>
                        <a:spcAft>
                          <a:spcPts val="0"/>
                        </a:spcAft>
                        <a:buNone/>
                      </a:pPr>
                      <a:r>
                        <a:rPr lang="pt-BR" sz="1200"/>
                        <a:t>got_sensors</a:t>
                      </a:r>
                      <a:endParaRPr sz="1200"/>
                    </a:p>
                  </a:txBody>
                  <a:tcPr marT="91425" marB="91425" marR="91425" marL="91425"/>
                </a:tc>
                <a:tc>
                  <a:txBody>
                    <a:bodyPr/>
                    <a:lstStyle/>
                    <a:p>
                      <a:pPr indent="0" lvl="0" marL="0" rtl="0" algn="ctr">
                        <a:spcBef>
                          <a:spcPts val="0"/>
                        </a:spcBef>
                        <a:spcAft>
                          <a:spcPts val="0"/>
                        </a:spcAft>
                        <a:buNone/>
                      </a:pPr>
                      <a:r>
                        <a:rPr lang="pt-BR" sz="1200"/>
                        <a:t>Sends the data collected from the sensors</a:t>
                      </a:r>
                      <a:r>
                        <a:rPr lang="pt-BR" sz="1200"/>
                        <a:t> </a:t>
                      </a:r>
                      <a:endParaRPr sz="1200"/>
                    </a:p>
                  </a:txBody>
                  <a:tcPr marT="91425" marB="91425" marR="91425" marL="91425"/>
                </a:tc>
              </a:tr>
            </a:tbl>
          </a:graphicData>
        </a:graphic>
      </p:graphicFrame>
      <p:graphicFrame>
        <p:nvGraphicFramePr>
          <p:cNvPr id="106" name="Google Shape;106;p17"/>
          <p:cNvGraphicFramePr/>
          <p:nvPr/>
        </p:nvGraphicFramePr>
        <p:xfrm>
          <a:off x="4740025" y="3667250"/>
          <a:ext cx="3000000" cy="3000000"/>
        </p:xfrm>
        <a:graphic>
          <a:graphicData uri="http://schemas.openxmlformats.org/drawingml/2006/table">
            <a:tbl>
              <a:tblPr>
                <a:noFill/>
                <a:tableStyleId>{2D30AF4B-1B79-4C6A-90FD-D325261F182C}</a:tableStyleId>
              </a:tblPr>
              <a:tblGrid>
                <a:gridCol w="1365700"/>
                <a:gridCol w="2925750"/>
              </a:tblGrid>
              <a:tr h="396200">
                <a:tc gridSpan="2">
                  <a:txBody>
                    <a:bodyPr/>
                    <a:lstStyle/>
                    <a:p>
                      <a:pPr indent="0" lvl="0" marL="0" rtl="0" algn="ctr">
                        <a:spcBef>
                          <a:spcPts val="0"/>
                        </a:spcBef>
                        <a:spcAft>
                          <a:spcPts val="0"/>
                        </a:spcAft>
                        <a:buNone/>
                      </a:pPr>
                      <a:r>
                        <a:rPr lang="pt-BR" sz="1200"/>
                        <a:t>Between OBUs and Sensors</a:t>
                      </a:r>
                      <a:endParaRPr sz="1200"/>
                    </a:p>
                  </a:txBody>
                  <a:tcPr marT="91425" marB="91425" marR="91425" marL="91425">
                    <a:solidFill>
                      <a:srgbClr val="8E7CC3"/>
                    </a:solidFill>
                  </a:tcPr>
                </a:tc>
                <a:tc hMerge="1"/>
              </a:tr>
              <a:tr h="396200">
                <a:tc>
                  <a:txBody>
                    <a:bodyPr/>
                    <a:lstStyle/>
                    <a:p>
                      <a:pPr indent="0" lvl="0" marL="0" rtl="0" algn="ctr">
                        <a:spcBef>
                          <a:spcPts val="0"/>
                        </a:spcBef>
                        <a:spcAft>
                          <a:spcPts val="0"/>
                        </a:spcAft>
                        <a:buNone/>
                      </a:pPr>
                      <a:r>
                        <a:rPr lang="pt-BR" sz="1200"/>
                        <a:t>request</a:t>
                      </a:r>
                      <a:r>
                        <a:rPr lang="pt-BR" sz="1200"/>
                        <a:t>_sensors</a:t>
                      </a:r>
                      <a:endParaRPr sz="1200"/>
                    </a:p>
                  </a:txBody>
                  <a:tcPr marT="91425" marB="91425" marR="91425" marL="91425"/>
                </a:tc>
                <a:tc>
                  <a:txBody>
                    <a:bodyPr/>
                    <a:lstStyle/>
                    <a:p>
                      <a:pPr indent="0" lvl="0" marL="0" rtl="0" algn="ctr">
                        <a:spcBef>
                          <a:spcPts val="0"/>
                        </a:spcBef>
                        <a:spcAft>
                          <a:spcPts val="0"/>
                        </a:spcAft>
                        <a:buNone/>
                      </a:pPr>
                      <a:r>
                        <a:rPr lang="pt-BR" sz="1200"/>
                        <a:t>Sends the location of the desired sensor</a:t>
                      </a:r>
                      <a:endParaRPr sz="1200"/>
                    </a:p>
                  </a:txBody>
                  <a:tcPr marT="91425" marB="91425" marR="91425" marL="91425"/>
                </a:tc>
              </a:tr>
              <a:tr h="396200">
                <a:tc>
                  <a:txBody>
                    <a:bodyPr/>
                    <a:lstStyle/>
                    <a:p>
                      <a:pPr indent="0" lvl="0" marL="0" rtl="0" algn="ctr">
                        <a:spcBef>
                          <a:spcPts val="0"/>
                        </a:spcBef>
                        <a:spcAft>
                          <a:spcPts val="0"/>
                        </a:spcAft>
                        <a:buNone/>
                      </a:pPr>
                      <a:r>
                        <a:rPr lang="pt-BR" sz="1200"/>
                        <a:t>reply_sensors</a:t>
                      </a:r>
                      <a:endParaRPr sz="1200"/>
                    </a:p>
                  </a:txBody>
                  <a:tcPr marT="91425" marB="91425" marR="91425" marL="91425"/>
                </a:tc>
                <a:tc>
                  <a:txBody>
                    <a:bodyPr/>
                    <a:lstStyle/>
                    <a:p>
                      <a:pPr indent="0" lvl="0" marL="0" rtl="0" algn="ctr">
                        <a:spcBef>
                          <a:spcPts val="0"/>
                        </a:spcBef>
                        <a:spcAft>
                          <a:spcPts val="0"/>
                        </a:spcAft>
                        <a:buNone/>
                      </a:pPr>
                      <a:r>
                        <a:rPr lang="pt-BR" sz="1200"/>
                        <a:t>Replies with the data collected by the requested sensor</a:t>
                      </a:r>
                      <a:endParaRPr sz="1200"/>
                    </a:p>
                  </a:txBody>
                  <a:tcPr marT="91425" marB="91425" marR="91425" marL="91425"/>
                </a:tc>
              </a:tr>
            </a:tbl>
          </a:graphicData>
        </a:graphic>
      </p:graphicFrame>
      <p:pic>
        <p:nvPicPr>
          <p:cNvPr id="107" name="Google Shape;107;p17"/>
          <p:cNvPicPr preferRelativeResize="0"/>
          <p:nvPr/>
        </p:nvPicPr>
        <p:blipFill>
          <a:blip r:embed="rId4">
            <a:alphaModFix/>
          </a:blip>
          <a:stretch>
            <a:fillRect/>
          </a:stretch>
        </p:blipFill>
        <p:spPr>
          <a:xfrm>
            <a:off x="483725" y="1207100"/>
            <a:ext cx="3345549" cy="376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Timeline</a:t>
            </a:r>
            <a:endParaRPr/>
          </a:p>
        </p:txBody>
      </p:sp>
      <p:sp>
        <p:nvSpPr>
          <p:cNvPr id="113" name="Google Shape;113;p18"/>
          <p:cNvSpPr/>
          <p:nvPr/>
        </p:nvSpPr>
        <p:spPr>
          <a:xfrm>
            <a:off x="2012557" y="2449627"/>
            <a:ext cx="531900" cy="31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4" name="Google Shape;114;p18"/>
          <p:cNvGrpSpPr/>
          <p:nvPr/>
        </p:nvGrpSpPr>
        <p:grpSpPr>
          <a:xfrm>
            <a:off x="640012" y="2142555"/>
            <a:ext cx="1570725" cy="1923736"/>
            <a:chOff x="571536" y="1824025"/>
            <a:chExt cx="1755000" cy="2228352"/>
          </a:xfrm>
        </p:grpSpPr>
        <p:sp>
          <p:nvSpPr>
            <p:cNvPr id="115" name="Google Shape;115;p18"/>
            <p:cNvSpPr/>
            <p:nvPr/>
          </p:nvSpPr>
          <p:spPr>
            <a:xfrm>
              <a:off x="834311" y="1824025"/>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6" name="Google Shape;116;p18"/>
            <p:cNvSpPr txBox="1"/>
            <p:nvPr/>
          </p:nvSpPr>
          <p:spPr>
            <a:xfrm>
              <a:off x="913061" y="19606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RSU</a:t>
              </a:r>
              <a:endParaRPr b="1" sz="800">
                <a:solidFill>
                  <a:schemeClr val="dk1"/>
                </a:solidFill>
                <a:latin typeface="Roboto"/>
                <a:ea typeface="Roboto"/>
                <a:cs typeface="Roboto"/>
                <a:sym typeface="Roboto"/>
              </a:endParaRPr>
            </a:p>
          </p:txBody>
        </p:sp>
        <p:sp>
          <p:nvSpPr>
            <p:cNvPr id="117" name="Google Shape;117;p18"/>
            <p:cNvSpPr txBox="1"/>
            <p:nvPr/>
          </p:nvSpPr>
          <p:spPr>
            <a:xfrm>
              <a:off x="617413" y="2831488"/>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Start Operation</a:t>
              </a:r>
              <a:endParaRPr b="1" sz="1000">
                <a:solidFill>
                  <a:schemeClr val="dk1"/>
                </a:solidFill>
                <a:latin typeface="Roboto"/>
                <a:ea typeface="Roboto"/>
                <a:cs typeface="Roboto"/>
                <a:sym typeface="Roboto"/>
              </a:endParaRPr>
            </a:p>
          </p:txBody>
        </p:sp>
        <p:sp>
          <p:nvSpPr>
            <p:cNvPr id="118" name="Google Shape;118;p18"/>
            <p:cNvSpPr txBox="1"/>
            <p:nvPr/>
          </p:nvSpPr>
          <p:spPr>
            <a:xfrm>
              <a:off x="571536" y="331497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Send cpm message with location of all sensors</a:t>
              </a:r>
              <a:endParaRPr sz="800">
                <a:solidFill>
                  <a:schemeClr val="dk1"/>
                </a:solidFill>
                <a:latin typeface="Roboto"/>
                <a:ea typeface="Roboto"/>
                <a:cs typeface="Roboto"/>
                <a:sym typeface="Roboto"/>
              </a:endParaRPr>
            </a:p>
          </p:txBody>
        </p:sp>
      </p:grpSp>
      <p:grpSp>
        <p:nvGrpSpPr>
          <p:cNvPr id="119" name="Google Shape;119;p18"/>
          <p:cNvGrpSpPr/>
          <p:nvPr/>
        </p:nvGrpSpPr>
        <p:grpSpPr>
          <a:xfrm>
            <a:off x="2544451" y="2092375"/>
            <a:ext cx="1529664" cy="1943679"/>
            <a:chOff x="2699425" y="1765900"/>
            <a:chExt cx="1709122" cy="2251452"/>
          </a:xfrm>
        </p:grpSpPr>
        <p:sp>
          <p:nvSpPr>
            <p:cNvPr id="120" name="Google Shape;120;p18"/>
            <p:cNvSpPr/>
            <p:nvPr/>
          </p:nvSpPr>
          <p:spPr>
            <a:xfrm>
              <a:off x="3251073" y="176590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21" name="Google Shape;121;p18"/>
            <p:cNvSpPr txBox="1"/>
            <p:nvPr/>
          </p:nvSpPr>
          <p:spPr>
            <a:xfrm>
              <a:off x="2699425" y="28335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Moving</a:t>
              </a:r>
              <a:endParaRPr b="1" sz="1000">
                <a:solidFill>
                  <a:schemeClr val="dk1"/>
                </a:solidFill>
                <a:latin typeface="Roboto"/>
                <a:ea typeface="Roboto"/>
                <a:cs typeface="Roboto"/>
                <a:sym typeface="Roboto"/>
              </a:endParaRPr>
            </a:p>
          </p:txBody>
        </p:sp>
        <p:sp>
          <p:nvSpPr>
            <p:cNvPr id="122" name="Google Shape;122;p18"/>
            <p:cNvSpPr txBox="1"/>
            <p:nvPr/>
          </p:nvSpPr>
          <p:spPr>
            <a:xfrm>
              <a:off x="2699448" y="3279952"/>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boats receive the cpm message and start moving</a:t>
              </a:r>
              <a:endParaRPr sz="800">
                <a:solidFill>
                  <a:schemeClr val="dk1"/>
                </a:solidFill>
                <a:latin typeface="Roboto"/>
                <a:ea typeface="Roboto"/>
                <a:cs typeface="Roboto"/>
                <a:sym typeface="Roboto"/>
              </a:endParaRPr>
            </a:p>
          </p:txBody>
        </p:sp>
        <p:sp>
          <p:nvSpPr>
            <p:cNvPr id="123" name="Google Shape;123;p18"/>
            <p:cNvSpPr txBox="1"/>
            <p:nvPr/>
          </p:nvSpPr>
          <p:spPr>
            <a:xfrm>
              <a:off x="3335573" y="190253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grpSp>
        <p:nvGrpSpPr>
          <p:cNvPr id="124" name="Google Shape;124;p18"/>
          <p:cNvGrpSpPr/>
          <p:nvPr/>
        </p:nvGrpSpPr>
        <p:grpSpPr>
          <a:xfrm>
            <a:off x="5068996" y="2009577"/>
            <a:ext cx="1529646" cy="1970866"/>
            <a:chOff x="6863386" y="1572183"/>
            <a:chExt cx="1709102" cy="2282944"/>
          </a:xfrm>
        </p:grpSpPr>
        <p:sp>
          <p:nvSpPr>
            <p:cNvPr id="125" name="Google Shape;125;p18"/>
            <p:cNvSpPr/>
            <p:nvPr/>
          </p:nvSpPr>
          <p:spPr>
            <a:xfrm>
              <a:off x="7754777" y="1572183"/>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 name="Google Shape;126;p18"/>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Collect</a:t>
              </a:r>
              <a:r>
                <a:rPr b="1" lang="pt-BR" sz="1000">
                  <a:solidFill>
                    <a:schemeClr val="dk1"/>
                  </a:solidFill>
                  <a:latin typeface="Roboto"/>
                  <a:ea typeface="Roboto"/>
                  <a:cs typeface="Roboto"/>
                  <a:sym typeface="Roboto"/>
                </a:rPr>
                <a:t> Data</a:t>
              </a:r>
              <a:endParaRPr b="1" sz="1000">
                <a:solidFill>
                  <a:schemeClr val="dk1"/>
                </a:solidFill>
                <a:latin typeface="Roboto"/>
                <a:ea typeface="Roboto"/>
                <a:cs typeface="Roboto"/>
                <a:sym typeface="Roboto"/>
              </a:endParaRPr>
            </a:p>
          </p:txBody>
        </p:sp>
        <p:sp>
          <p:nvSpPr>
            <p:cNvPr id="127" name="Google Shape;127;p18"/>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OBU sends a request for the sensor info, the sensor replies with the data it collected.</a:t>
              </a:r>
              <a:endParaRPr sz="800">
                <a:solidFill>
                  <a:schemeClr val="dk1"/>
                </a:solidFill>
                <a:latin typeface="Roboto"/>
                <a:ea typeface="Roboto"/>
                <a:cs typeface="Roboto"/>
                <a:sym typeface="Roboto"/>
              </a:endParaRPr>
            </a:p>
          </p:txBody>
        </p:sp>
        <p:sp>
          <p:nvSpPr>
            <p:cNvPr id="128" name="Google Shape;128;p18"/>
            <p:cNvSpPr txBox="1"/>
            <p:nvPr/>
          </p:nvSpPr>
          <p:spPr>
            <a:xfrm>
              <a:off x="7709325" y="1708822"/>
              <a:ext cx="6852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SENSOR</a:t>
              </a:r>
              <a:endParaRPr b="1" sz="800">
                <a:solidFill>
                  <a:schemeClr val="dk1"/>
                </a:solidFill>
                <a:latin typeface="Roboto"/>
                <a:ea typeface="Roboto"/>
                <a:cs typeface="Roboto"/>
                <a:sym typeface="Roboto"/>
              </a:endParaRPr>
            </a:p>
          </p:txBody>
        </p:sp>
      </p:grpSp>
      <p:sp>
        <p:nvSpPr>
          <p:cNvPr id="129" name="Google Shape;129;p18"/>
          <p:cNvSpPr/>
          <p:nvPr/>
        </p:nvSpPr>
        <p:spPr>
          <a:xfrm>
            <a:off x="1407145" y="2009564"/>
            <a:ext cx="324600" cy="3465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30" name="Google Shape;130;p18"/>
          <p:cNvSpPr/>
          <p:nvPr/>
        </p:nvSpPr>
        <p:spPr>
          <a:xfrm>
            <a:off x="1155547" y="2667582"/>
            <a:ext cx="324600" cy="3465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31" name="Google Shape;131;p18"/>
          <p:cNvSpPr txBox="1"/>
          <p:nvPr/>
        </p:nvSpPr>
        <p:spPr>
          <a:xfrm>
            <a:off x="1300411" y="2418216"/>
            <a:ext cx="613200" cy="18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700">
                <a:solidFill>
                  <a:schemeClr val="dk1"/>
                </a:solidFill>
                <a:latin typeface="Roboto"/>
                <a:ea typeface="Roboto"/>
                <a:cs typeface="Roboto"/>
                <a:sym typeface="Roboto"/>
              </a:rPr>
              <a:t>OBU</a:t>
            </a:r>
            <a:endParaRPr b="1" sz="700">
              <a:solidFill>
                <a:schemeClr val="dk1"/>
              </a:solidFill>
              <a:latin typeface="Roboto"/>
              <a:ea typeface="Roboto"/>
              <a:cs typeface="Roboto"/>
              <a:sym typeface="Roboto"/>
            </a:endParaRPr>
          </a:p>
        </p:txBody>
      </p:sp>
      <p:sp>
        <p:nvSpPr>
          <p:cNvPr id="132" name="Google Shape;132;p18"/>
          <p:cNvSpPr txBox="1"/>
          <p:nvPr/>
        </p:nvSpPr>
        <p:spPr>
          <a:xfrm>
            <a:off x="1262850" y="2009582"/>
            <a:ext cx="613200" cy="14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700">
                <a:solidFill>
                  <a:schemeClr val="dk1"/>
                </a:solidFill>
                <a:latin typeface="Roboto"/>
                <a:ea typeface="Roboto"/>
                <a:cs typeface="Roboto"/>
                <a:sym typeface="Roboto"/>
              </a:rPr>
              <a:t>OBU</a:t>
            </a:r>
            <a:endParaRPr b="1" sz="700">
              <a:solidFill>
                <a:schemeClr val="dk1"/>
              </a:solidFill>
              <a:latin typeface="Roboto"/>
              <a:ea typeface="Roboto"/>
              <a:cs typeface="Roboto"/>
              <a:sym typeface="Roboto"/>
            </a:endParaRPr>
          </a:p>
        </p:txBody>
      </p:sp>
      <p:sp>
        <p:nvSpPr>
          <p:cNvPr id="133" name="Google Shape;133;p18"/>
          <p:cNvSpPr/>
          <p:nvPr/>
        </p:nvSpPr>
        <p:spPr>
          <a:xfrm>
            <a:off x="1444737" y="2393653"/>
            <a:ext cx="324600" cy="3465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latin typeface="Roboto"/>
              <a:ea typeface="Roboto"/>
              <a:cs typeface="Roboto"/>
              <a:sym typeface="Roboto"/>
            </a:endParaRPr>
          </a:p>
        </p:txBody>
      </p:sp>
      <p:sp>
        <p:nvSpPr>
          <p:cNvPr id="134" name="Google Shape;134;p18"/>
          <p:cNvSpPr txBox="1"/>
          <p:nvPr/>
        </p:nvSpPr>
        <p:spPr>
          <a:xfrm>
            <a:off x="1086078" y="2667567"/>
            <a:ext cx="463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700">
                <a:latin typeface="Roboto"/>
                <a:ea typeface="Roboto"/>
                <a:cs typeface="Roboto"/>
                <a:sym typeface="Roboto"/>
              </a:rPr>
              <a:t>  OBU</a:t>
            </a:r>
            <a:endParaRPr b="1" sz="700">
              <a:latin typeface="Roboto"/>
              <a:ea typeface="Roboto"/>
              <a:cs typeface="Roboto"/>
              <a:sym typeface="Roboto"/>
            </a:endParaRPr>
          </a:p>
        </p:txBody>
      </p:sp>
      <p:sp>
        <p:nvSpPr>
          <p:cNvPr id="135" name="Google Shape;135;p18"/>
          <p:cNvSpPr/>
          <p:nvPr/>
        </p:nvSpPr>
        <p:spPr>
          <a:xfrm>
            <a:off x="6449227" y="2449627"/>
            <a:ext cx="531900" cy="31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6" name="Google Shape;136;p18"/>
          <p:cNvSpPr/>
          <p:nvPr/>
        </p:nvSpPr>
        <p:spPr>
          <a:xfrm>
            <a:off x="5284329" y="2009602"/>
            <a:ext cx="531900" cy="5130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7" name="Google Shape;137;p18"/>
          <p:cNvSpPr txBox="1"/>
          <p:nvPr/>
        </p:nvSpPr>
        <p:spPr>
          <a:xfrm>
            <a:off x="5354388" y="2112200"/>
            <a:ext cx="39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nvGrpSpPr>
          <p:cNvPr id="138" name="Google Shape;138;p18"/>
          <p:cNvGrpSpPr/>
          <p:nvPr/>
        </p:nvGrpSpPr>
        <p:grpSpPr>
          <a:xfrm>
            <a:off x="6974326" y="2033275"/>
            <a:ext cx="1529664" cy="1943691"/>
            <a:chOff x="2699425" y="1765886"/>
            <a:chExt cx="1709122" cy="2251467"/>
          </a:xfrm>
        </p:grpSpPr>
        <p:sp>
          <p:nvSpPr>
            <p:cNvPr id="139" name="Google Shape;139;p18"/>
            <p:cNvSpPr/>
            <p:nvPr/>
          </p:nvSpPr>
          <p:spPr>
            <a:xfrm>
              <a:off x="2844480" y="1765886"/>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40" name="Google Shape;140;p18"/>
            <p:cNvSpPr txBox="1"/>
            <p:nvPr/>
          </p:nvSpPr>
          <p:spPr>
            <a:xfrm>
              <a:off x="2699425" y="28335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Delivery</a:t>
              </a:r>
              <a:endParaRPr b="1" sz="1000">
                <a:solidFill>
                  <a:schemeClr val="dk1"/>
                </a:solidFill>
                <a:latin typeface="Roboto"/>
                <a:ea typeface="Roboto"/>
                <a:cs typeface="Roboto"/>
                <a:sym typeface="Roboto"/>
              </a:endParaRPr>
            </a:p>
          </p:txBody>
        </p:sp>
        <p:sp>
          <p:nvSpPr>
            <p:cNvPr id="141" name="Google Shape;141;p18"/>
            <p:cNvSpPr txBox="1"/>
            <p:nvPr/>
          </p:nvSpPr>
          <p:spPr>
            <a:xfrm>
              <a:off x="2699448" y="3279952"/>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OBU arrives at the base station and sends the collected sensor data to the RSU.</a:t>
              </a:r>
              <a:endParaRPr sz="800">
                <a:solidFill>
                  <a:schemeClr val="dk1"/>
                </a:solidFill>
                <a:latin typeface="Roboto"/>
                <a:ea typeface="Roboto"/>
                <a:cs typeface="Roboto"/>
                <a:sym typeface="Roboto"/>
              </a:endParaRPr>
            </a:p>
          </p:txBody>
        </p:sp>
        <p:sp>
          <p:nvSpPr>
            <p:cNvPr id="142" name="Google Shape;142;p18"/>
            <p:cNvSpPr txBox="1"/>
            <p:nvPr/>
          </p:nvSpPr>
          <p:spPr>
            <a:xfrm>
              <a:off x="2923226" y="1902521"/>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sp>
        <p:nvSpPr>
          <p:cNvPr id="143" name="Google Shape;143;p18"/>
          <p:cNvSpPr/>
          <p:nvPr/>
        </p:nvSpPr>
        <p:spPr>
          <a:xfrm>
            <a:off x="7714766" y="2033302"/>
            <a:ext cx="531900" cy="513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4" name="Google Shape;144;p18"/>
          <p:cNvSpPr txBox="1"/>
          <p:nvPr/>
        </p:nvSpPr>
        <p:spPr>
          <a:xfrm>
            <a:off x="7785253" y="2151207"/>
            <a:ext cx="390900" cy="27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RSU</a:t>
            </a:r>
            <a:endParaRPr b="1" sz="800">
              <a:solidFill>
                <a:schemeClr val="dk1"/>
              </a:solidFill>
              <a:latin typeface="Roboto"/>
              <a:ea typeface="Roboto"/>
              <a:cs typeface="Roboto"/>
              <a:sym typeface="Roboto"/>
            </a:endParaRPr>
          </a:p>
        </p:txBody>
      </p:sp>
      <p:pic>
        <p:nvPicPr>
          <p:cNvPr id="145" name="Google Shape;145;p18"/>
          <p:cNvPicPr preferRelativeResize="0"/>
          <p:nvPr/>
        </p:nvPicPr>
        <p:blipFill>
          <a:blip r:embed="rId3">
            <a:alphaModFix/>
          </a:blip>
          <a:stretch>
            <a:fillRect/>
          </a:stretch>
        </p:blipFill>
        <p:spPr>
          <a:xfrm rot="-7">
            <a:off x="2482396" y="431304"/>
            <a:ext cx="958978" cy="553816"/>
          </a:xfrm>
          <a:prstGeom prst="rect">
            <a:avLst/>
          </a:prstGeom>
          <a:noFill/>
          <a:ln>
            <a:noFill/>
          </a:ln>
        </p:spPr>
      </p:pic>
      <p:sp>
        <p:nvSpPr>
          <p:cNvPr id="146" name="Google Shape;146;p1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47" name="Google Shape;147;p18"/>
          <p:cNvSpPr/>
          <p:nvPr/>
        </p:nvSpPr>
        <p:spPr>
          <a:xfrm>
            <a:off x="4178014" y="2449627"/>
            <a:ext cx="531900" cy="31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Timeline - Between Moving and Collect Data</a:t>
            </a:r>
            <a:endParaRPr/>
          </a:p>
        </p:txBody>
      </p:sp>
      <p:grpSp>
        <p:nvGrpSpPr>
          <p:cNvPr id="153" name="Google Shape;153;p19"/>
          <p:cNvGrpSpPr/>
          <p:nvPr/>
        </p:nvGrpSpPr>
        <p:grpSpPr>
          <a:xfrm>
            <a:off x="52782" y="2905253"/>
            <a:ext cx="1529651" cy="941925"/>
            <a:chOff x="4781401" y="2764050"/>
            <a:chExt cx="1709107" cy="1091075"/>
          </a:xfrm>
        </p:grpSpPr>
        <p:sp>
          <p:nvSpPr>
            <p:cNvPr id="154" name="Google Shape;154;p19"/>
            <p:cNvSpPr txBox="1"/>
            <p:nvPr/>
          </p:nvSpPr>
          <p:spPr>
            <a:xfrm>
              <a:off x="4781401" y="27640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Announce Picked Sensor</a:t>
              </a:r>
              <a:endParaRPr b="1" sz="1000">
                <a:solidFill>
                  <a:schemeClr val="dk1"/>
                </a:solidFill>
                <a:latin typeface="Roboto"/>
                <a:ea typeface="Roboto"/>
                <a:cs typeface="Roboto"/>
                <a:sym typeface="Roboto"/>
              </a:endParaRPr>
            </a:p>
          </p:txBody>
        </p:sp>
        <p:sp>
          <p:nvSpPr>
            <p:cNvPr id="155" name="Google Shape;155;p19"/>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OBU announces the sensors it’s going to collect, broadcasting DENM messages   </a:t>
              </a:r>
              <a:endParaRPr sz="800">
                <a:solidFill>
                  <a:schemeClr val="dk1"/>
                </a:solidFill>
                <a:latin typeface="Roboto"/>
                <a:ea typeface="Roboto"/>
                <a:cs typeface="Roboto"/>
                <a:sym typeface="Roboto"/>
              </a:endParaRPr>
            </a:p>
          </p:txBody>
        </p:sp>
      </p:grpSp>
      <p:grpSp>
        <p:nvGrpSpPr>
          <p:cNvPr id="156" name="Google Shape;156;p19"/>
          <p:cNvGrpSpPr/>
          <p:nvPr/>
        </p:nvGrpSpPr>
        <p:grpSpPr>
          <a:xfrm>
            <a:off x="551659" y="2103803"/>
            <a:ext cx="531898" cy="513059"/>
            <a:chOff x="3178073" y="1957150"/>
            <a:chExt cx="594300" cy="594300"/>
          </a:xfrm>
        </p:grpSpPr>
        <p:sp>
          <p:nvSpPr>
            <p:cNvPr id="157" name="Google Shape;157;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58" name="Google Shape;158;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pic>
        <p:nvPicPr>
          <p:cNvPr id="159" name="Google Shape;159;p19"/>
          <p:cNvPicPr preferRelativeResize="0"/>
          <p:nvPr/>
        </p:nvPicPr>
        <p:blipFill>
          <a:blip r:embed="rId3">
            <a:alphaModFix/>
          </a:blip>
          <a:stretch>
            <a:fillRect/>
          </a:stretch>
        </p:blipFill>
        <p:spPr>
          <a:xfrm rot="-7">
            <a:off x="1570721" y="74404"/>
            <a:ext cx="958978" cy="553816"/>
          </a:xfrm>
          <a:prstGeom prst="rect">
            <a:avLst/>
          </a:prstGeom>
          <a:noFill/>
          <a:ln>
            <a:noFill/>
          </a:ln>
        </p:spPr>
      </p:pic>
      <p:sp>
        <p:nvSpPr>
          <p:cNvPr id="160" name="Google Shape;16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61" name="Google Shape;161;p19"/>
          <p:cNvPicPr preferRelativeResize="0"/>
          <p:nvPr/>
        </p:nvPicPr>
        <p:blipFill>
          <a:blip r:embed="rId4">
            <a:alphaModFix/>
          </a:blip>
          <a:stretch>
            <a:fillRect/>
          </a:stretch>
        </p:blipFill>
        <p:spPr>
          <a:xfrm rot="5400000">
            <a:off x="1360775" y="2107850"/>
            <a:ext cx="504950" cy="504950"/>
          </a:xfrm>
          <a:prstGeom prst="rect">
            <a:avLst/>
          </a:prstGeom>
          <a:noFill/>
          <a:ln>
            <a:noFill/>
          </a:ln>
        </p:spPr>
      </p:pic>
      <p:grpSp>
        <p:nvGrpSpPr>
          <p:cNvPr id="162" name="Google Shape;162;p19"/>
          <p:cNvGrpSpPr/>
          <p:nvPr/>
        </p:nvGrpSpPr>
        <p:grpSpPr>
          <a:xfrm>
            <a:off x="1724094" y="2751303"/>
            <a:ext cx="1529663" cy="1454456"/>
            <a:chOff x="4781401" y="2764050"/>
            <a:chExt cx="1709120" cy="1684763"/>
          </a:xfrm>
        </p:grpSpPr>
        <p:sp>
          <p:nvSpPr>
            <p:cNvPr id="163" name="Google Shape;163;p19"/>
            <p:cNvSpPr txBox="1"/>
            <p:nvPr/>
          </p:nvSpPr>
          <p:spPr>
            <a:xfrm>
              <a:off x="4781401" y="27640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Receives DENM</a:t>
              </a:r>
              <a:endParaRPr b="1" sz="1000">
                <a:solidFill>
                  <a:schemeClr val="dk1"/>
                </a:solidFill>
                <a:latin typeface="Roboto"/>
                <a:ea typeface="Roboto"/>
                <a:cs typeface="Roboto"/>
                <a:sym typeface="Roboto"/>
              </a:endParaRPr>
            </a:p>
          </p:txBody>
        </p:sp>
        <p:sp>
          <p:nvSpPr>
            <p:cNvPr id="164" name="Google Shape;164;p19"/>
            <p:cNvSpPr txBox="1"/>
            <p:nvPr/>
          </p:nvSpPr>
          <p:spPr>
            <a:xfrm>
              <a:off x="4781421" y="3117713"/>
              <a:ext cx="1709100" cy="13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message is received. If this OBU has the same sensor picked, it checks if he is closer to the sensor, if so it keeps the sensor else it picks another sensor from the available ones</a:t>
              </a:r>
              <a:endParaRPr sz="800">
                <a:solidFill>
                  <a:schemeClr val="dk1"/>
                </a:solidFill>
                <a:latin typeface="Roboto"/>
                <a:ea typeface="Roboto"/>
                <a:cs typeface="Roboto"/>
                <a:sym typeface="Roboto"/>
              </a:endParaRPr>
            </a:p>
          </p:txBody>
        </p:sp>
      </p:grpSp>
      <p:grpSp>
        <p:nvGrpSpPr>
          <p:cNvPr id="165" name="Google Shape;165;p19"/>
          <p:cNvGrpSpPr/>
          <p:nvPr/>
        </p:nvGrpSpPr>
        <p:grpSpPr>
          <a:xfrm>
            <a:off x="2222972" y="2103803"/>
            <a:ext cx="531899" cy="513059"/>
            <a:chOff x="3178073" y="1957150"/>
            <a:chExt cx="594300" cy="594300"/>
          </a:xfrm>
        </p:grpSpPr>
        <p:sp>
          <p:nvSpPr>
            <p:cNvPr id="166" name="Google Shape;166;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67" name="Google Shape;167;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sp>
        <p:nvSpPr>
          <p:cNvPr id="168" name="Google Shape;168;p19"/>
          <p:cNvSpPr/>
          <p:nvPr/>
        </p:nvSpPr>
        <p:spPr>
          <a:xfrm rot="5400000">
            <a:off x="1625050" y="3360305"/>
            <a:ext cx="3289200" cy="31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69" name="Google Shape;169;p19"/>
          <p:cNvGrpSpPr/>
          <p:nvPr/>
        </p:nvGrpSpPr>
        <p:grpSpPr>
          <a:xfrm>
            <a:off x="3601957" y="2905241"/>
            <a:ext cx="1529663" cy="1550823"/>
            <a:chOff x="4781401" y="2764050"/>
            <a:chExt cx="1709120" cy="1796390"/>
          </a:xfrm>
        </p:grpSpPr>
        <p:sp>
          <p:nvSpPr>
            <p:cNvPr id="170" name="Google Shape;170;p19"/>
            <p:cNvSpPr txBox="1"/>
            <p:nvPr/>
          </p:nvSpPr>
          <p:spPr>
            <a:xfrm>
              <a:off x="4781401" y="27640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Send Current and Future Positions</a:t>
              </a:r>
              <a:endParaRPr b="1" sz="1000">
                <a:solidFill>
                  <a:schemeClr val="dk1"/>
                </a:solidFill>
                <a:latin typeface="Roboto"/>
                <a:ea typeface="Roboto"/>
                <a:cs typeface="Roboto"/>
                <a:sym typeface="Roboto"/>
              </a:endParaRPr>
            </a:p>
          </p:txBody>
        </p:sp>
        <p:sp>
          <p:nvSpPr>
            <p:cNvPr id="171" name="Google Shape;171;p19"/>
            <p:cNvSpPr txBox="1"/>
            <p:nvPr/>
          </p:nvSpPr>
          <p:spPr>
            <a:xfrm>
              <a:off x="4781421" y="3117740"/>
              <a:ext cx="1709100" cy="144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OBU makes use of the cam messages to send to the other boats it’s current position and future position. Thus allowing others in the vicinity to know it’s position</a:t>
              </a:r>
              <a:endParaRPr sz="800">
                <a:solidFill>
                  <a:schemeClr val="dk1"/>
                </a:solidFill>
                <a:latin typeface="Roboto"/>
                <a:ea typeface="Roboto"/>
                <a:cs typeface="Roboto"/>
                <a:sym typeface="Roboto"/>
              </a:endParaRPr>
            </a:p>
          </p:txBody>
        </p:sp>
      </p:grpSp>
      <p:grpSp>
        <p:nvGrpSpPr>
          <p:cNvPr id="172" name="Google Shape;172;p19"/>
          <p:cNvGrpSpPr/>
          <p:nvPr/>
        </p:nvGrpSpPr>
        <p:grpSpPr>
          <a:xfrm>
            <a:off x="4100834" y="2103791"/>
            <a:ext cx="531899" cy="513059"/>
            <a:chOff x="3178073" y="1957150"/>
            <a:chExt cx="594300" cy="594300"/>
          </a:xfrm>
        </p:grpSpPr>
        <p:sp>
          <p:nvSpPr>
            <p:cNvPr id="173" name="Google Shape;173;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74" name="Google Shape;174;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pic>
        <p:nvPicPr>
          <p:cNvPr id="175" name="Google Shape;175;p19"/>
          <p:cNvPicPr preferRelativeResize="0"/>
          <p:nvPr/>
        </p:nvPicPr>
        <p:blipFill>
          <a:blip r:embed="rId4">
            <a:alphaModFix/>
          </a:blip>
          <a:stretch>
            <a:fillRect/>
          </a:stretch>
        </p:blipFill>
        <p:spPr>
          <a:xfrm rot="5400000">
            <a:off x="4665025" y="2107838"/>
            <a:ext cx="504950" cy="504950"/>
          </a:xfrm>
          <a:prstGeom prst="rect">
            <a:avLst/>
          </a:prstGeom>
          <a:noFill/>
          <a:ln>
            <a:noFill/>
          </a:ln>
        </p:spPr>
      </p:pic>
      <p:sp>
        <p:nvSpPr>
          <p:cNvPr id="176" name="Google Shape;176;p19"/>
          <p:cNvSpPr/>
          <p:nvPr/>
        </p:nvSpPr>
        <p:spPr>
          <a:xfrm rot="5400000">
            <a:off x="3851100" y="3360317"/>
            <a:ext cx="3289200" cy="318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177" name="Google Shape;177;p19"/>
          <p:cNvPicPr preferRelativeResize="0"/>
          <p:nvPr/>
        </p:nvPicPr>
        <p:blipFill>
          <a:blip r:embed="rId4">
            <a:alphaModFix/>
          </a:blip>
          <a:stretch>
            <a:fillRect/>
          </a:stretch>
        </p:blipFill>
        <p:spPr>
          <a:xfrm rot="-5400000">
            <a:off x="3563575" y="2107838"/>
            <a:ext cx="504950" cy="504950"/>
          </a:xfrm>
          <a:prstGeom prst="rect">
            <a:avLst/>
          </a:prstGeom>
          <a:noFill/>
          <a:ln>
            <a:noFill/>
          </a:ln>
        </p:spPr>
      </p:pic>
      <p:grpSp>
        <p:nvGrpSpPr>
          <p:cNvPr id="178" name="Google Shape;178;p19"/>
          <p:cNvGrpSpPr/>
          <p:nvPr/>
        </p:nvGrpSpPr>
        <p:grpSpPr>
          <a:xfrm>
            <a:off x="5821432" y="2909303"/>
            <a:ext cx="1529663" cy="1380385"/>
            <a:chOff x="4781401" y="2764050"/>
            <a:chExt cx="1709120" cy="1598963"/>
          </a:xfrm>
        </p:grpSpPr>
        <p:sp>
          <p:nvSpPr>
            <p:cNvPr id="179" name="Google Shape;179;p19"/>
            <p:cNvSpPr txBox="1"/>
            <p:nvPr/>
          </p:nvSpPr>
          <p:spPr>
            <a:xfrm>
              <a:off x="4781401" y="27640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Announce Unavailable  Sensors</a:t>
              </a:r>
              <a:endParaRPr b="1" sz="1000">
                <a:solidFill>
                  <a:schemeClr val="dk1"/>
                </a:solidFill>
                <a:latin typeface="Roboto"/>
                <a:ea typeface="Roboto"/>
                <a:cs typeface="Roboto"/>
                <a:sym typeface="Roboto"/>
              </a:endParaRPr>
            </a:p>
          </p:txBody>
        </p:sp>
        <p:sp>
          <p:nvSpPr>
            <p:cNvPr id="180" name="Google Shape;180;p19"/>
            <p:cNvSpPr txBox="1"/>
            <p:nvPr/>
          </p:nvSpPr>
          <p:spPr>
            <a:xfrm>
              <a:off x="4781421" y="3117713"/>
              <a:ext cx="1709100" cy="124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OBU announces the sensors that are already collected by him and by the others, broadcasting CPM messages</a:t>
              </a:r>
              <a:endParaRPr sz="800">
                <a:solidFill>
                  <a:schemeClr val="dk1"/>
                </a:solidFill>
                <a:latin typeface="Roboto"/>
                <a:ea typeface="Roboto"/>
                <a:cs typeface="Roboto"/>
                <a:sym typeface="Roboto"/>
              </a:endParaRPr>
            </a:p>
          </p:txBody>
        </p:sp>
      </p:grpSp>
      <p:grpSp>
        <p:nvGrpSpPr>
          <p:cNvPr id="181" name="Google Shape;181;p19"/>
          <p:cNvGrpSpPr/>
          <p:nvPr/>
        </p:nvGrpSpPr>
        <p:grpSpPr>
          <a:xfrm>
            <a:off x="6320309" y="2107853"/>
            <a:ext cx="531898" cy="513059"/>
            <a:chOff x="3178073" y="1957150"/>
            <a:chExt cx="594300" cy="594300"/>
          </a:xfrm>
        </p:grpSpPr>
        <p:sp>
          <p:nvSpPr>
            <p:cNvPr id="182" name="Google Shape;182;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83" name="Google Shape;183;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pic>
        <p:nvPicPr>
          <p:cNvPr id="184" name="Google Shape;184;p19"/>
          <p:cNvPicPr preferRelativeResize="0"/>
          <p:nvPr/>
        </p:nvPicPr>
        <p:blipFill>
          <a:blip r:embed="rId4">
            <a:alphaModFix/>
          </a:blip>
          <a:stretch>
            <a:fillRect/>
          </a:stretch>
        </p:blipFill>
        <p:spPr>
          <a:xfrm rot="5400000">
            <a:off x="7129425" y="2111900"/>
            <a:ext cx="504950" cy="504950"/>
          </a:xfrm>
          <a:prstGeom prst="rect">
            <a:avLst/>
          </a:prstGeom>
          <a:noFill/>
          <a:ln>
            <a:noFill/>
          </a:ln>
        </p:spPr>
      </p:pic>
      <p:grpSp>
        <p:nvGrpSpPr>
          <p:cNvPr id="185" name="Google Shape;185;p19"/>
          <p:cNvGrpSpPr/>
          <p:nvPr/>
        </p:nvGrpSpPr>
        <p:grpSpPr>
          <a:xfrm>
            <a:off x="7492744" y="2755353"/>
            <a:ext cx="1529663" cy="1454456"/>
            <a:chOff x="4781401" y="2764050"/>
            <a:chExt cx="1709120" cy="1684763"/>
          </a:xfrm>
        </p:grpSpPr>
        <p:sp>
          <p:nvSpPr>
            <p:cNvPr id="186" name="Google Shape;186;p19"/>
            <p:cNvSpPr txBox="1"/>
            <p:nvPr/>
          </p:nvSpPr>
          <p:spPr>
            <a:xfrm>
              <a:off x="4781401" y="2764050"/>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chemeClr val="dk1"/>
                  </a:solidFill>
                  <a:latin typeface="Roboto"/>
                  <a:ea typeface="Roboto"/>
                  <a:cs typeface="Roboto"/>
                  <a:sym typeface="Roboto"/>
                </a:rPr>
                <a:t>Receives CPM</a:t>
              </a:r>
              <a:endParaRPr b="1" sz="1000">
                <a:solidFill>
                  <a:schemeClr val="dk1"/>
                </a:solidFill>
                <a:latin typeface="Roboto"/>
                <a:ea typeface="Roboto"/>
                <a:cs typeface="Roboto"/>
                <a:sym typeface="Roboto"/>
              </a:endParaRPr>
            </a:p>
          </p:txBody>
        </p:sp>
        <p:sp>
          <p:nvSpPr>
            <p:cNvPr id="187" name="Google Shape;187;p19"/>
            <p:cNvSpPr txBox="1"/>
            <p:nvPr/>
          </p:nvSpPr>
          <p:spPr>
            <a:xfrm>
              <a:off x="4781421" y="3117713"/>
              <a:ext cx="1709100" cy="13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chemeClr val="dk1"/>
                  </a:solidFill>
                  <a:latin typeface="Roboto"/>
                  <a:ea typeface="Roboto"/>
                  <a:cs typeface="Roboto"/>
                  <a:sym typeface="Roboto"/>
                </a:rPr>
                <a:t>The sensors in the message are removed from the available pool, if not already. If the picked sensor suddenly </a:t>
              </a:r>
              <a:r>
                <a:rPr lang="pt-BR" sz="800">
                  <a:solidFill>
                    <a:schemeClr val="dk1"/>
                  </a:solidFill>
                  <a:latin typeface="Roboto"/>
                  <a:ea typeface="Roboto"/>
                  <a:cs typeface="Roboto"/>
                  <a:sym typeface="Roboto"/>
                </a:rPr>
                <a:t>becomes</a:t>
              </a:r>
              <a:r>
                <a:rPr lang="pt-BR" sz="800">
                  <a:solidFill>
                    <a:schemeClr val="dk1"/>
                  </a:solidFill>
                  <a:latin typeface="Roboto"/>
                  <a:ea typeface="Roboto"/>
                  <a:cs typeface="Roboto"/>
                  <a:sym typeface="Roboto"/>
                </a:rPr>
                <a:t> unavailable another sensor is picked from available pool </a:t>
              </a:r>
              <a:endParaRPr sz="800">
                <a:solidFill>
                  <a:schemeClr val="dk1"/>
                </a:solidFill>
                <a:latin typeface="Roboto"/>
                <a:ea typeface="Roboto"/>
                <a:cs typeface="Roboto"/>
                <a:sym typeface="Roboto"/>
              </a:endParaRPr>
            </a:p>
          </p:txBody>
        </p:sp>
      </p:grpSp>
      <p:grpSp>
        <p:nvGrpSpPr>
          <p:cNvPr id="188" name="Google Shape;188;p19"/>
          <p:cNvGrpSpPr/>
          <p:nvPr/>
        </p:nvGrpSpPr>
        <p:grpSpPr>
          <a:xfrm>
            <a:off x="7634372" y="2345778"/>
            <a:ext cx="531898" cy="513059"/>
            <a:chOff x="3178073" y="1957150"/>
            <a:chExt cx="594300" cy="594300"/>
          </a:xfrm>
        </p:grpSpPr>
        <p:sp>
          <p:nvSpPr>
            <p:cNvPr id="189" name="Google Shape;189;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90" name="Google Shape;190;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grpSp>
        <p:nvGrpSpPr>
          <p:cNvPr id="191" name="Google Shape;191;p19"/>
          <p:cNvGrpSpPr/>
          <p:nvPr/>
        </p:nvGrpSpPr>
        <p:grpSpPr>
          <a:xfrm>
            <a:off x="8166272" y="1832728"/>
            <a:ext cx="531898" cy="513059"/>
            <a:chOff x="3178073" y="1957150"/>
            <a:chExt cx="594300" cy="594300"/>
          </a:xfrm>
        </p:grpSpPr>
        <p:sp>
          <p:nvSpPr>
            <p:cNvPr id="192" name="Google Shape;192;p19"/>
            <p:cNvSpPr/>
            <p:nvPr/>
          </p:nvSpPr>
          <p:spPr>
            <a:xfrm>
              <a:off x="3178073" y="1957150"/>
              <a:ext cx="594300" cy="5943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93" name="Google Shape;193;p19"/>
            <p:cNvSpPr txBox="1"/>
            <p:nvPr/>
          </p:nvSpPr>
          <p:spPr>
            <a:xfrm>
              <a:off x="3256809" y="2093793"/>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chemeClr val="dk1"/>
                  </a:solidFill>
                  <a:latin typeface="Roboto"/>
                  <a:ea typeface="Roboto"/>
                  <a:cs typeface="Roboto"/>
                  <a:sym typeface="Roboto"/>
                </a:rPr>
                <a:t>OBU</a:t>
              </a:r>
              <a:endParaRPr b="1" sz="800">
                <a:solidFill>
                  <a:schemeClr val="dk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448100" y="321900"/>
            <a:ext cx="6247800" cy="449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DEMO</a:t>
            </a:r>
            <a:endParaRPr/>
          </a:p>
        </p:txBody>
      </p:sp>
      <p:sp>
        <p:nvSpPr>
          <p:cNvPr id="199" name="Google Shape;19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