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69" r:id="rId14"/>
    <p:sldId id="258"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0" d="100"/>
          <a:sy n="100"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44365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19161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204863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00252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0846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10BD852-EE78-469B-B08B-90DC045C934D}"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38698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10BD852-EE78-469B-B08B-90DC045C934D}" type="datetimeFigureOut">
              <a:rPr lang="pt-BR" smtClean="0"/>
              <a:t>20/04/2023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299585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10BD852-EE78-469B-B08B-90DC045C934D}" type="datetimeFigureOut">
              <a:rPr lang="pt-BR" smtClean="0"/>
              <a:t>20/04/2023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37867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10BD852-EE78-469B-B08B-90DC045C934D}" type="datetimeFigureOut">
              <a:rPr lang="pt-BR" smtClean="0"/>
              <a:t>20/04/2023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59589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10BD852-EE78-469B-B08B-90DC045C934D}"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29909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10BD852-EE78-469B-B08B-90DC045C934D}"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DE02F2-76A9-4870-B1D0-8A76058B53D4}" type="slidenum">
              <a:rPr lang="pt-BR" smtClean="0"/>
              <a:t>‹nº›</a:t>
            </a:fld>
            <a:endParaRPr lang="pt-BR"/>
          </a:p>
        </p:txBody>
      </p:sp>
    </p:spTree>
    <p:extLst>
      <p:ext uri="{BB962C8B-B14F-4D97-AF65-F5344CB8AC3E}">
        <p14:creationId xmlns:p14="http://schemas.microsoft.com/office/powerpoint/2010/main" val="10854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BD852-EE78-469B-B08B-90DC045C934D}" type="datetimeFigureOut">
              <a:rPr lang="pt-BR" smtClean="0"/>
              <a:t>20/04/2023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E02F2-76A9-4870-B1D0-8A76058B53D4}" type="slidenum">
              <a:rPr lang="pt-BR" smtClean="0"/>
              <a:t>‹nº›</a:t>
            </a:fld>
            <a:endParaRPr lang="pt-BR"/>
          </a:p>
        </p:txBody>
      </p:sp>
    </p:spTree>
    <p:extLst>
      <p:ext uri="{BB962C8B-B14F-4D97-AF65-F5344CB8AC3E}">
        <p14:creationId xmlns:p14="http://schemas.microsoft.com/office/powerpoint/2010/main" val="2260507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3356392"/>
            <a:ext cx="12192000" cy="352851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9081" y="3517757"/>
            <a:ext cx="1393839" cy="2549563"/>
          </a:xfrm>
          <a:prstGeom prst="rect">
            <a:avLst/>
          </a:prstGeom>
        </p:spPr>
      </p:pic>
      <p:sp>
        <p:nvSpPr>
          <p:cNvPr id="8" name="CaixaDeTexto 7"/>
          <p:cNvSpPr txBox="1"/>
          <p:nvPr/>
        </p:nvSpPr>
        <p:spPr>
          <a:xfrm>
            <a:off x="3299012" y="6067320"/>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Uma visão Orientada a Objetos</a:t>
            </a:r>
          </a:p>
        </p:txBody>
      </p:sp>
    </p:spTree>
    <p:extLst>
      <p:ext uri="{BB962C8B-B14F-4D97-AF65-F5344CB8AC3E}">
        <p14:creationId xmlns:p14="http://schemas.microsoft.com/office/powerpoint/2010/main" val="303313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Objetos</a:t>
            </a:r>
          </a:p>
        </p:txBody>
      </p:sp>
      <p:sp>
        <p:nvSpPr>
          <p:cNvPr id="2" name="CaixaDeTexto 1"/>
          <p:cNvSpPr txBox="1"/>
          <p:nvPr/>
        </p:nvSpPr>
        <p:spPr>
          <a:xfrm>
            <a:off x="464986" y="364939"/>
            <a:ext cx="11252499" cy="3724096"/>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Objetos</a:t>
            </a:r>
            <a:r>
              <a:rPr lang="pt-BR" sz="2000" dirty="0">
                <a:latin typeface="EngraversGothic BT" panose="020B0507020203020204" pitchFamily="34" charset="0"/>
              </a:rPr>
              <a:t>:</a:t>
            </a:r>
          </a:p>
          <a:p>
            <a:r>
              <a:rPr lang="pt-BR" sz="2000" b="1" dirty="0"/>
              <a:t>	</a:t>
            </a:r>
          </a:p>
          <a:p>
            <a:r>
              <a:rPr lang="pt-BR" sz="2000" b="1" dirty="0"/>
              <a:t>Construtores</a:t>
            </a:r>
          </a:p>
          <a:p>
            <a:endParaRPr lang="pt-BR" sz="2000" b="1" dirty="0"/>
          </a:p>
          <a:p>
            <a:br>
              <a:rPr lang="pt-BR" sz="2000" dirty="0"/>
            </a:br>
            <a:r>
              <a:rPr lang="pt-BR" dirty="0"/>
              <a:t>Ao discutir sobre classes, um dos </a:t>
            </a:r>
            <a:r>
              <a:rPr lang="pt-BR" dirty="0" err="1"/>
              <a:t>subtópicos</a:t>
            </a:r>
            <a:r>
              <a:rPr lang="pt-BR" dirty="0"/>
              <a:t> mais importantes seria construtores. Toda classe tem um construtor. Se não escrevermos explicitamente um construtor para uma classe, o compilador Java construirá um construtor padrão para essa classe. </a:t>
            </a:r>
          </a:p>
          <a:p>
            <a:r>
              <a:rPr lang="pt-BR" dirty="0"/>
              <a:t>Cada vez que um novo objeto é criado, pelo menos um construtor será invocado.</a:t>
            </a:r>
          </a:p>
          <a:p>
            <a:r>
              <a:rPr lang="pt-BR" dirty="0"/>
              <a:t>A principal regra dos construtores é que eles devem ter o mesmo nome da classe. </a:t>
            </a:r>
          </a:p>
          <a:p>
            <a:endParaRPr lang="pt-BR" dirty="0"/>
          </a:p>
          <a:p>
            <a:r>
              <a:rPr lang="pt-BR" dirty="0"/>
              <a:t>Uma classe pode ter mais de um construtor.</a:t>
            </a:r>
            <a:endParaRPr lang="pt-BR" sz="2000" dirty="0">
              <a:latin typeface="Consolas" panose="020B0609020204030204" pitchFamily="49" charset="0"/>
            </a:endParaRPr>
          </a:p>
        </p:txBody>
      </p:sp>
    </p:spTree>
    <p:extLst>
      <p:ext uri="{BB962C8B-B14F-4D97-AF65-F5344CB8AC3E}">
        <p14:creationId xmlns:p14="http://schemas.microsoft.com/office/powerpoint/2010/main" val="242300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Métodos</a:t>
            </a:r>
          </a:p>
        </p:txBody>
      </p:sp>
      <p:sp>
        <p:nvSpPr>
          <p:cNvPr id="2" name="CaixaDeTexto 1"/>
          <p:cNvSpPr txBox="1"/>
          <p:nvPr/>
        </p:nvSpPr>
        <p:spPr>
          <a:xfrm>
            <a:off x="464986" y="364939"/>
            <a:ext cx="11252499" cy="5278368"/>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Métodos</a:t>
            </a:r>
            <a:r>
              <a:rPr lang="pt-BR" sz="2000" dirty="0">
                <a:latin typeface="EngraversGothic BT" panose="020B0507020203020204" pitchFamily="34" charset="0"/>
              </a:rPr>
              <a:t>:</a:t>
            </a:r>
          </a:p>
          <a:p>
            <a:r>
              <a:rPr lang="pt-BR" sz="2000" b="1" dirty="0"/>
              <a:t>	</a:t>
            </a:r>
          </a:p>
          <a:p>
            <a:pPr lvl="0" eaLnBrk="0" fontAlgn="base" hangingPunct="0">
              <a:spcBef>
                <a:spcPct val="0"/>
              </a:spcBef>
              <a:spcAft>
                <a:spcPct val="0"/>
              </a:spcAft>
            </a:pPr>
            <a:r>
              <a:rPr lang="pt-PT" altLang="pt-BR" sz="2000" dirty="0">
                <a:solidFill>
                  <a:srgbClr val="212121"/>
                </a:solidFill>
                <a:latin typeface="inherit"/>
              </a:rPr>
              <a:t>Um método Java é uma coleção de instruções que são agrupadas para executar uma operação. Quando você chama o método System.out.println (), por exemplo, o sistema na verdade executa várias instruções para exibir uma mensagem no console. Agora você aprenderá como criar seus próprios métodos com ou sem valores de retorno, invocar um método com ou sem parâmetros e aplicar abstração de método no design do programa.</a:t>
            </a:r>
            <a:r>
              <a:rPr lang="pt-PT" altLang="pt-BR" sz="1100" dirty="0"/>
              <a:t> </a:t>
            </a:r>
          </a:p>
          <a:p>
            <a:pPr lvl="0" eaLnBrk="0" fontAlgn="base" hangingPunct="0">
              <a:spcBef>
                <a:spcPct val="0"/>
              </a:spcBef>
              <a:spcAft>
                <a:spcPct val="0"/>
              </a:spcAft>
            </a:pPr>
            <a:endParaRPr lang="pt-PT" altLang="pt-BR" sz="1100" dirty="0">
              <a:latin typeface="Arial" panose="020B0604020202020204" pitchFamily="34" charset="0"/>
            </a:endParaRPr>
          </a:p>
          <a:p>
            <a:pPr lvl="0" eaLnBrk="0" fontAlgn="base" hangingPunct="0">
              <a:spcBef>
                <a:spcPct val="0"/>
              </a:spcBef>
              <a:spcAft>
                <a:spcPct val="0"/>
              </a:spcAft>
            </a:pPr>
            <a:endParaRPr lang="pt-PT" altLang="pt-BR" sz="1100" dirty="0">
              <a:latin typeface="Arial" panose="020B0604020202020204" pitchFamily="34" charset="0"/>
            </a:endParaRPr>
          </a:p>
          <a:p>
            <a:pPr lvl="0" eaLnBrk="0" fontAlgn="base" hangingPunct="0">
              <a:spcBef>
                <a:spcPct val="0"/>
              </a:spcBef>
              <a:spcAft>
                <a:spcPct val="0"/>
              </a:spcAft>
            </a:pPr>
            <a:r>
              <a:rPr lang="pt-PT" altLang="pt-BR" sz="1100" b="1" dirty="0">
                <a:latin typeface="Arial" panose="020B0604020202020204" pitchFamily="34" charset="0"/>
              </a:rPr>
              <a:t>public void soma(){</a:t>
            </a:r>
          </a:p>
          <a:p>
            <a:pPr lvl="0" eaLnBrk="0" fontAlgn="base" hangingPunct="0">
              <a:spcBef>
                <a:spcPct val="0"/>
              </a:spcBef>
              <a:spcAft>
                <a:spcPct val="0"/>
              </a:spcAft>
            </a:pPr>
            <a:r>
              <a:rPr lang="pt-PT" altLang="pt-BR" sz="1100" b="1" dirty="0">
                <a:latin typeface="Arial" panose="020B0604020202020204" pitchFamily="34" charset="0"/>
              </a:rPr>
              <a:t>    System.out.println(50+60);</a:t>
            </a:r>
          </a:p>
          <a:p>
            <a:pPr lvl="0" eaLnBrk="0" fontAlgn="base" hangingPunct="0">
              <a:spcBef>
                <a:spcPct val="0"/>
              </a:spcBef>
              <a:spcAft>
                <a:spcPct val="0"/>
              </a:spcAft>
            </a:pPr>
            <a:r>
              <a:rPr lang="pt-PT" altLang="pt-BR" sz="1100" b="1" dirty="0">
                <a:latin typeface="Arial" panose="020B0604020202020204" pitchFamily="34" charset="0"/>
              </a:rPr>
              <a:t>}</a:t>
            </a:r>
          </a:p>
          <a:p>
            <a:pPr lvl="0" eaLnBrk="0" fontAlgn="base" hangingPunct="0">
              <a:spcBef>
                <a:spcPct val="0"/>
              </a:spcBef>
              <a:spcAft>
                <a:spcPct val="0"/>
              </a:spcAft>
            </a:pPr>
            <a:endParaRPr lang="pt-PT" altLang="pt-BR" sz="1100" dirty="0">
              <a:latin typeface="Arial" panose="020B0604020202020204" pitchFamily="34" charset="0"/>
            </a:endParaRPr>
          </a:p>
          <a:p>
            <a:pPr lvl="0" eaLnBrk="0" fontAlgn="base" hangingPunct="0">
              <a:spcBef>
                <a:spcPct val="0"/>
              </a:spcBef>
              <a:spcAft>
                <a:spcPct val="0"/>
              </a:spcAft>
            </a:pPr>
            <a:r>
              <a:rPr lang="pt-PT" altLang="pt-BR" sz="1100" b="1" dirty="0">
                <a:latin typeface="Arial" panose="020B0604020202020204" pitchFamily="34" charset="0"/>
              </a:rPr>
              <a:t>public void soma(int x, int y){</a:t>
            </a:r>
          </a:p>
          <a:p>
            <a:pPr lvl="0" eaLnBrk="0" fontAlgn="base" hangingPunct="0">
              <a:spcBef>
                <a:spcPct val="0"/>
              </a:spcBef>
              <a:spcAft>
                <a:spcPct val="0"/>
              </a:spcAft>
            </a:pPr>
            <a:r>
              <a:rPr lang="pt-PT" altLang="pt-BR" sz="1100" b="1" dirty="0">
                <a:latin typeface="Arial" panose="020B0604020202020204" pitchFamily="34" charset="0"/>
              </a:rPr>
              <a:t>   System.out.println(x+y);</a:t>
            </a:r>
          </a:p>
          <a:p>
            <a:pPr lvl="0" eaLnBrk="0" fontAlgn="base" hangingPunct="0">
              <a:spcBef>
                <a:spcPct val="0"/>
              </a:spcBef>
              <a:spcAft>
                <a:spcPct val="0"/>
              </a:spcAft>
            </a:pPr>
            <a:r>
              <a:rPr lang="pt-PT" altLang="pt-BR" sz="1100" b="1" dirty="0">
                <a:latin typeface="Arial" panose="020B0604020202020204" pitchFamily="34" charset="0"/>
              </a:rPr>
              <a:t>}</a:t>
            </a:r>
          </a:p>
          <a:p>
            <a:pPr lvl="0" eaLnBrk="0" fontAlgn="base" hangingPunct="0">
              <a:spcBef>
                <a:spcPct val="0"/>
              </a:spcBef>
              <a:spcAft>
                <a:spcPct val="0"/>
              </a:spcAft>
            </a:pPr>
            <a:endParaRPr lang="pt-PT" altLang="pt-BR" sz="1100" dirty="0">
              <a:latin typeface="Arial" panose="020B0604020202020204" pitchFamily="34" charset="0"/>
            </a:endParaRPr>
          </a:p>
          <a:p>
            <a:pPr lvl="0" eaLnBrk="0" fontAlgn="base" hangingPunct="0">
              <a:spcBef>
                <a:spcPct val="0"/>
              </a:spcBef>
              <a:spcAft>
                <a:spcPct val="0"/>
              </a:spcAft>
            </a:pPr>
            <a:r>
              <a:rPr lang="pt-PT" altLang="pt-BR" sz="1100" b="1" dirty="0">
                <a:latin typeface="Arial" panose="020B0604020202020204" pitchFamily="34" charset="0"/>
              </a:rPr>
              <a:t>public int soma(){</a:t>
            </a:r>
          </a:p>
          <a:p>
            <a:pPr lvl="0" eaLnBrk="0" fontAlgn="base" hangingPunct="0">
              <a:spcBef>
                <a:spcPct val="0"/>
              </a:spcBef>
              <a:spcAft>
                <a:spcPct val="0"/>
              </a:spcAft>
            </a:pPr>
            <a:r>
              <a:rPr lang="pt-PT" altLang="pt-BR" sz="1100" b="1" dirty="0">
                <a:latin typeface="Arial" panose="020B0604020202020204" pitchFamily="34" charset="0"/>
              </a:rPr>
              <a:t>   return 50+60;</a:t>
            </a:r>
          </a:p>
          <a:p>
            <a:pPr lvl="0" eaLnBrk="0" fontAlgn="base" hangingPunct="0">
              <a:spcBef>
                <a:spcPct val="0"/>
              </a:spcBef>
              <a:spcAft>
                <a:spcPct val="0"/>
              </a:spcAft>
            </a:pPr>
            <a:r>
              <a:rPr lang="pt-PT" altLang="pt-BR" sz="1100" b="1" dirty="0">
                <a:latin typeface="Arial" panose="020B0604020202020204" pitchFamily="34" charset="0"/>
              </a:rPr>
              <a:t>}</a:t>
            </a:r>
          </a:p>
          <a:p>
            <a:pPr lvl="0" eaLnBrk="0" fontAlgn="base" hangingPunct="0">
              <a:spcBef>
                <a:spcPct val="0"/>
              </a:spcBef>
              <a:spcAft>
                <a:spcPct val="0"/>
              </a:spcAft>
            </a:pPr>
            <a:endParaRPr lang="pt-PT" altLang="pt-BR" sz="1100" dirty="0">
              <a:latin typeface="Arial" panose="020B0604020202020204" pitchFamily="34" charset="0"/>
            </a:endParaRPr>
          </a:p>
          <a:p>
            <a:pPr lvl="0" eaLnBrk="0" fontAlgn="base" hangingPunct="0">
              <a:spcBef>
                <a:spcPct val="0"/>
              </a:spcBef>
              <a:spcAft>
                <a:spcPct val="0"/>
              </a:spcAft>
            </a:pPr>
            <a:r>
              <a:rPr lang="pt-PT" altLang="pt-BR" sz="1100" b="1" dirty="0">
                <a:latin typeface="Arial" panose="020B0604020202020204" pitchFamily="34" charset="0"/>
              </a:rPr>
              <a:t>public int soma(int x, int y){</a:t>
            </a:r>
          </a:p>
          <a:p>
            <a:pPr lvl="0" eaLnBrk="0" fontAlgn="base" hangingPunct="0">
              <a:spcBef>
                <a:spcPct val="0"/>
              </a:spcBef>
              <a:spcAft>
                <a:spcPct val="0"/>
              </a:spcAft>
            </a:pPr>
            <a:r>
              <a:rPr lang="pt-PT" altLang="pt-BR" sz="1100" b="1" dirty="0">
                <a:latin typeface="Arial" panose="020B0604020202020204" pitchFamily="34" charset="0"/>
              </a:rPr>
              <a:t>   return x+y;</a:t>
            </a:r>
          </a:p>
          <a:p>
            <a:pPr lvl="0" eaLnBrk="0" fontAlgn="base" hangingPunct="0">
              <a:spcBef>
                <a:spcPct val="0"/>
              </a:spcBef>
              <a:spcAft>
                <a:spcPct val="0"/>
              </a:spcAft>
            </a:pPr>
            <a:r>
              <a:rPr lang="pt-PT" altLang="pt-BR" sz="1100" b="1" dirty="0">
                <a:latin typeface="Arial" panose="020B0604020202020204" pitchFamily="34" charset="0"/>
              </a:rPr>
              <a:t>}</a:t>
            </a:r>
            <a:endParaRPr lang="pt-PT" altLang="pt-BR" sz="3200" b="1" dirty="0">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
        <p:nvSpPr>
          <p:cNvPr id="7" name="Chave Direita 6"/>
          <p:cNvSpPr/>
          <p:nvPr/>
        </p:nvSpPr>
        <p:spPr>
          <a:xfrm>
            <a:off x="2535382" y="2776451"/>
            <a:ext cx="598516" cy="294270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sp>
        <p:nvSpPr>
          <p:cNvPr id="10" name="CaixaDeTexto 9"/>
          <p:cNvSpPr txBox="1"/>
          <p:nvPr/>
        </p:nvSpPr>
        <p:spPr>
          <a:xfrm>
            <a:off x="3241964" y="3998422"/>
            <a:ext cx="2152996" cy="369332"/>
          </a:xfrm>
          <a:prstGeom prst="rect">
            <a:avLst/>
          </a:prstGeom>
          <a:noFill/>
        </p:spPr>
        <p:txBody>
          <a:bodyPr wrap="square" rtlCol="0">
            <a:spAutoFit/>
          </a:bodyPr>
          <a:lstStyle/>
          <a:p>
            <a:r>
              <a:rPr lang="pt-BR" dirty="0"/>
              <a:t>Chamada</a:t>
            </a:r>
          </a:p>
        </p:txBody>
      </p:sp>
      <p:sp>
        <p:nvSpPr>
          <p:cNvPr id="11" name="Chave Direita 10"/>
          <p:cNvSpPr/>
          <p:nvPr/>
        </p:nvSpPr>
        <p:spPr>
          <a:xfrm>
            <a:off x="4019204" y="2711735"/>
            <a:ext cx="598516" cy="294270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sp>
        <p:nvSpPr>
          <p:cNvPr id="12" name="CaixaDeTexto 11"/>
          <p:cNvSpPr txBox="1"/>
          <p:nvPr/>
        </p:nvSpPr>
        <p:spPr>
          <a:xfrm>
            <a:off x="4833244" y="3444423"/>
            <a:ext cx="5649883" cy="1477328"/>
          </a:xfrm>
          <a:prstGeom prst="rect">
            <a:avLst/>
          </a:prstGeom>
          <a:noFill/>
        </p:spPr>
        <p:txBody>
          <a:bodyPr wrap="square" rtlCol="0">
            <a:spAutoFit/>
          </a:bodyPr>
          <a:lstStyle/>
          <a:p>
            <a:r>
              <a:rPr lang="pt-BR" dirty="0"/>
              <a:t>soma(); -&gt; </a:t>
            </a:r>
            <a:r>
              <a:rPr lang="pt-BR" b="1" dirty="0">
                <a:solidFill>
                  <a:schemeClr val="accent5">
                    <a:lumMod val="50000"/>
                  </a:schemeClr>
                </a:solidFill>
              </a:rPr>
              <a:t>Sem Retorno</a:t>
            </a:r>
          </a:p>
          <a:p>
            <a:endParaRPr lang="pt-BR" dirty="0"/>
          </a:p>
          <a:p>
            <a:endParaRPr lang="pt-BR" dirty="0"/>
          </a:p>
          <a:p>
            <a:r>
              <a:rPr lang="pt-BR" dirty="0" err="1"/>
              <a:t>int</a:t>
            </a:r>
            <a:r>
              <a:rPr lang="pt-BR" dirty="0"/>
              <a:t> </a:t>
            </a:r>
            <a:r>
              <a:rPr lang="pt-BR" dirty="0" err="1"/>
              <a:t>rs</a:t>
            </a:r>
            <a:r>
              <a:rPr lang="pt-BR" dirty="0"/>
              <a:t>;</a:t>
            </a:r>
          </a:p>
          <a:p>
            <a:r>
              <a:rPr lang="pt-BR" dirty="0" err="1"/>
              <a:t>rs</a:t>
            </a:r>
            <a:r>
              <a:rPr lang="pt-BR" dirty="0"/>
              <a:t> = soma(30,40); -&gt; </a:t>
            </a:r>
            <a:r>
              <a:rPr lang="pt-BR" b="1" dirty="0">
                <a:solidFill>
                  <a:srgbClr val="C00000"/>
                </a:solidFill>
              </a:rPr>
              <a:t>Com Retorno</a:t>
            </a:r>
          </a:p>
        </p:txBody>
      </p:sp>
    </p:spTree>
    <p:extLst>
      <p:ext uri="{BB962C8B-B14F-4D97-AF65-F5344CB8AC3E}">
        <p14:creationId xmlns:p14="http://schemas.microsoft.com/office/powerpoint/2010/main" val="294559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Métodos</a:t>
            </a:r>
          </a:p>
        </p:txBody>
      </p:sp>
      <p:sp>
        <p:nvSpPr>
          <p:cNvPr id="2" name="CaixaDeTexto 1"/>
          <p:cNvSpPr txBox="1"/>
          <p:nvPr/>
        </p:nvSpPr>
        <p:spPr>
          <a:xfrm>
            <a:off x="464986" y="364939"/>
            <a:ext cx="11252499" cy="5032147"/>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Métodos</a:t>
            </a:r>
            <a:r>
              <a:rPr lang="pt-BR" sz="2000" dirty="0">
                <a:latin typeface="EngraversGothic BT" panose="020B0507020203020204" pitchFamily="34" charset="0"/>
              </a:rPr>
              <a:t>:</a:t>
            </a:r>
          </a:p>
          <a:p>
            <a:r>
              <a:rPr lang="pt-BR" sz="2000" b="1" dirty="0"/>
              <a:t>	</a:t>
            </a:r>
          </a:p>
          <a:p>
            <a:pPr lvl="0" eaLnBrk="0" fontAlgn="base" hangingPunct="0">
              <a:spcBef>
                <a:spcPct val="0"/>
              </a:spcBef>
              <a:spcAft>
                <a:spcPct val="0"/>
              </a:spcAft>
            </a:pPr>
            <a:r>
              <a:rPr lang="pt-PT" altLang="pt-BR" sz="2000" dirty="0">
                <a:solidFill>
                  <a:srgbClr val="212121"/>
                </a:solidFill>
                <a:latin typeface="inherit"/>
              </a:rPr>
              <a:t>Elementos que compoe um método:</a:t>
            </a:r>
          </a:p>
          <a:p>
            <a:pPr lvl="0" eaLnBrk="0" fontAlgn="base" hangingPunct="0">
              <a:spcBef>
                <a:spcPct val="0"/>
              </a:spcBef>
              <a:spcAft>
                <a:spcPct val="0"/>
              </a:spcAft>
            </a:pPr>
            <a:endParaRPr lang="pt-PT" altLang="pt-BR" sz="1100" dirty="0"/>
          </a:p>
          <a:p>
            <a:pPr eaLnBrk="0" fontAlgn="base" hangingPunct="0">
              <a:lnSpc>
                <a:spcPct val="150000"/>
              </a:lnSpc>
              <a:spcBef>
                <a:spcPct val="0"/>
              </a:spcBef>
              <a:spcAft>
                <a:spcPct val="0"/>
              </a:spcAft>
            </a:pPr>
            <a:r>
              <a:rPr lang="pt-PT" altLang="pt-BR" b="1" dirty="0">
                <a:solidFill>
                  <a:srgbClr val="212121"/>
                </a:solidFill>
                <a:latin typeface="inherit"/>
              </a:rPr>
              <a:t>Modificador</a:t>
            </a:r>
            <a:r>
              <a:rPr lang="pt-PT" altLang="pt-BR" dirty="0">
                <a:solidFill>
                  <a:srgbClr val="212121"/>
                </a:solidFill>
                <a:latin typeface="inherit"/>
              </a:rPr>
              <a:t> - Define o tipo de acesso do método e é opcional para uso. </a:t>
            </a:r>
          </a:p>
          <a:p>
            <a:pPr eaLnBrk="0" fontAlgn="base" hangingPunct="0">
              <a:lnSpc>
                <a:spcPct val="150000"/>
              </a:lnSpc>
              <a:spcBef>
                <a:spcPct val="0"/>
              </a:spcBef>
              <a:spcAft>
                <a:spcPct val="0"/>
              </a:spcAft>
            </a:pPr>
            <a:r>
              <a:rPr lang="pt-PT" altLang="pt-BR" b="1" dirty="0">
                <a:solidFill>
                  <a:srgbClr val="212121"/>
                </a:solidFill>
                <a:latin typeface="inherit"/>
              </a:rPr>
              <a:t>Tipo de Retorno </a:t>
            </a:r>
            <a:r>
              <a:rPr lang="pt-PT" altLang="pt-BR" dirty="0">
                <a:solidFill>
                  <a:srgbClr val="212121"/>
                </a:solidFill>
                <a:latin typeface="inherit"/>
              </a:rPr>
              <a:t>- O método pode retornar um valor.</a:t>
            </a:r>
          </a:p>
          <a:p>
            <a:pPr eaLnBrk="0" fontAlgn="base" hangingPunct="0">
              <a:lnSpc>
                <a:spcPct val="150000"/>
              </a:lnSpc>
              <a:spcBef>
                <a:spcPct val="0"/>
              </a:spcBef>
              <a:spcAft>
                <a:spcPct val="0"/>
              </a:spcAft>
            </a:pPr>
            <a:r>
              <a:rPr lang="pt-PT" altLang="pt-BR" b="1" dirty="0">
                <a:solidFill>
                  <a:srgbClr val="212121"/>
                </a:solidFill>
                <a:latin typeface="inherit"/>
              </a:rPr>
              <a:t>Nome do Método </a:t>
            </a:r>
            <a:r>
              <a:rPr lang="pt-PT" altLang="pt-BR" dirty="0">
                <a:solidFill>
                  <a:srgbClr val="212121"/>
                </a:solidFill>
                <a:latin typeface="inherit"/>
              </a:rPr>
              <a:t>- Esse é o nome do método. </a:t>
            </a:r>
          </a:p>
          <a:p>
            <a:pPr eaLnBrk="0" fontAlgn="base" hangingPunct="0">
              <a:lnSpc>
                <a:spcPct val="150000"/>
              </a:lnSpc>
              <a:spcBef>
                <a:spcPct val="0"/>
              </a:spcBef>
              <a:spcAft>
                <a:spcPct val="0"/>
              </a:spcAft>
            </a:pPr>
            <a:r>
              <a:rPr lang="pt-PT" altLang="pt-BR" dirty="0">
                <a:solidFill>
                  <a:srgbClr val="212121"/>
                </a:solidFill>
                <a:latin typeface="inherit"/>
              </a:rPr>
              <a:t>A assinatura do método consiste no nome do método e na lista de parâmetros.</a:t>
            </a:r>
          </a:p>
          <a:p>
            <a:pPr eaLnBrk="0" fontAlgn="base" hangingPunct="0">
              <a:lnSpc>
                <a:spcPct val="150000"/>
              </a:lnSpc>
              <a:spcBef>
                <a:spcPct val="0"/>
              </a:spcBef>
              <a:spcAft>
                <a:spcPct val="0"/>
              </a:spcAft>
            </a:pPr>
            <a:r>
              <a:rPr lang="pt-PT" altLang="pt-BR" b="1" dirty="0">
                <a:solidFill>
                  <a:srgbClr val="212121"/>
                </a:solidFill>
                <a:latin typeface="inherit"/>
              </a:rPr>
              <a:t>Lista de Parâmetros </a:t>
            </a:r>
            <a:r>
              <a:rPr lang="pt-PT" altLang="pt-BR" dirty="0">
                <a:solidFill>
                  <a:srgbClr val="212121"/>
                </a:solidFill>
                <a:latin typeface="inherit"/>
              </a:rPr>
              <a:t>- A lista de parâmetros, é o tipo, ordem e número de parâmetros de um método. Estes são opcionais, o método pode conter zero parâmetros.</a:t>
            </a:r>
          </a:p>
          <a:p>
            <a:pPr eaLnBrk="0" fontAlgn="base" hangingPunct="0">
              <a:lnSpc>
                <a:spcPct val="150000"/>
              </a:lnSpc>
              <a:spcBef>
                <a:spcPct val="0"/>
              </a:spcBef>
              <a:spcAft>
                <a:spcPct val="0"/>
              </a:spcAft>
            </a:pPr>
            <a:r>
              <a:rPr lang="pt-PT" altLang="pt-BR" b="1" dirty="0">
                <a:solidFill>
                  <a:srgbClr val="212121"/>
                </a:solidFill>
                <a:latin typeface="inherit"/>
              </a:rPr>
              <a:t>Corpo do método </a:t>
            </a:r>
            <a:r>
              <a:rPr lang="pt-PT" altLang="pt-BR" dirty="0">
                <a:solidFill>
                  <a:srgbClr val="212121"/>
                </a:solidFill>
                <a:latin typeface="inherit"/>
              </a:rPr>
              <a:t>- O corpo do método define o que o método faz com as instruções.</a:t>
            </a:r>
            <a:r>
              <a:rPr lang="pt-PT" altLang="pt-BR" dirty="0"/>
              <a:t> </a:t>
            </a: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1600" dirty="0">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49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Métodos</a:t>
            </a:r>
          </a:p>
        </p:txBody>
      </p:sp>
      <p:sp>
        <p:nvSpPr>
          <p:cNvPr id="2" name="CaixaDeTexto 1"/>
          <p:cNvSpPr txBox="1"/>
          <p:nvPr/>
        </p:nvSpPr>
        <p:spPr>
          <a:xfrm>
            <a:off x="464986" y="364939"/>
            <a:ext cx="11252499" cy="4816703"/>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Métodos</a:t>
            </a:r>
            <a:r>
              <a:rPr lang="pt-BR" sz="2000" dirty="0">
                <a:latin typeface="EngraversGothic BT" panose="020B0507020203020204" pitchFamily="34" charset="0"/>
              </a:rPr>
              <a:t>:</a:t>
            </a:r>
          </a:p>
          <a:p>
            <a:r>
              <a:rPr lang="pt-BR" sz="2000" b="1" dirty="0"/>
              <a:t>	</a:t>
            </a:r>
          </a:p>
          <a:p>
            <a:pPr lvl="0" eaLnBrk="0" fontAlgn="base" hangingPunct="0">
              <a:spcBef>
                <a:spcPct val="0"/>
              </a:spcBef>
              <a:spcAft>
                <a:spcPct val="0"/>
              </a:spcAft>
            </a:pPr>
            <a:r>
              <a:rPr lang="pt-PT" altLang="pt-BR" sz="1500" b="1" dirty="0">
                <a:solidFill>
                  <a:srgbClr val="212121"/>
                </a:solidFill>
                <a:latin typeface="inherit"/>
              </a:rPr>
              <a:t>Elementos que compoe um método:</a:t>
            </a:r>
          </a:p>
          <a:p>
            <a:pPr lvl="0" eaLnBrk="0" fontAlgn="base" hangingPunct="0">
              <a:spcBef>
                <a:spcPct val="0"/>
              </a:spcBef>
              <a:spcAft>
                <a:spcPct val="0"/>
              </a:spcAft>
            </a:pPr>
            <a:endParaRPr lang="pt-PT" altLang="pt-BR" sz="1500" b="1" dirty="0">
              <a:solidFill>
                <a:srgbClr val="212121"/>
              </a:solidFill>
              <a:latin typeface="inherit"/>
            </a:endParaRPr>
          </a:p>
          <a:p>
            <a:pPr lvl="0" eaLnBrk="0" fontAlgn="base" hangingPunct="0">
              <a:spcBef>
                <a:spcPct val="0"/>
              </a:spcBef>
              <a:spcAft>
                <a:spcPct val="0"/>
              </a:spcAft>
            </a:pPr>
            <a:endParaRPr lang="pt-PT" altLang="pt-BR" sz="1500" b="1" dirty="0">
              <a:solidFill>
                <a:srgbClr val="212121"/>
              </a:solidFill>
              <a:latin typeface="inherit"/>
            </a:endParaRPr>
          </a:p>
          <a:p>
            <a:pPr lvl="0" eaLnBrk="0" fontAlgn="base" hangingPunct="0">
              <a:spcBef>
                <a:spcPct val="0"/>
              </a:spcBef>
              <a:spcAft>
                <a:spcPct val="0"/>
              </a:spcAft>
            </a:pPr>
            <a:endParaRPr lang="pt-PT" altLang="pt-BR" sz="1100" dirty="0"/>
          </a:p>
          <a:p>
            <a:pPr eaLnBrk="0" fontAlgn="base" hangingPunct="0">
              <a:lnSpc>
                <a:spcPct val="150000"/>
              </a:lnSpc>
              <a:spcBef>
                <a:spcPct val="0"/>
              </a:spcBef>
              <a:spcAft>
                <a:spcPct val="0"/>
              </a:spcAft>
            </a:pPr>
            <a:endParaRPr lang="pt-PT" altLang="pt-BR" sz="1000" dirty="0"/>
          </a:p>
          <a:p>
            <a:pPr eaLnBrk="0" fontAlgn="base" hangingPunct="0">
              <a:lnSpc>
                <a:spcPct val="150000"/>
              </a:lnSpc>
              <a:spcBef>
                <a:spcPct val="0"/>
              </a:spcBef>
              <a:spcAft>
                <a:spcPct val="0"/>
              </a:spcAft>
            </a:pPr>
            <a:r>
              <a:rPr lang="pt-PT" altLang="pt-BR" sz="3000" dirty="0"/>
              <a:t>        public String msgParaUsuario(String nome, int idade){</a:t>
            </a:r>
          </a:p>
          <a:p>
            <a:pPr eaLnBrk="0" fontAlgn="base" hangingPunct="0">
              <a:lnSpc>
                <a:spcPct val="150000"/>
              </a:lnSpc>
              <a:spcBef>
                <a:spcPct val="0"/>
              </a:spcBef>
              <a:spcAft>
                <a:spcPct val="0"/>
              </a:spcAft>
            </a:pPr>
            <a:r>
              <a:rPr lang="pt-PT" altLang="pt-BR" sz="3000" dirty="0"/>
              <a:t>             return “Olá, “+nome+”, você tem “+idade+” anos”;</a:t>
            </a:r>
          </a:p>
          <a:p>
            <a:pPr eaLnBrk="0" fontAlgn="base" hangingPunct="0">
              <a:lnSpc>
                <a:spcPct val="150000"/>
              </a:lnSpc>
              <a:spcBef>
                <a:spcPct val="0"/>
              </a:spcBef>
              <a:spcAft>
                <a:spcPct val="0"/>
              </a:spcAft>
            </a:pPr>
            <a:r>
              <a:rPr lang="pt-PT" altLang="pt-BR" sz="3000" dirty="0"/>
              <a:t>	}</a:t>
            </a: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700" dirty="0">
              <a:latin typeface="Arial" panose="020B0604020202020204" pitchFamily="34" charset="0"/>
            </a:endParaRPr>
          </a:p>
          <a:p>
            <a:pPr eaLnBrk="0" fontAlgn="base" hangingPunct="0">
              <a:spcBef>
                <a:spcPct val="0"/>
              </a:spcBef>
              <a:spcAft>
                <a:spcPct val="0"/>
              </a:spcAft>
            </a:pPr>
            <a:endParaRPr lang="pt-PT" altLang="pt-BR" sz="1600" dirty="0">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
        <p:nvSpPr>
          <p:cNvPr id="7" name="CaixaDeTexto 6"/>
          <p:cNvSpPr txBox="1"/>
          <p:nvPr/>
        </p:nvSpPr>
        <p:spPr>
          <a:xfrm>
            <a:off x="191194" y="1911930"/>
            <a:ext cx="1147156" cy="307777"/>
          </a:xfrm>
          <a:prstGeom prst="rect">
            <a:avLst/>
          </a:prstGeom>
          <a:noFill/>
        </p:spPr>
        <p:txBody>
          <a:bodyPr wrap="square" rtlCol="0">
            <a:spAutoFit/>
          </a:bodyPr>
          <a:lstStyle/>
          <a:p>
            <a:r>
              <a:rPr lang="pt-BR" sz="1400" b="1" dirty="0">
                <a:solidFill>
                  <a:srgbClr val="C00000"/>
                </a:solidFill>
              </a:rPr>
              <a:t>Modificador</a:t>
            </a:r>
          </a:p>
        </p:txBody>
      </p:sp>
      <p:sp>
        <p:nvSpPr>
          <p:cNvPr id="10" name="CaixaDeTexto 9"/>
          <p:cNvSpPr txBox="1"/>
          <p:nvPr/>
        </p:nvSpPr>
        <p:spPr>
          <a:xfrm>
            <a:off x="2223409" y="1758041"/>
            <a:ext cx="1467441" cy="307777"/>
          </a:xfrm>
          <a:prstGeom prst="rect">
            <a:avLst/>
          </a:prstGeom>
          <a:noFill/>
        </p:spPr>
        <p:txBody>
          <a:bodyPr wrap="square" rtlCol="0">
            <a:spAutoFit/>
          </a:bodyPr>
          <a:lstStyle/>
          <a:p>
            <a:r>
              <a:rPr lang="pt-BR" sz="1400" b="1" dirty="0">
                <a:solidFill>
                  <a:srgbClr val="C00000"/>
                </a:solidFill>
              </a:rPr>
              <a:t>Tipo de Retorno</a:t>
            </a:r>
          </a:p>
        </p:txBody>
      </p:sp>
      <p:sp>
        <p:nvSpPr>
          <p:cNvPr id="11" name="CaixaDeTexto 10"/>
          <p:cNvSpPr txBox="1"/>
          <p:nvPr/>
        </p:nvSpPr>
        <p:spPr>
          <a:xfrm>
            <a:off x="4013417" y="1345176"/>
            <a:ext cx="1580560" cy="307777"/>
          </a:xfrm>
          <a:prstGeom prst="rect">
            <a:avLst/>
          </a:prstGeom>
          <a:noFill/>
        </p:spPr>
        <p:txBody>
          <a:bodyPr wrap="square" rtlCol="0">
            <a:spAutoFit/>
          </a:bodyPr>
          <a:lstStyle/>
          <a:p>
            <a:r>
              <a:rPr lang="pt-BR" sz="1400" b="1" dirty="0">
                <a:solidFill>
                  <a:srgbClr val="C00000"/>
                </a:solidFill>
              </a:rPr>
              <a:t>Nome do Método</a:t>
            </a:r>
          </a:p>
        </p:txBody>
      </p:sp>
      <p:sp>
        <p:nvSpPr>
          <p:cNvPr id="12" name="CaixaDeTexto 11"/>
          <p:cNvSpPr txBox="1"/>
          <p:nvPr/>
        </p:nvSpPr>
        <p:spPr>
          <a:xfrm>
            <a:off x="8571562" y="1037399"/>
            <a:ext cx="2035477" cy="307777"/>
          </a:xfrm>
          <a:prstGeom prst="rect">
            <a:avLst/>
          </a:prstGeom>
          <a:noFill/>
        </p:spPr>
        <p:txBody>
          <a:bodyPr wrap="square" rtlCol="0">
            <a:spAutoFit/>
          </a:bodyPr>
          <a:lstStyle/>
          <a:p>
            <a:r>
              <a:rPr lang="pt-BR" sz="1400" b="1" dirty="0" err="1">
                <a:solidFill>
                  <a:srgbClr val="C00000"/>
                </a:solidFill>
              </a:rPr>
              <a:t>Parâmetros|Argumentos</a:t>
            </a:r>
            <a:endParaRPr lang="pt-BR" sz="1400" b="1" dirty="0">
              <a:solidFill>
                <a:srgbClr val="C00000"/>
              </a:solidFill>
            </a:endParaRPr>
          </a:p>
        </p:txBody>
      </p:sp>
      <p:cxnSp>
        <p:nvCxnSpPr>
          <p:cNvPr id="14" name="Conector de Seta Reta 13"/>
          <p:cNvCxnSpPr>
            <a:stCxn id="7" idx="2"/>
          </p:cNvCxnSpPr>
          <p:nvPr/>
        </p:nvCxnSpPr>
        <p:spPr>
          <a:xfrm>
            <a:off x="764772" y="2219707"/>
            <a:ext cx="856210" cy="249176"/>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Conector de Seta Reta 14"/>
          <p:cNvCxnSpPr>
            <a:stCxn id="10" idx="2"/>
          </p:cNvCxnSpPr>
          <p:nvPr/>
        </p:nvCxnSpPr>
        <p:spPr>
          <a:xfrm flipH="1">
            <a:off x="2750984" y="2065818"/>
            <a:ext cx="206146" cy="403065"/>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ector de Seta Reta 16"/>
          <p:cNvCxnSpPr>
            <a:stCxn id="11" idx="2"/>
          </p:cNvCxnSpPr>
          <p:nvPr/>
        </p:nvCxnSpPr>
        <p:spPr>
          <a:xfrm flipH="1">
            <a:off x="4616334" y="1652953"/>
            <a:ext cx="187363" cy="813774"/>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Conector de Seta Reta 18"/>
          <p:cNvCxnSpPr/>
          <p:nvPr/>
        </p:nvCxnSpPr>
        <p:spPr>
          <a:xfrm flipH="1">
            <a:off x="7319111" y="1345176"/>
            <a:ext cx="2270189" cy="81592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Conector de Seta Reta 20"/>
          <p:cNvCxnSpPr>
            <a:stCxn id="12" idx="2"/>
          </p:cNvCxnSpPr>
          <p:nvPr/>
        </p:nvCxnSpPr>
        <p:spPr>
          <a:xfrm flipH="1">
            <a:off x="8762900" y="1345176"/>
            <a:ext cx="826401" cy="99911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8" name="Retângulo 27"/>
          <p:cNvSpPr/>
          <p:nvPr/>
        </p:nvSpPr>
        <p:spPr>
          <a:xfrm>
            <a:off x="1550893" y="2944514"/>
            <a:ext cx="8038407" cy="748145"/>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9017678" y="4742658"/>
            <a:ext cx="1580560" cy="307777"/>
          </a:xfrm>
          <a:prstGeom prst="rect">
            <a:avLst/>
          </a:prstGeom>
          <a:noFill/>
        </p:spPr>
        <p:txBody>
          <a:bodyPr wrap="square" rtlCol="0">
            <a:spAutoFit/>
          </a:bodyPr>
          <a:lstStyle/>
          <a:p>
            <a:r>
              <a:rPr lang="pt-BR" sz="1400" b="1" dirty="0">
                <a:solidFill>
                  <a:srgbClr val="C00000"/>
                </a:solidFill>
              </a:rPr>
              <a:t>Corpo do Método</a:t>
            </a:r>
          </a:p>
        </p:txBody>
      </p:sp>
      <p:cxnSp>
        <p:nvCxnSpPr>
          <p:cNvPr id="31" name="Conector de Seta Reta 30"/>
          <p:cNvCxnSpPr>
            <a:endCxn id="28" idx="2"/>
          </p:cNvCxnSpPr>
          <p:nvPr/>
        </p:nvCxnSpPr>
        <p:spPr>
          <a:xfrm flipH="1" flipV="1">
            <a:off x="5570097" y="3692659"/>
            <a:ext cx="4189045" cy="104999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7468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Operadores relacionais</a:t>
            </a:r>
          </a:p>
        </p:txBody>
      </p:sp>
      <p:sp>
        <p:nvSpPr>
          <p:cNvPr id="2" name="CaixaDeTexto 1"/>
          <p:cNvSpPr txBox="1"/>
          <p:nvPr/>
        </p:nvSpPr>
        <p:spPr>
          <a:xfrm>
            <a:off x="464986" y="786834"/>
            <a:ext cx="11252499" cy="4708981"/>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Operadores relacionais</a:t>
            </a: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pic>
        <p:nvPicPr>
          <p:cNvPr id="3" name="Imagem 2"/>
          <p:cNvPicPr>
            <a:picLocks noChangeAspect="1"/>
          </p:cNvPicPr>
          <p:nvPr/>
        </p:nvPicPr>
        <p:blipFill>
          <a:blip r:embed="rId5"/>
          <a:stretch>
            <a:fillRect/>
          </a:stretch>
        </p:blipFill>
        <p:spPr>
          <a:xfrm>
            <a:off x="1109662" y="1852612"/>
            <a:ext cx="9972675" cy="3152775"/>
          </a:xfrm>
          <a:prstGeom prst="rect">
            <a:avLst/>
          </a:prstGeom>
        </p:spPr>
      </p:pic>
    </p:spTree>
    <p:extLst>
      <p:ext uri="{BB962C8B-B14F-4D97-AF65-F5344CB8AC3E}">
        <p14:creationId xmlns:p14="http://schemas.microsoft.com/office/powerpoint/2010/main" val="395421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Operadores </a:t>
            </a:r>
            <a:r>
              <a:rPr lang="pt-BR" sz="3000" dirty="0" err="1">
                <a:solidFill>
                  <a:schemeClr val="bg1"/>
                </a:solidFill>
                <a:latin typeface="EngraversGothic BT" panose="020B0507020203020204" pitchFamily="34" charset="0"/>
              </a:rPr>
              <a:t>Scape</a:t>
            </a:r>
            <a:endParaRPr lang="pt-BR" sz="3000" dirty="0">
              <a:solidFill>
                <a:schemeClr val="bg1"/>
              </a:solidFill>
              <a:latin typeface="EngraversGothic BT" panose="020B0507020203020204" pitchFamily="34" charset="0"/>
            </a:endParaRPr>
          </a:p>
        </p:txBody>
      </p:sp>
      <p:sp>
        <p:nvSpPr>
          <p:cNvPr id="2" name="CaixaDeTexto 1"/>
          <p:cNvSpPr txBox="1"/>
          <p:nvPr/>
        </p:nvSpPr>
        <p:spPr>
          <a:xfrm>
            <a:off x="464986" y="786834"/>
            <a:ext cx="11252499" cy="4708981"/>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Operadores </a:t>
            </a:r>
            <a:r>
              <a:rPr lang="pt-BR" sz="3000" dirty="0" err="1">
                <a:latin typeface="EngraversGothic BT" panose="020B0507020203020204" pitchFamily="34" charset="0"/>
              </a:rPr>
              <a:t>Scape</a:t>
            </a:r>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pic>
        <p:nvPicPr>
          <p:cNvPr id="4" name="Imagem 3"/>
          <p:cNvPicPr>
            <a:picLocks noChangeAspect="1"/>
          </p:cNvPicPr>
          <p:nvPr/>
        </p:nvPicPr>
        <p:blipFill>
          <a:blip r:embed="rId5"/>
          <a:stretch>
            <a:fillRect/>
          </a:stretch>
        </p:blipFill>
        <p:spPr>
          <a:xfrm>
            <a:off x="1252537" y="1890712"/>
            <a:ext cx="9686925" cy="3076575"/>
          </a:xfrm>
          <a:prstGeom prst="rect">
            <a:avLst/>
          </a:prstGeom>
        </p:spPr>
      </p:pic>
    </p:spTree>
    <p:extLst>
      <p:ext uri="{BB962C8B-B14F-4D97-AF65-F5344CB8AC3E}">
        <p14:creationId xmlns:p14="http://schemas.microsoft.com/office/powerpoint/2010/main" val="243063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Operadores Aritméticos</a:t>
            </a:r>
          </a:p>
        </p:txBody>
      </p:sp>
      <p:sp>
        <p:nvSpPr>
          <p:cNvPr id="2" name="CaixaDeTexto 1"/>
          <p:cNvSpPr txBox="1"/>
          <p:nvPr/>
        </p:nvSpPr>
        <p:spPr>
          <a:xfrm>
            <a:off x="464986" y="786834"/>
            <a:ext cx="11252499" cy="4708981"/>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Operadores Aritméticos</a:t>
            </a: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pic>
        <p:nvPicPr>
          <p:cNvPr id="3" name="Imagem 2"/>
          <p:cNvPicPr>
            <a:picLocks noChangeAspect="1"/>
          </p:cNvPicPr>
          <p:nvPr/>
        </p:nvPicPr>
        <p:blipFill>
          <a:blip r:embed="rId5"/>
          <a:stretch>
            <a:fillRect/>
          </a:stretch>
        </p:blipFill>
        <p:spPr>
          <a:xfrm>
            <a:off x="773083" y="1802497"/>
            <a:ext cx="10265699" cy="2408802"/>
          </a:xfrm>
          <a:prstGeom prst="rect">
            <a:avLst/>
          </a:prstGeom>
        </p:spPr>
      </p:pic>
    </p:spTree>
    <p:extLst>
      <p:ext uri="{BB962C8B-B14F-4D97-AF65-F5344CB8AC3E}">
        <p14:creationId xmlns:p14="http://schemas.microsoft.com/office/powerpoint/2010/main" val="336906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Operadores Atribuição</a:t>
            </a:r>
          </a:p>
        </p:txBody>
      </p:sp>
      <p:sp>
        <p:nvSpPr>
          <p:cNvPr id="2" name="CaixaDeTexto 1"/>
          <p:cNvSpPr txBox="1"/>
          <p:nvPr/>
        </p:nvSpPr>
        <p:spPr>
          <a:xfrm>
            <a:off x="464986" y="662139"/>
            <a:ext cx="11252499" cy="5170646"/>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Operadores Atribuição</a:t>
            </a: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pic>
        <p:nvPicPr>
          <p:cNvPr id="4" name="Imagem 3"/>
          <p:cNvPicPr>
            <a:picLocks noChangeAspect="1"/>
          </p:cNvPicPr>
          <p:nvPr/>
        </p:nvPicPr>
        <p:blipFill>
          <a:blip r:embed="rId5"/>
          <a:stretch>
            <a:fillRect/>
          </a:stretch>
        </p:blipFill>
        <p:spPr>
          <a:xfrm>
            <a:off x="1305097" y="1356678"/>
            <a:ext cx="8811495" cy="1720505"/>
          </a:xfrm>
          <a:prstGeom prst="rect">
            <a:avLst/>
          </a:prstGeom>
        </p:spPr>
      </p:pic>
      <p:pic>
        <p:nvPicPr>
          <p:cNvPr id="7" name="Imagem 6"/>
          <p:cNvPicPr>
            <a:picLocks noChangeAspect="1"/>
          </p:cNvPicPr>
          <p:nvPr/>
        </p:nvPicPr>
        <p:blipFill>
          <a:blip r:embed="rId6"/>
          <a:stretch>
            <a:fillRect/>
          </a:stretch>
        </p:blipFill>
        <p:spPr>
          <a:xfrm>
            <a:off x="1305096" y="3023101"/>
            <a:ext cx="8783782" cy="2639979"/>
          </a:xfrm>
          <a:prstGeom prst="rect">
            <a:avLst/>
          </a:prstGeom>
        </p:spPr>
      </p:pic>
    </p:spTree>
    <p:extLst>
      <p:ext uri="{BB962C8B-B14F-4D97-AF65-F5344CB8AC3E}">
        <p14:creationId xmlns:p14="http://schemas.microsoft.com/office/powerpoint/2010/main" val="33414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Agenda</a:t>
            </a:r>
          </a:p>
        </p:txBody>
      </p:sp>
      <p:sp>
        <p:nvSpPr>
          <p:cNvPr id="2" name="CaixaDeTexto 1"/>
          <p:cNvSpPr txBox="1"/>
          <p:nvPr/>
        </p:nvSpPr>
        <p:spPr>
          <a:xfrm>
            <a:off x="464986" y="786834"/>
            <a:ext cx="11252499" cy="4708981"/>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Classes;</a:t>
            </a:r>
          </a:p>
          <a:p>
            <a:r>
              <a:rPr lang="pt-BR" sz="3000" dirty="0">
                <a:latin typeface="EngraversGothic BT" panose="020B0507020203020204" pitchFamily="34" charset="0"/>
              </a:rPr>
              <a:t>Objetos;</a:t>
            </a:r>
          </a:p>
          <a:p>
            <a:r>
              <a:rPr lang="pt-BR" sz="3000" dirty="0">
                <a:latin typeface="EngraversGothic BT" panose="020B0507020203020204" pitchFamily="34" charset="0"/>
              </a:rPr>
              <a:t>Métodos;</a:t>
            </a:r>
          </a:p>
          <a:p>
            <a:r>
              <a:rPr lang="pt-BR" sz="3000" dirty="0" err="1">
                <a:latin typeface="EngraversGothic BT" panose="020B0507020203020204" pitchFamily="34" charset="0"/>
              </a:rPr>
              <a:t>String</a:t>
            </a:r>
            <a:r>
              <a:rPr lang="pt-BR" sz="3000" dirty="0">
                <a:latin typeface="EngraversGothic BT" panose="020B0507020203020204" pitchFamily="34" charset="0"/>
              </a:rPr>
              <a:t>;</a:t>
            </a:r>
          </a:p>
          <a:p>
            <a:r>
              <a:rPr lang="pt-BR" sz="3000" dirty="0">
                <a:latin typeface="EngraversGothic BT" panose="020B0507020203020204" pitchFamily="34" charset="0"/>
              </a:rPr>
              <a:t>Operadores de atribuição;</a:t>
            </a:r>
          </a:p>
          <a:p>
            <a:r>
              <a:rPr lang="pt-BR" sz="3000" dirty="0">
                <a:latin typeface="EngraversGothic BT" panose="020B0507020203020204" pitchFamily="34" charset="0"/>
              </a:rPr>
              <a:t>Operadores Lógicos;</a:t>
            </a:r>
          </a:p>
          <a:p>
            <a:r>
              <a:rPr lang="pt-BR" sz="3000" dirty="0">
                <a:latin typeface="EngraversGothic BT" panose="020B0507020203020204" pitchFamily="34" charset="0"/>
              </a:rPr>
              <a:t>Operadores relacionais;</a:t>
            </a:r>
          </a:p>
          <a:p>
            <a:endParaRPr lang="pt-BR" sz="3000" dirty="0">
              <a:latin typeface="EngraversGothic BT" panose="020B0507020203020204" pitchFamily="34" charset="0"/>
            </a:endParaRPr>
          </a:p>
          <a:p>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spTree>
    <p:extLst>
      <p:ext uri="{BB962C8B-B14F-4D97-AF65-F5344CB8AC3E}">
        <p14:creationId xmlns:p14="http://schemas.microsoft.com/office/powerpoint/2010/main" val="417292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Classes</a:t>
            </a:r>
          </a:p>
        </p:txBody>
      </p:sp>
      <p:sp>
        <p:nvSpPr>
          <p:cNvPr id="2" name="CaixaDeTexto 1"/>
          <p:cNvSpPr txBox="1"/>
          <p:nvPr/>
        </p:nvSpPr>
        <p:spPr>
          <a:xfrm>
            <a:off x="464986" y="786834"/>
            <a:ext cx="11252499" cy="4093428"/>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Classes:</a:t>
            </a:r>
          </a:p>
          <a:p>
            <a:r>
              <a:rPr lang="pt-BR" sz="2000" dirty="0"/>
              <a:t>	Declaração de classe</a:t>
            </a:r>
          </a:p>
          <a:p>
            <a:r>
              <a:rPr lang="pt-BR" sz="2000" dirty="0">
                <a:latin typeface="EngraversGothic BT" panose="020B0507020203020204" pitchFamily="34" charset="0"/>
              </a:rPr>
              <a:t>		</a:t>
            </a:r>
            <a:r>
              <a:rPr lang="pt-BR" sz="2000" dirty="0" err="1">
                <a:solidFill>
                  <a:srgbClr val="C00000"/>
                </a:solidFill>
              </a:rPr>
              <a:t>public</a:t>
            </a:r>
            <a:r>
              <a:rPr lang="pt-BR" sz="2000" dirty="0">
                <a:solidFill>
                  <a:srgbClr val="C00000"/>
                </a:solidFill>
              </a:rPr>
              <a:t> </a:t>
            </a:r>
            <a:r>
              <a:rPr lang="pt-BR" sz="2000" dirty="0" err="1">
                <a:solidFill>
                  <a:srgbClr val="C00000"/>
                </a:solidFill>
              </a:rPr>
              <a:t>class</a:t>
            </a:r>
            <a:r>
              <a:rPr lang="pt-BR" sz="2000" dirty="0">
                <a:solidFill>
                  <a:srgbClr val="C00000"/>
                </a:solidFill>
              </a:rPr>
              <a:t> </a:t>
            </a:r>
            <a:r>
              <a:rPr lang="pt-BR" sz="2000" dirty="0" err="1">
                <a:solidFill>
                  <a:srgbClr val="C00000"/>
                </a:solidFill>
              </a:rPr>
              <a:t>Usuario</a:t>
            </a:r>
            <a:endParaRPr lang="pt-BR" sz="2000" dirty="0">
              <a:solidFill>
                <a:srgbClr val="C00000"/>
              </a:solidFill>
            </a:endParaRPr>
          </a:p>
          <a:p>
            <a:endParaRPr lang="pt-BR" sz="2000" dirty="0">
              <a:solidFill>
                <a:srgbClr val="C00000"/>
              </a:solidFill>
            </a:endParaRPr>
          </a:p>
          <a:p>
            <a:r>
              <a:rPr lang="pt-BR" sz="2000" dirty="0"/>
              <a:t>A palavra-chave é um modificador de acesso. Por enquanto, simplesmente declaramos toda classe public. Cada declaração de classe </a:t>
            </a:r>
            <a:r>
              <a:rPr lang="pt-BR" sz="2000" dirty="0" err="1"/>
              <a:t>public</a:t>
            </a:r>
            <a:r>
              <a:rPr lang="pt-BR" sz="2000" dirty="0"/>
              <a:t> deve ser armazenada em um arquivo com o mesmo nome que a classe e terminar com a extensão .</a:t>
            </a:r>
            <a:r>
              <a:rPr lang="pt-BR" sz="2000" dirty="0" err="1"/>
              <a:t>java</a:t>
            </a:r>
            <a:r>
              <a:rPr lang="pt-BR" sz="2000" dirty="0"/>
              <a:t>; do contrário, ocorrerá um erro de compilação</a:t>
            </a:r>
          </a:p>
          <a:p>
            <a:endParaRPr lang="pt-BR" sz="2000" dirty="0">
              <a:latin typeface="EngraversGothic BT" panose="020B0507020203020204" pitchFamily="34" charset="0"/>
            </a:endParaRPr>
          </a:p>
          <a:p>
            <a:r>
              <a:rPr lang="pt-BR" sz="2000" dirty="0"/>
              <a:t>Cada declaração de classe contém a palavra-chave </a:t>
            </a:r>
            <a:r>
              <a:rPr lang="pt-BR" sz="2000" dirty="0" err="1"/>
              <a:t>class</a:t>
            </a:r>
            <a:r>
              <a:rPr lang="pt-BR" sz="2000" dirty="0"/>
              <a:t> seguida imediatamente pelo nome da classe, nesse caso, </a:t>
            </a:r>
            <a:r>
              <a:rPr lang="pt-BR" sz="2000" dirty="0" err="1"/>
              <a:t>Usuario</a:t>
            </a:r>
            <a:r>
              <a:rPr lang="pt-BR" sz="2000" dirty="0"/>
              <a:t>. Cada corpo de classe é inserido entre um par de chaves esquerda e direita, ou seja, abertura e fechamento {    .....    }</a:t>
            </a:r>
            <a:endParaRPr lang="pt-BR" sz="3000" dirty="0">
              <a:latin typeface="EngraversGothic BT" panose="020B0507020203020204" pitchFamily="34" charset="0"/>
            </a:endParaRPr>
          </a:p>
          <a:p>
            <a:endParaRPr lang="pt-BR" sz="3000" dirty="0">
              <a:latin typeface="EngraversGothic BT" panose="020B0507020203020204" pitchFamily="34" charset="0"/>
            </a:endParaRPr>
          </a:p>
        </p:txBody>
      </p:sp>
    </p:spTree>
    <p:extLst>
      <p:ext uri="{BB962C8B-B14F-4D97-AF65-F5344CB8AC3E}">
        <p14:creationId xmlns:p14="http://schemas.microsoft.com/office/powerpoint/2010/main" val="200556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Classes</a:t>
            </a:r>
          </a:p>
        </p:txBody>
      </p:sp>
      <p:sp>
        <p:nvSpPr>
          <p:cNvPr id="2" name="CaixaDeTexto 1"/>
          <p:cNvSpPr txBox="1"/>
          <p:nvPr/>
        </p:nvSpPr>
        <p:spPr>
          <a:xfrm>
            <a:off x="464986" y="786834"/>
            <a:ext cx="11252499" cy="4401205"/>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Classes:</a:t>
            </a:r>
          </a:p>
          <a:p>
            <a:r>
              <a:rPr lang="pt-BR" sz="2000" dirty="0"/>
              <a:t>	Declaração de classe</a:t>
            </a:r>
          </a:p>
          <a:p>
            <a:r>
              <a:rPr lang="pt-BR" sz="2000" dirty="0">
                <a:latin typeface="EngraversGothic BT" panose="020B0507020203020204" pitchFamily="34" charset="0"/>
              </a:rPr>
              <a:t>		</a:t>
            </a:r>
            <a:r>
              <a:rPr lang="pt-BR" sz="2000" dirty="0" err="1">
                <a:solidFill>
                  <a:srgbClr val="C00000"/>
                </a:solidFill>
              </a:rPr>
              <a:t>public</a:t>
            </a:r>
            <a:r>
              <a:rPr lang="pt-BR" sz="2000" dirty="0">
                <a:solidFill>
                  <a:srgbClr val="C00000"/>
                </a:solidFill>
              </a:rPr>
              <a:t> </a:t>
            </a:r>
            <a:r>
              <a:rPr lang="pt-BR" sz="2000" dirty="0" err="1">
                <a:solidFill>
                  <a:srgbClr val="C00000"/>
                </a:solidFill>
              </a:rPr>
              <a:t>class</a:t>
            </a:r>
            <a:r>
              <a:rPr lang="pt-BR" sz="2000" dirty="0">
                <a:solidFill>
                  <a:srgbClr val="C00000"/>
                </a:solidFill>
              </a:rPr>
              <a:t> </a:t>
            </a:r>
            <a:r>
              <a:rPr lang="pt-BR" sz="2000" dirty="0" err="1">
                <a:solidFill>
                  <a:srgbClr val="C00000"/>
                </a:solidFill>
              </a:rPr>
              <a:t>Usuario</a:t>
            </a:r>
            <a:endParaRPr lang="pt-BR" sz="2000" dirty="0">
              <a:solidFill>
                <a:srgbClr val="C00000"/>
              </a:solidFill>
            </a:endParaRPr>
          </a:p>
          <a:p>
            <a:endParaRPr lang="pt-BR" sz="2000" dirty="0">
              <a:solidFill>
                <a:srgbClr val="C00000"/>
              </a:solidFill>
            </a:endParaRPr>
          </a:p>
          <a:p>
            <a:r>
              <a:rPr lang="pt-BR" sz="2000" dirty="0"/>
              <a:t>Nomes de classes, de método e de variável são identificadores e, por convenção, todos usam o mesmo esquema de nomeação com a notação camelo. Também por convenção, os nomes de classe começam com uma letra maiúscula, e os de métodos e de variáveis iniciam com uma letra minúscula</a:t>
            </a:r>
          </a:p>
          <a:p>
            <a:endParaRPr lang="pt-BR" sz="2000" dirty="0">
              <a:latin typeface="EngraversGothic BT" panose="020B0507020203020204" pitchFamily="34" charset="0"/>
            </a:endParaRPr>
          </a:p>
          <a:p>
            <a:endParaRPr lang="pt-BR" sz="2000" dirty="0">
              <a:latin typeface="EngraversGothic BT" panose="020B0507020203020204" pitchFamily="34" charset="0"/>
            </a:endParaRPr>
          </a:p>
          <a:p>
            <a:endParaRPr lang="pt-BR" sz="2000" dirty="0">
              <a:latin typeface="EngraversGothic BT" panose="020B0507020203020204" pitchFamily="34" charset="0"/>
            </a:endParaRPr>
          </a:p>
          <a:p>
            <a:endParaRPr lang="pt-BR" sz="2000" dirty="0">
              <a:latin typeface="EngraversGothic BT" panose="020B0507020203020204" pitchFamily="34" charset="0"/>
            </a:endParaRPr>
          </a:p>
          <a:p>
            <a:endParaRPr lang="pt-BR" sz="2000" dirty="0">
              <a:latin typeface="EngraversGothic BT" panose="020B0507020203020204" pitchFamily="34" charset="0"/>
            </a:endParaRPr>
          </a:p>
          <a:p>
            <a:endParaRPr lang="pt-BR" sz="3000" dirty="0">
              <a:latin typeface="EngraversGothic BT" panose="020B0507020203020204" pitchFamily="34" charset="0"/>
            </a:endParaRPr>
          </a:p>
        </p:txBody>
      </p:sp>
    </p:spTree>
    <p:extLst>
      <p:ext uri="{BB962C8B-B14F-4D97-AF65-F5344CB8AC3E}">
        <p14:creationId xmlns:p14="http://schemas.microsoft.com/office/powerpoint/2010/main" val="137027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Classes</a:t>
            </a:r>
          </a:p>
        </p:txBody>
      </p:sp>
      <p:sp>
        <p:nvSpPr>
          <p:cNvPr id="2" name="CaixaDeTexto 1"/>
          <p:cNvSpPr txBox="1"/>
          <p:nvPr/>
        </p:nvSpPr>
        <p:spPr>
          <a:xfrm>
            <a:off x="464986" y="364939"/>
            <a:ext cx="11252499" cy="5148000"/>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Classes:</a:t>
            </a:r>
          </a:p>
          <a:p>
            <a:r>
              <a:rPr lang="pt-BR" sz="2000" b="1" dirty="0"/>
              <a:t>	Variável de instância </a:t>
            </a:r>
            <a:r>
              <a:rPr lang="pt-BR" sz="2000" b="1" i="1" dirty="0" err="1"/>
              <a:t>login</a:t>
            </a:r>
            <a:endParaRPr lang="pt-BR" sz="2000" b="1" i="1" dirty="0"/>
          </a:p>
          <a:p>
            <a:endParaRPr lang="pt-BR" sz="2000" b="1" i="1" dirty="0"/>
          </a:p>
          <a:p>
            <a:r>
              <a:rPr lang="pt-BR" sz="2000" dirty="0"/>
              <a:t>Um objeto tem atributos, implementados como variáveis de instância que o acompanham ao longo da sua vida. As variáveis de instância existem antes que os métodos sejam chamados em um objeto, enquanto eles são executados e depois que a execução deles foi concluída. Cada objeto (instância) da classe tem sua própria cópia das variáveis de instância da classe. Uma classe normalmente contém um ou mais métodos que manipulam as variáveis de instância pertencentes aos objetos particulares dela. Variáveis de instância são declaradas dentro de uma declaração de classe, mas fora do corpo dos métodos da classe. </a:t>
            </a:r>
          </a:p>
          <a:p>
            <a:endParaRPr lang="pt-BR" sz="2000" dirty="0"/>
          </a:p>
          <a:p>
            <a:r>
              <a:rPr lang="pt-BR" sz="2000" dirty="0"/>
              <a:t>	</a:t>
            </a:r>
            <a:r>
              <a:rPr lang="pt-BR" dirty="0"/>
              <a:t>Veja um exemplo:</a:t>
            </a:r>
          </a:p>
          <a:p>
            <a:r>
              <a:rPr lang="pt-BR" dirty="0"/>
              <a:t>		</a:t>
            </a:r>
            <a:r>
              <a:rPr lang="pt-BR" dirty="0" err="1"/>
              <a:t>public</a:t>
            </a:r>
            <a:r>
              <a:rPr lang="pt-BR" dirty="0"/>
              <a:t> </a:t>
            </a:r>
            <a:r>
              <a:rPr lang="pt-BR" dirty="0" err="1"/>
              <a:t>class</a:t>
            </a:r>
            <a:r>
              <a:rPr lang="pt-BR" dirty="0"/>
              <a:t> </a:t>
            </a:r>
            <a:r>
              <a:rPr lang="pt-BR" dirty="0" err="1"/>
              <a:t>Usuario</a:t>
            </a:r>
            <a:r>
              <a:rPr lang="pt-BR" dirty="0"/>
              <a:t>{</a:t>
            </a:r>
          </a:p>
          <a:p>
            <a:r>
              <a:rPr lang="pt-BR" dirty="0"/>
              <a:t>			</a:t>
            </a:r>
            <a:r>
              <a:rPr lang="pt-BR" dirty="0" err="1"/>
              <a:t>private</a:t>
            </a:r>
            <a:r>
              <a:rPr lang="pt-BR" dirty="0"/>
              <a:t> </a:t>
            </a:r>
            <a:r>
              <a:rPr lang="pt-BR" dirty="0" err="1"/>
              <a:t>String</a:t>
            </a:r>
            <a:r>
              <a:rPr lang="pt-BR" dirty="0"/>
              <a:t> </a:t>
            </a:r>
            <a:r>
              <a:rPr lang="pt-BR" dirty="0" err="1"/>
              <a:t>login</a:t>
            </a:r>
            <a:r>
              <a:rPr lang="pt-BR" dirty="0"/>
              <a:t>;</a:t>
            </a:r>
          </a:p>
          <a:p>
            <a:r>
              <a:rPr lang="pt-BR" dirty="0"/>
              <a:t>			</a:t>
            </a:r>
            <a:r>
              <a:rPr lang="pt-BR" dirty="0" err="1"/>
              <a:t>private</a:t>
            </a:r>
            <a:r>
              <a:rPr lang="pt-BR" dirty="0"/>
              <a:t> </a:t>
            </a:r>
            <a:r>
              <a:rPr lang="pt-BR" dirty="0" err="1"/>
              <a:t>String</a:t>
            </a:r>
            <a:r>
              <a:rPr lang="pt-BR" dirty="0"/>
              <a:t> senha;</a:t>
            </a:r>
          </a:p>
          <a:p>
            <a:r>
              <a:rPr lang="pt-BR" dirty="0"/>
              <a:t>			</a:t>
            </a:r>
            <a:r>
              <a:rPr lang="pt-BR" dirty="0" err="1"/>
              <a:t>public</a:t>
            </a:r>
            <a:r>
              <a:rPr lang="pt-BR" dirty="0"/>
              <a:t> </a:t>
            </a:r>
            <a:r>
              <a:rPr lang="pt-BR" dirty="0" err="1"/>
              <a:t>void</a:t>
            </a:r>
            <a:r>
              <a:rPr lang="pt-BR" dirty="0"/>
              <a:t> </a:t>
            </a:r>
            <a:r>
              <a:rPr lang="pt-BR" dirty="0" err="1"/>
              <a:t>logar</a:t>
            </a:r>
            <a:r>
              <a:rPr lang="pt-BR" dirty="0"/>
              <a:t>(){ .... } </a:t>
            </a:r>
          </a:p>
          <a:p>
            <a:r>
              <a:rPr lang="pt-BR" dirty="0"/>
              <a:t>		}</a:t>
            </a:r>
            <a:endParaRPr lang="pt-BR" dirty="0">
              <a:latin typeface="EngraversGothic BT" panose="020B0507020203020204" pitchFamily="34" charset="0"/>
            </a:endParaRPr>
          </a:p>
        </p:txBody>
      </p:sp>
    </p:spTree>
    <p:extLst>
      <p:ext uri="{BB962C8B-B14F-4D97-AF65-F5344CB8AC3E}">
        <p14:creationId xmlns:p14="http://schemas.microsoft.com/office/powerpoint/2010/main" val="370801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Classes</a:t>
            </a:r>
          </a:p>
        </p:txBody>
      </p:sp>
      <p:sp>
        <p:nvSpPr>
          <p:cNvPr id="2" name="CaixaDeTexto 1"/>
          <p:cNvSpPr txBox="1"/>
          <p:nvPr/>
        </p:nvSpPr>
        <p:spPr>
          <a:xfrm>
            <a:off x="464986" y="364939"/>
            <a:ext cx="11252499" cy="5201424"/>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Classes:</a:t>
            </a:r>
          </a:p>
          <a:p>
            <a:r>
              <a:rPr lang="pt-BR" sz="2000" b="1" dirty="0"/>
              <a:t>	</a:t>
            </a:r>
          </a:p>
          <a:p>
            <a:r>
              <a:rPr lang="pt-BR" sz="2000" b="1" dirty="0"/>
              <a:t>Parâmetros</a:t>
            </a:r>
          </a:p>
          <a:p>
            <a:r>
              <a:rPr lang="pt-BR" sz="2000" dirty="0"/>
              <a:t>São variáveis locais que declaramos dentro de um aplicativo no método. Variáveis declaradas no corpo de um método específico (como </a:t>
            </a:r>
            <a:r>
              <a:rPr lang="pt-BR" sz="2000" dirty="0" err="1"/>
              <a:t>login</a:t>
            </a:r>
            <a:r>
              <a:rPr lang="pt-BR" sz="2000" dirty="0"/>
              <a:t>) são variáveis locais que somente podem ser utilizadas nele. Cada método só pode acessar suas próprias variáveis locais, não aquelas dos outros. Quando esse método terminar, os valores de suas variáveis locais são perdidos. Os parâmetros de um método também são variáveis locais dele. </a:t>
            </a:r>
          </a:p>
          <a:p>
            <a:r>
              <a:rPr lang="pt-BR" dirty="0" err="1">
                <a:latin typeface="Consolas" panose="020B0609020204030204" pitchFamily="49" charset="0"/>
              </a:rPr>
              <a:t>public</a:t>
            </a:r>
            <a:r>
              <a:rPr lang="pt-BR" dirty="0">
                <a:latin typeface="Consolas" panose="020B0609020204030204" pitchFamily="49" charset="0"/>
              </a:rPr>
              <a:t> </a:t>
            </a:r>
            <a:r>
              <a:rPr lang="pt-BR" dirty="0" err="1">
                <a:latin typeface="Consolas" panose="020B0609020204030204" pitchFamily="49" charset="0"/>
              </a:rPr>
              <a:t>class</a:t>
            </a:r>
            <a:r>
              <a:rPr lang="pt-BR" dirty="0">
                <a:latin typeface="Consolas" panose="020B0609020204030204" pitchFamily="49" charset="0"/>
              </a:rPr>
              <a:t> </a:t>
            </a:r>
            <a:r>
              <a:rPr lang="pt-BR" dirty="0" err="1">
                <a:latin typeface="Consolas" panose="020B0609020204030204" pitchFamily="49" charset="0"/>
              </a:rPr>
              <a:t>Usuario</a:t>
            </a:r>
            <a:r>
              <a:rPr lang="pt-BR" dirty="0">
                <a:latin typeface="Consolas" panose="020B0609020204030204" pitchFamily="49" charset="0"/>
              </a:rPr>
              <a:t>{</a:t>
            </a:r>
          </a:p>
          <a:p>
            <a:r>
              <a:rPr lang="pt-BR" dirty="0" err="1">
                <a:latin typeface="Consolas" panose="020B0609020204030204" pitchFamily="49" charset="0"/>
              </a:rPr>
              <a:t>private</a:t>
            </a:r>
            <a:r>
              <a:rPr lang="pt-BR" dirty="0">
                <a:latin typeface="Consolas" panose="020B0609020204030204" pitchFamily="49" charset="0"/>
              </a:rPr>
              <a:t> </a:t>
            </a:r>
            <a:r>
              <a:rPr lang="pt-BR" dirty="0" err="1">
                <a:latin typeface="Consolas" panose="020B0609020204030204" pitchFamily="49" charset="0"/>
              </a:rPr>
              <a:t>String</a:t>
            </a:r>
            <a:r>
              <a:rPr lang="pt-BR" dirty="0">
                <a:latin typeface="Consolas" panose="020B0609020204030204" pitchFamily="49" charset="0"/>
              </a:rPr>
              <a:t> </a:t>
            </a:r>
            <a:r>
              <a:rPr lang="pt-BR" dirty="0" err="1">
                <a:latin typeface="Consolas" panose="020B0609020204030204" pitchFamily="49" charset="0"/>
              </a:rPr>
              <a:t>login</a:t>
            </a:r>
            <a:r>
              <a:rPr lang="pt-BR" dirty="0">
                <a:latin typeface="Consolas" panose="020B0609020204030204" pitchFamily="49" charset="0"/>
              </a:rPr>
              <a:t>;</a:t>
            </a:r>
          </a:p>
          <a:p>
            <a:r>
              <a:rPr lang="pt-BR" dirty="0" err="1">
                <a:latin typeface="Consolas" panose="020B0609020204030204" pitchFamily="49" charset="0"/>
              </a:rPr>
              <a:t>public</a:t>
            </a:r>
            <a:r>
              <a:rPr lang="pt-BR" dirty="0">
                <a:latin typeface="Consolas" panose="020B0609020204030204" pitchFamily="49" charset="0"/>
              </a:rPr>
              <a:t> </a:t>
            </a:r>
            <a:r>
              <a:rPr lang="pt-BR" dirty="0" err="1">
                <a:latin typeface="Consolas" panose="020B0609020204030204" pitchFamily="49" charset="0"/>
              </a:rPr>
              <a:t>void</a:t>
            </a:r>
            <a:r>
              <a:rPr lang="pt-BR" dirty="0">
                <a:latin typeface="Consolas" panose="020B0609020204030204" pitchFamily="49" charset="0"/>
              </a:rPr>
              <a:t> </a:t>
            </a:r>
            <a:r>
              <a:rPr lang="pt-BR" dirty="0" err="1">
                <a:latin typeface="Consolas" panose="020B0609020204030204" pitchFamily="49" charset="0"/>
              </a:rPr>
              <a:t>logar</a:t>
            </a:r>
            <a:r>
              <a:rPr lang="pt-BR" dirty="0">
                <a:latin typeface="Consolas" panose="020B0609020204030204" pitchFamily="49" charset="0"/>
              </a:rPr>
              <a:t>(</a:t>
            </a:r>
            <a:r>
              <a:rPr lang="pt-BR" dirty="0" err="1">
                <a:latin typeface="Consolas" panose="020B0609020204030204" pitchFamily="49" charset="0"/>
              </a:rPr>
              <a:t>nomeUsuario</a:t>
            </a:r>
            <a:r>
              <a:rPr lang="pt-BR" dirty="0">
                <a:latin typeface="Consolas" panose="020B0609020204030204" pitchFamily="49" charset="0"/>
              </a:rPr>
              <a:t>){</a:t>
            </a:r>
          </a:p>
          <a:p>
            <a:endParaRPr lang="pt-BR" dirty="0">
              <a:latin typeface="Consolas" panose="020B0609020204030204" pitchFamily="49" charset="0"/>
            </a:endParaRPr>
          </a:p>
          <a:p>
            <a:r>
              <a:rPr lang="pt-BR" dirty="0">
                <a:latin typeface="Consolas" panose="020B0609020204030204" pitchFamily="49" charset="0"/>
              </a:rPr>
              <a:t>}</a:t>
            </a:r>
          </a:p>
          <a:p>
            <a:r>
              <a:rPr lang="pt-BR" dirty="0" err="1">
                <a:latin typeface="Consolas" panose="020B0609020204030204" pitchFamily="49" charset="0"/>
              </a:rPr>
              <a:t>public</a:t>
            </a:r>
            <a:r>
              <a:rPr lang="pt-BR" dirty="0">
                <a:latin typeface="Consolas" panose="020B0609020204030204" pitchFamily="49" charset="0"/>
              </a:rPr>
              <a:t> </a:t>
            </a:r>
            <a:r>
              <a:rPr lang="pt-BR" dirty="0" err="1">
                <a:latin typeface="Consolas" panose="020B0609020204030204" pitchFamily="49" charset="0"/>
              </a:rPr>
              <a:t>void</a:t>
            </a:r>
            <a:r>
              <a:rPr lang="pt-BR" dirty="0">
                <a:latin typeface="Consolas" panose="020B0609020204030204" pitchFamily="49" charset="0"/>
              </a:rPr>
              <a:t> cadastrar(){</a:t>
            </a:r>
          </a:p>
          <a:p>
            <a:endParaRPr lang="pt-BR" dirty="0">
              <a:latin typeface="Consolas" panose="020B0609020204030204" pitchFamily="49" charset="0"/>
            </a:endParaRPr>
          </a:p>
          <a:p>
            <a:r>
              <a:rPr lang="pt-BR" dirty="0">
                <a:latin typeface="Consolas" panose="020B0609020204030204" pitchFamily="49" charset="0"/>
              </a:rPr>
              <a:t> </a:t>
            </a:r>
            <a:r>
              <a:rPr lang="pt-BR" dirty="0" err="1">
                <a:latin typeface="Consolas" panose="020B0609020204030204" pitchFamily="49" charset="0"/>
              </a:rPr>
              <a:t>nomeUsuario</a:t>
            </a:r>
            <a:r>
              <a:rPr lang="pt-BR" dirty="0">
                <a:latin typeface="Consolas" panose="020B0609020204030204" pitchFamily="49" charset="0"/>
              </a:rPr>
              <a:t> = “Pedro”;</a:t>
            </a:r>
          </a:p>
          <a:p>
            <a:r>
              <a:rPr lang="pt-BR" dirty="0">
                <a:latin typeface="Consolas" panose="020B0609020204030204" pitchFamily="49" charset="0"/>
              </a:rPr>
              <a:t>}</a:t>
            </a:r>
            <a:endParaRPr lang="pt-BR" sz="1600" dirty="0">
              <a:latin typeface="Consolas" panose="020B0609020204030204" pitchFamily="49" charset="0"/>
            </a:endParaRPr>
          </a:p>
        </p:txBody>
      </p:sp>
    </p:spTree>
    <p:extLst>
      <p:ext uri="{BB962C8B-B14F-4D97-AF65-F5344CB8AC3E}">
        <p14:creationId xmlns:p14="http://schemas.microsoft.com/office/powerpoint/2010/main" val="97513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Objetos</a:t>
            </a:r>
          </a:p>
        </p:txBody>
      </p:sp>
      <p:sp>
        <p:nvSpPr>
          <p:cNvPr id="2" name="CaixaDeTexto 1"/>
          <p:cNvSpPr txBox="1"/>
          <p:nvPr/>
        </p:nvSpPr>
        <p:spPr>
          <a:xfrm>
            <a:off x="464986" y="364939"/>
            <a:ext cx="11252499" cy="4555093"/>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Objetos</a:t>
            </a:r>
            <a:r>
              <a:rPr lang="pt-BR" sz="2000" dirty="0">
                <a:latin typeface="EngraversGothic BT" panose="020B0507020203020204" pitchFamily="34" charset="0"/>
              </a:rPr>
              <a:t>:</a:t>
            </a:r>
          </a:p>
          <a:p>
            <a:r>
              <a:rPr lang="pt-BR" sz="2000" b="1" dirty="0"/>
              <a:t>	</a:t>
            </a:r>
          </a:p>
          <a:p>
            <a:r>
              <a:rPr kumimoji="0" lang="pt-PT" altLang="pt-BR" sz="2000" b="0" i="0" u="none" strike="noStrike" cap="none" normalizeH="0" baseline="0" dirty="0">
                <a:ln>
                  <a:noFill/>
                </a:ln>
                <a:solidFill>
                  <a:srgbClr val="212121"/>
                </a:solidFill>
                <a:effectLst/>
                <a:latin typeface="inherit"/>
              </a:rPr>
              <a:t>Como mencionado anteriormente, uma classe fornece os esquemas para objetos. Então, basicamente, um objeto é criado a partir de uma classe. </a:t>
            </a:r>
          </a:p>
          <a:p>
            <a:endParaRPr lang="pt-PT" altLang="pt-BR" sz="2000" dirty="0">
              <a:solidFill>
                <a:srgbClr val="212121"/>
              </a:solidFill>
              <a:latin typeface="inherit"/>
            </a:endParaRPr>
          </a:p>
          <a:p>
            <a:r>
              <a:rPr kumimoji="0" lang="pt-PT" altLang="pt-BR" sz="2000" b="0" i="0" u="none" strike="noStrike" cap="none" normalizeH="0" baseline="0" dirty="0">
                <a:ln>
                  <a:noFill/>
                </a:ln>
                <a:solidFill>
                  <a:srgbClr val="212121"/>
                </a:solidFill>
                <a:effectLst/>
                <a:latin typeface="inherit"/>
              </a:rPr>
              <a:t>Em Java, a new palavra-chave é usada para criar novos objetos. Existem três etapas ao criar um objeto de uma classe:</a:t>
            </a:r>
          </a:p>
          <a:p>
            <a:r>
              <a:rPr lang="pt-PT" altLang="pt-BR" sz="2000" dirty="0">
                <a:solidFill>
                  <a:srgbClr val="212121"/>
                </a:solidFill>
                <a:latin typeface="inherit"/>
              </a:rPr>
              <a:t>	</a:t>
            </a:r>
            <a:r>
              <a:rPr kumimoji="0" lang="pt-PT" altLang="pt-BR" sz="2000" b="0" i="0" u="none" strike="noStrike" cap="none" normalizeH="0" baseline="0" dirty="0">
                <a:ln>
                  <a:noFill/>
                </a:ln>
                <a:solidFill>
                  <a:srgbClr val="212121"/>
                </a:solidFill>
                <a:effectLst/>
                <a:latin typeface="inherit"/>
              </a:rPr>
              <a:t> - Declaração - Uma declaração de variável com um nome de variável com um tipo de 	objeto.</a:t>
            </a:r>
          </a:p>
          <a:p>
            <a:r>
              <a:rPr lang="pt-PT" altLang="pt-BR" sz="2000" dirty="0">
                <a:solidFill>
                  <a:srgbClr val="212121"/>
                </a:solidFill>
                <a:latin typeface="inherit"/>
              </a:rPr>
              <a:t>	-</a:t>
            </a:r>
            <a:r>
              <a:rPr kumimoji="0" lang="pt-PT" altLang="pt-BR" sz="2000" b="0" i="0" u="none" strike="noStrike" cap="none" normalizeH="0" baseline="0" dirty="0">
                <a:ln>
                  <a:noFill/>
                </a:ln>
                <a:solidFill>
                  <a:srgbClr val="212121"/>
                </a:solidFill>
                <a:effectLst/>
                <a:latin typeface="inherit"/>
              </a:rPr>
              <a:t> Instantiation - A palavra-chave 'new' é usada para criar o objeto.</a:t>
            </a:r>
          </a:p>
          <a:p>
            <a:r>
              <a:rPr lang="pt-PT" altLang="pt-BR" sz="2000" dirty="0">
                <a:solidFill>
                  <a:srgbClr val="212121"/>
                </a:solidFill>
                <a:latin typeface="inherit"/>
              </a:rPr>
              <a:t>	-</a:t>
            </a:r>
            <a:r>
              <a:rPr kumimoji="0" lang="pt-PT" altLang="pt-BR" sz="2000" b="0" i="0" u="none" strike="noStrike" cap="none" normalizeH="0" baseline="0" dirty="0">
                <a:ln>
                  <a:noFill/>
                </a:ln>
                <a:solidFill>
                  <a:srgbClr val="212121"/>
                </a:solidFill>
                <a:effectLst/>
                <a:latin typeface="inherit"/>
              </a:rPr>
              <a:t> Inicialização - A palavra-chave 'new' é seguida por uma chamada para um construtor. </a:t>
            </a:r>
          </a:p>
          <a:p>
            <a:endParaRPr lang="pt-PT" altLang="pt-BR" sz="2000" dirty="0">
              <a:solidFill>
                <a:srgbClr val="212121"/>
              </a:solidFill>
              <a:latin typeface="inherit"/>
            </a:endParaRPr>
          </a:p>
          <a:p>
            <a:r>
              <a:rPr kumimoji="0" lang="pt-PT" altLang="pt-BR" sz="2000" b="0" i="0" u="none" strike="noStrike" cap="none" normalizeH="0" baseline="0" dirty="0">
                <a:ln>
                  <a:noFill/>
                </a:ln>
                <a:solidFill>
                  <a:srgbClr val="212121"/>
                </a:solidFill>
                <a:effectLst/>
                <a:latin typeface="inherit"/>
              </a:rPr>
              <a:t>Esta chamada inicializa o novo objeto.</a:t>
            </a:r>
            <a:r>
              <a:rPr kumimoji="0" lang="pt-PT" altLang="pt-BR" sz="1400" b="0" i="0" u="none" strike="noStrike" cap="none" normalizeH="0" baseline="0" dirty="0">
                <a:ln>
                  <a:noFill/>
                </a:ln>
                <a:solidFill>
                  <a:schemeClr val="tx1"/>
                </a:solidFill>
                <a:effectLst/>
              </a:rPr>
              <a:t> </a:t>
            </a:r>
            <a:endParaRPr kumimoji="0" lang="pt-PT" altLang="pt-BR" sz="3200" b="0" i="0" u="none" strike="noStrike" cap="none" normalizeH="0" baseline="0" dirty="0">
              <a:ln>
                <a:noFill/>
              </a:ln>
              <a:solidFill>
                <a:schemeClr val="tx1"/>
              </a:solidFill>
              <a:effectLst/>
              <a:latin typeface="Arial" panose="020B0604020202020204" pitchFamily="34" charset="0"/>
            </a:endParaRPr>
          </a:p>
          <a:p>
            <a:endParaRPr lang="pt-BR" sz="2000" b="1" dirty="0"/>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02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Objetos</a:t>
            </a:r>
          </a:p>
        </p:txBody>
      </p:sp>
      <p:sp>
        <p:nvSpPr>
          <p:cNvPr id="2" name="CaixaDeTexto 1"/>
          <p:cNvSpPr txBox="1"/>
          <p:nvPr/>
        </p:nvSpPr>
        <p:spPr>
          <a:xfrm>
            <a:off x="464986" y="364939"/>
            <a:ext cx="11252499" cy="4555093"/>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Objetos</a:t>
            </a:r>
            <a:r>
              <a:rPr lang="pt-BR" sz="2000" dirty="0">
                <a:latin typeface="EngraversGothic BT" panose="020B0507020203020204" pitchFamily="34" charset="0"/>
              </a:rPr>
              <a:t>:</a:t>
            </a:r>
          </a:p>
          <a:p>
            <a:r>
              <a:rPr lang="pt-BR" sz="2000" b="1" dirty="0"/>
              <a:t>	</a:t>
            </a:r>
          </a:p>
          <a:p>
            <a:r>
              <a:rPr lang="pt-BR" sz="2000" b="1" dirty="0"/>
              <a:t>Instância de um objeto — palavra-chave new e construtores</a:t>
            </a:r>
          </a:p>
          <a:p>
            <a:endParaRPr lang="pt-BR" sz="2000" b="1" dirty="0"/>
          </a:p>
          <a:p>
            <a:endParaRPr lang="pt-BR" sz="2000" b="1" dirty="0"/>
          </a:p>
          <a:p>
            <a:r>
              <a:rPr lang="pt-BR" sz="2000" b="1" dirty="0" err="1"/>
              <a:t>Usuario</a:t>
            </a:r>
            <a:r>
              <a:rPr lang="pt-BR" sz="2000" b="1" dirty="0"/>
              <a:t> </a:t>
            </a:r>
            <a:r>
              <a:rPr lang="pt-BR" sz="2000" b="1" dirty="0" err="1"/>
              <a:t>us</a:t>
            </a:r>
            <a:r>
              <a:rPr lang="pt-BR" sz="2000" b="1" dirty="0"/>
              <a:t> = new </a:t>
            </a:r>
            <a:r>
              <a:rPr lang="pt-BR" sz="2000" b="1" dirty="0" err="1"/>
              <a:t>Usuario</a:t>
            </a:r>
            <a:r>
              <a:rPr lang="pt-BR" sz="2000" b="1" dirty="0"/>
              <a:t>();</a:t>
            </a:r>
          </a:p>
          <a:p>
            <a:endParaRPr lang="pt-BR" sz="2000" b="1" dirty="0"/>
          </a:p>
          <a:p>
            <a:r>
              <a:rPr lang="pt-BR" sz="2000" dirty="0"/>
              <a:t>O exemplo acima a variável </a:t>
            </a:r>
            <a:r>
              <a:rPr lang="pt-BR" sz="2000" dirty="0" err="1"/>
              <a:t>us</a:t>
            </a:r>
            <a:r>
              <a:rPr lang="pt-BR" sz="2000" dirty="0"/>
              <a:t> é inicializada com o resultado da expressão de criação de instância de classe new </a:t>
            </a:r>
            <a:r>
              <a:rPr lang="pt-BR" sz="2000" dirty="0" err="1"/>
              <a:t>Usuario</a:t>
            </a:r>
            <a:r>
              <a:rPr lang="pt-BR" sz="2000" dirty="0"/>
              <a:t>(). A palavra-chave new estabelece um novo objeto da classe especificada — nesse caso, </a:t>
            </a:r>
            <a:r>
              <a:rPr lang="pt-BR" sz="2000" dirty="0" err="1"/>
              <a:t>Usuario</a:t>
            </a:r>
            <a:r>
              <a:rPr lang="pt-BR" sz="2000" dirty="0"/>
              <a:t>. Os parênteses à direita de </a:t>
            </a:r>
            <a:r>
              <a:rPr lang="pt-BR" sz="2000" dirty="0" err="1"/>
              <a:t>Usuario</a:t>
            </a:r>
            <a:r>
              <a:rPr lang="pt-BR" sz="2000" dirty="0"/>
              <a:t> são necessários. Esses parênteses em combinação com um nome de classe representam uma chamada para um construtor, que é semelhante a um método, mas é chamado implicitamente pelo operador new para inicializar as variáveis de instância de um objeto quando este é criado. Você ainda pode colocar um argumento entre os parênteses para especificar um valor inicial a uma variável de instância</a:t>
            </a:r>
            <a:endParaRPr lang="pt-BR" sz="2000" dirty="0">
              <a:latin typeface="Consolas" panose="020B0609020204030204" pitchFamily="49" charset="0"/>
            </a:endParaRPr>
          </a:p>
        </p:txBody>
      </p:sp>
    </p:spTree>
    <p:extLst>
      <p:ext uri="{BB962C8B-B14F-4D97-AF65-F5344CB8AC3E}">
        <p14:creationId xmlns:p14="http://schemas.microsoft.com/office/powerpoint/2010/main" val="152578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5366"/>
            <a:ext cx="12182475" cy="6863366"/>
          </a:xfrm>
          <a:prstGeom prst="rect">
            <a:avLst/>
          </a:prstGeom>
        </p:spPr>
      </p:pic>
      <p:sp>
        <p:nvSpPr>
          <p:cNvPr id="6" name="Retângulo 5"/>
          <p:cNvSpPr/>
          <p:nvPr/>
        </p:nvSpPr>
        <p:spPr>
          <a:xfrm>
            <a:off x="0" y="5884432"/>
            <a:ext cx="12192000" cy="1000470"/>
          </a:xfrm>
          <a:prstGeom prst="rect">
            <a:avLst/>
          </a:prstGeom>
          <a:solidFill>
            <a:schemeClr val="accent5">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6132" y="5927464"/>
            <a:ext cx="485201" cy="887513"/>
          </a:xfrm>
          <a:prstGeom prst="rect">
            <a:avLst/>
          </a:prstGeom>
        </p:spPr>
      </p:pic>
      <p:sp>
        <p:nvSpPr>
          <p:cNvPr id="8" name="CaixaDeTexto 7"/>
          <p:cNvSpPr txBox="1"/>
          <p:nvPr/>
        </p:nvSpPr>
        <p:spPr>
          <a:xfrm>
            <a:off x="0" y="6107668"/>
            <a:ext cx="5593977" cy="553998"/>
          </a:xfrm>
          <a:prstGeom prst="rect">
            <a:avLst/>
          </a:prstGeom>
          <a:noFill/>
        </p:spPr>
        <p:txBody>
          <a:bodyPr wrap="square" rtlCol="0">
            <a:spAutoFit/>
          </a:bodyPr>
          <a:lstStyle/>
          <a:p>
            <a:r>
              <a:rPr lang="pt-BR" sz="3000" dirty="0">
                <a:solidFill>
                  <a:schemeClr val="bg1"/>
                </a:solidFill>
                <a:latin typeface="EngraversGothic BT" panose="020B0507020203020204" pitchFamily="34" charset="0"/>
              </a:rPr>
              <a:t>Objetos</a:t>
            </a:r>
          </a:p>
        </p:txBody>
      </p:sp>
      <p:sp>
        <p:nvSpPr>
          <p:cNvPr id="2" name="CaixaDeTexto 1"/>
          <p:cNvSpPr txBox="1"/>
          <p:nvPr/>
        </p:nvSpPr>
        <p:spPr>
          <a:xfrm>
            <a:off x="464986" y="364939"/>
            <a:ext cx="11252499" cy="4555093"/>
          </a:xfrm>
          <a:prstGeom prst="rect">
            <a:avLst/>
          </a:prstGeom>
          <a:solidFill>
            <a:srgbClr val="FFFFFF">
              <a:alpha val="85882"/>
            </a:srgbClr>
          </a:solidFill>
        </p:spPr>
        <p:txBody>
          <a:bodyPr wrap="square" rtlCol="0">
            <a:spAutoFit/>
          </a:bodyPr>
          <a:lstStyle/>
          <a:p>
            <a:r>
              <a:rPr lang="pt-BR" sz="3000" dirty="0">
                <a:latin typeface="EngraversGothic BT" panose="020B0507020203020204" pitchFamily="34" charset="0"/>
              </a:rPr>
              <a:t>Objetos</a:t>
            </a:r>
            <a:r>
              <a:rPr lang="pt-BR" sz="2000" dirty="0">
                <a:latin typeface="EngraversGothic BT" panose="020B0507020203020204" pitchFamily="34" charset="0"/>
              </a:rPr>
              <a:t>:</a:t>
            </a:r>
          </a:p>
          <a:p>
            <a:r>
              <a:rPr lang="pt-BR" sz="2000" b="1" dirty="0"/>
              <a:t>	</a:t>
            </a:r>
          </a:p>
          <a:p>
            <a:r>
              <a:rPr lang="pt-BR" sz="2000" b="1" dirty="0"/>
              <a:t>Instância de um objeto — palavra-chave new e construtores</a:t>
            </a:r>
          </a:p>
          <a:p>
            <a:endParaRPr lang="pt-BR" sz="2000" b="1" dirty="0"/>
          </a:p>
          <a:p>
            <a:endParaRPr lang="pt-BR" sz="2000" b="1" dirty="0"/>
          </a:p>
          <a:p>
            <a:r>
              <a:rPr lang="pt-BR" sz="2000" b="1" dirty="0" err="1"/>
              <a:t>Usuario</a:t>
            </a:r>
            <a:r>
              <a:rPr lang="pt-BR" sz="2000" b="1" dirty="0"/>
              <a:t> </a:t>
            </a:r>
            <a:r>
              <a:rPr lang="pt-BR" sz="2000" b="1" dirty="0" err="1"/>
              <a:t>us</a:t>
            </a:r>
            <a:r>
              <a:rPr lang="pt-BR" sz="2000" b="1" dirty="0"/>
              <a:t> = new </a:t>
            </a:r>
            <a:r>
              <a:rPr lang="pt-BR" sz="2000" b="1" dirty="0" err="1"/>
              <a:t>Usuario</a:t>
            </a:r>
            <a:r>
              <a:rPr lang="pt-BR" sz="2000" b="1" dirty="0"/>
              <a:t>();</a:t>
            </a:r>
          </a:p>
          <a:p>
            <a:endParaRPr lang="pt-BR" sz="2000" b="1" dirty="0"/>
          </a:p>
          <a:p>
            <a:r>
              <a:rPr lang="pt-BR" sz="2000" dirty="0"/>
              <a:t>O exemplo acima a variável </a:t>
            </a:r>
            <a:r>
              <a:rPr lang="pt-BR" sz="2000" dirty="0" err="1"/>
              <a:t>us</a:t>
            </a:r>
            <a:r>
              <a:rPr lang="pt-BR" sz="2000" dirty="0"/>
              <a:t> é inicializada com o resultado da expressão de criação de instância de classe new </a:t>
            </a:r>
            <a:r>
              <a:rPr lang="pt-BR" sz="2000" dirty="0" err="1"/>
              <a:t>Usuario</a:t>
            </a:r>
            <a:r>
              <a:rPr lang="pt-BR" sz="2000" dirty="0"/>
              <a:t>(). A palavra-chave new estabelece um novo objeto da classe especificada — nesse caso, </a:t>
            </a:r>
            <a:r>
              <a:rPr lang="pt-BR" sz="2000" dirty="0" err="1"/>
              <a:t>Usuario</a:t>
            </a:r>
            <a:r>
              <a:rPr lang="pt-BR" sz="2000" dirty="0"/>
              <a:t>. Os parênteses à direita de </a:t>
            </a:r>
            <a:r>
              <a:rPr lang="pt-BR" sz="2000" dirty="0" err="1"/>
              <a:t>Usuario</a:t>
            </a:r>
            <a:r>
              <a:rPr lang="pt-BR" sz="2000" dirty="0"/>
              <a:t> são necessários. Esses parênteses em combinação com um nome de classe representam uma chamada para um construtor, que é semelhante a um método, mas é chamado implicitamente pelo operador new para inicializar as variáveis de instância de um objeto quando este é criado. Você ainda pode colocar um argumento entre os parênteses para especificar um valor inicial a uma variável de instância</a:t>
            </a:r>
            <a:endParaRPr lang="pt-BR" sz="2000" dirty="0">
              <a:latin typeface="Consolas" panose="020B0609020204030204" pitchFamily="49" charset="0"/>
            </a:endParaRPr>
          </a:p>
        </p:txBody>
      </p:sp>
    </p:spTree>
    <p:extLst>
      <p:ext uri="{BB962C8B-B14F-4D97-AF65-F5344CB8AC3E}">
        <p14:creationId xmlns:p14="http://schemas.microsoft.com/office/powerpoint/2010/main" val="42742377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1252</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Consolas</vt:lpstr>
      <vt:lpstr>EngraversGothic BT</vt:lpstr>
      <vt:lpstr>inherit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EDILSON JESUS CARRILHO DA SILVA</dc:creator>
  <cp:lastModifiedBy>EDILSON JESUS DA SILVA</cp:lastModifiedBy>
  <cp:revision>14</cp:revision>
  <dcterms:created xsi:type="dcterms:W3CDTF">2019-04-30T12:35:39Z</dcterms:created>
  <dcterms:modified xsi:type="dcterms:W3CDTF">2023-04-20T16:35:24Z</dcterms:modified>
</cp:coreProperties>
</file>