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97" r:id="rId9"/>
    <p:sldId id="262" r:id="rId10"/>
    <p:sldId id="261" r:id="rId11"/>
    <p:sldId id="296" r:id="rId12"/>
    <p:sldId id="264" r:id="rId13"/>
    <p:sldId id="298" r:id="rId14"/>
    <p:sldId id="299" r:id="rId15"/>
    <p:sldId id="300" r:id="rId16"/>
    <p:sldId id="265" r:id="rId17"/>
    <p:sldId id="266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Oracle"/>
          <p:cNvPicPr>
            <a:picLocks noChangeAspect="true"/>
          </p:cNvPicPr>
          <p:nvPr/>
        </p:nvPicPr>
        <p:blipFill>
          <a:blip r:embed="rId1"/>
          <a:srcRect r="38017" b="9700"/>
          <a:stretch>
            <a:fillRect/>
          </a:stretch>
        </p:blipFill>
        <p:spPr>
          <a:xfrm>
            <a:off x="-10795" y="-20955"/>
            <a:ext cx="12237085" cy="691642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419340" y="2768600"/>
            <a:ext cx="45815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000" b="1">
                <a:solidFill>
                  <a:schemeClr val="bg1"/>
                </a:solidFill>
                <a:latin typeface="+mn-ea"/>
              </a:rPr>
              <a:t>Curso de JAVA</a:t>
            </a:r>
            <a:endParaRPr lang="x-none" altLang="en-US" sz="4000" b="1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898525" y="304165"/>
            <a:ext cx="10515600" cy="589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int </a:t>
            </a:r>
            <a:r>
              <a:rPr lang="x-none" altLang="pt-BR" sz="1400" b="1" dirty="0" smtClean="0">
                <a:sym typeface="+mn-ea"/>
              </a:rPr>
              <a:t>mes </a:t>
            </a:r>
            <a:r>
              <a:rPr lang="x-none" altLang="pt-BR" sz="1400" dirty="0" smtClean="0">
                <a:sym typeface="+mn-ea"/>
              </a:rPr>
              <a:t>= 5;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switch(</a:t>
            </a:r>
            <a:r>
              <a:rPr lang="x-none" altLang="pt-BR" sz="1400" b="1" dirty="0" smtClean="0">
                <a:sym typeface="+mn-ea"/>
              </a:rPr>
              <a:t>mes</a:t>
            </a:r>
            <a:r>
              <a:rPr lang="x-none" altLang="pt-BR" sz="1400" dirty="0" smtClean="0">
                <a:sym typeface="+mn-ea"/>
              </a:rPr>
              <a:t>){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</a:t>
            </a:r>
            <a:r>
              <a:rPr lang="x-none" altLang="pt-BR" sz="1400" b="1" dirty="0" smtClean="0">
                <a:sym typeface="+mn-ea"/>
              </a:rPr>
              <a:t>  case 1:</a:t>
            </a:r>
            <a:endParaRPr lang="x-none" altLang="pt-BR" sz="1400" b="1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System.out.println("Janeiro");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break;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</a:t>
            </a:r>
            <a:r>
              <a:rPr lang="x-none" altLang="pt-BR" sz="1400" b="1" dirty="0" smtClean="0">
                <a:sym typeface="+mn-ea"/>
              </a:rPr>
              <a:t>   case 2:</a:t>
            </a:r>
            <a:endParaRPr lang="x-none" altLang="pt-BR" sz="1400" b="1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System.out.println("Fevereiro");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break;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</a:t>
            </a:r>
            <a:r>
              <a:rPr lang="x-none" altLang="pt-BR" sz="1400" b="1" dirty="0" smtClean="0">
                <a:sym typeface="+mn-ea"/>
              </a:rPr>
              <a:t>  case 3:</a:t>
            </a:r>
            <a:endParaRPr lang="x-none" altLang="pt-BR" sz="1400" b="1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System.out.println("Março");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break;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</a:t>
            </a:r>
            <a:r>
              <a:rPr lang="x-none" altLang="pt-BR" sz="1400" b="1" dirty="0" smtClean="0">
                <a:sym typeface="+mn-ea"/>
              </a:rPr>
              <a:t> case 4:</a:t>
            </a:r>
            <a:endParaRPr lang="x-none" altLang="pt-BR" sz="1400" b="1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System.out.println("Abril");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break;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</a:t>
            </a:r>
            <a:r>
              <a:rPr lang="x-none" altLang="pt-BR" sz="1400" b="1" dirty="0" smtClean="0">
                <a:sym typeface="+mn-ea"/>
              </a:rPr>
              <a:t>  default:</a:t>
            </a:r>
            <a:endParaRPr lang="x-none" altLang="pt-BR" sz="1400" b="1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System.out.println("Digite SOMENTE números entre 1 e 4");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             break;</a:t>
            </a:r>
            <a:endParaRPr lang="x-none" altLang="pt-BR" sz="14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altLang="pt-BR" sz="1400" dirty="0" smtClean="0">
                <a:sym typeface="+mn-ea"/>
              </a:rPr>
              <a:t>}</a:t>
            </a:r>
            <a:endParaRPr lang="x-none" altLang="pt-BR" sz="14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32790" y="509270"/>
            <a:ext cx="10515600" cy="464185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x-none" altLang="en-US" sz="4000" b="1">
                <a:latin typeface="+mn-ea"/>
              </a:rPr>
              <a:t>For - While - do While</a:t>
            </a:r>
            <a:br>
              <a:rPr lang="x-none" altLang="en-US" sz="2000">
                <a:latin typeface="+mn-ea"/>
              </a:rPr>
            </a:br>
            <a:br>
              <a:rPr lang="x-none" altLang="en-US" sz="2000">
                <a:latin typeface="+mn-ea"/>
              </a:rPr>
            </a:br>
            <a:r>
              <a:rPr lang="x-none" altLang="en-US" sz="2800">
                <a:latin typeface="+mn-ea"/>
              </a:rPr>
              <a:t>As instruções de iteração do Java são </a:t>
            </a:r>
            <a:r>
              <a:rPr lang="x-none" altLang="en-US" sz="2800" b="1">
                <a:latin typeface="+mn-ea"/>
              </a:rPr>
              <a:t>for</a:t>
            </a:r>
            <a:r>
              <a:rPr lang="x-none" altLang="en-US" sz="2800">
                <a:latin typeface="+mn-ea"/>
              </a:rPr>
              <a:t>, </a:t>
            </a:r>
            <a:r>
              <a:rPr lang="x-none" altLang="en-US" sz="2800" b="1">
                <a:latin typeface="+mn-ea"/>
              </a:rPr>
              <a:t>while </a:t>
            </a:r>
            <a:r>
              <a:rPr lang="x-none" altLang="en-US" sz="2800">
                <a:latin typeface="+mn-ea"/>
              </a:rPr>
              <a:t>e </a:t>
            </a:r>
            <a:r>
              <a:rPr lang="x-none" altLang="en-US" sz="2800" b="1">
                <a:latin typeface="+mn-ea"/>
              </a:rPr>
              <a:t>do-while</a:t>
            </a:r>
            <a:r>
              <a:rPr lang="x-none" altLang="en-US" sz="2800">
                <a:latin typeface="+mn-ea"/>
              </a:rPr>
              <a:t>. Estas declarações criam o que nós geralmente chamam loops. Como você provavelmente sabe, um loop executa epetidamente o mesmo conjunto de instruções até que uma condição de término seja atendida. Como você verá, Java tem um loop para se adaptar a qualquer necessidade de programação.</a:t>
            </a:r>
            <a:endParaRPr lang="x-none" altLang="en-US" sz="2800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For ( int i = 1 ; i &lt;= 10 ; i++){</a:t>
            </a:r>
            <a:endParaRPr lang="x-none" sz="28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	System.out.println( valor + " x " + i + " = " + (valor * i));</a:t>
            </a:r>
            <a:endParaRPr lang="x-none" sz="28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}</a:t>
            </a:r>
            <a:endParaRPr lang="x-none" sz="2800" b="1">
              <a:latin typeface="+mn-ea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For ( int i = 1 ; i &lt;= 10 ; i++){</a:t>
            </a:r>
            <a:endParaRPr lang="x-none" sz="28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	if( i % 2 == 0 ){</a:t>
            </a:r>
            <a:endParaRPr lang="x-none" sz="28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		System.out.println( i ));</a:t>
            </a:r>
            <a:endParaRPr lang="x-none" sz="28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	}</a:t>
            </a:r>
            <a:endParaRPr lang="x-none" sz="2800" b="1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2800" b="1">
                <a:latin typeface="+mn-ea"/>
              </a:rPr>
              <a:t>}</a:t>
            </a:r>
            <a:endParaRPr lang="x-none" sz="2800" b="1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314960" y="187960"/>
            <a:ext cx="11692890" cy="5871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import java.io.BufferedReader;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import java.io.FileReader;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import java.io.IOException;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public class Ler{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public static void main(String[] args) throws IOException{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String arquivo = "texto.txt";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    FileReader in = new FileReader(arquivo);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    StringBuilder conteudo = new StringBuilder();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    char[] buffer = new char[4096];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    int read = 0;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do {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    conteudo.append(buffer, 0, read);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    read = in.read(buffer);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} while (read &gt;= 0);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in.close();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    System.out.println(conteudo.toString());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    }</a:t>
            </a:r>
            <a:endParaRPr lang="x-none" sz="14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1400">
                <a:latin typeface="+mn-ea"/>
              </a:rPr>
              <a:t>}</a:t>
            </a:r>
            <a:endParaRPr lang="x-none" sz="140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oracle2"/>
          <p:cNvPicPr>
            <a:picLocks noChangeAspect="true"/>
          </p:cNvPicPr>
          <p:nvPr/>
        </p:nvPicPr>
        <p:blipFill>
          <a:blip r:embed="rId1"/>
          <a:srcRect b="56125"/>
          <a:stretch>
            <a:fillRect/>
          </a:stretch>
        </p:blipFill>
        <p:spPr>
          <a:xfrm>
            <a:off x="1905" y="1600835"/>
            <a:ext cx="12206605" cy="320929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81050" y="2603500"/>
            <a:ext cx="10515600" cy="1325563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  <a:latin typeface="+mn-ea"/>
              </a:rPr>
              <a:t>Array</a:t>
            </a:r>
            <a:endParaRPr lang="x-none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Array</a:t>
            </a:r>
            <a:endParaRPr lang="x-none" altLang="en-US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Um </a:t>
            </a:r>
            <a:r>
              <a:rPr lang="x-none" altLang="pt-BR" sz="3000" dirty="0" smtClean="0">
                <a:sym typeface="+mn-ea"/>
              </a:rPr>
              <a:t>array</a:t>
            </a:r>
            <a:r>
              <a:rPr lang="pt-BR" sz="3000" dirty="0" smtClean="0">
                <a:sym typeface="+mn-ea"/>
              </a:rPr>
              <a:t> é um </a:t>
            </a:r>
            <a:r>
              <a:rPr lang="pt-PT" altLang="pt-BR" sz="3000" dirty="0" smtClean="0">
                <a:sym typeface="+mn-ea"/>
              </a:rPr>
              <a:t>conjunto </a:t>
            </a:r>
            <a:r>
              <a:rPr lang="pt-BR" sz="3000" dirty="0" smtClean="0">
                <a:sym typeface="+mn-ea"/>
              </a:rPr>
              <a:t>de </a:t>
            </a:r>
            <a:r>
              <a:rPr lang="x-none" altLang="pt-BR" sz="3000" dirty="0" smtClean="0">
                <a:sym typeface="+mn-ea"/>
              </a:rPr>
              <a:t>dados </a:t>
            </a:r>
            <a:r>
              <a:rPr lang="pt-BR" sz="3000" dirty="0" smtClean="0">
                <a:sym typeface="+mn-ea"/>
              </a:rPr>
              <a:t>de tipo semelhante que são referidas por um nome comum </a:t>
            </a:r>
            <a:r>
              <a:rPr lang="x-none" altLang="pt-BR" sz="3000" dirty="0" smtClean="0">
                <a:sym typeface="+mn-ea"/>
              </a:rPr>
              <a:t>como um váriavel</a:t>
            </a:r>
            <a:r>
              <a:rPr lang="pt-BR" sz="3000" dirty="0" smtClean="0">
                <a:sym typeface="+mn-ea"/>
              </a:rPr>
              <a:t>. </a:t>
            </a:r>
            <a:r>
              <a:rPr lang="x-none" altLang="pt-BR" sz="3000" dirty="0" smtClean="0">
                <a:sym typeface="+mn-ea"/>
              </a:rPr>
              <a:t>Array</a:t>
            </a:r>
            <a:r>
              <a:rPr lang="pt-BR" sz="3000" dirty="0" smtClean="0">
                <a:sym typeface="+mn-ea"/>
              </a:rPr>
              <a:t> de</a:t>
            </a:r>
            <a:endParaRPr lang="pt-BR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qualquer tipo pode ser criado e pode ter uma ou mais dimensões. Um elemento específico em um array</a:t>
            </a:r>
            <a:endParaRPr lang="pt-BR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é acessado pelo seu índice. Arrays oferecem um meio conveniente de agrupar informações relacionadas.</a:t>
            </a:r>
            <a:endParaRPr lang="pt-BR" sz="3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latin typeface="+mn-ea"/>
              </a:rPr>
              <a:t>Array</a:t>
            </a:r>
            <a:br>
              <a:rPr lang="x-none" altLang="en-US">
                <a:latin typeface="+mn-ea"/>
              </a:rPr>
            </a:br>
            <a:r>
              <a:rPr lang="x-none" altLang="en-US" sz="2000">
                <a:latin typeface="+mn-ea"/>
              </a:rPr>
              <a:t>Array de uma dimensão. Exemplo:</a:t>
            </a:r>
            <a:endParaRPr lang="x-none" altLang="en-US" sz="2000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233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int[] valores = {15,26,31,5,20}</a:t>
            </a:r>
            <a:endParaRPr lang="x-none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System.out.println(valor[2]);</a:t>
            </a:r>
            <a:endParaRPr lang="x-none" sz="3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latin typeface="+mn-ea"/>
              </a:rPr>
              <a:t>Array</a:t>
            </a:r>
            <a:br>
              <a:rPr lang="x-none" altLang="en-US">
                <a:latin typeface="+mn-ea"/>
              </a:rPr>
            </a:br>
            <a:r>
              <a:rPr lang="x-none" altLang="en-US" sz="2000">
                <a:latin typeface="+mn-ea"/>
              </a:rPr>
              <a:t>Array de 2 dimensões. Exemplo:</a:t>
            </a:r>
            <a:endParaRPr lang="x-none" altLang="en-US" sz="2000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7370"/>
            <a:ext cx="10515600" cy="395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String[][] dados = {</a:t>
            </a:r>
            <a:endParaRPr lang="x-none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			{"Id","Produto","Preço"},</a:t>
            </a:r>
            <a:endParaRPr lang="x-none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			{"45","Calça","R$ 110.00"},</a:t>
            </a:r>
            <a:endParaRPr lang="x-none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			{"14","Blusa","R$ 23,50"}</a:t>
            </a:r>
            <a:endParaRPr lang="x-none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		}</a:t>
            </a:r>
            <a:endParaRPr lang="x-none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	System.out.println(dados[0][2])</a:t>
            </a:r>
            <a:endParaRPr lang="x-none" sz="3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Apresentação do Conteúdo</a:t>
            </a:r>
            <a:endParaRPr lang="x-none" altLang="en-US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4905" y="6237605"/>
            <a:ext cx="9796780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3000">
                <a:latin typeface="+mn-ea"/>
              </a:rPr>
              <a:t>Trabalhando com algumas estruturas básicas:</a:t>
            </a:r>
            <a:endParaRPr lang="x-none" altLang="en-US" sz="3000">
              <a:latin typeface="+mn-ea"/>
            </a:endParaRPr>
          </a:p>
          <a:p>
            <a:r>
              <a:rPr lang="x-none" altLang="en-US" sz="3000">
                <a:latin typeface="+mn-ea"/>
              </a:rPr>
              <a:t>	- If ... else if ... else</a:t>
            </a:r>
            <a:endParaRPr lang="x-none" altLang="en-US" sz="3000">
              <a:latin typeface="+mn-ea"/>
            </a:endParaRPr>
          </a:p>
          <a:p>
            <a:r>
              <a:rPr lang="x-none" altLang="en-US" sz="3000">
                <a:latin typeface="+mn-ea"/>
              </a:rPr>
              <a:t>	- switch ... case ... default</a:t>
            </a:r>
            <a:endParaRPr lang="x-none" altLang="en-US" sz="3000">
              <a:latin typeface="+mn-ea"/>
            </a:endParaRPr>
          </a:p>
          <a:p>
            <a:r>
              <a:rPr lang="x-none" altLang="en-US" sz="3000">
                <a:latin typeface="+mn-ea"/>
              </a:rPr>
              <a:t>	- for ... e foreach(for) </a:t>
            </a:r>
            <a:endParaRPr lang="x-none" altLang="en-US" sz="3000">
              <a:latin typeface="+mn-ea"/>
            </a:endParaRPr>
          </a:p>
          <a:p>
            <a:r>
              <a:rPr lang="x-none" altLang="en-US" sz="3000">
                <a:latin typeface="+mn-ea"/>
              </a:rPr>
              <a:t>	- while ... </a:t>
            </a:r>
            <a:endParaRPr lang="x-none" altLang="en-US" sz="3000">
              <a:latin typeface="+mn-ea"/>
            </a:endParaRPr>
          </a:p>
          <a:p>
            <a:r>
              <a:rPr lang="x-none" altLang="en-US" sz="3000">
                <a:latin typeface="+mn-ea"/>
              </a:rPr>
              <a:t>	- array(vetor e matriz)</a:t>
            </a:r>
            <a:endParaRPr lang="x-none" altLang="en-US" sz="3000">
              <a:latin typeface="+mn-ea"/>
            </a:endParaRPr>
          </a:p>
          <a:p>
            <a:r>
              <a:rPr lang="x-none" altLang="en-US" sz="3000">
                <a:latin typeface="+mn-ea"/>
              </a:rPr>
              <a:t>	- metodos.</a:t>
            </a:r>
            <a:endParaRPr lang="x-none" altLang="en-US" sz="300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oracle2"/>
          <p:cNvPicPr>
            <a:picLocks noChangeAspect="true"/>
          </p:cNvPicPr>
          <p:nvPr/>
        </p:nvPicPr>
        <p:blipFill>
          <a:blip r:embed="rId1"/>
          <a:srcRect b="56125"/>
          <a:stretch>
            <a:fillRect/>
          </a:stretch>
        </p:blipFill>
        <p:spPr>
          <a:xfrm>
            <a:off x="1270" y="1600835"/>
            <a:ext cx="12200890" cy="3209290"/>
          </a:xfrm>
          <a:prstGeom prst="rect">
            <a:avLst/>
          </a:prstGeom>
        </p:spPr>
      </p:pic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781050" y="2603500"/>
            <a:ext cx="10515600" cy="1325563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  <a:latin typeface="+mn-ea"/>
              </a:rPr>
              <a:t>Estrutura if ... else if ... else</a:t>
            </a:r>
            <a:endParaRPr lang="x-none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endParaRPr lang="x-none" altLang="en-US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4905" y="6237605"/>
            <a:ext cx="9796780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x-none" altLang="en-US" sz="3000">
                <a:latin typeface="+mn-ea"/>
                <a:sym typeface="+mn-ea"/>
              </a:rPr>
              <a:t>O desvio de fluxo if permite dar direções difentes ao programa. Por exemplo: Se estamos criando um programa de cadastro onde somente pessoas com idade maior ou igual a 18 anos podem ser cadastrados.</a:t>
            </a:r>
            <a:endParaRPr lang="x-none" altLang="en-US" sz="300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x-none" altLang="en-US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2408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x-none" sz="3000" dirty="0" smtClean="0">
                <a:sym typeface="+mn-ea"/>
              </a:rPr>
              <a:t>if ( idade &lt; 18 ) </a:t>
            </a:r>
            <a:endParaRPr lang="x-none" sz="3000" dirty="0" smtClean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3000">
                <a:latin typeface="+mn-ea"/>
              </a:rPr>
              <a:t>	</a:t>
            </a:r>
            <a:r>
              <a:rPr lang="x-none" sz="2000">
                <a:latin typeface="+mn-ea"/>
              </a:rPr>
              <a:t>System.out.println("Menores não poderão ser cadastrados")</a:t>
            </a:r>
            <a:endParaRPr lang="x-none" sz="2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3000">
                <a:latin typeface="+mn-ea"/>
              </a:rPr>
              <a:t>else</a:t>
            </a:r>
            <a:endParaRPr lang="x-none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sz="3000">
                <a:latin typeface="+mn-ea"/>
              </a:rPr>
              <a:t>	</a:t>
            </a:r>
            <a:r>
              <a:rPr lang="x-none" sz="2000">
                <a:latin typeface="+mn-ea"/>
              </a:rPr>
              <a:t>System.out.println("Cadastro pode ser realizado")</a:t>
            </a:r>
            <a:endParaRPr lang="x-none" sz="200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+mn-ea"/>
              </a:rPr>
              <a:t>Classe</a:t>
            </a:r>
            <a:endParaRPr lang="x-none" altLang="en-US">
              <a:latin typeface="+mn-ea"/>
            </a:endParaRPr>
          </a:p>
        </p:txBody>
      </p:sp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4905" y="6237605"/>
            <a:ext cx="9801860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if ( valor % 2 == 0 )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System.out.println("Esse número é par")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else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System.out.println("Esse número NÃO é par")</a:t>
            </a:r>
            <a:endParaRPr lang="x-none" altLang="en-US" sz="300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4905" y="6237605"/>
            <a:ext cx="9801860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629285"/>
            <a:ext cx="10515600" cy="5066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  <a:sym typeface="+mn-ea"/>
              </a:rPr>
              <a:t>if( mes == </a:t>
            </a:r>
            <a:r>
              <a:rPr lang="x-none" altLang="en-US" sz="3000">
                <a:latin typeface="+mn-ea"/>
              </a:rPr>
              <a:t>12 || mes == 1 || mes == 2)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System.out.println("Verão");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else if(mes == 3 || mes == 4 || mes == 5)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System.out.println("Outono");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else if(mes == 6 || mes == 7 || mes == 8)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System.out.println("Inverno");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else if(mes == 9 || mes == 10 || mes == 11)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System.out.println("Primavera");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else</a:t>
            </a:r>
            <a:endParaRPr lang="x-none" altLang="en-US" sz="300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x-none" altLang="en-US" sz="3000">
                <a:latin typeface="+mn-ea"/>
              </a:rPr>
              <a:t>	System.out.println("Valor não considerado");</a:t>
            </a:r>
            <a:endParaRPr lang="x-none" altLang="en-US" sz="300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oracle2"/>
          <p:cNvPicPr>
            <a:picLocks noChangeAspect="true"/>
          </p:cNvPicPr>
          <p:nvPr/>
        </p:nvPicPr>
        <p:blipFill>
          <a:blip r:embed="rId1"/>
          <a:srcRect b="56125"/>
          <a:stretch>
            <a:fillRect/>
          </a:stretch>
        </p:blipFill>
        <p:spPr>
          <a:xfrm>
            <a:off x="1905" y="1600835"/>
            <a:ext cx="12206605" cy="320929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81050" y="2603500"/>
            <a:ext cx="10515600" cy="1325563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  <a:latin typeface="+mn-ea"/>
              </a:rPr>
              <a:t>Estrutura switch</a:t>
            </a:r>
            <a:endParaRPr lang="x-none" altLang="en-US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racle-log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6235065"/>
            <a:ext cx="2457450" cy="6305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5540" y="6237605"/>
            <a:ext cx="9807575" cy="629920"/>
          </a:xfrm>
          <a:prstGeom prst="rect">
            <a:avLst/>
          </a:prstGeom>
          <a:solidFill>
            <a:srgbClr val="ED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itle 1"/>
          <p:cNvSpPr>
            <a:spLocks noGrp="true"/>
          </p:cNvSpPr>
          <p:nvPr/>
        </p:nvSpPr>
        <p:spPr>
          <a:xfrm>
            <a:off x="965200" y="1816735"/>
            <a:ext cx="10515600" cy="388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A instrução switch é a declaração de ramificação de várias vias do Java. Ele fornece uma maneira fácil de despachar</a:t>
            </a:r>
            <a:endParaRPr lang="pt-BR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execução para diferentes partes do seu código com base no valor de uma expressão. Como tal, muitas vezes</a:t>
            </a:r>
            <a:endParaRPr lang="pt-BR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fornece uma alternativa melhor do que uma grande série de instruções if-else-if. Aqui está a forma geral</a:t>
            </a:r>
            <a:endParaRPr lang="pt-BR" sz="3000" dirty="0" smtClean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pt-BR" sz="3000" dirty="0" smtClean="0">
                <a:sym typeface="+mn-ea"/>
              </a:rPr>
              <a:t>de uma declaração de switch</a:t>
            </a:r>
            <a:endParaRPr lang="pt-BR" sz="3000" dirty="0" smtClean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Presentation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Trebuchet MS</vt:lpstr>
      <vt:lpstr>Office Theme</vt:lpstr>
      <vt:lpstr>PowerPoint 演示文稿</vt:lpstr>
      <vt:lpstr>Apresentação do Conteúdo</vt:lpstr>
      <vt:lpstr>Estrutura if ... else if ... else</vt:lpstr>
      <vt:lpstr>PowerPoint 演示文稿</vt:lpstr>
      <vt:lpstr>PowerPoint 演示文稿</vt:lpstr>
      <vt:lpstr>Classe</vt:lpstr>
      <vt:lpstr>PowerPoint 演示文稿</vt:lpstr>
      <vt:lpstr>Estrutura switch</vt:lpstr>
      <vt:lpstr>PowerPoint 演示文稿</vt:lpstr>
      <vt:lpstr>PowerPoint 演示文稿</vt:lpstr>
      <vt:lpstr>For - While - do While  As instruções de iteração do Java são for, while e do-while. Estas declarações criam o que nós geralmente chamam loops. Como você provavelmente sabe, um loop executa epetidamente o mesmo conjunto de instruções até que uma condição de término seja atendida. Como você verá, Java tem um loop para se adaptar a qualquer necessidade de programação.</vt:lpstr>
      <vt:lpstr>PowerPoint 演示文稿</vt:lpstr>
      <vt:lpstr>PowerPoint 演示文稿</vt:lpstr>
      <vt:lpstr>PowerPoint 演示文稿</vt:lpstr>
      <vt:lpstr>Array</vt:lpstr>
      <vt:lpstr>Array</vt:lpstr>
      <vt:lpstr>Array Array de uma dimensão. Exemplo:</vt:lpstr>
      <vt:lpstr>Array Array de 2 dimensões. Exemplo: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edilson</dc:creator>
  <cp:lastModifiedBy>xopen</cp:lastModifiedBy>
  <cp:revision>18</cp:revision>
  <dcterms:created xsi:type="dcterms:W3CDTF">2021-07-21T16:28:20Z</dcterms:created>
  <dcterms:modified xsi:type="dcterms:W3CDTF">2021-07-21T16:28:20Z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