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jIQo2XTANHD682Bf4H5eB/o32y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E92456-D0A0-40F8-9E21-4DD03EFDF4F8}">
  <a:tblStyle styleId="{30E92456-D0A0-40F8-9E21-4DD03EFDF4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2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34925" y="-26987"/>
            <a:ext cx="7472362" cy="6892925"/>
            <a:chOff x="529283" y="-1313327"/>
            <a:chExt cx="7471717" cy="6893853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 b="7733" l="0" r="0" t="0"/>
            <a:stretch/>
          </p:blipFill>
          <p:spPr>
            <a:xfrm>
              <a:off x="529283" y="-1313327"/>
              <a:ext cx="7471717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 txBox="1"/>
          <p:nvPr>
            <p:ph type="ctrTitle"/>
          </p:nvPr>
        </p:nvSpPr>
        <p:spPr>
          <a:xfrm>
            <a:off x="611187" y="2847975"/>
            <a:ext cx="8353425" cy="23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Desvio de Fluxo</a:t>
            </a:r>
            <a:br>
              <a:rPr b="0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143000" y="3602037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188912"/>
            <a:ext cx="1546225" cy="154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0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179" name="Google Shape;179;p10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0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>
            <p:ph type="title"/>
          </p:nvPr>
        </p:nvSpPr>
        <p:spPr>
          <a:xfrm>
            <a:off x="2051050" y="-31750"/>
            <a:ext cx="5622925" cy="1157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2195512" y="1196975"/>
            <a:ext cx="6948487" cy="506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switch(&lt;variável ou constante&gt;)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&lt;valor1&gt;: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USA-SE DOIS PONTOS APÓS O VALOR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&lt;comando1a&gt;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&lt;comando1b&gt;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break; // COLOQUE UM BREAK AO FINAL DE CADA CASE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&lt;valor2&gt;: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&lt;comando2a&gt;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&lt;comando2b&gt;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break;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CASO NENHUM DOS CASE ACIMA EXECUTEM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&lt;comando4a&gt;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&lt;comando4b&gt;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1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189" name="Google Shape;189;p11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1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>
            <p:ph type="title"/>
          </p:nvPr>
        </p:nvSpPr>
        <p:spPr>
          <a:xfrm>
            <a:off x="2916237" y="365125"/>
            <a:ext cx="559911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switch</a:t>
            </a:r>
            <a:endParaRPr/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2000250" y="2241550"/>
            <a:ext cx="6550025" cy="403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utilizado na estrutura de seleção ao final de cada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evitar a execução do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seguinte.</a:t>
            </a:r>
            <a:endParaRPr/>
          </a:p>
          <a:p>
            <a:pPr indent="-19050" lvl="0" marL="1714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somente será executada se nenhum dos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definidos anteriormente executar.</a:t>
            </a:r>
            <a:endParaRPr/>
          </a:p>
          <a:p>
            <a:pPr indent="-19050" lvl="0" marL="1714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variável ou constante avaliada no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ser do tipo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2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199" name="Google Shape;199;p12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2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1" name="Google Shape;2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>
            <p:ph type="title"/>
          </p:nvPr>
        </p:nvSpPr>
        <p:spPr>
          <a:xfrm>
            <a:off x="1476375" y="260350"/>
            <a:ext cx="623252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</a:t>
            </a: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Exemplo</a:t>
            </a:r>
            <a:endParaRPr/>
          </a:p>
        </p:txBody>
      </p:sp>
      <p:graphicFrame>
        <p:nvGraphicFramePr>
          <p:cNvPr id="203" name="Google Shape;203;p12"/>
          <p:cNvGraphicFramePr/>
          <p:nvPr/>
        </p:nvGraphicFramePr>
        <p:xfrm>
          <a:off x="1231900" y="20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{30E92456-D0A0-40F8-9E21-4DD03EFDF4F8}</a:tableStyleId>
              </a:tblPr>
              <a:tblGrid>
                <a:gridCol w="3863975"/>
                <a:gridCol w="3863975"/>
              </a:tblGrid>
              <a:tr h="6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Salários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R$ 15.00,00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R$ 12.000,00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</a:tr>
              <a:tr h="6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Analista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R$ 8.000,00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Assistente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R$ 4.000,00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Auxiliar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R$ 2.000,00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Outros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há salario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209" name="Google Shape;209;p13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3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1" name="Google Shape;2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/>
          <p:nvPr>
            <p:ph type="title"/>
          </p:nvPr>
        </p:nvSpPr>
        <p:spPr>
          <a:xfrm>
            <a:off x="2916237" y="365125"/>
            <a:ext cx="559911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switch</a:t>
            </a:r>
            <a:endParaRPr/>
          </a:p>
        </p:txBody>
      </p:sp>
      <p:sp>
        <p:nvSpPr>
          <p:cNvPr id="213" name="Google Shape;213;p13"/>
          <p:cNvSpPr txBox="1"/>
          <p:nvPr>
            <p:ph idx="1" type="body"/>
          </p:nvPr>
        </p:nvSpPr>
        <p:spPr>
          <a:xfrm>
            <a:off x="2339975" y="1628775"/>
            <a:ext cx="5584825" cy="410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Construa uma aplicação para dizer qual dia da semana uma determinada placa de veículo não pode circular. Use a estrutura if ... Else if .... Else . Depois, faça a mesma atividade com a estrutura Switch Case.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219" name="Google Shape;219;p14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14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1258887" y="2420937"/>
            <a:ext cx="7700962" cy="3240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leia uma data no formato dd/mm/aaaa e portanto com a quantidade de caracteres igual a 10. Se for maior ou menor a essa quantidade deverá ser exibida uma mensagem de alerta sobre a quantidade de caracteres, caso contrário o programa deve imprimir a mesma data no formato dd de mes_por_extenso de aa.</a:t>
            </a:r>
            <a:endParaRPr/>
          </a:p>
          <a:p>
            <a:pPr indent="-171450" lvl="1" marL="514350" marR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 de Agosto de 2017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5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229" name="Google Shape;229;p15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5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1" name="Google Shape;2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1231900" y="2636837"/>
            <a:ext cx="7700962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programa, que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com o tipo do veículo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‘c’ para carro, ‘o’ para ônibus e ‘t’ para caminhão) e o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de horas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o veiculo esteve estacionado, e informa o valor a ser pago de acordo com a tabela:</a:t>
            </a:r>
            <a:endParaRPr/>
          </a:p>
          <a:p>
            <a:pPr indent="-171450" lvl="1" marL="514350" marR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 R$ 2,00 a hora</a:t>
            </a:r>
            <a:endParaRPr/>
          </a:p>
          <a:p>
            <a:pPr indent="-171450" lvl="1" marL="514350" marR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ônibus R$3,00 a hora</a:t>
            </a:r>
            <a:endParaRPr/>
          </a:p>
          <a:p>
            <a:pPr indent="-171450" lvl="1" marL="514350" marR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caminhão R$4,00 a hora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0" y="0"/>
            <a:ext cx="5000625" cy="6894512"/>
            <a:chOff x="2170682" y="-1313327"/>
            <a:chExt cx="5830318" cy="6893853"/>
          </a:xfrm>
        </p:grpSpPr>
        <p:pic>
          <p:nvPicPr>
            <p:cNvPr id="99" name="Google Shape;99;p2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2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44637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Estruturas de Controle de Fluxo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628650" y="2033587"/>
            <a:ext cx="826452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comandos de controle de fluxo são a essência de qualquer linguagem, porque governam o fluxo da execução do programa. São poderosos e ajudam a explicar a popularidade da linguagem. Podemos dividir em três categorias:</a:t>
            </a:r>
            <a:endParaRPr/>
          </a:p>
          <a:p>
            <a:pPr indent="-171450" lvl="1" marL="5143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primeira consiste em instruções condicionais</a:t>
            </a:r>
            <a:endParaRPr/>
          </a:p>
          <a:p>
            <a:pPr indent="-171450" lvl="3" marL="12001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 switch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3" marL="12001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1" marL="5143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segunda são os comandos de controle de loop :</a:t>
            </a:r>
            <a:endParaRPr/>
          </a:p>
          <a:p>
            <a:pPr indent="-171450" lvl="2" marL="8572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while, for e o do-while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2" marL="8572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1" marL="5143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de erros:</a:t>
            </a:r>
            <a:endParaRPr/>
          </a:p>
          <a:p>
            <a:pPr indent="-171450" lvl="2" marL="8572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... Catch ... Finally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"/>
          <p:cNvGrpSpPr/>
          <p:nvPr/>
        </p:nvGrpSpPr>
        <p:grpSpPr>
          <a:xfrm>
            <a:off x="0" y="0"/>
            <a:ext cx="5000625" cy="6894512"/>
            <a:chOff x="2170682" y="-1313327"/>
            <a:chExt cx="5830318" cy="6893853"/>
          </a:xfrm>
        </p:grpSpPr>
        <p:pic>
          <p:nvPicPr>
            <p:cNvPr id="109" name="Google Shape;109;p3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3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44637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de Decisão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457200" y="1628775"/>
            <a:ext cx="7859712" cy="484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Permitem determinar qual a ação a ser tomada com base no resultado de uma expressão condicional.</a:t>
            </a:r>
            <a:endParaRPr/>
          </a:p>
          <a:p>
            <a:pPr indent="-19050" lvl="0" marL="1714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Permitem selecionar entre ações alternativas dependendo de critérios desenvolvidos no decorrer da execução do programa</a:t>
            </a:r>
            <a:endParaRPr/>
          </a:p>
          <a:p>
            <a:pPr indent="-19050" lvl="0" marL="1714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linguagem C oferece 3 comandos de decisão: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119" name="Google Shape;119;p4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4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>
            <p:ph type="title"/>
          </p:nvPr>
        </p:nvSpPr>
        <p:spPr>
          <a:xfrm>
            <a:off x="3203575" y="365125"/>
            <a:ext cx="531177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3203575" y="1825625"/>
            <a:ext cx="53117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(&lt;teste lógico&gt;)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&lt;comando&gt;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(&lt;teste lógico&gt;)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&lt;comando 1&gt;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&lt;comando 2&gt;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&lt;comando n&gt;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5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129" name="Google Shape;129;p5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5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>
            <p:ph type="title"/>
          </p:nvPr>
        </p:nvSpPr>
        <p:spPr>
          <a:xfrm>
            <a:off x="2916237" y="365125"/>
            <a:ext cx="559911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- </a:t>
            </a: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2051050" y="1825625"/>
            <a:ext cx="6464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mediadoaluno;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Mediadoaluno = 8,5;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If(mediadoaluno&gt;7){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Aluno Aprovado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Aluno Reprovado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6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139" name="Google Shape;139;p6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6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>
            <p:ph type="title"/>
          </p:nvPr>
        </p:nvSpPr>
        <p:spPr>
          <a:xfrm>
            <a:off x="3059112" y="365125"/>
            <a:ext cx="5456237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(&lt;teste lógico&gt;)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&lt;comando1&gt;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&lt;comando2&gt;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o resultado do teste lógico seja verdadeiro, &lt;comando1&gt; será executado</a:t>
            </a:r>
            <a:endParaRPr/>
          </a:p>
          <a:p>
            <a:pPr indent="-13335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o resultado do teste lógico seja falso, &lt;comando2&gt; será executado</a:t>
            </a:r>
            <a:endParaRPr/>
          </a:p>
          <a:p>
            <a:pPr indent="-13335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Pode-se agrupar vários comandos usando  chaves.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149" name="Google Shape;149;p7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7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type="title"/>
          </p:nvPr>
        </p:nvSpPr>
        <p:spPr>
          <a:xfrm>
            <a:off x="1908175" y="365125"/>
            <a:ext cx="660717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</a:t>
            </a: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Exemplo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3059112" y="1557337"/>
            <a:ext cx="4865687" cy="491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Desconto do Convênio Médico: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salários maiores ou iguais a 1000, desconto de 7%; caso contrário 5%;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 salario &gt;= 1000 ){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desconto de 7%;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desconto de 5%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8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159" name="Google Shape;159;p8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8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>
            <p:ph type="title"/>
          </p:nvPr>
        </p:nvSpPr>
        <p:spPr>
          <a:xfrm>
            <a:off x="1908175" y="365125"/>
            <a:ext cx="660717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</a:t>
            </a: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Exemplo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1698625" y="1704975"/>
            <a:ext cx="7026275" cy="491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alunos com média &gt;=7 -&gt;Aprovado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alunos com média &lt;=4 -&gt; Reprovado;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alunos com média &gt;4 e &lt;7 -&gt; Recuperação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 estrutura 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if( estrutura 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9"/>
          <p:cNvGrpSpPr/>
          <p:nvPr/>
        </p:nvGrpSpPr>
        <p:grpSpPr>
          <a:xfrm>
            <a:off x="0" y="0"/>
            <a:ext cx="5114925" cy="6894512"/>
            <a:chOff x="2170682" y="-1313327"/>
            <a:chExt cx="5830318" cy="6893853"/>
          </a:xfrm>
        </p:grpSpPr>
        <p:pic>
          <p:nvPicPr>
            <p:cNvPr id="169" name="Google Shape;169;p9"/>
            <p:cNvPicPr preferRelativeResize="0"/>
            <p:nvPr/>
          </p:nvPicPr>
          <p:blipFill rotWithShape="1">
            <a:blip r:embed="rId3">
              <a:alphaModFix/>
            </a:blip>
            <a:srcRect b="7733" l="21968" r="0" t="0"/>
            <a:stretch/>
          </p:blipFill>
          <p:spPr>
            <a:xfrm>
              <a:off x="2170682" y="-1313327"/>
              <a:ext cx="5830318" cy="6893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9"/>
            <p:cNvSpPr txBox="1"/>
            <p:nvPr/>
          </p:nvSpPr>
          <p:spPr>
            <a:xfrm>
              <a:off x="3923928" y="1733600"/>
              <a:ext cx="3312368" cy="14073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87" y="122237"/>
            <a:ext cx="1579562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>
            <p:ph type="title"/>
          </p:nvPr>
        </p:nvSpPr>
        <p:spPr>
          <a:xfrm>
            <a:off x="1547812" y="-31750"/>
            <a:ext cx="6126162" cy="1157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2224087" y="1479550"/>
            <a:ext cx="5946775" cy="506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switch(&lt;variável ou constante&gt;)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&lt;valor1&gt;: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USA-SE DOIS PONTOS APÓS O VALOR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&lt;comando1a&gt;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&lt;comando1b&gt;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break; // COLOQUE UM BREAK AO FINAL DE CADA CASE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&lt;valor2&gt;: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&lt;comando2a&gt;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&lt;comando2b&gt;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break;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CASO NENHUM DOS CASE ACIMA EXECUTEM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&lt;comando4a&gt;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&lt;comando4b&gt;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2011-08-17T13:16:10Z</dcterms:created>
  <dc:creator>Fabiola</dc:creator>
</cp:coreProperties>
</file>