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2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92" name="Google Shape;19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51" name="Google Shape;1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8" name="Google Shape;78;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4" name="Google Shape;84;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Google Shape;8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1"/>
        <p:cNvGrpSpPr/>
        <p:nvPr/>
      </p:nvGrpSpPr>
      <p:grpSpPr>
        <a:xfrm>
          <a:off x="0" y="0"/>
          <a:ext cx="0" cy="0"/>
          <a:chOff x="0" y="0"/>
          <a:chExt cx="0" cy="0"/>
        </a:xfrm>
      </p:grpSpPr>
      <p:grpSp>
        <p:nvGrpSpPr>
          <p:cNvPr id="22" name="Google Shape;22;p3"/>
          <p:cNvGrpSpPr/>
          <p:nvPr/>
        </p:nvGrpSpPr>
        <p:grpSpPr>
          <a:xfrm>
            <a:off x="0" y="0"/>
            <a:ext cx="5114925" cy="6894512"/>
            <a:chOff x="0" y="0"/>
            <a:chExt cx="2147483594" cy="2147483594"/>
          </a:xfrm>
        </p:grpSpPr>
        <p:pic>
          <p:nvPicPr>
            <p:cNvPr id="23" name="Google Shape;23;p3"/>
            <p:cNvPicPr preferRelativeResize="0"/>
            <p:nvPr/>
          </p:nvPicPr>
          <p:blipFill rotWithShape="1">
            <a:blip r:embed="rId2">
              <a:alphaModFix/>
            </a:blip>
            <a:srcRect l="21968" b="7733"/>
            <a:stretch/>
          </p:blipFill>
          <p:spPr>
            <a:xfrm>
              <a:off x="0" y="0"/>
              <a:ext cx="2147483594" cy="2147483594"/>
            </a:xfrm>
            <a:prstGeom prst="rect">
              <a:avLst/>
            </a:prstGeom>
            <a:noFill/>
            <a:ln>
              <a:noFill/>
            </a:ln>
          </p:spPr>
        </p:pic>
        <p:sp>
          <p:nvSpPr>
            <p:cNvPr id="24" name="Google Shape;24;p3"/>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pic>
        <p:nvPicPr>
          <p:cNvPr id="30" name="Google Shape;30;p3"/>
          <p:cNvPicPr preferRelativeResize="0"/>
          <p:nvPr/>
        </p:nvPicPr>
        <p:blipFill rotWithShape="1">
          <a:blip r:embed="rId3">
            <a:alphaModFix/>
          </a:blip>
          <a:srcRect/>
          <a:stretch/>
        </p:blipFill>
        <p:spPr>
          <a:xfrm>
            <a:off x="8904287" y="122238"/>
            <a:ext cx="1579562" cy="1546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8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9" name="Google Shape;39;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6" name="Google Shape;46;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4" name="Google Shape;64;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1" name="Google Shape;71;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www.geradorcpf.com/algoritmo_do_cpf.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ghiorzi.org/DVnew.ht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pt-br/dotnet/csharp/language-reference/keywords/try-catch"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pt-br/dotnet/csharp/language-reference/keywords/try-catch"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13"/>
          <p:cNvGrpSpPr/>
          <p:nvPr/>
        </p:nvGrpSpPr>
        <p:grpSpPr>
          <a:xfrm>
            <a:off x="0" y="0"/>
            <a:ext cx="7472362" cy="6892925"/>
            <a:chOff x="0" y="0"/>
            <a:chExt cx="2147483594" cy="2147483594"/>
          </a:xfrm>
        </p:grpSpPr>
        <p:pic>
          <p:nvPicPr>
            <p:cNvPr id="93" name="Google Shape;93;p13"/>
            <p:cNvPicPr preferRelativeResize="0"/>
            <p:nvPr/>
          </p:nvPicPr>
          <p:blipFill rotWithShape="1">
            <a:blip r:embed="rId3">
              <a:alphaModFix/>
            </a:blip>
            <a:srcRect b="7733"/>
            <a:stretch/>
          </p:blipFill>
          <p:spPr>
            <a:xfrm>
              <a:off x="0" y="0"/>
              <a:ext cx="2147483594" cy="2147483594"/>
            </a:xfrm>
            <a:prstGeom prst="rect">
              <a:avLst/>
            </a:prstGeom>
            <a:noFill/>
            <a:ln>
              <a:noFill/>
            </a:ln>
          </p:spPr>
        </p:pic>
        <p:sp>
          <p:nvSpPr>
            <p:cNvPr id="94" name="Google Shape;94;p13"/>
            <p:cNvSpPr txBox="1"/>
            <p:nvPr/>
          </p:nvSpPr>
          <p:spPr>
            <a:xfrm>
              <a:off x="975671900" y="949139200"/>
              <a:ext cx="952024200"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5" name="Google Shape;95;p13"/>
          <p:cNvSpPr txBox="1">
            <a:spLocks noGrp="1"/>
          </p:cNvSpPr>
          <p:nvPr>
            <p:ph type="ctrTitle"/>
          </p:nvPr>
        </p:nvSpPr>
        <p:spPr>
          <a:xfrm>
            <a:off x="2135188" y="2847975"/>
            <a:ext cx="8353425" cy="23749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Font typeface="Arial"/>
              <a:buNone/>
            </a:pPr>
            <a:r>
              <a:rPr lang="en-US" sz="4500" b="0" i="0" u="none" strike="noStrike" cap="none">
                <a:solidFill>
                  <a:schemeClr val="dk1"/>
                </a:solidFill>
                <a:latin typeface="Arial"/>
                <a:ea typeface="Arial"/>
                <a:cs typeface="Arial"/>
                <a:sym typeface="Arial"/>
              </a:rPr>
              <a:t>Desvio de Fluxo</a:t>
            </a:r>
            <a:br>
              <a:rPr lang="en-US" sz="4500" b="0" i="0" u="none" strike="noStrike" cap="none">
                <a:solidFill>
                  <a:schemeClr val="dk1"/>
                </a:solidFill>
                <a:latin typeface="Arial"/>
                <a:ea typeface="Arial"/>
                <a:cs typeface="Arial"/>
                <a:sym typeface="Arial"/>
              </a:rPr>
            </a:br>
            <a:r>
              <a:rPr lang="en-US" sz="4500" b="0" i="0" u="none" strike="noStrike" cap="none">
                <a:solidFill>
                  <a:schemeClr val="dk1"/>
                </a:solidFill>
                <a:latin typeface="Arial"/>
                <a:ea typeface="Arial"/>
                <a:cs typeface="Arial"/>
                <a:sym typeface="Arial"/>
              </a:rPr>
              <a:t>                                          </a:t>
            </a:r>
            <a:endParaRPr/>
          </a:p>
        </p:txBody>
      </p:sp>
      <p:sp>
        <p:nvSpPr>
          <p:cNvPr id="96" name="Google Shape;96;p13"/>
          <p:cNvSpPr txBox="1">
            <a:spLocks noGrp="1"/>
          </p:cNvSpPr>
          <p:nvPr>
            <p:ph type="subTitle" idx="1"/>
          </p:nvPr>
        </p:nvSpPr>
        <p:spPr>
          <a:xfrm>
            <a:off x="2667000" y="3602037"/>
            <a:ext cx="6858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a:t>
            </a:r>
            <a:endParaRPr/>
          </a:p>
        </p:txBody>
      </p:sp>
      <p:pic>
        <p:nvPicPr>
          <p:cNvPr id="97" name="Google Shape;97;p13"/>
          <p:cNvPicPr preferRelativeResize="0"/>
          <p:nvPr/>
        </p:nvPicPr>
        <p:blipFill rotWithShape="1">
          <a:blip r:embed="rId4">
            <a:alphaModFix/>
          </a:blip>
          <a:srcRect/>
          <a:stretch/>
        </p:blipFill>
        <p:spPr>
          <a:xfrm>
            <a:off x="1774826" y="188913"/>
            <a:ext cx="1546225" cy="15446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84" name="Google Shape;184;p22"/>
          <p:cNvGrpSpPr/>
          <p:nvPr/>
        </p:nvGrpSpPr>
        <p:grpSpPr>
          <a:xfrm>
            <a:off x="0" y="3363"/>
            <a:ext cx="5114925" cy="6894512"/>
            <a:chOff x="0" y="0"/>
            <a:chExt cx="2147483594" cy="2147483594"/>
          </a:xfrm>
        </p:grpSpPr>
        <p:pic>
          <p:nvPicPr>
            <p:cNvPr id="185" name="Google Shape;185;p22"/>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86" name="Google Shape;186;p22"/>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87" name="Google Shape;187;p22"/>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88" name="Google Shape;188;p22"/>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Exemplo prático com o for:</a:t>
            </a:r>
            <a:endParaRPr sz="3600" b="0" i="0" u="none" strike="noStrike" cap="none">
              <a:solidFill>
                <a:schemeClr val="dk1"/>
              </a:solidFill>
              <a:latin typeface="Calibri"/>
              <a:ea typeface="Calibri"/>
              <a:cs typeface="Calibri"/>
              <a:sym typeface="Calibri"/>
            </a:endParaRPr>
          </a:p>
        </p:txBody>
      </p:sp>
      <p:sp>
        <p:nvSpPr>
          <p:cNvPr id="189" name="Google Shape;189;p22"/>
          <p:cNvSpPr txBox="1">
            <a:spLocks noGrp="1"/>
          </p:cNvSpPr>
          <p:nvPr>
            <p:ph type="body" idx="1"/>
          </p:nvPr>
        </p:nvSpPr>
        <p:spPr>
          <a:xfrm>
            <a:off x="2740026" y="1283205"/>
            <a:ext cx="9497850" cy="3434841"/>
          </a:xfrm>
          <a:prstGeom prst="rect">
            <a:avLst/>
          </a:prstGeom>
          <a:noFill/>
          <a:ln>
            <a:noFill/>
          </a:ln>
        </p:spPr>
        <p:txBody>
          <a:bodyPr spcFirstLastPara="1" wrap="square" lIns="0" tIns="231700" rIns="0" bIns="0" anchor="ctr" anchorCtr="0">
            <a:noAutofit/>
          </a:bodyPr>
          <a:lstStyle/>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int valor = 0;</a:t>
            </a: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Console.WriteLine(“Digite um número para criar uma tabuada”);</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valor = Int16.Parse(Console.ReadLine());</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For(int i =0; i &lt;= 10; i++){</a:t>
            </a:r>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      Console.WriteLine( valor + “x” + i + “=” + (valor * i));</a:t>
            </a:r>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23"/>
          <p:cNvGrpSpPr/>
          <p:nvPr/>
        </p:nvGrpSpPr>
        <p:grpSpPr>
          <a:xfrm>
            <a:off x="0" y="0"/>
            <a:ext cx="5114925" cy="6894512"/>
            <a:chOff x="0" y="0"/>
            <a:chExt cx="2147483594" cy="2147483594"/>
          </a:xfrm>
        </p:grpSpPr>
        <p:pic>
          <p:nvPicPr>
            <p:cNvPr id="195" name="Google Shape;195;p23"/>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96" name="Google Shape;196;p23"/>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97" name="Google Shape;197;p23"/>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98" name="Google Shape;198;p23"/>
          <p:cNvSpPr txBox="1"/>
          <p:nvPr/>
        </p:nvSpPr>
        <p:spPr>
          <a:xfrm>
            <a:off x="2162048" y="742257"/>
            <a:ext cx="9720072" cy="149961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a:solidFill>
                  <a:schemeClr val="dk1"/>
                </a:solidFill>
                <a:latin typeface="Calibri"/>
                <a:ea typeface="Calibri"/>
                <a:cs typeface="Calibri"/>
                <a:sym typeface="Calibri"/>
              </a:rPr>
              <a:t>Array</a:t>
            </a:r>
            <a:endParaRPr sz="3600">
              <a:solidFill>
                <a:schemeClr val="dk1"/>
              </a:solidFill>
              <a:latin typeface="Calibri"/>
              <a:ea typeface="Calibri"/>
              <a:cs typeface="Calibri"/>
              <a:sym typeface="Calibri"/>
            </a:endParaRPr>
          </a:p>
        </p:txBody>
      </p:sp>
      <p:sp>
        <p:nvSpPr>
          <p:cNvPr id="199" name="Google Shape;199;p23"/>
          <p:cNvSpPr txBox="1"/>
          <p:nvPr/>
        </p:nvSpPr>
        <p:spPr>
          <a:xfrm>
            <a:off x="2162048" y="2443041"/>
            <a:ext cx="9720073" cy="402336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É um conjunto de dados do mesmo tipo que é armazenado na memória.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declaração de um Array é muito similar a de uma variável. A diferença está no seu conteúdo. Enquanto uma variável guarda um elemento por vez, um array é capaz de guarda N elementos, sendo estes do mesmo tipo.</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Exemplos:</a:t>
            </a:r>
            <a:endParaRPr/>
          </a:p>
          <a:p>
            <a:pPr marL="685800" marR="0" lvl="1" indent="-228600" algn="l" rtl="0">
              <a:lnSpc>
                <a:spcPct val="90000"/>
              </a:lnSpc>
              <a:spcBef>
                <a:spcPts val="5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Variável: Stirng nome = “José”;</a:t>
            </a:r>
            <a:endParaRPr/>
          </a:p>
          <a:p>
            <a:pPr marL="685800" marR="0" lvl="1" indent="-228600" algn="l" rtl="0">
              <a:lnSpc>
                <a:spcPct val="90000"/>
              </a:lnSpc>
              <a:spcBef>
                <a:spcPts val="5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Array: String[] nome = {“Paulo”, “José”, “Maria”, “Olivia”}</a:t>
            </a:r>
            <a:endParaRPr/>
          </a:p>
          <a:p>
            <a:pPr marL="128016" marR="0" lvl="1" indent="-1015" algn="l" rtl="0">
              <a:lnSpc>
                <a:spcPct val="90000"/>
              </a:lnSpc>
              <a:spcBef>
                <a:spcPts val="500"/>
              </a:spcBef>
              <a:spcAft>
                <a:spcPts val="0"/>
              </a:spcAft>
              <a:buClr>
                <a:schemeClr val="dk1"/>
              </a:buClr>
              <a:buFont typeface="Arial"/>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24"/>
          <p:cNvGrpSpPr/>
          <p:nvPr/>
        </p:nvGrpSpPr>
        <p:grpSpPr>
          <a:xfrm>
            <a:off x="0" y="0"/>
            <a:ext cx="5114925" cy="6894512"/>
            <a:chOff x="0" y="0"/>
            <a:chExt cx="2147483594" cy="2147483594"/>
          </a:xfrm>
        </p:grpSpPr>
        <p:pic>
          <p:nvPicPr>
            <p:cNvPr id="205" name="Google Shape;205;p24"/>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206" name="Google Shape;206;p24"/>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07" name="Google Shape;207;p24"/>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208" name="Google Shape;208;p2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Array – Vetor | Matriz</a:t>
            </a:r>
            <a:endParaRPr sz="4400" b="0" i="0" u="none" strike="noStrike" cap="none">
              <a:solidFill>
                <a:schemeClr val="dk1"/>
              </a:solidFill>
              <a:latin typeface="Calibri"/>
              <a:ea typeface="Calibri"/>
              <a:cs typeface="Calibri"/>
              <a:sym typeface="Calibri"/>
            </a:endParaRPr>
          </a:p>
        </p:txBody>
      </p:sp>
      <p:sp>
        <p:nvSpPr>
          <p:cNvPr id="209" name="Google Shape;209;p24"/>
          <p:cNvSpPr txBox="1">
            <a:spLocks noGrp="1"/>
          </p:cNvSpPr>
          <p:nvPr>
            <p:ph type="body" idx="1"/>
          </p:nvPr>
        </p:nvSpPr>
        <p:spPr>
          <a:xfrm>
            <a:off x="1024128" y="2286000"/>
            <a:ext cx="9720073" cy="402336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Há dois tipos de Array:</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Uma dimensão, também conhecido como vetor:</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Exemplo: String[] nome = {“Paulo”,”Fernanda”}</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Uma característica deste tipo de array(vetor) é seu conteúdo. Postado em apenas uma linha.</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Existem muitas formas de se declarar um vetor;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Um vetor pode de ser de muitos tipos;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25"/>
          <p:cNvGrpSpPr/>
          <p:nvPr/>
        </p:nvGrpSpPr>
        <p:grpSpPr>
          <a:xfrm>
            <a:off x="0" y="0"/>
            <a:ext cx="5114925" cy="6894512"/>
            <a:chOff x="0" y="0"/>
            <a:chExt cx="2147483594" cy="2147483594"/>
          </a:xfrm>
        </p:grpSpPr>
        <p:pic>
          <p:nvPicPr>
            <p:cNvPr id="215" name="Google Shape;215;p25"/>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216" name="Google Shape;216;p25"/>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7" name="Google Shape;21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Declaração de vetores</a:t>
            </a:r>
            <a:endParaRPr sz="4400" b="0" i="0" u="none" strike="noStrike" cap="none">
              <a:solidFill>
                <a:schemeClr val="dk1"/>
              </a:solidFill>
              <a:latin typeface="Calibri"/>
              <a:ea typeface="Calibri"/>
              <a:cs typeface="Calibri"/>
              <a:sym typeface="Calibri"/>
            </a:endParaRPr>
          </a:p>
        </p:txBody>
      </p:sp>
      <p:sp>
        <p:nvSpPr>
          <p:cNvPr id="218" name="Google Shape;21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Exemplo 1:</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String[ ] nome = { "Paulo", "fernando"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Exemplo 2:</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String[ ] nome1 = new String[] {"Beth","Deise"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Exemplo 3:</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String[ ] nome2 = new String[2];</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nome2[0] = "Helena";</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nome2[1] = "Verônica";</a:t>
            </a:r>
            <a:endParaRPr/>
          </a:p>
        </p:txBody>
      </p:sp>
      <p:pic>
        <p:nvPicPr>
          <p:cNvPr id="219" name="Google Shape;219;p25"/>
          <p:cNvPicPr preferRelativeResize="0"/>
          <p:nvPr/>
        </p:nvPicPr>
        <p:blipFill rotWithShape="1">
          <a:blip r:embed="rId4">
            <a:alphaModFix/>
          </a:blip>
          <a:srcRect/>
          <a:stretch/>
        </p:blipFill>
        <p:spPr>
          <a:xfrm>
            <a:off x="8904287" y="122238"/>
            <a:ext cx="1579562" cy="154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Ler um vetor</a:t>
            </a:r>
            <a:endParaRPr sz="4400" b="0" i="0" u="none" strike="noStrike" cap="none">
              <a:solidFill>
                <a:schemeClr val="dk1"/>
              </a:solidFill>
              <a:latin typeface="Calibri"/>
              <a:ea typeface="Calibri"/>
              <a:cs typeface="Calibri"/>
              <a:sym typeface="Calibri"/>
            </a:endParaRPr>
          </a:p>
        </p:txBody>
      </p:sp>
      <p:sp>
        <p:nvSpPr>
          <p:cNvPr id="225" name="Google Shape;22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Para ler o conteúdo de um vetor utilizamos um comando de saída de tela, por exemplo Console.Write ou Console.WriteLine, passamos como parâmetro o nome do vetor e a posição do dado entre colchetes que queremos visualizar. Por Exemplo:</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String[ ] nome = { "Paulo", "Fernando"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Console.Write(nome[0]);</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Isso nos dará a seguinte saída: Paulo – Pois Paulo é um nome que está na primeira posição do vetor, todo Array, neste caso vetor, sempre começa com a posição zero(0)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Ler um vetor</a:t>
            </a:r>
            <a:endParaRPr sz="4400" b="0" i="0" u="none" strike="noStrike" cap="none">
              <a:solidFill>
                <a:schemeClr val="dk1"/>
              </a:solidFill>
              <a:latin typeface="Calibri"/>
              <a:ea typeface="Calibri"/>
              <a:cs typeface="Calibri"/>
              <a:sym typeface="Calibri"/>
            </a:endParaRPr>
          </a:p>
        </p:txBody>
      </p:sp>
      <p:sp>
        <p:nvSpPr>
          <p:cNvPr id="231" name="Google Shape;23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Quando se deseja ler todo o conteúdo de um array fazemos uso de laços. Assim podemos ler o array de ponta a ponta ou apenas parte dele. Exemplo:</a:t>
            </a: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String[ ] nome = { "Paulo", “Fernando“,”Mônica”,”Beatriz” };</a:t>
            </a:r>
            <a:endParaRPr/>
          </a:p>
          <a:p>
            <a:pPr marL="228600" marR="0" lvl="0" indent="-228600" algn="l" rtl="0">
              <a:lnSpc>
                <a:spcPct val="8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for(int n = 0; n &lt;= 3; n++){</a:t>
            </a:r>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Console.writeLine(nome[n]);</a:t>
            </a:r>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t>
            </a:r>
            <a:endParaRPr/>
          </a:p>
          <a:p>
            <a:pPr marL="128016" marR="0" lvl="1" indent="-1015" algn="l" rtl="0">
              <a:lnSpc>
                <a:spcPct val="8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foreach(var texto in nome){</a:t>
            </a:r>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Console.writeLine(texto);</a:t>
            </a:r>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228600" marR="0" lvl="0" indent="-50800" algn="l" rtl="0">
              <a:lnSpc>
                <a:spcPct val="8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Localizar um valor em um vetor</a:t>
            </a:r>
            <a:endParaRPr sz="4400" b="0" i="0" u="none" strike="noStrike" cap="none">
              <a:solidFill>
                <a:schemeClr val="dk1"/>
              </a:solidFill>
              <a:latin typeface="Calibri"/>
              <a:ea typeface="Calibri"/>
              <a:cs typeface="Calibri"/>
              <a:sym typeface="Calibri"/>
            </a:endParaRPr>
          </a:p>
        </p:txBody>
      </p:sp>
      <p:sp>
        <p:nvSpPr>
          <p:cNvPr id="237" name="Google Shape;23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int[ ] numeros = { 39, 0, 5, 1, 3, 10, 4 };</a:t>
            </a:r>
            <a:endParaRPr/>
          </a:p>
          <a:p>
            <a:pPr marL="0" marR="0" lvl="0" indent="0" algn="l" rtl="0">
              <a:lnSpc>
                <a:spcPct val="120000"/>
              </a:lnSpc>
              <a:spcBef>
                <a:spcPts val="0"/>
              </a:spcBef>
              <a:spcAft>
                <a:spcPts val="0"/>
              </a:spcAft>
              <a:buClr>
                <a:schemeClr val="dk1"/>
              </a:buClr>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Console.WriteLine(“Digite um número e verifique se ele existe no array”)</a:t>
            </a: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int valor = Int16.Parse(Console.ReadLine());</a:t>
            </a:r>
            <a:endParaRPr/>
          </a:p>
          <a:p>
            <a:pPr marL="0" marR="0" lvl="0" indent="0" algn="l" rtl="0">
              <a:lnSpc>
                <a:spcPct val="120000"/>
              </a:lnSpc>
              <a:spcBef>
                <a:spcPts val="0"/>
              </a:spcBef>
              <a:spcAft>
                <a:spcPts val="0"/>
              </a:spcAft>
              <a:buClr>
                <a:schemeClr val="dk1"/>
              </a:buClr>
              <a:buFont typeface="Arial"/>
              <a:buNone/>
            </a:pPr>
            <a:endParaRPr sz="1800" b="0" i="0" u="none" strike="noStrike" cap="none">
              <a:solidFill>
                <a:schemeClr val="dk1"/>
              </a:solidFill>
              <a:latin typeface="Calibri"/>
              <a:ea typeface="Calibri"/>
              <a:cs typeface="Calibri"/>
              <a:sym typeface="Calibri"/>
            </a:endParaRPr>
          </a:p>
          <a:p>
            <a:pPr marL="128016" marR="0" lvl="1" indent="-1015" algn="l" rtl="0">
              <a:lnSpc>
                <a:spcPct val="90000"/>
              </a:lnSpc>
              <a:spcBef>
                <a:spcPts val="50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foreach(var numero in numeros ){</a:t>
            </a:r>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if (numero == valor)</a:t>
            </a: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Console.Write(numero);</a:t>
            </a: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a:t>
            </a:r>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Console.ReadKey();</a:t>
            </a:r>
            <a:endParaRPr/>
          </a:p>
          <a:p>
            <a:pPr marL="0" marR="0" lvl="0" indent="0" algn="l" rtl="0">
              <a:lnSpc>
                <a:spcPct val="120000"/>
              </a:lnSpc>
              <a:spcBef>
                <a:spcPts val="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Array - Matriz</a:t>
            </a:r>
            <a:endParaRPr sz="4400" b="0" i="0" u="none" strike="noStrike" cap="none">
              <a:solidFill>
                <a:schemeClr val="dk1"/>
              </a:solidFill>
              <a:latin typeface="Calibri"/>
              <a:ea typeface="Calibri"/>
              <a:cs typeface="Calibri"/>
              <a:sym typeface="Calibri"/>
            </a:endParaRPr>
          </a:p>
        </p:txBody>
      </p:sp>
      <p:sp>
        <p:nvSpPr>
          <p:cNvPr id="243" name="Google Shape;24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Uma matriz é um array de 2 ou mais dimensões. Muito utilizado para armazenamento de muitos dados e de forma mais complexa. Abaixo um exemplo de matriz mais utilizado:</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String[ , ] dados = {</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{"Nome","Idade!"},</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{"Paulo","23"},</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{"Monica","45"}</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Array – Matriz - leitura</a:t>
            </a:r>
            <a:endParaRPr sz="4400" b="0" i="0" u="none" strike="noStrike" cap="none">
              <a:solidFill>
                <a:schemeClr val="dk1"/>
              </a:solidFill>
              <a:latin typeface="Calibri"/>
              <a:ea typeface="Calibri"/>
              <a:cs typeface="Calibri"/>
              <a:sym typeface="Calibri"/>
            </a:endParaRPr>
          </a:p>
        </p:txBody>
      </p:sp>
      <p:sp>
        <p:nvSpPr>
          <p:cNvPr id="249" name="Google Shape;24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String[ , ] dados =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{"Nome","Idade"},</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{"Paulo","23"},</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{"Monica","45"}</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Console.WriteLine(dados[ 0 ][ 1 ]);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Teremos a seguinte saída: Idade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Array – Matriz – leitura com laço</a:t>
            </a:r>
            <a:endParaRPr sz="4400" b="0" i="0" u="none" strike="noStrike" cap="none">
              <a:solidFill>
                <a:schemeClr val="dk1"/>
              </a:solidFill>
              <a:latin typeface="Calibri"/>
              <a:ea typeface="Calibri"/>
              <a:cs typeface="Calibri"/>
              <a:sym typeface="Calibri"/>
            </a:endParaRPr>
          </a:p>
        </p:txBody>
      </p:sp>
      <p:sp>
        <p:nvSpPr>
          <p:cNvPr id="255" name="Google Shape;255;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String[ , ] dados = {</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{"Nome","Idade"},</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{"Paulo","23"},</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{"Monica","45"}</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                            };</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for(int lin = 0; lin &lt;=2 ; lin++){</a:t>
            </a:r>
            <a:endParaRPr/>
          </a:p>
          <a:p>
            <a:pPr marL="128016" marR="0" lvl="1" indent="-101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for(int col = 0; col &lt;=1; col++){</a:t>
            </a:r>
            <a:endParaRPr/>
          </a:p>
          <a:p>
            <a:pPr marL="1078992" marR="0" lvl="7" indent="-12191" algn="l" rtl="0">
              <a:lnSpc>
                <a:spcPct val="90000"/>
              </a:lnSpc>
              <a:spcBef>
                <a:spcPts val="500"/>
              </a:spcBef>
              <a:spcAft>
                <a:spcPts val="0"/>
              </a:spcAft>
              <a:buClr>
                <a:schemeClr val="dk1"/>
              </a:buClr>
              <a:buFont typeface="Arial"/>
              <a:buNone/>
            </a:pPr>
            <a:r>
              <a:rPr lang="en-US" sz="1800" b="0" i="0" u="none" strike="noStrike" cap="none">
                <a:solidFill>
                  <a:schemeClr val="dk1"/>
                </a:solidFill>
                <a:latin typeface="Calibri"/>
                <a:ea typeface="Calibri"/>
                <a:cs typeface="Calibri"/>
                <a:sym typeface="Calibri"/>
              </a:rPr>
              <a:t>Console.WriteLine(dados[ lin ][ col ]);</a:t>
            </a:r>
            <a:endParaRPr/>
          </a:p>
          <a:p>
            <a:pPr marL="0" marR="0" lvl="0" indent="0" algn="l" rtl="0">
              <a:lnSpc>
                <a:spcPct val="90000"/>
              </a:lnSpc>
              <a:spcBef>
                <a:spcPts val="1000"/>
              </a:spcBef>
              <a:spcAft>
                <a:spcPts val="0"/>
              </a:spcAft>
              <a:buClr>
                <a:schemeClr val="dk1"/>
              </a:buClr>
              <a:buFont typeface="Arial"/>
              <a:buNone/>
            </a:pPr>
            <a:r>
              <a:rPr lang="en-US" sz="2800" b="0" i="0" u="none" strike="noStrike" cap="none">
                <a:solidFill>
                  <a:schemeClr val="dk1"/>
                </a:solidFill>
                <a:latin typeface="Calibri"/>
                <a:ea typeface="Calibri"/>
                <a:cs typeface="Calibri"/>
                <a:sym typeface="Calibri"/>
              </a:rPr>
              <a:t>Assim você terá todos os dados do array em tela.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0" y="0"/>
            <a:ext cx="5000625" cy="6894512"/>
            <a:chOff x="0" y="0"/>
            <a:chExt cx="2147483594" cy="2147483594"/>
          </a:xfrm>
        </p:grpSpPr>
        <p:pic>
          <p:nvPicPr>
            <p:cNvPr id="103" name="Google Shape;103;p14"/>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04" name="Google Shape;104;p14"/>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5" name="Google Shape;105;p14"/>
          <p:cNvPicPr preferRelativeResize="0"/>
          <p:nvPr/>
        </p:nvPicPr>
        <p:blipFill rotWithShape="1">
          <a:blip r:embed="rId4">
            <a:alphaModFix/>
          </a:blip>
          <a:srcRect/>
          <a:stretch/>
        </p:blipFill>
        <p:spPr>
          <a:xfrm>
            <a:off x="8904288" y="122238"/>
            <a:ext cx="1544637" cy="1546225"/>
          </a:xfrm>
          <a:prstGeom prst="rect">
            <a:avLst/>
          </a:prstGeom>
          <a:noFill/>
          <a:ln>
            <a:noFill/>
          </a:ln>
        </p:spPr>
      </p:pic>
      <p:sp>
        <p:nvSpPr>
          <p:cNvPr id="106" name="Google Shape;106;p14"/>
          <p:cNvSpPr txBox="1">
            <a:spLocks noGrp="1"/>
          </p:cNvSpPr>
          <p:nvPr>
            <p:ph type="title"/>
          </p:nvPr>
        </p:nvSpPr>
        <p:spPr>
          <a:xfrm>
            <a:off x="2152650" y="365125"/>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1" i="0" u="none" strike="noStrike" cap="none">
                <a:solidFill>
                  <a:schemeClr val="dk1"/>
                </a:solidFill>
                <a:latin typeface="Calibri"/>
                <a:ea typeface="Calibri"/>
                <a:cs typeface="Calibri"/>
                <a:sym typeface="Calibri"/>
              </a:rPr>
              <a:t>Estruturas de Controle de Fluxo</a:t>
            </a:r>
            <a:endParaRPr/>
          </a:p>
        </p:txBody>
      </p:sp>
      <p:sp>
        <p:nvSpPr>
          <p:cNvPr id="107" name="Google Shape;107;p14"/>
          <p:cNvSpPr txBox="1">
            <a:spLocks noGrp="1"/>
          </p:cNvSpPr>
          <p:nvPr>
            <p:ph type="body" idx="1"/>
          </p:nvPr>
        </p:nvSpPr>
        <p:spPr>
          <a:xfrm>
            <a:off x="2152651" y="2033587"/>
            <a:ext cx="8264525" cy="4824412"/>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80000"/>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Os comandos de controle de fluxo são a essência de qualquer linguagem, porque governam o fluxo da execução do programa. São poderosos e ajudam a explicar a popularidade da linguagem. Podemos dividir em três categorias:</a:t>
            </a:r>
            <a:endParaRPr/>
          </a:p>
          <a:p>
            <a:pPr marL="514350" marR="0" lvl="1" indent="-171450" algn="just" rtl="0">
              <a:lnSpc>
                <a:spcPct val="80000"/>
              </a:lnSpc>
              <a:spcBef>
                <a:spcPts val="3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 A primeira consiste em instruções condicionais</a:t>
            </a:r>
            <a:endParaRPr sz="2600" b="0" i="0" u="none" strike="noStrike" cap="none">
              <a:solidFill>
                <a:schemeClr val="dk1"/>
              </a:solidFill>
              <a:latin typeface="Calibri"/>
              <a:ea typeface="Calibri"/>
              <a:cs typeface="Calibri"/>
              <a:sym typeface="Calibri"/>
            </a:endParaRPr>
          </a:p>
          <a:p>
            <a:pPr marL="1200150" marR="0" lvl="3" indent="-171450" algn="just" rtl="0">
              <a:lnSpc>
                <a:spcPct val="80000"/>
              </a:lnSpc>
              <a:spcBef>
                <a:spcPts val="300"/>
              </a:spcBef>
              <a:spcAft>
                <a:spcPts val="0"/>
              </a:spcAft>
              <a:buClr>
                <a:schemeClr val="dk1"/>
              </a:buClr>
              <a:buSzPts val="2200"/>
              <a:buFont typeface="Arial"/>
              <a:buChar char="•"/>
            </a:pPr>
            <a:r>
              <a:rPr lang="en-US" sz="2200" b="1" i="0" u="none" strike="noStrike" cap="none">
                <a:solidFill>
                  <a:schemeClr val="dk1"/>
                </a:solidFill>
                <a:latin typeface="Calibri"/>
                <a:ea typeface="Calibri"/>
                <a:cs typeface="Calibri"/>
                <a:sym typeface="Calibri"/>
              </a:rPr>
              <a:t>if e switch</a:t>
            </a:r>
            <a:r>
              <a:rPr lang="en-US" sz="2200" b="0" i="0" u="none" strike="noStrike" cap="none">
                <a:solidFill>
                  <a:schemeClr val="dk1"/>
                </a:solidFill>
                <a:latin typeface="Calibri"/>
                <a:ea typeface="Calibri"/>
                <a:cs typeface="Calibri"/>
                <a:sym typeface="Calibri"/>
              </a:rPr>
              <a:t>.</a:t>
            </a:r>
            <a:endParaRPr/>
          </a:p>
          <a:p>
            <a:pPr marL="1200150" marR="0" lvl="3" indent="-171450" algn="just" rtl="0">
              <a:lnSpc>
                <a:spcPct val="80000"/>
              </a:lnSpc>
              <a:spcBef>
                <a:spcPts val="3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 </a:t>
            </a:r>
            <a:endParaRPr/>
          </a:p>
          <a:p>
            <a:pPr marL="514350" marR="0" lvl="1" indent="-171450" algn="just" rtl="0">
              <a:lnSpc>
                <a:spcPct val="80000"/>
              </a:lnSpc>
              <a:spcBef>
                <a:spcPts val="3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A segunda são os comandos de controle de loop :</a:t>
            </a:r>
            <a:endParaRPr/>
          </a:p>
          <a:p>
            <a:pPr marL="857250" marR="0" lvl="2" indent="-171450" algn="just" rtl="0">
              <a:lnSpc>
                <a:spcPct val="80000"/>
              </a:lnSpc>
              <a:spcBef>
                <a:spcPts val="300"/>
              </a:spcBef>
              <a:spcAft>
                <a:spcPts val="0"/>
              </a:spcAft>
              <a:buClr>
                <a:schemeClr val="dk1"/>
              </a:buClr>
              <a:buSzPts val="2300"/>
              <a:buFont typeface="Arial"/>
              <a:buChar char="•"/>
            </a:pPr>
            <a:r>
              <a:rPr lang="en-US" sz="2300" b="1" i="0" u="none" strike="noStrike" cap="none">
                <a:solidFill>
                  <a:schemeClr val="dk1"/>
                </a:solidFill>
                <a:latin typeface="Calibri"/>
                <a:ea typeface="Calibri"/>
                <a:cs typeface="Calibri"/>
                <a:sym typeface="Calibri"/>
              </a:rPr>
              <a:t>while, for e o do-while</a:t>
            </a:r>
            <a:r>
              <a:rPr lang="en-US" sz="2300" b="0" i="0" u="none" strike="noStrike" cap="none">
                <a:solidFill>
                  <a:schemeClr val="dk1"/>
                </a:solidFill>
                <a:latin typeface="Calibri"/>
                <a:ea typeface="Calibri"/>
                <a:cs typeface="Calibri"/>
                <a:sym typeface="Calibri"/>
              </a:rPr>
              <a:t>.</a:t>
            </a:r>
            <a:endParaRPr/>
          </a:p>
          <a:p>
            <a:pPr marL="857250" marR="0" lvl="2" indent="-171450" algn="just" rtl="0">
              <a:lnSpc>
                <a:spcPct val="80000"/>
              </a:lnSpc>
              <a:spcBef>
                <a:spcPts val="300"/>
              </a:spcBef>
              <a:spcAft>
                <a:spcPts val="0"/>
              </a:spcAft>
              <a:buClr>
                <a:schemeClr val="dk1"/>
              </a:buClr>
              <a:buFont typeface="Arial"/>
              <a:buNone/>
            </a:pPr>
            <a:r>
              <a:rPr lang="en-US" sz="2300" b="0" i="0" u="none" strike="noStrike" cap="none">
                <a:solidFill>
                  <a:schemeClr val="dk1"/>
                </a:solidFill>
                <a:latin typeface="Calibri"/>
                <a:ea typeface="Calibri"/>
                <a:cs typeface="Calibri"/>
                <a:sym typeface="Calibri"/>
              </a:rPr>
              <a:t> </a:t>
            </a:r>
            <a:endParaRPr/>
          </a:p>
          <a:p>
            <a:pPr marL="514350" marR="0" lvl="1" indent="-171450" algn="just" rtl="0">
              <a:lnSpc>
                <a:spcPct val="80000"/>
              </a:lnSpc>
              <a:spcBef>
                <a:spcPts val="3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Controle de erros:</a:t>
            </a:r>
            <a:endParaRPr/>
          </a:p>
          <a:p>
            <a:pPr marL="857250" marR="0" lvl="2" indent="-171450" algn="just" rtl="0">
              <a:lnSpc>
                <a:spcPct val="80000"/>
              </a:lnSpc>
              <a:spcBef>
                <a:spcPts val="300"/>
              </a:spcBef>
              <a:spcAft>
                <a:spcPts val="0"/>
              </a:spcAft>
              <a:buClr>
                <a:schemeClr val="dk1"/>
              </a:buClr>
              <a:buSzPts val="2300"/>
              <a:buFont typeface="Arial"/>
              <a:buChar char="•"/>
            </a:pPr>
            <a:r>
              <a:rPr lang="en-US" sz="2300" b="1" i="0" u="none" strike="noStrike" cap="none">
                <a:solidFill>
                  <a:schemeClr val="dk1"/>
                </a:solidFill>
                <a:latin typeface="Calibri"/>
                <a:ea typeface="Calibri"/>
                <a:cs typeface="Calibri"/>
                <a:sym typeface="Calibri"/>
              </a:rPr>
              <a:t>Try ... Catch ... Finally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Validação documento</a:t>
            </a:r>
            <a:endParaRPr sz="4400" b="0" i="0" u="none" strike="noStrike" cap="none">
              <a:solidFill>
                <a:schemeClr val="dk1"/>
              </a:solidFill>
              <a:latin typeface="Calibri"/>
              <a:ea typeface="Calibri"/>
              <a:cs typeface="Calibri"/>
              <a:sym typeface="Calibri"/>
            </a:endParaRPr>
          </a:p>
        </p:txBody>
      </p:sp>
      <p:sp>
        <p:nvSpPr>
          <p:cNvPr id="261" name="Google Shape;26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Validar CPF - </a:t>
            </a:r>
            <a:r>
              <a:rPr lang="en-US" sz="2800" b="0" i="0" u="sng" strike="noStrike" cap="none">
                <a:solidFill>
                  <a:schemeClr val="hlink"/>
                </a:solidFill>
                <a:latin typeface="Calibri"/>
                <a:ea typeface="Calibri"/>
                <a:cs typeface="Calibri"/>
                <a:sym typeface="Calibri"/>
                <a:hlinkClick r:id="rId3"/>
              </a:rPr>
              <a:t>www.geradorcpf.com/algoritmo_do_cpf.htm</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Validar Cartão de Crédito - </a:t>
            </a:r>
            <a:r>
              <a:rPr lang="en-US" sz="2800" b="0" i="0" u="sng" strike="noStrike" cap="none">
                <a:solidFill>
                  <a:schemeClr val="hlink"/>
                </a:solidFill>
                <a:latin typeface="Calibri"/>
                <a:ea typeface="Calibri"/>
                <a:cs typeface="Calibri"/>
                <a:sym typeface="Calibri"/>
                <a:hlinkClick r:id="rId4"/>
              </a:rPr>
              <a:t>ghiorzi.org/DVnew.htm</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Validar RG - </a:t>
            </a:r>
            <a:r>
              <a:rPr lang="en-US" sz="2800" b="0" i="0" u="sng" strike="noStrike" cap="none">
                <a:solidFill>
                  <a:schemeClr val="hlink"/>
                </a:solidFill>
                <a:latin typeface="Calibri"/>
                <a:ea typeface="Calibri"/>
                <a:cs typeface="Calibri"/>
                <a:sym typeface="Calibri"/>
                <a:hlinkClick r:id="rId4"/>
              </a:rPr>
              <a:t>ghiorzi.org/DVnew.htm</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Validar Titulo Eleitoral - </a:t>
            </a:r>
            <a:r>
              <a:rPr lang="en-US" sz="2800" b="0" i="0" u="sng" strike="noStrike" cap="none">
                <a:solidFill>
                  <a:schemeClr val="hlink"/>
                </a:solidFill>
                <a:latin typeface="Calibri"/>
                <a:ea typeface="Calibri"/>
                <a:cs typeface="Calibri"/>
                <a:sym typeface="Calibri"/>
                <a:hlinkClick r:id="rId4"/>
              </a:rPr>
              <a:t>ghiorzi.org/DVnew.htm</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função</a:t>
            </a:r>
            <a:endParaRPr sz="4400" b="0" i="0" u="none" strike="noStrike" cap="none">
              <a:solidFill>
                <a:schemeClr val="dk1"/>
              </a:solidFill>
              <a:latin typeface="Calibri"/>
              <a:ea typeface="Calibri"/>
              <a:cs typeface="Calibri"/>
              <a:sym typeface="Calibri"/>
            </a:endParaRPr>
          </a:p>
        </p:txBody>
      </p:sp>
      <p:sp>
        <p:nvSpPr>
          <p:cNvPr id="267" name="Google Shape;26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principal característica é a utilização de técnicas que decompõem a</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solução de um problema em “blocos” que interagem com um bloco principal. Isso é possível por meio da técnica de refinamentos sucessivos e da modularização dos algoritmos.</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Você pode inserir funções em seus algoritmos, baste ter bem definido o que qual parte da estrutura de código se pretende modularizar.</a:t>
            </a: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As ações de função estão hierarquicamente subordinadas a um algoritmo principal. Dentro de uma função, pode haver o chamamento de outras funções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Funções</a:t>
            </a:r>
            <a:endParaRPr sz="4400" b="0" i="0" u="none" strike="noStrike" cap="none">
              <a:solidFill>
                <a:schemeClr val="dk1"/>
              </a:solidFill>
              <a:latin typeface="Calibri"/>
              <a:ea typeface="Calibri"/>
              <a:cs typeface="Calibri"/>
              <a:sym typeface="Calibri"/>
            </a:endParaRPr>
          </a:p>
        </p:txBody>
      </p:sp>
      <p:sp>
        <p:nvSpPr>
          <p:cNvPr id="273" name="Google Shape;273;p34"/>
          <p:cNvSpPr txBox="1">
            <a:spLocks noGrp="1"/>
          </p:cNvSpPr>
          <p:nvPr>
            <p:ph type="body" idx="1"/>
          </p:nvPr>
        </p:nvSpPr>
        <p:spPr>
          <a:xfrm>
            <a:off x="488950" y="1690700"/>
            <a:ext cx="105156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Há quatro tipos de funções: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Função sem retorno e argumentos;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Função sem retorno e com argumentos;</a:t>
            </a:r>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Função com retorno e sem argumentos;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Função com retorno e com argumentos;</a:t>
            </a:r>
            <a:endParaRPr sz="2400" b="0" i="0" u="none" strike="noStrike" cap="none">
              <a:solidFill>
                <a:schemeClr val="dk1"/>
              </a:solidFill>
              <a:latin typeface="Calibri"/>
              <a:ea typeface="Calibri"/>
              <a:cs typeface="Calibri"/>
              <a:sym typeface="Calibri"/>
            </a:endParaRPr>
          </a:p>
        </p:txBody>
      </p:sp>
      <p:sp>
        <p:nvSpPr>
          <p:cNvPr id="274" name="Google Shape;274;p34"/>
          <p:cNvSpPr/>
          <p:nvPr/>
        </p:nvSpPr>
        <p:spPr>
          <a:xfrm>
            <a:off x="6392637" y="2506499"/>
            <a:ext cx="534300" cy="463200"/>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34"/>
          <p:cNvSpPr txBox="1"/>
          <p:nvPr/>
        </p:nvSpPr>
        <p:spPr>
          <a:xfrm>
            <a:off x="7587002" y="2405227"/>
            <a:ext cx="3766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Também conhecida como procedimento</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As funções quando não possuem retorno, em C#, elas são declaradas como VOID – vazio. </a:t>
            </a:r>
            <a:endParaRPr/>
          </a:p>
          <a:p>
            <a:pPr marL="228600" marR="0" lvl="0" indent="-228600" algn="l" rtl="0">
              <a:lnSpc>
                <a:spcPct val="8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Funções com retorno deve ter o tipo de retorno declarado diferente de VOID.</a:t>
            </a:r>
            <a:endParaRPr sz="2590" b="0" i="0" u="none" strike="noStrike" cap="none">
              <a:solidFill>
                <a:schemeClr val="dk1"/>
              </a:solidFill>
              <a:latin typeface="Calibri"/>
              <a:ea typeface="Calibri"/>
              <a:cs typeface="Calibri"/>
              <a:sym typeface="Calibri"/>
            </a:endParaRPr>
          </a:p>
          <a:p>
            <a:pPr marL="228600" marR="0" lvl="0" indent="-228600" algn="l" rtl="0">
              <a:lnSpc>
                <a:spcPct val="8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Outro ponto que devemos destacar é que toda função deve possuir um nome e seguido por parênteses. Esses, por sua vez, podem conter algo ou não.</a:t>
            </a:r>
            <a:endParaRPr/>
          </a:p>
          <a:p>
            <a:pPr marL="228600" marR="0" lvl="0" indent="-228600" algn="l" rtl="0">
              <a:lnSpc>
                <a:spcPct val="8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Os elementos presentes nos parênteses são chamados de ARGUMENTOS. Muitas pessoas chamam de parâmetros. </a:t>
            </a:r>
            <a:endParaRPr/>
          </a:p>
          <a:p>
            <a:pPr marL="228600" marR="0" lvl="0" indent="-228600" algn="l" rtl="0">
              <a:lnSpc>
                <a:spcPct val="80000"/>
              </a:lnSpc>
              <a:spcBef>
                <a:spcPts val="1000"/>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Para que uma função faça as suas execuções é necessário “chama-la”, ou seja, escrever o nome da função no momento em que for utilizá-la.</a:t>
            </a:r>
            <a:endParaRPr sz="2590" b="0" i="0" u="none" strike="noStrike" cap="none">
              <a:solidFill>
                <a:schemeClr val="dk1"/>
              </a:solidFill>
              <a:latin typeface="Calibri"/>
              <a:ea typeface="Calibri"/>
              <a:cs typeface="Calibri"/>
              <a:sym typeface="Calibri"/>
            </a:endParaRPr>
          </a:p>
        </p:txBody>
      </p:sp>
      <p:sp>
        <p:nvSpPr>
          <p:cNvPr id="281" name="Google Shape;28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Características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Função SEM RETORNO E SEM ARGUMENTOS:</a:t>
            </a:r>
            <a:endParaRPr/>
          </a:p>
          <a:p>
            <a:pPr marL="128016" marR="0" lvl="1" indent="-101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128016" marR="0" lvl="1" indent="-101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void mensagem(){</a:t>
            </a:r>
            <a:endParaRPr/>
          </a:p>
          <a:p>
            <a:pPr marL="128016" marR="0" lvl="1" indent="-101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Console.WriteLine(“Olá! Seja bem vindo!”);</a:t>
            </a:r>
            <a:endParaRPr/>
          </a:p>
          <a:p>
            <a:pPr marL="310896" marR="0" lvl="2" indent="-609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p:txBody>
      </p:sp>
      <p:sp>
        <p:nvSpPr>
          <p:cNvPr id="287" name="Google Shape;28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EXEMPLOS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Função SEM RETORNO E COM ARGUMENTOS:</a:t>
            </a:r>
            <a:endParaRPr/>
          </a:p>
          <a:p>
            <a:pPr marL="128016" marR="0" lvl="1" indent="-101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128016" marR="0" lvl="1" indent="-101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void mensagem(String </a:t>
            </a:r>
            <a:r>
              <a:rPr lang="en-US" sz="2400" b="0" i="0" u="none" strike="noStrike" cap="none">
                <a:solidFill>
                  <a:srgbClr val="FF0000"/>
                </a:solidFill>
                <a:latin typeface="Calibri"/>
                <a:ea typeface="Calibri"/>
                <a:cs typeface="Calibri"/>
                <a:sym typeface="Calibri"/>
              </a:rPr>
              <a:t>nome</a:t>
            </a:r>
            <a:r>
              <a:rPr lang="en-US" sz="2400" b="0" i="0" u="none" strike="noStrike" cap="none">
                <a:solidFill>
                  <a:schemeClr val="dk1"/>
                </a:solidFill>
                <a:latin typeface="Calibri"/>
                <a:ea typeface="Calibri"/>
                <a:cs typeface="Calibri"/>
                <a:sym typeface="Calibri"/>
              </a:rPr>
              <a:t>){</a:t>
            </a:r>
            <a:endParaRPr/>
          </a:p>
          <a:p>
            <a:pPr marL="128016" marR="0" lvl="1" indent="-101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Console.WriteLine(“Olá, Sr(a): “ + </a:t>
            </a:r>
            <a:r>
              <a:rPr lang="en-US" sz="2400" b="0" i="0" u="none" strike="noStrike" cap="none">
                <a:solidFill>
                  <a:srgbClr val="FF0000"/>
                </a:solidFill>
                <a:latin typeface="Calibri"/>
                <a:ea typeface="Calibri"/>
                <a:cs typeface="Calibri"/>
                <a:sym typeface="Calibri"/>
              </a:rPr>
              <a:t>nome</a:t>
            </a:r>
            <a:r>
              <a:rPr lang="en-US" sz="2400" b="0" i="0" u="none" strike="noStrike" cap="none">
                <a:solidFill>
                  <a:schemeClr val="dk1"/>
                </a:solidFill>
                <a:latin typeface="Calibri"/>
                <a:ea typeface="Calibri"/>
                <a:cs typeface="Calibri"/>
                <a:sym typeface="Calibri"/>
              </a:rPr>
              <a:t> + “! Seja bem vindo!”);</a:t>
            </a:r>
            <a:endParaRPr/>
          </a:p>
          <a:p>
            <a:pPr marL="310896" marR="0" lvl="2" indent="-609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p:txBody>
      </p:sp>
      <p:sp>
        <p:nvSpPr>
          <p:cNvPr id="293" name="Google Shape;29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EXEMPLOS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Função COM RETORNO E SEM ARGUMENTOS:</a:t>
            </a:r>
            <a:endParaRPr/>
          </a:p>
          <a:p>
            <a:pPr marL="128016" marR="0" lvl="1" indent="-101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128016" marR="0" lvl="1" indent="-101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Double valorPI(){</a:t>
            </a:r>
            <a:endParaRPr/>
          </a:p>
          <a:p>
            <a:pPr marL="128016" marR="0" lvl="1" indent="-101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a:t>
            </a:r>
            <a:r>
              <a:rPr lang="en-US" sz="2400" b="0" i="0" u="none" strike="noStrike" cap="none">
                <a:solidFill>
                  <a:srgbClr val="FF0000"/>
                </a:solidFill>
                <a:latin typeface="Calibri"/>
                <a:ea typeface="Calibri"/>
                <a:cs typeface="Calibri"/>
                <a:sym typeface="Calibri"/>
              </a:rPr>
              <a:t>return </a:t>
            </a:r>
            <a:r>
              <a:rPr lang="en-US" sz="2400" b="0" i="0" u="none" strike="noStrike" cap="none">
                <a:solidFill>
                  <a:schemeClr val="dk1"/>
                </a:solidFill>
                <a:latin typeface="Calibri"/>
                <a:ea typeface="Calibri"/>
                <a:cs typeface="Calibri"/>
                <a:sym typeface="Calibri"/>
              </a:rPr>
              <a:t>3.1415</a:t>
            </a:r>
            <a:endParaRPr/>
          </a:p>
          <a:p>
            <a:pPr marL="310896" marR="0" lvl="2" indent="-6095" algn="l" rtl="0">
              <a:lnSpc>
                <a:spcPct val="9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9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p:txBody>
      </p:sp>
      <p:sp>
        <p:nvSpPr>
          <p:cNvPr id="299" name="Google Shape;29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EXEMPLOS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Função COM RETORNO E COM ARGUMENTOS:</a:t>
            </a:r>
            <a:endParaRPr/>
          </a:p>
          <a:p>
            <a:pPr marL="128016" marR="0" lvl="1" indent="-1015" algn="l" rtl="0">
              <a:lnSpc>
                <a:spcPct val="8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Int areaDoRetangulo(int largura, int altura){</a:t>
            </a:r>
            <a:endParaRPr/>
          </a:p>
          <a:p>
            <a:pPr marL="128016" marR="0" lvl="1" indent="-1015" algn="l" rtl="0">
              <a:lnSpc>
                <a:spcPct val="8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int resultado;</a:t>
            </a:r>
            <a:endParaRPr/>
          </a:p>
          <a:p>
            <a:pPr marL="128016" marR="0" lvl="1" indent="-1015" algn="l" rtl="0">
              <a:lnSpc>
                <a:spcPct val="8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128016" marR="0" lvl="1" indent="-101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resultado  = largura * altura;</a:t>
            </a:r>
            <a:endParaRPr/>
          </a:p>
          <a:p>
            <a:pPr marL="128016" marR="0" lvl="1" indent="-1015" algn="l" rtl="0">
              <a:lnSpc>
                <a:spcPct val="8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a:t>
            </a:r>
            <a:r>
              <a:rPr lang="en-US" sz="2400" b="0" i="0" u="none" strike="noStrike" cap="none">
                <a:solidFill>
                  <a:srgbClr val="FF0000"/>
                </a:solidFill>
                <a:latin typeface="Calibri"/>
                <a:ea typeface="Calibri"/>
                <a:cs typeface="Calibri"/>
                <a:sym typeface="Calibri"/>
              </a:rPr>
              <a:t>return </a:t>
            </a:r>
            <a:r>
              <a:rPr lang="en-US" sz="2400" b="0" i="0" u="none" strike="noStrike" cap="none">
                <a:solidFill>
                  <a:schemeClr val="dk1"/>
                </a:solidFill>
                <a:latin typeface="Calibri"/>
                <a:ea typeface="Calibri"/>
                <a:cs typeface="Calibri"/>
                <a:sym typeface="Calibri"/>
              </a:rPr>
              <a:t>resultado</a:t>
            </a:r>
            <a:endParaRPr/>
          </a:p>
          <a:p>
            <a:pPr marL="310896" marR="0" lvl="2" indent="-6095" algn="l" rtl="0">
              <a:lnSpc>
                <a:spcPct val="80000"/>
              </a:lnSpc>
              <a:spcBef>
                <a:spcPts val="5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10896" marR="0" lvl="2" indent="-6095" algn="l" rtl="0">
              <a:lnSpc>
                <a:spcPct val="80000"/>
              </a:lnSpc>
              <a:spcBef>
                <a:spcPts val="5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p:txBody>
      </p:sp>
      <p:sp>
        <p:nvSpPr>
          <p:cNvPr id="305" name="Google Shape;30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EXEMPLOS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Try-Catch</a:t>
            </a:r>
            <a:endParaRPr sz="4400" b="0" i="0" u="none" strike="noStrike" cap="none">
              <a:solidFill>
                <a:schemeClr val="dk1"/>
              </a:solidFill>
              <a:latin typeface="Calibri"/>
              <a:ea typeface="Calibri"/>
              <a:cs typeface="Calibri"/>
              <a:sym typeface="Calibri"/>
            </a:endParaRPr>
          </a:p>
        </p:txBody>
      </p:sp>
      <p:sp>
        <p:nvSpPr>
          <p:cNvPr id="311" name="Google Shape;311;p40"/>
          <p:cNvSpPr txBox="1">
            <a:spLocks noGrp="1"/>
          </p:cNvSpPr>
          <p:nvPr>
            <p:ph type="body" idx="1"/>
          </p:nvPr>
        </p:nvSpPr>
        <p:spPr>
          <a:xfrm>
            <a:off x="838200" y="1690688"/>
            <a:ext cx="10519931" cy="60939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A instrução try-catch consiste em um bloco try seguido por uma ou mais</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cláusulas catch, que especificam os manipuladores para diferentes exceções.</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O bloco try contém o código protegido que pode causar a exceção.</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O bloco é executado até que uma exceção seja lançada ou ele seja</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concluído com êxito.</a:t>
            </a:r>
            <a:r>
              <a:rPr lang="en-US" sz="26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try{</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//comandos</a:t>
            </a: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catch{</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//comandos</a:t>
            </a: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a:t>
            </a: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Exemplo Try-Catch</a:t>
            </a:r>
            <a:endParaRPr sz="4400" b="0" i="0" u="none" strike="noStrike" cap="none">
              <a:solidFill>
                <a:schemeClr val="dk1"/>
              </a:solidFill>
              <a:latin typeface="Calibri"/>
              <a:ea typeface="Calibri"/>
              <a:cs typeface="Calibri"/>
              <a:sym typeface="Calibri"/>
            </a:endParaRPr>
          </a:p>
        </p:txBody>
      </p:sp>
      <p:sp>
        <p:nvSpPr>
          <p:cNvPr id="317" name="Google Shape;317;p41"/>
          <p:cNvSpPr txBox="1">
            <a:spLocks noGrp="1"/>
          </p:cNvSpPr>
          <p:nvPr>
            <p:ph type="body" idx="1"/>
          </p:nvPr>
        </p:nvSpPr>
        <p:spPr>
          <a:xfrm>
            <a:off x="838200" y="859224"/>
            <a:ext cx="8060861" cy="65248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Conversão de tipos, Divisão por Zero, Escrita em arquivos. </a:t>
            </a: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object o2 = null;  </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try  </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int i2 = (int)o2;   // Error  </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catch (FileNotFoundException e){ </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//comandos </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catch (IOException e) {</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//comandos </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Font typeface="Arial"/>
              <a:buNone/>
            </a:pPr>
            <a:endParaRPr sz="2400" b="0" i="0" u="sng" strike="noStrike" cap="none">
              <a:solidFill>
                <a:schemeClr val="hlink"/>
              </a:solidFill>
              <a:latin typeface="Calibri"/>
              <a:ea typeface="Calibri"/>
              <a:cs typeface="Calibri"/>
              <a:sym typeface="Calibri"/>
              <a:hlinkClick r:id="rId3"/>
            </a:endParaRPr>
          </a:p>
          <a:p>
            <a:pPr marL="0" marR="0" lvl="0" indent="0" algn="l" rtl="0">
              <a:lnSpc>
                <a:spcPct val="100000"/>
              </a:lnSpc>
              <a:spcBef>
                <a:spcPts val="0"/>
              </a:spcBef>
              <a:spcAft>
                <a:spcPts val="0"/>
              </a:spcAft>
              <a:buClr>
                <a:srgbClr val="222222"/>
              </a:buClr>
              <a:buFont typeface="Arial"/>
              <a:buNone/>
            </a:pPr>
            <a:r>
              <a:rPr lang="en-US" sz="1600" b="0" i="0" u="sng" strike="noStrike" cap="none">
                <a:solidFill>
                  <a:schemeClr val="hlink"/>
                </a:solidFill>
                <a:latin typeface="Calibri"/>
                <a:ea typeface="Calibri"/>
                <a:cs typeface="Calibri"/>
                <a:sym typeface="Calibri"/>
                <a:hlinkClick r:id="rId3"/>
              </a:rPr>
              <a:t>https://docs.microsoft.com/pt-br/dotnet/csharp/language-reference/keywords/try-catch</a:t>
            </a:r>
            <a:endParaRPr sz="1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15"/>
          <p:cNvGrpSpPr/>
          <p:nvPr/>
        </p:nvGrpSpPr>
        <p:grpSpPr>
          <a:xfrm>
            <a:off x="0" y="-3174"/>
            <a:ext cx="5114925" cy="6894512"/>
            <a:chOff x="0" y="0"/>
            <a:chExt cx="2147483594" cy="2147483594"/>
          </a:xfrm>
        </p:grpSpPr>
        <p:pic>
          <p:nvPicPr>
            <p:cNvPr id="113" name="Google Shape;113;p15"/>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14" name="Google Shape;114;p15"/>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15" name="Google Shape;115;p15"/>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16" name="Google Shape;116;p15"/>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While, Do/While, For e ForEach São Laços de Repetições:</a:t>
            </a:r>
            <a:endParaRPr/>
          </a:p>
        </p:txBody>
      </p:sp>
      <p:sp>
        <p:nvSpPr>
          <p:cNvPr id="117" name="Google Shape;117;p15"/>
          <p:cNvSpPr txBox="1">
            <a:spLocks noGrp="1"/>
          </p:cNvSpPr>
          <p:nvPr>
            <p:ph type="body" idx="1"/>
          </p:nvPr>
        </p:nvSpPr>
        <p:spPr>
          <a:xfrm>
            <a:off x="3575050" y="1825626"/>
            <a:ext cx="6464300" cy="435133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Frequentemente em nossas aplicações precisamos repetir a execução de um bloco de códigos do programa até que determinada condição seja verdadeira, ou senão até uma quantidade de vezes seja satisfeita. Para que essas repetições sejam possíveis, usamos os laços de repetições do C#.</a:t>
            </a: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Exemplo Try-Catch-Finally</a:t>
            </a:r>
            <a:endParaRPr sz="4400" b="0" i="0" u="none" strike="noStrike" cap="none">
              <a:solidFill>
                <a:schemeClr val="dk1"/>
              </a:solidFill>
              <a:latin typeface="Calibri"/>
              <a:ea typeface="Calibri"/>
              <a:cs typeface="Calibri"/>
              <a:sym typeface="Calibri"/>
            </a:endParaRPr>
          </a:p>
        </p:txBody>
      </p:sp>
      <p:sp>
        <p:nvSpPr>
          <p:cNvPr id="323" name="Google Shape;323;p42"/>
          <p:cNvSpPr txBox="1">
            <a:spLocks noGrp="1"/>
          </p:cNvSpPr>
          <p:nvPr>
            <p:ph type="body" idx="1"/>
          </p:nvPr>
        </p:nvSpPr>
        <p:spPr>
          <a:xfrm>
            <a:off x="838200" y="1065569"/>
            <a:ext cx="8170698" cy="692497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Conversão de tipos, Divisão por Zero, Escrita em arquivos. </a:t>
            </a: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object o2 = null;  </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try  </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StreamWriter sw = new StreamWriter(“Arquivo.txt”)</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sw.close();</a:t>
            </a:r>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	sw.WriteLine(“teste”);</a:t>
            </a:r>
            <a:endParaRPr sz="2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rgbClr val="222222"/>
              </a:buClr>
              <a:buFont typeface="Arial"/>
              <a:buNone/>
            </a:pPr>
            <a:r>
              <a:rPr lang="en-US" sz="2600" b="0" i="0" u="none" strike="noStrike" cap="none">
                <a:solidFill>
                  <a:srgbClr val="222222"/>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catch (Exception ex){ </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//comandos </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finally{</a:t>
            </a:r>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//comandos </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Font typeface="Arial"/>
              <a:buNone/>
            </a:pPr>
            <a:endParaRPr sz="2400" b="0" i="0" u="sng" strike="noStrike" cap="none">
              <a:solidFill>
                <a:schemeClr val="hlink"/>
              </a:solidFill>
              <a:latin typeface="Calibri"/>
              <a:ea typeface="Calibri"/>
              <a:cs typeface="Calibri"/>
              <a:sym typeface="Calibri"/>
              <a:hlinkClick r:id="rId3"/>
            </a:endParaRPr>
          </a:p>
          <a:p>
            <a:pPr marL="0" marR="0" lvl="0" indent="0" algn="l" rtl="0">
              <a:lnSpc>
                <a:spcPct val="100000"/>
              </a:lnSpc>
              <a:spcBef>
                <a:spcPts val="0"/>
              </a:spcBef>
              <a:spcAft>
                <a:spcPts val="0"/>
              </a:spcAft>
              <a:buClr>
                <a:srgbClr val="222222"/>
              </a:buClr>
              <a:buFont typeface="Arial"/>
              <a:buNone/>
            </a:pPr>
            <a:r>
              <a:rPr lang="en-US" sz="1600" b="0" i="0" u="sng" strike="noStrike" cap="none">
                <a:solidFill>
                  <a:schemeClr val="hlink"/>
                </a:solidFill>
                <a:latin typeface="Calibri"/>
                <a:ea typeface="Calibri"/>
                <a:cs typeface="Calibri"/>
                <a:sym typeface="Calibri"/>
                <a:hlinkClick r:id="rId3"/>
              </a:rPr>
              <a:t>https://docs.microsoft.com/pt-br/dotnet/csharp/language-reference/keywords/try-catch</a:t>
            </a:r>
            <a:endParaRPr sz="1600" b="0" i="0" u="none" strike="noStrike" cap="none">
              <a:solidFill>
                <a:srgbClr val="222222"/>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r>
              <a:rPr lang="en-US" sz="26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6"/>
          <p:cNvGrpSpPr/>
          <p:nvPr/>
        </p:nvGrpSpPr>
        <p:grpSpPr>
          <a:xfrm>
            <a:off x="0" y="-20320"/>
            <a:ext cx="5114925" cy="6894512"/>
            <a:chOff x="0" y="0"/>
            <a:chExt cx="2147483594" cy="2147483594"/>
          </a:xfrm>
        </p:grpSpPr>
        <p:pic>
          <p:nvPicPr>
            <p:cNvPr id="123" name="Google Shape;123;p16"/>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24" name="Google Shape;124;p16"/>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25" name="Google Shape;125;p16"/>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26" name="Google Shape;126;p16"/>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Instrução While</a:t>
            </a:r>
            <a:endParaRPr sz="3600" b="0" i="0" u="none" strike="noStrike" cap="none">
              <a:solidFill>
                <a:schemeClr val="dk1"/>
              </a:solidFill>
              <a:latin typeface="Calibri"/>
              <a:ea typeface="Calibri"/>
              <a:cs typeface="Calibri"/>
              <a:sym typeface="Calibri"/>
            </a:endParaRPr>
          </a:p>
        </p:txBody>
      </p:sp>
      <p:sp>
        <p:nvSpPr>
          <p:cNvPr id="127" name="Google Shape;127;p16"/>
          <p:cNvSpPr txBox="1">
            <a:spLocks noGrp="1"/>
          </p:cNvSpPr>
          <p:nvPr>
            <p:ph type="body" idx="1"/>
          </p:nvPr>
        </p:nvSpPr>
        <p:spPr>
          <a:xfrm>
            <a:off x="3575050" y="1825626"/>
            <a:ext cx="8047990" cy="435133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Esta instrução é usada quando não sabemos quantas vezes um determinado bloco de instruções precisa ser repetido. Com ele, a execução das instruções vai continuar até que uma condição seja verdadeira. A condição a ser analisada para a execução do laço de repetição deverá retornar um valor booleano.</a:t>
            </a:r>
            <a:endParaRPr sz="2600" b="0" i="0" u="none" strike="noStrike" cap="none">
              <a:solidFill>
                <a:schemeClr val="dk1"/>
              </a:solidFill>
              <a:latin typeface="Calibri"/>
              <a:ea typeface="Calibri"/>
              <a:cs typeface="Calibri"/>
              <a:sym typeface="Calibri"/>
            </a:endParaRPr>
          </a:p>
        </p:txBody>
      </p:sp>
      <p:sp>
        <p:nvSpPr>
          <p:cNvPr id="128" name="Google Shape;128;p16"/>
          <p:cNvSpPr txBox="1"/>
          <p:nvPr/>
        </p:nvSpPr>
        <p:spPr>
          <a:xfrm>
            <a:off x="3686708" y="3750969"/>
            <a:ext cx="6930295" cy="2634622"/>
          </a:xfrm>
          <a:prstGeom prst="rect">
            <a:avLst/>
          </a:prstGeom>
          <a:noFill/>
          <a:ln>
            <a:noFill/>
          </a:ln>
        </p:spPr>
        <p:txBody>
          <a:bodyPr spcFirstLastPara="1" wrap="square" lIns="0" tIns="231700" rIns="0" bIns="0" anchor="ctr" anchorCtr="0">
            <a:noAutofit/>
          </a:bodyPr>
          <a:lstStyle/>
          <a:p>
            <a:pPr marL="0" marR="0" lvl="0" indent="0" algn="l" rtl="0">
              <a:lnSpc>
                <a:spcPct val="100000"/>
              </a:lnSpc>
              <a:spcBef>
                <a:spcPts val="0"/>
              </a:spcBef>
              <a:spcAft>
                <a:spcPts val="0"/>
              </a:spcAft>
              <a:buClr>
                <a:srgbClr val="1D2021"/>
              </a:buClr>
              <a:buFont typeface="Arial"/>
              <a:buNone/>
            </a:pPr>
            <a:r>
              <a:rPr lang="en-US" sz="2600">
                <a:solidFill>
                  <a:srgbClr val="1D2021"/>
                </a:solidFill>
                <a:latin typeface="Calibri"/>
                <a:ea typeface="Calibri"/>
                <a:cs typeface="Calibri"/>
                <a:sym typeface="Calibri"/>
              </a:rPr>
              <a:t>while (teste condicional) {</a:t>
            </a:r>
            <a:endParaRPr/>
          </a:p>
          <a:p>
            <a:pPr marL="0" marR="0" lvl="0" indent="0" algn="l" rtl="0">
              <a:lnSpc>
                <a:spcPct val="100000"/>
              </a:lnSpc>
              <a:spcBef>
                <a:spcPts val="0"/>
              </a:spcBef>
              <a:spcAft>
                <a:spcPts val="0"/>
              </a:spcAft>
              <a:buClr>
                <a:schemeClr val="dk1"/>
              </a:buClr>
              <a:buFont typeface="Arial"/>
              <a:buNone/>
            </a:pPr>
            <a:endParaRPr sz="2600">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a:solidFill>
                  <a:srgbClr val="1D2021"/>
                </a:solidFill>
                <a:latin typeface="Calibri"/>
                <a:ea typeface="Calibri"/>
                <a:cs typeface="Calibri"/>
                <a:sym typeface="Calibri"/>
              </a:rPr>
              <a:t> //comandos; &gt; serão executados enquanto o teste </a:t>
            </a:r>
            <a:endParaRPr/>
          </a:p>
          <a:p>
            <a:pPr marL="0" marR="0" lvl="0" indent="0" algn="l" rtl="0">
              <a:lnSpc>
                <a:spcPct val="100000"/>
              </a:lnSpc>
              <a:spcBef>
                <a:spcPts val="0"/>
              </a:spcBef>
              <a:spcAft>
                <a:spcPts val="0"/>
              </a:spcAft>
              <a:buClr>
                <a:srgbClr val="1D2021"/>
              </a:buClr>
              <a:buFont typeface="Arial"/>
              <a:buNone/>
            </a:pPr>
            <a:r>
              <a:rPr lang="en-US" sz="2600">
                <a:solidFill>
                  <a:srgbClr val="1D2021"/>
                </a:solidFill>
                <a:latin typeface="Calibri"/>
                <a:ea typeface="Calibri"/>
                <a:cs typeface="Calibri"/>
                <a:sym typeface="Calibri"/>
              </a:rPr>
              <a:t>condicional for igual a verdadeiro (true) </a:t>
            </a:r>
            <a:endParaRPr/>
          </a:p>
          <a:p>
            <a:pPr marL="0" marR="0" lvl="0" indent="0" algn="l" rtl="0">
              <a:lnSpc>
                <a:spcPct val="100000"/>
              </a:lnSpc>
              <a:spcBef>
                <a:spcPts val="0"/>
              </a:spcBef>
              <a:spcAft>
                <a:spcPts val="0"/>
              </a:spcAft>
              <a:buClr>
                <a:schemeClr val="dk1"/>
              </a:buClr>
              <a:buFont typeface="Arial"/>
              <a:buNone/>
            </a:pPr>
            <a:endParaRPr sz="2600">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a:solidFill>
                  <a:srgbClr val="1D2021"/>
                </a:solidFill>
                <a:latin typeface="Calibri"/>
                <a:ea typeface="Calibri"/>
                <a:cs typeface="Calibri"/>
                <a:sym typeface="Calibri"/>
              </a:rPr>
              <a:t>}</a:t>
            </a: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7"/>
          <p:cNvGrpSpPr/>
          <p:nvPr/>
        </p:nvGrpSpPr>
        <p:grpSpPr>
          <a:xfrm>
            <a:off x="7781" y="0"/>
            <a:ext cx="5114925" cy="6894512"/>
            <a:chOff x="0" y="0"/>
            <a:chExt cx="2147483594" cy="2147483594"/>
          </a:xfrm>
        </p:grpSpPr>
        <p:pic>
          <p:nvPicPr>
            <p:cNvPr id="134" name="Google Shape;134;p17"/>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35" name="Google Shape;135;p17"/>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6" name="Google Shape;136;p17"/>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37" name="Google Shape;137;p17"/>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Exemplo prático com o while:</a:t>
            </a:r>
            <a:endParaRPr/>
          </a:p>
        </p:txBody>
      </p:sp>
      <p:sp>
        <p:nvSpPr>
          <p:cNvPr id="138" name="Google Shape;138;p17"/>
          <p:cNvSpPr txBox="1">
            <a:spLocks noGrp="1"/>
          </p:cNvSpPr>
          <p:nvPr>
            <p:ph type="body" idx="1"/>
          </p:nvPr>
        </p:nvSpPr>
        <p:spPr>
          <a:xfrm flipH="1">
            <a:off x="2740026" y="1454543"/>
            <a:ext cx="8822513" cy="4635170"/>
          </a:xfrm>
          <a:prstGeom prst="rect">
            <a:avLst/>
          </a:prstGeom>
          <a:noFill/>
          <a:ln>
            <a:noFill/>
          </a:ln>
        </p:spPr>
        <p:txBody>
          <a:bodyPr spcFirstLastPara="1" wrap="square" lIns="0" tIns="231700" rIns="0" bIns="0" anchor="ctr" anchorCtr="0">
            <a:noAutofit/>
          </a:bodyPr>
          <a:lstStyle/>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decimal salario = 1000; </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while (salario &lt; 5000) {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salario *= 100;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Console.WriteLine("Meu salário AINDA é de = " + salario);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Devemos saber que o laço de repetição while pode não ser executado. Isso pode ocorrer quando, na primeira verificação da condição, ela for falsa. Neste cenário, o programa simplesmente irá “pular” para a execução da próxima instrução após o laço.</a:t>
            </a: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18"/>
          <p:cNvGrpSpPr/>
          <p:nvPr/>
        </p:nvGrpSpPr>
        <p:grpSpPr>
          <a:xfrm>
            <a:off x="0" y="2223"/>
            <a:ext cx="5114925" cy="6894512"/>
            <a:chOff x="0" y="0"/>
            <a:chExt cx="2147483594" cy="2147483594"/>
          </a:xfrm>
        </p:grpSpPr>
        <p:pic>
          <p:nvPicPr>
            <p:cNvPr id="144" name="Google Shape;144;p18"/>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45" name="Google Shape;145;p18"/>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46" name="Google Shape;146;p18"/>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47" name="Google Shape;147;p18"/>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Exemplo prático com o while:</a:t>
            </a:r>
            <a:endParaRPr/>
          </a:p>
        </p:txBody>
      </p:sp>
      <p:sp>
        <p:nvSpPr>
          <p:cNvPr id="148" name="Google Shape;148;p18"/>
          <p:cNvSpPr txBox="1">
            <a:spLocks noGrp="1"/>
          </p:cNvSpPr>
          <p:nvPr>
            <p:ph type="body" idx="1"/>
          </p:nvPr>
        </p:nvSpPr>
        <p:spPr>
          <a:xfrm flipH="1">
            <a:off x="2516506" y="2095678"/>
            <a:ext cx="9675494" cy="3834950"/>
          </a:xfrm>
          <a:prstGeom prst="rect">
            <a:avLst/>
          </a:prstGeom>
          <a:noFill/>
          <a:ln>
            <a:noFill/>
          </a:ln>
        </p:spPr>
        <p:txBody>
          <a:bodyPr spcFirstLastPara="1" wrap="square" lIns="0" tIns="231700" rIns="0" bIns="0" anchor="ctr" anchorCtr="0">
            <a:noAutofit/>
          </a:bodyPr>
          <a:lstStyle/>
          <a:p>
            <a:pPr marL="0" marR="0" lvl="0" indent="0" algn="l" rtl="0">
              <a:lnSpc>
                <a:spcPct val="100000"/>
              </a:lnSpc>
              <a:spcBef>
                <a:spcPts val="0"/>
              </a:spcBef>
              <a:spcAft>
                <a:spcPts val="0"/>
              </a:spcAft>
              <a:buClr>
                <a:schemeClr val="dk1"/>
              </a:buClr>
              <a:buFont typeface="Arial"/>
              <a:buNone/>
            </a:pPr>
            <a:endParaRPr sz="2600" b="0" i="0" u="none" strike="noStrike" cap="none">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StreamReader sr = new StreamReader(“Arquivo.txt”, Encoding.Default);</a:t>
            </a:r>
            <a:endParaRPr sz="2600" b="0" i="0" u="none" strike="noStrike" cap="none">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String texto = “”;</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while ((texto = sr.ReadLine()) != null) {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Console.WriteLine(texto);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9"/>
          <p:cNvGrpSpPr/>
          <p:nvPr/>
        </p:nvGrpSpPr>
        <p:grpSpPr>
          <a:xfrm>
            <a:off x="0" y="0"/>
            <a:ext cx="5114925" cy="6894512"/>
            <a:chOff x="0" y="0"/>
            <a:chExt cx="2147483594" cy="2147483594"/>
          </a:xfrm>
        </p:grpSpPr>
        <p:pic>
          <p:nvPicPr>
            <p:cNvPr id="154" name="Google Shape;154;p19"/>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55" name="Google Shape;155;p19"/>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6" name="Google Shape;156;p19"/>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57" name="Google Shape;157;p19"/>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Instrução Do/While</a:t>
            </a:r>
            <a:endParaRPr sz="3600" b="0" i="0" u="none" strike="noStrike" cap="none">
              <a:solidFill>
                <a:schemeClr val="dk1"/>
              </a:solidFill>
              <a:latin typeface="Calibri"/>
              <a:ea typeface="Calibri"/>
              <a:cs typeface="Calibri"/>
              <a:sym typeface="Calibri"/>
            </a:endParaRPr>
          </a:p>
        </p:txBody>
      </p:sp>
      <p:sp>
        <p:nvSpPr>
          <p:cNvPr id="158" name="Google Shape;158;p19"/>
          <p:cNvSpPr txBox="1">
            <a:spLocks noGrp="1"/>
          </p:cNvSpPr>
          <p:nvPr>
            <p:ph type="body" idx="1"/>
          </p:nvPr>
        </p:nvSpPr>
        <p:spPr>
          <a:xfrm>
            <a:off x="2740026" y="1870822"/>
            <a:ext cx="9176808" cy="4235060"/>
          </a:xfrm>
          <a:prstGeom prst="rect">
            <a:avLst/>
          </a:prstGeom>
          <a:noFill/>
          <a:ln>
            <a:noFill/>
          </a:ln>
        </p:spPr>
        <p:txBody>
          <a:bodyPr spcFirstLastPara="1" wrap="square" lIns="0" tIns="231700" rIns="0" bIns="0" anchor="ctr" anchorCtr="0">
            <a:noAutofit/>
          </a:bodyPr>
          <a:lstStyle/>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O do/while tem quase o mesmo funcionamento que o while,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a diferença é que com o uso dele teremos os comandos executados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ao menos uma única vez.</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Veja abaixo a sintaxe do do/while:</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rgbClr val="1D202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do {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//comandos;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while (condicao);</a:t>
            </a: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pSp>
        <p:nvGrpSpPr>
          <p:cNvPr id="163" name="Google Shape;163;p20"/>
          <p:cNvGrpSpPr/>
          <p:nvPr/>
        </p:nvGrpSpPr>
        <p:grpSpPr>
          <a:xfrm>
            <a:off x="-12539" y="0"/>
            <a:ext cx="5114925" cy="6894512"/>
            <a:chOff x="0" y="0"/>
            <a:chExt cx="2147483594" cy="2147483594"/>
          </a:xfrm>
        </p:grpSpPr>
        <p:pic>
          <p:nvPicPr>
            <p:cNvPr id="164" name="Google Shape;164;p20"/>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65" name="Google Shape;165;p20"/>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66" name="Google Shape;166;p20"/>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67" name="Google Shape;167;p20"/>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Exemplo prático com o do/while:</a:t>
            </a:r>
            <a:endParaRPr/>
          </a:p>
        </p:txBody>
      </p:sp>
      <p:sp>
        <p:nvSpPr>
          <p:cNvPr id="168" name="Google Shape;168;p20"/>
          <p:cNvSpPr/>
          <p:nvPr/>
        </p:nvSpPr>
        <p:spPr>
          <a:xfrm>
            <a:off x="2165830" y="1693390"/>
            <a:ext cx="6054158" cy="1834403"/>
          </a:xfrm>
          <a:prstGeom prst="rect">
            <a:avLst/>
          </a:prstGeom>
          <a:noFill/>
          <a:ln>
            <a:noFill/>
          </a:ln>
        </p:spPr>
        <p:txBody>
          <a:bodyPr spcFirstLastPara="1" wrap="square" lIns="0" tIns="231700" rIns="0" bIns="0" anchor="ctr" anchorCtr="0">
            <a:noAutofit/>
          </a:bodyPr>
          <a:lstStyle/>
          <a:p>
            <a:pPr marL="0" marR="0" lvl="0" indent="0" algn="l" rtl="0">
              <a:lnSpc>
                <a:spcPct val="100000"/>
              </a:lnSpc>
              <a:spcBef>
                <a:spcPts val="0"/>
              </a:spcBef>
              <a:spcAft>
                <a:spcPts val="0"/>
              </a:spcAft>
              <a:buClr>
                <a:srgbClr val="1D2021"/>
              </a:buClr>
              <a:buFont typeface="Calibri"/>
              <a:buNone/>
            </a:pPr>
            <a:r>
              <a:rPr lang="en-US" sz="2600" b="0" i="0" u="none" strike="noStrike" cap="none">
                <a:solidFill>
                  <a:srgbClr val="1D2021"/>
                </a:solidFill>
                <a:latin typeface="Calibri"/>
                <a:ea typeface="Calibri"/>
                <a:cs typeface="Calibri"/>
                <a:sym typeface="Calibri"/>
              </a:rPr>
              <a:t>do { </a:t>
            </a:r>
            <a:endParaRPr/>
          </a:p>
          <a:p>
            <a:pPr marL="0" marR="0" lvl="0" indent="0" algn="l" rtl="0">
              <a:lnSpc>
                <a:spcPct val="100000"/>
              </a:lnSpc>
              <a:spcBef>
                <a:spcPts val="0"/>
              </a:spcBef>
              <a:spcAft>
                <a:spcPts val="0"/>
              </a:spcAft>
              <a:buClr>
                <a:srgbClr val="1D2021"/>
              </a:buClr>
              <a:buFont typeface="Calibri"/>
              <a:buNone/>
            </a:pPr>
            <a:r>
              <a:rPr lang="en-US" sz="2600" b="0" i="0" u="none" strike="noStrike" cap="none">
                <a:solidFill>
                  <a:srgbClr val="1D2021"/>
                </a:solidFill>
                <a:latin typeface="Calibri"/>
                <a:ea typeface="Calibri"/>
                <a:cs typeface="Calibri"/>
                <a:sym typeface="Calibri"/>
              </a:rPr>
              <a:t>	Console.WriteLine("Dentro do loop"); </a:t>
            </a:r>
            <a:endParaRPr/>
          </a:p>
          <a:p>
            <a:pPr marL="0" marR="0" lvl="0" indent="0" algn="l" rtl="0">
              <a:lnSpc>
                <a:spcPct val="100000"/>
              </a:lnSpc>
              <a:spcBef>
                <a:spcPts val="0"/>
              </a:spcBef>
              <a:spcAft>
                <a:spcPts val="0"/>
              </a:spcAft>
              <a:buClr>
                <a:srgbClr val="1D2021"/>
              </a:buClr>
              <a:buFont typeface="Calibri"/>
              <a:buNone/>
            </a:pPr>
            <a:r>
              <a:rPr lang="en-US" sz="2600" b="0" i="0" u="none" strike="noStrike" cap="none">
                <a:solidFill>
                  <a:srgbClr val="1D2021"/>
                </a:solidFill>
                <a:latin typeface="Calibri"/>
                <a:ea typeface="Calibri"/>
                <a:cs typeface="Calibri"/>
                <a:sym typeface="Calibri"/>
              </a:rPr>
              <a:t>} while (false); </a:t>
            </a:r>
            <a:br>
              <a:rPr lang="en-US" sz="2600" b="0" i="0" u="none" strike="noStrike" cap="none">
                <a:solidFill>
                  <a:schemeClr val="dk1"/>
                </a:solidFill>
                <a:latin typeface="Calibri"/>
                <a:ea typeface="Calibri"/>
                <a:cs typeface="Calibri"/>
                <a:sym typeface="Calibri"/>
              </a:rPr>
            </a:br>
            <a:endParaRPr sz="2600" b="0" i="0" u="none" strike="noStrike" cap="none">
              <a:solidFill>
                <a:schemeClr val="dk1"/>
              </a:solidFill>
              <a:latin typeface="Calibri"/>
              <a:ea typeface="Calibri"/>
              <a:cs typeface="Calibri"/>
              <a:sym typeface="Calibri"/>
            </a:endParaRPr>
          </a:p>
        </p:txBody>
      </p:sp>
      <p:sp>
        <p:nvSpPr>
          <p:cNvPr id="169" name="Google Shape;169;p20"/>
          <p:cNvSpPr txBox="1">
            <a:spLocks noGrp="1"/>
          </p:cNvSpPr>
          <p:nvPr>
            <p:ph type="body" idx="1"/>
          </p:nvPr>
        </p:nvSpPr>
        <p:spPr>
          <a:xfrm>
            <a:off x="2165830" y="3645600"/>
            <a:ext cx="9821856" cy="1834403"/>
          </a:xfrm>
          <a:prstGeom prst="rect">
            <a:avLst/>
          </a:prstGeom>
          <a:noFill/>
          <a:ln>
            <a:noFill/>
          </a:ln>
        </p:spPr>
        <p:txBody>
          <a:bodyPr spcFirstLastPara="1" wrap="square" lIns="0" tIns="231700" rIns="0" bIns="0" anchor="ctr" anchorCtr="0">
            <a:noAutofit/>
          </a:bodyPr>
          <a:lstStyle/>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do {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Console.WriteLine("O valor atual do aumento é de: " + aumento);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aumento += 50; </a:t>
            </a:r>
            <a:endParaRPr/>
          </a:p>
          <a:p>
            <a:pPr marL="0" marR="0" lvl="0" indent="0" algn="l" rtl="0">
              <a:lnSpc>
                <a:spcPct val="100000"/>
              </a:lnSpc>
              <a:spcBef>
                <a:spcPts val="0"/>
              </a:spcBef>
              <a:spcAft>
                <a:spcPts val="0"/>
              </a:spcAft>
              <a:buClr>
                <a:srgbClr val="1D2021"/>
              </a:buClr>
              <a:buFont typeface="Arial"/>
              <a:buNone/>
            </a:pPr>
            <a:r>
              <a:rPr lang="en-US" sz="2600" b="0" i="0" u="none" strike="noStrike" cap="none">
                <a:solidFill>
                  <a:srgbClr val="1D2021"/>
                </a:solidFill>
                <a:latin typeface="Calibri"/>
                <a:ea typeface="Calibri"/>
                <a:cs typeface="Calibri"/>
                <a:sym typeface="Calibri"/>
              </a:rPr>
              <a:t>} while (aumento &lt; 500);</a:t>
            </a:r>
            <a:r>
              <a:rPr lang="en-US" sz="26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p21"/>
          <p:cNvGrpSpPr/>
          <p:nvPr/>
        </p:nvGrpSpPr>
        <p:grpSpPr>
          <a:xfrm>
            <a:off x="0" y="0"/>
            <a:ext cx="5114925" cy="6894512"/>
            <a:chOff x="0" y="0"/>
            <a:chExt cx="2147483594" cy="2147483594"/>
          </a:xfrm>
        </p:grpSpPr>
        <p:pic>
          <p:nvPicPr>
            <p:cNvPr id="175" name="Google Shape;175;p21"/>
            <p:cNvPicPr preferRelativeResize="0"/>
            <p:nvPr/>
          </p:nvPicPr>
          <p:blipFill rotWithShape="1">
            <a:blip r:embed="rId3">
              <a:alphaModFix/>
            </a:blip>
            <a:srcRect l="21968" b="7733"/>
            <a:stretch/>
          </p:blipFill>
          <p:spPr>
            <a:xfrm>
              <a:off x="0" y="0"/>
              <a:ext cx="2147483594" cy="2147483594"/>
            </a:xfrm>
            <a:prstGeom prst="rect">
              <a:avLst/>
            </a:prstGeom>
            <a:noFill/>
            <a:ln>
              <a:noFill/>
            </a:ln>
          </p:spPr>
        </p:pic>
        <p:sp>
          <p:nvSpPr>
            <p:cNvPr id="176" name="Google Shape;176;p21"/>
            <p:cNvSpPr txBox="1"/>
            <p:nvPr/>
          </p:nvSpPr>
          <p:spPr>
            <a:xfrm>
              <a:off x="645773850" y="949139200"/>
              <a:ext cx="1220045929" cy="43840502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77" name="Google Shape;177;p21"/>
          <p:cNvPicPr preferRelativeResize="0"/>
          <p:nvPr/>
        </p:nvPicPr>
        <p:blipFill rotWithShape="1">
          <a:blip r:embed="rId4">
            <a:alphaModFix/>
          </a:blip>
          <a:srcRect/>
          <a:stretch/>
        </p:blipFill>
        <p:spPr>
          <a:xfrm>
            <a:off x="8904287" y="122238"/>
            <a:ext cx="1579562" cy="1546225"/>
          </a:xfrm>
          <a:prstGeom prst="rect">
            <a:avLst/>
          </a:prstGeom>
          <a:noFill/>
          <a:ln>
            <a:noFill/>
          </a:ln>
        </p:spPr>
      </p:pic>
      <p:sp>
        <p:nvSpPr>
          <p:cNvPr id="178" name="Google Shape;178;p21"/>
          <p:cNvSpPr txBox="1">
            <a:spLocks noGrp="1"/>
          </p:cNvSpPr>
          <p:nvPr>
            <p:ph type="title"/>
          </p:nvPr>
        </p:nvSpPr>
        <p:spPr>
          <a:xfrm>
            <a:off x="2740026" y="342901"/>
            <a:ext cx="6017894"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n-US" sz="3600" b="0" i="0" u="none" strike="noStrike" cap="none">
                <a:solidFill>
                  <a:schemeClr val="dk1"/>
                </a:solidFill>
                <a:latin typeface="Calibri"/>
                <a:ea typeface="Calibri"/>
                <a:cs typeface="Calibri"/>
                <a:sym typeface="Calibri"/>
              </a:rPr>
              <a:t>Instrução For</a:t>
            </a:r>
            <a:endParaRPr sz="3600" b="0" i="0" u="none" strike="noStrike" cap="none">
              <a:solidFill>
                <a:schemeClr val="dk1"/>
              </a:solidFill>
              <a:latin typeface="Calibri"/>
              <a:ea typeface="Calibri"/>
              <a:cs typeface="Calibri"/>
              <a:sym typeface="Calibri"/>
            </a:endParaRPr>
          </a:p>
        </p:txBody>
      </p:sp>
      <p:sp>
        <p:nvSpPr>
          <p:cNvPr id="179" name="Google Shape;179;p21"/>
          <p:cNvSpPr/>
          <p:nvPr/>
        </p:nvSpPr>
        <p:spPr>
          <a:xfrm>
            <a:off x="2846092" y="1880831"/>
            <a:ext cx="8425576" cy="48013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Seu uso é recomendado quando sabemos a quantidade</a:t>
            </a:r>
            <a:endParaRPr/>
          </a:p>
          <a:p>
            <a:pPr marL="0" marR="0" lvl="0" indent="0" algn="l" rtl="0">
              <a:spcBef>
                <a:spcPts val="0"/>
              </a:spcBef>
              <a:spcAft>
                <a:spcPts val="0"/>
              </a:spcAft>
              <a:buNone/>
            </a:pPr>
            <a:r>
              <a:rPr lang="en-US" sz="2600">
                <a:solidFill>
                  <a:schemeClr val="dk1"/>
                </a:solidFill>
                <a:latin typeface="Calibri"/>
                <a:ea typeface="Calibri"/>
                <a:cs typeface="Calibri"/>
                <a:sym typeface="Calibri"/>
              </a:rPr>
              <a:t>de repetições que devemos mostrar no console</a:t>
            </a:r>
            <a:r>
              <a:rPr lang="en-US" sz="2600">
                <a:solidFill>
                  <a:srgbClr val="000000"/>
                </a:solidFill>
                <a:latin typeface="Calibri"/>
                <a:ea typeface="Calibri"/>
                <a:cs typeface="Calibri"/>
                <a:sym typeface="Calibri"/>
              </a:rPr>
              <a:t>. </a:t>
            </a:r>
            <a:r>
              <a:rPr lang="en-US" sz="2600">
                <a:solidFill>
                  <a:schemeClr val="dk1"/>
                </a:solidFill>
                <a:latin typeface="Calibri"/>
                <a:ea typeface="Calibri"/>
                <a:cs typeface="Calibri"/>
                <a:sym typeface="Calibri"/>
              </a:rPr>
              <a:t>Imagine você </a:t>
            </a:r>
            <a:endParaRPr sz="2600">
              <a:solidFill>
                <a:schemeClr val="dk1"/>
              </a:solidFill>
              <a:latin typeface="Calibri"/>
              <a:ea typeface="Calibri"/>
              <a:cs typeface="Calibri"/>
              <a:sym typeface="Calibri"/>
            </a:endParaRPr>
          </a:p>
          <a:p>
            <a:pPr marL="0" marR="0" lvl="0" indent="0" algn="l" rtl="0">
              <a:spcBef>
                <a:spcPts val="0"/>
              </a:spcBef>
              <a:spcAft>
                <a:spcPts val="0"/>
              </a:spcAft>
              <a:buNone/>
            </a:pPr>
            <a:r>
              <a:rPr lang="en-US" sz="2600">
                <a:solidFill>
                  <a:schemeClr val="dk1"/>
                </a:solidFill>
                <a:latin typeface="Calibri"/>
                <a:ea typeface="Calibri"/>
                <a:cs typeface="Calibri"/>
                <a:sym typeface="Calibri"/>
              </a:rPr>
              <a:t>mostrar 100 vezes o nome de um cliente em um software</a:t>
            </a:r>
            <a:endParaRPr/>
          </a:p>
          <a:p>
            <a:pPr marL="0" marR="0" lvl="0" indent="0" algn="l" rtl="0">
              <a:spcBef>
                <a:spcPts val="0"/>
              </a:spcBef>
              <a:spcAft>
                <a:spcPts val="0"/>
              </a:spcAft>
              <a:buNone/>
            </a:pPr>
            <a:r>
              <a:rPr lang="en-US" sz="2600">
                <a:solidFill>
                  <a:schemeClr val="dk1"/>
                </a:solidFill>
                <a:latin typeface="Calibri"/>
                <a:ea typeface="Calibri"/>
                <a:cs typeface="Calibri"/>
                <a:sym typeface="Calibri"/>
              </a:rPr>
              <a:t>para uma empresa, é inviável.</a:t>
            </a:r>
            <a:endParaRPr sz="26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2600">
              <a:solidFill>
                <a:srgbClr val="000000"/>
              </a:solidFill>
              <a:latin typeface="Arial"/>
              <a:ea typeface="Arial"/>
              <a:cs typeface="Arial"/>
              <a:sym typeface="Arial"/>
            </a:endParaRPr>
          </a:p>
          <a:p>
            <a:pPr marL="0" marR="0" lvl="0" indent="0" algn="l" rtl="0">
              <a:spcBef>
                <a:spcPts val="0"/>
              </a:spcBef>
              <a:spcAft>
                <a:spcPts val="0"/>
              </a:spcAft>
              <a:buNone/>
            </a:pPr>
            <a:r>
              <a:rPr lang="en-US" sz="2600">
                <a:solidFill>
                  <a:srgbClr val="000000"/>
                </a:solidFill>
                <a:latin typeface="Arial"/>
                <a:ea typeface="Arial"/>
                <a:cs typeface="Arial"/>
                <a:sym typeface="Arial"/>
              </a:rPr>
              <a:t>int i;</a:t>
            </a:r>
            <a:endParaRPr sz="2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Calibri"/>
              <a:buNone/>
            </a:pPr>
            <a:r>
              <a:rPr lang="en-US" sz="2600" b="0" i="0" u="none" strike="noStrike" cap="none">
                <a:solidFill>
                  <a:srgbClr val="000000"/>
                </a:solidFill>
                <a:latin typeface="Calibri"/>
                <a:ea typeface="Calibri"/>
                <a:cs typeface="Calibri"/>
                <a:sym typeface="Calibri"/>
              </a:rPr>
              <a:t>for (i =0; i &lt;= 10; i++) </a:t>
            </a:r>
            <a:endParaRPr/>
          </a:p>
          <a:p>
            <a:pPr marL="0" marR="0" lvl="0" indent="0" algn="l" rtl="0">
              <a:lnSpc>
                <a:spcPct val="100000"/>
              </a:lnSpc>
              <a:spcBef>
                <a:spcPts val="0"/>
              </a:spcBef>
              <a:spcAft>
                <a:spcPts val="0"/>
              </a:spcAft>
              <a:buClr>
                <a:srgbClr val="000000"/>
              </a:buClr>
              <a:buFont typeface="Calibri"/>
              <a:buNone/>
            </a:pPr>
            <a:r>
              <a:rPr lang="en-US" sz="2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Clr>
                <a:srgbClr val="000000"/>
              </a:buClr>
              <a:buFont typeface="Calibri"/>
              <a:buNone/>
            </a:pPr>
            <a:r>
              <a:rPr lang="en-US" sz="2600" b="0" i="0" u="none" strike="noStrike" cap="none">
                <a:solidFill>
                  <a:srgbClr val="000000"/>
                </a:solidFill>
                <a:latin typeface="Calibri"/>
                <a:ea typeface="Calibri"/>
                <a:cs typeface="Calibri"/>
                <a:sym typeface="Calibri"/>
              </a:rPr>
              <a:t> //instruções </a:t>
            </a:r>
            <a:endParaRPr/>
          </a:p>
          <a:p>
            <a:pPr marL="0" marR="0" lvl="0" indent="0" algn="l" rtl="0">
              <a:lnSpc>
                <a:spcPct val="100000"/>
              </a:lnSpc>
              <a:spcBef>
                <a:spcPts val="0"/>
              </a:spcBef>
              <a:spcAft>
                <a:spcPts val="0"/>
              </a:spcAft>
              <a:buClr>
                <a:srgbClr val="000000"/>
              </a:buClr>
              <a:buFont typeface="Calibri"/>
              <a:buNone/>
            </a:pPr>
            <a:r>
              <a:rPr lang="en-US" sz="2600" b="0" i="0" u="none" strike="noStrike" cap="none">
                <a:solidFill>
                  <a:srgbClr val="000000"/>
                </a:solidFill>
                <a:latin typeface="Calibri"/>
                <a:ea typeface="Calibri"/>
                <a:cs typeface="Calibri"/>
                <a:sym typeface="Calibri"/>
              </a:rPr>
              <a:t>}</a:t>
            </a:r>
            <a:br>
              <a:rPr lang="en-US" sz="2600" b="0" i="0" u="none" strike="noStrike" cap="none">
                <a:solidFill>
                  <a:srgbClr val="000000"/>
                </a:solidFill>
                <a:latin typeface="Calibri"/>
                <a:ea typeface="Calibri"/>
                <a:cs typeface="Calibri"/>
                <a:sym typeface="Calibri"/>
              </a:rPr>
            </a:br>
            <a:br>
              <a:rPr lang="en-US" sz="2600" b="0" i="0" u="none" strike="noStrike" cap="none">
                <a:solidFill>
                  <a:srgbClr val="000000"/>
                </a:solidFill>
                <a:latin typeface="Calibri"/>
                <a:ea typeface="Calibri"/>
                <a:cs typeface="Calibri"/>
                <a:sym typeface="Calibri"/>
              </a:rPr>
            </a:b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1912</Words>
  <Application>Microsoft Office PowerPoint</Application>
  <PresentationFormat>Widescreen</PresentationFormat>
  <Paragraphs>271</Paragraphs>
  <Slides>30</Slides>
  <Notes>30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30</vt:i4>
      </vt:variant>
    </vt:vector>
  </HeadingPairs>
  <TitlesOfParts>
    <vt:vector size="33" baseType="lpstr">
      <vt:lpstr>Arial</vt:lpstr>
      <vt:lpstr>Calibri</vt:lpstr>
      <vt:lpstr>Tema do Office</vt:lpstr>
      <vt:lpstr>Desvio de Fluxo                                           </vt:lpstr>
      <vt:lpstr>Estruturas de Controle de Fluxo</vt:lpstr>
      <vt:lpstr>While, Do/While, For e ForEach São Laços de Repetições:</vt:lpstr>
      <vt:lpstr>Instrução While</vt:lpstr>
      <vt:lpstr>Exemplo prático com o while:</vt:lpstr>
      <vt:lpstr>Exemplo prático com o while:</vt:lpstr>
      <vt:lpstr>Instrução Do/While</vt:lpstr>
      <vt:lpstr>Exemplo prático com o do/while:</vt:lpstr>
      <vt:lpstr>Instrução For</vt:lpstr>
      <vt:lpstr>Exemplo prático com o for:</vt:lpstr>
      <vt:lpstr>Apresentação do PowerPoint</vt:lpstr>
      <vt:lpstr>Array – Vetor | Matriz</vt:lpstr>
      <vt:lpstr>Declaração de vetores</vt:lpstr>
      <vt:lpstr>Ler um vetor</vt:lpstr>
      <vt:lpstr>Ler um vetor</vt:lpstr>
      <vt:lpstr>Localizar um valor em um vetor</vt:lpstr>
      <vt:lpstr>Array - Matriz</vt:lpstr>
      <vt:lpstr>Array – Matriz - leitura</vt:lpstr>
      <vt:lpstr>Array – Matriz – leitura com laço</vt:lpstr>
      <vt:lpstr>Validação documento</vt:lpstr>
      <vt:lpstr>função</vt:lpstr>
      <vt:lpstr>Funções</vt:lpstr>
      <vt:lpstr>Características</vt:lpstr>
      <vt:lpstr>EXEMPLOS</vt:lpstr>
      <vt:lpstr>EXEMPLOS</vt:lpstr>
      <vt:lpstr>EXEMPLOS</vt:lpstr>
      <vt:lpstr>EXEMPLOS</vt:lpstr>
      <vt:lpstr>Try-Catch</vt:lpstr>
      <vt:lpstr>Exemplo Try-Catch</vt:lpstr>
      <vt:lpstr>Exemplo Try-Catch-Finally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Desvio de Fluxo                                           </dc:title>
  <dc:creator>EDILSON JESUS DA SILVA</dc:creator>
  <cp:lastModifiedBy>EDILSON JESUS DA SILVA</cp:lastModifiedBy>
  <cp:revision>1</cp:revision>
  <dcterms:modified xsi:type="dcterms:W3CDTF">2023-04-04T17:01:55Z</dcterms:modified>
</cp:coreProperties>
</file>