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6" r:id="rId7"/>
    <p:sldId id="262" r:id="rId8"/>
    <p:sldId id="263" r:id="rId9"/>
    <p:sldId id="264" r:id="rId10"/>
    <p:sldId id="265" r:id="rId11"/>
    <p:sldId id="267" r:id="rId12"/>
    <p:sldId id="268"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7" d="100"/>
          <a:sy n="47" d="100"/>
        </p:scale>
        <p:origin x="7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2C82A-DB9C-4750-96B0-455E3D5BB766}" type="datetimeFigureOut">
              <a:rPr lang="pt-BR" smtClean="0"/>
              <a:t>16/10/2017</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691DC7-6DE3-4B33-8B87-FDFC4E4FA1CF}" type="slidenum">
              <a:rPr lang="pt-BR" smtClean="0"/>
              <a:t>‹nº›</a:t>
            </a:fld>
            <a:endParaRPr lang="pt-BR"/>
          </a:p>
        </p:txBody>
      </p:sp>
    </p:spTree>
    <p:extLst>
      <p:ext uri="{BB962C8B-B14F-4D97-AF65-F5344CB8AC3E}">
        <p14:creationId xmlns:p14="http://schemas.microsoft.com/office/powerpoint/2010/main" val="90633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441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1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20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994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9955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19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8532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75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85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8233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436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99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CB8A859-A8A3-4875-ACBE-1024EA34E9CC}" type="datetimeFigureOut">
              <a:rPr lang="pt-BR" smtClean="0"/>
              <a:t>16/10/2017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A791046-D343-420C-9694-5E7216CEA5B3}" type="slidenum">
              <a:rPr lang="pt-BR" smtClean="0"/>
              <a:t>‹nº›</a:t>
            </a:fld>
            <a:endParaRPr lang="pt-BR"/>
          </a:p>
        </p:txBody>
      </p:sp>
    </p:spTree>
    <p:extLst>
      <p:ext uri="{BB962C8B-B14F-4D97-AF65-F5344CB8AC3E}">
        <p14:creationId xmlns:p14="http://schemas.microsoft.com/office/powerpoint/2010/main" val="265830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CB8A859-A8A3-4875-ACBE-1024EA34E9CC}" type="datetimeFigureOut">
              <a:rPr lang="pt-BR" smtClean="0"/>
              <a:t>16/10/2017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A791046-D343-420C-9694-5E7216CEA5B3}" type="slidenum">
              <a:rPr lang="pt-BR" smtClean="0"/>
              <a:t>‹nº›</a:t>
            </a:fld>
            <a:endParaRPr lang="pt-BR"/>
          </a:p>
        </p:txBody>
      </p:sp>
    </p:spTree>
    <p:extLst>
      <p:ext uri="{BB962C8B-B14F-4D97-AF65-F5344CB8AC3E}">
        <p14:creationId xmlns:p14="http://schemas.microsoft.com/office/powerpoint/2010/main" val="212281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CB8A859-A8A3-4875-ACBE-1024EA34E9CC}" type="datetimeFigureOut">
              <a:rPr lang="pt-BR" smtClean="0"/>
              <a:t>16/10/2017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A791046-D343-420C-9694-5E7216CEA5B3}" type="slidenum">
              <a:rPr lang="pt-BR" smtClean="0"/>
              <a:t>‹nº›</a:t>
            </a:fld>
            <a:endParaRPr lang="pt-BR"/>
          </a:p>
        </p:txBody>
      </p:sp>
    </p:spTree>
    <p:extLst>
      <p:ext uri="{BB962C8B-B14F-4D97-AF65-F5344CB8AC3E}">
        <p14:creationId xmlns:p14="http://schemas.microsoft.com/office/powerpoint/2010/main" val="201228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grpSp>
        <p:nvGrpSpPr>
          <p:cNvPr id="7" name="Shape 128"/>
          <p:cNvGrpSpPr/>
          <p:nvPr userDrawn="1"/>
        </p:nvGrpSpPr>
        <p:grpSpPr>
          <a:xfrm>
            <a:off x="0" y="0"/>
            <a:ext cx="5114925" cy="6894512"/>
            <a:chOff x="0" y="0"/>
            <a:chExt cx="2147483647" cy="2147483647"/>
          </a:xfrm>
        </p:grpSpPr>
        <p:pic>
          <p:nvPicPr>
            <p:cNvPr id="8" name="Shape 129"/>
            <p:cNvPicPr preferRelativeResize="0"/>
            <p:nvPr/>
          </p:nvPicPr>
          <p:blipFill rotWithShape="1">
            <a:blip r:embed="rId2">
              <a:alphaModFix/>
            </a:blip>
            <a:srcRect l="21968" b="7733"/>
            <a:stretch/>
          </p:blipFill>
          <p:spPr>
            <a:xfrm>
              <a:off x="0" y="0"/>
              <a:ext cx="2147483647" cy="2147483647"/>
            </a:xfrm>
            <a:prstGeom prst="rect">
              <a:avLst/>
            </a:prstGeom>
            <a:noFill/>
            <a:ln>
              <a:noFill/>
            </a:ln>
          </p:spPr>
        </p:pic>
        <p:sp>
          <p:nvSpPr>
            <p:cNvPr id="9"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CB8A859-A8A3-4875-ACBE-1024EA34E9CC}" type="datetimeFigureOut">
              <a:rPr lang="pt-BR" smtClean="0"/>
              <a:t>16/10/2017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A791046-D343-420C-9694-5E7216CEA5B3}" type="slidenum">
              <a:rPr lang="pt-BR" smtClean="0"/>
              <a:t>‹nº›</a:t>
            </a:fld>
            <a:endParaRPr lang="pt-BR"/>
          </a:p>
        </p:txBody>
      </p:sp>
      <p:pic>
        <p:nvPicPr>
          <p:cNvPr id="10" name="Shape 131"/>
          <p:cNvPicPr preferRelativeResize="0"/>
          <p:nvPr userDrawn="1"/>
        </p:nvPicPr>
        <p:blipFill rotWithShape="1">
          <a:blip r:embed="rId3">
            <a:alphaModFix/>
          </a:blip>
          <a:srcRect/>
          <a:stretch/>
        </p:blipFill>
        <p:spPr>
          <a:xfrm>
            <a:off x="8904287" y="122238"/>
            <a:ext cx="1579562" cy="1546225"/>
          </a:xfrm>
          <a:prstGeom prst="rect">
            <a:avLst/>
          </a:prstGeom>
          <a:noFill/>
          <a:ln>
            <a:noFill/>
          </a:ln>
        </p:spPr>
      </p:pic>
    </p:spTree>
    <p:extLst>
      <p:ext uri="{BB962C8B-B14F-4D97-AF65-F5344CB8AC3E}">
        <p14:creationId xmlns:p14="http://schemas.microsoft.com/office/powerpoint/2010/main" val="106858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CB8A859-A8A3-4875-ACBE-1024EA34E9CC}" type="datetimeFigureOut">
              <a:rPr lang="pt-BR" smtClean="0"/>
              <a:t>16/10/2017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A791046-D343-420C-9694-5E7216CEA5B3}" type="slidenum">
              <a:rPr lang="pt-BR" smtClean="0"/>
              <a:t>‹nº›</a:t>
            </a:fld>
            <a:endParaRPr lang="pt-BR"/>
          </a:p>
        </p:txBody>
      </p:sp>
    </p:spTree>
    <p:extLst>
      <p:ext uri="{BB962C8B-B14F-4D97-AF65-F5344CB8AC3E}">
        <p14:creationId xmlns:p14="http://schemas.microsoft.com/office/powerpoint/2010/main" val="11354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CB8A859-A8A3-4875-ACBE-1024EA34E9CC}" type="datetimeFigureOut">
              <a:rPr lang="pt-BR" smtClean="0"/>
              <a:t>16/10/2017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A791046-D343-420C-9694-5E7216CEA5B3}" type="slidenum">
              <a:rPr lang="pt-BR" smtClean="0"/>
              <a:t>‹nº›</a:t>
            </a:fld>
            <a:endParaRPr lang="pt-BR"/>
          </a:p>
        </p:txBody>
      </p:sp>
    </p:spTree>
    <p:extLst>
      <p:ext uri="{BB962C8B-B14F-4D97-AF65-F5344CB8AC3E}">
        <p14:creationId xmlns:p14="http://schemas.microsoft.com/office/powerpoint/2010/main" val="150953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CB8A859-A8A3-4875-ACBE-1024EA34E9CC}" type="datetimeFigureOut">
              <a:rPr lang="pt-BR" smtClean="0"/>
              <a:t>16/10/2017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A791046-D343-420C-9694-5E7216CEA5B3}" type="slidenum">
              <a:rPr lang="pt-BR" smtClean="0"/>
              <a:t>‹nº›</a:t>
            </a:fld>
            <a:endParaRPr lang="pt-BR"/>
          </a:p>
        </p:txBody>
      </p:sp>
    </p:spTree>
    <p:extLst>
      <p:ext uri="{BB962C8B-B14F-4D97-AF65-F5344CB8AC3E}">
        <p14:creationId xmlns:p14="http://schemas.microsoft.com/office/powerpoint/2010/main" val="381652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CB8A859-A8A3-4875-ACBE-1024EA34E9CC}" type="datetimeFigureOut">
              <a:rPr lang="pt-BR" smtClean="0"/>
              <a:t>16/10/2017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A791046-D343-420C-9694-5E7216CEA5B3}" type="slidenum">
              <a:rPr lang="pt-BR" smtClean="0"/>
              <a:t>‹nº›</a:t>
            </a:fld>
            <a:endParaRPr lang="pt-BR"/>
          </a:p>
        </p:txBody>
      </p:sp>
    </p:spTree>
    <p:extLst>
      <p:ext uri="{BB962C8B-B14F-4D97-AF65-F5344CB8AC3E}">
        <p14:creationId xmlns:p14="http://schemas.microsoft.com/office/powerpoint/2010/main" val="123335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CB8A859-A8A3-4875-ACBE-1024EA34E9CC}" type="datetimeFigureOut">
              <a:rPr lang="pt-BR" smtClean="0"/>
              <a:t>16/10/2017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A791046-D343-420C-9694-5E7216CEA5B3}" type="slidenum">
              <a:rPr lang="pt-BR" smtClean="0"/>
              <a:t>‹nº›</a:t>
            </a:fld>
            <a:endParaRPr lang="pt-BR"/>
          </a:p>
        </p:txBody>
      </p:sp>
    </p:spTree>
    <p:extLst>
      <p:ext uri="{BB962C8B-B14F-4D97-AF65-F5344CB8AC3E}">
        <p14:creationId xmlns:p14="http://schemas.microsoft.com/office/powerpoint/2010/main" val="240503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CB8A859-A8A3-4875-ACBE-1024EA34E9CC}" type="datetimeFigureOut">
              <a:rPr lang="pt-BR" smtClean="0"/>
              <a:t>16/10/2017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A791046-D343-420C-9694-5E7216CEA5B3}" type="slidenum">
              <a:rPr lang="pt-BR" smtClean="0"/>
              <a:t>‹nº›</a:t>
            </a:fld>
            <a:endParaRPr lang="pt-BR"/>
          </a:p>
        </p:txBody>
      </p:sp>
    </p:spTree>
    <p:extLst>
      <p:ext uri="{BB962C8B-B14F-4D97-AF65-F5344CB8AC3E}">
        <p14:creationId xmlns:p14="http://schemas.microsoft.com/office/powerpoint/2010/main" val="334271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CB8A859-A8A3-4875-ACBE-1024EA34E9CC}" type="datetimeFigureOut">
              <a:rPr lang="pt-BR" smtClean="0"/>
              <a:t>16/10/2017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A791046-D343-420C-9694-5E7216CEA5B3}" type="slidenum">
              <a:rPr lang="pt-BR" smtClean="0"/>
              <a:t>‹nº›</a:t>
            </a:fld>
            <a:endParaRPr lang="pt-BR"/>
          </a:p>
        </p:txBody>
      </p:sp>
    </p:spTree>
    <p:extLst>
      <p:ext uri="{BB962C8B-B14F-4D97-AF65-F5344CB8AC3E}">
        <p14:creationId xmlns:p14="http://schemas.microsoft.com/office/powerpoint/2010/main" val="247373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8A859-A8A3-4875-ACBE-1024EA34E9CC}" type="datetimeFigureOut">
              <a:rPr lang="pt-BR" smtClean="0"/>
              <a:t>16/10/2017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91046-D343-420C-9694-5E7216CEA5B3}" type="slidenum">
              <a:rPr lang="pt-BR" smtClean="0"/>
              <a:t>‹nº›</a:t>
            </a:fld>
            <a:endParaRPr lang="pt-BR"/>
          </a:p>
        </p:txBody>
      </p:sp>
    </p:spTree>
    <p:extLst>
      <p:ext uri="{BB962C8B-B14F-4D97-AF65-F5344CB8AC3E}">
        <p14:creationId xmlns:p14="http://schemas.microsoft.com/office/powerpoint/2010/main" val="550814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ghiorzi.org/DVnew.htm" TargetMode="External"/><Relationship Id="rId2" Type="http://schemas.openxmlformats.org/officeDocument/2006/relationships/hyperlink" Target="http://www.geradorcpf.com/algoritmo_do_cpf.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pt-br/dotnet/csharp/language-reference/keywords/try-cat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pt-br/dotnet/csharp/language-reference/keywords/try-catc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Shape 88"/>
          <p:cNvGrpSpPr/>
          <p:nvPr/>
        </p:nvGrpSpPr>
        <p:grpSpPr>
          <a:xfrm>
            <a:off x="0" y="0"/>
            <a:ext cx="7472362" cy="6892925"/>
            <a:chOff x="0" y="0"/>
            <a:chExt cx="2147483647" cy="2147483647"/>
          </a:xfrm>
        </p:grpSpPr>
        <p:pic>
          <p:nvPicPr>
            <p:cNvPr id="89" name="Shape 89"/>
            <p:cNvPicPr preferRelativeResize="0"/>
            <p:nvPr/>
          </p:nvPicPr>
          <p:blipFill rotWithShape="1">
            <a:blip r:embed="rId3">
              <a:alphaModFix/>
            </a:blip>
            <a:srcRect b="7733"/>
            <a:stretch/>
          </p:blipFill>
          <p:spPr>
            <a:xfrm>
              <a:off x="0" y="0"/>
              <a:ext cx="2147483647" cy="2147483647"/>
            </a:xfrm>
            <a:prstGeom prst="rect">
              <a:avLst/>
            </a:prstGeom>
            <a:noFill/>
            <a:ln>
              <a:noFill/>
            </a:ln>
          </p:spPr>
        </p:pic>
        <p:sp>
          <p:nvSpPr>
            <p:cNvPr id="90" name="Shape 90"/>
            <p:cNvSpPr txBox="1"/>
            <p:nvPr/>
          </p:nvSpPr>
          <p:spPr>
            <a:xfrm>
              <a:off x="975671873" y="949139199"/>
              <a:ext cx="952024224"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sp>
        <p:nvSpPr>
          <p:cNvPr id="91" name="Shape 91"/>
          <p:cNvSpPr txBox="1">
            <a:spLocks noGrp="1"/>
          </p:cNvSpPr>
          <p:nvPr>
            <p:ph type="ctrTitle"/>
          </p:nvPr>
        </p:nvSpPr>
        <p:spPr>
          <a:xfrm>
            <a:off x="2135188" y="2847975"/>
            <a:ext cx="8353425" cy="2374900"/>
          </a:xfrm>
          <a:prstGeom prst="rect">
            <a:avLst/>
          </a:prstGeom>
          <a:noFill/>
          <a:ln>
            <a:noFill/>
          </a:ln>
        </p:spPr>
        <p:txBody>
          <a:bodyPr vert="horz" wrap="square" lIns="91425" tIns="45700" rIns="91425" bIns="45700" rtlCol="0" anchor="b" anchorCtr="0">
            <a:noAutofit/>
          </a:bodyPr>
          <a:lstStyle/>
          <a:p>
            <a:pPr>
              <a:spcBef>
                <a:spcPts val="0"/>
              </a:spcBef>
              <a:buClr>
                <a:schemeClr val="dk1"/>
              </a:buClr>
              <a:buSzPct val="25000"/>
            </a:pPr>
            <a:r>
              <a:rPr lang="en-US" sz="4500">
                <a:solidFill>
                  <a:schemeClr val="dk1"/>
                </a:solidFill>
                <a:latin typeface="Arial"/>
                <a:ea typeface="Arial"/>
                <a:cs typeface="Arial"/>
                <a:sym typeface="Arial"/>
              </a:rPr>
              <a:t>Desvio de Fluxo</a:t>
            </a:r>
            <a:br>
              <a:rPr lang="en-US" sz="4500">
                <a:solidFill>
                  <a:schemeClr val="dk1"/>
                </a:solidFill>
                <a:latin typeface="Arial"/>
                <a:ea typeface="Arial"/>
                <a:cs typeface="Arial"/>
                <a:sym typeface="Arial"/>
              </a:rPr>
            </a:br>
            <a:r>
              <a:rPr lang="en-US" sz="4500">
                <a:solidFill>
                  <a:schemeClr val="dk1"/>
                </a:solidFill>
                <a:latin typeface="Arial"/>
                <a:ea typeface="Arial"/>
                <a:cs typeface="Arial"/>
                <a:sym typeface="Arial"/>
              </a:rPr>
              <a:t>                                          </a:t>
            </a:r>
          </a:p>
        </p:txBody>
      </p:sp>
      <p:sp>
        <p:nvSpPr>
          <p:cNvPr id="92" name="Shape 92"/>
          <p:cNvSpPr txBox="1">
            <a:spLocks noGrp="1"/>
          </p:cNvSpPr>
          <p:nvPr>
            <p:ph type="subTitle" idx="1"/>
          </p:nvPr>
        </p:nvSpPr>
        <p:spPr>
          <a:xfrm>
            <a:off x="2667000" y="3602037"/>
            <a:ext cx="6858000" cy="1655762"/>
          </a:xfrm>
          <a:prstGeom prst="rect">
            <a:avLst/>
          </a:prstGeom>
          <a:noFill/>
          <a:ln>
            <a:noFill/>
          </a:ln>
        </p:spPr>
        <p:txBody>
          <a:bodyPr vert="horz" wrap="square" lIns="91425" tIns="45700" rIns="91425" bIns="45700" rtlCol="0" anchor="t" anchorCtr="0">
            <a:noAutofit/>
          </a:bodyPr>
          <a:lstStyle/>
          <a:p>
            <a:pPr>
              <a:spcBef>
                <a:spcPts val="0"/>
              </a:spcBef>
              <a:buClr>
                <a:schemeClr val="dk1"/>
              </a:buClr>
              <a:buSzPct val="25000"/>
            </a:pPr>
            <a:r>
              <a:rPr lang="en-US" sz="1800">
                <a:solidFill>
                  <a:schemeClr val="dk1"/>
                </a:solidFill>
                <a:latin typeface="Calibri"/>
                <a:ea typeface="Calibri"/>
                <a:cs typeface="Calibri"/>
                <a:sym typeface="Calibri"/>
              </a:rPr>
              <a:t>  </a:t>
            </a:r>
          </a:p>
        </p:txBody>
      </p:sp>
      <p:pic>
        <p:nvPicPr>
          <p:cNvPr id="93" name="Shape 93"/>
          <p:cNvPicPr preferRelativeResize="0"/>
          <p:nvPr/>
        </p:nvPicPr>
        <p:blipFill rotWithShape="1">
          <a:blip r:embed="rId4">
            <a:alphaModFix/>
          </a:blip>
          <a:srcRect/>
          <a:stretch/>
        </p:blipFill>
        <p:spPr>
          <a:xfrm>
            <a:off x="1774826" y="188913"/>
            <a:ext cx="1546225" cy="1544637"/>
          </a:xfrm>
          <a:prstGeom prst="rect">
            <a:avLst/>
          </a:prstGeom>
          <a:noFill/>
          <a:ln>
            <a:noFill/>
          </a:ln>
        </p:spPr>
      </p:pic>
    </p:spTree>
    <p:extLst>
      <p:ext uri="{BB962C8B-B14F-4D97-AF65-F5344CB8AC3E}">
        <p14:creationId xmlns:p14="http://schemas.microsoft.com/office/powerpoint/2010/main" val="279428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Shape 128"/>
          <p:cNvGrpSpPr/>
          <p:nvPr/>
        </p:nvGrpSpPr>
        <p:grpSpPr>
          <a:xfrm>
            <a:off x="0" y="3363"/>
            <a:ext cx="5114925" cy="6894512"/>
            <a:chOff x="0" y="0"/>
            <a:chExt cx="2147483647" cy="2147483647"/>
          </a:xfrm>
        </p:grpSpPr>
        <p:pic>
          <p:nvPicPr>
            <p:cNvPr id="129" name="Shape 12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30"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31" name="Shape 13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32" name="Shape 132"/>
          <p:cNvSpPr txBox="1">
            <a:spLocks noGrp="1"/>
          </p:cNvSpPr>
          <p:nvPr>
            <p:ph type="title"/>
          </p:nvPr>
        </p:nvSpPr>
        <p:spPr>
          <a:xfrm>
            <a:off x="2740026" y="342901"/>
            <a:ext cx="6017894" cy="1325562"/>
          </a:xfrm>
          <a:prstGeom prst="rect">
            <a:avLst/>
          </a:prstGeom>
          <a:noFill/>
          <a:ln>
            <a:noFill/>
          </a:ln>
        </p:spPr>
        <p:txBody>
          <a:bodyPr vert="horz" wrap="square" lIns="91425" tIns="45700" rIns="91425" bIns="45700" rtlCol="0" anchor="ctr" anchorCtr="0">
            <a:noAutofit/>
          </a:bodyPr>
          <a:lstStyle/>
          <a:p>
            <a:r>
              <a:rPr lang="pt-BR" sz="3600" dirty="0" smtClean="0"/>
              <a:t>Exemplo </a:t>
            </a:r>
            <a:r>
              <a:rPr lang="pt-BR" sz="3600" dirty="0"/>
              <a:t>prático com o </a:t>
            </a:r>
            <a:r>
              <a:rPr lang="pt-BR" sz="3600" dirty="0" smtClean="0"/>
              <a:t>for:</a:t>
            </a:r>
            <a:endParaRPr lang="pt-BR" sz="3600" dirty="0"/>
          </a:p>
        </p:txBody>
      </p:sp>
      <p:sp>
        <p:nvSpPr>
          <p:cNvPr id="5" name="Rectangle 4"/>
          <p:cNvSpPr>
            <a:spLocks noGrp="1" noChangeArrowheads="1"/>
          </p:cNvSpPr>
          <p:nvPr>
            <p:ph type="body" idx="1"/>
          </p:nvPr>
        </p:nvSpPr>
        <p:spPr bwMode="auto">
          <a:xfrm>
            <a:off x="2740026" y="1283205"/>
            <a:ext cx="9497850" cy="343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1702"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pt-BR" altLang="pt-BR" sz="2600" dirty="0" err="1" smtClean="0"/>
              <a:t>int</a:t>
            </a:r>
            <a:r>
              <a:rPr lang="pt-BR" altLang="pt-BR" sz="2600" dirty="0" smtClean="0"/>
              <a:t> valor = 0;</a:t>
            </a:r>
            <a:endParaRPr lang="pt-BR" altLang="pt-BR" sz="2600" dirty="0" smtClean="0"/>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err="1" smtClean="0"/>
              <a:t>Console.WriteLine</a:t>
            </a:r>
            <a:r>
              <a:rPr lang="pt-BR" altLang="pt-BR" sz="2600" dirty="0" smtClean="0"/>
              <a:t>(“Digite um número para criar uma tabuada”);</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600" dirty="0" smtClean="0"/>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smtClean="0"/>
              <a:t>valor = Int16.Parse(</a:t>
            </a:r>
            <a:r>
              <a:rPr lang="pt-BR" altLang="pt-BR" sz="2600" dirty="0" err="1" smtClean="0"/>
              <a:t>Console.ReadLine</a:t>
            </a:r>
            <a:r>
              <a:rPr lang="pt-BR" altLang="pt-BR" sz="2600"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smtClean="0"/>
              <a:t>For(</a:t>
            </a:r>
            <a:r>
              <a:rPr lang="pt-BR" altLang="pt-BR" sz="2600" dirty="0" err="1" smtClean="0"/>
              <a:t>int</a:t>
            </a:r>
            <a:r>
              <a:rPr lang="pt-BR" altLang="pt-BR" sz="2600" dirty="0" smtClean="0"/>
              <a:t> i =0; i &lt;= 10; i++){</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chemeClr val="tx1"/>
                </a:solidFill>
                <a:effectLst/>
              </a:rPr>
              <a:t>      </a:t>
            </a:r>
            <a:r>
              <a:rPr kumimoji="0" lang="pt-BR" altLang="pt-BR" sz="2600" b="0" i="0" u="none" strike="noStrike" cap="none" normalizeH="0" baseline="0" dirty="0" err="1" smtClean="0">
                <a:ln>
                  <a:noFill/>
                </a:ln>
                <a:solidFill>
                  <a:schemeClr val="tx1"/>
                </a:solidFill>
                <a:effectLst/>
              </a:rPr>
              <a:t>Console.WriteLine</a:t>
            </a:r>
            <a:r>
              <a:rPr kumimoji="0" lang="pt-BR" altLang="pt-BR" sz="2600" b="0" i="0" u="none" strike="noStrike" cap="none" normalizeH="0" baseline="0" dirty="0" smtClean="0">
                <a:ln>
                  <a:noFill/>
                </a:ln>
                <a:solidFill>
                  <a:schemeClr val="tx1"/>
                </a:solidFill>
                <a:effectLst/>
              </a:rPr>
              <a:t>( valor + “x” + i + “=” + (valor * i));</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chemeClr val="tx1"/>
                </a:solidFill>
                <a:effectLst/>
              </a:rPr>
              <a:t>}</a:t>
            </a:r>
          </a:p>
        </p:txBody>
      </p:sp>
    </p:spTree>
    <p:extLst>
      <p:ext uri="{BB962C8B-B14F-4D97-AF65-F5344CB8AC3E}">
        <p14:creationId xmlns:p14="http://schemas.microsoft.com/office/powerpoint/2010/main" val="21667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Shape 128"/>
          <p:cNvGrpSpPr/>
          <p:nvPr/>
        </p:nvGrpSpPr>
        <p:grpSpPr>
          <a:xfrm>
            <a:off x="0" y="0"/>
            <a:ext cx="5114925" cy="6894512"/>
            <a:chOff x="0" y="0"/>
            <a:chExt cx="2147483647" cy="2147483647"/>
          </a:xfrm>
        </p:grpSpPr>
        <p:pic>
          <p:nvPicPr>
            <p:cNvPr id="129" name="Shape 12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30"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31" name="Shape 13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0" name="Título 1"/>
          <p:cNvSpPr txBox="1">
            <a:spLocks/>
          </p:cNvSpPr>
          <p:nvPr/>
        </p:nvSpPr>
        <p:spPr>
          <a:xfrm>
            <a:off x="2162048" y="742257"/>
            <a:ext cx="9720072"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dirty="0" err="1" smtClean="0"/>
              <a:t>Array</a:t>
            </a:r>
            <a:endParaRPr lang="pt-BR" sz="3600" dirty="0"/>
          </a:p>
        </p:txBody>
      </p:sp>
      <p:sp>
        <p:nvSpPr>
          <p:cNvPr id="11" name="Espaço Reservado para Conteúdo 2"/>
          <p:cNvSpPr txBox="1">
            <a:spLocks/>
          </p:cNvSpPr>
          <p:nvPr/>
        </p:nvSpPr>
        <p:spPr>
          <a:xfrm>
            <a:off x="2162048" y="2443041"/>
            <a:ext cx="9720073" cy="4023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600" smtClean="0"/>
              <a:t>É um conjunto de dados do mesmo tipo que é armazenado na memória. </a:t>
            </a:r>
          </a:p>
          <a:p>
            <a:r>
              <a:rPr lang="pt-BR" sz="2600" smtClean="0"/>
              <a:t>A declaração de um Array é muito similar a de uma variável. A diferença está no seu conteúdo. Enquanto uma variável guarda um elemento por vez, um array é capaz de guarda N elementos, sendo estes do mesmo tipo.</a:t>
            </a:r>
          </a:p>
          <a:p>
            <a:r>
              <a:rPr lang="pt-BR" sz="2600" smtClean="0"/>
              <a:t>Exemplos:</a:t>
            </a:r>
          </a:p>
          <a:p>
            <a:pPr lvl="1"/>
            <a:r>
              <a:rPr lang="pt-BR" sz="2600" smtClean="0"/>
              <a:t>Variável: Stirng nome = “José”;</a:t>
            </a:r>
          </a:p>
          <a:p>
            <a:pPr lvl="1"/>
            <a:r>
              <a:rPr lang="pt-BR" sz="2600" smtClean="0"/>
              <a:t>Array: String[] nome = {“Paulo”, “José”, “Maria”, “Olivia”}</a:t>
            </a:r>
          </a:p>
          <a:p>
            <a:pPr marL="128016" lvl="1" indent="0">
              <a:buFont typeface="Arial" panose="020B0604020202020204" pitchFamily="34" charset="0"/>
              <a:buNone/>
            </a:pPr>
            <a:endParaRPr lang="pt-BR" sz="2600" dirty="0"/>
          </a:p>
        </p:txBody>
      </p:sp>
    </p:spTree>
    <p:extLst>
      <p:ext uri="{BB962C8B-B14F-4D97-AF65-F5344CB8AC3E}">
        <p14:creationId xmlns:p14="http://schemas.microsoft.com/office/powerpoint/2010/main" val="180447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Shape 128"/>
          <p:cNvGrpSpPr/>
          <p:nvPr/>
        </p:nvGrpSpPr>
        <p:grpSpPr>
          <a:xfrm>
            <a:off x="0" y="0"/>
            <a:ext cx="5114925" cy="6894512"/>
            <a:chOff x="0" y="0"/>
            <a:chExt cx="2147483647" cy="2147483647"/>
          </a:xfrm>
        </p:grpSpPr>
        <p:pic>
          <p:nvPicPr>
            <p:cNvPr id="129" name="Shape 12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30"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31" name="Shape 13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8" name="Título 1"/>
          <p:cNvSpPr>
            <a:spLocks noGrp="1"/>
          </p:cNvSpPr>
          <p:nvPr>
            <p:ph type="title"/>
          </p:nvPr>
        </p:nvSpPr>
        <p:spPr>
          <a:xfrm>
            <a:off x="1024128" y="585216"/>
            <a:ext cx="9720072" cy="1499616"/>
          </a:xfrm>
        </p:spPr>
        <p:txBody>
          <a:bodyPr/>
          <a:lstStyle/>
          <a:p>
            <a:r>
              <a:rPr lang="pt-BR" dirty="0" smtClean="0"/>
              <a:t>Array – Vetor | Matriz</a:t>
            </a:r>
            <a:endParaRPr lang="pt-BR" dirty="0"/>
          </a:p>
        </p:txBody>
      </p:sp>
      <p:sp>
        <p:nvSpPr>
          <p:cNvPr id="9" name="Espaço Reservado para Conteúdo 2"/>
          <p:cNvSpPr>
            <a:spLocks noGrp="1"/>
          </p:cNvSpPr>
          <p:nvPr>
            <p:ph idx="1"/>
          </p:nvPr>
        </p:nvSpPr>
        <p:spPr>
          <a:xfrm>
            <a:off x="1024128" y="2286000"/>
            <a:ext cx="9720073" cy="4023360"/>
          </a:xfrm>
        </p:spPr>
        <p:txBody>
          <a:bodyPr/>
          <a:lstStyle/>
          <a:p>
            <a:r>
              <a:rPr lang="pt-BR" dirty="0" smtClean="0"/>
              <a:t>Há dois tipos de Array:</a:t>
            </a:r>
          </a:p>
          <a:p>
            <a:pPr lvl="1"/>
            <a:r>
              <a:rPr lang="pt-BR" dirty="0" smtClean="0"/>
              <a:t>Uma dimensão, também conhecido como vetor:</a:t>
            </a:r>
          </a:p>
          <a:p>
            <a:pPr lvl="2"/>
            <a:r>
              <a:rPr lang="pt-BR" dirty="0" smtClean="0"/>
              <a:t>Exemplo: String[] nome = {“Paulo”,”Fernanda”}</a:t>
            </a:r>
          </a:p>
          <a:p>
            <a:pPr lvl="1"/>
            <a:r>
              <a:rPr lang="pt-BR" dirty="0" smtClean="0"/>
              <a:t>Uma característica deste tipo de array(vetor) é seu conteúdo. Postado em apenas uma linha.</a:t>
            </a:r>
          </a:p>
          <a:p>
            <a:pPr lvl="1"/>
            <a:r>
              <a:rPr lang="pt-BR" dirty="0" smtClean="0"/>
              <a:t>Existem muitas formas de se declarar um vetor;</a:t>
            </a:r>
          </a:p>
          <a:p>
            <a:pPr lvl="1"/>
            <a:r>
              <a:rPr lang="pt-BR" dirty="0" smtClean="0"/>
              <a:t>Um vetor pode de ser de muitos tipos;</a:t>
            </a:r>
          </a:p>
          <a:p>
            <a:endParaRPr lang="pt-BR" dirty="0" smtClean="0"/>
          </a:p>
          <a:p>
            <a:pPr lvl="1"/>
            <a:endParaRPr lang="pt-BR" dirty="0"/>
          </a:p>
        </p:txBody>
      </p:sp>
    </p:spTree>
    <p:extLst>
      <p:ext uri="{BB962C8B-B14F-4D97-AF65-F5344CB8AC3E}">
        <p14:creationId xmlns:p14="http://schemas.microsoft.com/office/powerpoint/2010/main" val="350153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Shape 128"/>
          <p:cNvGrpSpPr/>
          <p:nvPr/>
        </p:nvGrpSpPr>
        <p:grpSpPr>
          <a:xfrm>
            <a:off x="0" y="0"/>
            <a:ext cx="5114925" cy="6894512"/>
            <a:chOff x="0" y="0"/>
            <a:chExt cx="2147483647" cy="2147483647"/>
          </a:xfrm>
        </p:grpSpPr>
        <p:pic>
          <p:nvPicPr>
            <p:cNvPr id="5" name="Shape 129"/>
            <p:cNvPicPr preferRelativeResize="0"/>
            <p:nvPr/>
          </p:nvPicPr>
          <p:blipFill rotWithShape="1">
            <a:blip r:embed="rId2">
              <a:alphaModFix/>
            </a:blip>
            <a:srcRect l="21968" b="7733"/>
            <a:stretch/>
          </p:blipFill>
          <p:spPr>
            <a:xfrm>
              <a:off x="0" y="0"/>
              <a:ext cx="2147483647" cy="2147483647"/>
            </a:xfrm>
            <a:prstGeom prst="rect">
              <a:avLst/>
            </a:prstGeom>
            <a:noFill/>
            <a:ln>
              <a:noFill/>
            </a:ln>
          </p:spPr>
        </p:pic>
        <p:sp>
          <p:nvSpPr>
            <p:cNvPr id="6"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sp>
        <p:nvSpPr>
          <p:cNvPr id="2" name="Título 1"/>
          <p:cNvSpPr>
            <a:spLocks noGrp="1"/>
          </p:cNvSpPr>
          <p:nvPr>
            <p:ph type="title"/>
          </p:nvPr>
        </p:nvSpPr>
        <p:spPr/>
        <p:txBody>
          <a:bodyPr/>
          <a:lstStyle/>
          <a:p>
            <a:r>
              <a:rPr lang="pt-BR" dirty="0" smtClean="0"/>
              <a:t>Declaração de vetores</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smtClean="0"/>
              <a:t>Exemplo 1:</a:t>
            </a:r>
          </a:p>
          <a:p>
            <a:r>
              <a:rPr lang="pt-BR" dirty="0"/>
              <a:t>	 String</a:t>
            </a:r>
            <a:r>
              <a:rPr lang="pt-BR" dirty="0" smtClean="0"/>
              <a:t>[ ] </a:t>
            </a:r>
            <a:r>
              <a:rPr lang="pt-BR" dirty="0"/>
              <a:t>nome = { "Paulo", "fernando" };</a:t>
            </a:r>
          </a:p>
          <a:p>
            <a:r>
              <a:rPr lang="pt-BR" dirty="0" smtClean="0"/>
              <a:t>Exemplo 2:</a:t>
            </a:r>
            <a:endParaRPr lang="pt-BR" dirty="0"/>
          </a:p>
          <a:p>
            <a:r>
              <a:rPr lang="pt-BR" dirty="0"/>
              <a:t>            String</a:t>
            </a:r>
            <a:r>
              <a:rPr lang="pt-BR" dirty="0" smtClean="0"/>
              <a:t>[ ] </a:t>
            </a:r>
            <a:r>
              <a:rPr lang="pt-BR" dirty="0"/>
              <a:t>nome1 = new String[] {"Beth","Deise" };</a:t>
            </a:r>
          </a:p>
          <a:p>
            <a:r>
              <a:rPr lang="pt-BR" dirty="0" smtClean="0"/>
              <a:t>Exemplo 3:</a:t>
            </a:r>
          </a:p>
          <a:p>
            <a:r>
              <a:rPr lang="pt-BR" dirty="0" smtClean="0"/>
              <a:t>            </a:t>
            </a:r>
            <a:r>
              <a:rPr lang="pt-BR" dirty="0"/>
              <a:t>String</a:t>
            </a:r>
            <a:r>
              <a:rPr lang="pt-BR" dirty="0" smtClean="0"/>
              <a:t>[ ] </a:t>
            </a:r>
            <a:r>
              <a:rPr lang="pt-BR" dirty="0"/>
              <a:t>nome2 = new </a:t>
            </a:r>
            <a:r>
              <a:rPr lang="pt-BR" dirty="0" smtClean="0"/>
              <a:t>String[2];</a:t>
            </a:r>
            <a:endParaRPr lang="pt-BR" dirty="0"/>
          </a:p>
          <a:p>
            <a:r>
              <a:rPr lang="pt-BR" dirty="0" smtClean="0"/>
              <a:t>            </a:t>
            </a:r>
            <a:r>
              <a:rPr lang="pt-BR" dirty="0"/>
              <a:t>nome2[0] = "Helena";</a:t>
            </a:r>
          </a:p>
          <a:p>
            <a:r>
              <a:rPr lang="pt-BR" dirty="0"/>
              <a:t>            nome2[1] = "Verônica";</a:t>
            </a:r>
          </a:p>
        </p:txBody>
      </p:sp>
      <p:pic>
        <p:nvPicPr>
          <p:cNvPr id="7" name="Shape 131"/>
          <p:cNvPicPr preferRelativeResize="0"/>
          <p:nvPr/>
        </p:nvPicPr>
        <p:blipFill rotWithShape="1">
          <a:blip r:embed="rId3">
            <a:alphaModFix/>
          </a:blip>
          <a:srcRect/>
          <a:stretch/>
        </p:blipFill>
        <p:spPr>
          <a:xfrm>
            <a:off x="8904287" y="122238"/>
            <a:ext cx="1579562" cy="1546225"/>
          </a:xfrm>
          <a:prstGeom prst="rect">
            <a:avLst/>
          </a:prstGeom>
          <a:noFill/>
          <a:ln>
            <a:noFill/>
          </a:ln>
        </p:spPr>
      </p:pic>
    </p:spTree>
    <p:extLst>
      <p:ext uri="{BB962C8B-B14F-4D97-AF65-F5344CB8AC3E}">
        <p14:creationId xmlns:p14="http://schemas.microsoft.com/office/powerpoint/2010/main" val="3210137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Ler um vetor</a:t>
            </a:r>
            <a:endParaRPr lang="pt-BR" dirty="0"/>
          </a:p>
        </p:txBody>
      </p:sp>
      <p:sp>
        <p:nvSpPr>
          <p:cNvPr id="3" name="Espaço Reservado para Conteúdo 2"/>
          <p:cNvSpPr>
            <a:spLocks noGrp="1"/>
          </p:cNvSpPr>
          <p:nvPr>
            <p:ph idx="1"/>
          </p:nvPr>
        </p:nvSpPr>
        <p:spPr/>
        <p:txBody>
          <a:bodyPr/>
          <a:lstStyle/>
          <a:p>
            <a:r>
              <a:rPr lang="pt-BR" dirty="0" smtClean="0"/>
              <a:t>Para ler o conteúdo de um vetor utilizamos um comando de saída de tela, por exemplo Console.Write ou Console.WriteLine, passamos como parâmetro o nome do vetor e a posição do dado entre colchetes que queremos visualizar. Por Exemplo:</a:t>
            </a:r>
          </a:p>
          <a:p>
            <a:r>
              <a:rPr lang="pt-BR" dirty="0"/>
              <a:t> String[ ] nome = { "Paulo", </a:t>
            </a:r>
            <a:r>
              <a:rPr lang="pt-BR" dirty="0" smtClean="0"/>
              <a:t>"Fernando" </a:t>
            </a:r>
            <a:r>
              <a:rPr lang="pt-BR" dirty="0"/>
              <a:t>};</a:t>
            </a:r>
          </a:p>
          <a:p>
            <a:r>
              <a:rPr lang="pt-BR" dirty="0" err="1" smtClean="0"/>
              <a:t>Console.Write</a:t>
            </a:r>
            <a:r>
              <a:rPr lang="pt-BR" dirty="0" smtClean="0"/>
              <a:t>(nome[0]);</a:t>
            </a:r>
          </a:p>
          <a:p>
            <a:r>
              <a:rPr lang="pt-BR" dirty="0" smtClean="0"/>
              <a:t>Isso nos dará a seguinte saída: Paulo – Pois Paulo é um nome que está na primeira posição do vetor, todo </a:t>
            </a:r>
            <a:r>
              <a:rPr lang="pt-BR" dirty="0" err="1" smtClean="0"/>
              <a:t>Array</a:t>
            </a:r>
            <a:r>
              <a:rPr lang="pt-BR" dirty="0" smtClean="0"/>
              <a:t>, neste caso vetor, sempre começa com a posição zero(0)</a:t>
            </a:r>
          </a:p>
        </p:txBody>
      </p:sp>
    </p:spTree>
    <p:extLst>
      <p:ext uri="{BB962C8B-B14F-4D97-AF65-F5344CB8AC3E}">
        <p14:creationId xmlns:p14="http://schemas.microsoft.com/office/powerpoint/2010/main" val="1659320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Ler um vetor</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Quando se deseja ler todo o conteúdo de um </a:t>
            </a:r>
            <a:r>
              <a:rPr lang="pt-BR" dirty="0" err="1" smtClean="0"/>
              <a:t>array</a:t>
            </a:r>
            <a:r>
              <a:rPr lang="pt-BR" dirty="0"/>
              <a:t> </a:t>
            </a:r>
            <a:r>
              <a:rPr lang="pt-BR" dirty="0" smtClean="0"/>
              <a:t>fazemos uso de laços. Assim podemos ler o </a:t>
            </a:r>
            <a:r>
              <a:rPr lang="pt-BR" dirty="0" err="1" smtClean="0"/>
              <a:t>array</a:t>
            </a:r>
            <a:r>
              <a:rPr lang="pt-BR" dirty="0" smtClean="0"/>
              <a:t> de ponta a ponta ou apenas parte dele. Exemplo:</a:t>
            </a:r>
          </a:p>
          <a:p>
            <a:r>
              <a:rPr lang="pt-BR" dirty="0"/>
              <a:t> </a:t>
            </a:r>
            <a:r>
              <a:rPr lang="pt-BR" dirty="0" err="1"/>
              <a:t>String</a:t>
            </a:r>
            <a:r>
              <a:rPr lang="pt-BR" dirty="0"/>
              <a:t>[ ] nome = { "Paulo", </a:t>
            </a:r>
            <a:r>
              <a:rPr lang="pt-BR" dirty="0" smtClean="0"/>
              <a:t>“</a:t>
            </a:r>
            <a:r>
              <a:rPr lang="pt-BR" dirty="0" err="1" smtClean="0"/>
              <a:t>Fernando“,”Mônica”,”Beatriz</a:t>
            </a:r>
            <a:r>
              <a:rPr lang="pt-BR" dirty="0" smtClean="0"/>
              <a:t>” };</a:t>
            </a:r>
          </a:p>
          <a:p>
            <a:r>
              <a:rPr lang="pt-BR" dirty="0" smtClean="0"/>
              <a:t>for(</a:t>
            </a:r>
            <a:r>
              <a:rPr lang="pt-BR" dirty="0" err="1" smtClean="0"/>
              <a:t>int</a:t>
            </a:r>
            <a:r>
              <a:rPr lang="pt-BR" dirty="0" smtClean="0"/>
              <a:t> </a:t>
            </a:r>
            <a:r>
              <a:rPr lang="pt-BR" dirty="0" smtClean="0"/>
              <a:t>n = 0; n &lt;= 3; n++){</a:t>
            </a:r>
          </a:p>
          <a:p>
            <a:pPr marL="128016" lvl="1" indent="0">
              <a:buNone/>
            </a:pPr>
            <a:r>
              <a:rPr lang="pt-BR" dirty="0"/>
              <a:t>	</a:t>
            </a:r>
            <a:r>
              <a:rPr lang="pt-BR" dirty="0" err="1" smtClean="0"/>
              <a:t>Console.writeLine</a:t>
            </a:r>
            <a:r>
              <a:rPr lang="pt-BR" dirty="0" smtClean="0"/>
              <a:t>(nome[n]);</a:t>
            </a:r>
          </a:p>
          <a:p>
            <a:pPr marL="128016" lvl="1" indent="0">
              <a:buNone/>
            </a:pPr>
            <a:r>
              <a:rPr lang="pt-BR" dirty="0" smtClean="0"/>
              <a:t>}</a:t>
            </a:r>
          </a:p>
          <a:p>
            <a:pPr marL="128016" lvl="1" indent="0">
              <a:buNone/>
            </a:pPr>
            <a:endParaRPr lang="pt-BR" dirty="0" smtClean="0"/>
          </a:p>
          <a:p>
            <a:pPr marL="128016" lvl="1" indent="0">
              <a:buNone/>
            </a:pPr>
            <a:r>
              <a:rPr lang="pt-BR" dirty="0" err="1" smtClean="0"/>
              <a:t>foreach</a:t>
            </a:r>
            <a:r>
              <a:rPr lang="pt-BR" dirty="0" smtClean="0"/>
              <a:t>(var texto in nome){</a:t>
            </a:r>
          </a:p>
          <a:p>
            <a:pPr marL="128016" lvl="1" indent="0">
              <a:buNone/>
            </a:pPr>
            <a:r>
              <a:rPr lang="pt-BR" dirty="0" smtClean="0"/>
              <a:t>	</a:t>
            </a:r>
            <a:r>
              <a:rPr lang="pt-BR" dirty="0" err="1" smtClean="0"/>
              <a:t>Console.writeLine</a:t>
            </a:r>
            <a:r>
              <a:rPr lang="pt-BR" dirty="0" smtClean="0"/>
              <a:t>(texto);</a:t>
            </a:r>
          </a:p>
          <a:p>
            <a:pPr marL="128016" lvl="1" indent="0">
              <a:buNone/>
            </a:pPr>
            <a:r>
              <a:rPr lang="pt-BR" dirty="0" smtClean="0"/>
              <a:t>}</a:t>
            </a:r>
            <a:endParaRPr lang="pt-BR" dirty="0" smtClean="0"/>
          </a:p>
          <a:p>
            <a:endParaRPr lang="pt-BR" dirty="0" smtClean="0"/>
          </a:p>
        </p:txBody>
      </p:sp>
    </p:spTree>
    <p:extLst>
      <p:ext uri="{BB962C8B-B14F-4D97-AF65-F5344CB8AC3E}">
        <p14:creationId xmlns:p14="http://schemas.microsoft.com/office/powerpoint/2010/main" val="2114335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Localizar um valor em um vetor</a:t>
            </a:r>
            <a:endParaRPr lang="pt-BR" dirty="0"/>
          </a:p>
        </p:txBody>
      </p:sp>
      <p:sp>
        <p:nvSpPr>
          <p:cNvPr id="3" name="Espaço Reservado para Conteúdo 2"/>
          <p:cNvSpPr>
            <a:spLocks noGrp="1"/>
          </p:cNvSpPr>
          <p:nvPr>
            <p:ph idx="1"/>
          </p:nvPr>
        </p:nvSpPr>
        <p:spPr/>
        <p:txBody>
          <a:bodyPr>
            <a:noAutofit/>
          </a:bodyPr>
          <a:lstStyle/>
          <a:p>
            <a:pPr marL="0" indent="0">
              <a:lnSpc>
                <a:spcPct val="120000"/>
              </a:lnSpc>
              <a:spcBef>
                <a:spcPts val="0"/>
              </a:spcBef>
              <a:spcAft>
                <a:spcPts val="0"/>
              </a:spcAft>
              <a:buNone/>
            </a:pPr>
            <a:r>
              <a:rPr lang="pt-BR" sz="1800" dirty="0"/>
              <a:t> </a:t>
            </a:r>
            <a:r>
              <a:rPr lang="pt-BR" sz="1800" dirty="0" smtClean="0"/>
              <a:t>          </a:t>
            </a:r>
            <a:r>
              <a:rPr lang="pt-BR" sz="1800" dirty="0" smtClean="0"/>
              <a:t>    </a:t>
            </a:r>
            <a:r>
              <a:rPr lang="pt-BR" sz="1800" dirty="0" err="1" smtClean="0"/>
              <a:t>int</a:t>
            </a:r>
            <a:r>
              <a:rPr lang="pt-BR" sz="1800" dirty="0" smtClean="0"/>
              <a:t>[ ] </a:t>
            </a:r>
            <a:r>
              <a:rPr lang="pt-BR" sz="1800" dirty="0" err="1"/>
              <a:t>numeros</a:t>
            </a:r>
            <a:r>
              <a:rPr lang="pt-BR" sz="1800" dirty="0"/>
              <a:t> = { 39, 0, 5, 1, 3, 10, 4 </a:t>
            </a:r>
            <a:r>
              <a:rPr lang="pt-BR" sz="1800" dirty="0" smtClean="0"/>
              <a:t>};</a:t>
            </a:r>
          </a:p>
          <a:p>
            <a:pPr marL="0" indent="0">
              <a:lnSpc>
                <a:spcPct val="120000"/>
              </a:lnSpc>
              <a:spcBef>
                <a:spcPts val="0"/>
              </a:spcBef>
              <a:spcAft>
                <a:spcPts val="0"/>
              </a:spcAft>
              <a:buNone/>
            </a:pPr>
            <a:endParaRPr lang="pt-BR" sz="1800" dirty="0"/>
          </a:p>
          <a:p>
            <a:pPr marL="0" indent="0">
              <a:lnSpc>
                <a:spcPct val="120000"/>
              </a:lnSpc>
              <a:spcBef>
                <a:spcPts val="0"/>
              </a:spcBef>
              <a:spcAft>
                <a:spcPts val="0"/>
              </a:spcAft>
              <a:buNone/>
            </a:pPr>
            <a:r>
              <a:rPr lang="pt-BR" sz="1800" dirty="0" smtClean="0"/>
              <a:t>               </a:t>
            </a:r>
            <a:r>
              <a:rPr lang="pt-BR" sz="1800" dirty="0" err="1" smtClean="0"/>
              <a:t>Console.WriteLine</a:t>
            </a:r>
            <a:r>
              <a:rPr lang="pt-BR" sz="1800" dirty="0" smtClean="0"/>
              <a:t>(“Digite um número e verifique se ele existe no </a:t>
            </a:r>
            <a:r>
              <a:rPr lang="pt-BR" sz="1800" dirty="0" err="1" smtClean="0"/>
              <a:t>array</a:t>
            </a:r>
            <a:r>
              <a:rPr lang="pt-BR" sz="1800" dirty="0" smtClean="0"/>
              <a:t>”)</a:t>
            </a:r>
            <a:endParaRPr lang="pt-BR" sz="1800" dirty="0"/>
          </a:p>
          <a:p>
            <a:pPr marL="0" indent="0">
              <a:lnSpc>
                <a:spcPct val="120000"/>
              </a:lnSpc>
              <a:spcBef>
                <a:spcPts val="0"/>
              </a:spcBef>
              <a:spcAft>
                <a:spcPts val="0"/>
              </a:spcAft>
              <a:buNone/>
            </a:pPr>
            <a:r>
              <a:rPr lang="pt-BR" sz="1800" dirty="0"/>
              <a:t> </a:t>
            </a:r>
            <a:r>
              <a:rPr lang="pt-BR" sz="1800" dirty="0" smtClean="0"/>
              <a:t>              </a:t>
            </a:r>
            <a:r>
              <a:rPr lang="pt-BR" sz="1800" dirty="0" err="1" smtClean="0"/>
              <a:t>int</a:t>
            </a:r>
            <a:r>
              <a:rPr lang="pt-BR" sz="1800" dirty="0" smtClean="0"/>
              <a:t> valor = Int16.Parse(</a:t>
            </a:r>
            <a:r>
              <a:rPr lang="pt-BR" sz="1800" dirty="0" err="1" smtClean="0"/>
              <a:t>Console.ReadLine</a:t>
            </a:r>
            <a:r>
              <a:rPr lang="pt-BR" sz="1800" dirty="0" smtClean="0"/>
              <a:t>());</a:t>
            </a:r>
          </a:p>
          <a:p>
            <a:pPr marL="0" indent="0">
              <a:lnSpc>
                <a:spcPct val="120000"/>
              </a:lnSpc>
              <a:spcBef>
                <a:spcPts val="0"/>
              </a:spcBef>
              <a:spcAft>
                <a:spcPts val="0"/>
              </a:spcAft>
              <a:buNone/>
            </a:pPr>
            <a:endParaRPr lang="pt-BR" sz="1800" dirty="0"/>
          </a:p>
          <a:p>
            <a:pPr marL="128016" lvl="1" indent="0">
              <a:buNone/>
            </a:pPr>
            <a:r>
              <a:rPr lang="nn-NO" sz="1800" dirty="0"/>
              <a:t>            </a:t>
            </a:r>
            <a:r>
              <a:rPr lang="pt-BR" sz="1800" dirty="0" err="1" smtClean="0"/>
              <a:t>foreach</a:t>
            </a:r>
            <a:r>
              <a:rPr lang="pt-BR" sz="1800" dirty="0" smtClean="0"/>
              <a:t>(var numero in </a:t>
            </a:r>
            <a:r>
              <a:rPr lang="pt-BR" sz="1800" dirty="0" err="1" smtClean="0"/>
              <a:t>numeros</a:t>
            </a:r>
            <a:r>
              <a:rPr lang="pt-BR" sz="1800" dirty="0" smtClean="0"/>
              <a:t> ){</a:t>
            </a:r>
          </a:p>
          <a:p>
            <a:pPr marL="0" indent="0">
              <a:lnSpc>
                <a:spcPct val="120000"/>
              </a:lnSpc>
              <a:spcBef>
                <a:spcPts val="0"/>
              </a:spcBef>
              <a:spcAft>
                <a:spcPts val="0"/>
              </a:spcAft>
              <a:buNone/>
            </a:pPr>
            <a:r>
              <a:rPr lang="pt-BR" sz="1800" dirty="0" smtClean="0"/>
              <a:t>              {</a:t>
            </a:r>
            <a:endParaRPr lang="pt-BR" sz="1800" dirty="0"/>
          </a:p>
          <a:p>
            <a:pPr marL="0" indent="0">
              <a:lnSpc>
                <a:spcPct val="120000"/>
              </a:lnSpc>
              <a:spcBef>
                <a:spcPts val="0"/>
              </a:spcBef>
              <a:spcAft>
                <a:spcPts val="0"/>
              </a:spcAft>
              <a:buNone/>
            </a:pPr>
            <a:r>
              <a:rPr lang="pt-BR" sz="1800" dirty="0"/>
              <a:t>                </a:t>
            </a:r>
            <a:r>
              <a:rPr lang="pt-BR" sz="1800" dirty="0" smtClean="0"/>
              <a:t> </a:t>
            </a:r>
            <a:r>
              <a:rPr lang="pt-BR" sz="1800" dirty="0" err="1" smtClean="0"/>
              <a:t>if</a:t>
            </a:r>
            <a:r>
              <a:rPr lang="pt-BR" sz="1800" dirty="0" smtClean="0"/>
              <a:t> (numero </a:t>
            </a:r>
            <a:r>
              <a:rPr lang="pt-BR" sz="1800" dirty="0"/>
              <a:t>== </a:t>
            </a:r>
            <a:r>
              <a:rPr lang="pt-BR" sz="1800" dirty="0" smtClean="0"/>
              <a:t>valor)</a:t>
            </a:r>
            <a:endParaRPr lang="pt-BR" sz="1800" dirty="0"/>
          </a:p>
          <a:p>
            <a:pPr marL="0" indent="0">
              <a:lnSpc>
                <a:spcPct val="120000"/>
              </a:lnSpc>
              <a:spcBef>
                <a:spcPts val="0"/>
              </a:spcBef>
              <a:spcAft>
                <a:spcPts val="0"/>
              </a:spcAft>
              <a:buNone/>
            </a:pPr>
            <a:r>
              <a:rPr lang="pt-BR" sz="1800" dirty="0"/>
              <a:t>                </a:t>
            </a:r>
            <a:r>
              <a:rPr lang="pt-BR" sz="1800" dirty="0" smtClean="0"/>
              <a:t> {</a:t>
            </a:r>
            <a:endParaRPr lang="pt-BR" sz="1800" dirty="0"/>
          </a:p>
          <a:p>
            <a:pPr marL="0" indent="0">
              <a:lnSpc>
                <a:spcPct val="120000"/>
              </a:lnSpc>
              <a:spcBef>
                <a:spcPts val="0"/>
              </a:spcBef>
              <a:spcAft>
                <a:spcPts val="0"/>
              </a:spcAft>
              <a:buNone/>
            </a:pPr>
            <a:r>
              <a:rPr lang="pt-BR" sz="1800" dirty="0"/>
              <a:t>                    </a:t>
            </a:r>
            <a:r>
              <a:rPr lang="pt-BR" sz="1800" dirty="0" err="1" smtClean="0"/>
              <a:t>Console.Write</a:t>
            </a:r>
            <a:r>
              <a:rPr lang="pt-BR" sz="1800" dirty="0" smtClean="0"/>
              <a:t>(numero);</a:t>
            </a:r>
            <a:endParaRPr lang="pt-BR" sz="1800" dirty="0"/>
          </a:p>
          <a:p>
            <a:pPr marL="0" indent="0">
              <a:lnSpc>
                <a:spcPct val="120000"/>
              </a:lnSpc>
              <a:spcBef>
                <a:spcPts val="0"/>
              </a:spcBef>
              <a:spcAft>
                <a:spcPts val="0"/>
              </a:spcAft>
              <a:buNone/>
            </a:pPr>
            <a:r>
              <a:rPr lang="pt-BR" sz="1800" dirty="0"/>
              <a:t>                </a:t>
            </a:r>
            <a:r>
              <a:rPr lang="pt-BR" sz="1800" dirty="0" smtClean="0"/>
              <a:t>  }</a:t>
            </a:r>
            <a:endParaRPr lang="pt-BR" sz="1800" dirty="0"/>
          </a:p>
          <a:p>
            <a:pPr marL="0" indent="0">
              <a:lnSpc>
                <a:spcPct val="120000"/>
              </a:lnSpc>
              <a:spcBef>
                <a:spcPts val="0"/>
              </a:spcBef>
              <a:spcAft>
                <a:spcPts val="0"/>
              </a:spcAft>
              <a:buNone/>
            </a:pPr>
            <a:r>
              <a:rPr lang="pt-BR" sz="1800" dirty="0"/>
              <a:t>            </a:t>
            </a:r>
            <a:r>
              <a:rPr lang="pt-BR" sz="1800" dirty="0" smtClean="0"/>
              <a:t>   }</a:t>
            </a:r>
            <a:endParaRPr lang="pt-BR" sz="1800" dirty="0"/>
          </a:p>
          <a:p>
            <a:pPr marL="0" indent="0">
              <a:lnSpc>
                <a:spcPct val="120000"/>
              </a:lnSpc>
              <a:spcBef>
                <a:spcPts val="0"/>
              </a:spcBef>
              <a:spcAft>
                <a:spcPts val="0"/>
              </a:spcAft>
              <a:buNone/>
            </a:pPr>
            <a:r>
              <a:rPr lang="pt-BR" sz="1800" dirty="0" smtClean="0"/>
              <a:t>            </a:t>
            </a:r>
            <a:r>
              <a:rPr lang="pt-BR" sz="1800" dirty="0" smtClean="0"/>
              <a:t>   </a:t>
            </a:r>
          </a:p>
          <a:p>
            <a:pPr marL="0" indent="0">
              <a:lnSpc>
                <a:spcPct val="120000"/>
              </a:lnSpc>
              <a:spcBef>
                <a:spcPts val="0"/>
              </a:spcBef>
              <a:spcAft>
                <a:spcPts val="0"/>
              </a:spcAft>
              <a:buNone/>
            </a:pPr>
            <a:r>
              <a:rPr lang="pt-BR" sz="1800" dirty="0"/>
              <a:t> </a:t>
            </a:r>
            <a:r>
              <a:rPr lang="pt-BR" sz="1800" dirty="0" smtClean="0"/>
              <a:t>             </a:t>
            </a:r>
            <a:r>
              <a:rPr lang="pt-BR" sz="1800" dirty="0" err="1" smtClean="0"/>
              <a:t>Console.ReadKey</a:t>
            </a:r>
            <a:r>
              <a:rPr lang="pt-BR" sz="1800" dirty="0"/>
              <a:t>();</a:t>
            </a:r>
          </a:p>
          <a:p>
            <a:pPr marL="0" indent="0">
              <a:lnSpc>
                <a:spcPct val="120000"/>
              </a:lnSpc>
              <a:spcBef>
                <a:spcPts val="0"/>
              </a:spcBef>
              <a:spcAft>
                <a:spcPts val="0"/>
              </a:spcAft>
              <a:buNone/>
            </a:pPr>
            <a:r>
              <a:rPr lang="pt-BR" sz="1800" dirty="0"/>
              <a:t>        </a:t>
            </a:r>
            <a:r>
              <a:rPr lang="pt-BR" sz="1800" dirty="0" smtClean="0"/>
              <a:t>    </a:t>
            </a:r>
            <a:endParaRPr lang="pt-BR" sz="1800" dirty="0" smtClean="0"/>
          </a:p>
        </p:txBody>
      </p:sp>
    </p:spTree>
    <p:extLst>
      <p:ext uri="{BB962C8B-B14F-4D97-AF65-F5344CB8AC3E}">
        <p14:creationId xmlns:p14="http://schemas.microsoft.com/office/powerpoint/2010/main" val="2053637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Array</a:t>
            </a:r>
            <a:r>
              <a:rPr lang="pt-BR" dirty="0" smtClean="0"/>
              <a:t> - Matriz</a:t>
            </a:r>
            <a:endParaRPr lang="pt-BR" dirty="0"/>
          </a:p>
        </p:txBody>
      </p:sp>
      <p:sp>
        <p:nvSpPr>
          <p:cNvPr id="3" name="Espaço Reservado para Conteúdo 2"/>
          <p:cNvSpPr>
            <a:spLocks noGrp="1"/>
          </p:cNvSpPr>
          <p:nvPr>
            <p:ph idx="1"/>
          </p:nvPr>
        </p:nvSpPr>
        <p:spPr/>
        <p:txBody>
          <a:bodyPr/>
          <a:lstStyle/>
          <a:p>
            <a:pPr marL="0" indent="0">
              <a:buNone/>
            </a:pPr>
            <a:r>
              <a:rPr lang="pt-BR" dirty="0" smtClean="0"/>
              <a:t>Uma matriz é um </a:t>
            </a:r>
            <a:r>
              <a:rPr lang="pt-BR" dirty="0" err="1" smtClean="0"/>
              <a:t>array</a:t>
            </a:r>
            <a:r>
              <a:rPr lang="pt-BR" dirty="0" smtClean="0"/>
              <a:t> de 2 ou mais dimensões. Muito utilizado para armazenamento de muitos dados e de forma mais complexa. Abaixo um exemplo de matriz mais utilizado:</a:t>
            </a:r>
          </a:p>
          <a:p>
            <a:pPr marL="0" indent="0">
              <a:buNone/>
            </a:pPr>
            <a:r>
              <a:rPr lang="pt-BR" dirty="0" err="1"/>
              <a:t>String</a:t>
            </a:r>
            <a:r>
              <a:rPr lang="pt-BR" dirty="0" smtClean="0"/>
              <a:t>[ , ] </a:t>
            </a:r>
            <a:r>
              <a:rPr lang="pt-BR" dirty="0"/>
              <a:t>dados = {</a:t>
            </a:r>
          </a:p>
          <a:p>
            <a:pPr marL="0" indent="0">
              <a:buNone/>
            </a:pPr>
            <a:r>
              <a:rPr lang="pt-BR" dirty="0"/>
              <a:t>                              {"</a:t>
            </a:r>
            <a:r>
              <a:rPr lang="pt-BR" dirty="0" err="1"/>
              <a:t>Nome","Idade</a:t>
            </a:r>
            <a:r>
              <a:rPr lang="pt-BR" dirty="0"/>
              <a:t>!"},</a:t>
            </a:r>
          </a:p>
          <a:p>
            <a:pPr marL="0" indent="0">
              <a:buNone/>
            </a:pPr>
            <a:r>
              <a:rPr lang="pt-BR" dirty="0"/>
              <a:t>                              {"Paulo","23"},</a:t>
            </a:r>
          </a:p>
          <a:p>
            <a:pPr marL="0" indent="0">
              <a:buNone/>
            </a:pPr>
            <a:r>
              <a:rPr lang="pt-BR" dirty="0"/>
              <a:t>                              {"Monica","45"}</a:t>
            </a:r>
          </a:p>
          <a:p>
            <a:pPr marL="0" indent="0">
              <a:buNone/>
            </a:pPr>
            <a:r>
              <a:rPr lang="pt-BR" dirty="0"/>
              <a:t>                            };</a:t>
            </a:r>
            <a:endParaRPr lang="pt-BR" dirty="0" smtClean="0"/>
          </a:p>
        </p:txBody>
      </p:sp>
    </p:spTree>
    <p:extLst>
      <p:ext uri="{BB962C8B-B14F-4D97-AF65-F5344CB8AC3E}">
        <p14:creationId xmlns:p14="http://schemas.microsoft.com/office/powerpoint/2010/main" val="3956924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Array</a:t>
            </a:r>
            <a:r>
              <a:rPr lang="pt-BR" dirty="0" smtClean="0"/>
              <a:t> – Matriz - leitura</a:t>
            </a:r>
            <a:endParaRPr lang="pt-BR" dirty="0"/>
          </a:p>
        </p:txBody>
      </p:sp>
      <p:sp>
        <p:nvSpPr>
          <p:cNvPr id="3" name="Espaço Reservado para Conteúdo 2"/>
          <p:cNvSpPr>
            <a:spLocks noGrp="1"/>
          </p:cNvSpPr>
          <p:nvPr>
            <p:ph idx="1"/>
          </p:nvPr>
        </p:nvSpPr>
        <p:spPr/>
        <p:txBody>
          <a:bodyPr/>
          <a:lstStyle/>
          <a:p>
            <a:r>
              <a:rPr lang="pt-BR" dirty="0" err="1" smtClean="0"/>
              <a:t>String</a:t>
            </a:r>
            <a:r>
              <a:rPr lang="pt-BR" dirty="0" smtClean="0"/>
              <a:t>[ , ] </a:t>
            </a:r>
            <a:r>
              <a:rPr lang="pt-BR" dirty="0"/>
              <a:t>dados = {</a:t>
            </a:r>
          </a:p>
          <a:p>
            <a:r>
              <a:rPr lang="pt-BR" dirty="0"/>
              <a:t>                              {"</a:t>
            </a:r>
            <a:r>
              <a:rPr lang="pt-BR" dirty="0" err="1"/>
              <a:t>Nome","</a:t>
            </a:r>
            <a:r>
              <a:rPr lang="pt-BR" dirty="0" err="1" smtClean="0"/>
              <a:t>Idade</a:t>
            </a:r>
            <a:r>
              <a:rPr lang="pt-BR" dirty="0" smtClean="0"/>
              <a:t>"},</a:t>
            </a:r>
            <a:endParaRPr lang="pt-BR" dirty="0"/>
          </a:p>
          <a:p>
            <a:r>
              <a:rPr lang="pt-BR" dirty="0"/>
              <a:t>                              {"Paulo","23"},</a:t>
            </a:r>
          </a:p>
          <a:p>
            <a:r>
              <a:rPr lang="pt-BR" dirty="0"/>
              <a:t>                              {"Monica","45"}</a:t>
            </a:r>
          </a:p>
          <a:p>
            <a:r>
              <a:rPr lang="pt-BR" dirty="0"/>
              <a:t>                            </a:t>
            </a:r>
            <a:r>
              <a:rPr lang="pt-BR" dirty="0" smtClean="0"/>
              <a:t>};</a:t>
            </a:r>
          </a:p>
          <a:p>
            <a:r>
              <a:rPr lang="pt-BR" dirty="0" err="1" smtClean="0"/>
              <a:t>Console.WriteLine</a:t>
            </a:r>
            <a:r>
              <a:rPr lang="pt-BR" dirty="0" smtClean="0"/>
              <a:t>(dados[ 0 ][ 1 ]);</a:t>
            </a:r>
          </a:p>
          <a:p>
            <a:r>
              <a:rPr lang="pt-BR" dirty="0" smtClean="0"/>
              <a:t>Teremos a seguinte saída: Idade</a:t>
            </a:r>
          </a:p>
        </p:txBody>
      </p:sp>
    </p:spTree>
    <p:extLst>
      <p:ext uri="{BB962C8B-B14F-4D97-AF65-F5344CB8AC3E}">
        <p14:creationId xmlns:p14="http://schemas.microsoft.com/office/powerpoint/2010/main" val="797743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Array</a:t>
            </a:r>
            <a:r>
              <a:rPr lang="pt-BR" dirty="0" smtClean="0"/>
              <a:t> – Matriz – leitura com laço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err="1" smtClean="0"/>
              <a:t>String</a:t>
            </a:r>
            <a:r>
              <a:rPr lang="pt-BR" dirty="0" smtClean="0"/>
              <a:t>[ , ] </a:t>
            </a:r>
            <a:r>
              <a:rPr lang="pt-BR" dirty="0"/>
              <a:t>dados = {</a:t>
            </a:r>
          </a:p>
          <a:p>
            <a:pPr marL="0" indent="0">
              <a:buNone/>
            </a:pPr>
            <a:r>
              <a:rPr lang="pt-BR" dirty="0"/>
              <a:t>                              {"</a:t>
            </a:r>
            <a:r>
              <a:rPr lang="pt-BR" dirty="0" err="1"/>
              <a:t>Nome","</a:t>
            </a:r>
            <a:r>
              <a:rPr lang="pt-BR" dirty="0" err="1" smtClean="0"/>
              <a:t>Idade</a:t>
            </a:r>
            <a:r>
              <a:rPr lang="pt-BR" dirty="0" smtClean="0"/>
              <a:t>"},</a:t>
            </a:r>
            <a:endParaRPr lang="pt-BR" dirty="0"/>
          </a:p>
          <a:p>
            <a:pPr marL="0" indent="0">
              <a:buNone/>
            </a:pPr>
            <a:r>
              <a:rPr lang="pt-BR" dirty="0"/>
              <a:t>                              {"Paulo","23"},</a:t>
            </a:r>
          </a:p>
          <a:p>
            <a:pPr marL="0" indent="0">
              <a:buNone/>
            </a:pPr>
            <a:r>
              <a:rPr lang="pt-BR" dirty="0"/>
              <a:t>                              {"Monica","45"}</a:t>
            </a:r>
          </a:p>
          <a:p>
            <a:pPr marL="0" indent="0">
              <a:buNone/>
            </a:pPr>
            <a:r>
              <a:rPr lang="pt-BR" dirty="0"/>
              <a:t>                            </a:t>
            </a:r>
            <a:r>
              <a:rPr lang="pt-BR" dirty="0" smtClean="0"/>
              <a:t>};</a:t>
            </a:r>
          </a:p>
          <a:p>
            <a:pPr marL="0" indent="0">
              <a:buNone/>
            </a:pPr>
            <a:r>
              <a:rPr lang="pt-BR" dirty="0" smtClean="0"/>
              <a:t>for(</a:t>
            </a:r>
            <a:r>
              <a:rPr lang="pt-BR" dirty="0" err="1" smtClean="0"/>
              <a:t>int</a:t>
            </a:r>
            <a:r>
              <a:rPr lang="pt-BR" dirty="0" smtClean="0"/>
              <a:t> </a:t>
            </a:r>
            <a:r>
              <a:rPr lang="pt-BR" dirty="0" err="1" smtClean="0"/>
              <a:t>lin</a:t>
            </a:r>
            <a:r>
              <a:rPr lang="pt-BR" dirty="0" smtClean="0"/>
              <a:t> = 0; </a:t>
            </a:r>
            <a:r>
              <a:rPr lang="pt-BR" dirty="0" err="1" smtClean="0"/>
              <a:t>lin</a:t>
            </a:r>
            <a:r>
              <a:rPr lang="pt-BR" dirty="0" smtClean="0"/>
              <a:t> &lt;=2 ; </a:t>
            </a:r>
            <a:r>
              <a:rPr lang="pt-BR" dirty="0" err="1" smtClean="0"/>
              <a:t>lin</a:t>
            </a:r>
            <a:r>
              <a:rPr lang="pt-BR" dirty="0" smtClean="0"/>
              <a:t>++){</a:t>
            </a:r>
          </a:p>
          <a:p>
            <a:pPr marL="128016" lvl="1" indent="0">
              <a:buNone/>
            </a:pPr>
            <a:r>
              <a:rPr lang="pt-BR" dirty="0" smtClean="0"/>
              <a:t>	for(</a:t>
            </a:r>
            <a:r>
              <a:rPr lang="pt-BR" dirty="0" err="1" smtClean="0"/>
              <a:t>int</a:t>
            </a:r>
            <a:r>
              <a:rPr lang="pt-BR" dirty="0" smtClean="0"/>
              <a:t> </a:t>
            </a:r>
            <a:r>
              <a:rPr lang="pt-BR" dirty="0" err="1" smtClean="0"/>
              <a:t>col</a:t>
            </a:r>
            <a:r>
              <a:rPr lang="pt-BR" dirty="0" smtClean="0"/>
              <a:t> = 0; </a:t>
            </a:r>
            <a:r>
              <a:rPr lang="pt-BR" dirty="0" err="1" smtClean="0"/>
              <a:t>col</a:t>
            </a:r>
            <a:r>
              <a:rPr lang="pt-BR" dirty="0" smtClean="0"/>
              <a:t> &lt;=1; </a:t>
            </a:r>
            <a:r>
              <a:rPr lang="pt-BR" dirty="0" err="1" smtClean="0"/>
              <a:t>col</a:t>
            </a:r>
            <a:r>
              <a:rPr lang="pt-BR" dirty="0" smtClean="0"/>
              <a:t>++){</a:t>
            </a:r>
          </a:p>
          <a:p>
            <a:pPr marL="1078992" lvl="7" indent="0">
              <a:buNone/>
            </a:pPr>
            <a:r>
              <a:rPr lang="pt-BR" dirty="0" err="1" smtClean="0"/>
              <a:t>Console.WriteLine</a:t>
            </a:r>
            <a:r>
              <a:rPr lang="pt-BR" dirty="0" smtClean="0"/>
              <a:t>(dados[ </a:t>
            </a:r>
            <a:r>
              <a:rPr lang="pt-BR" dirty="0" err="1" smtClean="0"/>
              <a:t>lin</a:t>
            </a:r>
            <a:r>
              <a:rPr lang="pt-BR" dirty="0" smtClean="0"/>
              <a:t> ][ </a:t>
            </a:r>
            <a:r>
              <a:rPr lang="pt-BR" dirty="0" err="1" smtClean="0"/>
              <a:t>col</a:t>
            </a:r>
            <a:r>
              <a:rPr lang="pt-BR" dirty="0" smtClean="0"/>
              <a:t> ]);</a:t>
            </a:r>
          </a:p>
          <a:p>
            <a:pPr marL="0" indent="0">
              <a:buNone/>
            </a:pPr>
            <a:r>
              <a:rPr lang="pt-BR" dirty="0" smtClean="0"/>
              <a:t>Assim você terá todos os dados do </a:t>
            </a:r>
            <a:r>
              <a:rPr lang="pt-BR" dirty="0" err="1" smtClean="0"/>
              <a:t>array</a:t>
            </a:r>
            <a:r>
              <a:rPr lang="pt-BR" dirty="0" smtClean="0"/>
              <a:t> em tela.</a:t>
            </a:r>
          </a:p>
        </p:txBody>
      </p:sp>
    </p:spTree>
    <p:extLst>
      <p:ext uri="{BB962C8B-B14F-4D97-AF65-F5344CB8AC3E}">
        <p14:creationId xmlns:p14="http://schemas.microsoft.com/office/powerpoint/2010/main" val="4192640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Shape 98"/>
          <p:cNvGrpSpPr/>
          <p:nvPr/>
        </p:nvGrpSpPr>
        <p:grpSpPr>
          <a:xfrm>
            <a:off x="0" y="0"/>
            <a:ext cx="5000625" cy="6894512"/>
            <a:chOff x="0" y="0"/>
            <a:chExt cx="2147483647" cy="2147483647"/>
          </a:xfrm>
        </p:grpSpPr>
        <p:pic>
          <p:nvPicPr>
            <p:cNvPr id="99" name="Shape 9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00" name="Shape 10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01" name="Shape 101"/>
          <p:cNvPicPr preferRelativeResize="0"/>
          <p:nvPr/>
        </p:nvPicPr>
        <p:blipFill rotWithShape="1">
          <a:blip r:embed="rId4">
            <a:alphaModFix/>
          </a:blip>
          <a:srcRect/>
          <a:stretch/>
        </p:blipFill>
        <p:spPr>
          <a:xfrm>
            <a:off x="8904288" y="122238"/>
            <a:ext cx="1544637" cy="1546225"/>
          </a:xfrm>
          <a:prstGeom prst="rect">
            <a:avLst/>
          </a:prstGeom>
          <a:noFill/>
          <a:ln>
            <a:noFill/>
          </a:ln>
        </p:spPr>
      </p:pic>
      <p:sp>
        <p:nvSpPr>
          <p:cNvPr id="102" name="Shape 102"/>
          <p:cNvSpPr txBox="1">
            <a:spLocks noGrp="1"/>
          </p:cNvSpPr>
          <p:nvPr>
            <p:ph type="title"/>
          </p:nvPr>
        </p:nvSpPr>
        <p:spPr>
          <a:xfrm>
            <a:off x="2152650" y="365125"/>
            <a:ext cx="7886700" cy="1325562"/>
          </a:xfrm>
          <a:prstGeom prst="rect">
            <a:avLst/>
          </a:prstGeom>
          <a:noFill/>
          <a:ln>
            <a:noFill/>
          </a:ln>
        </p:spPr>
        <p:txBody>
          <a:bodyPr vert="horz" wrap="square" lIns="91425" tIns="45700" rIns="91425" bIns="45700" rtlCol="0" anchor="ctr" anchorCtr="0">
            <a:noAutofit/>
          </a:bodyPr>
          <a:lstStyle/>
          <a:p>
            <a:pPr>
              <a:spcBef>
                <a:spcPts val="0"/>
              </a:spcBef>
              <a:buClr>
                <a:schemeClr val="dk1"/>
              </a:buClr>
              <a:buSzPct val="25000"/>
            </a:pPr>
            <a:r>
              <a:rPr lang="en-US" sz="3600" b="1">
                <a:solidFill>
                  <a:schemeClr val="dk1"/>
                </a:solidFill>
                <a:latin typeface="Calibri"/>
                <a:ea typeface="Calibri"/>
                <a:cs typeface="Calibri"/>
                <a:sym typeface="Calibri"/>
              </a:rPr>
              <a:t>Estruturas de Controle de Fluxo</a:t>
            </a:r>
          </a:p>
        </p:txBody>
      </p:sp>
      <p:sp>
        <p:nvSpPr>
          <p:cNvPr id="103" name="Shape 103"/>
          <p:cNvSpPr txBox="1">
            <a:spLocks noGrp="1"/>
          </p:cNvSpPr>
          <p:nvPr>
            <p:ph type="body" idx="1"/>
          </p:nvPr>
        </p:nvSpPr>
        <p:spPr>
          <a:xfrm>
            <a:off x="2152651" y="2033587"/>
            <a:ext cx="8264525" cy="4824412"/>
          </a:xfrm>
          <a:prstGeom prst="rect">
            <a:avLst/>
          </a:prstGeom>
          <a:noFill/>
          <a:ln>
            <a:noFill/>
          </a:ln>
        </p:spPr>
        <p:txBody>
          <a:bodyPr vert="horz" wrap="square" lIns="91425" tIns="45700" rIns="91425" bIns="45700" rtlCol="0" anchor="t" anchorCtr="0">
            <a:noAutofit/>
          </a:bodyPr>
          <a:lstStyle/>
          <a:p>
            <a:pPr marL="171450" indent="-171450" algn="just">
              <a:lnSpc>
                <a:spcPct val="80000"/>
              </a:lnSpc>
              <a:spcBef>
                <a:spcPts val="0"/>
              </a:spcBef>
              <a:buClr>
                <a:schemeClr val="dk1"/>
              </a:buClr>
              <a:buSzPct val="100000"/>
              <a:buFont typeface="Arial"/>
              <a:buChar char="•"/>
            </a:pPr>
            <a:r>
              <a:rPr lang="en-US" sz="2600" dirty="0" err="1">
                <a:solidFill>
                  <a:schemeClr val="dk1"/>
                </a:solidFill>
                <a:latin typeface="Calibri"/>
                <a:ea typeface="Calibri"/>
                <a:cs typeface="Calibri"/>
                <a:sym typeface="Calibri"/>
              </a:rPr>
              <a:t>Os</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comandos</a:t>
            </a:r>
            <a:r>
              <a:rPr lang="en-US" sz="2600" dirty="0">
                <a:solidFill>
                  <a:schemeClr val="dk1"/>
                </a:solidFill>
                <a:latin typeface="Calibri"/>
                <a:ea typeface="Calibri"/>
                <a:cs typeface="Calibri"/>
                <a:sym typeface="Calibri"/>
              </a:rPr>
              <a:t> de </a:t>
            </a:r>
            <a:r>
              <a:rPr lang="en-US" sz="2600" dirty="0" err="1">
                <a:solidFill>
                  <a:schemeClr val="dk1"/>
                </a:solidFill>
                <a:latin typeface="Calibri"/>
                <a:ea typeface="Calibri"/>
                <a:cs typeface="Calibri"/>
                <a:sym typeface="Calibri"/>
              </a:rPr>
              <a:t>controle</a:t>
            </a:r>
            <a:r>
              <a:rPr lang="en-US" sz="2600" dirty="0">
                <a:solidFill>
                  <a:schemeClr val="dk1"/>
                </a:solidFill>
                <a:latin typeface="Calibri"/>
                <a:ea typeface="Calibri"/>
                <a:cs typeface="Calibri"/>
                <a:sym typeface="Calibri"/>
              </a:rPr>
              <a:t> de </a:t>
            </a:r>
            <a:r>
              <a:rPr lang="en-US" sz="2600" dirty="0" err="1">
                <a:solidFill>
                  <a:schemeClr val="dk1"/>
                </a:solidFill>
                <a:latin typeface="Calibri"/>
                <a:ea typeface="Calibri"/>
                <a:cs typeface="Calibri"/>
                <a:sym typeface="Calibri"/>
              </a:rPr>
              <a:t>fluxo</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são</a:t>
            </a:r>
            <a:r>
              <a:rPr lang="en-US" sz="2600" dirty="0">
                <a:solidFill>
                  <a:schemeClr val="dk1"/>
                </a:solidFill>
                <a:latin typeface="Calibri"/>
                <a:ea typeface="Calibri"/>
                <a:cs typeface="Calibri"/>
                <a:sym typeface="Calibri"/>
              </a:rPr>
              <a:t> a </a:t>
            </a:r>
            <a:r>
              <a:rPr lang="en-US" sz="2600" dirty="0" err="1">
                <a:solidFill>
                  <a:schemeClr val="dk1"/>
                </a:solidFill>
                <a:latin typeface="Calibri"/>
                <a:ea typeface="Calibri"/>
                <a:cs typeface="Calibri"/>
                <a:sym typeface="Calibri"/>
              </a:rPr>
              <a:t>essência</a:t>
            </a:r>
            <a:r>
              <a:rPr lang="en-US" sz="2600" dirty="0">
                <a:solidFill>
                  <a:schemeClr val="dk1"/>
                </a:solidFill>
                <a:latin typeface="Calibri"/>
                <a:ea typeface="Calibri"/>
                <a:cs typeface="Calibri"/>
                <a:sym typeface="Calibri"/>
              </a:rPr>
              <a:t> de </a:t>
            </a:r>
            <a:r>
              <a:rPr lang="en-US" sz="2600" dirty="0" err="1">
                <a:solidFill>
                  <a:schemeClr val="dk1"/>
                </a:solidFill>
                <a:latin typeface="Calibri"/>
                <a:ea typeface="Calibri"/>
                <a:cs typeface="Calibri"/>
                <a:sym typeface="Calibri"/>
              </a:rPr>
              <a:t>qualquer</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linguagem</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porque</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governam</a:t>
            </a:r>
            <a:r>
              <a:rPr lang="en-US" sz="2600" dirty="0">
                <a:solidFill>
                  <a:schemeClr val="dk1"/>
                </a:solidFill>
                <a:latin typeface="Calibri"/>
                <a:ea typeface="Calibri"/>
                <a:cs typeface="Calibri"/>
                <a:sym typeface="Calibri"/>
              </a:rPr>
              <a:t> o </a:t>
            </a:r>
            <a:r>
              <a:rPr lang="en-US" sz="2600" dirty="0" err="1">
                <a:solidFill>
                  <a:schemeClr val="dk1"/>
                </a:solidFill>
                <a:latin typeface="Calibri"/>
                <a:ea typeface="Calibri"/>
                <a:cs typeface="Calibri"/>
                <a:sym typeface="Calibri"/>
              </a:rPr>
              <a:t>fluxo</a:t>
            </a:r>
            <a:r>
              <a:rPr lang="en-US" sz="2600" dirty="0">
                <a:solidFill>
                  <a:schemeClr val="dk1"/>
                </a:solidFill>
                <a:latin typeface="Calibri"/>
                <a:ea typeface="Calibri"/>
                <a:cs typeface="Calibri"/>
                <a:sym typeface="Calibri"/>
              </a:rPr>
              <a:t> da </a:t>
            </a:r>
            <a:r>
              <a:rPr lang="en-US" sz="2600" dirty="0" err="1">
                <a:solidFill>
                  <a:schemeClr val="dk1"/>
                </a:solidFill>
                <a:latin typeface="Calibri"/>
                <a:ea typeface="Calibri"/>
                <a:cs typeface="Calibri"/>
                <a:sym typeface="Calibri"/>
              </a:rPr>
              <a:t>execução</a:t>
            </a:r>
            <a:r>
              <a:rPr lang="en-US" sz="2600" dirty="0">
                <a:solidFill>
                  <a:schemeClr val="dk1"/>
                </a:solidFill>
                <a:latin typeface="Calibri"/>
                <a:ea typeface="Calibri"/>
                <a:cs typeface="Calibri"/>
                <a:sym typeface="Calibri"/>
              </a:rPr>
              <a:t> do </a:t>
            </a:r>
            <a:r>
              <a:rPr lang="en-US" sz="2600" dirty="0" err="1">
                <a:solidFill>
                  <a:schemeClr val="dk1"/>
                </a:solidFill>
                <a:latin typeface="Calibri"/>
                <a:ea typeface="Calibri"/>
                <a:cs typeface="Calibri"/>
                <a:sym typeface="Calibri"/>
              </a:rPr>
              <a:t>programa</a:t>
            </a:r>
            <a:r>
              <a:rPr lang="en-US" sz="2600" dirty="0">
                <a:solidFill>
                  <a:schemeClr val="dk1"/>
                </a:solidFill>
                <a:latin typeface="Calibri"/>
                <a:ea typeface="Calibri"/>
                <a:cs typeface="Calibri"/>
                <a:sym typeface="Calibri"/>
              </a:rPr>
              <a:t>. São </a:t>
            </a:r>
            <a:r>
              <a:rPr lang="en-US" sz="2600" dirty="0" err="1">
                <a:solidFill>
                  <a:schemeClr val="dk1"/>
                </a:solidFill>
                <a:latin typeface="Calibri"/>
                <a:ea typeface="Calibri"/>
                <a:cs typeface="Calibri"/>
                <a:sym typeface="Calibri"/>
              </a:rPr>
              <a:t>poderosos</a:t>
            </a:r>
            <a:r>
              <a:rPr lang="en-US" sz="2600" dirty="0">
                <a:solidFill>
                  <a:schemeClr val="dk1"/>
                </a:solidFill>
                <a:latin typeface="Calibri"/>
                <a:ea typeface="Calibri"/>
                <a:cs typeface="Calibri"/>
                <a:sym typeface="Calibri"/>
              </a:rPr>
              <a:t> e </a:t>
            </a:r>
            <a:r>
              <a:rPr lang="en-US" sz="2600" dirty="0" err="1">
                <a:solidFill>
                  <a:schemeClr val="dk1"/>
                </a:solidFill>
                <a:latin typeface="Calibri"/>
                <a:ea typeface="Calibri"/>
                <a:cs typeface="Calibri"/>
                <a:sym typeface="Calibri"/>
              </a:rPr>
              <a:t>ajudam</a:t>
            </a:r>
            <a:r>
              <a:rPr lang="en-US" sz="2600" dirty="0">
                <a:solidFill>
                  <a:schemeClr val="dk1"/>
                </a:solidFill>
                <a:latin typeface="Calibri"/>
                <a:ea typeface="Calibri"/>
                <a:cs typeface="Calibri"/>
                <a:sym typeface="Calibri"/>
              </a:rPr>
              <a:t> a </a:t>
            </a:r>
            <a:r>
              <a:rPr lang="en-US" sz="2600" dirty="0" err="1">
                <a:solidFill>
                  <a:schemeClr val="dk1"/>
                </a:solidFill>
                <a:latin typeface="Calibri"/>
                <a:ea typeface="Calibri"/>
                <a:cs typeface="Calibri"/>
                <a:sym typeface="Calibri"/>
              </a:rPr>
              <a:t>explicar</a:t>
            </a:r>
            <a:r>
              <a:rPr lang="en-US" sz="2600" dirty="0">
                <a:solidFill>
                  <a:schemeClr val="dk1"/>
                </a:solidFill>
                <a:latin typeface="Calibri"/>
                <a:ea typeface="Calibri"/>
                <a:cs typeface="Calibri"/>
                <a:sym typeface="Calibri"/>
              </a:rPr>
              <a:t> a </a:t>
            </a:r>
            <a:r>
              <a:rPr lang="en-US" sz="2600" dirty="0" err="1">
                <a:solidFill>
                  <a:schemeClr val="dk1"/>
                </a:solidFill>
                <a:latin typeface="Calibri"/>
                <a:ea typeface="Calibri"/>
                <a:cs typeface="Calibri"/>
                <a:sym typeface="Calibri"/>
              </a:rPr>
              <a:t>popularidade</a:t>
            </a:r>
            <a:r>
              <a:rPr lang="en-US" sz="2600" dirty="0">
                <a:solidFill>
                  <a:schemeClr val="dk1"/>
                </a:solidFill>
                <a:latin typeface="Calibri"/>
                <a:ea typeface="Calibri"/>
                <a:cs typeface="Calibri"/>
                <a:sym typeface="Calibri"/>
              </a:rPr>
              <a:t> da </a:t>
            </a:r>
            <a:r>
              <a:rPr lang="en-US" sz="2600" dirty="0" err="1">
                <a:solidFill>
                  <a:schemeClr val="dk1"/>
                </a:solidFill>
                <a:latin typeface="Calibri"/>
                <a:ea typeface="Calibri"/>
                <a:cs typeface="Calibri"/>
                <a:sym typeface="Calibri"/>
              </a:rPr>
              <a:t>linguagem</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Podemos</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dividir</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em</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três</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categorias</a:t>
            </a:r>
            <a:r>
              <a:rPr lang="en-US" sz="2600" dirty="0">
                <a:solidFill>
                  <a:schemeClr val="dk1"/>
                </a:solidFill>
                <a:latin typeface="Calibri"/>
                <a:ea typeface="Calibri"/>
                <a:cs typeface="Calibri"/>
                <a:sym typeface="Calibri"/>
              </a:rPr>
              <a:t>:</a:t>
            </a:r>
          </a:p>
          <a:p>
            <a:pPr marL="514350" lvl="1" indent="-171450" algn="just">
              <a:lnSpc>
                <a:spcPct val="80000"/>
              </a:lnSpc>
              <a:spcBef>
                <a:spcPts val="300"/>
              </a:spcBef>
              <a:buClr>
                <a:schemeClr val="dk1"/>
              </a:buClr>
              <a:buSzPct val="100000"/>
              <a:buFont typeface="Arial"/>
              <a:buChar char="•"/>
            </a:pPr>
            <a:r>
              <a:rPr lang="en-US" sz="2600" dirty="0">
                <a:solidFill>
                  <a:schemeClr val="dk1"/>
                </a:solidFill>
                <a:latin typeface="Calibri"/>
                <a:ea typeface="Calibri"/>
                <a:cs typeface="Calibri"/>
                <a:sym typeface="Calibri"/>
              </a:rPr>
              <a:t> A </a:t>
            </a:r>
            <a:r>
              <a:rPr lang="en-US" sz="2600" dirty="0" err="1">
                <a:solidFill>
                  <a:schemeClr val="dk1"/>
                </a:solidFill>
                <a:latin typeface="Calibri"/>
                <a:ea typeface="Calibri"/>
                <a:cs typeface="Calibri"/>
                <a:sym typeface="Calibri"/>
              </a:rPr>
              <a:t>primeira</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consiste</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em</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instruções</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condicionais</a:t>
            </a:r>
            <a:endParaRPr lang="en-US" sz="2600" dirty="0">
              <a:solidFill>
                <a:schemeClr val="dk1"/>
              </a:solidFill>
              <a:latin typeface="Calibri"/>
              <a:ea typeface="Calibri"/>
              <a:cs typeface="Calibri"/>
              <a:sym typeface="Calibri"/>
            </a:endParaRPr>
          </a:p>
          <a:p>
            <a:pPr marL="1200150" lvl="3" indent="-171450" algn="just">
              <a:lnSpc>
                <a:spcPct val="80000"/>
              </a:lnSpc>
              <a:spcBef>
                <a:spcPts val="300"/>
              </a:spcBef>
              <a:buClr>
                <a:schemeClr val="dk1"/>
              </a:buClr>
              <a:buSzPct val="100000"/>
              <a:buFont typeface="Arial"/>
              <a:buChar char="•"/>
            </a:pPr>
            <a:r>
              <a:rPr lang="en-US" sz="2200" b="1" dirty="0">
                <a:solidFill>
                  <a:schemeClr val="dk1"/>
                </a:solidFill>
                <a:latin typeface="Calibri"/>
                <a:ea typeface="Calibri"/>
                <a:cs typeface="Calibri"/>
                <a:sym typeface="Calibri"/>
              </a:rPr>
              <a:t>if e switch</a:t>
            </a:r>
            <a:r>
              <a:rPr lang="en-US" sz="2200" dirty="0">
                <a:solidFill>
                  <a:schemeClr val="dk1"/>
                </a:solidFill>
                <a:latin typeface="Calibri"/>
                <a:ea typeface="Calibri"/>
                <a:cs typeface="Calibri"/>
                <a:sym typeface="Calibri"/>
              </a:rPr>
              <a:t>.</a:t>
            </a:r>
          </a:p>
          <a:p>
            <a:pPr marL="1200150" lvl="3" indent="-171450" algn="just">
              <a:lnSpc>
                <a:spcPct val="80000"/>
              </a:lnSpc>
              <a:spcBef>
                <a:spcPts val="300"/>
              </a:spcBef>
              <a:buClr>
                <a:schemeClr val="dk1"/>
              </a:buClr>
              <a:buSzPct val="100000"/>
              <a:buFont typeface="Arial"/>
              <a:buChar char="•"/>
            </a:pPr>
            <a:r>
              <a:rPr lang="en-US" sz="2200" dirty="0">
                <a:solidFill>
                  <a:schemeClr val="dk1"/>
                </a:solidFill>
                <a:latin typeface="Calibri"/>
                <a:ea typeface="Calibri"/>
                <a:cs typeface="Calibri"/>
                <a:sym typeface="Calibri"/>
              </a:rPr>
              <a:t> </a:t>
            </a:r>
          </a:p>
          <a:p>
            <a:pPr marL="514350" lvl="1" indent="-171450" algn="just">
              <a:lnSpc>
                <a:spcPct val="80000"/>
              </a:lnSpc>
              <a:spcBef>
                <a:spcPts val="300"/>
              </a:spcBef>
              <a:buClr>
                <a:schemeClr val="dk1"/>
              </a:buClr>
              <a:buSzPct val="100000"/>
              <a:buFont typeface="Arial"/>
              <a:buChar char="•"/>
            </a:pPr>
            <a:r>
              <a:rPr lang="en-US" sz="2600" dirty="0">
                <a:solidFill>
                  <a:schemeClr val="dk1"/>
                </a:solidFill>
                <a:latin typeface="Calibri"/>
                <a:ea typeface="Calibri"/>
                <a:cs typeface="Calibri"/>
                <a:sym typeface="Calibri"/>
              </a:rPr>
              <a:t>A </a:t>
            </a:r>
            <a:r>
              <a:rPr lang="en-US" sz="2600" dirty="0" err="1">
                <a:solidFill>
                  <a:schemeClr val="dk1"/>
                </a:solidFill>
                <a:latin typeface="Calibri"/>
                <a:ea typeface="Calibri"/>
                <a:cs typeface="Calibri"/>
                <a:sym typeface="Calibri"/>
              </a:rPr>
              <a:t>segunda</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são</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os</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comandos</a:t>
            </a:r>
            <a:r>
              <a:rPr lang="en-US" sz="2600" dirty="0">
                <a:solidFill>
                  <a:schemeClr val="dk1"/>
                </a:solidFill>
                <a:latin typeface="Calibri"/>
                <a:ea typeface="Calibri"/>
                <a:cs typeface="Calibri"/>
                <a:sym typeface="Calibri"/>
              </a:rPr>
              <a:t> de </a:t>
            </a:r>
            <a:r>
              <a:rPr lang="en-US" sz="2600" dirty="0" err="1">
                <a:solidFill>
                  <a:schemeClr val="dk1"/>
                </a:solidFill>
                <a:latin typeface="Calibri"/>
                <a:ea typeface="Calibri"/>
                <a:cs typeface="Calibri"/>
                <a:sym typeface="Calibri"/>
              </a:rPr>
              <a:t>controle</a:t>
            </a:r>
            <a:r>
              <a:rPr lang="en-US" sz="2600" dirty="0">
                <a:solidFill>
                  <a:schemeClr val="dk1"/>
                </a:solidFill>
                <a:latin typeface="Calibri"/>
                <a:ea typeface="Calibri"/>
                <a:cs typeface="Calibri"/>
                <a:sym typeface="Calibri"/>
              </a:rPr>
              <a:t> de loop :</a:t>
            </a:r>
          </a:p>
          <a:p>
            <a:pPr marL="857250" lvl="2" indent="-171450" algn="just">
              <a:lnSpc>
                <a:spcPct val="80000"/>
              </a:lnSpc>
              <a:spcBef>
                <a:spcPts val="300"/>
              </a:spcBef>
              <a:buClr>
                <a:schemeClr val="dk1"/>
              </a:buClr>
              <a:buSzPct val="100000"/>
              <a:buFont typeface="Arial"/>
              <a:buChar char="•"/>
            </a:pPr>
            <a:r>
              <a:rPr lang="en-US" sz="2300" b="1" dirty="0">
                <a:solidFill>
                  <a:schemeClr val="dk1"/>
                </a:solidFill>
                <a:latin typeface="Calibri"/>
                <a:ea typeface="Calibri"/>
                <a:cs typeface="Calibri"/>
                <a:sym typeface="Calibri"/>
              </a:rPr>
              <a:t>while, for e o do-while</a:t>
            </a:r>
            <a:r>
              <a:rPr lang="en-US" sz="2300" dirty="0">
                <a:solidFill>
                  <a:schemeClr val="dk1"/>
                </a:solidFill>
                <a:latin typeface="Calibri"/>
                <a:ea typeface="Calibri"/>
                <a:cs typeface="Calibri"/>
                <a:sym typeface="Calibri"/>
              </a:rPr>
              <a:t>.</a:t>
            </a:r>
          </a:p>
          <a:p>
            <a:pPr marL="857250" lvl="2" indent="-171450" algn="just">
              <a:lnSpc>
                <a:spcPct val="80000"/>
              </a:lnSpc>
              <a:spcBef>
                <a:spcPts val="300"/>
              </a:spcBef>
              <a:buClr>
                <a:schemeClr val="dk1"/>
              </a:buClr>
              <a:buSzPct val="25000"/>
              <a:buNone/>
            </a:pPr>
            <a:r>
              <a:rPr lang="en-US" sz="2300" dirty="0">
                <a:solidFill>
                  <a:schemeClr val="dk1"/>
                </a:solidFill>
                <a:latin typeface="Calibri"/>
                <a:ea typeface="Calibri"/>
                <a:cs typeface="Calibri"/>
                <a:sym typeface="Calibri"/>
              </a:rPr>
              <a:t> </a:t>
            </a:r>
          </a:p>
          <a:p>
            <a:pPr marL="514350" lvl="1" indent="-171450" algn="just">
              <a:lnSpc>
                <a:spcPct val="80000"/>
              </a:lnSpc>
              <a:spcBef>
                <a:spcPts val="300"/>
              </a:spcBef>
              <a:buClr>
                <a:schemeClr val="dk1"/>
              </a:buClr>
              <a:buSzPct val="100000"/>
              <a:buFont typeface="Arial"/>
              <a:buChar char="•"/>
            </a:pPr>
            <a:r>
              <a:rPr lang="en-US" sz="2600" dirty="0" err="1">
                <a:solidFill>
                  <a:schemeClr val="dk1"/>
                </a:solidFill>
                <a:latin typeface="Calibri"/>
                <a:ea typeface="Calibri"/>
                <a:cs typeface="Calibri"/>
                <a:sym typeface="Calibri"/>
              </a:rPr>
              <a:t>Controle</a:t>
            </a:r>
            <a:r>
              <a:rPr lang="en-US" sz="2600" dirty="0">
                <a:solidFill>
                  <a:schemeClr val="dk1"/>
                </a:solidFill>
                <a:latin typeface="Calibri"/>
                <a:ea typeface="Calibri"/>
                <a:cs typeface="Calibri"/>
                <a:sym typeface="Calibri"/>
              </a:rPr>
              <a:t> de </a:t>
            </a:r>
            <a:r>
              <a:rPr lang="en-US" sz="2600" dirty="0" err="1">
                <a:solidFill>
                  <a:schemeClr val="dk1"/>
                </a:solidFill>
                <a:latin typeface="Calibri"/>
                <a:ea typeface="Calibri"/>
                <a:cs typeface="Calibri"/>
                <a:sym typeface="Calibri"/>
              </a:rPr>
              <a:t>erros</a:t>
            </a:r>
            <a:r>
              <a:rPr lang="en-US" sz="2600" dirty="0">
                <a:solidFill>
                  <a:schemeClr val="dk1"/>
                </a:solidFill>
                <a:latin typeface="Calibri"/>
                <a:ea typeface="Calibri"/>
                <a:cs typeface="Calibri"/>
                <a:sym typeface="Calibri"/>
              </a:rPr>
              <a:t>:</a:t>
            </a:r>
          </a:p>
          <a:p>
            <a:pPr marL="857250" lvl="2" indent="-171450" algn="just">
              <a:lnSpc>
                <a:spcPct val="80000"/>
              </a:lnSpc>
              <a:spcBef>
                <a:spcPts val="300"/>
              </a:spcBef>
              <a:buClr>
                <a:schemeClr val="dk1"/>
              </a:buClr>
              <a:buSzPct val="100000"/>
              <a:buFont typeface="Arial"/>
              <a:buChar char="•"/>
            </a:pPr>
            <a:r>
              <a:rPr lang="en-US" sz="2300" b="1" dirty="0">
                <a:solidFill>
                  <a:schemeClr val="dk1"/>
                </a:solidFill>
                <a:latin typeface="Calibri"/>
                <a:ea typeface="Calibri"/>
                <a:cs typeface="Calibri"/>
                <a:sym typeface="Calibri"/>
              </a:rPr>
              <a:t>Try ... Catch ... Finally</a:t>
            </a:r>
          </a:p>
        </p:txBody>
      </p:sp>
    </p:spTree>
    <p:extLst>
      <p:ext uri="{BB962C8B-B14F-4D97-AF65-F5344CB8AC3E}">
        <p14:creationId xmlns:p14="http://schemas.microsoft.com/office/powerpoint/2010/main" val="2110622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Validação documento</a:t>
            </a:r>
            <a:endParaRPr lang="pt-BR" dirty="0"/>
          </a:p>
        </p:txBody>
      </p:sp>
      <p:sp>
        <p:nvSpPr>
          <p:cNvPr id="3" name="Espaço Reservado para Conteúdo 2"/>
          <p:cNvSpPr>
            <a:spLocks noGrp="1"/>
          </p:cNvSpPr>
          <p:nvPr>
            <p:ph idx="1"/>
          </p:nvPr>
        </p:nvSpPr>
        <p:spPr/>
        <p:txBody>
          <a:bodyPr/>
          <a:lstStyle/>
          <a:p>
            <a:r>
              <a:rPr lang="pt-BR" dirty="0" smtClean="0"/>
              <a:t>Validar CPF - </a:t>
            </a:r>
            <a:r>
              <a:rPr lang="pt-BR" dirty="0" smtClean="0">
                <a:hlinkClick r:id="rId2"/>
              </a:rPr>
              <a:t>www.geradorcpf.com/algoritmo_do_cpf.htm</a:t>
            </a:r>
            <a:endParaRPr lang="pt-BR" dirty="0" smtClean="0"/>
          </a:p>
          <a:p>
            <a:r>
              <a:rPr lang="pt-BR" dirty="0" smtClean="0"/>
              <a:t>Validar Cartão de Crédito - </a:t>
            </a:r>
            <a:r>
              <a:rPr lang="pt-BR" dirty="0" smtClean="0">
                <a:hlinkClick r:id="rId3"/>
              </a:rPr>
              <a:t>ghiorzi.org/DVnew.htm</a:t>
            </a:r>
            <a:endParaRPr lang="pt-BR" dirty="0" smtClean="0"/>
          </a:p>
          <a:p>
            <a:r>
              <a:rPr lang="pt-BR" dirty="0" smtClean="0"/>
              <a:t>Validar RG </a:t>
            </a:r>
            <a:r>
              <a:rPr lang="pt-BR" dirty="0" smtClean="0"/>
              <a:t>- </a:t>
            </a:r>
            <a:r>
              <a:rPr lang="pt-BR" dirty="0" smtClean="0">
                <a:hlinkClick r:id="rId3"/>
              </a:rPr>
              <a:t>ghiorzi.org/DVnew.htm</a:t>
            </a:r>
            <a:endParaRPr lang="pt-BR" dirty="0" smtClean="0"/>
          </a:p>
          <a:p>
            <a:r>
              <a:rPr lang="pt-BR" dirty="0" smtClean="0"/>
              <a:t>Validar Titulo Eleitoral </a:t>
            </a:r>
            <a:r>
              <a:rPr lang="pt-BR" dirty="0" smtClean="0"/>
              <a:t>- </a:t>
            </a:r>
            <a:r>
              <a:rPr lang="pt-BR" dirty="0" smtClean="0">
                <a:hlinkClick r:id="rId3"/>
              </a:rPr>
              <a:t>ghiorzi.org/DVnew.htm</a:t>
            </a:r>
            <a:endParaRPr lang="pt-BR" dirty="0" smtClean="0"/>
          </a:p>
          <a:p>
            <a:pPr marL="0" indent="0">
              <a:buNone/>
            </a:pPr>
            <a:endParaRPr lang="pt-BR" dirty="0"/>
          </a:p>
        </p:txBody>
      </p:sp>
    </p:spTree>
    <p:extLst>
      <p:ext uri="{BB962C8B-B14F-4D97-AF65-F5344CB8AC3E}">
        <p14:creationId xmlns:p14="http://schemas.microsoft.com/office/powerpoint/2010/main" val="192432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função</a:t>
            </a:r>
            <a:endParaRPr lang="pt-BR" dirty="0"/>
          </a:p>
        </p:txBody>
      </p:sp>
      <p:sp>
        <p:nvSpPr>
          <p:cNvPr id="3" name="Espaço Reservado para Conteúdo 2"/>
          <p:cNvSpPr>
            <a:spLocks noGrp="1"/>
          </p:cNvSpPr>
          <p:nvPr>
            <p:ph idx="1"/>
          </p:nvPr>
        </p:nvSpPr>
        <p:spPr/>
        <p:txBody>
          <a:bodyPr>
            <a:normAutofit/>
          </a:bodyPr>
          <a:lstStyle/>
          <a:p>
            <a:r>
              <a:rPr lang="pt-BR" dirty="0" smtClean="0"/>
              <a:t>A principal </a:t>
            </a:r>
            <a:r>
              <a:rPr lang="pt-BR" dirty="0"/>
              <a:t>característica </a:t>
            </a:r>
            <a:r>
              <a:rPr lang="pt-BR" dirty="0" smtClean="0"/>
              <a:t>é </a:t>
            </a:r>
            <a:r>
              <a:rPr lang="pt-BR" dirty="0"/>
              <a:t>a utilização de técnicas que decompõem a</a:t>
            </a:r>
          </a:p>
          <a:p>
            <a:r>
              <a:rPr lang="pt-BR" dirty="0"/>
              <a:t>solução de um problema em “blocos” que interagem com um bloco principal. Isso é possível </a:t>
            </a:r>
            <a:r>
              <a:rPr lang="pt-BR" dirty="0" smtClean="0"/>
              <a:t>por meio </a:t>
            </a:r>
            <a:r>
              <a:rPr lang="pt-BR" dirty="0"/>
              <a:t>da técnica de refinamentos sucessivos e da modularização dos algoritmos.</a:t>
            </a:r>
          </a:p>
          <a:p>
            <a:r>
              <a:rPr lang="pt-BR" dirty="0" smtClean="0"/>
              <a:t>Você pode inserir funções em seus algoritmos, baste ter bem definido o que qual parte da estrutura de código se pretende modularizar.</a:t>
            </a:r>
            <a:endParaRPr lang="pt-BR" dirty="0"/>
          </a:p>
          <a:p>
            <a:r>
              <a:rPr lang="pt-BR" dirty="0"/>
              <a:t>As ações de </a:t>
            </a:r>
            <a:r>
              <a:rPr lang="pt-BR" dirty="0" smtClean="0"/>
              <a:t>função </a:t>
            </a:r>
            <a:r>
              <a:rPr lang="pt-BR" dirty="0"/>
              <a:t>estão hierarquicamente subordinadas a um </a:t>
            </a:r>
            <a:r>
              <a:rPr lang="pt-BR" dirty="0" smtClean="0"/>
              <a:t>algoritmo principal. </a:t>
            </a:r>
            <a:r>
              <a:rPr lang="pt-BR" dirty="0"/>
              <a:t>Dentro </a:t>
            </a:r>
            <a:r>
              <a:rPr lang="pt-BR" dirty="0" smtClean="0"/>
              <a:t>de uma função</a:t>
            </a:r>
            <a:r>
              <a:rPr lang="pt-BR" dirty="0"/>
              <a:t>, pode haver o chamamento de </a:t>
            </a:r>
            <a:r>
              <a:rPr lang="pt-BR" dirty="0" smtClean="0"/>
              <a:t>outras funções</a:t>
            </a:r>
            <a:endParaRPr lang="pt-BR" dirty="0"/>
          </a:p>
        </p:txBody>
      </p:sp>
    </p:spTree>
    <p:extLst>
      <p:ext uri="{BB962C8B-B14F-4D97-AF65-F5344CB8AC3E}">
        <p14:creationId xmlns:p14="http://schemas.microsoft.com/office/powerpoint/2010/main" val="3826706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Funções</a:t>
            </a:r>
            <a:endParaRPr lang="pt-BR" dirty="0"/>
          </a:p>
        </p:txBody>
      </p:sp>
      <p:sp>
        <p:nvSpPr>
          <p:cNvPr id="3" name="Espaço Reservado para Conteúdo 2"/>
          <p:cNvSpPr>
            <a:spLocks noGrp="1"/>
          </p:cNvSpPr>
          <p:nvPr>
            <p:ph idx="1"/>
          </p:nvPr>
        </p:nvSpPr>
        <p:spPr/>
        <p:txBody>
          <a:bodyPr>
            <a:normAutofit/>
          </a:bodyPr>
          <a:lstStyle/>
          <a:p>
            <a:r>
              <a:rPr lang="pt-BR" dirty="0" smtClean="0"/>
              <a:t>Há quatro tipos de funções:</a:t>
            </a:r>
          </a:p>
          <a:p>
            <a:pPr lvl="1"/>
            <a:r>
              <a:rPr lang="pt-BR" dirty="0" smtClean="0"/>
              <a:t>Função sem retorno e argumentos;</a:t>
            </a:r>
          </a:p>
          <a:p>
            <a:pPr lvl="1"/>
            <a:r>
              <a:rPr lang="pt-BR" dirty="0" smtClean="0"/>
              <a:t>Função sem retorno e com argumentos;</a:t>
            </a:r>
          </a:p>
          <a:p>
            <a:pPr lvl="1"/>
            <a:endParaRPr lang="pt-BR" dirty="0"/>
          </a:p>
          <a:p>
            <a:pPr lvl="1"/>
            <a:endParaRPr lang="pt-BR" dirty="0" smtClean="0"/>
          </a:p>
          <a:p>
            <a:pPr lvl="1"/>
            <a:r>
              <a:rPr lang="pt-BR" dirty="0" smtClean="0"/>
              <a:t>Função com retorno e sem argumentos;</a:t>
            </a:r>
          </a:p>
          <a:p>
            <a:pPr lvl="1"/>
            <a:r>
              <a:rPr lang="pt-BR" smtClean="0"/>
              <a:t>Função com </a:t>
            </a:r>
            <a:r>
              <a:rPr lang="pt-BR" dirty="0" smtClean="0"/>
              <a:t>retorno e com argumentos;</a:t>
            </a:r>
            <a:endParaRPr lang="pt-BR" dirty="0"/>
          </a:p>
        </p:txBody>
      </p:sp>
      <p:sp>
        <p:nvSpPr>
          <p:cNvPr id="5" name="Chave direita 4"/>
          <p:cNvSpPr/>
          <p:nvPr/>
        </p:nvSpPr>
        <p:spPr>
          <a:xfrm>
            <a:off x="4963887" y="2707574"/>
            <a:ext cx="534390" cy="4631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CaixaDeTexto 5"/>
          <p:cNvSpPr txBox="1"/>
          <p:nvPr/>
        </p:nvSpPr>
        <p:spPr>
          <a:xfrm>
            <a:off x="5498277" y="2754477"/>
            <a:ext cx="3766737" cy="369332"/>
          </a:xfrm>
          <a:prstGeom prst="rect">
            <a:avLst/>
          </a:prstGeom>
          <a:noFill/>
        </p:spPr>
        <p:txBody>
          <a:bodyPr wrap="none" rtlCol="0">
            <a:spAutoFit/>
          </a:bodyPr>
          <a:lstStyle/>
          <a:p>
            <a:r>
              <a:rPr lang="pt-BR" dirty="0" smtClean="0"/>
              <a:t>Também conhecida como procedimento</a:t>
            </a:r>
            <a:endParaRPr lang="pt-BR" dirty="0"/>
          </a:p>
        </p:txBody>
      </p:sp>
    </p:spTree>
    <p:extLst>
      <p:ext uri="{BB962C8B-B14F-4D97-AF65-F5344CB8AC3E}">
        <p14:creationId xmlns:p14="http://schemas.microsoft.com/office/powerpoint/2010/main" val="77472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10000"/>
          </a:bodyPr>
          <a:lstStyle/>
          <a:p>
            <a:r>
              <a:rPr lang="pt-BR" dirty="0" smtClean="0"/>
              <a:t>As funções quando não possuem retorno, em C#, elas são declaradas como VOID – vazio. </a:t>
            </a:r>
          </a:p>
          <a:p>
            <a:r>
              <a:rPr lang="pt-BR" dirty="0" smtClean="0"/>
              <a:t>Funções com retorno deve ter o tipo de retorno declarado diferente de VOID.</a:t>
            </a:r>
            <a:endParaRPr lang="pt-BR" dirty="0"/>
          </a:p>
          <a:p>
            <a:r>
              <a:rPr lang="pt-BR" dirty="0" smtClean="0"/>
              <a:t>Outro ponto que devemos destacar é que toda função deve possuir um nome e seguido por parênteses. Esses, por sua vez, podem conter algo ou não.</a:t>
            </a:r>
          </a:p>
          <a:p>
            <a:r>
              <a:rPr lang="pt-BR" dirty="0" smtClean="0"/>
              <a:t>Os elementos presentes nos parênteses são chamados de ARGUMENTOS. Muitas pessoas chamam de parâmetros. </a:t>
            </a:r>
          </a:p>
          <a:p>
            <a:r>
              <a:rPr lang="pt-BR" dirty="0" smtClean="0"/>
              <a:t>Para que uma função faça as suas execuções é necessário “chama-la”, ou seja, escrever o nome da função no momento em que for utilizá-la.</a:t>
            </a:r>
            <a:endParaRPr lang="pt-BR" dirty="0"/>
          </a:p>
        </p:txBody>
      </p:sp>
      <p:sp>
        <p:nvSpPr>
          <p:cNvPr id="4" name="Título 3"/>
          <p:cNvSpPr>
            <a:spLocks noGrp="1"/>
          </p:cNvSpPr>
          <p:nvPr>
            <p:ph type="title"/>
          </p:nvPr>
        </p:nvSpPr>
        <p:spPr/>
        <p:txBody>
          <a:bodyPr/>
          <a:lstStyle/>
          <a:p>
            <a:r>
              <a:rPr lang="pt-BR" dirty="0" smtClean="0"/>
              <a:t>Características</a:t>
            </a:r>
            <a:endParaRPr lang="pt-BR" dirty="0"/>
          </a:p>
        </p:txBody>
      </p:sp>
    </p:spTree>
    <p:extLst>
      <p:ext uri="{BB962C8B-B14F-4D97-AF65-F5344CB8AC3E}">
        <p14:creationId xmlns:p14="http://schemas.microsoft.com/office/powerpoint/2010/main" val="2836816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dirty="0" smtClean="0"/>
              <a:t>Função SEM RETORNO E SEM ARGUMENTOS:</a:t>
            </a:r>
          </a:p>
          <a:p>
            <a:pPr marL="128016" lvl="1" indent="0">
              <a:buNone/>
            </a:pPr>
            <a:endParaRPr lang="pt-BR" sz="2400" dirty="0" smtClean="0"/>
          </a:p>
          <a:p>
            <a:pPr marL="128016" lvl="1" indent="0">
              <a:buNone/>
            </a:pPr>
            <a:r>
              <a:rPr lang="pt-BR" sz="2400" dirty="0" err="1" smtClean="0"/>
              <a:t>void</a:t>
            </a:r>
            <a:r>
              <a:rPr lang="pt-BR" sz="2400" dirty="0" smtClean="0"/>
              <a:t> mensagem(){</a:t>
            </a:r>
          </a:p>
          <a:p>
            <a:pPr marL="128016" lvl="1" indent="0">
              <a:buNone/>
            </a:pPr>
            <a:endParaRPr lang="pt-BR" sz="2400" dirty="0" smtClean="0"/>
          </a:p>
          <a:p>
            <a:pPr marL="310896" lvl="2" indent="0">
              <a:buNone/>
            </a:pPr>
            <a:r>
              <a:rPr lang="pt-BR" sz="2400" dirty="0" err="1" smtClean="0"/>
              <a:t>Console.WriteLine</a:t>
            </a:r>
            <a:r>
              <a:rPr lang="pt-BR" sz="2400" dirty="0" smtClean="0"/>
              <a:t>(“Olá! Seja bem vindo!”);</a:t>
            </a:r>
          </a:p>
          <a:p>
            <a:pPr marL="310896" lvl="2" indent="0">
              <a:buNone/>
            </a:pPr>
            <a:endParaRPr lang="pt-BR" sz="2400" dirty="0" smtClean="0"/>
          </a:p>
          <a:p>
            <a:pPr marL="310896" lvl="2" indent="0">
              <a:buNone/>
            </a:pPr>
            <a:r>
              <a:rPr lang="pt-BR" sz="2400" dirty="0" smtClean="0"/>
              <a:t>}</a:t>
            </a:r>
            <a:endParaRPr lang="pt-BR" sz="2400" dirty="0"/>
          </a:p>
        </p:txBody>
      </p:sp>
      <p:sp>
        <p:nvSpPr>
          <p:cNvPr id="4" name="Título 3"/>
          <p:cNvSpPr>
            <a:spLocks noGrp="1"/>
          </p:cNvSpPr>
          <p:nvPr>
            <p:ph type="title"/>
          </p:nvPr>
        </p:nvSpPr>
        <p:spPr/>
        <p:txBody>
          <a:bodyPr/>
          <a:lstStyle/>
          <a:p>
            <a:r>
              <a:rPr lang="pt-BR" dirty="0" smtClean="0"/>
              <a:t>EXEMPLOS</a:t>
            </a:r>
            <a:endParaRPr lang="pt-BR" dirty="0"/>
          </a:p>
        </p:txBody>
      </p:sp>
    </p:spTree>
    <p:extLst>
      <p:ext uri="{BB962C8B-B14F-4D97-AF65-F5344CB8AC3E}">
        <p14:creationId xmlns:p14="http://schemas.microsoft.com/office/powerpoint/2010/main" val="1940807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dirty="0" smtClean="0"/>
              <a:t>Função SEM RETORNO E COM ARGUMENTOS:</a:t>
            </a:r>
          </a:p>
          <a:p>
            <a:pPr marL="128016" lvl="1" indent="0">
              <a:buNone/>
            </a:pPr>
            <a:endParaRPr lang="pt-BR" sz="2400" dirty="0" smtClean="0"/>
          </a:p>
          <a:p>
            <a:pPr marL="128016" lvl="1" indent="0">
              <a:buNone/>
            </a:pPr>
            <a:r>
              <a:rPr lang="pt-BR" sz="2400" dirty="0" err="1" smtClean="0"/>
              <a:t>void</a:t>
            </a:r>
            <a:r>
              <a:rPr lang="pt-BR" sz="2400" dirty="0" smtClean="0"/>
              <a:t> mensagem(</a:t>
            </a:r>
            <a:r>
              <a:rPr lang="pt-BR" sz="2400" dirty="0" err="1" smtClean="0"/>
              <a:t>String</a:t>
            </a:r>
            <a:r>
              <a:rPr lang="pt-BR" sz="2400" dirty="0" smtClean="0"/>
              <a:t> </a:t>
            </a:r>
            <a:r>
              <a:rPr lang="pt-BR" sz="2400" dirty="0" smtClean="0">
                <a:solidFill>
                  <a:srgbClr val="FF0000"/>
                </a:solidFill>
              </a:rPr>
              <a:t>nome</a:t>
            </a:r>
            <a:r>
              <a:rPr lang="pt-BR" sz="2400" dirty="0" smtClean="0"/>
              <a:t>){</a:t>
            </a:r>
          </a:p>
          <a:p>
            <a:pPr marL="128016" lvl="1" indent="0">
              <a:buNone/>
            </a:pPr>
            <a:endParaRPr lang="pt-BR" sz="2400" dirty="0" smtClean="0"/>
          </a:p>
          <a:p>
            <a:pPr marL="310896" lvl="2" indent="0">
              <a:buNone/>
            </a:pPr>
            <a:r>
              <a:rPr lang="pt-BR" sz="2400" dirty="0" err="1" smtClean="0"/>
              <a:t>Console.WriteLine</a:t>
            </a:r>
            <a:r>
              <a:rPr lang="pt-BR" sz="2400" dirty="0" smtClean="0"/>
              <a:t>(“Olá, </a:t>
            </a:r>
            <a:r>
              <a:rPr lang="pt-BR" sz="2400" dirty="0" err="1" smtClean="0"/>
              <a:t>Sr</a:t>
            </a:r>
            <a:r>
              <a:rPr lang="pt-BR" sz="2400" dirty="0" smtClean="0"/>
              <a:t>(a): “ + </a:t>
            </a:r>
            <a:r>
              <a:rPr lang="pt-BR" sz="2400" dirty="0" smtClean="0">
                <a:solidFill>
                  <a:srgbClr val="FF0000"/>
                </a:solidFill>
              </a:rPr>
              <a:t>nome</a:t>
            </a:r>
            <a:r>
              <a:rPr lang="pt-BR" sz="2400" dirty="0" smtClean="0"/>
              <a:t> + “! Seja bem vindo!”);</a:t>
            </a:r>
          </a:p>
          <a:p>
            <a:pPr marL="310896" lvl="2" indent="0">
              <a:buNone/>
            </a:pPr>
            <a:endParaRPr lang="pt-BR" sz="2400" dirty="0" smtClean="0"/>
          </a:p>
          <a:p>
            <a:pPr marL="310896" lvl="2" indent="0">
              <a:buNone/>
            </a:pPr>
            <a:r>
              <a:rPr lang="pt-BR" sz="2400" dirty="0" smtClean="0"/>
              <a:t>}</a:t>
            </a:r>
            <a:endParaRPr lang="pt-BR" sz="2400" dirty="0"/>
          </a:p>
        </p:txBody>
      </p:sp>
      <p:sp>
        <p:nvSpPr>
          <p:cNvPr id="4" name="Título 3"/>
          <p:cNvSpPr>
            <a:spLocks noGrp="1"/>
          </p:cNvSpPr>
          <p:nvPr>
            <p:ph type="title"/>
          </p:nvPr>
        </p:nvSpPr>
        <p:spPr/>
        <p:txBody>
          <a:bodyPr/>
          <a:lstStyle/>
          <a:p>
            <a:r>
              <a:rPr lang="pt-BR" dirty="0" smtClean="0"/>
              <a:t>EXEMPLOS</a:t>
            </a:r>
            <a:endParaRPr lang="pt-BR" dirty="0"/>
          </a:p>
        </p:txBody>
      </p:sp>
    </p:spTree>
    <p:extLst>
      <p:ext uri="{BB962C8B-B14F-4D97-AF65-F5344CB8AC3E}">
        <p14:creationId xmlns:p14="http://schemas.microsoft.com/office/powerpoint/2010/main" val="73680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dirty="0" smtClean="0"/>
              <a:t>Função COM RETORNO E SEM ARGUMENTOS:</a:t>
            </a:r>
          </a:p>
          <a:p>
            <a:pPr marL="128016" lvl="1" indent="0">
              <a:buNone/>
            </a:pPr>
            <a:endParaRPr lang="pt-BR" sz="2400" dirty="0" smtClean="0"/>
          </a:p>
          <a:p>
            <a:pPr marL="128016" lvl="1" indent="0">
              <a:buNone/>
            </a:pPr>
            <a:r>
              <a:rPr lang="pt-BR" sz="2400" dirty="0" smtClean="0"/>
              <a:t>Double </a:t>
            </a:r>
            <a:r>
              <a:rPr lang="pt-BR" sz="2400" dirty="0" err="1" smtClean="0"/>
              <a:t>valorPI</a:t>
            </a:r>
            <a:r>
              <a:rPr lang="pt-BR" sz="2400" dirty="0" smtClean="0"/>
              <a:t>(){</a:t>
            </a:r>
          </a:p>
          <a:p>
            <a:pPr marL="128016" lvl="1" indent="0">
              <a:buNone/>
            </a:pPr>
            <a:endParaRPr lang="pt-BR" sz="2400" dirty="0" smtClean="0"/>
          </a:p>
          <a:p>
            <a:pPr marL="310896" lvl="2" indent="0">
              <a:buNone/>
            </a:pPr>
            <a:r>
              <a:rPr lang="pt-BR" sz="2400" dirty="0" smtClean="0"/>
              <a:t>	</a:t>
            </a:r>
            <a:r>
              <a:rPr lang="pt-BR" sz="2400" dirty="0" err="1" smtClean="0">
                <a:solidFill>
                  <a:srgbClr val="FF0000"/>
                </a:solidFill>
              </a:rPr>
              <a:t>return</a:t>
            </a:r>
            <a:r>
              <a:rPr lang="pt-BR" sz="2400" dirty="0" smtClean="0">
                <a:solidFill>
                  <a:srgbClr val="FF0000"/>
                </a:solidFill>
              </a:rPr>
              <a:t> </a:t>
            </a:r>
            <a:r>
              <a:rPr lang="pt-BR" sz="2400" dirty="0" smtClean="0"/>
              <a:t>3.1415</a:t>
            </a:r>
          </a:p>
          <a:p>
            <a:pPr marL="310896" lvl="2" indent="0">
              <a:buNone/>
            </a:pPr>
            <a:endParaRPr lang="pt-BR" sz="2400" dirty="0" smtClean="0"/>
          </a:p>
          <a:p>
            <a:pPr marL="310896" lvl="2" indent="0">
              <a:buNone/>
            </a:pPr>
            <a:r>
              <a:rPr lang="pt-BR" sz="2400" dirty="0" smtClean="0"/>
              <a:t>}</a:t>
            </a:r>
            <a:endParaRPr lang="pt-BR" sz="2400" dirty="0"/>
          </a:p>
        </p:txBody>
      </p:sp>
      <p:sp>
        <p:nvSpPr>
          <p:cNvPr id="4" name="Título 3"/>
          <p:cNvSpPr>
            <a:spLocks noGrp="1"/>
          </p:cNvSpPr>
          <p:nvPr>
            <p:ph type="title"/>
          </p:nvPr>
        </p:nvSpPr>
        <p:spPr/>
        <p:txBody>
          <a:bodyPr/>
          <a:lstStyle/>
          <a:p>
            <a:r>
              <a:rPr lang="pt-BR" dirty="0" smtClean="0"/>
              <a:t>EXEMPLOS</a:t>
            </a:r>
            <a:endParaRPr lang="pt-BR" dirty="0"/>
          </a:p>
        </p:txBody>
      </p:sp>
    </p:spTree>
    <p:extLst>
      <p:ext uri="{BB962C8B-B14F-4D97-AF65-F5344CB8AC3E}">
        <p14:creationId xmlns:p14="http://schemas.microsoft.com/office/powerpoint/2010/main" val="3882852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lnSpcReduction="10000"/>
          </a:bodyPr>
          <a:lstStyle/>
          <a:p>
            <a:r>
              <a:rPr lang="pt-BR" dirty="0" smtClean="0"/>
              <a:t>Função COM RETORNO E COM ARGUMENTOS:</a:t>
            </a:r>
          </a:p>
          <a:p>
            <a:pPr marL="128016" lvl="1" indent="0">
              <a:buNone/>
            </a:pPr>
            <a:endParaRPr lang="pt-BR" sz="2400" dirty="0" smtClean="0"/>
          </a:p>
          <a:p>
            <a:pPr marL="128016" lvl="1" indent="0">
              <a:buNone/>
            </a:pPr>
            <a:r>
              <a:rPr lang="pt-BR" sz="2400" dirty="0" err="1" smtClean="0"/>
              <a:t>Int</a:t>
            </a:r>
            <a:r>
              <a:rPr lang="pt-BR" sz="2400" dirty="0" smtClean="0"/>
              <a:t> </a:t>
            </a:r>
            <a:r>
              <a:rPr lang="pt-BR" sz="2400" dirty="0" err="1" smtClean="0"/>
              <a:t>areaDoRetangulo</a:t>
            </a:r>
            <a:r>
              <a:rPr lang="pt-BR" sz="2400" dirty="0" smtClean="0"/>
              <a:t>(</a:t>
            </a:r>
            <a:r>
              <a:rPr lang="pt-BR" sz="2400" dirty="0" err="1" smtClean="0"/>
              <a:t>int</a:t>
            </a:r>
            <a:r>
              <a:rPr lang="pt-BR" sz="2400" dirty="0" smtClean="0"/>
              <a:t> largura, </a:t>
            </a:r>
            <a:r>
              <a:rPr lang="pt-BR" sz="2400" dirty="0" err="1" smtClean="0"/>
              <a:t>int</a:t>
            </a:r>
            <a:r>
              <a:rPr lang="pt-BR" sz="2400" dirty="0" smtClean="0"/>
              <a:t> altura){</a:t>
            </a:r>
          </a:p>
          <a:p>
            <a:pPr marL="128016" lvl="1" indent="0">
              <a:buNone/>
            </a:pPr>
            <a:endParaRPr lang="pt-BR" sz="2400" dirty="0" smtClean="0"/>
          </a:p>
          <a:p>
            <a:pPr marL="128016" lvl="1" indent="0">
              <a:buNone/>
            </a:pPr>
            <a:r>
              <a:rPr lang="pt-BR" sz="2400" dirty="0"/>
              <a:t>	</a:t>
            </a:r>
            <a:r>
              <a:rPr lang="pt-BR" sz="2400" dirty="0" err="1" smtClean="0"/>
              <a:t>int</a:t>
            </a:r>
            <a:r>
              <a:rPr lang="pt-BR" sz="2400" dirty="0" smtClean="0"/>
              <a:t> resultado;</a:t>
            </a:r>
          </a:p>
          <a:p>
            <a:pPr marL="128016" lvl="1" indent="0">
              <a:buNone/>
            </a:pPr>
            <a:endParaRPr lang="pt-BR" sz="2400" dirty="0" smtClean="0"/>
          </a:p>
          <a:p>
            <a:pPr marL="128016" lvl="1" indent="0">
              <a:buNone/>
            </a:pPr>
            <a:r>
              <a:rPr lang="pt-BR" sz="2400" dirty="0"/>
              <a:t>	</a:t>
            </a:r>
            <a:r>
              <a:rPr lang="pt-BR" sz="2400" dirty="0" smtClean="0"/>
              <a:t>resultado  = largura * altura;</a:t>
            </a:r>
          </a:p>
          <a:p>
            <a:pPr marL="128016" lvl="1" indent="0">
              <a:buNone/>
            </a:pPr>
            <a:endParaRPr lang="pt-BR" sz="2400" dirty="0" smtClean="0"/>
          </a:p>
          <a:p>
            <a:pPr marL="310896" lvl="2" indent="0">
              <a:buNone/>
            </a:pPr>
            <a:r>
              <a:rPr lang="pt-BR" sz="2400" dirty="0" smtClean="0"/>
              <a:t>	</a:t>
            </a:r>
            <a:r>
              <a:rPr lang="pt-BR" sz="2400" dirty="0" err="1" smtClean="0">
                <a:solidFill>
                  <a:srgbClr val="FF0000"/>
                </a:solidFill>
              </a:rPr>
              <a:t>return</a:t>
            </a:r>
            <a:r>
              <a:rPr lang="pt-BR" sz="2400" dirty="0" smtClean="0">
                <a:solidFill>
                  <a:srgbClr val="FF0000"/>
                </a:solidFill>
              </a:rPr>
              <a:t> </a:t>
            </a:r>
            <a:r>
              <a:rPr lang="pt-BR" sz="2400" dirty="0" smtClean="0"/>
              <a:t>resultado</a:t>
            </a:r>
          </a:p>
          <a:p>
            <a:pPr marL="310896" lvl="2" indent="0">
              <a:buNone/>
            </a:pPr>
            <a:endParaRPr lang="pt-BR" sz="2400" dirty="0" smtClean="0"/>
          </a:p>
          <a:p>
            <a:pPr marL="310896" lvl="2" indent="0">
              <a:buNone/>
            </a:pPr>
            <a:r>
              <a:rPr lang="pt-BR" sz="2400" dirty="0" smtClean="0"/>
              <a:t>}</a:t>
            </a:r>
            <a:endParaRPr lang="pt-BR" sz="2400" dirty="0"/>
          </a:p>
        </p:txBody>
      </p:sp>
      <p:sp>
        <p:nvSpPr>
          <p:cNvPr id="4" name="Título 3"/>
          <p:cNvSpPr>
            <a:spLocks noGrp="1"/>
          </p:cNvSpPr>
          <p:nvPr>
            <p:ph type="title"/>
          </p:nvPr>
        </p:nvSpPr>
        <p:spPr/>
        <p:txBody>
          <a:bodyPr/>
          <a:lstStyle/>
          <a:p>
            <a:r>
              <a:rPr lang="pt-BR" dirty="0" smtClean="0"/>
              <a:t>EXEMPLOS</a:t>
            </a:r>
            <a:endParaRPr lang="pt-BR" dirty="0"/>
          </a:p>
        </p:txBody>
      </p:sp>
    </p:spTree>
    <p:extLst>
      <p:ext uri="{BB962C8B-B14F-4D97-AF65-F5344CB8AC3E}">
        <p14:creationId xmlns:p14="http://schemas.microsoft.com/office/powerpoint/2010/main" val="3116644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Try</a:t>
            </a:r>
            <a:r>
              <a:rPr lang="pt-BR" dirty="0" smtClean="0"/>
              <a:t>-Catch</a:t>
            </a:r>
            <a:endParaRPr lang="pt-BR" dirty="0"/>
          </a:p>
        </p:txBody>
      </p:sp>
      <p:sp>
        <p:nvSpPr>
          <p:cNvPr id="4" name="Rectangle 1"/>
          <p:cNvSpPr>
            <a:spLocks noGrp="1" noChangeArrowheads="1"/>
          </p:cNvSpPr>
          <p:nvPr>
            <p:ph idx="1"/>
          </p:nvPr>
        </p:nvSpPr>
        <p:spPr bwMode="auto">
          <a:xfrm>
            <a:off x="838200" y="1690688"/>
            <a:ext cx="10519931" cy="6093976"/>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222222"/>
                </a:solidFill>
                <a:effectLst/>
                <a:latin typeface="+mn-lt"/>
              </a:rPr>
              <a:t>A instrução </a:t>
            </a:r>
            <a:r>
              <a:rPr kumimoji="0" lang="pt-BR" altLang="pt-BR" sz="2600" b="0" i="0" u="none" strike="noStrike" cap="none" normalizeH="0" baseline="0" dirty="0" err="1" smtClean="0">
                <a:ln>
                  <a:noFill/>
                </a:ln>
                <a:solidFill>
                  <a:srgbClr val="222222"/>
                </a:solidFill>
                <a:effectLst/>
                <a:latin typeface="+mn-lt"/>
              </a:rPr>
              <a:t>try</a:t>
            </a:r>
            <a:r>
              <a:rPr kumimoji="0" lang="pt-BR" altLang="pt-BR" sz="2600" b="0" i="0" u="none" strike="noStrike" cap="none" normalizeH="0" baseline="0" dirty="0" smtClean="0">
                <a:ln>
                  <a:noFill/>
                </a:ln>
                <a:solidFill>
                  <a:srgbClr val="222222"/>
                </a:solidFill>
                <a:effectLst/>
                <a:latin typeface="+mn-lt"/>
              </a:rPr>
              <a:t>-catch consiste em um bloco </a:t>
            </a:r>
            <a:r>
              <a:rPr kumimoji="0" lang="pt-BR" altLang="pt-BR" sz="2600" b="0" i="0" u="none" strike="noStrike" cap="none" normalizeH="0" baseline="0" dirty="0" err="1" smtClean="0">
                <a:ln>
                  <a:noFill/>
                </a:ln>
                <a:solidFill>
                  <a:srgbClr val="222222"/>
                </a:solidFill>
                <a:effectLst/>
                <a:latin typeface="+mn-lt"/>
              </a:rPr>
              <a:t>try</a:t>
            </a:r>
            <a:r>
              <a:rPr kumimoji="0" lang="pt-BR" altLang="pt-BR" sz="2600" b="0" i="0" u="none" strike="noStrike" cap="none" normalizeH="0" baseline="0" dirty="0" smtClean="0">
                <a:ln>
                  <a:noFill/>
                </a:ln>
                <a:solidFill>
                  <a:srgbClr val="222222"/>
                </a:solidFill>
                <a:effectLst/>
                <a:latin typeface="+mn-lt"/>
              </a:rPr>
              <a:t> seguido por uma ou mais</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222222"/>
                </a:solidFill>
                <a:effectLst/>
                <a:latin typeface="+mn-lt"/>
              </a:rPr>
              <a:t>cláusulas catch, que especificam os manipuladores para diferentes exceções.</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600" dirty="0">
              <a:solidFill>
                <a:srgbClr val="222222"/>
              </a:solidFill>
              <a:latin typeface="+mn-lt"/>
            </a:endParaRPr>
          </a:p>
          <a:p>
            <a:pPr marL="0" indent="0">
              <a:lnSpc>
                <a:spcPct val="100000"/>
              </a:lnSpc>
              <a:buNone/>
            </a:pPr>
            <a:r>
              <a:rPr lang="pt-BR" altLang="pt-BR" sz="2600" dirty="0">
                <a:solidFill>
                  <a:srgbClr val="222222"/>
                </a:solidFill>
                <a:latin typeface="+mn-lt"/>
              </a:rPr>
              <a:t>O bloco </a:t>
            </a:r>
            <a:r>
              <a:rPr lang="pt-BR" altLang="pt-BR" sz="2600" dirty="0" err="1">
                <a:solidFill>
                  <a:srgbClr val="222222"/>
                </a:solidFill>
                <a:latin typeface="+mn-lt"/>
              </a:rPr>
              <a:t>try</a:t>
            </a:r>
            <a:r>
              <a:rPr lang="pt-BR" altLang="pt-BR" sz="2600" dirty="0">
                <a:solidFill>
                  <a:srgbClr val="222222"/>
                </a:solidFill>
                <a:latin typeface="+mn-lt"/>
              </a:rPr>
              <a:t> contém o código protegido que pode causar a exceção</a:t>
            </a:r>
            <a:r>
              <a:rPr lang="pt-BR" altLang="pt-BR" sz="2600" dirty="0" smtClean="0">
                <a:solidFill>
                  <a:srgbClr val="222222"/>
                </a:solidFill>
                <a:latin typeface="+mn-lt"/>
              </a:rPr>
              <a:t>.</a:t>
            </a:r>
          </a:p>
          <a:p>
            <a:pPr marL="0" indent="0">
              <a:lnSpc>
                <a:spcPct val="100000"/>
              </a:lnSpc>
              <a:buNone/>
            </a:pPr>
            <a:r>
              <a:rPr lang="pt-BR" altLang="pt-BR" sz="2600" dirty="0" smtClean="0">
                <a:solidFill>
                  <a:srgbClr val="222222"/>
                </a:solidFill>
                <a:latin typeface="+mn-lt"/>
              </a:rPr>
              <a:t>O </a:t>
            </a:r>
            <a:r>
              <a:rPr lang="pt-BR" altLang="pt-BR" sz="2600" dirty="0">
                <a:solidFill>
                  <a:srgbClr val="222222"/>
                </a:solidFill>
                <a:latin typeface="+mn-lt"/>
              </a:rPr>
              <a:t>bloco é executado até que uma exceção seja lançada ou ele </a:t>
            </a:r>
            <a:r>
              <a:rPr lang="pt-BR" altLang="pt-BR" sz="2600" dirty="0" smtClean="0">
                <a:solidFill>
                  <a:srgbClr val="222222"/>
                </a:solidFill>
                <a:latin typeface="+mn-lt"/>
              </a:rPr>
              <a:t>seja</a:t>
            </a:r>
          </a:p>
          <a:p>
            <a:pPr marL="0" indent="0">
              <a:lnSpc>
                <a:spcPct val="100000"/>
              </a:lnSpc>
              <a:buNone/>
            </a:pPr>
            <a:r>
              <a:rPr lang="pt-BR" altLang="pt-BR" sz="2600" dirty="0" smtClean="0">
                <a:solidFill>
                  <a:srgbClr val="222222"/>
                </a:solidFill>
                <a:latin typeface="+mn-lt"/>
              </a:rPr>
              <a:t>concluído </a:t>
            </a:r>
            <a:r>
              <a:rPr lang="pt-BR" altLang="pt-BR" sz="2600" dirty="0">
                <a:solidFill>
                  <a:srgbClr val="222222"/>
                </a:solidFill>
                <a:latin typeface="+mn-lt"/>
              </a:rPr>
              <a:t>com êxito.</a:t>
            </a:r>
            <a:r>
              <a:rPr lang="pt-BR" altLang="pt-BR" sz="2600" dirty="0">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b="0" i="0" u="none" strike="noStrike" cap="none" normalizeH="0" baseline="0" dirty="0" smtClean="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err="1" smtClean="0">
                <a:solidFill>
                  <a:srgbClr val="222222"/>
                </a:solidFill>
                <a:latin typeface="+mn-lt"/>
              </a:rPr>
              <a:t>try</a:t>
            </a:r>
            <a:r>
              <a:rPr lang="pt-BR" altLang="pt-BR" sz="2600" dirty="0" smtClean="0">
                <a:solidFill>
                  <a:srgbClr val="222222"/>
                </a:solidFill>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smtClean="0">
                <a:solidFill>
                  <a:srgbClr val="222222"/>
                </a:solidFill>
                <a:latin typeface="+mn-lt"/>
              </a:rPr>
              <a:t>    //comandos</a:t>
            </a:r>
            <a:endParaRPr lang="pt-BR" altLang="pt-BR" sz="2600" dirty="0">
              <a:solidFill>
                <a:srgbClr val="222222"/>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smtClean="0">
                <a:solidFill>
                  <a:srgbClr val="222222"/>
                </a:solidFill>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smtClean="0">
                <a:solidFill>
                  <a:srgbClr val="222222"/>
                </a:solidFill>
                <a:latin typeface="+mn-lt"/>
              </a:rPr>
              <a:t>catch{</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a:solidFill>
                  <a:srgbClr val="222222"/>
                </a:solidFill>
                <a:latin typeface="+mn-lt"/>
              </a:rPr>
              <a:t> </a:t>
            </a:r>
            <a:r>
              <a:rPr lang="pt-BR" altLang="pt-BR" sz="2600" dirty="0" smtClean="0">
                <a:solidFill>
                  <a:srgbClr val="222222"/>
                </a:solidFill>
                <a:latin typeface="+mn-lt"/>
              </a:rPr>
              <a:t>   //comandos</a:t>
            </a:r>
            <a:endParaRPr lang="pt-BR" altLang="pt-BR" sz="2600" dirty="0">
              <a:solidFill>
                <a:srgbClr val="222222"/>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smtClean="0">
                <a:solidFill>
                  <a:srgbClr val="222222"/>
                </a:solidFill>
                <a:latin typeface="+mn-lt"/>
              </a:rPr>
              <a:t>}</a:t>
            </a:r>
            <a:endParaRPr lang="pt-BR" altLang="pt-BR" sz="2600" dirty="0">
              <a:solidFill>
                <a:srgbClr val="222222"/>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b="0" i="0" u="none" strike="noStrike" cap="none" normalizeH="0" baseline="0" dirty="0" smtClean="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chemeClr val="tx1"/>
                </a:solidFill>
                <a:effectLst/>
                <a:latin typeface="+mn-lt"/>
              </a:rPr>
              <a:t> </a:t>
            </a:r>
          </a:p>
        </p:txBody>
      </p:sp>
    </p:spTree>
    <p:extLst>
      <p:ext uri="{BB962C8B-B14F-4D97-AF65-F5344CB8AC3E}">
        <p14:creationId xmlns:p14="http://schemas.microsoft.com/office/powerpoint/2010/main" val="43913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a:t>
            </a:r>
            <a:r>
              <a:rPr lang="pt-BR" dirty="0" err="1" smtClean="0"/>
              <a:t>Try</a:t>
            </a:r>
            <a:r>
              <a:rPr lang="pt-BR" dirty="0" smtClean="0"/>
              <a:t>-Catch</a:t>
            </a:r>
            <a:endParaRPr lang="pt-BR" dirty="0"/>
          </a:p>
        </p:txBody>
      </p:sp>
      <p:sp>
        <p:nvSpPr>
          <p:cNvPr id="4" name="Rectangle 1"/>
          <p:cNvSpPr>
            <a:spLocks noGrp="1" noChangeArrowheads="1"/>
          </p:cNvSpPr>
          <p:nvPr>
            <p:ph idx="1"/>
          </p:nvPr>
        </p:nvSpPr>
        <p:spPr bwMode="auto">
          <a:xfrm>
            <a:off x="838200" y="859224"/>
            <a:ext cx="8060861" cy="6524863"/>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endParaRPr kumimoji="0" lang="pt-BR" altLang="pt-BR" sz="2600" b="0" i="0" u="none" strike="noStrike" cap="none" normalizeH="0" baseline="0" dirty="0" smtClean="0">
              <a:ln>
                <a:noFill/>
              </a:ln>
              <a:solidFill>
                <a:srgbClr val="222222"/>
              </a:solidFill>
              <a:effectLst/>
              <a:latin typeface="+mn-lt"/>
            </a:endParaRPr>
          </a:p>
          <a:p>
            <a:pPr marL="0" lvl="0" indent="0">
              <a:lnSpc>
                <a:spcPct val="100000"/>
              </a:lnSpc>
              <a:buNone/>
            </a:pPr>
            <a:r>
              <a:rPr lang="pt-BR" altLang="pt-BR" sz="2600" dirty="0" smtClean="0">
                <a:solidFill>
                  <a:srgbClr val="222222"/>
                </a:solidFill>
                <a:latin typeface="+mn-lt"/>
              </a:rPr>
              <a:t>Conversão de tipos, Divisão por Zero, Escrita em arquivos. </a:t>
            </a:r>
            <a:endParaRPr kumimoji="0" lang="pt-BR" altLang="pt-BR" sz="2600" b="0" i="0" u="none" strike="noStrike" cap="none" normalizeH="0" baseline="0" dirty="0" smtClean="0">
              <a:ln>
                <a:noFill/>
              </a:ln>
              <a:solidFill>
                <a:srgbClr val="222222"/>
              </a:solidFill>
              <a:effectLst/>
              <a:latin typeface="+mn-lt"/>
            </a:endParaRPr>
          </a:p>
          <a:p>
            <a:pPr marL="0" lvl="0" indent="0">
              <a:lnSpc>
                <a:spcPct val="100000"/>
              </a:lnSpc>
              <a:buNone/>
            </a:pPr>
            <a:endParaRPr lang="pt-BR" altLang="pt-BR" sz="2600" dirty="0">
              <a:solidFill>
                <a:srgbClr val="222222"/>
              </a:solidFill>
              <a:latin typeface="+mn-lt"/>
            </a:endParaRPr>
          </a:p>
          <a:p>
            <a:pPr marL="0" lvl="0" indent="0">
              <a:lnSpc>
                <a:spcPct val="100000"/>
              </a:lnSpc>
              <a:buNone/>
            </a:pPr>
            <a:r>
              <a:rPr kumimoji="0" lang="pt-BR" altLang="pt-BR" sz="2600" b="0" i="0" u="none" strike="noStrike" cap="none" normalizeH="0" baseline="0" dirty="0" err="1" smtClean="0">
                <a:ln>
                  <a:noFill/>
                </a:ln>
                <a:solidFill>
                  <a:srgbClr val="222222"/>
                </a:solidFill>
                <a:effectLst/>
                <a:latin typeface="+mn-lt"/>
              </a:rPr>
              <a:t>object</a:t>
            </a:r>
            <a:r>
              <a:rPr kumimoji="0" lang="pt-BR" altLang="pt-BR" sz="2600" b="0" i="0" u="none" strike="noStrike" cap="none" normalizeH="0" baseline="0" dirty="0" smtClean="0">
                <a:ln>
                  <a:noFill/>
                </a:ln>
                <a:solidFill>
                  <a:srgbClr val="222222"/>
                </a:solidFill>
                <a:effectLst/>
                <a:latin typeface="+mn-lt"/>
              </a:rPr>
              <a:t> o2 = </a:t>
            </a:r>
            <a:r>
              <a:rPr kumimoji="0" lang="pt-BR" altLang="pt-BR" sz="2600" b="0" i="0" u="none" strike="noStrike" cap="none" normalizeH="0" baseline="0" dirty="0" err="1" smtClean="0">
                <a:ln>
                  <a:noFill/>
                </a:ln>
                <a:solidFill>
                  <a:srgbClr val="222222"/>
                </a:solidFill>
                <a:effectLst/>
                <a:latin typeface="+mn-lt"/>
              </a:rPr>
              <a:t>null</a:t>
            </a:r>
            <a:r>
              <a:rPr kumimoji="0" lang="pt-BR" altLang="pt-BR" sz="2600" b="0" i="0" u="none" strike="noStrike" cap="none" normalizeH="0" baseline="0" dirty="0" smtClean="0">
                <a:ln>
                  <a:noFill/>
                </a:ln>
                <a:solidFill>
                  <a:srgbClr val="222222"/>
                </a:solidFill>
                <a:effectLst/>
                <a:latin typeface="+mn-lt"/>
              </a:rPr>
              <a:t>;  </a:t>
            </a:r>
          </a:p>
          <a:p>
            <a:pPr marL="0" lvl="0" indent="0">
              <a:lnSpc>
                <a:spcPct val="100000"/>
              </a:lnSpc>
              <a:buNone/>
            </a:pPr>
            <a:r>
              <a:rPr kumimoji="0" lang="pt-BR" altLang="pt-BR" sz="2600" b="0" i="0" u="none" strike="noStrike" cap="none" normalizeH="0" baseline="0" dirty="0" err="1" smtClean="0">
                <a:ln>
                  <a:noFill/>
                </a:ln>
                <a:solidFill>
                  <a:srgbClr val="222222"/>
                </a:solidFill>
                <a:effectLst/>
                <a:latin typeface="+mn-lt"/>
              </a:rPr>
              <a:t>try</a:t>
            </a:r>
            <a:r>
              <a:rPr kumimoji="0" lang="pt-BR" altLang="pt-BR" sz="2600" b="0" i="0" u="none" strike="noStrike" cap="none" normalizeH="0" baseline="0" dirty="0" smtClean="0">
                <a:ln>
                  <a:noFill/>
                </a:ln>
                <a:solidFill>
                  <a:srgbClr val="222222"/>
                </a:solidFill>
                <a:effectLst/>
                <a:latin typeface="+mn-lt"/>
              </a:rPr>
              <a:t>  </a:t>
            </a:r>
          </a:p>
          <a:p>
            <a:pPr marL="0" lvl="0" indent="0">
              <a:lnSpc>
                <a:spcPct val="100000"/>
              </a:lnSpc>
              <a:buNone/>
            </a:pPr>
            <a:r>
              <a:rPr kumimoji="0" lang="pt-BR" altLang="pt-BR" sz="2600" b="0" i="0" u="none" strike="noStrike" cap="none" normalizeH="0" baseline="0" dirty="0" smtClean="0">
                <a:ln>
                  <a:noFill/>
                </a:ln>
                <a:solidFill>
                  <a:srgbClr val="222222"/>
                </a:solidFill>
                <a:effectLst/>
                <a:latin typeface="+mn-lt"/>
              </a:rPr>
              <a:t>{  </a:t>
            </a:r>
          </a:p>
          <a:p>
            <a:pPr marL="0" lvl="0" indent="0">
              <a:lnSpc>
                <a:spcPct val="100000"/>
              </a:lnSpc>
              <a:buNone/>
            </a:pPr>
            <a:r>
              <a:rPr kumimoji="0" lang="pt-BR" altLang="pt-BR" sz="2600" b="0" i="0" u="none" strike="noStrike" cap="none" normalizeH="0" baseline="0" dirty="0" smtClean="0">
                <a:ln>
                  <a:noFill/>
                </a:ln>
                <a:solidFill>
                  <a:srgbClr val="222222"/>
                </a:solidFill>
                <a:effectLst/>
                <a:latin typeface="+mn-lt"/>
              </a:rPr>
              <a:t>    </a:t>
            </a:r>
            <a:r>
              <a:rPr kumimoji="0" lang="pt-BR" altLang="pt-BR" sz="2600" b="0" i="0" u="none" strike="noStrike" cap="none" normalizeH="0" baseline="0" dirty="0" err="1" smtClean="0">
                <a:ln>
                  <a:noFill/>
                </a:ln>
                <a:solidFill>
                  <a:srgbClr val="222222"/>
                </a:solidFill>
                <a:effectLst/>
                <a:latin typeface="+mn-lt"/>
              </a:rPr>
              <a:t>int</a:t>
            </a:r>
            <a:r>
              <a:rPr kumimoji="0" lang="pt-BR" altLang="pt-BR" sz="2600" b="0" i="0" u="none" strike="noStrike" cap="none" normalizeH="0" baseline="0" dirty="0" smtClean="0">
                <a:ln>
                  <a:noFill/>
                </a:ln>
                <a:solidFill>
                  <a:srgbClr val="222222"/>
                </a:solidFill>
                <a:effectLst/>
                <a:latin typeface="+mn-lt"/>
              </a:rPr>
              <a:t> i2 = (</a:t>
            </a:r>
            <a:r>
              <a:rPr kumimoji="0" lang="pt-BR" altLang="pt-BR" sz="2600" b="0" i="0" u="none" strike="noStrike" cap="none" normalizeH="0" baseline="0" dirty="0" err="1" smtClean="0">
                <a:ln>
                  <a:noFill/>
                </a:ln>
                <a:solidFill>
                  <a:srgbClr val="222222"/>
                </a:solidFill>
                <a:effectLst/>
                <a:latin typeface="+mn-lt"/>
              </a:rPr>
              <a:t>int</a:t>
            </a:r>
            <a:r>
              <a:rPr kumimoji="0" lang="pt-BR" altLang="pt-BR" sz="2600" b="0" i="0" u="none" strike="noStrike" cap="none" normalizeH="0" baseline="0" dirty="0" smtClean="0">
                <a:ln>
                  <a:noFill/>
                </a:ln>
                <a:solidFill>
                  <a:srgbClr val="222222"/>
                </a:solidFill>
                <a:effectLst/>
                <a:latin typeface="+mn-lt"/>
              </a:rPr>
              <a:t>)o2;   // </a:t>
            </a:r>
            <a:r>
              <a:rPr kumimoji="0" lang="pt-BR" altLang="pt-BR" sz="2600" b="0" i="0" u="none" strike="noStrike" cap="none" normalizeH="0" baseline="0" dirty="0" err="1" smtClean="0">
                <a:ln>
                  <a:noFill/>
                </a:ln>
                <a:solidFill>
                  <a:srgbClr val="222222"/>
                </a:solidFill>
                <a:effectLst/>
                <a:latin typeface="+mn-lt"/>
              </a:rPr>
              <a:t>Error</a:t>
            </a:r>
            <a:r>
              <a:rPr kumimoji="0" lang="pt-BR" altLang="pt-BR" sz="2600" b="0" i="0" u="none" strike="noStrike" cap="none" normalizeH="0" baseline="0" dirty="0" smtClean="0">
                <a:ln>
                  <a:noFill/>
                </a:ln>
                <a:solidFill>
                  <a:srgbClr val="222222"/>
                </a:solidFill>
                <a:effectLst/>
                <a:latin typeface="+mn-lt"/>
              </a:rPr>
              <a:t>  </a:t>
            </a:r>
          </a:p>
          <a:p>
            <a:pPr marL="0" lvl="0" indent="0">
              <a:lnSpc>
                <a:spcPct val="100000"/>
              </a:lnSpc>
              <a:buNone/>
            </a:pPr>
            <a:r>
              <a:rPr kumimoji="0" lang="pt-BR" altLang="pt-BR" sz="2600" b="0" i="0" u="none" strike="noStrike" cap="none" normalizeH="0" baseline="0" dirty="0" smtClean="0">
                <a:ln>
                  <a:noFill/>
                </a:ln>
                <a:solidFill>
                  <a:srgbClr val="222222"/>
                </a:solidFill>
                <a:effectLst/>
                <a:latin typeface="+mn-lt"/>
              </a:rPr>
              <a:t>}</a:t>
            </a:r>
          </a:p>
          <a:p>
            <a:pPr marL="0" lvl="0" indent="0">
              <a:lnSpc>
                <a:spcPct val="100000"/>
              </a:lnSpc>
              <a:buNone/>
            </a:pPr>
            <a:r>
              <a:rPr lang="en-US" sz="2400" dirty="0"/>
              <a:t>catch (</a:t>
            </a:r>
            <a:r>
              <a:rPr lang="en-US" sz="2400" dirty="0" err="1"/>
              <a:t>FileNotFoundException</a:t>
            </a:r>
            <a:r>
              <a:rPr lang="en-US" sz="2400" dirty="0"/>
              <a:t> e</a:t>
            </a:r>
            <a:r>
              <a:rPr lang="en-US" sz="2400" dirty="0" smtClean="0"/>
              <a:t>){ </a:t>
            </a:r>
          </a:p>
          <a:p>
            <a:pPr marL="0" lvl="0" indent="0">
              <a:lnSpc>
                <a:spcPct val="100000"/>
              </a:lnSpc>
              <a:buNone/>
            </a:pPr>
            <a:r>
              <a:rPr lang="en-US" sz="2400" dirty="0" smtClean="0"/>
              <a:t>	//</a:t>
            </a:r>
            <a:r>
              <a:rPr lang="en-US" sz="2400" dirty="0" err="1" smtClean="0"/>
              <a:t>comandos</a:t>
            </a:r>
            <a:r>
              <a:rPr lang="en-US" sz="2400" dirty="0" smtClean="0"/>
              <a:t> </a:t>
            </a:r>
          </a:p>
          <a:p>
            <a:pPr marL="0" lvl="0" indent="0">
              <a:lnSpc>
                <a:spcPct val="100000"/>
              </a:lnSpc>
              <a:buNone/>
            </a:pPr>
            <a:r>
              <a:rPr lang="en-US" sz="2400" dirty="0" smtClean="0"/>
              <a:t>} </a:t>
            </a:r>
          </a:p>
          <a:p>
            <a:pPr marL="0" lvl="0" indent="0">
              <a:lnSpc>
                <a:spcPct val="100000"/>
              </a:lnSpc>
              <a:buNone/>
            </a:pPr>
            <a:r>
              <a:rPr lang="en-US" sz="2400" dirty="0" smtClean="0"/>
              <a:t>catch </a:t>
            </a:r>
            <a:r>
              <a:rPr lang="en-US" sz="2400" dirty="0"/>
              <a:t>(</a:t>
            </a:r>
            <a:r>
              <a:rPr lang="en-US" sz="2400" dirty="0" err="1"/>
              <a:t>IOException</a:t>
            </a:r>
            <a:r>
              <a:rPr lang="en-US" sz="2400" dirty="0"/>
              <a:t> e) </a:t>
            </a:r>
            <a:r>
              <a:rPr lang="en-US" sz="2400" dirty="0" smtClean="0"/>
              <a:t>{</a:t>
            </a:r>
          </a:p>
          <a:p>
            <a:pPr marL="0" indent="0">
              <a:lnSpc>
                <a:spcPct val="100000"/>
              </a:lnSpc>
              <a:buNone/>
            </a:pPr>
            <a:r>
              <a:rPr lang="en-US" sz="2400" dirty="0" smtClean="0"/>
              <a:t>	//</a:t>
            </a:r>
            <a:r>
              <a:rPr lang="en-US" sz="2400" dirty="0" err="1" smtClean="0"/>
              <a:t>comandos</a:t>
            </a:r>
            <a:r>
              <a:rPr lang="en-US" sz="2400" dirty="0" smtClean="0"/>
              <a:t> </a:t>
            </a:r>
            <a:endParaRPr lang="en-US" sz="2400" dirty="0" smtClean="0"/>
          </a:p>
          <a:p>
            <a:pPr marL="0" lvl="0" indent="0">
              <a:lnSpc>
                <a:spcPct val="100000"/>
              </a:lnSpc>
              <a:buNone/>
            </a:pPr>
            <a:r>
              <a:rPr lang="en-US" sz="2400" dirty="0" smtClean="0"/>
              <a:t>} </a:t>
            </a:r>
          </a:p>
          <a:p>
            <a:pPr marL="0" lvl="0" indent="0">
              <a:lnSpc>
                <a:spcPct val="100000"/>
              </a:lnSpc>
              <a:buNone/>
            </a:pPr>
            <a:endParaRPr kumimoji="0" lang="en-US" altLang="pt-BR" sz="2400" b="0" i="0" u="none" strike="noStrike" cap="none" normalizeH="0" baseline="0" dirty="0">
              <a:ln>
                <a:noFill/>
              </a:ln>
              <a:solidFill>
                <a:srgbClr val="222222"/>
              </a:solidFill>
              <a:effectLst/>
              <a:latin typeface="+mn-lt"/>
              <a:hlinkClick r:id="rId2"/>
            </a:endParaRPr>
          </a:p>
          <a:p>
            <a:pPr marL="0" lvl="0" indent="0">
              <a:lnSpc>
                <a:spcPct val="100000"/>
              </a:lnSpc>
              <a:buNone/>
            </a:pPr>
            <a:r>
              <a:rPr kumimoji="0" lang="pt-BR" altLang="pt-BR" sz="1600" b="0" i="0" u="none" strike="noStrike" cap="none" normalizeH="0" baseline="0" dirty="0" smtClean="0">
                <a:ln>
                  <a:noFill/>
                </a:ln>
                <a:solidFill>
                  <a:srgbClr val="222222"/>
                </a:solidFill>
                <a:effectLst/>
                <a:latin typeface="+mn-lt"/>
                <a:hlinkClick r:id="rId2"/>
              </a:rPr>
              <a:t>https://docs.microsoft.com/pt-br/dotnet/csharp/language-reference/keywords/try-catch</a:t>
            </a:r>
            <a:endParaRPr kumimoji="0" lang="pt-BR" altLang="pt-BR" sz="1600" b="0" i="0" u="none" strike="noStrike" cap="none" normalizeH="0" baseline="0" dirty="0" smtClean="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chemeClr val="tx1"/>
                </a:solidFill>
                <a:effectLst/>
                <a:latin typeface="+mn-lt"/>
              </a:rPr>
              <a:t> </a:t>
            </a:r>
          </a:p>
        </p:txBody>
      </p:sp>
    </p:spTree>
    <p:extLst>
      <p:ext uri="{BB962C8B-B14F-4D97-AF65-F5344CB8AC3E}">
        <p14:creationId xmlns:p14="http://schemas.microsoft.com/office/powerpoint/2010/main" val="285245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Shape 128"/>
          <p:cNvGrpSpPr/>
          <p:nvPr/>
        </p:nvGrpSpPr>
        <p:grpSpPr>
          <a:xfrm>
            <a:off x="0" y="-3174"/>
            <a:ext cx="5114925" cy="6894512"/>
            <a:chOff x="0" y="0"/>
            <a:chExt cx="2147483647" cy="2147483647"/>
          </a:xfrm>
        </p:grpSpPr>
        <p:pic>
          <p:nvPicPr>
            <p:cNvPr id="129" name="Shape 12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30"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31" name="Shape 13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32" name="Shape 132"/>
          <p:cNvSpPr txBox="1">
            <a:spLocks noGrp="1"/>
          </p:cNvSpPr>
          <p:nvPr>
            <p:ph type="title"/>
          </p:nvPr>
        </p:nvSpPr>
        <p:spPr>
          <a:xfrm>
            <a:off x="2740026" y="342901"/>
            <a:ext cx="6017894" cy="1325562"/>
          </a:xfrm>
          <a:prstGeom prst="rect">
            <a:avLst/>
          </a:prstGeom>
          <a:noFill/>
          <a:ln>
            <a:noFill/>
          </a:ln>
        </p:spPr>
        <p:txBody>
          <a:bodyPr vert="horz" wrap="square" lIns="91425" tIns="45700" rIns="91425" bIns="45700" rtlCol="0" anchor="ctr" anchorCtr="0">
            <a:noAutofit/>
          </a:bodyPr>
          <a:lstStyle/>
          <a:p>
            <a:r>
              <a:rPr lang="pt-BR" sz="3600" dirty="0" err="1" smtClean="0"/>
              <a:t>While</a:t>
            </a:r>
            <a:r>
              <a:rPr lang="pt-BR" sz="3600" dirty="0" smtClean="0"/>
              <a:t>, Do/</a:t>
            </a:r>
            <a:r>
              <a:rPr lang="pt-BR" sz="3600" dirty="0" err="1" smtClean="0"/>
              <a:t>While</a:t>
            </a:r>
            <a:r>
              <a:rPr lang="pt-BR" sz="3600" dirty="0" smtClean="0"/>
              <a:t>, For e </a:t>
            </a:r>
            <a:r>
              <a:rPr lang="pt-BR" sz="3600" dirty="0" err="1" smtClean="0"/>
              <a:t>ForEach</a:t>
            </a:r>
            <a:r>
              <a:rPr lang="pt-BR" sz="3600" dirty="0" smtClean="0"/>
              <a:t> São </a:t>
            </a:r>
            <a:r>
              <a:rPr lang="pt-BR" sz="3600" dirty="0"/>
              <a:t>Laços de Repetições:</a:t>
            </a:r>
          </a:p>
        </p:txBody>
      </p:sp>
      <p:sp>
        <p:nvSpPr>
          <p:cNvPr id="133" name="Shape 133"/>
          <p:cNvSpPr txBox="1">
            <a:spLocks noGrp="1"/>
          </p:cNvSpPr>
          <p:nvPr>
            <p:ph type="body" idx="1"/>
          </p:nvPr>
        </p:nvSpPr>
        <p:spPr>
          <a:xfrm>
            <a:off x="3575050" y="1825626"/>
            <a:ext cx="6464300" cy="4351337"/>
          </a:xfrm>
          <a:prstGeom prst="rect">
            <a:avLst/>
          </a:prstGeom>
          <a:noFill/>
          <a:ln>
            <a:noFill/>
          </a:ln>
        </p:spPr>
        <p:txBody>
          <a:bodyPr vert="horz" wrap="square" lIns="91425" tIns="45700" rIns="91425" bIns="45700" rtlCol="0" anchor="t" anchorCtr="0">
            <a:noAutofit/>
          </a:bodyPr>
          <a:lstStyle/>
          <a:p>
            <a:pPr marL="0" indent="0">
              <a:spcBef>
                <a:spcPts val="0"/>
              </a:spcBef>
              <a:buClr>
                <a:schemeClr val="dk1"/>
              </a:buClr>
              <a:buSzPct val="25000"/>
              <a:buNone/>
            </a:pPr>
            <a:r>
              <a:rPr lang="pt-BR" sz="2600" dirty="0"/>
              <a:t>Frequentemente em nossas aplicações precisamos repetir a execução de um bloco de códigos do programa até que determinada condição seja verdadeira, ou senão até uma quantidade de vezes seja satisfeita. Para que essas repetições sejam possíveis, usamos os laços de repetições do C#.</a:t>
            </a:r>
            <a:endParaRPr sz="2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1259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a:t>
            </a:r>
            <a:r>
              <a:rPr lang="pt-BR" dirty="0" err="1" smtClean="0"/>
              <a:t>Try</a:t>
            </a:r>
            <a:r>
              <a:rPr lang="pt-BR" dirty="0" smtClean="0"/>
              <a:t>-Catch-</a:t>
            </a:r>
            <a:r>
              <a:rPr lang="pt-BR" dirty="0" err="1" smtClean="0"/>
              <a:t>Finally</a:t>
            </a:r>
            <a:endParaRPr lang="pt-BR" dirty="0"/>
          </a:p>
        </p:txBody>
      </p:sp>
      <p:sp>
        <p:nvSpPr>
          <p:cNvPr id="4" name="Rectangle 1"/>
          <p:cNvSpPr>
            <a:spLocks noGrp="1" noChangeArrowheads="1"/>
          </p:cNvSpPr>
          <p:nvPr>
            <p:ph idx="1"/>
          </p:nvPr>
        </p:nvSpPr>
        <p:spPr bwMode="auto">
          <a:xfrm>
            <a:off x="838200" y="1065569"/>
            <a:ext cx="8170698" cy="6924973"/>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endParaRPr kumimoji="0" lang="pt-BR" altLang="pt-BR" sz="2600" b="0" i="0" u="none" strike="noStrike" cap="none" normalizeH="0" baseline="0" dirty="0" smtClean="0">
              <a:ln>
                <a:noFill/>
              </a:ln>
              <a:solidFill>
                <a:srgbClr val="222222"/>
              </a:solidFill>
              <a:effectLst/>
              <a:latin typeface="+mn-lt"/>
            </a:endParaRPr>
          </a:p>
          <a:p>
            <a:pPr marL="0" lvl="0" indent="0">
              <a:lnSpc>
                <a:spcPct val="100000"/>
              </a:lnSpc>
              <a:buNone/>
            </a:pPr>
            <a:r>
              <a:rPr lang="pt-BR" altLang="pt-BR" sz="2600" dirty="0" smtClean="0">
                <a:solidFill>
                  <a:srgbClr val="222222"/>
                </a:solidFill>
                <a:latin typeface="+mn-lt"/>
              </a:rPr>
              <a:t>Conversão de tipos, Divisão por Zero, Escrita em arquivos. </a:t>
            </a:r>
            <a:endParaRPr kumimoji="0" lang="pt-BR" altLang="pt-BR" sz="2600" b="0" i="0" u="none" strike="noStrike" cap="none" normalizeH="0" baseline="0" dirty="0" smtClean="0">
              <a:ln>
                <a:noFill/>
              </a:ln>
              <a:solidFill>
                <a:srgbClr val="222222"/>
              </a:solidFill>
              <a:effectLst/>
              <a:latin typeface="+mn-lt"/>
            </a:endParaRPr>
          </a:p>
          <a:p>
            <a:pPr marL="0" lvl="0" indent="0">
              <a:lnSpc>
                <a:spcPct val="100000"/>
              </a:lnSpc>
              <a:buNone/>
            </a:pPr>
            <a:r>
              <a:rPr kumimoji="0" lang="pt-BR" altLang="pt-BR" sz="2600" b="0" i="0" u="none" strike="noStrike" cap="none" normalizeH="0" baseline="0" dirty="0" err="1" smtClean="0">
                <a:ln>
                  <a:noFill/>
                </a:ln>
                <a:solidFill>
                  <a:srgbClr val="222222"/>
                </a:solidFill>
                <a:effectLst/>
                <a:latin typeface="+mn-lt"/>
              </a:rPr>
              <a:t>object</a:t>
            </a:r>
            <a:r>
              <a:rPr kumimoji="0" lang="pt-BR" altLang="pt-BR" sz="2600" b="0" i="0" u="none" strike="noStrike" cap="none" normalizeH="0" baseline="0" dirty="0" smtClean="0">
                <a:ln>
                  <a:noFill/>
                </a:ln>
                <a:solidFill>
                  <a:srgbClr val="222222"/>
                </a:solidFill>
                <a:effectLst/>
                <a:latin typeface="+mn-lt"/>
              </a:rPr>
              <a:t> o2 = </a:t>
            </a:r>
            <a:r>
              <a:rPr kumimoji="0" lang="pt-BR" altLang="pt-BR" sz="2600" b="0" i="0" u="none" strike="noStrike" cap="none" normalizeH="0" baseline="0" dirty="0" err="1" smtClean="0">
                <a:ln>
                  <a:noFill/>
                </a:ln>
                <a:solidFill>
                  <a:srgbClr val="222222"/>
                </a:solidFill>
                <a:effectLst/>
                <a:latin typeface="+mn-lt"/>
              </a:rPr>
              <a:t>null</a:t>
            </a:r>
            <a:r>
              <a:rPr kumimoji="0" lang="pt-BR" altLang="pt-BR" sz="2600" b="0" i="0" u="none" strike="noStrike" cap="none" normalizeH="0" baseline="0" dirty="0" smtClean="0">
                <a:ln>
                  <a:noFill/>
                </a:ln>
                <a:solidFill>
                  <a:srgbClr val="222222"/>
                </a:solidFill>
                <a:effectLst/>
                <a:latin typeface="+mn-lt"/>
              </a:rPr>
              <a:t>;  </a:t>
            </a:r>
          </a:p>
          <a:p>
            <a:pPr marL="0" lvl="0" indent="0">
              <a:lnSpc>
                <a:spcPct val="100000"/>
              </a:lnSpc>
              <a:buNone/>
            </a:pPr>
            <a:r>
              <a:rPr kumimoji="0" lang="pt-BR" altLang="pt-BR" sz="2600" b="0" i="0" u="none" strike="noStrike" cap="none" normalizeH="0" baseline="0" dirty="0" err="1" smtClean="0">
                <a:ln>
                  <a:noFill/>
                </a:ln>
                <a:solidFill>
                  <a:srgbClr val="222222"/>
                </a:solidFill>
                <a:effectLst/>
                <a:latin typeface="+mn-lt"/>
              </a:rPr>
              <a:t>try</a:t>
            </a:r>
            <a:r>
              <a:rPr kumimoji="0" lang="pt-BR" altLang="pt-BR" sz="2600" b="0" i="0" u="none" strike="noStrike" cap="none" normalizeH="0" baseline="0" dirty="0" smtClean="0">
                <a:ln>
                  <a:noFill/>
                </a:ln>
                <a:solidFill>
                  <a:srgbClr val="222222"/>
                </a:solidFill>
                <a:effectLst/>
                <a:latin typeface="+mn-lt"/>
              </a:rPr>
              <a:t>  </a:t>
            </a:r>
          </a:p>
          <a:p>
            <a:pPr marL="0" lvl="0" indent="0">
              <a:lnSpc>
                <a:spcPct val="100000"/>
              </a:lnSpc>
              <a:buNone/>
            </a:pPr>
            <a:r>
              <a:rPr kumimoji="0" lang="pt-BR" altLang="pt-BR" sz="2600" b="0" i="0" u="none" strike="noStrike" cap="none" normalizeH="0" baseline="0" dirty="0" smtClean="0">
                <a:ln>
                  <a:noFill/>
                </a:ln>
                <a:solidFill>
                  <a:srgbClr val="222222"/>
                </a:solidFill>
                <a:effectLst/>
                <a:latin typeface="+mn-lt"/>
              </a:rPr>
              <a:t>{  </a:t>
            </a:r>
          </a:p>
          <a:p>
            <a:pPr marL="0" lvl="0" indent="0">
              <a:lnSpc>
                <a:spcPct val="100000"/>
              </a:lnSpc>
              <a:buNone/>
            </a:pPr>
            <a:r>
              <a:rPr lang="pt-BR" altLang="pt-BR" sz="2600" dirty="0">
                <a:solidFill>
                  <a:srgbClr val="222222"/>
                </a:solidFill>
                <a:latin typeface="+mn-lt"/>
              </a:rPr>
              <a:t>	</a:t>
            </a:r>
            <a:r>
              <a:rPr lang="pt-BR" altLang="pt-BR" sz="2600" dirty="0" err="1" smtClean="0">
                <a:solidFill>
                  <a:srgbClr val="222222"/>
                </a:solidFill>
                <a:latin typeface="+mn-lt"/>
              </a:rPr>
              <a:t>StreamWriter</a:t>
            </a:r>
            <a:r>
              <a:rPr lang="pt-BR" altLang="pt-BR" sz="2600" dirty="0" smtClean="0">
                <a:solidFill>
                  <a:srgbClr val="222222"/>
                </a:solidFill>
                <a:latin typeface="+mn-lt"/>
              </a:rPr>
              <a:t> </a:t>
            </a:r>
            <a:r>
              <a:rPr lang="pt-BR" altLang="pt-BR" sz="2600" dirty="0" err="1" smtClean="0">
                <a:solidFill>
                  <a:srgbClr val="222222"/>
                </a:solidFill>
                <a:latin typeface="+mn-lt"/>
              </a:rPr>
              <a:t>sw</a:t>
            </a:r>
            <a:r>
              <a:rPr lang="pt-BR" altLang="pt-BR" sz="2600" dirty="0" smtClean="0">
                <a:solidFill>
                  <a:srgbClr val="222222"/>
                </a:solidFill>
                <a:latin typeface="+mn-lt"/>
              </a:rPr>
              <a:t> = new </a:t>
            </a:r>
            <a:r>
              <a:rPr lang="pt-BR" altLang="pt-BR" sz="2600" dirty="0" err="1" smtClean="0">
                <a:solidFill>
                  <a:srgbClr val="222222"/>
                </a:solidFill>
                <a:latin typeface="+mn-lt"/>
              </a:rPr>
              <a:t>StreamWriter</a:t>
            </a:r>
            <a:r>
              <a:rPr lang="pt-BR" altLang="pt-BR" sz="2600" dirty="0" smtClean="0">
                <a:solidFill>
                  <a:srgbClr val="222222"/>
                </a:solidFill>
                <a:latin typeface="+mn-lt"/>
              </a:rPr>
              <a:t>(“Arquivo.txt”)</a:t>
            </a:r>
          </a:p>
          <a:p>
            <a:pPr marL="0" lvl="0" indent="0">
              <a:lnSpc>
                <a:spcPct val="100000"/>
              </a:lnSpc>
              <a:buNone/>
            </a:pPr>
            <a:r>
              <a:rPr kumimoji="0" lang="pt-BR" altLang="pt-BR" sz="2600" b="0" i="0" u="none" strike="noStrike" cap="none" normalizeH="0" baseline="0" dirty="0" smtClean="0">
                <a:ln>
                  <a:noFill/>
                </a:ln>
                <a:solidFill>
                  <a:srgbClr val="222222"/>
                </a:solidFill>
                <a:effectLst/>
                <a:latin typeface="+mn-lt"/>
              </a:rPr>
              <a:t>	</a:t>
            </a:r>
            <a:r>
              <a:rPr kumimoji="0" lang="pt-BR" altLang="pt-BR" sz="2600" b="0" i="0" u="none" strike="noStrike" cap="none" normalizeH="0" baseline="0" dirty="0" err="1" smtClean="0">
                <a:ln>
                  <a:noFill/>
                </a:ln>
                <a:solidFill>
                  <a:srgbClr val="222222"/>
                </a:solidFill>
                <a:effectLst/>
                <a:latin typeface="+mn-lt"/>
              </a:rPr>
              <a:t>sw.close</a:t>
            </a:r>
            <a:r>
              <a:rPr kumimoji="0" lang="pt-BR" altLang="pt-BR" sz="2600" b="0" i="0" u="none" strike="noStrike" cap="none" normalizeH="0" baseline="0" dirty="0" smtClean="0">
                <a:ln>
                  <a:noFill/>
                </a:ln>
                <a:solidFill>
                  <a:srgbClr val="222222"/>
                </a:solidFill>
                <a:effectLst/>
                <a:latin typeface="+mn-lt"/>
              </a:rPr>
              <a:t>();</a:t>
            </a:r>
          </a:p>
          <a:p>
            <a:pPr marL="0" lvl="0" indent="0">
              <a:lnSpc>
                <a:spcPct val="100000"/>
              </a:lnSpc>
              <a:buNone/>
            </a:pPr>
            <a:r>
              <a:rPr lang="pt-BR" altLang="pt-BR" sz="2600" dirty="0" smtClean="0">
                <a:solidFill>
                  <a:srgbClr val="222222"/>
                </a:solidFill>
                <a:latin typeface="+mn-lt"/>
              </a:rPr>
              <a:t>	</a:t>
            </a:r>
            <a:r>
              <a:rPr lang="pt-BR" altLang="pt-BR" sz="2600" dirty="0" err="1" smtClean="0">
                <a:solidFill>
                  <a:srgbClr val="222222"/>
                </a:solidFill>
                <a:latin typeface="+mn-lt"/>
              </a:rPr>
              <a:t>sw.WriteLine</a:t>
            </a:r>
            <a:r>
              <a:rPr lang="pt-BR" altLang="pt-BR" sz="2600" dirty="0" smtClean="0">
                <a:solidFill>
                  <a:srgbClr val="222222"/>
                </a:solidFill>
                <a:latin typeface="+mn-lt"/>
              </a:rPr>
              <a:t>(“teste”);</a:t>
            </a:r>
            <a:endParaRPr kumimoji="0" lang="pt-BR" altLang="pt-BR" sz="2600" b="0" i="0" u="none" strike="noStrike" cap="none" normalizeH="0" baseline="0" dirty="0" smtClean="0">
              <a:ln>
                <a:noFill/>
              </a:ln>
              <a:solidFill>
                <a:srgbClr val="222222"/>
              </a:solidFill>
              <a:effectLst/>
              <a:latin typeface="+mn-lt"/>
            </a:endParaRPr>
          </a:p>
          <a:p>
            <a:pPr marL="0" lvl="0" indent="0">
              <a:lnSpc>
                <a:spcPct val="100000"/>
              </a:lnSpc>
              <a:buNone/>
            </a:pPr>
            <a:r>
              <a:rPr kumimoji="0" lang="pt-BR" altLang="pt-BR" sz="2600" b="0" i="0" u="none" strike="noStrike" cap="none" normalizeH="0" baseline="0" dirty="0" smtClean="0">
                <a:ln>
                  <a:noFill/>
                </a:ln>
                <a:solidFill>
                  <a:srgbClr val="222222"/>
                </a:solidFill>
                <a:effectLst/>
                <a:latin typeface="+mn-lt"/>
              </a:rPr>
              <a:t>}</a:t>
            </a:r>
          </a:p>
          <a:p>
            <a:pPr marL="0" lvl="0" indent="0">
              <a:lnSpc>
                <a:spcPct val="100000"/>
              </a:lnSpc>
              <a:buNone/>
            </a:pPr>
            <a:r>
              <a:rPr lang="en-US" sz="2400" dirty="0"/>
              <a:t>catch </a:t>
            </a:r>
            <a:r>
              <a:rPr lang="en-US" sz="2400" dirty="0" smtClean="0"/>
              <a:t>(Exception ex){ </a:t>
            </a:r>
          </a:p>
          <a:p>
            <a:pPr marL="0" lvl="0" indent="0">
              <a:lnSpc>
                <a:spcPct val="100000"/>
              </a:lnSpc>
              <a:buNone/>
            </a:pPr>
            <a:r>
              <a:rPr lang="en-US" sz="2400" dirty="0" smtClean="0"/>
              <a:t>	//</a:t>
            </a:r>
            <a:r>
              <a:rPr lang="en-US" sz="2400" dirty="0" err="1" smtClean="0"/>
              <a:t>comandos</a:t>
            </a:r>
            <a:r>
              <a:rPr lang="en-US" sz="2400" dirty="0" smtClean="0"/>
              <a:t> </a:t>
            </a:r>
          </a:p>
          <a:p>
            <a:pPr marL="0" lvl="0" indent="0">
              <a:lnSpc>
                <a:spcPct val="100000"/>
              </a:lnSpc>
              <a:buNone/>
            </a:pPr>
            <a:r>
              <a:rPr lang="en-US" sz="2400" dirty="0" smtClean="0"/>
              <a:t>} </a:t>
            </a:r>
          </a:p>
          <a:p>
            <a:pPr marL="0" lvl="0" indent="0">
              <a:lnSpc>
                <a:spcPct val="100000"/>
              </a:lnSpc>
              <a:buNone/>
            </a:pPr>
            <a:r>
              <a:rPr lang="en-US" sz="2400" dirty="0" smtClean="0"/>
              <a:t>finally{</a:t>
            </a:r>
          </a:p>
          <a:p>
            <a:pPr marL="0" indent="0">
              <a:lnSpc>
                <a:spcPct val="100000"/>
              </a:lnSpc>
              <a:buNone/>
            </a:pPr>
            <a:r>
              <a:rPr lang="en-US" sz="2400" dirty="0" smtClean="0"/>
              <a:t>	//</a:t>
            </a:r>
            <a:r>
              <a:rPr lang="en-US" sz="2400" dirty="0" err="1" smtClean="0"/>
              <a:t>comandos</a:t>
            </a:r>
            <a:r>
              <a:rPr lang="en-US" sz="2400" dirty="0" smtClean="0"/>
              <a:t> </a:t>
            </a:r>
            <a:endParaRPr lang="en-US" sz="2400" dirty="0" smtClean="0"/>
          </a:p>
          <a:p>
            <a:pPr marL="0" lvl="0" indent="0">
              <a:lnSpc>
                <a:spcPct val="100000"/>
              </a:lnSpc>
              <a:buNone/>
            </a:pPr>
            <a:r>
              <a:rPr lang="en-US" sz="2400" dirty="0" smtClean="0"/>
              <a:t>} </a:t>
            </a:r>
          </a:p>
          <a:p>
            <a:pPr marL="0" lvl="0" indent="0">
              <a:lnSpc>
                <a:spcPct val="100000"/>
              </a:lnSpc>
              <a:buNone/>
            </a:pPr>
            <a:endParaRPr kumimoji="0" lang="en-US" altLang="pt-BR" sz="2400" b="0" i="0" u="none" strike="noStrike" cap="none" normalizeH="0" baseline="0" dirty="0">
              <a:ln>
                <a:noFill/>
              </a:ln>
              <a:solidFill>
                <a:srgbClr val="222222"/>
              </a:solidFill>
              <a:effectLst/>
              <a:latin typeface="+mn-lt"/>
              <a:hlinkClick r:id="rId2"/>
            </a:endParaRPr>
          </a:p>
          <a:p>
            <a:pPr marL="0" lvl="0" indent="0">
              <a:lnSpc>
                <a:spcPct val="100000"/>
              </a:lnSpc>
              <a:buNone/>
            </a:pPr>
            <a:r>
              <a:rPr kumimoji="0" lang="pt-BR" altLang="pt-BR" sz="1600" b="0" i="0" u="none" strike="noStrike" cap="none" normalizeH="0" baseline="0" dirty="0" smtClean="0">
                <a:ln>
                  <a:noFill/>
                </a:ln>
                <a:solidFill>
                  <a:srgbClr val="222222"/>
                </a:solidFill>
                <a:effectLst/>
                <a:latin typeface="+mn-lt"/>
                <a:hlinkClick r:id="rId2"/>
              </a:rPr>
              <a:t>https://docs.microsoft.com/pt-br/dotnet/csharp/language-reference/keywords/try-catch</a:t>
            </a:r>
            <a:endParaRPr kumimoji="0" lang="pt-BR" altLang="pt-BR" sz="1600" b="0" i="0" u="none" strike="noStrike" cap="none" normalizeH="0" baseline="0" dirty="0" smtClean="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chemeClr val="tx1"/>
                </a:solidFill>
                <a:effectLst/>
                <a:latin typeface="+mn-lt"/>
              </a:rPr>
              <a:t> </a:t>
            </a:r>
          </a:p>
        </p:txBody>
      </p:sp>
    </p:spTree>
    <p:extLst>
      <p:ext uri="{BB962C8B-B14F-4D97-AF65-F5344CB8AC3E}">
        <p14:creationId xmlns:p14="http://schemas.microsoft.com/office/powerpoint/2010/main" val="159515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Shape 128"/>
          <p:cNvGrpSpPr/>
          <p:nvPr/>
        </p:nvGrpSpPr>
        <p:grpSpPr>
          <a:xfrm>
            <a:off x="0" y="-20320"/>
            <a:ext cx="5114925" cy="6894512"/>
            <a:chOff x="0" y="0"/>
            <a:chExt cx="2147483647" cy="2147483647"/>
          </a:xfrm>
        </p:grpSpPr>
        <p:pic>
          <p:nvPicPr>
            <p:cNvPr id="129" name="Shape 12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30"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31" name="Shape 13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32" name="Shape 132"/>
          <p:cNvSpPr txBox="1">
            <a:spLocks noGrp="1"/>
          </p:cNvSpPr>
          <p:nvPr>
            <p:ph type="title"/>
          </p:nvPr>
        </p:nvSpPr>
        <p:spPr>
          <a:xfrm>
            <a:off x="2740026" y="342901"/>
            <a:ext cx="6017894" cy="1325562"/>
          </a:xfrm>
          <a:prstGeom prst="rect">
            <a:avLst/>
          </a:prstGeom>
          <a:noFill/>
          <a:ln>
            <a:noFill/>
          </a:ln>
        </p:spPr>
        <p:txBody>
          <a:bodyPr vert="horz" wrap="square" lIns="91425" tIns="45700" rIns="91425" bIns="45700" rtlCol="0" anchor="ctr" anchorCtr="0">
            <a:noAutofit/>
          </a:bodyPr>
          <a:lstStyle/>
          <a:p>
            <a:r>
              <a:rPr lang="pt-BR" sz="3600" dirty="0" smtClean="0"/>
              <a:t>Instrução </a:t>
            </a:r>
            <a:r>
              <a:rPr lang="pt-BR" sz="3600" dirty="0" err="1" smtClean="0"/>
              <a:t>While</a:t>
            </a:r>
            <a:endParaRPr lang="pt-BR" sz="3600" dirty="0"/>
          </a:p>
        </p:txBody>
      </p:sp>
      <p:sp>
        <p:nvSpPr>
          <p:cNvPr id="133" name="Shape 133"/>
          <p:cNvSpPr txBox="1">
            <a:spLocks noGrp="1"/>
          </p:cNvSpPr>
          <p:nvPr>
            <p:ph type="body" idx="1"/>
          </p:nvPr>
        </p:nvSpPr>
        <p:spPr>
          <a:xfrm>
            <a:off x="3575050" y="1825626"/>
            <a:ext cx="8047990" cy="4351337"/>
          </a:xfrm>
          <a:prstGeom prst="rect">
            <a:avLst/>
          </a:prstGeom>
          <a:noFill/>
          <a:ln>
            <a:noFill/>
          </a:ln>
        </p:spPr>
        <p:txBody>
          <a:bodyPr vert="horz" wrap="square" lIns="91425" tIns="45700" rIns="91425" bIns="45700" rtlCol="0" anchor="t" anchorCtr="0">
            <a:noAutofit/>
          </a:bodyPr>
          <a:lstStyle/>
          <a:p>
            <a:pPr marL="0" indent="0">
              <a:spcBef>
                <a:spcPts val="0"/>
              </a:spcBef>
              <a:buClr>
                <a:schemeClr val="dk1"/>
              </a:buClr>
              <a:buSzPct val="25000"/>
              <a:buNone/>
            </a:pPr>
            <a:r>
              <a:rPr lang="pt-BR" sz="2400" dirty="0"/>
              <a:t>Esta instrução é usada quando não sabemos quantas vezes um determinado bloco de instruções precisa ser repetido. Com ele, a execução das instruções vai continuar até que uma condição seja verdadeira. A condição a ser analisada para a execução do laço de repetição deverá retornar um valor booleano.</a:t>
            </a:r>
            <a:endParaRPr sz="2600" dirty="0">
              <a:solidFill>
                <a:schemeClr val="dk1"/>
              </a:solidFill>
              <a:latin typeface="Calibri"/>
              <a:ea typeface="Calibri"/>
              <a:cs typeface="Calibri"/>
              <a:sym typeface="Calibri"/>
            </a:endParaRPr>
          </a:p>
        </p:txBody>
      </p:sp>
      <p:sp>
        <p:nvSpPr>
          <p:cNvPr id="8" name="Rectangle 3"/>
          <p:cNvSpPr txBox="1">
            <a:spLocks noChangeArrowheads="1"/>
          </p:cNvSpPr>
          <p:nvPr/>
        </p:nvSpPr>
        <p:spPr bwMode="auto">
          <a:xfrm>
            <a:off x="3686708" y="3750969"/>
            <a:ext cx="6930295" cy="263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1702"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pt-BR" altLang="pt-BR" sz="2600" dirty="0" err="1" smtClean="0">
                <a:solidFill>
                  <a:srgbClr val="1D2021"/>
                </a:solidFill>
              </a:rPr>
              <a:t>while</a:t>
            </a:r>
            <a:r>
              <a:rPr lang="pt-BR" altLang="pt-BR" sz="2600" dirty="0" smtClean="0">
                <a:solidFill>
                  <a:srgbClr val="1D2021"/>
                </a:solidFill>
              </a:rPr>
              <a:t> (teste condicional) {</a:t>
            </a:r>
          </a:p>
          <a:p>
            <a:pPr marL="0" indent="0" eaLnBrk="0" fontAlgn="base" hangingPunct="0">
              <a:lnSpc>
                <a:spcPct val="100000"/>
              </a:lnSpc>
              <a:spcBef>
                <a:spcPct val="0"/>
              </a:spcBef>
              <a:spcAft>
                <a:spcPct val="0"/>
              </a:spcAft>
              <a:buFontTx/>
              <a:buNone/>
            </a:pPr>
            <a:endParaRPr lang="pt-BR" altLang="pt-BR" sz="2600" dirty="0" smtClean="0">
              <a:solidFill>
                <a:srgbClr val="1D2021"/>
              </a:solidFill>
            </a:endParaRPr>
          </a:p>
          <a:p>
            <a:pPr marL="0" indent="0" eaLnBrk="0" fontAlgn="base" hangingPunct="0">
              <a:lnSpc>
                <a:spcPct val="100000"/>
              </a:lnSpc>
              <a:spcBef>
                <a:spcPct val="0"/>
              </a:spcBef>
              <a:spcAft>
                <a:spcPct val="0"/>
              </a:spcAft>
              <a:buFontTx/>
              <a:buNone/>
            </a:pPr>
            <a:r>
              <a:rPr lang="pt-BR" altLang="pt-BR" sz="2600" dirty="0" smtClean="0">
                <a:solidFill>
                  <a:srgbClr val="1D2021"/>
                </a:solidFill>
              </a:rPr>
              <a:t> //comandos; &gt; serão executados enquanto o teste </a:t>
            </a:r>
          </a:p>
          <a:p>
            <a:pPr marL="0" indent="0" eaLnBrk="0" fontAlgn="base" hangingPunct="0">
              <a:lnSpc>
                <a:spcPct val="100000"/>
              </a:lnSpc>
              <a:spcBef>
                <a:spcPct val="0"/>
              </a:spcBef>
              <a:spcAft>
                <a:spcPct val="0"/>
              </a:spcAft>
              <a:buFontTx/>
              <a:buNone/>
            </a:pPr>
            <a:r>
              <a:rPr lang="pt-BR" altLang="pt-BR" sz="2600" dirty="0" smtClean="0">
                <a:solidFill>
                  <a:srgbClr val="1D2021"/>
                </a:solidFill>
              </a:rPr>
              <a:t>condicional for igual a verdadeiro (</a:t>
            </a:r>
            <a:r>
              <a:rPr lang="pt-BR" altLang="pt-BR" sz="2600" dirty="0" err="1" smtClean="0">
                <a:solidFill>
                  <a:srgbClr val="1D2021"/>
                </a:solidFill>
              </a:rPr>
              <a:t>true</a:t>
            </a:r>
            <a:r>
              <a:rPr lang="pt-BR" altLang="pt-BR" sz="2600" dirty="0" smtClean="0">
                <a:solidFill>
                  <a:srgbClr val="1D2021"/>
                </a:solidFill>
              </a:rPr>
              <a:t>) </a:t>
            </a:r>
          </a:p>
          <a:p>
            <a:pPr marL="0" indent="0" eaLnBrk="0" fontAlgn="base" hangingPunct="0">
              <a:lnSpc>
                <a:spcPct val="100000"/>
              </a:lnSpc>
              <a:spcBef>
                <a:spcPct val="0"/>
              </a:spcBef>
              <a:spcAft>
                <a:spcPct val="0"/>
              </a:spcAft>
              <a:buFontTx/>
              <a:buNone/>
            </a:pPr>
            <a:endParaRPr lang="pt-BR" altLang="pt-BR" sz="2600" dirty="0" smtClean="0">
              <a:solidFill>
                <a:srgbClr val="1D2021"/>
              </a:solidFill>
            </a:endParaRPr>
          </a:p>
          <a:p>
            <a:pPr marL="0" indent="0" eaLnBrk="0" fontAlgn="base" hangingPunct="0">
              <a:lnSpc>
                <a:spcPct val="100000"/>
              </a:lnSpc>
              <a:spcBef>
                <a:spcPct val="0"/>
              </a:spcBef>
              <a:spcAft>
                <a:spcPct val="0"/>
              </a:spcAft>
              <a:buFontTx/>
              <a:buNone/>
            </a:pPr>
            <a:r>
              <a:rPr lang="pt-BR" altLang="pt-BR" sz="2600" dirty="0" smtClean="0">
                <a:solidFill>
                  <a:srgbClr val="1D2021"/>
                </a:solidFill>
              </a:rPr>
              <a:t>}</a:t>
            </a:r>
            <a:r>
              <a:rPr lang="pt-BR" altLang="pt-BR" sz="2600" dirty="0" smtClean="0"/>
              <a:t> </a:t>
            </a:r>
            <a:endParaRPr lang="pt-BR" altLang="pt-BR" sz="2600" dirty="0"/>
          </a:p>
        </p:txBody>
      </p:sp>
    </p:spTree>
    <p:extLst>
      <p:ext uri="{BB962C8B-B14F-4D97-AF65-F5344CB8AC3E}">
        <p14:creationId xmlns:p14="http://schemas.microsoft.com/office/powerpoint/2010/main" val="312615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Shape 128"/>
          <p:cNvGrpSpPr/>
          <p:nvPr/>
        </p:nvGrpSpPr>
        <p:grpSpPr>
          <a:xfrm>
            <a:off x="7781" y="0"/>
            <a:ext cx="5114925" cy="6894512"/>
            <a:chOff x="0" y="0"/>
            <a:chExt cx="2147483647" cy="2147483647"/>
          </a:xfrm>
        </p:grpSpPr>
        <p:pic>
          <p:nvPicPr>
            <p:cNvPr id="129" name="Shape 12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30"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31" name="Shape 13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32" name="Shape 132"/>
          <p:cNvSpPr txBox="1">
            <a:spLocks noGrp="1"/>
          </p:cNvSpPr>
          <p:nvPr>
            <p:ph type="title"/>
          </p:nvPr>
        </p:nvSpPr>
        <p:spPr>
          <a:xfrm>
            <a:off x="2740026" y="342901"/>
            <a:ext cx="6017894" cy="1325562"/>
          </a:xfrm>
          <a:prstGeom prst="rect">
            <a:avLst/>
          </a:prstGeom>
          <a:noFill/>
          <a:ln>
            <a:noFill/>
          </a:ln>
        </p:spPr>
        <p:txBody>
          <a:bodyPr vert="horz" wrap="square" lIns="91425" tIns="45700" rIns="91425" bIns="45700" rtlCol="0" anchor="ctr" anchorCtr="0">
            <a:noAutofit/>
          </a:bodyPr>
          <a:lstStyle/>
          <a:p>
            <a:r>
              <a:rPr lang="pt-BR" sz="3600" dirty="0" smtClean="0"/>
              <a:t>Exemplo </a:t>
            </a:r>
            <a:r>
              <a:rPr lang="pt-BR" sz="3600" dirty="0"/>
              <a:t>prático com o </a:t>
            </a:r>
            <a:r>
              <a:rPr lang="pt-BR" sz="3600" dirty="0" err="1"/>
              <a:t>while</a:t>
            </a:r>
            <a:r>
              <a:rPr lang="pt-BR" sz="3600" dirty="0"/>
              <a:t>:</a:t>
            </a:r>
          </a:p>
        </p:txBody>
      </p:sp>
      <p:sp>
        <p:nvSpPr>
          <p:cNvPr id="6" name="Rectangle 5"/>
          <p:cNvSpPr>
            <a:spLocks noGrp="1" noChangeArrowheads="1"/>
          </p:cNvSpPr>
          <p:nvPr>
            <p:ph type="body" idx="1"/>
          </p:nvPr>
        </p:nvSpPr>
        <p:spPr bwMode="auto">
          <a:xfrm flipH="1">
            <a:off x="2740026" y="1454543"/>
            <a:ext cx="8822513" cy="4635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170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decimal salario = 1000; </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600" dirty="0">
              <a:solidFill>
                <a:srgbClr val="1D2021"/>
              </a:solidFill>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while</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(salario &lt; 5000) {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salario *=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a:t>
            </a: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Console.WriteLine</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("Meu salário AINDA é de = " + salario);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Devemos saber que o laço de repetição </a:t>
            </a: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while</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pode não ser executado. Isso pode ocorrer quando, na primeira verificação da condição, ela for falsa. Neste cenário, o programa simplesmente irá “pular” para a execução da próxima instrução após o laço.</a:t>
            </a:r>
            <a:endParaRPr kumimoji="0" lang="pt-BR" altLang="pt-BR" sz="2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80907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Shape 128"/>
          <p:cNvGrpSpPr/>
          <p:nvPr/>
        </p:nvGrpSpPr>
        <p:grpSpPr>
          <a:xfrm>
            <a:off x="0" y="2223"/>
            <a:ext cx="5114925" cy="6894512"/>
            <a:chOff x="0" y="0"/>
            <a:chExt cx="2147483647" cy="2147483647"/>
          </a:xfrm>
        </p:grpSpPr>
        <p:pic>
          <p:nvPicPr>
            <p:cNvPr id="129" name="Shape 12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30"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31" name="Shape 13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32" name="Shape 132"/>
          <p:cNvSpPr txBox="1">
            <a:spLocks noGrp="1"/>
          </p:cNvSpPr>
          <p:nvPr>
            <p:ph type="title"/>
          </p:nvPr>
        </p:nvSpPr>
        <p:spPr>
          <a:xfrm>
            <a:off x="2740026" y="342901"/>
            <a:ext cx="6017894" cy="1325562"/>
          </a:xfrm>
          <a:prstGeom prst="rect">
            <a:avLst/>
          </a:prstGeom>
          <a:noFill/>
          <a:ln>
            <a:noFill/>
          </a:ln>
        </p:spPr>
        <p:txBody>
          <a:bodyPr vert="horz" wrap="square" lIns="91425" tIns="45700" rIns="91425" bIns="45700" rtlCol="0" anchor="ctr" anchorCtr="0">
            <a:noAutofit/>
          </a:bodyPr>
          <a:lstStyle/>
          <a:p>
            <a:r>
              <a:rPr lang="pt-BR" sz="3600" dirty="0" smtClean="0"/>
              <a:t>Exemplo </a:t>
            </a:r>
            <a:r>
              <a:rPr lang="pt-BR" sz="3600" dirty="0"/>
              <a:t>prático com o </a:t>
            </a:r>
            <a:r>
              <a:rPr lang="pt-BR" sz="3600" dirty="0" err="1"/>
              <a:t>while</a:t>
            </a:r>
            <a:r>
              <a:rPr lang="pt-BR" sz="3600" dirty="0"/>
              <a:t>:</a:t>
            </a:r>
          </a:p>
        </p:txBody>
      </p:sp>
      <p:sp>
        <p:nvSpPr>
          <p:cNvPr id="6" name="Rectangle 5"/>
          <p:cNvSpPr>
            <a:spLocks noGrp="1" noChangeArrowheads="1"/>
          </p:cNvSpPr>
          <p:nvPr>
            <p:ph type="body" idx="1"/>
          </p:nvPr>
        </p:nvSpPr>
        <p:spPr bwMode="auto">
          <a:xfrm flipH="1">
            <a:off x="2516506" y="2095678"/>
            <a:ext cx="9675494" cy="38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170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b="0" i="0" u="none" strike="noStrike" cap="none" normalizeH="0" baseline="0" dirty="0" smtClean="0">
              <a:ln>
                <a:noFill/>
              </a:ln>
              <a:solidFill>
                <a:srgbClr val="1D2021"/>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err="1" smtClean="0">
                <a:solidFill>
                  <a:srgbClr val="1D2021"/>
                </a:solidFill>
                <a:latin typeface="+mn-lt"/>
                <a:cs typeface="Arial" panose="020B0604020202020204" pitchFamily="34" charset="0"/>
              </a:rPr>
              <a:t>StreamReader</a:t>
            </a:r>
            <a:r>
              <a:rPr lang="pt-BR" altLang="pt-BR" sz="2600" dirty="0" smtClean="0">
                <a:solidFill>
                  <a:srgbClr val="1D2021"/>
                </a:solidFill>
                <a:latin typeface="+mn-lt"/>
                <a:cs typeface="Arial" panose="020B0604020202020204" pitchFamily="34" charset="0"/>
              </a:rPr>
              <a:t> </a:t>
            </a:r>
            <a:r>
              <a:rPr lang="pt-BR" altLang="pt-BR" sz="2600" dirty="0" err="1" smtClean="0">
                <a:solidFill>
                  <a:srgbClr val="1D2021"/>
                </a:solidFill>
                <a:latin typeface="+mn-lt"/>
                <a:cs typeface="Arial" panose="020B0604020202020204" pitchFamily="34" charset="0"/>
              </a:rPr>
              <a:t>sr</a:t>
            </a:r>
            <a:r>
              <a:rPr lang="pt-BR" altLang="pt-BR" sz="2600" dirty="0" smtClean="0">
                <a:solidFill>
                  <a:srgbClr val="1D2021"/>
                </a:solidFill>
                <a:latin typeface="+mn-lt"/>
                <a:cs typeface="Arial" panose="020B0604020202020204" pitchFamily="34" charset="0"/>
              </a:rPr>
              <a:t> = new </a:t>
            </a:r>
            <a:r>
              <a:rPr lang="pt-BR" altLang="pt-BR" sz="2600" dirty="0" err="1" smtClean="0">
                <a:solidFill>
                  <a:srgbClr val="1D2021"/>
                </a:solidFill>
                <a:latin typeface="+mn-lt"/>
                <a:cs typeface="Arial" panose="020B0604020202020204" pitchFamily="34" charset="0"/>
              </a:rPr>
              <a:t>StreamReader</a:t>
            </a:r>
            <a:r>
              <a:rPr lang="pt-BR" altLang="pt-BR" sz="2600" dirty="0" smtClean="0">
                <a:solidFill>
                  <a:srgbClr val="1D2021"/>
                </a:solidFill>
                <a:latin typeface="+mn-lt"/>
                <a:cs typeface="Arial" panose="020B0604020202020204" pitchFamily="34" charset="0"/>
              </a:rPr>
              <a:t>(“Arquivo.txt”, </a:t>
            </a:r>
            <a:r>
              <a:rPr lang="pt-BR" altLang="pt-BR" sz="2600" dirty="0" err="1" smtClean="0">
                <a:solidFill>
                  <a:srgbClr val="1D2021"/>
                </a:solidFill>
                <a:latin typeface="+mn-lt"/>
                <a:cs typeface="Arial" panose="020B0604020202020204" pitchFamily="34" charset="0"/>
              </a:rPr>
              <a:t>Encoding.Default</a:t>
            </a:r>
            <a:r>
              <a:rPr lang="pt-BR" altLang="pt-BR" sz="2600" dirty="0" smtClean="0">
                <a:solidFill>
                  <a:srgbClr val="1D2021"/>
                </a:solidFill>
                <a:latin typeface="+mn-lt"/>
                <a:cs typeface="Arial" panose="020B0604020202020204" pitchFamily="34" charset="0"/>
              </a:rPr>
              <a:t>);</a:t>
            </a:r>
            <a:endParaRPr kumimoji="0" lang="pt-BR" altLang="pt-BR" sz="2600" b="0" i="0" u="none" strike="noStrike" cap="none" normalizeH="0" baseline="0" dirty="0" smtClean="0">
              <a:ln>
                <a:noFill/>
              </a:ln>
              <a:solidFill>
                <a:srgbClr val="1D2021"/>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600" dirty="0" smtClean="0">
              <a:solidFill>
                <a:srgbClr val="1D2021"/>
              </a:solidFill>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err="1" smtClean="0">
                <a:solidFill>
                  <a:srgbClr val="1D2021"/>
                </a:solidFill>
                <a:latin typeface="+mn-lt"/>
                <a:cs typeface="Arial" panose="020B0604020202020204" pitchFamily="34" charset="0"/>
              </a:rPr>
              <a:t>String</a:t>
            </a:r>
            <a:r>
              <a:rPr lang="pt-BR" altLang="pt-BR" sz="2600" dirty="0" smtClean="0">
                <a:solidFill>
                  <a:srgbClr val="1D2021"/>
                </a:solidFill>
                <a:latin typeface="+mn-lt"/>
                <a:cs typeface="Arial" panose="020B0604020202020204" pitchFamily="34" charset="0"/>
              </a:rPr>
              <a:t> texto = “”;</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600" dirty="0">
              <a:solidFill>
                <a:srgbClr val="1D2021"/>
              </a:solidFill>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while</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((texto = </a:t>
            </a: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sr.ReadLine</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a:t>
            </a:r>
            <a:r>
              <a:rPr kumimoji="0" lang="pt-BR" altLang="pt-BR" sz="2600" b="0" i="0" u="none" strike="noStrike" cap="none" normalizeH="0" dirty="0" smtClean="0">
                <a:ln>
                  <a:noFill/>
                </a:ln>
                <a:solidFill>
                  <a:srgbClr val="1D2021"/>
                </a:solidFill>
                <a:effectLst/>
                <a:latin typeface="+mn-lt"/>
                <a:cs typeface="Arial" panose="020B0604020202020204" pitchFamily="34" charset="0"/>
              </a:rPr>
              <a:t> </a:t>
            </a:r>
            <a:r>
              <a:rPr kumimoji="0" lang="pt-BR" altLang="pt-BR" sz="2600" b="0" i="0" u="none" strike="noStrike" cap="none" normalizeH="0" dirty="0" err="1" smtClean="0">
                <a:ln>
                  <a:noFill/>
                </a:ln>
                <a:solidFill>
                  <a:srgbClr val="1D2021"/>
                </a:solidFill>
                <a:effectLst/>
                <a:latin typeface="+mn-lt"/>
                <a:cs typeface="Arial" panose="020B0604020202020204" pitchFamily="34" charset="0"/>
              </a:rPr>
              <a:t>null</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a:t>
            </a: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Console.WriteLine</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(texto);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45511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Shape 128"/>
          <p:cNvGrpSpPr/>
          <p:nvPr/>
        </p:nvGrpSpPr>
        <p:grpSpPr>
          <a:xfrm>
            <a:off x="0" y="0"/>
            <a:ext cx="5114925" cy="6894512"/>
            <a:chOff x="0" y="0"/>
            <a:chExt cx="2147483647" cy="2147483647"/>
          </a:xfrm>
        </p:grpSpPr>
        <p:pic>
          <p:nvPicPr>
            <p:cNvPr id="129" name="Shape 12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30"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31" name="Shape 13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32" name="Shape 132"/>
          <p:cNvSpPr txBox="1">
            <a:spLocks noGrp="1"/>
          </p:cNvSpPr>
          <p:nvPr>
            <p:ph type="title"/>
          </p:nvPr>
        </p:nvSpPr>
        <p:spPr>
          <a:xfrm>
            <a:off x="2740026" y="342901"/>
            <a:ext cx="6017894" cy="1325562"/>
          </a:xfrm>
          <a:prstGeom prst="rect">
            <a:avLst/>
          </a:prstGeom>
          <a:noFill/>
          <a:ln>
            <a:noFill/>
          </a:ln>
        </p:spPr>
        <p:txBody>
          <a:bodyPr vert="horz" wrap="square" lIns="91425" tIns="45700" rIns="91425" bIns="45700" rtlCol="0" anchor="ctr" anchorCtr="0">
            <a:noAutofit/>
          </a:bodyPr>
          <a:lstStyle/>
          <a:p>
            <a:r>
              <a:rPr lang="pt-BR" sz="3600" dirty="0" smtClean="0"/>
              <a:t>Instrução Do/</a:t>
            </a:r>
            <a:r>
              <a:rPr lang="pt-BR" sz="3600" dirty="0" err="1" smtClean="0"/>
              <a:t>While</a:t>
            </a:r>
            <a:endParaRPr lang="pt-BR" sz="3600" dirty="0"/>
          </a:p>
        </p:txBody>
      </p:sp>
      <p:sp>
        <p:nvSpPr>
          <p:cNvPr id="2" name="Rectangle 1"/>
          <p:cNvSpPr>
            <a:spLocks noGrp="1" noChangeArrowheads="1"/>
          </p:cNvSpPr>
          <p:nvPr>
            <p:ph type="body" idx="1"/>
          </p:nvPr>
        </p:nvSpPr>
        <p:spPr bwMode="auto">
          <a:xfrm>
            <a:off x="2740026" y="1870822"/>
            <a:ext cx="9176808" cy="423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170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O do/</a:t>
            </a: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while</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tem quase o mesmo funcionamento que o </a:t>
            </a: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while</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a diferença é que com o uso dele teremos os comandos executados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ao menos uma única vez.</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Veja abaixo a sintaxe do do/</a:t>
            </a: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while</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600" dirty="0">
              <a:solidFill>
                <a:srgbClr val="1D2021"/>
              </a:solidFill>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do {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//comandos;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a:t>
            </a: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while</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 (</a:t>
            </a:r>
            <a:r>
              <a:rPr kumimoji="0" lang="pt-BR" altLang="pt-BR" sz="2600" b="0" i="0" u="none" strike="noStrike" cap="none" normalizeH="0" baseline="0" dirty="0" err="1" smtClean="0">
                <a:ln>
                  <a:noFill/>
                </a:ln>
                <a:solidFill>
                  <a:srgbClr val="1D2021"/>
                </a:solidFill>
                <a:effectLst/>
                <a:latin typeface="+mn-lt"/>
                <a:cs typeface="Arial" panose="020B0604020202020204" pitchFamily="34" charset="0"/>
              </a:rPr>
              <a:t>condicao</a:t>
            </a:r>
            <a:r>
              <a:rPr kumimoji="0" lang="pt-BR" altLang="pt-BR" sz="2600" b="0" i="0" u="none" strike="noStrike" cap="none" normalizeH="0" baseline="0" dirty="0" smtClean="0">
                <a:ln>
                  <a:noFill/>
                </a:ln>
                <a:solidFill>
                  <a:srgbClr val="1D2021"/>
                </a:solidFill>
                <a:effectLst/>
                <a:latin typeface="+mn-lt"/>
                <a:cs typeface="Arial" panose="020B0604020202020204" pitchFamily="34" charset="0"/>
              </a:rPr>
              <a:t>);</a:t>
            </a:r>
            <a:endParaRPr kumimoji="0" lang="pt-BR" altLang="pt-BR" sz="2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24249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Shape 128"/>
          <p:cNvGrpSpPr/>
          <p:nvPr/>
        </p:nvGrpSpPr>
        <p:grpSpPr>
          <a:xfrm>
            <a:off x="-12539" y="0"/>
            <a:ext cx="5114925" cy="6894512"/>
            <a:chOff x="0" y="0"/>
            <a:chExt cx="2147483647" cy="2147483647"/>
          </a:xfrm>
        </p:grpSpPr>
        <p:pic>
          <p:nvPicPr>
            <p:cNvPr id="129" name="Shape 12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30"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31" name="Shape 13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32" name="Shape 132"/>
          <p:cNvSpPr txBox="1">
            <a:spLocks noGrp="1"/>
          </p:cNvSpPr>
          <p:nvPr>
            <p:ph type="title"/>
          </p:nvPr>
        </p:nvSpPr>
        <p:spPr>
          <a:xfrm>
            <a:off x="2740026" y="342901"/>
            <a:ext cx="6017894" cy="1325562"/>
          </a:xfrm>
          <a:prstGeom prst="rect">
            <a:avLst/>
          </a:prstGeom>
          <a:noFill/>
          <a:ln>
            <a:noFill/>
          </a:ln>
        </p:spPr>
        <p:txBody>
          <a:bodyPr vert="horz" wrap="square" lIns="91425" tIns="45700" rIns="91425" bIns="45700" rtlCol="0" anchor="ctr" anchorCtr="0">
            <a:noAutofit/>
          </a:bodyPr>
          <a:lstStyle/>
          <a:p>
            <a:r>
              <a:rPr lang="pt-BR" sz="3600" dirty="0" smtClean="0"/>
              <a:t>Exemplo </a:t>
            </a:r>
            <a:r>
              <a:rPr lang="pt-BR" sz="3600" dirty="0"/>
              <a:t>prático com o </a:t>
            </a:r>
            <a:r>
              <a:rPr lang="pt-BR" sz="3600" dirty="0" smtClean="0"/>
              <a:t>do/</a:t>
            </a:r>
            <a:r>
              <a:rPr lang="pt-BR" sz="3600" dirty="0" err="1" smtClean="0"/>
              <a:t>while</a:t>
            </a:r>
            <a:r>
              <a:rPr lang="pt-BR" sz="3600" dirty="0"/>
              <a:t>:</a:t>
            </a:r>
          </a:p>
        </p:txBody>
      </p:sp>
      <p:sp>
        <p:nvSpPr>
          <p:cNvPr id="4" name="Rectangle 3"/>
          <p:cNvSpPr>
            <a:spLocks noChangeArrowheads="1"/>
          </p:cNvSpPr>
          <p:nvPr/>
        </p:nvSpPr>
        <p:spPr bwMode="auto">
          <a:xfrm>
            <a:off x="2165830" y="1693390"/>
            <a:ext cx="6054158" cy="183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170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rPr>
              <a:t>do {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rPr>
              <a:t>	</a:t>
            </a:r>
            <a:r>
              <a:rPr kumimoji="0" lang="pt-BR" altLang="pt-BR" sz="2600" b="0" i="0" u="none" strike="noStrike" cap="none" normalizeH="0" baseline="0" dirty="0" err="1" smtClean="0">
                <a:ln>
                  <a:noFill/>
                </a:ln>
                <a:solidFill>
                  <a:srgbClr val="1D2021"/>
                </a:solidFill>
                <a:effectLst/>
              </a:rPr>
              <a:t>Console.WriteLine</a:t>
            </a:r>
            <a:r>
              <a:rPr kumimoji="0" lang="pt-BR" altLang="pt-BR" sz="2600" b="0" i="0" u="none" strike="noStrike" cap="none" normalizeH="0" baseline="0" dirty="0" smtClean="0">
                <a:ln>
                  <a:noFill/>
                </a:ln>
                <a:solidFill>
                  <a:srgbClr val="1D2021"/>
                </a:solidFill>
                <a:effectLst/>
              </a:rPr>
              <a:t>("Dentro do loop");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rPr>
              <a:t>} </a:t>
            </a:r>
            <a:r>
              <a:rPr kumimoji="0" lang="pt-BR" altLang="pt-BR" sz="2600" b="0" i="0" u="none" strike="noStrike" cap="none" normalizeH="0" baseline="0" dirty="0" err="1" smtClean="0">
                <a:ln>
                  <a:noFill/>
                </a:ln>
                <a:solidFill>
                  <a:srgbClr val="1D2021"/>
                </a:solidFill>
                <a:effectLst/>
              </a:rPr>
              <a:t>while</a:t>
            </a:r>
            <a:r>
              <a:rPr kumimoji="0" lang="pt-BR" altLang="pt-BR" sz="2600" b="0" i="0" u="none" strike="noStrike" cap="none" normalizeH="0" baseline="0" dirty="0" smtClean="0">
                <a:ln>
                  <a:noFill/>
                </a:ln>
                <a:solidFill>
                  <a:srgbClr val="1D2021"/>
                </a:solidFill>
                <a:effectLst/>
              </a:rPr>
              <a:t> (false); </a:t>
            </a:r>
            <a:r>
              <a:rPr kumimoji="0" lang="pt-BR" altLang="pt-BR" sz="2600" b="0" i="0" u="none" strike="noStrike" cap="none" normalizeH="0" baseline="0" dirty="0" smtClean="0">
                <a:ln>
                  <a:noFill/>
                </a:ln>
                <a:solidFill>
                  <a:schemeClr val="tx1"/>
                </a:solidFill>
                <a:effectLst/>
              </a:rPr>
              <a:t/>
            </a:r>
            <a:br>
              <a:rPr kumimoji="0" lang="pt-BR" altLang="pt-BR" sz="2600" b="0" i="0" u="none" strike="noStrike" cap="none" normalizeH="0" baseline="0" dirty="0" smtClean="0">
                <a:ln>
                  <a:noFill/>
                </a:ln>
                <a:solidFill>
                  <a:schemeClr val="tx1"/>
                </a:solidFill>
                <a:effectLst/>
              </a:rPr>
            </a:br>
            <a:endParaRPr kumimoji="0" lang="pt-BR" altLang="pt-BR" sz="2600" b="0" i="0" u="none" strike="noStrike" cap="none" normalizeH="0" baseline="0" dirty="0" smtClean="0">
              <a:ln>
                <a:noFill/>
              </a:ln>
              <a:solidFill>
                <a:schemeClr val="tx1"/>
              </a:solidFill>
              <a:effectLst/>
            </a:endParaRPr>
          </a:p>
        </p:txBody>
      </p:sp>
      <p:sp>
        <p:nvSpPr>
          <p:cNvPr id="5" name="Rectangle 4"/>
          <p:cNvSpPr>
            <a:spLocks noGrp="1" noChangeArrowheads="1"/>
          </p:cNvSpPr>
          <p:nvPr>
            <p:ph type="body" idx="1"/>
          </p:nvPr>
        </p:nvSpPr>
        <p:spPr bwMode="auto">
          <a:xfrm>
            <a:off x="2165830" y="3645600"/>
            <a:ext cx="9821856" cy="183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170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rPr>
              <a:t>do {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rPr>
              <a:t>	</a:t>
            </a:r>
            <a:r>
              <a:rPr kumimoji="0" lang="pt-BR" altLang="pt-BR" sz="2600" b="0" i="0" u="none" strike="noStrike" cap="none" normalizeH="0" baseline="0" dirty="0" err="1" smtClean="0">
                <a:ln>
                  <a:noFill/>
                </a:ln>
                <a:solidFill>
                  <a:srgbClr val="1D2021"/>
                </a:solidFill>
                <a:effectLst/>
              </a:rPr>
              <a:t>Console.WriteLine</a:t>
            </a:r>
            <a:r>
              <a:rPr kumimoji="0" lang="pt-BR" altLang="pt-BR" sz="2600" b="0" i="0" u="none" strike="noStrike" cap="none" normalizeH="0" baseline="0" dirty="0" smtClean="0">
                <a:ln>
                  <a:noFill/>
                </a:ln>
                <a:solidFill>
                  <a:srgbClr val="1D2021"/>
                </a:solidFill>
                <a:effectLst/>
              </a:rPr>
              <a:t>("O valor atual do aumento é de: " + aumento); </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600" dirty="0">
                <a:solidFill>
                  <a:srgbClr val="1D2021"/>
                </a:solidFill>
              </a:rPr>
              <a:t>	</a:t>
            </a:r>
            <a:r>
              <a:rPr kumimoji="0" lang="pt-BR" altLang="pt-BR" sz="2600" b="0" i="0" u="none" strike="noStrike" cap="none" normalizeH="0" baseline="0" dirty="0" smtClean="0">
                <a:ln>
                  <a:noFill/>
                </a:ln>
                <a:solidFill>
                  <a:srgbClr val="1D2021"/>
                </a:solidFill>
                <a:effectLst/>
              </a:rPr>
              <a:t>aumento +=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1D2021"/>
                </a:solidFill>
                <a:effectLst/>
              </a:rPr>
              <a:t>} </a:t>
            </a:r>
            <a:r>
              <a:rPr kumimoji="0" lang="pt-BR" altLang="pt-BR" sz="2600" b="0" i="0" u="none" strike="noStrike" cap="none" normalizeH="0" baseline="0" dirty="0" err="1" smtClean="0">
                <a:ln>
                  <a:noFill/>
                </a:ln>
                <a:solidFill>
                  <a:srgbClr val="1D2021"/>
                </a:solidFill>
                <a:effectLst/>
              </a:rPr>
              <a:t>while</a:t>
            </a:r>
            <a:r>
              <a:rPr kumimoji="0" lang="pt-BR" altLang="pt-BR" sz="2600" b="0" i="0" u="none" strike="noStrike" cap="none" normalizeH="0" baseline="0" dirty="0" smtClean="0">
                <a:ln>
                  <a:noFill/>
                </a:ln>
                <a:solidFill>
                  <a:srgbClr val="1D2021"/>
                </a:solidFill>
                <a:effectLst/>
              </a:rPr>
              <a:t> (aumento &lt; 500);</a:t>
            </a:r>
            <a:r>
              <a:rPr kumimoji="0" lang="pt-BR" altLang="pt-BR" sz="26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4749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Shape 128"/>
          <p:cNvGrpSpPr/>
          <p:nvPr/>
        </p:nvGrpSpPr>
        <p:grpSpPr>
          <a:xfrm>
            <a:off x="0" y="0"/>
            <a:ext cx="5114925" cy="6894512"/>
            <a:chOff x="0" y="0"/>
            <a:chExt cx="2147483647" cy="2147483647"/>
          </a:xfrm>
        </p:grpSpPr>
        <p:pic>
          <p:nvPicPr>
            <p:cNvPr id="129" name="Shape 129"/>
            <p:cNvPicPr preferRelativeResize="0"/>
            <p:nvPr/>
          </p:nvPicPr>
          <p:blipFill rotWithShape="1">
            <a:blip r:embed="rId3">
              <a:alphaModFix/>
            </a:blip>
            <a:srcRect l="21968" b="7733"/>
            <a:stretch/>
          </p:blipFill>
          <p:spPr>
            <a:xfrm>
              <a:off x="0" y="0"/>
              <a:ext cx="2147483647" cy="2147483647"/>
            </a:xfrm>
            <a:prstGeom prst="rect">
              <a:avLst/>
            </a:prstGeom>
            <a:noFill/>
            <a:ln>
              <a:noFill/>
            </a:ln>
          </p:spPr>
        </p:pic>
        <p:sp>
          <p:nvSpPr>
            <p:cNvPr id="130" name="Shape 130"/>
            <p:cNvSpPr txBox="1"/>
            <p:nvPr/>
          </p:nvSpPr>
          <p:spPr>
            <a:xfrm>
              <a:off x="645773868" y="949139199"/>
              <a:ext cx="1220045931" cy="438405039"/>
            </a:xfrm>
            <a:prstGeom prst="rect">
              <a:avLst/>
            </a:prstGeom>
            <a:solidFill>
              <a:schemeClr val="lt1"/>
            </a:solidFill>
            <a:ln>
              <a:noFill/>
            </a:ln>
          </p:spPr>
          <p:txBody>
            <a:bodyPr wrap="square" lIns="91425" tIns="45700" rIns="91425" bIns="45700" anchor="ctr" anchorCtr="0">
              <a:noAutofit/>
            </a:bodyPr>
            <a:lstStyle/>
            <a:p>
              <a:endParaRPr>
                <a:solidFill>
                  <a:schemeClr val="dk1"/>
                </a:solidFill>
                <a:latin typeface="Calibri"/>
                <a:ea typeface="Calibri"/>
                <a:cs typeface="Calibri"/>
                <a:sym typeface="Calibri"/>
              </a:endParaRPr>
            </a:p>
          </p:txBody>
        </p:sp>
      </p:grpSp>
      <p:pic>
        <p:nvPicPr>
          <p:cNvPr id="131" name="Shape 13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32" name="Shape 132"/>
          <p:cNvSpPr txBox="1">
            <a:spLocks noGrp="1"/>
          </p:cNvSpPr>
          <p:nvPr>
            <p:ph type="title"/>
          </p:nvPr>
        </p:nvSpPr>
        <p:spPr>
          <a:xfrm>
            <a:off x="2740026" y="342901"/>
            <a:ext cx="6017894" cy="1325562"/>
          </a:xfrm>
          <a:prstGeom prst="rect">
            <a:avLst/>
          </a:prstGeom>
          <a:noFill/>
          <a:ln>
            <a:noFill/>
          </a:ln>
        </p:spPr>
        <p:txBody>
          <a:bodyPr vert="horz" wrap="square" lIns="91425" tIns="45700" rIns="91425" bIns="45700" rtlCol="0" anchor="ctr" anchorCtr="0">
            <a:noAutofit/>
          </a:bodyPr>
          <a:lstStyle/>
          <a:p>
            <a:r>
              <a:rPr lang="pt-BR" sz="3600" dirty="0" smtClean="0"/>
              <a:t>Instrução For</a:t>
            </a:r>
            <a:endParaRPr lang="pt-BR" sz="3600" dirty="0"/>
          </a:p>
        </p:txBody>
      </p:sp>
      <p:sp>
        <p:nvSpPr>
          <p:cNvPr id="5" name="Rectangle 2"/>
          <p:cNvSpPr>
            <a:spLocks noChangeArrowheads="1"/>
          </p:cNvSpPr>
          <p:nvPr/>
        </p:nvSpPr>
        <p:spPr bwMode="auto">
          <a:xfrm>
            <a:off x="2846092" y="1880831"/>
            <a:ext cx="842557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pt-BR" sz="2600" dirty="0">
                <a:latin typeface="+mn-lt"/>
              </a:rPr>
              <a:t>Seu uso é recomendado quando sabemos a </a:t>
            </a:r>
            <a:r>
              <a:rPr lang="pt-BR" sz="2600" dirty="0" smtClean="0">
                <a:latin typeface="+mn-lt"/>
              </a:rPr>
              <a:t>quantidade</a:t>
            </a:r>
          </a:p>
          <a:p>
            <a:pPr lvl="0"/>
            <a:r>
              <a:rPr lang="pt-BR" sz="2600" dirty="0" smtClean="0">
                <a:latin typeface="+mn-lt"/>
              </a:rPr>
              <a:t>de </a:t>
            </a:r>
            <a:r>
              <a:rPr lang="pt-BR" sz="2600" dirty="0">
                <a:latin typeface="+mn-lt"/>
              </a:rPr>
              <a:t>repetições que devemos mostrar no </a:t>
            </a:r>
            <a:r>
              <a:rPr lang="pt-BR" sz="2600" dirty="0" smtClean="0">
                <a:latin typeface="+mn-lt"/>
              </a:rPr>
              <a:t>console</a:t>
            </a:r>
            <a:r>
              <a:rPr lang="pt-BR" sz="2600" dirty="0" smtClean="0">
                <a:solidFill>
                  <a:srgbClr val="000000"/>
                </a:solidFill>
                <a:latin typeface="+mn-lt"/>
                <a:cs typeface="Arial" panose="020B0604020202020204" pitchFamily="34" charset="0"/>
              </a:rPr>
              <a:t>. </a:t>
            </a:r>
            <a:r>
              <a:rPr lang="pt-BR" sz="2600" dirty="0">
                <a:latin typeface="+mn-lt"/>
              </a:rPr>
              <a:t>Imagine você </a:t>
            </a:r>
            <a:endParaRPr lang="pt-BR" sz="2600" dirty="0" smtClean="0">
              <a:latin typeface="+mn-lt"/>
            </a:endParaRPr>
          </a:p>
          <a:p>
            <a:pPr lvl="0"/>
            <a:r>
              <a:rPr lang="pt-BR" sz="2600" dirty="0" smtClean="0">
                <a:latin typeface="+mn-lt"/>
              </a:rPr>
              <a:t>mostrar </a:t>
            </a:r>
            <a:r>
              <a:rPr lang="pt-BR" sz="2600" dirty="0">
                <a:latin typeface="+mn-lt"/>
              </a:rPr>
              <a:t>100 vezes o nome de um cliente em um </a:t>
            </a:r>
            <a:r>
              <a:rPr lang="pt-BR" sz="2600" dirty="0" smtClean="0">
                <a:latin typeface="+mn-lt"/>
              </a:rPr>
              <a:t>software</a:t>
            </a:r>
          </a:p>
          <a:p>
            <a:pPr lvl="0"/>
            <a:r>
              <a:rPr lang="pt-BR" sz="2600" dirty="0" smtClean="0">
                <a:latin typeface="+mn-lt"/>
              </a:rPr>
              <a:t>para </a:t>
            </a:r>
            <a:r>
              <a:rPr lang="pt-BR" sz="2600" dirty="0">
                <a:latin typeface="+mn-lt"/>
              </a:rPr>
              <a:t>uma empresa, é inviável.</a:t>
            </a:r>
            <a:endParaRPr kumimoji="0" lang="pt-BR" altLang="pt-BR" sz="2600" b="0" i="0" u="none" strike="noStrike" cap="none" normalizeH="0" baseline="0" dirty="0" smtClean="0">
              <a:ln>
                <a:noFill/>
              </a:ln>
              <a:solidFill>
                <a:srgbClr val="000000"/>
              </a:solidFill>
              <a:effectLst/>
              <a:latin typeface="+mn-lt"/>
              <a:cs typeface="Arial" panose="020B0604020202020204" pitchFamily="34" charset="0"/>
            </a:endParaRPr>
          </a:p>
          <a:p>
            <a:pPr lvl="0"/>
            <a:endParaRPr lang="pt-BR" altLang="pt-BR" sz="2600" dirty="0" smtClean="0">
              <a:solidFill>
                <a:srgbClr val="000000"/>
              </a:solidFill>
            </a:endParaRPr>
          </a:p>
          <a:p>
            <a:pPr lvl="0"/>
            <a:r>
              <a:rPr lang="pt-BR" altLang="pt-BR" sz="2600" dirty="0" err="1" smtClean="0">
                <a:solidFill>
                  <a:srgbClr val="000000"/>
                </a:solidFill>
              </a:rPr>
              <a:t>int</a:t>
            </a:r>
            <a:r>
              <a:rPr lang="pt-BR" altLang="pt-BR" sz="2600" dirty="0" smtClean="0">
                <a:solidFill>
                  <a:srgbClr val="000000"/>
                </a:solidFill>
              </a:rPr>
              <a:t> i;</a:t>
            </a:r>
            <a:endParaRPr kumimoji="0" lang="pt-BR" altLang="pt-BR" sz="26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000000"/>
                </a:solidFill>
                <a:effectLst/>
                <a:latin typeface="+mn-lt"/>
              </a:rPr>
              <a:t>for (i =0; i &lt;= 10; i++)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00000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000000"/>
                </a:solidFill>
                <a:effectLst/>
                <a:latin typeface="+mn-lt"/>
              </a:rPr>
              <a:t> //instruções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smtClean="0">
                <a:ln>
                  <a:noFill/>
                </a:ln>
                <a:solidFill>
                  <a:srgbClr val="000000"/>
                </a:solidFill>
                <a:effectLst/>
                <a:latin typeface="+mn-lt"/>
              </a:rPr>
              <a:t>}</a:t>
            </a:r>
            <a:r>
              <a:rPr kumimoji="0" lang="pt-BR" altLang="pt-BR" sz="2600" b="0" i="0" u="none" strike="noStrike" cap="none" normalizeH="0" baseline="0" dirty="0" smtClean="0">
                <a:ln>
                  <a:noFill/>
                </a:ln>
                <a:solidFill>
                  <a:srgbClr val="000000"/>
                </a:solidFill>
                <a:effectLst/>
                <a:latin typeface="+mn-lt"/>
                <a:cs typeface="Arial" panose="020B0604020202020204" pitchFamily="34" charset="0"/>
              </a:rPr>
              <a:t/>
            </a:r>
            <a:br>
              <a:rPr kumimoji="0" lang="pt-BR" altLang="pt-BR" sz="2600" b="0" i="0" u="none" strike="noStrike" cap="none" normalizeH="0" baseline="0" dirty="0" smtClean="0">
                <a:ln>
                  <a:noFill/>
                </a:ln>
                <a:solidFill>
                  <a:srgbClr val="000000"/>
                </a:solidFill>
                <a:effectLst/>
                <a:latin typeface="+mn-lt"/>
                <a:cs typeface="Arial" panose="020B0604020202020204" pitchFamily="34" charset="0"/>
              </a:rPr>
            </a:br>
            <a:r>
              <a:rPr kumimoji="0" lang="pt-BR" altLang="pt-BR" sz="2600" b="0" i="0" u="none" strike="noStrike" cap="none" normalizeH="0" baseline="0" dirty="0" smtClean="0">
                <a:ln>
                  <a:noFill/>
                </a:ln>
                <a:solidFill>
                  <a:srgbClr val="000000"/>
                </a:solidFill>
                <a:effectLst/>
                <a:latin typeface="+mn-lt"/>
                <a:cs typeface="Arial" panose="020B0604020202020204" pitchFamily="34" charset="0"/>
              </a:rPr>
              <a:t/>
            </a:r>
            <a:br>
              <a:rPr kumimoji="0" lang="pt-BR" altLang="pt-BR" sz="2600" b="0" i="0" u="none" strike="noStrike" cap="none" normalizeH="0" baseline="0" dirty="0" smtClean="0">
                <a:ln>
                  <a:noFill/>
                </a:ln>
                <a:solidFill>
                  <a:srgbClr val="000000"/>
                </a:solidFill>
                <a:effectLst/>
                <a:latin typeface="+mn-lt"/>
                <a:cs typeface="Arial" panose="020B0604020202020204" pitchFamily="34" charset="0"/>
              </a:rPr>
            </a:br>
            <a:endParaRPr kumimoji="0" lang="pt-BR" altLang="pt-BR" sz="2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03327478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1377</Words>
  <Application>Microsoft Office PowerPoint</Application>
  <PresentationFormat>Widescreen</PresentationFormat>
  <Paragraphs>271</Paragraphs>
  <Slides>30</Slides>
  <Notes>12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30</vt:i4>
      </vt:variant>
    </vt:vector>
  </HeadingPairs>
  <TitlesOfParts>
    <vt:vector size="34" baseType="lpstr">
      <vt:lpstr>Arial</vt:lpstr>
      <vt:lpstr>Calibri</vt:lpstr>
      <vt:lpstr>Calibri Light</vt:lpstr>
      <vt:lpstr>Tema do Office</vt:lpstr>
      <vt:lpstr>Desvio de Fluxo                                           </vt:lpstr>
      <vt:lpstr>Estruturas de Controle de Fluxo</vt:lpstr>
      <vt:lpstr>While, Do/While, For e ForEach São Laços de Repetições:</vt:lpstr>
      <vt:lpstr>Instrução While</vt:lpstr>
      <vt:lpstr>Exemplo prático com o while:</vt:lpstr>
      <vt:lpstr>Exemplo prático com o while:</vt:lpstr>
      <vt:lpstr>Instrução Do/While</vt:lpstr>
      <vt:lpstr>Exemplo prático com o do/while:</vt:lpstr>
      <vt:lpstr>Instrução For</vt:lpstr>
      <vt:lpstr>Exemplo prático com o for:</vt:lpstr>
      <vt:lpstr>Apresentação do PowerPoint</vt:lpstr>
      <vt:lpstr>Array – Vetor | Matriz</vt:lpstr>
      <vt:lpstr>Declaração de vetores</vt:lpstr>
      <vt:lpstr>Ler um vetor</vt:lpstr>
      <vt:lpstr>Ler um vetor</vt:lpstr>
      <vt:lpstr>Localizar um valor em um vetor</vt:lpstr>
      <vt:lpstr>Array - Matriz</vt:lpstr>
      <vt:lpstr>Array – Matriz - leitura</vt:lpstr>
      <vt:lpstr>Array – Matriz – leitura com laço</vt:lpstr>
      <vt:lpstr>Validação documento</vt:lpstr>
      <vt:lpstr>função</vt:lpstr>
      <vt:lpstr>Funções</vt:lpstr>
      <vt:lpstr>Características</vt:lpstr>
      <vt:lpstr>EXEMPLOS</vt:lpstr>
      <vt:lpstr>EXEMPLOS</vt:lpstr>
      <vt:lpstr>EXEMPLOS</vt:lpstr>
      <vt:lpstr>EXEMPLOS</vt:lpstr>
      <vt:lpstr>Try-Catch</vt:lpstr>
      <vt:lpstr>Exemplo Try-Catch</vt:lpstr>
      <vt:lpstr>Exemplo Try-Catch-Finally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Desvio de Fluxo</dc:title>
  <dc:creator>FIC</dc:creator>
  <cp:lastModifiedBy>FIC</cp:lastModifiedBy>
  <cp:revision>11</cp:revision>
  <dcterms:created xsi:type="dcterms:W3CDTF">2017-10-16T20:28:38Z</dcterms:created>
  <dcterms:modified xsi:type="dcterms:W3CDTF">2017-10-16T23:09:17Z</dcterms:modified>
</cp:coreProperties>
</file>