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78" r:id="rId24"/>
    <p:sldId id="279" r:id="rId25"/>
    <p:sldId id="280" r:id="rId26"/>
    <p:sldId id="283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D2D"/>
    <a:srgbClr val="6E2381"/>
    <a:srgbClr val="6D2380"/>
    <a:srgbClr val="E7E6E6"/>
    <a:srgbClr val="000000"/>
    <a:srgbClr val="181717"/>
    <a:srgbClr val="291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CDBC9-1E16-45CE-91CA-8F7BDE1A6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5077C2-E84E-48F7-9980-F115BA48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8C5E3-FF42-4E1D-8B38-F5922D72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E5EBD-F7DB-4C0D-B8DA-E2149972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893895-484E-4A47-B2D8-79D80A1D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3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3109-BBA9-4011-B088-D5526DBB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93EB0C-9D64-4020-8BF7-4964A35C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8C171-7002-4FEB-867C-2EBC6DBF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43F80-5E0A-491E-B205-5643C7F1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6B709-EE47-422D-93B6-03018C56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1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698396-36C7-4EC2-AE51-59439BDB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B5D20F-34F7-4F0A-A019-D8C615082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19649-5760-492C-9A40-26AFFF9A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EF277-468E-45BA-B8CE-E0FE117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A6F5B-6753-4427-84D4-37041C1C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3DF84-1827-4627-B9B7-C5E8FB60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21467-A0E6-47F4-A72C-9D21C97C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BF1CB-7EDE-4417-8AB3-EC28DFB9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16209-4518-4C7C-B351-9DF043E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F07A6-3F52-48D9-BF10-37EFC274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9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EE796-2C02-47D7-A4D6-D2E0B695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5A1D02-C800-4754-ACF5-519DC503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AFEC8-7D8B-4B84-A16A-AEAE8BF2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495AA2-DE8D-4CA5-A728-DC727D60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62D6D-2866-413A-9014-7C7D4AF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0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35752-4476-4A51-ABA9-A719188D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F0B88-EEE5-49FE-8412-A839378A1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0DC72B-BABD-44DE-B8FA-A9C2A72CA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6C9B13-F6BB-4A50-97DF-5B6C52B5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16C630-74BA-41BF-BAC5-0F826424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3F5DD-260F-48FB-B6DB-9584816E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11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5D4AF-452D-462A-8992-28724DD4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01A34-B424-4AD4-A00D-68BB9A5A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8B899C-0D39-45DE-9B04-13F7FDFE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C6020B-4087-4251-86E0-D3D5C1724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B645FB-3508-4721-9441-5ACC58426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C2D782-AEED-45DD-A7E6-2D6B707B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ED743C-1D3A-453B-ADE5-CF473248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C0BA0E-4029-4C96-9116-4390A2B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6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EED32-68C3-4D37-B399-8A7C4832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EA8036-84F5-4037-BE98-4FED9554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BF6874-59B6-444A-909D-B66EA0A4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74EC91-7849-4CE0-83FC-22E5C2C8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2CC385-48A2-40C3-AF5F-394C16AE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E79F7E-0ACB-423A-A0A4-1BF5986B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6E4737-CE77-4457-ACD8-C3C1D16B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88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6B6EC-4C78-41C1-ACF4-D0AB9161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81A69-5FFE-4BB7-9361-33BAE3C5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93CA8D-126F-4073-A2E9-5C65E2309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B14D23-6709-4B6C-832B-AF8FBB26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01C59-A834-451E-B7CD-D4AECAF7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F81832-FA8C-44B6-A3A3-DCCDEA3D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07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034BF-DCFC-4CF2-AEF8-FB75E028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24389A-3E62-47BA-86D8-7570FED15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E0F1F4-734D-433A-8229-CBE1A8697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6FFF49-1C1E-4897-8D9E-29B55953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1DD1E4-4C4F-4DD4-94E8-306B4A1F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64E153-A14A-4D82-85E3-7C7D647E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1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759B3A-2529-4CDE-A677-A071599F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2A81CA-AB1F-4782-B8DD-675654C1C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8270E-8A69-4ECA-83E7-D0E855A6A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B187-A2FF-4013-BC93-E991F3823702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A1185-041D-45E1-8960-AD376D382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6E557-07D9-40A0-84C2-1B2178CE6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EB6B-4D85-45FB-86F0-E12FE6E9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2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StatusCodeHTTP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09DF82-7AA0-4CAB-9CD4-39EB0840D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9972"/>
            <a:ext cx="12192000" cy="3078057"/>
          </a:xfrm>
          <a:solidFill>
            <a:srgbClr val="181717">
              <a:alpha val="89804"/>
            </a:srgbClr>
          </a:solidFill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WebServices</a:t>
            </a:r>
            <a:b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pt-B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WebAPI</a:t>
            </a:r>
            <a:b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EC00CE7-F504-45C8-9C23-2380315949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00" y="164654"/>
            <a:ext cx="2266681" cy="7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FA979A-D16C-4423-8F04-783888E41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16" y="703813"/>
            <a:ext cx="6076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9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346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Outra vantagem é que o Web Service é transparente para o Firewall de uma empresa, pois, como é uma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string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XML, então é interpretada como um arquivo "texto". Sendo assim, não é preciso pedir autorização do Firewall para entrar.</a:t>
            </a:r>
            <a:endParaRPr lang="pt-BR" sz="3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0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4650570" y="1955847"/>
            <a:ext cx="27984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3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83" y="558999"/>
            <a:ext cx="7710616" cy="52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2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8" y="530872"/>
            <a:ext cx="11426903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2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	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O termo API significa "Interface de Programação de 	Aplicação". No mundo do desenvolvimento web, o termo 'API' 	é sinônimo de serviços web online que os aplicativos clientes 	podem usar para recuperar e atualizar dados. Esses serviços 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on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-	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line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tiveram vários nomes / formatos ao longo dos anos, como 	SOAP, no entanto, a escolha popular atual é criar uma API REST 	(ou 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RESTful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).</a:t>
            </a:r>
          </a:p>
          <a:p>
            <a:pPr lvl="0">
              <a:lnSpc>
                <a:spcPct val="150000"/>
              </a:lnSpc>
            </a:pPr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	</a:t>
            </a:r>
            <a:endParaRPr lang="pt-BR" sz="3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7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–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	O que é REST?</a:t>
            </a:r>
          </a:p>
          <a:p>
            <a:pPr lvl="0" algn="just">
              <a:lnSpc>
                <a:spcPct val="150000"/>
              </a:lnSpc>
            </a:pPr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	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 significa "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Representational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State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Transfer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“ e é um padrão de arquitetura para criar uma API que usa o HTTP como seu método de comunicação subjacente. O REST foi originalmente concebido por Roy Fielding em seu artigo de dissertação 2000 intitulado "Estilos arquitetônicos e design de arquiteturas de software baseadas em rede".  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4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–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	Está baseado em 6 pontos fundamentais</a:t>
            </a:r>
          </a:p>
          <a:p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	- </a:t>
            </a:r>
            <a:r>
              <a:rPr lang="pt-BR" sz="2500" b="1" dirty="0"/>
              <a:t>Recursos</a:t>
            </a:r>
            <a:r>
              <a:rPr lang="pt-BR" sz="2500" dirty="0"/>
              <a:t> </a:t>
            </a:r>
          </a:p>
          <a:p>
            <a:r>
              <a:rPr lang="pt-BR" sz="2500" b="1" dirty="0"/>
              <a:t>	- Verbos de solicitação</a:t>
            </a:r>
          </a:p>
          <a:p>
            <a:r>
              <a:rPr lang="pt-BR" sz="2500" b="1" dirty="0"/>
              <a:t>	- Encabeçamentos de solicitação</a:t>
            </a:r>
          </a:p>
          <a:p>
            <a:r>
              <a:rPr lang="pt-BR" sz="2500" b="1" dirty="0"/>
              <a:t>	- Corpo de solicitação</a:t>
            </a:r>
          </a:p>
          <a:p>
            <a:r>
              <a:rPr lang="pt-BR" sz="2500" b="1" dirty="0"/>
              <a:t>	- Corpo de resposta</a:t>
            </a:r>
          </a:p>
          <a:p>
            <a:r>
              <a:rPr lang="pt-BR" sz="2500" b="1" dirty="0"/>
              <a:t>	- Códigos de status de resposta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3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–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	- </a:t>
            </a:r>
            <a:r>
              <a:rPr lang="pt-BR" sz="2500" b="1" dirty="0"/>
              <a:t>Recursos</a:t>
            </a:r>
            <a:r>
              <a:rPr lang="pt-BR" sz="2500" dirty="0"/>
              <a:t> </a:t>
            </a:r>
          </a:p>
          <a:p>
            <a:r>
              <a:rPr lang="pt-BR" sz="2500" dirty="0"/>
              <a:t>	REST usa recursos endereçáveis ​​para definir a estrutura da API. Estes são os 	</a:t>
            </a:r>
            <a:r>
              <a:rPr lang="pt-BR" sz="2500" dirty="0" err="1"/>
              <a:t>URLs</a:t>
            </a:r>
            <a:r>
              <a:rPr lang="pt-BR" sz="2500" dirty="0"/>
              <a:t> que você usa para acessar páginas na web, por exemplo 	'http://www.microsoft.com/Surface-Pro-3' é um recurso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2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–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r>
              <a:rPr lang="pt-BR" sz="2500" b="1" dirty="0"/>
              <a:t>	- Verbos de solicitação</a:t>
            </a:r>
          </a:p>
          <a:p>
            <a:r>
              <a:rPr lang="pt-BR" sz="2500" b="1" dirty="0"/>
              <a:t>	</a:t>
            </a:r>
            <a:r>
              <a:rPr lang="pt-BR" sz="2500" dirty="0"/>
              <a:t>Descrevem o que você quer fazer com o recurso. Um navegador geralmente emite um verbo GET para 	instruir o ponto final que deseja obter dados, no entanto, existem muitos outros verbos disponíveis, 	incluindo coisas como POST, PUT e DELETE.</a:t>
            </a:r>
            <a:endParaRPr lang="pt-BR" sz="2500" b="1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4316506" y="376334"/>
            <a:ext cx="35589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Modelo antigo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2144BC-611E-4850-B6EC-A3167A6C9612}"/>
              </a:ext>
            </a:extLst>
          </p:cNvPr>
          <p:cNvSpPr/>
          <p:nvPr/>
        </p:nvSpPr>
        <p:spPr>
          <a:xfrm>
            <a:off x="382023" y="1161164"/>
            <a:ext cx="2951965" cy="2361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Lado do Cliente(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1BEF3BF-433B-401C-AD38-25E3CEF6FE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0" y="1838476"/>
            <a:ext cx="568054" cy="56805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62BF0C3-637B-4556-A671-91EE050661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0" y="2621968"/>
            <a:ext cx="568054" cy="56805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FE79144-D831-47AF-9B36-6C49784AC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43" y="2621968"/>
            <a:ext cx="568054" cy="5680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BD669B4-0BD8-4928-88EC-7FE23608EF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43" y="1806180"/>
            <a:ext cx="568054" cy="56805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99216F8-1DCE-45A5-912D-4C3D26B03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26" y="1806180"/>
            <a:ext cx="568054" cy="56805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5ABB7E1-EC5D-4D8F-B107-C4AB5F8A3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78" y="2636609"/>
            <a:ext cx="568054" cy="568054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9C676AD-8702-4772-A76C-101403B26A73}"/>
              </a:ext>
            </a:extLst>
          </p:cNvPr>
          <p:cNvSpPr/>
          <p:nvPr/>
        </p:nvSpPr>
        <p:spPr>
          <a:xfrm>
            <a:off x="4458108" y="1159088"/>
            <a:ext cx="5931986" cy="292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Lado do Servidor(Server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A21246B-C3FF-4DE9-82A3-7E86A60ADB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0" y="1745396"/>
            <a:ext cx="1455700" cy="1455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55C4EC2-E78F-4D80-89F5-52164559BB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78" y="2327114"/>
            <a:ext cx="585553" cy="58555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C2D64F3-36DB-41E5-95B6-67D0CB86A5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18" y="2316570"/>
            <a:ext cx="585553" cy="58555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DD7DDAA9-9DBE-4CBD-B5DC-5800235477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05" y="2337659"/>
            <a:ext cx="585553" cy="5855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2A0BB9-2383-4F94-996F-562086DF6C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76" y="2050476"/>
            <a:ext cx="1703294" cy="1703294"/>
          </a:xfrm>
          <a:prstGeom prst="rect">
            <a:avLst/>
          </a:prstGeom>
        </p:spPr>
      </p:pic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9C29BE66-0B7D-48A5-A884-624623CBF31F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5400000" flipH="1" flipV="1">
            <a:off x="7716020" y="847011"/>
            <a:ext cx="276638" cy="2683568"/>
          </a:xfrm>
          <a:prstGeom prst="bentConnector3">
            <a:avLst>
              <a:gd name="adj1" fmla="val 1826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D4D82340-7153-43C6-AA45-37A6F2196457}"/>
              </a:ext>
            </a:extLst>
          </p:cNvPr>
          <p:cNvCxnSpPr>
            <a:endCxn id="8" idx="0"/>
          </p:cNvCxnSpPr>
          <p:nvPr/>
        </p:nvCxnSpPr>
        <p:spPr>
          <a:xfrm flipV="1">
            <a:off x="7059594" y="2050476"/>
            <a:ext cx="2136529" cy="266094"/>
          </a:xfrm>
          <a:prstGeom prst="bentConnector4">
            <a:avLst>
              <a:gd name="adj1" fmla="val 278"/>
              <a:gd name="adj2" fmla="val 1859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32F6229D-058E-4F11-A27F-8B3511BDC0A0}"/>
              </a:ext>
            </a:extLst>
          </p:cNvPr>
          <p:cNvCxnSpPr>
            <a:stCxn id="24" idx="0"/>
            <a:endCxn id="8" idx="0"/>
          </p:cNvCxnSpPr>
          <p:nvPr/>
        </p:nvCxnSpPr>
        <p:spPr>
          <a:xfrm rot="5400000" flipH="1" flipV="1">
            <a:off x="8271611" y="1413148"/>
            <a:ext cx="287183" cy="1561841"/>
          </a:xfrm>
          <a:prstGeom prst="bentConnector3">
            <a:avLst>
              <a:gd name="adj1" fmla="val 1796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D352FB14-D706-4F12-99E1-AB8E30803ECB}"/>
              </a:ext>
            </a:extLst>
          </p:cNvPr>
          <p:cNvCxnSpPr>
            <a:stCxn id="8" idx="2"/>
            <a:endCxn id="12" idx="2"/>
          </p:cNvCxnSpPr>
          <p:nvPr/>
        </p:nvCxnSpPr>
        <p:spPr>
          <a:xfrm rot="5400000" flipH="1">
            <a:off x="7433787" y="1991435"/>
            <a:ext cx="841103" cy="2683568"/>
          </a:xfrm>
          <a:prstGeom prst="bentConnector3">
            <a:avLst>
              <a:gd name="adj1" fmla="val -266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029ED92-42EA-4818-849D-BEECFB43937E}"/>
              </a:ext>
            </a:extLst>
          </p:cNvPr>
          <p:cNvCxnSpPr>
            <a:endCxn id="23" idx="2"/>
          </p:cNvCxnSpPr>
          <p:nvPr/>
        </p:nvCxnSpPr>
        <p:spPr>
          <a:xfrm rot="10800000">
            <a:off x="7059595" y="2902124"/>
            <a:ext cx="2136528" cy="8621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FEA9FB0C-EC55-405B-9E60-970AED988F11}"/>
              </a:ext>
            </a:extLst>
          </p:cNvPr>
          <p:cNvCxnSpPr>
            <a:endCxn id="24" idx="2"/>
          </p:cNvCxnSpPr>
          <p:nvPr/>
        </p:nvCxnSpPr>
        <p:spPr>
          <a:xfrm rot="10800000">
            <a:off x="7634283" y="2923213"/>
            <a:ext cx="1561841" cy="857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188712B-0085-4775-8B73-8E3471A4CA5D}"/>
              </a:ext>
            </a:extLst>
          </p:cNvPr>
          <p:cNvCxnSpPr>
            <a:stCxn id="10" idx="0"/>
            <a:endCxn id="15" idx="0"/>
          </p:cNvCxnSpPr>
          <p:nvPr/>
        </p:nvCxnSpPr>
        <p:spPr>
          <a:xfrm rot="5400000" flipH="1" flipV="1">
            <a:off x="3175698" y="-330415"/>
            <a:ext cx="93080" cy="4244703"/>
          </a:xfrm>
          <a:prstGeom prst="bentConnector3">
            <a:avLst>
              <a:gd name="adj1" fmla="val 345595"/>
            </a:avLst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57AE1D31-273B-4D15-8A44-9238525DFC4A}"/>
              </a:ext>
            </a:extLst>
          </p:cNvPr>
          <p:cNvCxnSpPr>
            <a:stCxn id="20" idx="0"/>
            <a:endCxn id="15" idx="0"/>
          </p:cNvCxnSpPr>
          <p:nvPr/>
        </p:nvCxnSpPr>
        <p:spPr>
          <a:xfrm rot="5400000" flipH="1" flipV="1">
            <a:off x="3536988" y="-1422"/>
            <a:ext cx="60784" cy="3554420"/>
          </a:xfrm>
          <a:prstGeom prst="bentConnector3">
            <a:avLst>
              <a:gd name="adj1" fmla="val 476086"/>
            </a:avLst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8351CB-ECE4-4E61-9B28-D3BCD112A78B}"/>
              </a:ext>
            </a:extLst>
          </p:cNvPr>
          <p:cNvCxnSpPr>
            <a:stCxn id="18" idx="2"/>
            <a:endCxn id="15" idx="2"/>
          </p:cNvCxnSpPr>
          <p:nvPr/>
        </p:nvCxnSpPr>
        <p:spPr>
          <a:xfrm rot="16200000" flipH="1">
            <a:off x="3216701" y="1073207"/>
            <a:ext cx="11074" cy="4244703"/>
          </a:xfrm>
          <a:prstGeom prst="bentConnector3">
            <a:avLst>
              <a:gd name="adj1" fmla="val 2164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C3201A9A-4331-4F24-89A4-225E89B38030}"/>
              </a:ext>
            </a:extLst>
          </p:cNvPr>
          <p:cNvCxnSpPr>
            <a:stCxn id="19" idx="2"/>
            <a:endCxn id="15" idx="2"/>
          </p:cNvCxnSpPr>
          <p:nvPr/>
        </p:nvCxnSpPr>
        <p:spPr>
          <a:xfrm rot="16200000" flipH="1">
            <a:off x="3561843" y="1418349"/>
            <a:ext cx="11074" cy="3554420"/>
          </a:xfrm>
          <a:prstGeom prst="bentConnector3">
            <a:avLst>
              <a:gd name="adj1" fmla="val 2164295"/>
            </a:avLst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FFA966F3-5D44-4A11-9C7F-98E52041830D}"/>
              </a:ext>
            </a:extLst>
          </p:cNvPr>
          <p:cNvCxnSpPr>
            <a:stCxn id="22" idx="2"/>
            <a:endCxn id="15" idx="2"/>
          </p:cNvCxnSpPr>
          <p:nvPr/>
        </p:nvCxnSpPr>
        <p:spPr>
          <a:xfrm rot="5400000" flipH="1" flipV="1">
            <a:off x="3914313" y="1774387"/>
            <a:ext cx="3567" cy="2856985"/>
          </a:xfrm>
          <a:prstGeom prst="bentConnector3">
            <a:avLst>
              <a:gd name="adj1" fmla="val -6408747"/>
            </a:avLst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FB31F737-AC52-42D7-BA73-837E4BB84D9F}"/>
              </a:ext>
            </a:extLst>
          </p:cNvPr>
          <p:cNvCxnSpPr>
            <a:stCxn id="21" idx="0"/>
            <a:endCxn id="15" idx="0"/>
          </p:cNvCxnSpPr>
          <p:nvPr/>
        </p:nvCxnSpPr>
        <p:spPr>
          <a:xfrm rot="5400000" flipH="1" flipV="1">
            <a:off x="3882129" y="343720"/>
            <a:ext cx="60784" cy="2864137"/>
          </a:xfrm>
          <a:prstGeom prst="bentConnector3">
            <a:avLst>
              <a:gd name="adj1" fmla="val 476086"/>
            </a:avLst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3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–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r>
              <a:rPr lang="pt-BR" sz="2500" b="1" dirty="0"/>
              <a:t>	Encabeçamentos de solicitação</a:t>
            </a:r>
          </a:p>
          <a:p>
            <a:r>
              <a:rPr lang="pt-BR" dirty="0"/>
              <a:t>	</a:t>
            </a:r>
            <a:r>
              <a:rPr lang="pt-BR" sz="2500" dirty="0"/>
              <a:t>Estas são instruções adicionais que são enviadas com o pedido. Estes podem 	definir o tipo de resposta necessária ou os detalhes da autorização. </a:t>
            </a:r>
            <a:endParaRPr lang="pt-BR" sz="2500" b="1" dirty="0"/>
          </a:p>
          <a:p>
            <a:r>
              <a:rPr lang="pt-BR" sz="2500" b="1" dirty="0"/>
              <a:t>	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9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–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r>
              <a:rPr lang="pt-BR" sz="2500" b="1" dirty="0"/>
              <a:t>	Corpo de solicitação</a:t>
            </a:r>
          </a:p>
          <a:p>
            <a:r>
              <a:rPr lang="pt-BR" sz="2500" b="1" dirty="0"/>
              <a:t>	</a:t>
            </a:r>
            <a:r>
              <a:rPr lang="pt-BR" sz="2500" dirty="0"/>
              <a:t>Dados que são enviados com o pedido. Por exemplo, um POST (criação de 	um novo item) exigirá alguns dados que normalmente são enviados como o 	corpo de solicitação no formato de JSON ou XML.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82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EDD08E-9263-4F29-9FD9-5C7D43BE6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703814"/>
            <a:ext cx="7115994" cy="38870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83FD879-6448-4ECA-8B28-3D69C84CB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88" y="679355"/>
            <a:ext cx="4881409" cy="55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6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–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r>
              <a:rPr lang="pt-BR" sz="2500" b="1" dirty="0"/>
              <a:t>	Corpo de resposta</a:t>
            </a:r>
          </a:p>
          <a:p>
            <a:r>
              <a:rPr lang="pt-BR" sz="2500" b="1" dirty="0"/>
              <a:t>	</a:t>
            </a:r>
            <a:r>
              <a:rPr lang="pt-BR" sz="2500" dirty="0"/>
              <a:t>Este é o corpo principal da resposta. Se o pedido fosse para um servidor 	web, esta poderia ser uma página HTML completa, se fosse para uma API, 	isso pode ser um documento JSON ou XML.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–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r>
              <a:rPr lang="pt-BR" sz="2500" b="1" dirty="0"/>
              <a:t>	Corpo de status de resposta</a:t>
            </a:r>
          </a:p>
          <a:p>
            <a:r>
              <a:rPr lang="pt-BR" sz="2500" b="1" dirty="0"/>
              <a:t>	</a:t>
            </a:r>
            <a:r>
              <a:rPr lang="pt-BR" sz="2500" dirty="0"/>
              <a:t>Esses códigos são problemas com a resposta e fornecem detalhes sobre o 	status da solicitação.</a:t>
            </a:r>
          </a:p>
          <a:p>
            <a:r>
              <a:rPr lang="pt-BR" sz="2500" dirty="0"/>
              <a:t>		- </a:t>
            </a:r>
            <a:r>
              <a:rPr lang="pt-BR" b="1" dirty="0"/>
              <a:t> Informação 1xx</a:t>
            </a:r>
          </a:p>
          <a:p>
            <a:r>
              <a:rPr lang="pt-BR" sz="2500" b="1" dirty="0"/>
              <a:t>			</a:t>
            </a:r>
            <a:r>
              <a:rPr lang="pt-BR" b="1" dirty="0"/>
              <a:t> 100 Continuar</a:t>
            </a:r>
          </a:p>
          <a:p>
            <a:r>
              <a:rPr lang="pt-BR" b="1" dirty="0"/>
              <a:t>			101 Protocolos de comutação</a:t>
            </a:r>
          </a:p>
          <a:p>
            <a:r>
              <a:rPr lang="pt-BR" b="1" dirty="0"/>
              <a:t>		- 2xx de Sucesso</a:t>
            </a:r>
          </a:p>
          <a:p>
            <a:r>
              <a:rPr lang="pt-BR" b="1" dirty="0"/>
              <a:t>			200 OK - </a:t>
            </a:r>
            <a:r>
              <a:rPr lang="pt-BR" dirty="0"/>
              <a:t>O pedido foi bem sucedido.</a:t>
            </a:r>
          </a:p>
          <a:p>
            <a:r>
              <a:rPr lang="pt-BR" dirty="0"/>
              <a:t>			</a:t>
            </a:r>
            <a:r>
              <a:rPr lang="pt-BR" b="1" dirty="0"/>
              <a:t>201 Criado - </a:t>
            </a:r>
            <a:r>
              <a:rPr lang="pt-BR" dirty="0"/>
              <a:t>O pedido foi cumprido e resultou em um novo recurso que está sendo 			criado</a:t>
            </a:r>
          </a:p>
          <a:p>
            <a:r>
              <a:rPr lang="pt-BR" b="1" dirty="0"/>
              <a:t>		- Redirecionamento 3xx</a:t>
            </a:r>
          </a:p>
          <a:p>
            <a:r>
              <a:rPr lang="pt-BR" b="1" dirty="0"/>
              <a:t>		- Erro do cliente 4xx</a:t>
            </a:r>
          </a:p>
          <a:p>
            <a:r>
              <a:rPr lang="pt-BR" b="1" dirty="0"/>
              <a:t>			400 Pedido ruim - </a:t>
            </a:r>
            <a:r>
              <a:rPr lang="pt-BR" dirty="0"/>
              <a:t>O pedido não pôde ser entendido pelo servidor devido à sintaxe mal 			formada. O cliente NÃO DEVE repetir o pedido sem modificações</a:t>
            </a:r>
          </a:p>
          <a:p>
            <a:r>
              <a:rPr lang="pt-BR" b="1" dirty="0"/>
              <a:t>			</a:t>
            </a:r>
          </a:p>
          <a:p>
            <a:r>
              <a:rPr lang="pt-BR" b="1" dirty="0"/>
              <a:t>			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sz="2500" dirty="0"/>
              <a:t> 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3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WebApi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–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Rest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  <a:sym typeface="Calibri"/>
            </a:endParaRPr>
          </a:p>
          <a:p>
            <a:r>
              <a:rPr lang="pt-BR" sz="2500" b="1" dirty="0"/>
              <a:t>	Corpo de status de resposta</a:t>
            </a:r>
          </a:p>
          <a:p>
            <a:r>
              <a:rPr lang="pt-BR" sz="2500" b="1" dirty="0"/>
              <a:t>	</a:t>
            </a:r>
            <a:r>
              <a:rPr lang="pt-BR" b="1" dirty="0"/>
              <a:t>	- Erro do cliente 4xx</a:t>
            </a:r>
          </a:p>
          <a:p>
            <a:r>
              <a:rPr lang="pt-BR" b="1" dirty="0"/>
              <a:t>			401 Não autorizado - </a:t>
            </a:r>
            <a:r>
              <a:rPr lang="pt-BR" dirty="0"/>
              <a:t>O pedido requer autenticação de usuário</a:t>
            </a:r>
          </a:p>
          <a:p>
            <a:r>
              <a:rPr lang="pt-BR" dirty="0"/>
              <a:t>			</a:t>
            </a:r>
            <a:r>
              <a:rPr lang="pt-BR" b="1" dirty="0"/>
              <a:t>403 Proibido - </a:t>
            </a:r>
            <a:r>
              <a:rPr lang="pt-BR" dirty="0"/>
              <a:t>O servidor entendeu o pedido, mas está se recusando a cumpri-lo.</a:t>
            </a:r>
          </a:p>
          <a:p>
            <a:r>
              <a:rPr lang="pt-BR" dirty="0"/>
              <a:t>			</a:t>
            </a:r>
            <a:r>
              <a:rPr lang="pt-BR" b="1" dirty="0"/>
              <a:t>404 Não encontrado - </a:t>
            </a:r>
            <a:r>
              <a:rPr lang="pt-BR" dirty="0"/>
              <a:t>O servidor não encontrou nada que corresponda ao </a:t>
            </a:r>
            <a:r>
              <a:rPr lang="pt-BR" dirty="0" err="1"/>
              <a:t>Request</a:t>
            </a:r>
            <a:r>
              <a:rPr lang="pt-BR" dirty="0"/>
              <a:t>-			URI</a:t>
            </a:r>
          </a:p>
          <a:p>
            <a:r>
              <a:rPr lang="pt-BR" b="1" dirty="0"/>
              <a:t>		- Erro de servidor 5xx</a:t>
            </a:r>
          </a:p>
          <a:p>
            <a:r>
              <a:rPr lang="pt-BR" b="1" dirty="0"/>
              <a:t>			500 Erro interno do servidor - </a:t>
            </a:r>
            <a:r>
              <a:rPr lang="pt-BR" dirty="0"/>
              <a:t>O servidor encontrou uma condição inesperada que 			impediu o cumprimento da solicitação.</a:t>
            </a:r>
          </a:p>
          <a:p>
            <a:r>
              <a:rPr lang="pt-BR" dirty="0"/>
              <a:t>			</a:t>
            </a:r>
            <a:r>
              <a:rPr lang="pt-BR" b="1" dirty="0"/>
              <a:t>502 Gateway ruim - </a:t>
            </a:r>
            <a:r>
              <a:rPr lang="pt-BR" dirty="0"/>
              <a:t>O servidor, enquanto atuava como um gateway ou proxy, recebeu 			uma resposta inválida do servidor a montante acessado ao tentar cumprir o pedido.</a:t>
            </a:r>
          </a:p>
          <a:p>
            <a:endParaRPr lang="pt-BR" dirty="0"/>
          </a:p>
          <a:p>
            <a:r>
              <a:rPr lang="pt-BR" dirty="0">
                <a:hlinkClick r:id="rId4" action="ppaction://hlinkfile"/>
              </a:rPr>
              <a:t>Lista completa de Status </a:t>
            </a:r>
            <a:r>
              <a:rPr lang="pt-BR" dirty="0" err="1">
                <a:hlinkClick r:id="rId4" action="ppaction://hlinkfile"/>
              </a:rPr>
              <a:t>Code</a:t>
            </a:r>
            <a:endParaRPr lang="pt-BR" dirty="0"/>
          </a:p>
          <a:p>
            <a:endParaRPr lang="pt-BR" dirty="0"/>
          </a:p>
          <a:p>
            <a:endParaRPr lang="pt-BR" b="1" dirty="0"/>
          </a:p>
          <a:p>
            <a:r>
              <a:rPr lang="pt-BR" b="1" dirty="0"/>
              <a:t>			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			</a:t>
            </a:r>
          </a:p>
          <a:p>
            <a:r>
              <a:rPr lang="pt-BR" b="1" dirty="0"/>
              <a:t>			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sz="2500" dirty="0"/>
              <a:t> 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5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09DF82-7AA0-4CAB-9CD4-39EB0840D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9972"/>
            <a:ext cx="12192000" cy="3078057"/>
          </a:xfrm>
          <a:solidFill>
            <a:srgbClr val="181717">
              <a:alpha val="89804"/>
            </a:srgbClr>
          </a:solidFill>
        </p:spPr>
        <p:txBody>
          <a:bodyPr/>
          <a:lstStyle/>
          <a:p>
            <a:r>
              <a:rPr lang="pt-BR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Construindo uma aplicação Web        	para </a:t>
            </a:r>
            <a:r>
              <a:rPr lang="pt-BR" sz="5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WebServices</a:t>
            </a:r>
            <a:r>
              <a:rPr lang="pt-BR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pt-BR" b="1" dirty="0"/>
              <a:t>		</a:t>
            </a:r>
            <a:br>
              <a:rPr lang="pt-BR" b="1" dirty="0"/>
            </a:b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EC00CE7-F504-45C8-9C23-2380315949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00" y="164654"/>
            <a:ext cx="2266681" cy="7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04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-1"/>
            <a:ext cx="12192000" cy="6244281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/>
          </a:p>
          <a:p>
            <a:endParaRPr lang="pt-BR" b="1" dirty="0"/>
          </a:p>
          <a:p>
            <a:r>
              <a:rPr lang="pt-BR" sz="2500" dirty="0"/>
              <a:t> 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5AEEE9-3288-4A1B-8CDC-B9FEF9D613BF}"/>
              </a:ext>
            </a:extLst>
          </p:cNvPr>
          <p:cNvSpPr/>
          <p:nvPr/>
        </p:nvSpPr>
        <p:spPr>
          <a:xfrm>
            <a:off x="2869507" y="1867985"/>
            <a:ext cx="64529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/>
              <a:t> </a:t>
            </a:r>
            <a:r>
              <a:rPr lang="pt-BR" sz="3000" dirty="0" err="1"/>
              <a:t>dotnet</a:t>
            </a:r>
            <a:r>
              <a:rPr lang="pt-BR" sz="3000" dirty="0"/>
              <a:t> new web -o </a:t>
            </a:r>
            <a:r>
              <a:rPr lang="pt-BR" sz="3000" dirty="0" err="1"/>
              <a:t>ProjetoWebServices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51847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4316506" y="376334"/>
            <a:ext cx="355898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Modelo MVC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2144BC-611E-4850-B6EC-A3167A6C9612}"/>
              </a:ext>
            </a:extLst>
          </p:cNvPr>
          <p:cNvSpPr/>
          <p:nvPr/>
        </p:nvSpPr>
        <p:spPr>
          <a:xfrm>
            <a:off x="382023" y="1161164"/>
            <a:ext cx="2951965" cy="2361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Lado do Cliente(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9C676AD-8702-4772-A76C-101403B26A73}"/>
              </a:ext>
            </a:extLst>
          </p:cNvPr>
          <p:cNvSpPr/>
          <p:nvPr/>
        </p:nvSpPr>
        <p:spPr>
          <a:xfrm>
            <a:off x="4316505" y="1159088"/>
            <a:ext cx="7532057" cy="4704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Lado do Servidor(Server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A21246B-C3FF-4DE9-82A3-7E86A60ADB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0" y="1745396"/>
            <a:ext cx="1455700" cy="1455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2A0BB9-2383-4F94-996F-562086DF6C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141694"/>
            <a:ext cx="1703294" cy="1703294"/>
          </a:xfrm>
          <a:prstGeom prst="rect">
            <a:avLst/>
          </a:prstGeom>
        </p:spPr>
      </p:pic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188712B-0085-4775-8B73-8E3471A4CA5D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 flipH="1" flipV="1">
            <a:off x="3175698" y="-330415"/>
            <a:ext cx="93080" cy="4244703"/>
          </a:xfrm>
          <a:prstGeom prst="bentConnector3">
            <a:avLst>
              <a:gd name="adj1" fmla="val 345595"/>
            </a:avLst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53F86F08-203D-466B-9ABB-72D0A82CE865}"/>
              </a:ext>
            </a:extLst>
          </p:cNvPr>
          <p:cNvSpPr/>
          <p:nvPr/>
        </p:nvSpPr>
        <p:spPr>
          <a:xfrm>
            <a:off x="6645498" y="2605150"/>
            <a:ext cx="1622739" cy="11819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Controller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1417BC57-0BDD-497B-B6B9-F8D24A1F69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87" y="2962813"/>
            <a:ext cx="585313" cy="58531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08B755BE-29B6-4A24-BA18-B6B78372C3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20" y="2962813"/>
            <a:ext cx="585313" cy="585313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F984E318-AA84-44CA-A784-DF6F10D0FE91}"/>
              </a:ext>
            </a:extLst>
          </p:cNvPr>
          <p:cNvSpPr/>
          <p:nvPr/>
        </p:nvSpPr>
        <p:spPr>
          <a:xfrm>
            <a:off x="9785860" y="2810763"/>
            <a:ext cx="1622739" cy="11819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16462ECB-F6CA-40DA-88BF-E7B23F94C3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49" y="3168426"/>
            <a:ext cx="585313" cy="585313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8E6EEB5C-60F7-4C89-A704-6A8FA7B4C7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82" y="3168426"/>
            <a:ext cx="585313" cy="585313"/>
          </a:xfrm>
          <a:prstGeom prst="rect">
            <a:avLst/>
          </a:prstGeom>
        </p:spPr>
      </p:pic>
      <p:sp>
        <p:nvSpPr>
          <p:cNvPr id="56" name="Retângulo 55">
            <a:extLst>
              <a:ext uri="{FF2B5EF4-FFF2-40B4-BE49-F238E27FC236}">
                <a16:creationId xmlns:a16="http://schemas.microsoft.com/office/drawing/2014/main" id="{D1A7739B-CE02-40B7-9F1D-4E8A421F8FDB}"/>
              </a:ext>
            </a:extLst>
          </p:cNvPr>
          <p:cNvSpPr/>
          <p:nvPr/>
        </p:nvSpPr>
        <p:spPr>
          <a:xfrm>
            <a:off x="4801809" y="4014583"/>
            <a:ext cx="1622739" cy="11819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0702455-9522-4CD1-AE71-163128C57B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03" y="4555332"/>
            <a:ext cx="462974" cy="462974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268770FD-60B8-4EDE-B59B-3F1A7AD871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67" y="4571214"/>
            <a:ext cx="462974" cy="46297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AE1A7A5-E21B-49A3-A5EC-11F8A44EBB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" y="1997103"/>
            <a:ext cx="1312068" cy="1312068"/>
          </a:xfrm>
          <a:prstGeom prst="rect">
            <a:avLst/>
          </a:prstGeom>
        </p:spPr>
      </p:pic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6D697958-D009-4104-A7B5-54A1F0FC175B}"/>
              </a:ext>
            </a:extLst>
          </p:cNvPr>
          <p:cNvCxnSpPr>
            <a:endCxn id="40" idx="0"/>
          </p:cNvCxnSpPr>
          <p:nvPr/>
        </p:nvCxnSpPr>
        <p:spPr>
          <a:xfrm>
            <a:off x="6096000" y="2485623"/>
            <a:ext cx="1360868" cy="11952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DD596E4D-3AB6-42B5-89C2-562DA84476F4}"/>
              </a:ext>
            </a:extLst>
          </p:cNvPr>
          <p:cNvCxnSpPr>
            <a:stCxn id="40" idx="2"/>
            <a:endCxn id="56" idx="3"/>
          </p:cNvCxnSpPr>
          <p:nvPr/>
        </p:nvCxnSpPr>
        <p:spPr>
          <a:xfrm rot="5400000">
            <a:off x="6531479" y="3680167"/>
            <a:ext cx="818459" cy="103232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08EB1BE-D74A-423D-9B5D-C0DD8F82608A}"/>
              </a:ext>
            </a:extLst>
          </p:cNvPr>
          <p:cNvCxnSpPr>
            <a:stCxn id="56" idx="1"/>
            <a:endCxn id="15" idx="1"/>
          </p:cNvCxnSpPr>
          <p:nvPr/>
        </p:nvCxnSpPr>
        <p:spPr>
          <a:xfrm rot="10800000">
            <a:off x="4616741" y="2473247"/>
            <a:ext cx="185069" cy="2132311"/>
          </a:xfrm>
          <a:prstGeom prst="bentConnector3">
            <a:avLst>
              <a:gd name="adj1" fmla="val 22352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E69C962D-D01C-495D-A495-EEC6D1CADE58}"/>
              </a:ext>
            </a:extLst>
          </p:cNvPr>
          <p:cNvCxnSpPr>
            <a:stCxn id="40" idx="3"/>
            <a:endCxn id="52" idx="1"/>
          </p:cNvCxnSpPr>
          <p:nvPr/>
        </p:nvCxnSpPr>
        <p:spPr>
          <a:xfrm>
            <a:off x="8268237" y="3196124"/>
            <a:ext cx="1517623" cy="205613"/>
          </a:xfrm>
          <a:prstGeom prst="bentConnector3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02A7F819-8F29-4827-96B7-B90F87C59EAC}"/>
              </a:ext>
            </a:extLst>
          </p:cNvPr>
          <p:cNvCxnSpPr>
            <a:stCxn id="52" idx="2"/>
            <a:endCxn id="8" idx="3"/>
          </p:cNvCxnSpPr>
          <p:nvPr/>
        </p:nvCxnSpPr>
        <p:spPr>
          <a:xfrm rot="5400000">
            <a:off x="9993347" y="4389458"/>
            <a:ext cx="1000630" cy="207136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HTTP é sigla de </a:t>
            </a:r>
            <a:r>
              <a:rPr lang="pt-BR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HyperText</a:t>
            </a:r>
            <a:r>
              <a:rPr lang="pt-BR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Transfer</a:t>
            </a:r>
            <a:r>
              <a:rPr lang="pt-BR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Protocol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 que em português significa "Protocolo de Transferência de Hipertexto". É um protocolo de comunicação entre sistemas de informação que permite a transferência de dados entre redes de computadores, principalmente na </a:t>
            </a:r>
            <a:r>
              <a:rPr lang="pt-BR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World </a:t>
            </a:r>
            <a:r>
              <a:rPr lang="pt-BR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Wide</a:t>
            </a:r>
            <a:r>
              <a:rPr lang="pt-BR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Web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 (Internet).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9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351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HTTPS é a sigla em inglês de 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Hyper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Text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Transfer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Protocol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Secure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, que em português significa “Protocolo de Transferência de Hipertexto Seguro”.</a:t>
            </a:r>
            <a:r>
              <a:rPr lang="pt-BR" sz="3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O HTTPS é a combinação dos protocolos HTTP e SSL (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Secure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Sockets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Layers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, em inglês).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1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4316506" y="376334"/>
            <a:ext cx="437029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Modelo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WebServices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A38EDC-44B7-44FC-988C-8B2FE8AA7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092629"/>
            <a:ext cx="4845810" cy="4684283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7758769-5ACD-45BC-BD98-65086B7B35BA}"/>
              </a:ext>
            </a:extLst>
          </p:cNvPr>
          <p:cNvSpPr/>
          <p:nvPr/>
        </p:nvSpPr>
        <p:spPr>
          <a:xfrm>
            <a:off x="5167313" y="2765205"/>
            <a:ext cx="1121398" cy="1121400"/>
          </a:xfrm>
          <a:prstGeom prst="ellipse">
            <a:avLst/>
          </a:prstGeom>
          <a:solidFill>
            <a:srgbClr val="F05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1F792D3-B644-4BE1-A2F9-D95F648BC43C}"/>
              </a:ext>
            </a:extLst>
          </p:cNvPr>
          <p:cNvSpPr/>
          <p:nvPr/>
        </p:nvSpPr>
        <p:spPr>
          <a:xfrm>
            <a:off x="7301318" y="2050831"/>
            <a:ext cx="573306" cy="573307"/>
          </a:xfrm>
          <a:prstGeom prst="ellipse">
            <a:avLst/>
          </a:prstGeom>
          <a:solidFill>
            <a:srgbClr val="F05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6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351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Um Web Service é uma classe escrita em uma linguagem suportada pela plataforma .NET que pode ser acessada via protocolo http. Isso significa dizer que você pode acessar qualquer Web Service disponível na Web e utilizar todas as funcionalidades do mesmo.</a:t>
            </a:r>
            <a:endParaRPr lang="pt-BR" sz="3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4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O acesso sempre será via http, mas internamente existe uma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string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XML que está empacotada em um protocolo SOAP (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Simple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Object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Access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Protocol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). </a:t>
            </a:r>
          </a:p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</a:t>
            </a:r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SOAP é um padrão aberto criado pela Microsoft, </a:t>
            </a:r>
            <a:r>
              <a:rPr lang="pt-BR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Ariba</a:t>
            </a:r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e IBM para padronizar a transferência de dados em diversas aplicações, por isso, se dá em XML.</a:t>
            </a:r>
            <a:endParaRPr lang="pt-BR" sz="3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7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1CAED93-B3FA-4B45-AF2C-D14A5A0D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48366"/>
          <a:stretch/>
        </p:blipFill>
        <p:spPr>
          <a:xfrm>
            <a:off x="0" y="4338917"/>
            <a:ext cx="12192000" cy="251908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240240-ED17-4186-8924-DB325AEEC671}"/>
              </a:ext>
            </a:extLst>
          </p:cNvPr>
          <p:cNvSpPr/>
          <p:nvPr/>
        </p:nvSpPr>
        <p:spPr>
          <a:xfrm>
            <a:off x="0" y="0"/>
            <a:ext cx="12192000" cy="5844988"/>
          </a:xfrm>
          <a:prstGeom prst="rect">
            <a:avLst/>
          </a:prstGeom>
          <a:solidFill>
            <a:srgbClr val="E7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83CA2-5B29-4F7E-83F0-7B8FBD9C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2"/>
            <a:ext cx="1530194" cy="5267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C7ACF6-11EA-4439-8228-29B8ECEBDDB4}"/>
              </a:ext>
            </a:extLst>
          </p:cNvPr>
          <p:cNvSpPr/>
          <p:nvPr/>
        </p:nvSpPr>
        <p:spPr>
          <a:xfrm>
            <a:off x="537883" y="1084546"/>
            <a:ext cx="11008658" cy="346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O uso de Web Service simplesmente é fantástico porque você pode acessar rotinas de validação de cartão de crédito, endereçamento postal (CEP), calcular valores de fretes dos sites de comércio eletrônico, </a:t>
            </a:r>
            <a:r>
              <a:rPr lang="pt-BR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news</a:t>
            </a: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  <a:sym typeface="Calibri"/>
              </a:rPr>
              <a:t> de empresas, enfim, uma gama gigantesca de produtos</a:t>
            </a:r>
            <a:endParaRPr lang="pt-BR" sz="3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4B90401-C81A-455B-A44C-18647B8C1D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30194" y="346206"/>
            <a:ext cx="9039194" cy="11401"/>
          </a:xfrm>
          <a:prstGeom prst="line">
            <a:avLst/>
          </a:prstGeom>
          <a:ln>
            <a:solidFill>
              <a:srgbClr val="6D2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4125E2-EAFE-476A-AE60-7BCF61ACC53B}"/>
              </a:ext>
            </a:extLst>
          </p:cNvPr>
          <p:cNvSpPr txBox="1"/>
          <p:nvPr/>
        </p:nvSpPr>
        <p:spPr>
          <a:xfrm>
            <a:off x="10569388" y="17294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6E2381"/>
                </a:solidFill>
                <a:latin typeface="Century Gothic" panose="020B0502020202020204" pitchFamily="34" charset="0"/>
              </a:rPr>
              <a:t>WebServices</a:t>
            </a:r>
            <a:endParaRPr lang="pt-BR" dirty="0">
              <a:solidFill>
                <a:srgbClr val="6E238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90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310</Words>
  <Application>Microsoft Office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Tema do Office</vt:lpstr>
      <vt:lpstr>WebServices WebAPI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Construindo uma aplicação Web         para WebServices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 WEBAPI</dc:title>
  <dc:creator>Edilson</dc:creator>
  <cp:lastModifiedBy>Edilson</cp:lastModifiedBy>
  <cp:revision>18</cp:revision>
  <dcterms:created xsi:type="dcterms:W3CDTF">2018-01-15T01:01:09Z</dcterms:created>
  <dcterms:modified xsi:type="dcterms:W3CDTF">2018-01-16T18:09:05Z</dcterms:modified>
</cp:coreProperties>
</file>