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0" r:id="rId16"/>
    <p:sldId id="269" r:id="rId17"/>
    <p:sldId id="275" r:id="rId18"/>
    <p:sldId id="271" r:id="rId19"/>
    <p:sldId id="272" r:id="rId20"/>
    <p:sldId id="276" r:id="rId21"/>
    <p:sldId id="273" r:id="rId22"/>
    <p:sldId id="274" r:id="rId23"/>
    <p:sldId id="277" r:id="rId24"/>
    <p:sldId id="278" r:id="rId25"/>
    <p:sldId id="279" r:id="rId26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78" d="100"/>
          <a:sy n="78" d="100"/>
        </p:scale>
        <p:origin x="-1104" y="-96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</a:p>
        </p:txBody>
      </p:sp>
      <p:sp>
        <p:nvSpPr>
          <p:cNvPr id="14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</a:p>
        </p:txBody>
      </p:sp>
      <p:sp>
        <p:nvSpPr>
          <p:cNvPr id="144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</a:p>
        </p:txBody>
      </p:sp>
      <p:sp>
        <p:nvSpPr>
          <p:cNvPr id="14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</a:p>
        </p:txBody>
      </p:sp>
      <p:sp>
        <p:nvSpPr>
          <p:cNvPr id="146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686D10B-5FA7-4534-92F0-589236ABF78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pPr algn="r"/>
              <a:t>‹nº›</a:t>
            </a:fld>
            <a:endParaRPr lang="pt-BR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6A41C8E2-0F60-4B5B-AD53-FD06A965D4CC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1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3390EC4A-1AE8-493B-82A6-0FE11D8E85B5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10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C738E6-C8C7-48E9-8A3A-349B205C58AA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11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59B8C0F-33CE-4F81-B0F9-72E8308A19B6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12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E27A865-A4BA-4E70-8B82-0808E61E6405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2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B7F5597-54C8-4E09-A240-6D64E144E1F2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3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6FB2B40E-084A-41FA-97B3-3D7F42976627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4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CBC70F8-EC4B-49FA-9B4C-250B9082EE6B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5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6C4E06FB-D69A-49DA-BA89-4CFE1E37F856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6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15E53D8-3416-4970-A95C-8786FA8FA743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7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BE7C5A07-795F-43DE-A15A-2747070EAFD0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8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280040" y="10156680"/>
            <a:ext cx="3277440" cy="532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58E99A4C-DF67-4DA5-82F9-4DA2F3A94749}" type="slidenum">
              <a:rPr lang="pt-BR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9</a:t>
            </a:fld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20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Imagem 55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  <p:pic>
        <p:nvPicPr>
          <p:cNvPr id="57" name="Imagem 56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504720" y="303120"/>
            <a:ext cx="907200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Imagem 97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  <p:pic>
        <p:nvPicPr>
          <p:cNvPr id="99" name="Imagem 98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504720" y="303120"/>
            <a:ext cx="907200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Imagem 139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  <p:pic>
        <p:nvPicPr>
          <p:cNvPr id="141" name="Imagem 140"/>
          <p:cNvPicPr/>
          <p:nvPr/>
        </p:nvPicPr>
        <p:blipFill>
          <a:blip r:embed="rId2" cstate="print"/>
          <a:stretch/>
        </p:blipFill>
        <p:spPr>
          <a:xfrm>
            <a:off x="2291400" y="1767960"/>
            <a:ext cx="5492160" cy="438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504720" y="303120"/>
            <a:ext cx="9072000" cy="5833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28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876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"/>
          <p:cNvSpPr/>
          <p:nvPr/>
        </p:nvSpPr>
        <p:spPr>
          <a:xfrm>
            <a:off x="9658080" y="0"/>
            <a:ext cx="1800" cy="7559640"/>
          </a:xfrm>
          <a:prstGeom prst="line">
            <a:avLst/>
          </a:prstGeom>
          <a:ln w="3816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"/>
          <p:cNvSpPr/>
          <p:nvPr/>
        </p:nvSpPr>
        <p:spPr>
          <a:xfrm>
            <a:off x="82440" y="0"/>
            <a:ext cx="144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9910440" y="0"/>
            <a:ext cx="1800" cy="755964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9742320" y="0"/>
            <a:ext cx="334080" cy="7558920"/>
          </a:xfrm>
          <a:prstGeom prst="rect">
            <a:avLst/>
          </a:prstGeom>
          <a:solidFill>
            <a:srgbClr val="B2C0DA">
              <a:alpha val="87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9826560" y="0"/>
            <a:ext cx="1440" cy="7559640"/>
          </a:xfrm>
          <a:prstGeom prst="line">
            <a:avLst/>
          </a:prstGeom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989920" y="6300720"/>
            <a:ext cx="602640" cy="602640"/>
          </a:xfrm>
          <a:custGeom>
            <a:avLst/>
            <a:gdLst/>
            <a:ahLst/>
            <a:cxnLst/>
            <a:rect l="l" t="t" r="r" b="b"/>
            <a:pathLst>
              <a:path w="839" h="749">
                <a:moveTo>
                  <a:pt x="0" y="839"/>
                </a:moveTo>
                <a:lnTo>
                  <a:pt x="839" y="839"/>
                </a:lnTo>
                <a:lnTo>
                  <a:pt x="180" y="90"/>
                </a:lnTo>
                <a:lnTo>
                  <a:pt x="839" y="83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419040" y="0"/>
            <a:ext cx="669240" cy="7558920"/>
          </a:xfrm>
          <a:prstGeom prst="rect">
            <a:avLst/>
          </a:prstGeom>
          <a:solidFill>
            <a:srgbClr val="B2C0DA">
              <a:alpha val="54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304920" y="0"/>
            <a:ext cx="113760" cy="7558920"/>
          </a:xfrm>
          <a:prstGeom prst="rect">
            <a:avLst/>
          </a:prstGeom>
          <a:solidFill>
            <a:srgbClr val="D0D8E7">
              <a:alpha val="36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92240" y="0"/>
            <a:ext cx="197640" cy="7558920"/>
          </a:xfrm>
          <a:prstGeom prst="rect">
            <a:avLst/>
          </a:prstGeom>
          <a:solidFill>
            <a:srgbClr val="D0D8E7">
              <a:alpha val="70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257480" y="0"/>
            <a:ext cx="251640" cy="7558920"/>
          </a:xfrm>
          <a:prstGeom prst="rect">
            <a:avLst/>
          </a:prstGeom>
          <a:solidFill>
            <a:srgbClr val="E9ECF3">
              <a:alpha val="71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115560" y="0"/>
            <a:ext cx="180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1008000" y="0"/>
            <a:ext cx="1440" cy="7559640"/>
          </a:xfrm>
          <a:prstGeom prst="line">
            <a:avLst/>
          </a:prstGeom>
          <a:ln w="57240">
            <a:solidFill>
              <a:srgbClr val="E9ECF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Line 13"/>
          <p:cNvSpPr/>
          <p:nvPr/>
        </p:nvSpPr>
        <p:spPr>
          <a:xfrm>
            <a:off x="941040" y="0"/>
            <a:ext cx="180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901520" y="0"/>
            <a:ext cx="1800" cy="7559640"/>
          </a:xfrm>
          <a:prstGeom prst="line">
            <a:avLst/>
          </a:prstGeom>
          <a:ln w="284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1174680" y="0"/>
            <a:ext cx="1440" cy="7559640"/>
          </a:xfrm>
          <a:prstGeom prst="line">
            <a:avLst/>
          </a:prstGeom>
          <a:ln w="936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10045440" y="0"/>
            <a:ext cx="180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343160" y="0"/>
            <a:ext cx="81720" cy="7558920"/>
          </a:xfrm>
          <a:prstGeom prst="rect">
            <a:avLst/>
          </a:prstGeom>
          <a:solidFill>
            <a:srgbClr val="B2C0DA">
              <a:alpha val="51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671400" y="3780000"/>
            <a:ext cx="1424880" cy="1424880"/>
          </a:xfrm>
          <a:custGeom>
            <a:avLst/>
            <a:gdLst/>
            <a:ahLst/>
            <a:cxnLst/>
            <a:rect l="l" t="t" r="r" b="b"/>
            <a:pathLst>
              <a:path w="1982" h="1892">
                <a:moveTo>
                  <a:pt x="0" y="1982"/>
                </a:moveTo>
                <a:lnTo>
                  <a:pt x="1982" y="1982"/>
                </a:lnTo>
                <a:lnTo>
                  <a:pt x="180" y="90"/>
                </a:lnTo>
                <a:lnTo>
                  <a:pt x="1982" y="1982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442880" y="5364000"/>
            <a:ext cx="704160" cy="704160"/>
          </a:xfrm>
          <a:custGeom>
            <a:avLst/>
            <a:gdLst/>
            <a:ahLst/>
            <a:cxnLst/>
            <a:rect l="l" t="t" r="r" b="b"/>
            <a:pathLst>
              <a:path w="981" h="891">
                <a:moveTo>
                  <a:pt x="0" y="981"/>
                </a:moveTo>
                <a:lnTo>
                  <a:pt x="981" y="981"/>
                </a:lnTo>
                <a:lnTo>
                  <a:pt x="180" y="90"/>
                </a:lnTo>
                <a:lnTo>
                  <a:pt x="981" y="981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2844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201680" y="6064200"/>
            <a:ext cx="148680" cy="148680"/>
          </a:xfrm>
          <a:custGeom>
            <a:avLst/>
            <a:gdLst/>
            <a:ahLst/>
            <a:cxnLst/>
            <a:rect l="l" t="t" r="r" b="b"/>
            <a:pathLst>
              <a:path w="270" h="119">
                <a:moveTo>
                  <a:pt x="0" y="209"/>
                </a:moveTo>
                <a:lnTo>
                  <a:pt x="209" y="209"/>
                </a:lnTo>
                <a:lnTo>
                  <a:pt x="180" y="90"/>
                </a:lnTo>
                <a:lnTo>
                  <a:pt x="209" y="20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1260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833480" y="6380280"/>
            <a:ext cx="300960" cy="300960"/>
          </a:xfrm>
          <a:custGeom>
            <a:avLst/>
            <a:gdLst/>
            <a:ahLst/>
            <a:cxnLst/>
            <a:rect l="l" t="t" r="r" b="b"/>
            <a:pathLst>
              <a:path w="419" h="329">
                <a:moveTo>
                  <a:pt x="0" y="419"/>
                </a:moveTo>
                <a:lnTo>
                  <a:pt x="419" y="419"/>
                </a:lnTo>
                <a:lnTo>
                  <a:pt x="180" y="90"/>
                </a:lnTo>
                <a:lnTo>
                  <a:pt x="419" y="41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1260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2100240" y="4956120"/>
            <a:ext cx="401040" cy="401040"/>
          </a:xfrm>
          <a:custGeom>
            <a:avLst/>
            <a:gdLst/>
            <a:ahLst/>
            <a:cxnLst/>
            <a:rect l="l" t="t" r="r" b="b"/>
            <a:pathLst>
              <a:path w="559" h="469">
                <a:moveTo>
                  <a:pt x="0" y="559"/>
                </a:moveTo>
                <a:lnTo>
                  <a:pt x="559" y="559"/>
                </a:lnTo>
                <a:lnTo>
                  <a:pt x="180" y="90"/>
                </a:lnTo>
                <a:lnTo>
                  <a:pt x="559" y="55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2844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/>
          <p:cNvSpPr/>
          <p:nvPr/>
        </p:nvSpPr>
        <p:spPr>
          <a:xfrm>
            <a:off x="9659880" y="0"/>
            <a:ext cx="1440" cy="7559640"/>
          </a:xfrm>
          <a:prstGeom prst="line">
            <a:avLst/>
          </a:prstGeom>
          <a:ln w="3816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2"/>
          <p:cNvSpPr/>
          <p:nvPr/>
        </p:nvSpPr>
        <p:spPr>
          <a:xfrm>
            <a:off x="82440" y="0"/>
            <a:ext cx="144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Line 3"/>
          <p:cNvSpPr/>
          <p:nvPr/>
        </p:nvSpPr>
        <p:spPr>
          <a:xfrm>
            <a:off x="9910440" y="0"/>
            <a:ext cx="1800" cy="755964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4"/>
          <p:cNvSpPr/>
          <p:nvPr/>
        </p:nvSpPr>
        <p:spPr>
          <a:xfrm>
            <a:off x="9744120" y="0"/>
            <a:ext cx="334080" cy="7558920"/>
          </a:xfrm>
          <a:prstGeom prst="rect">
            <a:avLst/>
          </a:prstGeom>
          <a:solidFill>
            <a:srgbClr val="B2C0DA">
              <a:alpha val="87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5"/>
          <p:cNvSpPr/>
          <p:nvPr/>
        </p:nvSpPr>
        <p:spPr>
          <a:xfrm>
            <a:off x="9828000" y="0"/>
            <a:ext cx="1800" cy="7559640"/>
          </a:xfrm>
          <a:prstGeom prst="line">
            <a:avLst/>
          </a:prstGeom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"/>
          <p:cNvSpPr/>
          <p:nvPr/>
        </p:nvSpPr>
        <p:spPr>
          <a:xfrm>
            <a:off x="8991720" y="6299280"/>
            <a:ext cx="602640" cy="602640"/>
          </a:xfrm>
          <a:custGeom>
            <a:avLst/>
            <a:gdLst/>
            <a:ahLst/>
            <a:cxnLst/>
            <a:rect l="l" t="t" r="r" b="b"/>
            <a:pathLst>
              <a:path w="839" h="749">
                <a:moveTo>
                  <a:pt x="0" y="839"/>
                </a:moveTo>
                <a:lnTo>
                  <a:pt x="839" y="839"/>
                </a:lnTo>
                <a:lnTo>
                  <a:pt x="180" y="90"/>
                </a:lnTo>
                <a:lnTo>
                  <a:pt x="839" y="83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 1"/>
          <p:cNvSpPr/>
          <p:nvPr/>
        </p:nvSpPr>
        <p:spPr>
          <a:xfrm>
            <a:off x="9659880" y="0"/>
            <a:ext cx="1440" cy="7559640"/>
          </a:xfrm>
          <a:prstGeom prst="line">
            <a:avLst/>
          </a:prstGeom>
          <a:ln w="3816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2"/>
          <p:cNvSpPr/>
          <p:nvPr/>
        </p:nvSpPr>
        <p:spPr>
          <a:xfrm>
            <a:off x="82440" y="0"/>
            <a:ext cx="1440" cy="7559640"/>
          </a:xfrm>
          <a:prstGeom prst="line">
            <a:avLst/>
          </a:prstGeom>
          <a:ln w="57240">
            <a:solidFill>
              <a:srgbClr val="B2C0D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3"/>
          <p:cNvSpPr/>
          <p:nvPr/>
        </p:nvSpPr>
        <p:spPr>
          <a:xfrm>
            <a:off x="9910440" y="0"/>
            <a:ext cx="1800" cy="7559640"/>
          </a:xfrm>
          <a:prstGeom prst="line">
            <a:avLst/>
          </a:prstGeom>
          <a:ln w="1908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9744120" y="0"/>
            <a:ext cx="334080" cy="7558920"/>
          </a:xfrm>
          <a:prstGeom prst="rect">
            <a:avLst/>
          </a:prstGeom>
          <a:solidFill>
            <a:srgbClr val="B2C0DA">
              <a:alpha val="87000"/>
            </a:srgbClr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Line 5"/>
          <p:cNvSpPr/>
          <p:nvPr/>
        </p:nvSpPr>
        <p:spPr>
          <a:xfrm>
            <a:off x="9828000" y="0"/>
            <a:ext cx="1800" cy="7559640"/>
          </a:xfrm>
          <a:prstGeom prst="line">
            <a:avLst/>
          </a:prstGeom>
          <a:ln w="936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8991720" y="6299280"/>
            <a:ext cx="602640" cy="602640"/>
          </a:xfrm>
          <a:custGeom>
            <a:avLst/>
            <a:gdLst/>
            <a:ahLst/>
            <a:cxnLst/>
            <a:rect l="l" t="t" r="r" b="b"/>
            <a:pathLst>
              <a:path w="839" h="749">
                <a:moveTo>
                  <a:pt x="0" y="839"/>
                </a:moveTo>
                <a:lnTo>
                  <a:pt x="839" y="839"/>
                </a:lnTo>
                <a:lnTo>
                  <a:pt x="180" y="90"/>
                </a:lnTo>
                <a:lnTo>
                  <a:pt x="839" y="839"/>
                </a:lnTo>
                <a:lnTo>
                  <a:pt x="270" y="90"/>
                </a:lnTo>
                <a:close/>
              </a:path>
            </a:pathLst>
          </a:custGeom>
          <a:solidFill>
            <a:srgbClr val="4F81BD"/>
          </a:solidFill>
          <a:ln w="38160">
            <a:noFill/>
          </a:ln>
          <a:effectLst>
            <a:outerShdw dist="24840" dir="5400000" algn="ctr" rotWithShape="0">
              <a:srgbClr val="000000">
                <a:alpha val="41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7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25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8760" cy="4382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2519280" y="3443400"/>
            <a:ext cx="6801840" cy="208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3000" b="1" strike="noStrike" spc="-1" dirty="0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SEGMENTAÇÃO DE IMAGENS DE CÉLULAS CERVICAIS – BASE HERLEV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2519280" y="5514840"/>
            <a:ext cx="6801840" cy="1510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Processamento Digital de Imagens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Tarcísio Bruno C. Oliveira e 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  <a:ea typeface="DejaVu Sans"/>
              </a:rPr>
              <a:t>Jonathan Negreiros de Freitas</a:t>
            </a:r>
            <a:endParaRPr lang="pt-BR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MÉTRICAS DE VALIDAÇÃO: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DICE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Conhecido como “coeficiente de similaridade”;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Método estatístico usado para comparar a similaridade entre duas amostras;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Verifica quão similar um conjunto de dados é em relação à outro.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MÉTRICAS DE VALIDAÇÃO: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PRECISION 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e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RECALL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O uso das métricas de PRECISION e RECALL são baseadas nos limites de região da imagem para avaliar a consistência de uma segmentação;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Recall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: é definido como a proporção de pixels de contorno do “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ground</a:t>
            </a:r>
            <a:r>
              <a:rPr lang="pt-BR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truth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 que foram detectados com sucesso pela segmentação;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Precision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: é definido como a proporção de pixels de contorno da segmentação que correspondem aos pixels de contorno do “</a:t>
            </a:r>
            <a:r>
              <a:rPr lang="pt-BR" sz="22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ground</a:t>
            </a:r>
            <a:r>
              <a:rPr lang="pt-BR" sz="22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2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truth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MÉTRICAS DE VALIDAÇÃO: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FALSE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POSITIVE</a:t>
            </a:r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e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FALSE NEGATIVE</a:t>
            </a:r>
            <a:endParaRPr lang="pt-B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3280" y="1768319"/>
            <a:ext cx="9068760" cy="553990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FALSE POSITIVE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: </a:t>
            </a:r>
            <a:r>
              <a:rPr lang="pt-BR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segmentados </a:t>
            </a:r>
            <a:r>
              <a:rPr lang="pt-BR" sz="22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erroneamente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como 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foreground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(o objeto da imagem em estudo);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FALSE NEGATIVE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: </a:t>
            </a:r>
            <a:r>
              <a:rPr lang="pt-BR" sz="22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pixels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segmentados </a:t>
            </a:r>
            <a:r>
              <a:rPr lang="pt-BR" sz="2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erroneamente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como </a:t>
            </a:r>
            <a:r>
              <a:rPr lang="pt-BR" sz="220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background</a:t>
            </a: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(fundo da imagem em estudo);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EOB (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expert-outlined</a:t>
            </a:r>
            <a:r>
              <a:rPr lang="pt-BR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boundaries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) como “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ground</a:t>
            </a:r>
            <a:r>
              <a:rPr lang="pt-BR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truth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CGB (</a:t>
            </a:r>
            <a:r>
              <a:rPr lang="pt-BR" sz="2200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computer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-generated</a:t>
            </a:r>
            <a:r>
              <a:rPr lang="pt-BR" sz="2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200" i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boundaries</a:t>
            </a:r>
            <a:r>
              <a:rPr lang="pt-BR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).</a:t>
            </a:r>
            <a:endParaRPr lang="pt-BR" sz="2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6056" y="3203773"/>
            <a:ext cx="47434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édia aritmética das bandas RGB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Carcinoma</a:t>
            </a:r>
            <a:endParaRPr lang="pt-BR" sz="3000" dirty="0">
              <a:latin typeface="Century Schoolbook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0.8070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0.0290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0.4944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0.0917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0.0369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0.0478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0.8133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0.0346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0.8053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0.0285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0.4804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0.0924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0.7595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0.0350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0.1729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0.0705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0.7972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0.0355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Carcinoma</a:t>
            </a:r>
            <a:endParaRPr lang="pt-BR" sz="3000" b="1" dirty="0">
              <a:latin typeface="Century Schoolbook" pitchFamily="18" charset="0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Imagem por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composição das bandas por soma simétrica (Bloch, 1996).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503808" y="1475581"/>
            <a:ext cx="9068760" cy="4382280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Gráfico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028445"/>
          </a:xfrm>
        </p:spPr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Carcinoma</a:t>
            </a:r>
            <a:endParaRPr lang="pt-BR" sz="3000" b="1" dirty="0">
              <a:latin typeface="Century Schoolbook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880" y="2051645"/>
            <a:ext cx="7432130" cy="4989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Moderate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Dysplastic</a:t>
            </a:r>
            <a:endParaRPr lang="pt-BR" sz="3000" dirty="0">
              <a:latin typeface="Century Schoolbook" pitchFamily="18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édia aritmética das bandas RGB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0.6183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0.2491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0.0657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0.5990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0.0432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0.2820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0.0395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0.7683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0.6579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0.0388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0.0644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0.6447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0.0402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0.1931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0.0734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0.7572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0.0306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Moderate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Dysplastic</a:t>
            </a:r>
            <a:endParaRPr lang="pt-BR" sz="3000" b="1" dirty="0">
              <a:latin typeface="Century Schoolbook" pitchFamily="18" charset="0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Imagem por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composição das bandas por soma simétrica (Bloch, 1996).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503808" y="1403573"/>
            <a:ext cx="9068760" cy="4382280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Gráfico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100453"/>
          </a:xfrm>
        </p:spPr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Moderate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Dysplastic</a:t>
            </a:r>
            <a:endParaRPr lang="pt-BR" sz="3000" b="1" dirty="0">
              <a:latin typeface="Century Schoolbook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872" y="1979637"/>
            <a:ext cx="7571383" cy="508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édia aritmética das bandas RGB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Normal </a:t>
            </a:r>
            <a:r>
              <a:rPr lang="pt-BR" sz="3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ntermediate</a:t>
            </a:r>
            <a:endParaRPr lang="pt-BR" sz="3000" dirty="0">
              <a:latin typeface="Century Schoolbook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0.1236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0.0371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0.4973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0.0482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0.0033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0.2942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0.0491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OBJETIVOS</a:t>
            </a:r>
            <a:endParaRPr lang="pt-B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Avaliar quantitativamente o desempenho de cinco (05) diferentes métodos de segmentação. São eles: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Otsu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Entropia de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Renyi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Crescimento de Região;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K-médias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Segmentação </a:t>
            </a:r>
            <a:r>
              <a:rPr lang="pt-BR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Fuzzy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(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Fuzzy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C-Means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).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Evidenciar a dificuldade ao segmentar imagens em problemas enfrentados na prática.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583928" y="2699717"/>
          <a:ext cx="67204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/>
                <a:gridCol w="2240139"/>
                <a:gridCol w="224013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Algoritmo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Otsu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0.1372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0.0316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K-Means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0.0079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Renyi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0.3475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0.0473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Region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growing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0.0043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Fuzzy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C-Means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0.2550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0.0402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Imagem por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composição das bandas por soma simétrica (Bloch, 1996).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Normal </a:t>
            </a:r>
            <a:r>
              <a:rPr lang="pt-BR" sz="3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ntermediate</a:t>
            </a:r>
            <a:endParaRPr lang="pt-BR" sz="3000" b="1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000" cy="1100453"/>
          </a:xfrm>
        </p:spPr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RESULTADOS: </a:t>
            </a:r>
            <a:r>
              <a:rPr lang="pt-BR" sz="3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Normal </a:t>
            </a:r>
            <a:r>
              <a:rPr lang="pt-BR" sz="3000" b="1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I</a:t>
            </a:r>
            <a:r>
              <a:rPr lang="pt-BR" sz="3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ntermediate</a:t>
            </a:r>
            <a:endParaRPr lang="pt-BR" sz="3000" b="1" dirty="0">
              <a:latin typeface="Century Schoolbook" pitchFamily="18" charset="0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503808" y="1403573"/>
            <a:ext cx="9068760" cy="4382280"/>
          </a:xfrm>
        </p:spPr>
        <p:txBody>
          <a:bodyPr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Gráfico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872" y="1907629"/>
            <a:ext cx="7796932" cy="5229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>
          <a:xfrm>
            <a:off x="503280" y="1768319"/>
            <a:ext cx="9068760" cy="4819829"/>
          </a:xfrm>
        </p:spPr>
        <p:txBody>
          <a:bodyPr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GONZALEZ, Rafael C.; WOODS, Richard E. </a:t>
            </a:r>
            <a:r>
              <a:rPr lang="pt-BR" sz="24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Processamento de Imagens Digitais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. Edgard </a:t>
            </a:r>
            <a:r>
              <a:rPr lang="pt-BR" sz="24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Blucher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, 2000.</a:t>
            </a:r>
          </a:p>
          <a:p>
            <a:pPr marL="432000" indent="-32364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 smtClean="0">
                <a:latin typeface="Century Schoolbook" pitchFamily="18" charset="0"/>
              </a:rPr>
              <a:t>LU, </a:t>
            </a:r>
            <a:r>
              <a:rPr lang="en-US" sz="2400" dirty="0" err="1" smtClean="0">
                <a:latin typeface="Century Schoolbook" pitchFamily="18" charset="0"/>
              </a:rPr>
              <a:t>Zhi</a:t>
            </a:r>
            <a:r>
              <a:rPr lang="en-US" sz="2400" dirty="0" smtClean="0">
                <a:latin typeface="Century Schoolbook" pitchFamily="18" charset="0"/>
              </a:rPr>
              <a:t> et al. Evaluation of Three Algorithms for the Segmentation of Overlapping Cervical Cells. 2016.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 smtClean="0">
                <a:latin typeface="Century Schoolbook" pitchFamily="18" charset="0"/>
              </a:rPr>
              <a:t>ZIJDENBOS, Alex P. et al. </a:t>
            </a:r>
            <a:r>
              <a:rPr lang="en-US" sz="2400" dirty="0" err="1" smtClean="0">
                <a:latin typeface="Century Schoolbook" pitchFamily="18" charset="0"/>
              </a:rPr>
              <a:t>Morphometric</a:t>
            </a:r>
            <a:r>
              <a:rPr lang="en-US" sz="2400" dirty="0" smtClean="0">
                <a:latin typeface="Century Schoolbook" pitchFamily="18" charset="0"/>
              </a:rPr>
              <a:t> analysis of white matter lesions in MR images: method and validation. </a:t>
            </a:r>
            <a:r>
              <a:rPr lang="en-US" sz="2400" b="1" dirty="0" smtClean="0">
                <a:latin typeface="Century Schoolbook" pitchFamily="18" charset="0"/>
              </a:rPr>
              <a:t>IEEE transactions on medical imaging</a:t>
            </a:r>
            <a:r>
              <a:rPr lang="en-US" sz="2400" dirty="0" smtClean="0">
                <a:latin typeface="Century Schoolbook" pitchFamily="18" charset="0"/>
              </a:rPr>
              <a:t>, v. 13, n. 4, p. 716-724, 1994.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  <a:ea typeface="DejaVu Sans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dirty="0">
                <a:latin typeface="Century Schoolbook" pitchFamily="18" charset="0"/>
              </a:rPr>
              <a:t>B</a:t>
            </a:r>
            <a:r>
              <a:rPr lang="pt-BR" sz="2400" dirty="0" smtClean="0">
                <a:latin typeface="Century Schoolbook" pitchFamily="18" charset="0"/>
              </a:rPr>
              <a:t>YRD, Kenneth A.; ZENG, </a:t>
            </a:r>
            <a:r>
              <a:rPr lang="pt-BR" sz="2400" dirty="0" err="1" smtClean="0">
                <a:latin typeface="Century Schoolbook" pitchFamily="18" charset="0"/>
              </a:rPr>
              <a:t>Jianchao</a:t>
            </a:r>
            <a:r>
              <a:rPr lang="pt-BR" sz="2400" dirty="0" smtClean="0">
                <a:latin typeface="Century Schoolbook" pitchFamily="18" charset="0"/>
              </a:rPr>
              <a:t>; CHOUIKHA, Mohamed. A </a:t>
            </a:r>
            <a:r>
              <a:rPr lang="pt-BR" sz="2400" dirty="0" err="1" smtClean="0">
                <a:latin typeface="Century Schoolbook" pitchFamily="18" charset="0"/>
              </a:rPr>
              <a:t>Validation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model</a:t>
            </a:r>
            <a:r>
              <a:rPr lang="pt-BR" sz="2400" dirty="0" smtClean="0">
                <a:latin typeface="Century Schoolbook" pitchFamily="18" charset="0"/>
              </a:rPr>
              <a:t> for </a:t>
            </a:r>
            <a:r>
              <a:rPr lang="pt-BR" sz="2400" dirty="0" err="1" smtClean="0">
                <a:latin typeface="Century Schoolbook" pitchFamily="18" charset="0"/>
              </a:rPr>
              <a:t>segmentation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algorithms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of</a:t>
            </a:r>
            <a:r>
              <a:rPr lang="pt-BR" sz="2400" dirty="0" smtClean="0">
                <a:latin typeface="Century Schoolbook" pitchFamily="18" charset="0"/>
              </a:rPr>
              <a:t> digital </a:t>
            </a:r>
            <a:r>
              <a:rPr lang="pt-BR" sz="2400" dirty="0" err="1" smtClean="0">
                <a:latin typeface="Century Schoolbook" pitchFamily="18" charset="0"/>
              </a:rPr>
              <a:t>mammography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images</a:t>
            </a:r>
            <a:r>
              <a:rPr lang="pt-BR" sz="2400" dirty="0" smtClean="0">
                <a:latin typeface="Century Schoolbook" pitchFamily="18" charset="0"/>
              </a:rPr>
              <a:t>. </a:t>
            </a:r>
            <a:r>
              <a:rPr lang="pt-BR" sz="2400" b="1" dirty="0" err="1" smtClean="0">
                <a:latin typeface="Century Schoolbook" pitchFamily="18" charset="0"/>
              </a:rPr>
              <a:t>Journal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of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Applied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Science</a:t>
            </a:r>
            <a:r>
              <a:rPr lang="pt-BR" sz="2400" b="1" dirty="0" smtClean="0">
                <a:latin typeface="Century Schoolbook" pitchFamily="18" charset="0"/>
              </a:rPr>
              <a:t> &amp; </a:t>
            </a:r>
            <a:r>
              <a:rPr lang="pt-BR" sz="2400" b="1" dirty="0" err="1" smtClean="0">
                <a:latin typeface="Century Schoolbook" pitchFamily="18" charset="0"/>
              </a:rPr>
              <a:t>Engineering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Technology</a:t>
            </a:r>
            <a:r>
              <a:rPr lang="pt-BR" sz="2400" dirty="0" smtClean="0">
                <a:latin typeface="Century Schoolbook" pitchFamily="18" charset="0"/>
              </a:rPr>
              <a:t>, v. 1, 2007.</a:t>
            </a: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REFERÊNCIAS</a:t>
            </a:r>
            <a:endParaRPr lang="pt-BR" sz="3000" b="1" dirty="0"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REFERÊNCIAS</a:t>
            </a:r>
            <a:endParaRPr lang="pt-BR" sz="3000" b="1" dirty="0">
              <a:latin typeface="Century Schoolbook" pitchFamily="18" charset="0"/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dirty="0" smtClean="0">
                <a:latin typeface="Century Schoolbook" pitchFamily="18" charset="0"/>
              </a:rPr>
              <a:t>ESTRADA, Francisco J. </a:t>
            </a:r>
            <a:r>
              <a:rPr lang="pt-BR" sz="2400" b="1" dirty="0" err="1" smtClean="0">
                <a:latin typeface="Century Schoolbook" pitchFamily="18" charset="0"/>
              </a:rPr>
              <a:t>Advances</a:t>
            </a:r>
            <a:r>
              <a:rPr lang="pt-BR" sz="2400" b="1" dirty="0" smtClean="0">
                <a:latin typeface="Century Schoolbook" pitchFamily="18" charset="0"/>
              </a:rPr>
              <a:t> in </a:t>
            </a:r>
            <a:r>
              <a:rPr lang="pt-BR" sz="2400" b="1" dirty="0" err="1" smtClean="0">
                <a:latin typeface="Century Schoolbook" pitchFamily="18" charset="0"/>
              </a:rPr>
              <a:t>computational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image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segmentation</a:t>
            </a:r>
            <a:r>
              <a:rPr lang="pt-BR" sz="2400" b="1" dirty="0" smtClean="0">
                <a:latin typeface="Century Schoolbook" pitchFamily="18" charset="0"/>
              </a:rPr>
              <a:t> </a:t>
            </a:r>
            <a:r>
              <a:rPr lang="pt-BR" sz="2400" b="1" dirty="0" err="1" smtClean="0">
                <a:latin typeface="Century Schoolbook" pitchFamily="18" charset="0"/>
              </a:rPr>
              <a:t>and</a:t>
            </a:r>
            <a:r>
              <a:rPr lang="pt-BR" sz="2400" b="1" dirty="0" smtClean="0">
                <a:latin typeface="Century Schoolbook" pitchFamily="18" charset="0"/>
              </a:rPr>
              <a:t> perceptual </a:t>
            </a:r>
            <a:r>
              <a:rPr lang="pt-BR" sz="2400" b="1" dirty="0" err="1" smtClean="0">
                <a:latin typeface="Century Schoolbook" pitchFamily="18" charset="0"/>
              </a:rPr>
              <a:t>grouping</a:t>
            </a:r>
            <a:r>
              <a:rPr lang="pt-BR" sz="2400" dirty="0" smtClean="0">
                <a:latin typeface="Century Schoolbook" pitchFamily="18" charset="0"/>
              </a:rPr>
              <a:t>. </a:t>
            </a:r>
            <a:r>
              <a:rPr lang="pt-BR" sz="2400" dirty="0" err="1" smtClean="0">
                <a:latin typeface="Century Schoolbook" pitchFamily="18" charset="0"/>
              </a:rPr>
              <a:t>Chapter</a:t>
            </a:r>
            <a:r>
              <a:rPr lang="pt-BR" sz="2400" dirty="0" smtClean="0">
                <a:latin typeface="Century Schoolbook" pitchFamily="18" charset="0"/>
              </a:rPr>
              <a:t> 5. 2005. Tese de Doutorado. </a:t>
            </a:r>
            <a:r>
              <a:rPr lang="pt-BR" sz="2400" dirty="0" err="1" smtClean="0">
                <a:latin typeface="Century Schoolbook" pitchFamily="18" charset="0"/>
              </a:rPr>
              <a:t>University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of</a:t>
            </a:r>
            <a:r>
              <a:rPr lang="pt-BR" sz="2400" dirty="0" smtClean="0">
                <a:latin typeface="Century Schoolbook" pitchFamily="18" charset="0"/>
              </a:rPr>
              <a:t> Toronto.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dirty="0" smtClean="0">
                <a:latin typeface="Century Schoolbook" pitchFamily="18" charset="0"/>
              </a:rPr>
              <a:t>PESHKOV, </a:t>
            </a:r>
            <a:r>
              <a:rPr lang="pt-BR" sz="2400" dirty="0" err="1" smtClean="0">
                <a:latin typeface="Century Schoolbook" pitchFamily="18" charset="0"/>
              </a:rPr>
              <a:t>Klim</a:t>
            </a:r>
            <a:r>
              <a:rPr lang="pt-BR" sz="2400" dirty="0" smtClean="0">
                <a:latin typeface="Century Schoolbook" pitchFamily="18" charset="0"/>
              </a:rPr>
              <a:t>; PRÉVOT, Laurent. </a:t>
            </a:r>
            <a:r>
              <a:rPr lang="pt-BR" sz="2400" dirty="0" err="1" smtClean="0">
                <a:latin typeface="Century Schoolbook" pitchFamily="18" charset="0"/>
              </a:rPr>
              <a:t>Segmentation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evaluation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metrics</a:t>
            </a:r>
            <a:r>
              <a:rPr lang="pt-BR" sz="2400" dirty="0" smtClean="0">
                <a:latin typeface="Century Schoolbook" pitchFamily="18" charset="0"/>
              </a:rPr>
              <a:t>, a </a:t>
            </a:r>
            <a:r>
              <a:rPr lang="pt-BR" sz="2400" dirty="0" err="1" smtClean="0">
                <a:latin typeface="Century Schoolbook" pitchFamily="18" charset="0"/>
              </a:rPr>
              <a:t>comparison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grounded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on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prosodic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and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discourse</a:t>
            </a:r>
            <a:r>
              <a:rPr lang="pt-BR" sz="2400" dirty="0" smtClean="0">
                <a:latin typeface="Century Schoolbook" pitchFamily="18" charset="0"/>
              </a:rPr>
              <a:t> </a:t>
            </a:r>
            <a:r>
              <a:rPr lang="pt-BR" sz="2400" dirty="0" err="1" smtClean="0">
                <a:latin typeface="Century Schoolbook" pitchFamily="18" charset="0"/>
              </a:rPr>
              <a:t>units</a:t>
            </a:r>
            <a:r>
              <a:rPr lang="pt-BR" sz="2400" dirty="0" smtClean="0">
                <a:latin typeface="Century Schoolbook" pitchFamily="18" charset="0"/>
              </a:rPr>
              <a:t>. In: </a:t>
            </a:r>
            <a:r>
              <a:rPr lang="pt-BR" sz="2400" b="1" dirty="0" smtClean="0">
                <a:latin typeface="Century Schoolbook" pitchFamily="18" charset="0"/>
              </a:rPr>
              <a:t>LREC</a:t>
            </a:r>
            <a:r>
              <a:rPr lang="pt-BR" sz="2400" dirty="0" smtClean="0">
                <a:latin typeface="Century Schoolbook" pitchFamily="18" charset="0"/>
              </a:rPr>
              <a:t>. 2014. p. 321-325.</a:t>
            </a:r>
          </a:p>
          <a:p>
            <a:pPr marL="432000" indent="-324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  <a:ea typeface="DejaVu Sans"/>
            </a:endParaRPr>
          </a:p>
          <a:p>
            <a:pPr marL="432000" indent="-32364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PROCEDIMENTO</a:t>
            </a:r>
            <a:endParaRPr lang="pt-B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Não houve realização de pré-processamento nas imagens usadas;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Os resultados obtidos nas métricas de validação serão, em alguns casos, valores baixos;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As métricas de validação utilizados foram: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índice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Dice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Precision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Recall;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False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positive;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True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positive;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Avaliação das imagens a partir de composição das bandas por soma simétrica (Bloch, 1996) e média aritmética das bandas RGB.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MÉTODO: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OTSU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Algoritmo que assume que a imagem contém duas classes de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, seguindo uma distribuição bimodal (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de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background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e </a:t>
            </a:r>
            <a:r>
              <a:rPr lang="pt-BR" sz="2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foreground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), calculando um </a:t>
            </a:r>
            <a:r>
              <a:rPr lang="pt-BR" sz="24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threshold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que melhor separe as duas classes.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Possui boa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perfomance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se o histograma tem uma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distribuiçao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bimodal e,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tambem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, se possuir um </a:t>
            </a: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vale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bem definido entre dois </a:t>
            </a:r>
            <a:r>
              <a:rPr lang="pt-BR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picos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Desvantagem: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Caso a área do objeto em relação ao </a:t>
            </a:r>
            <a:r>
              <a:rPr lang="pt-BR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background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seja consideravelmente menor, o algoritmo tende a piorar devido a ausência da bimodalidade.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MÉTODO: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ENTROPIA DE RENYI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O algoritmo baseado na entropia de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Renyi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realiza a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binarização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de uma imagem através de duas distribuições probabilísticas (objeto e fundo do objeto)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Desvantagem: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MÉTODO: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CRESCIMENTO DE REGIÃO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3280" y="1768319"/>
            <a:ext cx="9068760" cy="474782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Algoritmo que define regiões pré-selecionadas através de uma semente (</a:t>
            </a:r>
            <a:r>
              <a:rPr lang="pt-B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seed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) inicial. A abordagem ocorre verificando se o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vizinho à semente pertence, ou não, a sua região, e, em caso positivo, tal pixel é incorporado a essa região.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Regiões com mesmas propriedades são corretamente separadas;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Imagens com bordas bem definidas resultam em melhores segmentações;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Desvantagem: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Sensível a ruído;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Aplicado de maneira local, desconsiderando a visão geral do problema;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Computacionalmente custoso.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MÉTODO: 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K-MÉDIAS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Algoritmo que realiza o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particionamento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(separação) em “k”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clusters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para um conjunto de dados. 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A afiliação (atribuição) de um dado pertencente a um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cluster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, é definido pela distância deste dado para um centroide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K</a:t>
            </a:r>
            <a:r>
              <a:rPr lang="pt-BR" sz="2200" strike="noStrike" spc="-1" baseline="-33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n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qualquer. A escolha de um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centróide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para cada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cluster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é definido por uma </a:t>
            </a:r>
            <a:r>
              <a:rPr lang="pt-B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seed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, e esta </a:t>
            </a:r>
            <a:r>
              <a:rPr lang="pt-B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seed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varia a cada nova execução do algoritmo.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Fácil implementação;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Rápida execução;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Versões variadas são criadas para atingir propósitos diferentes.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Desvantagem: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A escolha aleatória de uma </a:t>
            </a:r>
            <a:r>
              <a:rPr lang="pt-B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seed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pode levar a resultados diferentes a partir de uma mesma imagem. Isto se acentua quando o conjunto de dados possui ruído.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MÉTODO: </a:t>
            </a:r>
            <a:r>
              <a:rPr lang="pt-BR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Fuzzy</a:t>
            </a: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</a:t>
            </a:r>
            <a:r>
              <a:rPr lang="pt-BR" sz="3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C-Means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Algoritmo semelhante ao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K-Médias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. O que diferencia este algoritmo, é o fato de ele utilizar um parâmetro chamado “</a:t>
            </a:r>
            <a:r>
              <a:rPr lang="pt-BR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membership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 que indica o quanto um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pixel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pode estar relacionado a um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particionamento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, em detrimento de outro. No </a:t>
            </a:r>
            <a:r>
              <a:rPr lang="pt-BR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K-Médias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, um pixel só pode pertencer exatamente à um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cluster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. 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Fácil implementação;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Entrega bons resultados para dados correlacionados;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Desvantagem: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Para melhores resultados, é necessário um maior número de iterações;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864000" lvl="1" indent="-323640" algn="just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Especificação do número de </a:t>
            </a:r>
            <a:r>
              <a:rPr lang="pt-BR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clusters</a:t>
            </a:r>
            <a:r>
              <a:rPr lang="pt-BR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 à priori.</a:t>
            </a:r>
            <a:endParaRPr lang="pt-BR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720" y="303120"/>
            <a:ext cx="9072000" cy="12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8000"/>
              </a:lnSpc>
            </a:pPr>
            <a:r>
              <a:rPr lang="pt-BR" sz="3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  <a:ea typeface="DejaVu Sans"/>
              </a:rPr>
              <a:t>MÉTRICAS DE VALIDAÇÃO</a:t>
            </a:r>
            <a:endParaRPr lang="pt-BR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Este termo é utilizado para verificar a qualidade de segmentação de uma imagem;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Por exemplo: em um cenário onde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é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feita a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comparação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de uma imagem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segmentada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com o “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ground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truth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”, os resultados obtidos revelarão o quão a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segmentação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foi efetiva em realizar a separação daquilo que 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se 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quer verificar em relação ao “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ground</a:t>
            </a:r>
            <a:r>
              <a:rPr lang="pt-BR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 </a:t>
            </a:r>
            <a:r>
              <a:rPr lang="pt-BR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truth</a:t>
            </a:r>
            <a:r>
              <a:rPr lang="pt-BR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 pitchFamily="18" charset="0"/>
              </a:rPr>
              <a:t>”.</a:t>
            </a: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  <a:p>
            <a:pPr marL="432000" indent="-323640" algn="just">
              <a:lnSpc>
                <a:spcPct val="100000"/>
              </a:lnSpc>
              <a:buClr>
                <a:srgbClr val="000000"/>
              </a:buClr>
              <a:buSzPct val="45000"/>
            </a:pPr>
            <a:endParaRPr lang="pt-BR" sz="2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1206</Words>
  <Application>Microsoft Office PowerPoint</Application>
  <PresentationFormat>Personalizar</PresentationFormat>
  <Paragraphs>231</Paragraphs>
  <Slides>23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RESULTADOS: Carcinoma</vt:lpstr>
      <vt:lpstr>RESULTADOS: Carcinoma</vt:lpstr>
      <vt:lpstr>RESULTADOS: Carcinoma</vt:lpstr>
      <vt:lpstr>RESULTADOS: Moderate Dysplastic</vt:lpstr>
      <vt:lpstr>RESULTADOS: Moderate Dysplastic</vt:lpstr>
      <vt:lpstr>RESULTADOS: Moderate Dysplastic</vt:lpstr>
      <vt:lpstr>RESULTADOS: Normal Intermediate</vt:lpstr>
      <vt:lpstr>RESULTADOS: Normal Intermediate</vt:lpstr>
      <vt:lpstr>RESULTADOS: Normal Intermediate</vt:lpstr>
      <vt:lpstr>REFERÊNCIAS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Bruno</dc:creator>
  <cp:lastModifiedBy>Tec. Lab. Jonathan</cp:lastModifiedBy>
  <cp:revision>148</cp:revision>
  <cp:lastPrinted>1601-01-01T00:00:00Z</cp:lastPrinted>
  <dcterms:created xsi:type="dcterms:W3CDTF">2016-05-01T13:34:10Z</dcterms:created>
  <dcterms:modified xsi:type="dcterms:W3CDTF">2016-06-27T12:18:37Z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