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0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86D10B-5FA7-4534-92F0-589236ABF787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A41C8E2-0F60-4B5B-AD53-FD06A965D4CC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3390EC4A-1AE8-493B-82A6-0FE11D8E85B5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CDC738E6-C8C7-48E9-8A3A-349B205C58AA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D3B84E38-A0F5-4F85-8CFB-337BB8FB737E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E59B8C0F-33CE-4F81-B0F9-72E8308A19B6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FCB7561B-3C9D-4B97-879A-3242B854DAE3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FE27A865-A4BA-4E70-8B82-0808E61E6405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B7F5597-54C8-4E09-A240-6D64E144E1F2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FB2B40E-084A-41FA-97B3-3D7F42976627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CBC70F8-EC4B-49FA-9B4C-250B9082EE6B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C4E06FB-D69A-49DA-BA89-4CFE1E37F856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C15E53D8-3416-4970-A95C-8786FA8FA743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BE7C5A07-795F-43DE-A15A-2747070EAFD0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658080" y="0"/>
            <a:ext cx="180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23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9826560" y="0"/>
            <a:ext cx="144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89920" y="6300720"/>
            <a:ext cx="602640" cy="602640"/>
          </a:xfrm>
          <a:custGeom>
            <a:avLst/>
            <a:gdLst/>
            <a:ah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419040" y="0"/>
            <a:ext cx="669240" cy="7558920"/>
          </a:xfrm>
          <a:prstGeom prst="rect">
            <a:avLst/>
          </a:prstGeom>
          <a:solidFill>
            <a:srgbClr val="b2c0da">
              <a:alpha val="54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04920" y="0"/>
            <a:ext cx="113760" cy="7558920"/>
          </a:xfrm>
          <a:prstGeom prst="rect">
            <a:avLst/>
          </a:prstGeom>
          <a:solidFill>
            <a:srgbClr val="d0d8e7">
              <a:alpha val="36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92240" y="0"/>
            <a:ext cx="197640" cy="7558920"/>
          </a:xfrm>
          <a:prstGeom prst="rect">
            <a:avLst/>
          </a:prstGeom>
          <a:solidFill>
            <a:srgbClr val="d0d8e7">
              <a:alpha val="70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257480" y="0"/>
            <a:ext cx="251640" cy="7558920"/>
          </a:xfrm>
          <a:prstGeom prst="rect">
            <a:avLst/>
          </a:prstGeom>
          <a:solidFill>
            <a:srgbClr val="e9ecf3">
              <a:alpha val="71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Line 11"/>
          <p:cNvSpPr/>
          <p:nvPr/>
        </p:nvSpPr>
        <p:spPr>
          <a:xfrm>
            <a:off x="11556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1008000" y="0"/>
            <a:ext cx="1440" cy="7559640"/>
          </a:xfrm>
          <a:prstGeom prst="line">
            <a:avLst/>
          </a:prstGeom>
          <a:ln w="57240">
            <a:solidFill>
              <a:srgbClr val="e9ec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901520" y="0"/>
            <a:ext cx="1800" cy="7559640"/>
          </a:xfrm>
          <a:prstGeom prst="line">
            <a:avLst/>
          </a:prstGeom>
          <a:ln w="284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174680" y="0"/>
            <a:ext cx="1440" cy="7559640"/>
          </a:xfrm>
          <a:prstGeom prst="line">
            <a:avLst/>
          </a:prstGeom>
          <a:ln w="936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100454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343160" y="0"/>
            <a:ext cx="81720" cy="7558920"/>
          </a:xfrm>
          <a:prstGeom prst="rect">
            <a:avLst/>
          </a:prstGeom>
          <a:solidFill>
            <a:srgbClr val="b2c0da">
              <a:alpha val="51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71400" y="3780000"/>
            <a:ext cx="1424880" cy="1424880"/>
          </a:xfrm>
          <a:custGeom>
            <a:avLst/>
            <a:gdLst/>
            <a:ahLst/>
            <a:rect l="l" t="t" r="r" b="b"/>
            <a:pathLst>
              <a:path w="1982" h="1892"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442880" y="5364000"/>
            <a:ext cx="704160" cy="704160"/>
          </a:xfrm>
          <a:custGeom>
            <a:avLst/>
            <a:gdLst/>
            <a:ahLst/>
            <a:rect l="l" t="t" r="r" b="b"/>
            <a:pathLst>
              <a:path w="981" h="891"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01680" y="6064200"/>
            <a:ext cx="148680" cy="148680"/>
          </a:xfrm>
          <a:custGeom>
            <a:avLst/>
            <a:gdLst/>
            <a:ahLst/>
            <a:rect l="l" t="t" r="r" b="b"/>
            <a:pathLst>
              <a:path w="270" h="119"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833480" y="6380280"/>
            <a:ext cx="300960" cy="300960"/>
          </a:xfrm>
          <a:custGeom>
            <a:avLst/>
            <a:gdLst/>
            <a:ahLst/>
            <a:rect l="l" t="t" r="r" b="b"/>
            <a:pathLst>
              <a:path w="419" h="329"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100240" y="4956120"/>
            <a:ext cx="401040" cy="401040"/>
          </a:xfrm>
          <a:custGeom>
            <a:avLst/>
            <a:gdLst/>
            <a:ahLst/>
            <a:rect l="l" t="t" r="r" b="b"/>
            <a:pathLst>
              <a:path w="559" h="469"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algn="ctr" dir="5400000" dist="2484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9280" y="3443400"/>
            <a:ext cx="6801840" cy="208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SEGMENTAÇÃO DE IMAGENS DE CÉLULAS CERVICAIS – BASE HERLEV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9280" y="5514840"/>
            <a:ext cx="6801840" cy="1510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DICE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PRECISION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RECALL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FALSE POSITIVE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FALSE NEGATIVE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OBJETIVOS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Avaliar quantitativamente o desempenho de cinco (05) diferentes métodos de segmentação. São eles: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Otsu;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Entropia de Renyi;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Crescimento de Região;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K-médias;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Segmentação Fuzzy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(Fuzzy C-Means).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Evidenciar a dificuldade ao segmentar imagens em problemas enfrentados na prática.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PROCEDIMENTO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Não houve realização de pré-processamento nas imagens usadas;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Os resultados obtidos nas métricas de validação serão, em alguns casos, valores baixos;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As métricas de validação utilizados foram: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índice Dice;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Precision;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Recall;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False positive;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True positive;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Avaliação das imagens a partir de composição das bandas por soma simétrica (Bloch, 1996) e média aritmética das bandas RGB.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MÉTODO: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OTSU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Algoritmo que assume que a imagem contém duas classes de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, seguindo uma distribuição bimodal (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de background e foreground), calculando um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threshold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que melhor separe as duas classes.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Possui boa perfomance se o histograma tem uma distribuiçao bimodal e, tambem, se possuir um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vale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bem definido entre dois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picos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Desvantagem: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Caso a área do objeto em relação ao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background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seja consideravelmente menor, o algoritmo tende a piorar devido a ausência da bimodalidade.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MÉTODO: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ENTROPIA DE RENYI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 algoritmo baseado na entropia de Renyi realiza a binarização de uma imagem através de duas distribuições probabilísticas (objeto e fundo do objeto)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Desvantagem: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MÉTODO: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CRESCIMENTO DE REGIÃO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Algoritmo que define regiões pré-selecionadas através de uma semente (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seed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 inicial. A abordagem ocorre verificando se o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vizinho à semente pertence, ou não, a sua região, e, em caso positivo, tal pixel é incorporado a essa região.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Regiões com mesmas propriedades são corretamente separadas;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Imagens com bordas bem definidas resultam em melhores segmentações;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Desvantagem: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Sensível a ruído;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Aplicado de maneira local, desconsiderando a visão geral do problema;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Computacionalmente custoso.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MÉTODO: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K-MÉDIAS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Algoritmo que realiza o particionamento (separação) em “k”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clusters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para um conjunto de dados. 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 afiliação (atribuição) de um dado pertencente a um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, é definido pela distância deste dado para um centroide K</a:t>
            </a:r>
            <a:r>
              <a:rPr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n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qualquer. A escolha de um centróide para cada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é definido por uma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seed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, e esta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seed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varia a cada nova execução do algoritmo.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Fácil implementação;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Rápida execução;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Versões variadas são criadas para atingir propósitos diferentes.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Desvantagem: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 escolha aleatória de uma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seed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pode levar a resultados diferentes a partir de uma mesma imagem. Isto se acentua quando o conjunto de dados possui ruído.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MÉTODO: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Fuzzy C-Means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Algoritmo semelhante ao K-Médias. O que diferencia este algoritmo, é o fato de ele utilizar um parâmetro chamado “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membership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” que indica o quanto um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pode estar relacionado a um particionamento, em detrimento de outro. No K-Médias, um pixel só pode pertencer exatamente à um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cluster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Fácil implementação;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Entrega bons resultados para dados correlacionados;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Desvantagem: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Para melhores resultados, é necessário um maior número de iterações;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Especificação do número de </a:t>
            </a:r>
            <a:r>
              <a:rPr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clusters</a:t>
            </a: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à priori.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8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MÉTRICAS DE VALIDAÇÃO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Este termo é utilizado para verificar a qualidade de segmentação de uma imagem;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Por exemplo: em um cenário onde e feita a comparaçao de uma imagem segmentado com o “ground truth”, os resultados obtidos revelarão o quão a sua segmentação foi efetiva em realizar a separação daquilo que você quer verificar em relação ao “ground truth”.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Application>LibreOffice/5.0.5.2$Linux_x86 LibreOffice_project/55b006a02d247b5f7215fc6ea0fde844b30035b3</Application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2016-05-01T13:34:10Z</dcterms:created>
  <dc:creator>Bruno</dc:creator>
  <dc:language>pt-BR</dc:language>
  <cp:lastPrinted>1601-01-01T00:00:00Z</cp:lastPrinted>
  <dcterms:modified xsi:type="dcterms:W3CDTF">2016-06-26T17:13:15Z</dcterms:modified>
  <cp:revision>95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