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82" r:id="rId9"/>
    <p:sldId id="280" r:id="rId10"/>
    <p:sldId id="283" r:id="rId11"/>
    <p:sldId id="284" r:id="rId12"/>
    <p:sldId id="274" r:id="rId13"/>
    <p:sldId id="285" r:id="rId14"/>
    <p:sldId id="288" r:id="rId15"/>
    <p:sldId id="279" r:id="rId16"/>
    <p:sldId id="286" r:id="rId17"/>
    <p:sldId id="287" r:id="rId18"/>
    <p:sldId id="289" r:id="rId19"/>
    <p:sldId id="290" r:id="rId20"/>
    <p:sldId id="277" r:id="rId21"/>
    <p:sldId id="291" r:id="rId22"/>
    <p:sldId id="281" r:id="rId23"/>
    <p:sldId id="278" r:id="rId2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dows\pdi\trabalho%203\valo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dows\pdi\trabalho%203\valo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dows\pdi\trabalho%203\valo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dows\pdi\trabalho%203\valo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MSE</a:t>
            </a:r>
            <a:r>
              <a:rPr lang="pt-BR" baseline="0"/>
              <a:t> e PSNR</a:t>
            </a:r>
            <a:endParaRPr lang="pt-BR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MSE</c:v>
          </c:tx>
          <c:cat>
            <c:numRef>
              <c:f>Mean!$A$2:$A$5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Mean!$B$2:$B$5</c:f>
              <c:numCache>
                <c:formatCode>General</c:formatCode>
                <c:ptCount val="4"/>
                <c:pt idx="0">
                  <c:v>47.2</c:v>
                </c:pt>
                <c:pt idx="1">
                  <c:v>28.97</c:v>
                </c:pt>
                <c:pt idx="2">
                  <c:v>6.41</c:v>
                </c:pt>
                <c:pt idx="3">
                  <c:v>3.21</c:v>
                </c:pt>
              </c:numCache>
            </c:numRef>
          </c:val>
        </c:ser>
        <c:ser>
          <c:idx val="1"/>
          <c:order val="1"/>
          <c:tx>
            <c:v>PSNR</c:v>
          </c:tx>
          <c:val>
            <c:numRef>
              <c:f>Mean!$D$2:$D$5</c:f>
              <c:numCache>
                <c:formatCode>General</c:formatCode>
                <c:ptCount val="4"/>
                <c:pt idx="0">
                  <c:v>27.08</c:v>
                </c:pt>
                <c:pt idx="1">
                  <c:v>30.09</c:v>
                </c:pt>
                <c:pt idx="2">
                  <c:v>37.03</c:v>
                </c:pt>
                <c:pt idx="3">
                  <c:v>40</c:v>
                </c:pt>
              </c:numCache>
            </c:numRef>
          </c:val>
        </c:ser>
        <c:marker val="1"/>
        <c:axId val="71019136"/>
        <c:axId val="74191616"/>
      </c:lineChart>
      <c:catAx>
        <c:axId val="7101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Número</a:t>
                </a:r>
                <a:r>
                  <a:rPr lang="pt-BR" baseline="0"/>
                  <a:t> de Imagens</a:t>
                </a:r>
                <a:endParaRPr lang="pt-BR"/>
              </a:p>
            </c:rich>
          </c:tx>
          <c:layout/>
        </c:title>
        <c:numFmt formatCode="General" sourceLinked="1"/>
        <c:tickLblPos val="nextTo"/>
        <c:crossAx val="74191616"/>
        <c:crosses val="autoZero"/>
        <c:auto val="1"/>
        <c:lblAlgn val="ctr"/>
        <c:lblOffset val="100"/>
      </c:catAx>
      <c:valAx>
        <c:axId val="74191616"/>
        <c:scaling>
          <c:orientation val="minMax"/>
        </c:scaling>
        <c:axPos val="l"/>
        <c:majorGridlines/>
        <c:numFmt formatCode="General" sourceLinked="1"/>
        <c:tickLblPos val="nextTo"/>
        <c:crossAx val="71019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lineChart>
        <c:grouping val="standard"/>
        <c:ser>
          <c:idx val="0"/>
          <c:order val="0"/>
          <c:tx>
            <c:v>SSIM</c:v>
          </c:tx>
          <c:cat>
            <c:numRef>
              <c:f>Mean!$A$2:$A$5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Mean!$C$2:$C$5</c:f>
              <c:numCache>
                <c:formatCode>General</c:formatCode>
                <c:ptCount val="4"/>
                <c:pt idx="0">
                  <c:v>0.8460000000000002</c:v>
                </c:pt>
                <c:pt idx="1">
                  <c:v>0.91100000000000003</c:v>
                </c:pt>
                <c:pt idx="2">
                  <c:v>0.9790000000000002</c:v>
                </c:pt>
                <c:pt idx="3">
                  <c:v>0.98899999999999999</c:v>
                </c:pt>
              </c:numCache>
            </c:numRef>
          </c:val>
        </c:ser>
        <c:marker val="1"/>
        <c:axId val="74219904"/>
        <c:axId val="74221824"/>
      </c:lineChart>
      <c:catAx>
        <c:axId val="74219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Número de Imagens</a:t>
                </a:r>
              </a:p>
            </c:rich>
          </c:tx>
          <c:layout/>
        </c:title>
        <c:numFmt formatCode="General" sourceLinked="1"/>
        <c:tickLblPos val="nextTo"/>
        <c:crossAx val="74221824"/>
        <c:crosses val="autoZero"/>
        <c:auto val="1"/>
        <c:lblAlgn val="ctr"/>
        <c:lblOffset val="100"/>
      </c:catAx>
      <c:valAx>
        <c:axId val="74221824"/>
        <c:scaling>
          <c:orientation val="minMax"/>
        </c:scaling>
        <c:axPos val="l"/>
        <c:majorGridlines/>
        <c:numFmt formatCode="General" sourceLinked="1"/>
        <c:tickLblPos val="nextTo"/>
        <c:crossAx val="742199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MSE</a:t>
            </a:r>
            <a:r>
              <a:rPr lang="pt-BR" baseline="0"/>
              <a:t> e PSNR</a:t>
            </a:r>
            <a:endParaRPr lang="pt-BR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MSE</c:v>
          </c:tx>
          <c:cat>
            <c:numRef>
              <c:f>'Adaptive Mean'!$A$2:$A$5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'Adaptive Mean'!$B$2:$B$5</c:f>
              <c:numCache>
                <c:formatCode>General</c:formatCode>
                <c:ptCount val="4"/>
                <c:pt idx="0">
                  <c:v>48.37</c:v>
                </c:pt>
                <c:pt idx="1">
                  <c:v>35.340000000000003</c:v>
                </c:pt>
                <c:pt idx="2">
                  <c:v>33.28</c:v>
                </c:pt>
                <c:pt idx="3">
                  <c:v>34.17</c:v>
                </c:pt>
              </c:numCache>
            </c:numRef>
          </c:val>
        </c:ser>
        <c:ser>
          <c:idx val="1"/>
          <c:order val="1"/>
          <c:tx>
            <c:v>PSNR</c:v>
          </c:tx>
          <c:cat>
            <c:numRef>
              <c:f>'Adaptive Mean'!$A$2:$A$5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'Adaptive Mean'!$D$2:$D$5</c:f>
              <c:numCache>
                <c:formatCode>General</c:formatCode>
                <c:ptCount val="4"/>
                <c:pt idx="0">
                  <c:v>26.74</c:v>
                </c:pt>
                <c:pt idx="1">
                  <c:v>27.88</c:v>
                </c:pt>
                <c:pt idx="2">
                  <c:v>27.18</c:v>
                </c:pt>
                <c:pt idx="3">
                  <c:v>26.34</c:v>
                </c:pt>
              </c:numCache>
            </c:numRef>
          </c:val>
        </c:ser>
        <c:marker val="1"/>
        <c:axId val="84387712"/>
        <c:axId val="84439040"/>
      </c:lineChart>
      <c:catAx>
        <c:axId val="84387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Máscara</a:t>
                </a:r>
              </a:p>
            </c:rich>
          </c:tx>
          <c:layout/>
        </c:title>
        <c:numFmt formatCode="General" sourceLinked="1"/>
        <c:tickLblPos val="nextTo"/>
        <c:crossAx val="84439040"/>
        <c:crosses val="autoZero"/>
        <c:auto val="1"/>
        <c:lblAlgn val="ctr"/>
        <c:lblOffset val="100"/>
      </c:catAx>
      <c:valAx>
        <c:axId val="84439040"/>
        <c:scaling>
          <c:orientation val="minMax"/>
        </c:scaling>
        <c:axPos val="l"/>
        <c:majorGridlines/>
        <c:numFmt formatCode="General" sourceLinked="1"/>
        <c:tickLblPos val="nextTo"/>
        <c:crossAx val="843877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lineChart>
        <c:grouping val="standard"/>
        <c:ser>
          <c:idx val="0"/>
          <c:order val="0"/>
          <c:tx>
            <c:v>SSIM</c:v>
          </c:tx>
          <c:cat>
            <c:numRef>
              <c:f>'Adaptive Mean'!$A$2:$A$5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'Adaptive Mean'!$C$2:$C$5</c:f>
              <c:numCache>
                <c:formatCode>General</c:formatCode>
                <c:ptCount val="4"/>
                <c:pt idx="0">
                  <c:v>0.73199999999999998</c:v>
                </c:pt>
                <c:pt idx="1">
                  <c:v>0.81100000000000005</c:v>
                </c:pt>
                <c:pt idx="2">
                  <c:v>0.82299999999999995</c:v>
                </c:pt>
                <c:pt idx="3">
                  <c:v>0.80800000000000005</c:v>
                </c:pt>
              </c:numCache>
            </c:numRef>
          </c:val>
        </c:ser>
        <c:marker val="1"/>
        <c:axId val="93746304"/>
        <c:axId val="93757824"/>
      </c:lineChart>
      <c:catAx>
        <c:axId val="93746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Máscara</a:t>
                </a:r>
              </a:p>
            </c:rich>
          </c:tx>
          <c:layout/>
        </c:title>
        <c:numFmt formatCode="General" sourceLinked="1"/>
        <c:tickLblPos val="nextTo"/>
        <c:crossAx val="93757824"/>
        <c:crosses val="autoZero"/>
        <c:auto val="1"/>
        <c:lblAlgn val="ctr"/>
        <c:lblOffset val="100"/>
      </c:catAx>
      <c:valAx>
        <c:axId val="93757824"/>
        <c:scaling>
          <c:orientation val="minMax"/>
        </c:scaling>
        <c:axPos val="l"/>
        <c:majorGridlines/>
        <c:numFmt formatCode="General" sourceLinked="1"/>
        <c:tickLblPos val="nextTo"/>
        <c:crossAx val="937463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Imagem 5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Imagem 103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Imagem 104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Imagem 14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Imagem 14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36FE8C0-4C47-4424-AB79-9B05303768A6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8B3F5BA-4DC9-4A90-AC24-B8108B9A2D8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534D224-DA6D-4754-9680-DCE44BB691F9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 dirty="0" smtClean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 da imagem.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Processamento Digital de Imagens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Tarcísio Bruno C. Oliveira e 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Jonathan Negreiros de Freitas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 DAS IMAGENS</a:t>
            </a:r>
          </a:p>
        </p:txBody>
      </p:sp>
      <p:pic>
        <p:nvPicPr>
          <p:cNvPr id="5" name="Imagem 4" descr="len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3909776" cy="39097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528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47.2, PSNR = 27.08, SSIM = 0.846</a:t>
            </a:r>
            <a:endParaRPr lang="en-US" sz="1600" dirty="0">
              <a:latin typeface="Century Schoolbook" pitchFamily="18" charset="0"/>
            </a:endParaRPr>
          </a:p>
        </p:txBody>
      </p:sp>
      <p:pic>
        <p:nvPicPr>
          <p:cNvPr id="8" name="Imagem 7" descr="lena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4848" y="1700808"/>
            <a:ext cx="3909600" cy="39096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126876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28.97, PSNR = 30.09, SSIM = 0.911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12160" y="57547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10 </a:t>
            </a:r>
            <a:r>
              <a:rPr lang="en-US" sz="1600" dirty="0" err="1" smtClean="0">
                <a:latin typeface="Century Schoolbook" pitchFamily="18" charset="0"/>
              </a:rPr>
              <a:t>imagens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575474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5 </a:t>
            </a:r>
            <a:r>
              <a:rPr lang="en-US" sz="1600" dirty="0" err="1" smtClean="0">
                <a:latin typeface="Century Schoolbook" pitchFamily="18" charset="0"/>
              </a:rPr>
              <a:t>imagens</a:t>
            </a:r>
            <a:endParaRPr lang="en-US" sz="16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 DAS IMAGENS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6.41, PSNR = 37.03, SSIM = 0.979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72000" y="126876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28.97, PSNR = 40.00, SSIM = 0.989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12160" y="57547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100 </a:t>
            </a:r>
            <a:r>
              <a:rPr lang="en-US" sz="1600" dirty="0" err="1" smtClean="0">
                <a:latin typeface="Century Schoolbook" pitchFamily="18" charset="0"/>
              </a:rPr>
              <a:t>imagens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575474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50 </a:t>
            </a:r>
            <a:r>
              <a:rPr lang="en-US" sz="1600" dirty="0" err="1" smtClean="0">
                <a:latin typeface="Century Schoolbook" pitchFamily="18" charset="0"/>
              </a:rPr>
              <a:t>imagens</a:t>
            </a:r>
            <a:endParaRPr lang="en-US" sz="1600" dirty="0">
              <a:latin typeface="Century Schoolbook" pitchFamily="18" charset="0"/>
            </a:endParaRPr>
          </a:p>
        </p:txBody>
      </p:sp>
      <p:pic>
        <p:nvPicPr>
          <p:cNvPr id="12" name="Imagem 11" descr="lena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3909600" cy="3909600"/>
          </a:xfrm>
          <a:prstGeom prst="rect">
            <a:avLst/>
          </a:prstGeom>
        </p:spPr>
      </p:pic>
      <p:pic>
        <p:nvPicPr>
          <p:cNvPr id="13" name="Imagem 12" descr="lena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2840" y="1700808"/>
            <a:ext cx="3909600" cy="39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 DAS IMAGENS</a:t>
            </a:r>
          </a:p>
        </p:txBody>
      </p:sp>
      <p:graphicFrame>
        <p:nvGraphicFramePr>
          <p:cNvPr id="14" name="Gráfico 13"/>
          <p:cNvGraphicFramePr/>
          <p:nvPr/>
        </p:nvGraphicFramePr>
        <p:xfrm>
          <a:off x="2483768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241176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</a:t>
            </a:r>
            <a:r>
              <a:rPr lang="pt-BR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DAS IMAGENS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/>
            </a:r>
            <a:b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</a:b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457200" y="1600200"/>
            <a:ext cx="7499176" cy="4133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Notamos que quanto mais imagens usamos para fazer a m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édia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melhores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são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qualidade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imagem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Visualmente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essa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melhoria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é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perceptível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quando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mudamos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5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10,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50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100 a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melhoria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é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imperceptível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ao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olho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esse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tipo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ruído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três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tipos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são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bastante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similiares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estão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de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acordo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com a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percepção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visual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humana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semelhança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é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evidenciada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pelos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gráficos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EXPERIMENTO: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 da média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99176" cy="36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 testar a qualidade do filtro da média, os três indicadores foram calculados para máscaras de tamanho 3x3, 5x5, 7x7 </a:t>
            </a:r>
            <a:r>
              <a:rPr lang="pt-BR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9x9.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FILTRO DA MÉDIA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</a:t>
            </a:r>
            <a:r>
              <a:rPr lang="en-US" sz="1600" dirty="0" smtClean="0">
                <a:latin typeface="Century Schoolbook" pitchFamily="18" charset="0"/>
              </a:rPr>
              <a:t>48.37, </a:t>
            </a:r>
            <a:r>
              <a:rPr lang="en-US" sz="1600" dirty="0" smtClean="0">
                <a:latin typeface="Century Schoolbook" pitchFamily="18" charset="0"/>
              </a:rPr>
              <a:t>PSNR = </a:t>
            </a:r>
            <a:r>
              <a:rPr lang="en-US" sz="1600" dirty="0" smtClean="0">
                <a:latin typeface="Century Schoolbook" pitchFamily="18" charset="0"/>
              </a:rPr>
              <a:t>26.74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SSIM = </a:t>
            </a:r>
            <a:r>
              <a:rPr lang="en-US" sz="1600" dirty="0" smtClean="0">
                <a:latin typeface="Century Schoolbook" pitchFamily="18" charset="0"/>
              </a:rPr>
              <a:t>0.732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72000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</a:t>
            </a:r>
            <a:r>
              <a:rPr lang="en-US" sz="1600" dirty="0" smtClean="0">
                <a:latin typeface="Century Schoolbook" pitchFamily="18" charset="0"/>
              </a:rPr>
              <a:t>35.34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PSNR = </a:t>
            </a:r>
            <a:r>
              <a:rPr lang="en-US" sz="1600" dirty="0" smtClean="0">
                <a:latin typeface="Century Schoolbook" pitchFamily="18" charset="0"/>
              </a:rPr>
              <a:t>27.88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SSIM = </a:t>
            </a:r>
            <a:r>
              <a:rPr lang="en-US" sz="1600" dirty="0" smtClean="0">
                <a:latin typeface="Century Schoolbook" pitchFamily="18" charset="0"/>
              </a:rPr>
              <a:t>0.811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2372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3x3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44420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5x5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4" name="Imagem 13" descr="len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3909600" cy="3909600"/>
          </a:xfrm>
          <a:prstGeom prst="rect">
            <a:avLst/>
          </a:prstGeom>
        </p:spPr>
      </p:pic>
      <p:pic>
        <p:nvPicPr>
          <p:cNvPr id="15" name="Imagem 14" descr="lena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4848" y="1679640"/>
            <a:ext cx="3909600" cy="39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FILTRO DA MÉDIA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</a:t>
            </a:r>
            <a:r>
              <a:rPr lang="en-US" sz="1600" dirty="0" smtClean="0">
                <a:latin typeface="Century Schoolbook" pitchFamily="18" charset="0"/>
              </a:rPr>
              <a:t>33.28, </a:t>
            </a:r>
            <a:r>
              <a:rPr lang="en-US" sz="1600" dirty="0" smtClean="0">
                <a:latin typeface="Century Schoolbook" pitchFamily="18" charset="0"/>
              </a:rPr>
              <a:t>PSNR = </a:t>
            </a:r>
            <a:r>
              <a:rPr lang="en-US" sz="1600" dirty="0" smtClean="0">
                <a:latin typeface="Century Schoolbook" pitchFamily="18" charset="0"/>
              </a:rPr>
              <a:t>27.18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SSIM = </a:t>
            </a:r>
            <a:r>
              <a:rPr lang="en-US" sz="1600" dirty="0" smtClean="0">
                <a:latin typeface="Century Schoolbook" pitchFamily="18" charset="0"/>
              </a:rPr>
              <a:t>0.823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72000" y="12902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 pitchFamily="18" charset="0"/>
              </a:rPr>
              <a:t>MSE = </a:t>
            </a:r>
            <a:r>
              <a:rPr lang="en-US" sz="1600" dirty="0" smtClean="0">
                <a:latin typeface="Century Schoolbook" pitchFamily="18" charset="0"/>
              </a:rPr>
              <a:t>34.17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PSNR = </a:t>
            </a:r>
            <a:r>
              <a:rPr lang="en-US" sz="1600" dirty="0" smtClean="0">
                <a:latin typeface="Century Schoolbook" pitchFamily="18" charset="0"/>
              </a:rPr>
              <a:t>27.88</a:t>
            </a:r>
            <a:r>
              <a:rPr lang="en-US" sz="1600" dirty="0" smtClean="0">
                <a:latin typeface="Century Schoolbook" pitchFamily="18" charset="0"/>
              </a:rPr>
              <a:t>, </a:t>
            </a:r>
            <a:r>
              <a:rPr lang="en-US" sz="1600" dirty="0" smtClean="0">
                <a:latin typeface="Century Schoolbook" pitchFamily="18" charset="0"/>
              </a:rPr>
              <a:t>SSIM = </a:t>
            </a:r>
            <a:r>
              <a:rPr lang="en-US" sz="1600" dirty="0" smtClean="0">
                <a:latin typeface="Century Schoolbook" pitchFamily="18" charset="0"/>
              </a:rPr>
              <a:t>0.808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2372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7x7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44420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9x9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0" name="Imagem 9" descr="lena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376" y="1679640"/>
            <a:ext cx="3909600" cy="3909600"/>
          </a:xfrm>
          <a:prstGeom prst="rect">
            <a:avLst/>
          </a:prstGeom>
        </p:spPr>
      </p:pic>
      <p:pic>
        <p:nvPicPr>
          <p:cNvPr id="12" name="Imagem 11" descr="lena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679640"/>
            <a:ext cx="3909600" cy="39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536" y="116632"/>
            <a:ext cx="7776864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 DAS IMAGENS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2483768" y="126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241176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FILTRO DA MÉDIA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395536" y="1412776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Pelo gráfico observamos que para o Filtro da Média existe um compromisso entre a remoção do ruído e a perda de informação da imagem.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Ao aumentarmos o tamanho da janela até 7x7, temos uma melhoria da qualidade da imagem. No entanto, quando usamos uma janela de 9x9, a qualidade da imagem começa a </a:t>
            </a:r>
            <a:r>
              <a:rPr lang="pt-B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descrescer</a:t>
            </a: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  </a:t>
            </a:r>
            <a:endParaRPr lang="pt-BR" sz="23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</a:t>
            </a:r>
            <a:r>
              <a:rPr lang="pt-BR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MSE </a:t>
            </a:r>
            <a:r>
              <a:rPr lang="pt-BR" sz="3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vs</a:t>
            </a:r>
            <a:r>
              <a:rPr lang="pt-BR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SSIM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95536" y="1412776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dito no começo do trabalho, o SSIM é um indicador que leva em conta a percepção visual humana. Nesse trabalho, devido ao ruído e filtros utilizados, não conseguimos ver uma diferença entre o SSIM e o MSE.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Ambos os indicadores se mostraram efetivos para esse trabalho. No entanto, devido ao SSIM variar de -1 a 1, é </a:t>
            </a:r>
            <a:r>
              <a:rPr lang="pt-BR" sz="23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melhor para visualizar </a:t>
            </a:r>
            <a:r>
              <a:rPr lang="pt-B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variação da qualidade da imagem.</a:t>
            </a:r>
            <a:endParaRPr lang="pt-BR" sz="23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OBJETIVOS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Verificar os resultados da média das imagens e do filtro da média.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Entender os indicadores de qualidade da imagem como o MSE, o PSNR e o SSIM (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Wang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et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al., 2004).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REFERÊNCIAS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571184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89256" y="1484784"/>
            <a:ext cx="7467120" cy="396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just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WANG, Zhou et al. Image quality assessment: from error visibility to structural similarity. </a:t>
            </a: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Image Processing, IEEE Transactions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on, v. 13, n. 4, p. 600-612, 2004.</a:t>
            </a:r>
          </a:p>
          <a:p>
            <a:pPr algn="just">
              <a:buFont typeface="Arial" pitchFamily="34" charset="0"/>
              <a:buChar char="•"/>
            </a:pP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WANG, Zhou; BOVIK, Alan C.; LU,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Ligang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Why is image quality assessment so difficult?. In: </a:t>
            </a: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Acoustics, Speech, and Signal Processing (ICASSP), 2002 IEEE International Conference on.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IEEE, 2002. p. IV-3313-IV-3316.</a:t>
            </a:r>
          </a:p>
          <a:p>
            <a:pPr algn="just">
              <a:buFont typeface="Arial" pitchFamily="34" charset="0"/>
              <a:buChar char="•"/>
            </a:pPr>
            <a:endParaRPr lang="en-US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GONZALEZ, Rafael C.; WOODS, Richard E.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Processamento de imagens digitais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Edgard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Blucher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2000.</a:t>
            </a:r>
            <a:endParaRPr lang="pt-BR" sz="2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FIM!</a:t>
            </a:r>
          </a:p>
          <a:p>
            <a:pPr algn="ctr"/>
            <a:endParaRPr lang="pt-BR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Muito obrigado.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PROBLEMAS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medir a qualidade de um filtro? Que indicadores usar?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filtro MSE não está relacionado com o sistema visual de percepção humana.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édia das Imagens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filtro da média faz a média pixel a pixel de um conjunto de imagens.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maior o número de imagens, melhor será o resultado.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 da Média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Neste filtro, você escolhe uma máscara e faz uma média dos pixels dentro da máscara. Essa máscara varre toda a imagem.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maior a máscara, mais borrada ficará a imagem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571184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Erro M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ínimo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Quadrático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MSE)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o próprio nome sugere, esse indicador calcula uma média dos erros ao quadrado(pixel a pixel).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mais próximo de zero, melhor é a qualidade da imagem.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" name="Imagem 4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9556" y="4293096"/>
            <a:ext cx="407670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571184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Relação sinal-ruído de pico (PSNR)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Esse indicador é um aprimoramento do MSE. Ele relaciona a energia do sinal e do ruído, normalmente em escala logarítmica.  Ao contrário do MSE,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maior, melhor é a qualidade da imagem.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" name="Imagem 4" descr="PSNR_MA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509120"/>
            <a:ext cx="4096454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571184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Strtuctural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Similarity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Index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(SSIM)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Este método foi desenvolvido por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Wang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Bovik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em 2004. Diferente do MSE e do PSNR, ele leva em consideração a percepção do sistema visual humano. Portanto, é um indicador mais confiável da qualidade da imagem.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mais próximo de um, melhor é a qualidade da imagem.</a:t>
            </a:r>
            <a:endParaRPr lang="pt-BR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EXPERIMENTO: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IMAGEM UTILIZADA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340768"/>
            <a:ext cx="7499176" cy="8926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Neste experimento, utilizamos a seguinte imagem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4" name="Imagem 3" descr="lena_graysc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564904"/>
            <a:ext cx="3446512" cy="344651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7544" y="6114782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Schoolbook" pitchFamily="18" charset="0"/>
              </a:rPr>
              <a:t>MSE = 0, PSNR = </a:t>
            </a:r>
            <a:r>
              <a:rPr lang="en-US" sz="1400" dirty="0" err="1" smtClean="0">
                <a:latin typeface="Century Schoolbook" pitchFamily="18" charset="0"/>
              </a:rPr>
              <a:t>Indefinido</a:t>
            </a:r>
            <a:r>
              <a:rPr lang="en-US" sz="1400" dirty="0" smtClean="0">
                <a:latin typeface="Century Schoolbook" pitchFamily="18" charset="0"/>
              </a:rPr>
              <a:t>, SSIM = </a:t>
            </a:r>
            <a:r>
              <a:rPr lang="en-US" sz="1600" dirty="0" smtClean="0">
                <a:latin typeface="Century Schoolbook" pitchFamily="18" charset="0"/>
              </a:rPr>
              <a:t>1</a:t>
            </a:r>
            <a:endParaRPr lang="en-US" sz="1600" dirty="0">
              <a:latin typeface="Century Schoolbook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47664" y="21235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Original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7" name="Imagem 6" descr="img_noi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564904"/>
            <a:ext cx="3445200" cy="34452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92080" y="21235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Contaminada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99992" y="6145559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Schoolbook" pitchFamily="18" charset="0"/>
              </a:rPr>
              <a:t>MSE = </a:t>
            </a:r>
            <a:r>
              <a:rPr lang="en-US" sz="1400" dirty="0" smtClean="0">
                <a:latin typeface="Century Schoolbook" pitchFamily="18" charset="0"/>
              </a:rPr>
              <a:t>86.65, </a:t>
            </a:r>
            <a:r>
              <a:rPr lang="en-US" sz="1400" dirty="0" smtClean="0">
                <a:latin typeface="Century Schoolbook" pitchFamily="18" charset="0"/>
              </a:rPr>
              <a:t>PSNR = </a:t>
            </a:r>
            <a:r>
              <a:rPr lang="en-US" sz="1400" dirty="0" smtClean="0">
                <a:latin typeface="Century Schoolbook" pitchFamily="18" charset="0"/>
              </a:rPr>
              <a:t>20.11, </a:t>
            </a:r>
            <a:r>
              <a:rPr lang="en-US" sz="1400" dirty="0" smtClean="0">
                <a:latin typeface="Century Schoolbook" pitchFamily="18" charset="0"/>
              </a:rPr>
              <a:t>SSIM = </a:t>
            </a:r>
            <a:r>
              <a:rPr lang="en-US" sz="1400" dirty="0" smtClean="0">
                <a:latin typeface="Century Schoolbook" pitchFamily="18" charset="0"/>
              </a:rPr>
              <a:t>0.594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EXPERIMENTO: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MÉDIA DAS IMAGENS 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99176" cy="36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 testar a qualidade das imagens, os três indicadores foram calculados para 5, 10, 50 e 100 imagens.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484</TotalTime>
  <Words>895</Words>
  <Application>Microsoft Office PowerPoint</Application>
  <PresentationFormat>Apresentação na tela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CONCLUSÃO: MÉDIA DAS IMAGENS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Isopreferência</dc:title>
  <dc:creator>Bruno</dc:creator>
  <cp:lastModifiedBy>Bruno</cp:lastModifiedBy>
  <cp:revision>76</cp:revision>
  <dcterms:created xsi:type="dcterms:W3CDTF">2016-04-10T01:27:15Z</dcterms:created>
  <dcterms:modified xsi:type="dcterms:W3CDTF">2016-04-21T19:41:45Z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