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0080625" cy="7559675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234" y="-102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231760" cy="125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979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3640"/>
            <a:ext cx="8231760" cy="25621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979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04000" y="4569480"/>
            <a:ext cx="8231760" cy="25621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979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231760" cy="125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979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3640"/>
            <a:ext cx="4016880" cy="25621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979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722120" y="1763640"/>
            <a:ext cx="4016880" cy="25621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979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4722120" y="4569480"/>
            <a:ext cx="4016880" cy="25621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979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504000" y="4569480"/>
            <a:ext cx="4016880" cy="25621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979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231760" cy="125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979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3640"/>
            <a:ext cx="8231760" cy="5371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979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04000" y="1763640"/>
            <a:ext cx="8231760" cy="5371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979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6" name="Imagem 55"/>
          <p:cNvPicPr/>
          <p:nvPr/>
        </p:nvPicPr>
        <p:blipFill>
          <a:blip r:embed="rId2" cstate="print"/>
          <a:stretch/>
        </p:blipFill>
        <p:spPr>
          <a:xfrm>
            <a:off x="1253520" y="1763280"/>
            <a:ext cx="6732360" cy="5371560"/>
          </a:xfrm>
          <a:prstGeom prst="rect">
            <a:avLst/>
          </a:prstGeom>
          <a:ln>
            <a:noFill/>
          </a:ln>
        </p:spPr>
      </p:pic>
      <p:pic>
        <p:nvPicPr>
          <p:cNvPr id="57" name="Imagem 56"/>
          <p:cNvPicPr/>
          <p:nvPr/>
        </p:nvPicPr>
        <p:blipFill>
          <a:blip r:embed="rId2" cstate="print"/>
          <a:stretch/>
        </p:blipFill>
        <p:spPr>
          <a:xfrm>
            <a:off x="1253520" y="1763280"/>
            <a:ext cx="6732360" cy="5371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231760" cy="125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979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504000" y="1763640"/>
            <a:ext cx="8231760" cy="5371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231760" cy="125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979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3640"/>
            <a:ext cx="8231760" cy="5371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979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231760" cy="125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979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3640"/>
            <a:ext cx="4016880" cy="5371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979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722120" y="1763640"/>
            <a:ext cx="4016880" cy="5371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979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231760" cy="125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979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subTitle"/>
          </p:nvPr>
        </p:nvSpPr>
        <p:spPr>
          <a:xfrm>
            <a:off x="504000" y="302760"/>
            <a:ext cx="8231760" cy="5838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231760" cy="125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979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763640"/>
            <a:ext cx="4016880" cy="25621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979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4000" y="4569480"/>
            <a:ext cx="4016880" cy="25621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979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722120" y="1763640"/>
            <a:ext cx="4016880" cy="5371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979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231760" cy="125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979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504000" y="1763640"/>
            <a:ext cx="8231760" cy="5371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231760" cy="125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979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763640"/>
            <a:ext cx="4016880" cy="5371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979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722120" y="1763640"/>
            <a:ext cx="4016880" cy="25621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979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722120" y="4569480"/>
            <a:ext cx="4016880" cy="25621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979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231760" cy="125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979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3640"/>
            <a:ext cx="4016880" cy="25621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979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722120" y="1763640"/>
            <a:ext cx="4016880" cy="25621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979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04000" y="4569480"/>
            <a:ext cx="8231760" cy="25621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979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231760" cy="125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979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3640"/>
            <a:ext cx="8231760" cy="25621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979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04000" y="4569480"/>
            <a:ext cx="8231760" cy="25621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979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231760" cy="125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979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763640"/>
            <a:ext cx="4016880" cy="25621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979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722120" y="1763640"/>
            <a:ext cx="4016880" cy="25621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979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722120" y="4569480"/>
            <a:ext cx="4016880" cy="25621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979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body"/>
          </p:nvPr>
        </p:nvSpPr>
        <p:spPr>
          <a:xfrm>
            <a:off x="504000" y="4569480"/>
            <a:ext cx="4016880" cy="25621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979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231760" cy="125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979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3640"/>
            <a:ext cx="8231760" cy="5371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979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1763640"/>
            <a:ext cx="8231760" cy="5371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979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8" name="Imagem 97"/>
          <p:cNvPicPr/>
          <p:nvPr/>
        </p:nvPicPr>
        <p:blipFill>
          <a:blip r:embed="rId2" cstate="print"/>
          <a:stretch/>
        </p:blipFill>
        <p:spPr>
          <a:xfrm>
            <a:off x="1253520" y="1763280"/>
            <a:ext cx="6732360" cy="5371560"/>
          </a:xfrm>
          <a:prstGeom prst="rect">
            <a:avLst/>
          </a:prstGeom>
          <a:ln>
            <a:noFill/>
          </a:ln>
        </p:spPr>
      </p:pic>
      <p:pic>
        <p:nvPicPr>
          <p:cNvPr id="99" name="Imagem 98"/>
          <p:cNvPicPr/>
          <p:nvPr/>
        </p:nvPicPr>
        <p:blipFill>
          <a:blip r:embed="rId2" cstate="print"/>
          <a:stretch/>
        </p:blipFill>
        <p:spPr>
          <a:xfrm>
            <a:off x="1253520" y="1763280"/>
            <a:ext cx="6732360" cy="5371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231760" cy="125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979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504000" y="1763640"/>
            <a:ext cx="8231760" cy="5371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231760" cy="125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979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763640"/>
            <a:ext cx="8231760" cy="5371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979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231760" cy="125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979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763640"/>
            <a:ext cx="4016880" cy="5371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979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722120" y="1763640"/>
            <a:ext cx="4016880" cy="5371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979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231760" cy="125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979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231760" cy="125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979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3640"/>
            <a:ext cx="8231760" cy="5371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979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ubTitle"/>
          </p:nvPr>
        </p:nvSpPr>
        <p:spPr>
          <a:xfrm>
            <a:off x="504000" y="302760"/>
            <a:ext cx="8231760" cy="5838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231760" cy="125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979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04000" y="1763640"/>
            <a:ext cx="4016880" cy="25621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979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504000" y="4569480"/>
            <a:ext cx="4016880" cy="25621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979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722120" y="1763640"/>
            <a:ext cx="4016880" cy="5371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979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231760" cy="125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979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04000" y="1763640"/>
            <a:ext cx="4016880" cy="5371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979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722120" y="1763640"/>
            <a:ext cx="4016880" cy="25621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979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4722120" y="4569480"/>
            <a:ext cx="4016880" cy="25621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979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231760" cy="125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979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763640"/>
            <a:ext cx="4016880" cy="25621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979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722120" y="1763640"/>
            <a:ext cx="4016880" cy="25621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979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04000" y="4569480"/>
            <a:ext cx="8231760" cy="25621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979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231760" cy="125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979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763640"/>
            <a:ext cx="8231760" cy="25621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979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04000" y="4569480"/>
            <a:ext cx="8231760" cy="25621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979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231760" cy="125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979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1763640"/>
            <a:ext cx="4016880" cy="25621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979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722120" y="1763640"/>
            <a:ext cx="4016880" cy="25621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979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722120" y="4569480"/>
            <a:ext cx="4016880" cy="25621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979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504000" y="4569480"/>
            <a:ext cx="4016880" cy="25621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979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231760" cy="125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979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763640"/>
            <a:ext cx="8231760" cy="5371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979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04000" y="1763640"/>
            <a:ext cx="8231760" cy="5371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979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0" name="Imagem 139"/>
          <p:cNvPicPr/>
          <p:nvPr/>
        </p:nvPicPr>
        <p:blipFill>
          <a:blip r:embed="rId2" cstate="print"/>
          <a:stretch/>
        </p:blipFill>
        <p:spPr>
          <a:xfrm>
            <a:off x="1253520" y="1763280"/>
            <a:ext cx="6732360" cy="5371560"/>
          </a:xfrm>
          <a:prstGeom prst="rect">
            <a:avLst/>
          </a:prstGeom>
          <a:ln>
            <a:noFill/>
          </a:ln>
        </p:spPr>
      </p:pic>
      <p:pic>
        <p:nvPicPr>
          <p:cNvPr id="141" name="Imagem 140"/>
          <p:cNvPicPr/>
          <p:nvPr/>
        </p:nvPicPr>
        <p:blipFill>
          <a:blip r:embed="rId2" cstate="print"/>
          <a:stretch/>
        </p:blipFill>
        <p:spPr>
          <a:xfrm>
            <a:off x="1253520" y="1763280"/>
            <a:ext cx="6732360" cy="5371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231760" cy="125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979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763640"/>
            <a:ext cx="4016880" cy="5371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979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722120" y="1763640"/>
            <a:ext cx="4016880" cy="5371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979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231760" cy="125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979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504000" y="302760"/>
            <a:ext cx="8231760" cy="5838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231760" cy="125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979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763640"/>
            <a:ext cx="4016880" cy="25621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979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4000" y="4569480"/>
            <a:ext cx="4016880" cy="25621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979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722120" y="1763640"/>
            <a:ext cx="4016880" cy="5371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979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231760" cy="125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979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504000" y="1763640"/>
            <a:ext cx="4016880" cy="53715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979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722120" y="1763640"/>
            <a:ext cx="4016880" cy="25621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979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722120" y="4569480"/>
            <a:ext cx="4016880" cy="25621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979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8231760" cy="125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979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3640"/>
            <a:ext cx="4016880" cy="25621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979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722120" y="1763640"/>
            <a:ext cx="4016880" cy="25621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979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504000" y="4569480"/>
            <a:ext cx="8231760" cy="25621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979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Line 1"/>
          <p:cNvSpPr/>
          <p:nvPr/>
        </p:nvSpPr>
        <p:spPr>
          <a:xfrm>
            <a:off x="9659520" y="0"/>
            <a:ext cx="720" cy="7560000"/>
          </a:xfrm>
          <a:prstGeom prst="line">
            <a:avLst/>
          </a:prstGeom>
          <a:ln w="38160">
            <a:solidFill>
              <a:schemeClr val="accent1">
                <a:tint val="60000"/>
                <a:alpha val="93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" name="Line 2"/>
          <p:cNvSpPr/>
          <p:nvPr/>
        </p:nvSpPr>
        <p:spPr>
          <a:xfrm>
            <a:off x="83520" y="0"/>
            <a:ext cx="360" cy="7560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9911520" y="360"/>
            <a:ext cx="360" cy="75600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 hidden="1"/>
          <p:cNvSpPr/>
          <p:nvPr/>
        </p:nvSpPr>
        <p:spPr>
          <a:xfrm>
            <a:off x="9743760" y="0"/>
            <a:ext cx="335160" cy="755892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Line 5"/>
          <p:cNvSpPr/>
          <p:nvPr/>
        </p:nvSpPr>
        <p:spPr>
          <a:xfrm>
            <a:off x="9827640" y="0"/>
            <a:ext cx="360" cy="7560000"/>
          </a:xfrm>
          <a:prstGeom prst="line">
            <a:avLst/>
          </a:prstGeom>
          <a:ln w="93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 hidden="1"/>
          <p:cNvSpPr/>
          <p:nvPr/>
        </p:nvSpPr>
        <p:spPr>
          <a:xfrm>
            <a:off x="8991360" y="6300000"/>
            <a:ext cx="603720" cy="603720"/>
          </a:xfrm>
          <a:prstGeom prst="ellipse">
            <a:avLst/>
          </a:prstGeom>
          <a:ln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419760" y="0"/>
            <a:ext cx="670680" cy="755892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304560" y="0"/>
            <a:ext cx="114480" cy="755892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1091880" y="0"/>
            <a:ext cx="199440" cy="755892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1257840" y="0"/>
            <a:ext cx="252720" cy="755892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>
            <a:off x="117000" y="0"/>
            <a:ext cx="360" cy="7560000"/>
          </a:xfrm>
          <a:prstGeom prst="line">
            <a:avLst/>
          </a:prstGeom>
          <a:ln w="57240">
            <a:solidFill>
              <a:schemeClr val="accent1">
                <a:tint val="60000"/>
                <a:alpha val="73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Line 12"/>
          <p:cNvSpPr/>
          <p:nvPr/>
        </p:nvSpPr>
        <p:spPr>
          <a:xfrm>
            <a:off x="1007640" y="0"/>
            <a:ext cx="360" cy="7560000"/>
          </a:xfrm>
          <a:prstGeom prst="line">
            <a:avLst/>
          </a:prstGeom>
          <a:ln w="57240">
            <a:solidFill>
              <a:schemeClr val="accent1">
                <a:tint val="20000"/>
                <a:alpha val="83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Line 13"/>
          <p:cNvSpPr/>
          <p:nvPr/>
        </p:nvSpPr>
        <p:spPr>
          <a:xfrm>
            <a:off x="941040" y="0"/>
            <a:ext cx="360" cy="7560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Line 14"/>
          <p:cNvSpPr/>
          <p:nvPr/>
        </p:nvSpPr>
        <p:spPr>
          <a:xfrm>
            <a:off x="1902960" y="0"/>
            <a:ext cx="360" cy="7560000"/>
          </a:xfrm>
          <a:prstGeom prst="line">
            <a:avLst/>
          </a:prstGeom>
          <a:ln w="28440">
            <a:solidFill>
              <a:schemeClr val="accent1">
                <a:tint val="60000"/>
                <a:alpha val="82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Line 15"/>
          <p:cNvSpPr/>
          <p:nvPr/>
        </p:nvSpPr>
        <p:spPr>
          <a:xfrm>
            <a:off x="1175400" y="0"/>
            <a:ext cx="360" cy="7560000"/>
          </a:xfrm>
          <a:prstGeom prst="line">
            <a:avLst/>
          </a:prstGeom>
          <a:ln w="9360">
            <a:solidFill>
              <a:schemeClr val="accent1">
                <a:tint val="6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Line 16"/>
          <p:cNvSpPr/>
          <p:nvPr/>
        </p:nvSpPr>
        <p:spPr>
          <a:xfrm>
            <a:off x="10046520" y="0"/>
            <a:ext cx="360" cy="7560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17"/>
          <p:cNvSpPr/>
          <p:nvPr/>
        </p:nvSpPr>
        <p:spPr>
          <a:xfrm>
            <a:off x="1343880" y="0"/>
            <a:ext cx="82800" cy="755892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" name="CustomShape 18"/>
          <p:cNvSpPr/>
          <p:nvPr/>
        </p:nvSpPr>
        <p:spPr>
          <a:xfrm>
            <a:off x="671760" y="3780000"/>
            <a:ext cx="1426680" cy="142668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" name="CustomShape 19"/>
          <p:cNvSpPr/>
          <p:nvPr/>
        </p:nvSpPr>
        <p:spPr>
          <a:xfrm>
            <a:off x="1443600" y="5364720"/>
            <a:ext cx="705960" cy="705960"/>
          </a:xfrm>
          <a:prstGeom prst="ellipse">
            <a:avLst/>
          </a:prstGeom>
          <a:ln w="28440"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" name="CustomShape 20"/>
          <p:cNvSpPr/>
          <p:nvPr/>
        </p:nvSpPr>
        <p:spPr>
          <a:xfrm>
            <a:off x="1202760" y="6063480"/>
            <a:ext cx="150120" cy="150120"/>
          </a:xfrm>
          <a:prstGeom prst="ellipse">
            <a:avLst/>
          </a:prstGeom>
          <a:ln w="12600"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" name="CustomShape 21"/>
          <p:cNvSpPr/>
          <p:nvPr/>
        </p:nvSpPr>
        <p:spPr>
          <a:xfrm>
            <a:off x="1834560" y="6380280"/>
            <a:ext cx="301320" cy="301320"/>
          </a:xfrm>
          <a:prstGeom prst="ellipse">
            <a:avLst/>
          </a:prstGeom>
          <a:ln w="12600"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" name="CustomShape 22"/>
          <p:cNvSpPr/>
          <p:nvPr/>
        </p:nvSpPr>
        <p:spPr>
          <a:xfrm>
            <a:off x="2099880" y="4955760"/>
            <a:ext cx="402120" cy="402120"/>
          </a:xfrm>
          <a:prstGeom prst="ellipse">
            <a:avLst/>
          </a:prstGeom>
          <a:ln w="28440"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504000" y="302760"/>
            <a:ext cx="8230680" cy="1258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280" cy="43837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Line 1"/>
          <p:cNvSpPr/>
          <p:nvPr/>
        </p:nvSpPr>
        <p:spPr>
          <a:xfrm>
            <a:off x="9660240" y="0"/>
            <a:ext cx="720" cy="7559640"/>
          </a:xfrm>
          <a:prstGeom prst="line">
            <a:avLst/>
          </a:prstGeom>
          <a:ln w="38160">
            <a:solidFill>
              <a:schemeClr val="accent1">
                <a:tint val="60000"/>
                <a:alpha val="93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Line 2"/>
          <p:cNvSpPr/>
          <p:nvPr/>
        </p:nvSpPr>
        <p:spPr>
          <a:xfrm>
            <a:off x="83520" y="0"/>
            <a:ext cx="360" cy="755964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Line 3"/>
          <p:cNvSpPr/>
          <p:nvPr/>
        </p:nvSpPr>
        <p:spPr>
          <a:xfrm>
            <a:off x="9912240" y="360"/>
            <a:ext cx="360" cy="755964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CustomShape 4"/>
          <p:cNvSpPr/>
          <p:nvPr/>
        </p:nvSpPr>
        <p:spPr>
          <a:xfrm>
            <a:off x="9744480" y="0"/>
            <a:ext cx="335520" cy="755892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2" name="Line 5"/>
          <p:cNvSpPr/>
          <p:nvPr/>
        </p:nvSpPr>
        <p:spPr>
          <a:xfrm>
            <a:off x="9828360" y="0"/>
            <a:ext cx="360" cy="7559640"/>
          </a:xfrm>
          <a:prstGeom prst="line">
            <a:avLst/>
          </a:prstGeom>
          <a:ln w="93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CustomShape 6"/>
          <p:cNvSpPr/>
          <p:nvPr/>
        </p:nvSpPr>
        <p:spPr>
          <a:xfrm>
            <a:off x="8991720" y="6299640"/>
            <a:ext cx="604080" cy="604080"/>
          </a:xfrm>
          <a:prstGeom prst="ellipse">
            <a:avLst/>
          </a:prstGeom>
          <a:ln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4" name="PlaceHolder 7"/>
          <p:cNvSpPr>
            <a:spLocks noGrp="1"/>
          </p:cNvSpPr>
          <p:nvPr>
            <p:ph type="title"/>
          </p:nvPr>
        </p:nvSpPr>
        <p:spPr>
          <a:xfrm>
            <a:off x="504000" y="302760"/>
            <a:ext cx="8231760" cy="125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979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8"/>
          <p:cNvSpPr>
            <a:spLocks noGrp="1"/>
          </p:cNvSpPr>
          <p:nvPr>
            <p:ph type="body"/>
          </p:nvPr>
        </p:nvSpPr>
        <p:spPr>
          <a:xfrm>
            <a:off x="504000" y="1763640"/>
            <a:ext cx="8231760" cy="53715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Line 1"/>
          <p:cNvSpPr/>
          <p:nvPr/>
        </p:nvSpPr>
        <p:spPr>
          <a:xfrm>
            <a:off x="9660240" y="0"/>
            <a:ext cx="720" cy="7559640"/>
          </a:xfrm>
          <a:prstGeom prst="line">
            <a:avLst/>
          </a:prstGeom>
          <a:ln w="38160">
            <a:solidFill>
              <a:schemeClr val="accent1">
                <a:tint val="60000"/>
                <a:alpha val="93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Line 2"/>
          <p:cNvSpPr/>
          <p:nvPr/>
        </p:nvSpPr>
        <p:spPr>
          <a:xfrm>
            <a:off x="83520" y="0"/>
            <a:ext cx="360" cy="755964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Line 3"/>
          <p:cNvSpPr/>
          <p:nvPr/>
        </p:nvSpPr>
        <p:spPr>
          <a:xfrm>
            <a:off x="9912240" y="360"/>
            <a:ext cx="360" cy="755964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4"/>
          <p:cNvSpPr/>
          <p:nvPr/>
        </p:nvSpPr>
        <p:spPr>
          <a:xfrm>
            <a:off x="9744480" y="0"/>
            <a:ext cx="335520" cy="755892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4" name="Line 5"/>
          <p:cNvSpPr/>
          <p:nvPr/>
        </p:nvSpPr>
        <p:spPr>
          <a:xfrm>
            <a:off x="9828360" y="0"/>
            <a:ext cx="360" cy="7559640"/>
          </a:xfrm>
          <a:prstGeom prst="line">
            <a:avLst/>
          </a:prstGeom>
          <a:ln w="93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6"/>
          <p:cNvSpPr/>
          <p:nvPr/>
        </p:nvSpPr>
        <p:spPr>
          <a:xfrm>
            <a:off x="8991720" y="6299640"/>
            <a:ext cx="604080" cy="604080"/>
          </a:xfrm>
          <a:prstGeom prst="ellipse">
            <a:avLst/>
          </a:prstGeom>
          <a:ln>
            <a:noFill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6" name="PlaceHolder 7"/>
          <p:cNvSpPr>
            <a:spLocks noGrp="1"/>
          </p:cNvSpPr>
          <p:nvPr>
            <p:ph type="title"/>
          </p:nvPr>
        </p:nvSpPr>
        <p:spPr>
          <a:xfrm>
            <a:off x="504000" y="302760"/>
            <a:ext cx="8231760" cy="125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979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8"/>
          <p:cNvSpPr>
            <a:spLocks noGrp="1"/>
          </p:cNvSpPr>
          <p:nvPr>
            <p:ph type="body"/>
          </p:nvPr>
        </p:nvSpPr>
        <p:spPr>
          <a:xfrm>
            <a:off x="504000" y="1763640"/>
            <a:ext cx="8231760" cy="53715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2519640" y="3443760"/>
            <a:ext cx="6802920" cy="20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3000" b="1" strike="noStrike" cap="small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ALGORITMO K-MEANS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2519640" y="5515200"/>
            <a:ext cx="6802920" cy="151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Processamento Digital de Imagens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Tarcísio Bruno C. Oliveira e 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Jonathan Negreiros de Freitas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504000" y="302760"/>
            <a:ext cx="8231760" cy="1259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EXPERIMENTO:  SEGMENTAÇÃO COM K = 3 → Autor: DIXIT</a:t>
            </a:r>
            <a:endParaRPr lang="pt-BR" sz="1979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3" name="Imagem 162"/>
          <p:cNvPicPr/>
          <p:nvPr/>
        </p:nvPicPr>
        <p:blipFill>
          <a:blip r:embed="rId2" cstate="print"/>
          <a:stretch/>
        </p:blipFill>
        <p:spPr>
          <a:xfrm>
            <a:off x="504000" y="2440800"/>
            <a:ext cx="4016880" cy="4016880"/>
          </a:xfrm>
          <a:prstGeom prst="rect">
            <a:avLst/>
          </a:prstGeom>
          <a:ln>
            <a:noFill/>
          </a:ln>
        </p:spPr>
      </p:pic>
      <p:pic>
        <p:nvPicPr>
          <p:cNvPr id="164" name="Imagem 163"/>
          <p:cNvPicPr/>
          <p:nvPr/>
        </p:nvPicPr>
        <p:blipFill>
          <a:blip r:embed="rId3" cstate="print"/>
          <a:stretch/>
        </p:blipFill>
        <p:spPr>
          <a:xfrm>
            <a:off x="4722120" y="2440800"/>
            <a:ext cx="4016880" cy="4016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504000" y="302760"/>
            <a:ext cx="8231760" cy="1259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3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CONCLUSÃO</a:t>
            </a:r>
            <a:endParaRPr lang="pt-BR" sz="1979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504000" y="1763640"/>
            <a:ext cx="8231760" cy="5371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A técnica de K-MEANS é de fácil implementação e rápida execução, portanto, possibilita a criação de versões variadas para alcançar objetivos diversos</a:t>
            </a:r>
            <a:r>
              <a:rPr lang="pt-BR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.</a:t>
            </a:r>
          </a:p>
          <a:p>
            <a:pPr marL="432000" indent="-324000">
              <a:buClr>
                <a:srgbClr val="000000"/>
              </a:buClr>
              <a:buSzPct val="45000"/>
            </a:pPr>
            <a:endParaRPr lang="pt-BR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 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Quando o </a:t>
            </a:r>
            <a:r>
              <a:rPr lang="pt-BR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dataset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 possui informações pouco correlacionadas, o algoritmo apresenta bons resultados ao separá-las em clusters distintos</a:t>
            </a:r>
            <a:r>
              <a:rPr lang="pt-BR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.</a:t>
            </a:r>
          </a:p>
          <a:p>
            <a:pPr marL="432000" indent="-324000">
              <a:buClr>
                <a:srgbClr val="000000"/>
              </a:buClr>
              <a:buSzPct val="45000"/>
            </a:pPr>
            <a:endParaRPr lang="pt-BR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 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Por outro lado, a escolha aleatória dos </a:t>
            </a:r>
            <a:r>
              <a:rPr lang="pt-BR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centroides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 pode levar as resultados diferentes a partir do mesmo </a:t>
            </a:r>
            <a:r>
              <a:rPr lang="pt-BR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dataset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. Isto se acentua quando o </a:t>
            </a:r>
            <a:r>
              <a:rPr lang="pt-BR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dataset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 é não-linear.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504000" y="302760"/>
            <a:ext cx="8231760" cy="1259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3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REFERÊNCIAS</a:t>
            </a:r>
            <a:endParaRPr lang="pt-BR" sz="1979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504000" y="1763640"/>
            <a:ext cx="8231760" cy="5371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GONZALEZ, Rafael C.; WOODS, Richard E. </a:t>
            </a:r>
            <a:r>
              <a:rPr lang="pt-BR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Processamento de Imagens Digitais</a:t>
            </a: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. Edgard Blucher, 2000.</a:t>
            </a:r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 L"/>
            </a:endParaRPr>
          </a:p>
          <a:p>
            <a:pPr marL="432000" indent="-324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Dhanachandra, Nameirakpam, Khumanthem Manglem, and Yambem Jina Chanu. "</a:t>
            </a:r>
            <a:r>
              <a:rPr lang="pt-BR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Image Segmentation Using K-means Clustering Algorithm and Subtractive Clustering Algorithm.</a:t>
            </a: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" Procedia Computer Science 54 (2015): 764-771.</a:t>
            </a:r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 L"/>
            </a:endParaRPr>
          </a:p>
          <a:p>
            <a:pPr marL="432000" indent="-324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Hamerly, Greg, and Charles Elkan. "</a:t>
            </a:r>
            <a:r>
              <a:rPr lang="pt-BR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Learning the k in k-means.</a:t>
            </a: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" Advances in neural information processing systems 16 (2004): 281.</a:t>
            </a:r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 L"/>
            </a:endParaRPr>
          </a:p>
          <a:p>
            <a:pPr marL="432000" indent="-324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Tatiraju, Suman, and Avi Mehta. "</a:t>
            </a:r>
            <a:r>
              <a:rPr lang="pt-BR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Image Segmentation using k-means clustering, EM and Normalized Cuts.</a:t>
            </a: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" Department of EECS 1 (2008): 1-7.</a:t>
            </a:r>
            <a:endParaRPr lang="pt-BR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 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503640" y="302400"/>
            <a:ext cx="8231760" cy="12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pt-BR" sz="3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OBJETIVOS</a:t>
            </a:r>
            <a:endParaRPr lang="pt-BR" sz="3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503640" y="1763640"/>
            <a:ext cx="8231760" cy="537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pt-BR" sz="1979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  <a:ea typeface="DejaVu Sans"/>
              </a:rPr>
              <a:t>Utilização do algoritmo </a:t>
            </a:r>
            <a:r>
              <a:rPr lang="pt-BR" sz="240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  <a:ea typeface="DejaVu Sans"/>
              </a:rPr>
              <a:t>k-means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  <a:ea typeface="DejaVu Sans"/>
              </a:rPr>
              <a:t> em duas aplicações:</a:t>
            </a:r>
            <a:endParaRPr lang="pt-BR" sz="1979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979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  <a:ea typeface="DejaVu Sans"/>
              </a:rPr>
              <a:t>S</a:t>
            </a:r>
            <a:r>
              <a:rPr lang="pt-BR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  <a:ea typeface="DejaVu Sans"/>
              </a:rPr>
              <a:t>egmentação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  <a:ea typeface="DejaVu Sans"/>
              </a:rPr>
              <a:t>;</a:t>
            </a:r>
            <a:endParaRPr lang="pt-BR" sz="1979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  <a:ea typeface="DejaVu Sans"/>
              </a:rPr>
              <a:t>A</a:t>
            </a:r>
            <a:r>
              <a:rPr lang="pt-BR" sz="2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  <a:ea typeface="DejaVu Sans"/>
              </a:rPr>
              <a:t>grupamento 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  <a:ea typeface="DejaVu Sans"/>
              </a:rPr>
              <a:t>(</a:t>
            </a:r>
            <a:r>
              <a:rPr lang="pt-BR" sz="240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  <a:ea typeface="DejaVu Sans"/>
              </a:rPr>
              <a:t>clustering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  <a:ea typeface="DejaVu Sans"/>
              </a:rPr>
              <a:t>).</a:t>
            </a:r>
            <a:endParaRPr lang="pt-BR" sz="1979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504000" y="302760"/>
            <a:ext cx="8231760" cy="1259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3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PROBLEMAS</a:t>
            </a:r>
          </a:p>
        </p:txBody>
      </p:sp>
      <p:sp>
        <p:nvSpPr>
          <p:cNvPr id="147" name="TextShape 2"/>
          <p:cNvSpPr txBox="1"/>
          <p:nvPr/>
        </p:nvSpPr>
        <p:spPr>
          <a:xfrm>
            <a:off x="504000" y="1763640"/>
            <a:ext cx="8231760" cy="5371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A partir de um conjunto de dados, como classificar os diferentes tipos de informações existentes?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 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Quais as implicações do uso do algoritmo em uma imagem?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503640" y="302400"/>
            <a:ext cx="8231760" cy="125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pt-BR" sz="3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FUNDAMENTAÇÃO:  ALGORITMO K-MEANS → AGRUPAMENTO</a:t>
            </a:r>
            <a:endParaRPr lang="pt-BR" sz="1979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503640" y="1763640"/>
            <a:ext cx="8231760" cy="537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pt-BR" sz="1979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  <a:ea typeface="DejaVu Sans"/>
              </a:rPr>
              <a:t>O algoritmo faz o </a:t>
            </a:r>
            <a:r>
              <a:rPr lang="pt-BR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  <a:ea typeface="DejaVu Sans"/>
              </a:rPr>
              <a:t>particionamento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  <a:ea typeface="DejaVu Sans"/>
              </a:rPr>
              <a:t> (separação) em “K” </a:t>
            </a:r>
            <a:r>
              <a:rPr lang="pt-BR" sz="240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  <a:ea typeface="DejaVu Sans"/>
              </a:rPr>
              <a:t>clusters 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  <a:ea typeface="DejaVu Sans"/>
              </a:rPr>
              <a:t>para um conjunto de dados.</a:t>
            </a:r>
            <a:endParaRPr lang="pt-BR" sz="1979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979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  <a:ea typeface="DejaVu Sans"/>
              </a:rPr>
              <a:t>A afiliação (atribuição) de um dado pertencente a um </a:t>
            </a:r>
            <a:r>
              <a:rPr lang="pt-BR" sz="240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  <a:ea typeface="DejaVu Sans"/>
              </a:rPr>
              <a:t>cluster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  <a:ea typeface="DejaVu Sans"/>
              </a:rPr>
              <a:t>, é definido pela distância deste dado para um </a:t>
            </a:r>
            <a:r>
              <a:rPr lang="pt-BR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  <a:ea typeface="DejaVu Sans"/>
              </a:rPr>
              <a:t>centroide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  <a:ea typeface="DejaVu Sans"/>
              </a:rPr>
              <a:t> </a:t>
            </a:r>
            <a:r>
              <a:rPr lang="pt-BR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  <a:ea typeface="DejaVu Sans"/>
              </a:rPr>
              <a:t>K</a:t>
            </a:r>
            <a:r>
              <a:rPr lang="pt-BR" sz="2400" strike="noStrike" spc="-1" baseline="-3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  <a:ea typeface="DejaVu Sans"/>
              </a:rPr>
              <a:t>n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  <a:ea typeface="DejaVu Sans"/>
              </a:rPr>
              <a:t> qualquer.</a:t>
            </a:r>
            <a:endParaRPr lang="pt-BR" sz="1979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979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  <a:ea typeface="DejaVu Sans"/>
              </a:rPr>
              <a:t>O </a:t>
            </a:r>
            <a:r>
              <a:rPr lang="pt-BR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  <a:ea typeface="DejaVu Sans"/>
              </a:rPr>
              <a:t>centroide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  <a:ea typeface="DejaVu Sans"/>
              </a:rPr>
              <a:t> para cada </a:t>
            </a:r>
            <a:r>
              <a:rPr lang="pt-BR" sz="240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  <a:ea typeface="DejaVu Sans"/>
              </a:rPr>
              <a:t>cluster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  <a:ea typeface="DejaVu Sans"/>
              </a:rPr>
              <a:t> é o ponto no qual a soma de todas as distâncias dos dados em relação ao </a:t>
            </a:r>
            <a:r>
              <a:rPr lang="pt-BR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  <a:ea typeface="DejaVu Sans"/>
              </a:rPr>
              <a:t>centroide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  <a:ea typeface="DejaVu Sans"/>
              </a:rPr>
              <a:t> são minimizados.</a:t>
            </a:r>
            <a:endParaRPr lang="pt-BR" sz="1979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504000" y="302760"/>
            <a:ext cx="8231760" cy="1259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3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EXPERIMENTO:  </a:t>
            </a:r>
            <a:r>
              <a:rPr lang="pt-BR" sz="30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DATASET</a:t>
            </a:r>
            <a:r>
              <a:rPr lang="pt-BR" sz="3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 COM DISTRIBUIÇÃO UNIFORME</a:t>
            </a:r>
            <a:endParaRPr lang="pt-BR" sz="1979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1" name="Imagem 150"/>
          <p:cNvPicPr/>
          <p:nvPr/>
        </p:nvPicPr>
        <p:blipFill>
          <a:blip r:embed="rId2" cstate="print"/>
          <a:stretch/>
        </p:blipFill>
        <p:spPr>
          <a:xfrm>
            <a:off x="1038960" y="1763280"/>
            <a:ext cx="7161840" cy="5371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504000" y="302760"/>
            <a:ext cx="8231760" cy="1259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3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EXPERIMENTO:  APLICAÇÃO DA FUNÇÃO </a:t>
            </a:r>
            <a:r>
              <a:rPr lang="pt-BR" sz="30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kmeans</a:t>
            </a:r>
            <a:r>
              <a:rPr lang="pt-BR" sz="3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 DO MATLAB</a:t>
            </a:r>
            <a:endParaRPr lang="pt-BR" sz="1979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3" name="Imagem 152"/>
          <p:cNvPicPr/>
          <p:nvPr/>
        </p:nvPicPr>
        <p:blipFill>
          <a:blip r:embed="rId2" cstate="print"/>
          <a:stretch/>
        </p:blipFill>
        <p:spPr>
          <a:xfrm>
            <a:off x="1038960" y="1763280"/>
            <a:ext cx="7161840" cy="5371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504000" y="302760"/>
            <a:ext cx="8231760" cy="1259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3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EXPERIMENTO:  APLICAÇÃO DA FUNÇÃO </a:t>
            </a:r>
            <a:r>
              <a:rPr lang="pt-BR" sz="30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silhouette</a:t>
            </a:r>
            <a:r>
              <a:rPr lang="pt-BR" sz="3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 DO MATLAB</a:t>
            </a:r>
            <a:endParaRPr lang="pt-BR" sz="1979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5" name="Imagem 154"/>
          <p:cNvPicPr/>
          <p:nvPr/>
        </p:nvPicPr>
        <p:blipFill>
          <a:blip r:embed="rId2" cstate="print"/>
          <a:stretch/>
        </p:blipFill>
        <p:spPr>
          <a:xfrm>
            <a:off x="504000" y="2943000"/>
            <a:ext cx="4016880" cy="3012480"/>
          </a:xfrm>
          <a:prstGeom prst="rect">
            <a:avLst/>
          </a:prstGeom>
          <a:ln>
            <a:noFill/>
          </a:ln>
        </p:spPr>
      </p:pic>
      <p:sp>
        <p:nvSpPr>
          <p:cNvPr id="156" name="TextShape 2"/>
          <p:cNvSpPr txBox="1"/>
          <p:nvPr/>
        </p:nvSpPr>
        <p:spPr>
          <a:xfrm>
            <a:off x="4722120" y="1763640"/>
            <a:ext cx="4016880" cy="5371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O gráfico de SILHOUETTE demonstra o quão bem separados os clusters estão um do outro</a:t>
            </a:r>
            <a:r>
              <a:rPr lang="pt-BR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.</a:t>
            </a:r>
            <a:endParaRPr lang="pt-BR" sz="2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 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Ele indica a escala de quão próximo um ponto está em relação a outros clusters adjacentes</a:t>
            </a:r>
            <a:r>
              <a:rPr lang="pt-BR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.</a:t>
            </a:r>
            <a:endParaRPr lang="pt-BR" sz="2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 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Valores próximos de 1: tal ponto está distante de outros clusters</a:t>
            </a:r>
            <a:r>
              <a:rPr lang="pt-BR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.</a:t>
            </a:r>
            <a:endParaRPr lang="pt-BR" sz="2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 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Valores próximos de 0: tal ponto não pode ser distinto de um cluster ou de outro.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Valore negativos: tal 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ponto </a:t>
            </a:r>
            <a:r>
              <a:rPr lang="pt-BR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possivelmente está afiliado a um cluster errado.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504000" y="302760"/>
            <a:ext cx="8231760" cy="1259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3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FUNDAMENTAÇÃO:  ALGORITMO K-MEANS → SEGMENTAÇÃO</a:t>
            </a:r>
            <a:endParaRPr lang="pt-BR" sz="1979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504000" y="1763640"/>
            <a:ext cx="8231760" cy="5371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Utilizado para </a:t>
            </a:r>
            <a:r>
              <a:rPr lang="pt-BR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particionar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 e agrupar regiões que possuem intensidades de </a:t>
            </a:r>
            <a:r>
              <a:rPr lang="pt-BR" sz="240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pixels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 semelhantes.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 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Possibilidade do uso do algoritmo K-MEANS para compressão de imagem.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 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Ajuda na obtenção de formas bem definidas em uma imagem.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504000" y="302760"/>
            <a:ext cx="8231760" cy="1259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3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EXPERIMENTO:  SEGMENTAÇÃO COM K = 3 → Autor: HERRERA</a:t>
            </a:r>
            <a:endParaRPr lang="pt-BR" sz="1979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0" name="Imagem 159"/>
          <p:cNvPicPr/>
          <p:nvPr/>
        </p:nvPicPr>
        <p:blipFill>
          <a:blip r:embed="rId2" cstate="print"/>
          <a:stretch/>
        </p:blipFill>
        <p:spPr>
          <a:xfrm>
            <a:off x="504000" y="2440800"/>
            <a:ext cx="4016880" cy="4016880"/>
          </a:xfrm>
          <a:prstGeom prst="rect">
            <a:avLst/>
          </a:prstGeom>
          <a:ln>
            <a:noFill/>
          </a:ln>
        </p:spPr>
      </p:pic>
      <p:pic>
        <p:nvPicPr>
          <p:cNvPr id="161" name="Imagem 160"/>
          <p:cNvPicPr/>
          <p:nvPr/>
        </p:nvPicPr>
        <p:blipFill>
          <a:blip r:embed="rId3" cstate="print"/>
          <a:stretch/>
        </p:blipFill>
        <p:spPr>
          <a:xfrm>
            <a:off x="4722120" y="2440800"/>
            <a:ext cx="4016880" cy="4016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481</Words>
  <Application>Microsoft Office PowerPoint</Application>
  <PresentationFormat>Personalizar</PresentationFormat>
  <Paragraphs>48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slides</vt:lpstr>
      </vt:variant>
      <vt:variant>
        <vt:i4>12</vt:i4>
      </vt:variant>
    </vt:vector>
  </HeadingPairs>
  <TitlesOfParts>
    <vt:vector size="15" baseType="lpstr">
      <vt:lpstr>Office Theme</vt:lpstr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bruno</cp:lastModifiedBy>
  <cp:revision>24</cp:revision>
  <dcterms:created xsi:type="dcterms:W3CDTF">2016-04-24T13:10:20Z</dcterms:created>
  <dcterms:modified xsi:type="dcterms:W3CDTF">2016-04-26T00:14:28Z</dcterms:modified>
  <dc:language>pt-BR</dc:language>
</cp:coreProperties>
</file>