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74" r:id="rId12"/>
    <p:sldId id="263" r:id="rId13"/>
    <p:sldId id="265" r:id="rId14"/>
    <p:sldId id="264" r:id="rId15"/>
    <p:sldId id="275" r:id="rId16"/>
    <p:sldId id="276" r:id="rId17"/>
    <p:sldId id="266" r:id="rId18"/>
    <p:sldId id="267" r:id="rId19"/>
    <p:sldId id="270" r:id="rId20"/>
    <p:sldId id="271" r:id="rId21"/>
    <p:sldId id="268" r:id="rId22"/>
    <p:sldId id="269" r:id="rId23"/>
    <p:sldId id="277" r:id="rId24"/>
    <p:sldId id="278" r:id="rId25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Imagem 5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Imagem 103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Imagem 104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Imagem 14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Imagem 14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36FE8C0-4C47-4424-AB79-9B05303768A6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8B3F5BA-4DC9-4A90-AC24-B8108B9A2D8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534D224-DA6D-4754-9680-DCE44BB691F9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Isopreferência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Processamento Digital de Imagens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Tarcísio Bruno C. Oliveira e 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Jonathan Negreiros de Freitas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BAIXO NÍVEL DE DETALHES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</a:p>
        </p:txBody>
      </p:sp>
      <p:sp>
        <p:nvSpPr>
          <p:cNvPr id="174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</a:p>
        </p:txBody>
      </p:sp>
      <p:sp>
        <p:nvSpPr>
          <p:cNvPr id="175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</a:p>
        </p:txBody>
      </p:sp>
      <p:sp>
        <p:nvSpPr>
          <p:cNvPr id="176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</a:p>
        </p:txBody>
      </p:sp>
      <p:sp>
        <p:nvSpPr>
          <p:cNvPr id="177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</a:p>
        </p:txBody>
      </p:sp>
      <p:sp>
        <p:nvSpPr>
          <p:cNvPr id="178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</a:p>
        </p:txBody>
      </p:sp>
      <p:pic>
        <p:nvPicPr>
          <p:cNvPr id="16" name="Imagem 15" descr="lena_graysc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325600" cy="2325600"/>
          </a:xfrm>
          <a:prstGeom prst="rect">
            <a:avLst/>
          </a:prstGeom>
        </p:spPr>
      </p:pic>
      <p:pic>
        <p:nvPicPr>
          <p:cNvPr id="17" name="Imagem 16" descr="lena_grayscale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638672"/>
            <a:ext cx="2325600" cy="2325600"/>
          </a:xfrm>
          <a:prstGeom prst="rect">
            <a:avLst/>
          </a:prstGeom>
        </p:spPr>
      </p:pic>
      <p:pic>
        <p:nvPicPr>
          <p:cNvPr id="18" name="Imagem 17" descr="lena_grayscale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1628800"/>
            <a:ext cx="2325600" cy="2325600"/>
          </a:xfrm>
          <a:prstGeom prst="rect">
            <a:avLst/>
          </a:prstGeom>
        </p:spPr>
      </p:pic>
      <p:pic>
        <p:nvPicPr>
          <p:cNvPr id="19" name="Imagem 18" descr="lena_grayscale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4149080"/>
            <a:ext cx="2325600" cy="2325600"/>
          </a:xfrm>
          <a:prstGeom prst="rect">
            <a:avLst/>
          </a:prstGeom>
        </p:spPr>
      </p:pic>
      <p:pic>
        <p:nvPicPr>
          <p:cNvPr id="20" name="Imagem 19" descr="lena_grayscale3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4149080"/>
            <a:ext cx="2325600" cy="2325600"/>
          </a:xfrm>
          <a:prstGeom prst="rect">
            <a:avLst/>
          </a:prstGeom>
        </p:spPr>
      </p:pic>
      <p:pic>
        <p:nvPicPr>
          <p:cNvPr id="21" name="Imagem 20" descr="lena_grayscale1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8104" y="4149080"/>
            <a:ext cx="2325600" cy="23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MÉDIO NÍVEL DE DETALHES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94" name="Imagem 193"/>
          <p:cNvPicPr/>
          <p:nvPr/>
        </p:nvPicPr>
        <p:blipFill>
          <a:blip r:embed="rId2" cstate="print"/>
          <a:stretch/>
        </p:blipFill>
        <p:spPr>
          <a:xfrm>
            <a:off x="49680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5" name="Imagem 194"/>
          <p:cNvPicPr/>
          <p:nvPr/>
        </p:nvPicPr>
        <p:blipFill>
          <a:blip r:embed="rId3" cstate="print"/>
          <a:stretch/>
        </p:blipFill>
        <p:spPr>
          <a:xfrm>
            <a:off x="302148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6" name="Imagem 195"/>
          <p:cNvPicPr/>
          <p:nvPr/>
        </p:nvPicPr>
        <p:blipFill>
          <a:blip r:embed="rId4" cstate="print"/>
          <a:stretch/>
        </p:blipFill>
        <p:spPr>
          <a:xfrm>
            <a:off x="5546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7" name="Imagem 196"/>
          <p:cNvPicPr/>
          <p:nvPr/>
        </p:nvPicPr>
        <p:blipFill>
          <a:blip r:embed="rId5" cstate="print"/>
          <a:stretch/>
        </p:blipFill>
        <p:spPr>
          <a:xfrm>
            <a:off x="5546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8" name="Imagem 197"/>
          <p:cNvPicPr/>
          <p:nvPr/>
        </p:nvPicPr>
        <p:blipFill>
          <a:blip r:embed="rId6" cstate="print"/>
          <a:stretch/>
        </p:blipFill>
        <p:spPr>
          <a:xfrm>
            <a:off x="302148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9" name="Imagem 198"/>
          <p:cNvPicPr/>
          <p:nvPr/>
        </p:nvPicPr>
        <p:blipFill>
          <a:blip r:embed="rId7" cstate="print"/>
          <a:stretch/>
        </p:blipFill>
        <p:spPr>
          <a:xfrm>
            <a:off x="49680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</a:p>
        </p:txBody>
      </p:sp>
      <p:sp>
        <p:nvSpPr>
          <p:cNvPr id="202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</a:p>
        </p:txBody>
      </p:sp>
      <p:sp>
        <p:nvSpPr>
          <p:cNvPr id="203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</a:p>
        </p:txBody>
      </p:sp>
      <p:sp>
        <p:nvSpPr>
          <p:cNvPr id="204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</a:p>
        </p:txBody>
      </p:sp>
      <p:sp>
        <p:nvSpPr>
          <p:cNvPr id="205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</a:p>
        </p:txBody>
      </p:sp>
      <p:sp>
        <p:nvSpPr>
          <p:cNvPr id="206" name="TextShape 8"/>
          <p:cNvSpPr txBox="1"/>
          <p:nvPr/>
        </p:nvSpPr>
        <p:spPr>
          <a:xfrm>
            <a:off x="1872000" y="273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ALTO NÍVEL DE DETALHES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</a:p>
        </p:txBody>
      </p:sp>
      <p:sp>
        <p:nvSpPr>
          <p:cNvPr id="187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</a:p>
        </p:txBody>
      </p:sp>
      <p:sp>
        <p:nvSpPr>
          <p:cNvPr id="188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</a:p>
        </p:txBody>
      </p:sp>
      <p:sp>
        <p:nvSpPr>
          <p:cNvPr id="189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</a:p>
        </p:txBody>
      </p:sp>
      <p:sp>
        <p:nvSpPr>
          <p:cNvPr id="190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</a:p>
        </p:txBody>
      </p:sp>
      <p:sp>
        <p:nvSpPr>
          <p:cNvPr id="191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</a:p>
        </p:txBody>
      </p:sp>
      <p:sp>
        <p:nvSpPr>
          <p:cNvPr id="192" name="TextShape 8"/>
          <p:cNvSpPr txBox="1"/>
          <p:nvPr/>
        </p:nvSpPr>
        <p:spPr>
          <a:xfrm>
            <a:off x="1872000" y="2736000"/>
            <a:ext cx="18072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" name="Imagem 15" descr="cro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325600" cy="2325600"/>
          </a:xfrm>
          <a:prstGeom prst="rect">
            <a:avLst/>
          </a:prstGeom>
        </p:spPr>
      </p:pic>
      <p:pic>
        <p:nvPicPr>
          <p:cNvPr id="17" name="Imagem 16" descr="crowd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628800"/>
            <a:ext cx="2325600" cy="2325600"/>
          </a:xfrm>
          <a:prstGeom prst="rect">
            <a:avLst/>
          </a:prstGeom>
        </p:spPr>
      </p:pic>
      <p:pic>
        <p:nvPicPr>
          <p:cNvPr id="18" name="Imagem 17" descr="crowd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628800"/>
            <a:ext cx="2325600" cy="2325600"/>
          </a:xfrm>
          <a:prstGeom prst="rect">
            <a:avLst/>
          </a:prstGeom>
        </p:spPr>
      </p:pic>
      <p:pic>
        <p:nvPicPr>
          <p:cNvPr id="19" name="Imagem 18" descr="crowd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4149080"/>
            <a:ext cx="2325600" cy="2325600"/>
          </a:xfrm>
          <a:prstGeom prst="rect">
            <a:avLst/>
          </a:prstGeom>
        </p:spPr>
      </p:pic>
      <p:pic>
        <p:nvPicPr>
          <p:cNvPr id="20" name="Imagem 19" descr="crowd3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4149080"/>
            <a:ext cx="2325600" cy="2325600"/>
          </a:xfrm>
          <a:prstGeom prst="rect">
            <a:avLst/>
          </a:prstGeom>
        </p:spPr>
      </p:pic>
      <p:pic>
        <p:nvPicPr>
          <p:cNvPr id="21" name="Imagem 20" descr="crowd1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80112" y="4149080"/>
            <a:ext cx="2325600" cy="23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DIFERENTES NÍVEIS DE AMOSTRAGEM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Observa-se que quanto menos detalhes a imagem tem, menor é o efeito da redução da amostragem.</a:t>
            </a:r>
          </a:p>
          <a:p>
            <a:pPr marL="432000" indent="-324000" algn="just">
              <a:buClr>
                <a:srgbClr val="000000"/>
              </a:buClr>
              <a:buSzPct val="45000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Isso ocorre pois a redução da amostragem afeta principalmente as bordas e contornos. Imagens com menor número de cotornos são menos afetadas pela redução.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Essa diferença é bem acentuada se compararmos a Lena e a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Crowd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com tamanho de 64x64. Na Lena ainda conseguimos identificar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rosto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 cena, enquanto na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Crowd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as pessoas começam a se misturar.</a:t>
            </a: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DIFERENTES NÍVEIS DE QUANTIZAÇÃO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BAIXO NÍVEL DE DETALHES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08" name="Imagem 207"/>
          <p:cNvPicPr/>
          <p:nvPr/>
        </p:nvPicPr>
        <p:blipFill>
          <a:blip r:embed="rId2" cstate="print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09" name="Imagem 208"/>
          <p:cNvPicPr/>
          <p:nvPr/>
        </p:nvPicPr>
        <p:blipFill>
          <a:blip r:embed="rId3" cstate="print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0" name="Imagem 209"/>
          <p:cNvPicPr/>
          <p:nvPr/>
        </p:nvPicPr>
        <p:blipFill>
          <a:blip r:embed="rId4" cstate="print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1" name="Imagem 210"/>
          <p:cNvPicPr/>
          <p:nvPr/>
        </p:nvPicPr>
        <p:blipFill>
          <a:blip r:embed="rId5" cstate="print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12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</a:p>
        </p:txBody>
      </p:sp>
      <p:sp>
        <p:nvSpPr>
          <p:cNvPr id="213" name="TextShape 3"/>
          <p:cNvSpPr txBox="1"/>
          <p:nvPr/>
        </p:nvSpPr>
        <p:spPr>
          <a:xfrm>
            <a:off x="5796000" y="129600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</a:p>
        </p:txBody>
      </p:sp>
      <p:sp>
        <p:nvSpPr>
          <p:cNvPr id="214" name="TextShape 4"/>
          <p:cNvSpPr txBox="1"/>
          <p:nvPr/>
        </p:nvSpPr>
        <p:spPr>
          <a:xfrm>
            <a:off x="190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</a:p>
        </p:txBody>
      </p:sp>
      <p:sp>
        <p:nvSpPr>
          <p:cNvPr id="215" name="TextShape 5"/>
          <p:cNvSpPr txBox="1"/>
          <p:nvPr/>
        </p:nvSpPr>
        <p:spPr>
          <a:xfrm>
            <a:off x="5832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BAIXO NÍVEL DE DETALHES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17" name="Imagem 216"/>
          <p:cNvPicPr/>
          <p:nvPr/>
        </p:nvPicPr>
        <p:blipFill>
          <a:blip r:embed="rId2" cstate="print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8" name="Imagem 217"/>
          <p:cNvPicPr/>
          <p:nvPr/>
        </p:nvPicPr>
        <p:blipFill>
          <a:blip r:embed="rId3" cstate="print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9" name="Imagem 218"/>
          <p:cNvPicPr/>
          <p:nvPr/>
        </p:nvPicPr>
        <p:blipFill>
          <a:blip r:embed="rId4" cstate="print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20" name="Imagem 219"/>
          <p:cNvPicPr/>
          <p:nvPr/>
        </p:nvPicPr>
        <p:blipFill>
          <a:blip r:embed="rId5" cstate="print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21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5832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</a:p>
        </p:txBody>
      </p:sp>
      <p:sp>
        <p:nvSpPr>
          <p:cNvPr id="223" name="TextShape 4"/>
          <p:cNvSpPr txBox="1"/>
          <p:nvPr/>
        </p:nvSpPr>
        <p:spPr>
          <a:xfrm>
            <a:off x="190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</a:p>
        </p:txBody>
      </p:sp>
      <p:sp>
        <p:nvSpPr>
          <p:cNvPr id="224" name="TextShape 5"/>
          <p:cNvSpPr txBox="1"/>
          <p:nvPr/>
        </p:nvSpPr>
        <p:spPr>
          <a:xfrm>
            <a:off x="5832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MÉDIONÍVEL DE DETALHES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44" name="Imagem 243"/>
          <p:cNvPicPr/>
          <p:nvPr/>
        </p:nvPicPr>
        <p:blipFill>
          <a:blip r:embed="rId2" cstate="print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5" name="Imagem 244"/>
          <p:cNvPicPr/>
          <p:nvPr/>
        </p:nvPicPr>
        <p:blipFill>
          <a:blip r:embed="rId3" cstate="print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6" name="Imagem 245"/>
          <p:cNvPicPr/>
          <p:nvPr/>
        </p:nvPicPr>
        <p:blipFill>
          <a:blip r:embed="rId4" cstate="print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7" name="Imagem 246"/>
          <p:cNvPicPr/>
          <p:nvPr/>
        </p:nvPicPr>
        <p:blipFill>
          <a:blip r:embed="rId5" cstate="print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</a:p>
        </p:txBody>
      </p:sp>
      <p:sp>
        <p:nvSpPr>
          <p:cNvPr id="249" name="TextShape 3"/>
          <p:cNvSpPr txBox="1"/>
          <p:nvPr/>
        </p:nvSpPr>
        <p:spPr>
          <a:xfrm>
            <a:off x="5832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</a:p>
        </p:txBody>
      </p:sp>
      <p:sp>
        <p:nvSpPr>
          <p:cNvPr id="250" name="TextShape 4"/>
          <p:cNvSpPr txBox="1"/>
          <p:nvPr/>
        </p:nvSpPr>
        <p:spPr>
          <a:xfrm>
            <a:off x="1944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</a:p>
        </p:txBody>
      </p:sp>
      <p:sp>
        <p:nvSpPr>
          <p:cNvPr id="251" name="TextShape 5"/>
          <p:cNvSpPr txBox="1"/>
          <p:nvPr/>
        </p:nvSpPr>
        <p:spPr>
          <a:xfrm>
            <a:off x="5760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MÉDIO NÍVEL DE DETALHES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53" name="Imagem 252"/>
          <p:cNvPicPr/>
          <p:nvPr/>
        </p:nvPicPr>
        <p:blipFill>
          <a:blip r:embed="rId2" cstate="print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4" name="Imagem 253"/>
          <p:cNvPicPr/>
          <p:nvPr/>
        </p:nvPicPr>
        <p:blipFill>
          <a:blip r:embed="rId3" cstate="print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5" name="Imagem 254"/>
          <p:cNvPicPr/>
          <p:nvPr/>
        </p:nvPicPr>
        <p:blipFill>
          <a:blip r:embed="rId4" cstate="print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6" name="Imagem 255"/>
          <p:cNvPicPr/>
          <p:nvPr/>
        </p:nvPicPr>
        <p:blipFill>
          <a:blip r:embed="rId5" cstate="print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57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</a:p>
        </p:txBody>
      </p:sp>
      <p:sp>
        <p:nvSpPr>
          <p:cNvPr id="258" name="TextShape 3"/>
          <p:cNvSpPr txBox="1"/>
          <p:nvPr/>
        </p:nvSpPr>
        <p:spPr>
          <a:xfrm>
            <a:off x="5796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</a:p>
        </p:txBody>
      </p:sp>
      <p:sp>
        <p:nvSpPr>
          <p:cNvPr id="259" name="TextShape 4"/>
          <p:cNvSpPr txBox="1"/>
          <p:nvPr/>
        </p:nvSpPr>
        <p:spPr>
          <a:xfrm>
            <a:off x="1872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</a:p>
        </p:txBody>
      </p:sp>
      <p:sp>
        <p:nvSpPr>
          <p:cNvPr id="260" name="TextShape 5"/>
          <p:cNvSpPr txBox="1"/>
          <p:nvPr/>
        </p:nvSpPr>
        <p:spPr>
          <a:xfrm>
            <a:off x="586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ALTO NÍVEL DE DETALHES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</a:p>
        </p:txBody>
      </p:sp>
      <p:sp>
        <p:nvSpPr>
          <p:cNvPr id="231" name="TextShape 3"/>
          <p:cNvSpPr txBox="1"/>
          <p:nvPr/>
        </p:nvSpPr>
        <p:spPr>
          <a:xfrm>
            <a:off x="5796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</a:p>
        </p:txBody>
      </p:sp>
      <p:sp>
        <p:nvSpPr>
          <p:cNvPr id="232" name="TextShape 4"/>
          <p:cNvSpPr txBox="1"/>
          <p:nvPr/>
        </p:nvSpPr>
        <p:spPr>
          <a:xfrm>
            <a:off x="1944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</a:p>
        </p:txBody>
      </p:sp>
      <p:sp>
        <p:nvSpPr>
          <p:cNvPr id="233" name="TextShape 5"/>
          <p:cNvSpPr txBox="1"/>
          <p:nvPr/>
        </p:nvSpPr>
        <p:spPr>
          <a:xfrm>
            <a:off x="5760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</a:p>
        </p:txBody>
      </p:sp>
      <p:pic>
        <p:nvPicPr>
          <p:cNvPr id="11" name="Imagem 10" descr="cro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2325600" cy="2325600"/>
          </a:xfrm>
          <a:prstGeom prst="rect">
            <a:avLst/>
          </a:prstGeom>
        </p:spPr>
      </p:pic>
      <p:pic>
        <p:nvPicPr>
          <p:cNvPr id="12" name="Imagem 11" descr="crowd7bi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628800"/>
            <a:ext cx="2325600" cy="2325600"/>
          </a:xfrm>
          <a:prstGeom prst="rect">
            <a:avLst/>
          </a:prstGeom>
        </p:spPr>
      </p:pic>
      <p:pic>
        <p:nvPicPr>
          <p:cNvPr id="15" name="Imagem 14" descr="crowd6bit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149080"/>
            <a:ext cx="2325600" cy="2325600"/>
          </a:xfrm>
          <a:prstGeom prst="rect">
            <a:avLst/>
          </a:prstGeom>
        </p:spPr>
      </p:pic>
      <p:pic>
        <p:nvPicPr>
          <p:cNvPr id="16" name="Imagem 15" descr="crowd5bits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4149080"/>
            <a:ext cx="2325600" cy="23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OBJETIVOS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Entender as implicações de diferentes valores de amostragem e quantização em uma imagem digitalizada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Verificação das curvas de isopreferência obtidas pelo experimento de Huang [1975].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ALTO NÍVEL DE DETALHES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</a:p>
        </p:txBody>
      </p:sp>
      <p:sp>
        <p:nvSpPr>
          <p:cNvPr id="240" name="TextShape 3"/>
          <p:cNvSpPr txBox="1"/>
          <p:nvPr/>
        </p:nvSpPr>
        <p:spPr>
          <a:xfrm>
            <a:off x="5760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</a:p>
        </p:txBody>
      </p:sp>
      <p:sp>
        <p:nvSpPr>
          <p:cNvPr id="241" name="TextShape 4"/>
          <p:cNvSpPr txBox="1"/>
          <p:nvPr/>
        </p:nvSpPr>
        <p:spPr>
          <a:xfrm>
            <a:off x="1908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</a:p>
        </p:txBody>
      </p:sp>
      <p:sp>
        <p:nvSpPr>
          <p:cNvPr id="242" name="TextShape 5"/>
          <p:cNvSpPr txBox="1"/>
          <p:nvPr/>
        </p:nvSpPr>
        <p:spPr>
          <a:xfrm>
            <a:off x="5832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</a:p>
        </p:txBody>
      </p:sp>
      <p:pic>
        <p:nvPicPr>
          <p:cNvPr id="11" name="Imagem 10" descr="crowd4bit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2325600" cy="2325600"/>
          </a:xfrm>
          <a:prstGeom prst="rect">
            <a:avLst/>
          </a:prstGeom>
        </p:spPr>
      </p:pic>
      <p:pic>
        <p:nvPicPr>
          <p:cNvPr id="12" name="Imagem 11" descr="crowd3bi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628800"/>
            <a:ext cx="2325600" cy="2325600"/>
          </a:xfrm>
          <a:prstGeom prst="rect">
            <a:avLst/>
          </a:prstGeom>
        </p:spPr>
      </p:pic>
      <p:pic>
        <p:nvPicPr>
          <p:cNvPr id="13" name="Imagem 12" descr="crowd2bit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149080"/>
            <a:ext cx="2325600" cy="2325600"/>
          </a:xfrm>
          <a:prstGeom prst="rect">
            <a:avLst/>
          </a:prstGeom>
        </p:spPr>
      </p:pic>
      <p:pic>
        <p:nvPicPr>
          <p:cNvPr id="14" name="Imagem 13" descr="crowd1bits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4077072"/>
            <a:ext cx="2325600" cy="23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DIFERENTES NÍVEIS DE QUANTIZAÇÃO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95536" y="1412776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mudança no nível de quantização causa um efeito conhecido como </a:t>
            </a: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contorno.  </a:t>
            </a: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mais reduzimos os níveis de cinza da imagem, maior será o efeito de </a:t>
            </a: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contorno</a:t>
            </a: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entanto, podemos notar que o efeito de contorno é mais nítido nas imagens com baixo e médio nível de detalhes. Esse fenômeno é conhecido como </a:t>
            </a: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Curvas de Isopreferência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</a:t>
            </a: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Huang, 1975).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Assim, podemos concluir que o </a:t>
            </a: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efeito de contorno </a:t>
            </a: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depende tanto do número de níveis de cinza quanto do nível de detalhamento da imagem. Imagens com uma </a:t>
            </a: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grande quantidade de detalhes precisam de menos níveis de cinza</a:t>
            </a:r>
            <a:r>
              <a:rPr lang="pt-BR" sz="2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  <a:endParaRPr lang="pt-BR" sz="23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FIM!</a:t>
            </a:r>
          </a:p>
          <a:p>
            <a:pPr algn="ctr"/>
            <a:endParaRPr lang="pt-BR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Muito obrigado.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PROBLEMAS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Quantas amostras e níveis de cinza são necessários para uma boa aproximação de uma imagem?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Qual a relação entre amostragem da imagem e sua quantização? (Huang [1975]).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uma imagem é processada computacionalmente?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a) uso da </a:t>
            </a: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amostragem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;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b) uso da </a:t>
            </a:r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quantização</a:t>
            </a:r>
            <a:r>
              <a:rPr lang="pt-BR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864000" lvl="1" indent="-324000">
              <a:buClr>
                <a:srgbClr val="000000"/>
              </a:buClr>
              <a:buSzPct val="75000"/>
            </a:pP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Amostragem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digitalização das coordenadas espaciais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Quantização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digitalização da amplitude da coordenada espacial (brilho).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AMOSTRAGEM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Imagem digital: amostras de uma imagem contínua, igualmente espaçadas e arranjada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forma de matriz N x 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Cada elemento da matriz é denominado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pixel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picture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element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Cada pixel é representado na matriz através de um par ordenado inteiro (a, b) pertencente ao plano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(grade da imagem digital).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QUANTIZAÇÃO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Função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f(x, y)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que atribui um valor de nível de cinza (tal valor pertence ao conjunto dos números reais) a cada par ordenado (x, y) distinto obtido pela amostragem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 uma imagem com tons de cinza, geralmente os níveis são representados por valores inteiros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função se torna bidimensional (2-D), com valores inteiros de coordenadas e amplitude.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IMAGEM DIGITALIZADA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65" name="Imagem 164"/>
          <p:cNvPicPr/>
          <p:nvPr/>
        </p:nvPicPr>
        <p:blipFill>
          <a:blip r:embed="rId2" cstate="print"/>
          <a:stretch/>
        </p:blipFill>
        <p:spPr>
          <a:xfrm>
            <a:off x="1053720" y="1859760"/>
            <a:ext cx="6362280" cy="44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EXPERIMENTOS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IMAGENS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 a finalidade de testar os efeitos da amostragem e quantização em imagens, escolhemos imagens com </a:t>
            </a:r>
            <a:r>
              <a:rPr lang="pt-BR" sz="2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três diferentes níveis de detalhes</a:t>
            </a: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Baixo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Lena.jpg – A face de uma mulher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Médio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Cameraman.jpg – Um homem segurando seu equipamento fotográfico.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Alto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Crowd.jpg – Uma multidão sentada em um parque.</a:t>
            </a:r>
            <a:endParaRPr lang="pt-BR" sz="23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DIFERENTES NÍVEIS DE AMOSTRAGEM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286</TotalTime>
  <Words>642</Words>
  <Application>Microsoft Office PowerPoint</Application>
  <PresentationFormat>Apresentação na tela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Isopreferência</dc:title>
  <dc:creator>Bruno</dc:creator>
  <cp:lastModifiedBy>Bruno</cp:lastModifiedBy>
  <cp:revision>48</cp:revision>
  <dcterms:created xsi:type="dcterms:W3CDTF">2016-04-10T01:27:15Z</dcterms:created>
  <dcterms:modified xsi:type="dcterms:W3CDTF">2016-04-10T23:29:36Z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