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9.png" ContentType="image/png"/>
  <Override PartName="/ppt/media/image48.png" ContentType="image/png"/>
  <Override PartName="/ppt/media/image47.png" ContentType="image/png"/>
  <Override PartName="/ppt/media/image19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21.png" ContentType="image/png"/>
  <Override PartName="/ppt/media/image6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20.jpeg" ContentType="image/jpeg"/>
  <Override PartName="/ppt/media/image3.png" ContentType="image/png"/>
  <Override PartName="/ppt/media/image38.png" ContentType="image/png"/>
  <Override PartName="/ppt/media/image1.png" ContentType="image/png"/>
  <Override PartName="/ppt/media/image36.png" ContentType="image/png"/>
  <Override PartName="/ppt/media/image22.png" ContentType="image/png"/>
  <Override PartName="/ppt/media/image7.png" ContentType="image/png"/>
  <Override PartName="/ppt/media/image2.png" ContentType="image/png"/>
  <Override PartName="/ppt/media/image37.png" ContentType="image/png"/>
  <Override PartName="/ppt/media/image4.png" ContentType="image/png"/>
  <Override PartName="/ppt/media/image39.png" ContentType="image/png"/>
  <Override PartName="/ppt/media/image5.png" ContentType="image/png"/>
  <Override PartName="/ppt/media/image8.png" ContentType="image/png"/>
  <Override PartName="/ppt/media/image14.jpeg" ContentType="image/jpeg"/>
  <Override PartName="/ppt/media/image23.png" ContentType="image/png"/>
  <Override PartName="/ppt/media/image10.png" ContentType="image/png"/>
  <Override PartName="/ppt/media/image9.png" ContentType="image/png"/>
  <Override PartName="/ppt/media/image24.png" ContentType="image/png"/>
  <Override PartName="/ppt/media/image18.png" ContentType="image/png"/>
  <Override PartName="/ppt/media/image34.jpeg" ContentType="image/jpe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5.png" ContentType="image/png"/>
  <Override PartName="/ppt/media/image40.png" ContentType="image/png"/>
  <Override PartName="/ppt/media/image41.png" ContentType="image/png"/>
  <Override PartName="/ppt/media/image42.jpeg" ContentType="image/jpe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5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1136880" y="1599840"/>
            <a:ext cx="6107760" cy="487332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1136880" y="1599840"/>
            <a:ext cx="6107760" cy="4873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5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1136880" y="1599840"/>
            <a:ext cx="6107760" cy="487332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1136880" y="1599840"/>
            <a:ext cx="6107760" cy="4873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5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1136880" y="1599840"/>
            <a:ext cx="6107760" cy="487332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3"/>
          <a:stretch/>
        </p:blipFill>
        <p:spPr>
          <a:xfrm>
            <a:off x="1136880" y="1599840"/>
            <a:ext cx="6107760" cy="4873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39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Clique para editar o estilo do título mestre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 rot="5400000">
            <a:off x="7765200" y="1174320"/>
            <a:ext cx="2285640" cy="3805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pt-BR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10/04/16</a:t>
            </a:r>
            <a:endParaRPr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 rot="5400000">
            <a:off x="7077240" y="4181400"/>
            <a:ext cx="3657240" cy="383760"/>
          </a:xfrm>
          <a:prstGeom prst="rect">
            <a:avLst/>
          </a:prstGeom>
        </p:spPr>
        <p:txBody>
          <a:bodyPr lIns="90000" rIns="90000" tIns="45000" bIns="45000" anchor="ctr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380880" y="0"/>
            <a:ext cx="609120" cy="685764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276480" y="0"/>
            <a:ext cx="104400" cy="685764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990720" y="0"/>
            <a:ext cx="181440" cy="685764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1141200" y="0"/>
            <a:ext cx="230040" cy="685764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Line 14"/>
          <p:cNvSpPr/>
          <p:nvPr/>
        </p:nvSpPr>
        <p:spPr>
          <a:xfrm>
            <a:off x="10620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  <a:alpha val="7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Line 15"/>
          <p:cNvSpPr/>
          <p:nvPr/>
        </p:nvSpPr>
        <p:spPr>
          <a:xfrm>
            <a:off x="91440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20000"/>
                <a:alpha val="8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Line 16"/>
          <p:cNvSpPr/>
          <p:nvPr/>
        </p:nvSpPr>
        <p:spPr>
          <a:xfrm>
            <a:off x="85392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Line 17"/>
          <p:cNvSpPr/>
          <p:nvPr/>
        </p:nvSpPr>
        <p:spPr>
          <a:xfrm>
            <a:off x="1726560" y="0"/>
            <a:ext cx="360" cy="6858000"/>
          </a:xfrm>
          <a:prstGeom prst="line">
            <a:avLst/>
          </a:prstGeom>
          <a:ln w="28440">
            <a:solidFill>
              <a:schemeClr val="accent1">
                <a:tint val="60000"/>
                <a:alpha val="82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Line 18"/>
          <p:cNvSpPr/>
          <p:nvPr/>
        </p:nvSpPr>
        <p:spPr>
          <a:xfrm>
            <a:off x="1066680" y="0"/>
            <a:ext cx="360" cy="6858000"/>
          </a:xfrm>
          <a:prstGeom prst="line">
            <a:avLst/>
          </a:prstGeom>
          <a:ln w="936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Line 19"/>
          <p:cNvSpPr/>
          <p:nvPr/>
        </p:nvSpPr>
        <p:spPr>
          <a:xfrm>
            <a:off x="91137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1219320" y="0"/>
            <a:ext cx="75960" cy="685764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609480" y="3429000"/>
            <a:ext cx="1294920" cy="1294920"/>
          </a:xfrm>
          <a:prstGeom prst="ellipse">
            <a:avLst/>
          </a:prstGeom>
          <a:solidFill>
            <a:schemeClr val="accent1"/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1309680" y="4866840"/>
            <a:ext cx="641160" cy="641160"/>
          </a:xfrm>
          <a:prstGeom prst="ellipse">
            <a:avLst/>
          </a:prstGeom>
          <a:ln w="2844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CustomShape 23"/>
          <p:cNvSpPr/>
          <p:nvPr/>
        </p:nvSpPr>
        <p:spPr>
          <a:xfrm>
            <a:off x="1091160" y="5500800"/>
            <a:ext cx="136800" cy="136800"/>
          </a:xfrm>
          <a:prstGeom prst="ellipse">
            <a:avLst/>
          </a:prstGeom>
          <a:ln w="1260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1664280" y="5788080"/>
            <a:ext cx="273960" cy="273960"/>
          </a:xfrm>
          <a:prstGeom prst="ellipse">
            <a:avLst/>
          </a:prstGeom>
          <a:ln w="1260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" name="CustomShape 25"/>
          <p:cNvSpPr/>
          <p:nvPr/>
        </p:nvSpPr>
        <p:spPr>
          <a:xfrm>
            <a:off x="1905120" y="4495680"/>
            <a:ext cx="365400" cy="365400"/>
          </a:xfrm>
          <a:prstGeom prst="ellipse">
            <a:avLst/>
          </a:prstGeom>
          <a:ln w="2844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1325520" y="4928760"/>
            <a:ext cx="609120" cy="5173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36FE8C0-4C47-4424-AB79-9B05303768A6}" type="slidenum"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&lt;número&gt;</a:t>
            </a:fld>
            <a:endParaRPr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Clique para editar o formato do texto da estrutura de tópicos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2.º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3.º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4.º nível da estrutura de tópicos</a:t>
            </a:r>
            <a:endParaRPr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5.º nível da estrutura de tópicos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6.º nível da estrutura de tópicos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7.º nível da estrutura de tópicos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pt-BR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Clique para editar o estilo do título mestre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8" name="PlaceHolder 8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Clique para editar o formato do texto da estrutura de tópicos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2.º nível da estrutura de tópicos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3.º nível da estrutura de tópicos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4.º nível da estrutura de tópicos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5.º nível da estrutura de tópicos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6.º nível da estrutura de tópicos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7.º nível da estrutura de tópicosClique para editar os estilos do texto mestre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Segundo nível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2" marL="914400" indent="-182520">
              <a:lnSpc>
                <a:spcPct val="100000"/>
              </a:lnSpc>
              <a:buClr>
                <a:srgbClr val="e07630"/>
              </a:buClr>
              <a:buSzPct val="60000"/>
              <a:buFont typeface="Wingdings" charset="2"/>
              <a:buChar char="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Terceiro nível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3" marL="1188720" indent="-182520">
              <a:lnSpc>
                <a:spcPct val="100000"/>
              </a:lnSpc>
              <a:buClr>
                <a:srgbClr val="fec2ae"/>
              </a:buClr>
              <a:buSzPct val="60000"/>
              <a:buFont typeface="Wingdings" charset="2"/>
              <a:buChar char="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Quarto nível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4" marL="1463040" indent="-182520">
              <a:lnSpc>
                <a:spcPct val="100000"/>
              </a:lnSpc>
              <a:buClr>
                <a:srgbClr val="bcc9e9"/>
              </a:buClr>
              <a:buSzPct val="68000"/>
              <a:buFont typeface="Wingdings 2" charset="2"/>
              <a:buChar char="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Quinto nível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9" name="PlaceHolder 9"/>
          <p:cNvSpPr>
            <a:spLocks noGrp="1"/>
          </p:cNvSpPr>
          <p:nvPr>
            <p:ph type="dt"/>
          </p:nvPr>
        </p:nvSpPr>
        <p:spPr>
          <a:xfrm rot="5400000">
            <a:off x="7589520" y="1081800"/>
            <a:ext cx="2011320" cy="38376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pt-BR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10/04/16</a:t>
            </a:r>
            <a:endParaRPr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" name="PlaceHolder 10"/>
          <p:cNvSpPr>
            <a:spLocks noGrp="1"/>
          </p:cNvSpPr>
          <p:nvPr>
            <p:ph type="sldNum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8B3F5BA-4DC9-4A90-AC24-B8108B9A2D8C}" type="slidenum"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&lt;número&gt;</a:t>
            </a:fld>
            <a:endParaRPr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" name="PlaceHolder 11"/>
          <p:cNvSpPr>
            <a:spLocks noGrp="1"/>
          </p:cNvSpPr>
          <p:nvPr>
            <p:ph type="ftr"/>
          </p:nvPr>
        </p:nvSpPr>
        <p:spPr>
          <a:xfrm rot="5400000">
            <a:off x="6990480" y="3737160"/>
            <a:ext cx="3200040" cy="365400"/>
          </a:xfrm>
          <a:prstGeom prst="rect">
            <a:avLst/>
          </a:prstGeom>
        </p:spPr>
        <p:txBody>
          <a:bodyPr lIns="90000" rIns="90000" tIns="45000" bIns="45000" anchor="ctr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0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2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pt-BR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Clique para editar o estilo do título mestre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13" name="PlaceHolder 8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Clique para editar o formato do texto da estrutura de tópicos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2.º nível da estrutura de tópicos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3.º nível da estrutura de tópicos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4.º nível da estrutura de tópicos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5.º nível da estrutura de tópicos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6.º nível da estrutura de tópicos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7.º nível da estrutura de tópicosClique para editar os estilos do texto mestre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Segundo nível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2" marL="914400" indent="-182520">
              <a:lnSpc>
                <a:spcPct val="100000"/>
              </a:lnSpc>
              <a:buClr>
                <a:srgbClr val="e07630"/>
              </a:buClr>
              <a:buSzPct val="60000"/>
              <a:buFont typeface="Wingdings" charset="2"/>
              <a:buChar char="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Terceiro nível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3" marL="1188720" indent="-182520">
              <a:lnSpc>
                <a:spcPct val="100000"/>
              </a:lnSpc>
              <a:buClr>
                <a:srgbClr val="fec2ae"/>
              </a:buClr>
              <a:buSzPct val="60000"/>
              <a:buFont typeface="Wingdings" charset="2"/>
              <a:buChar char="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Quarto nível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4" marL="1463040" indent="-182520">
              <a:lnSpc>
                <a:spcPct val="100000"/>
              </a:lnSpc>
              <a:buClr>
                <a:srgbClr val="bcc9e9"/>
              </a:buClr>
              <a:buSzPct val="68000"/>
              <a:buFont typeface="Wingdings 2" charset="2"/>
              <a:buChar char="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Quinto nível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14" name="PlaceHolder 9"/>
          <p:cNvSpPr>
            <a:spLocks noGrp="1"/>
          </p:cNvSpPr>
          <p:nvPr>
            <p:ph type="dt"/>
          </p:nvPr>
        </p:nvSpPr>
        <p:spPr>
          <a:xfrm rot="5400000">
            <a:off x="7589520" y="1081800"/>
            <a:ext cx="2011320" cy="38376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pt-BR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10/04/16</a:t>
            </a:r>
            <a:endParaRPr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PlaceHolder 10"/>
          <p:cNvSpPr>
            <a:spLocks noGrp="1"/>
          </p:cNvSpPr>
          <p:nvPr>
            <p:ph type="sldNum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534D224-DA6D-4754-9680-DCE44BB691F9}" type="slidenum"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&lt;número&gt;</a:t>
            </a:fld>
            <a:endParaRPr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PlaceHolder 11"/>
          <p:cNvSpPr>
            <a:spLocks noGrp="1"/>
          </p:cNvSpPr>
          <p:nvPr>
            <p:ph type="ftr"/>
          </p:nvPr>
        </p:nvSpPr>
        <p:spPr>
          <a:xfrm rot="5400000">
            <a:off x="6990480" y="3737160"/>
            <a:ext cx="3200040" cy="365400"/>
          </a:xfrm>
          <a:prstGeom prst="rect">
            <a:avLst/>
          </a:prstGeom>
        </p:spPr>
        <p:txBody>
          <a:bodyPr lIns="90000" rIns="90000" tIns="45000" bIns="45000" anchor="ctr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3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3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slideLayout" Target="../slideLayouts/slideLayout3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slideLayout" Target="../slideLayouts/slideLayout3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slideLayout" Target="../slideLayouts/slideLayout3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slideLayout" Target="../slideLayouts/slideLayout3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2286000" y="3124080"/>
            <a:ext cx="6171840" cy="189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Isopreferência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2286000" y="5003280"/>
            <a:ext cx="6171840" cy="137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Processamento Digital de Imagens</a:t>
            </a:r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Tarcísio Bruno C. Oliveira e </a:t>
            </a:r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Jonathan Negreiros de Freitas</a:t>
            </a:r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RESULTADOS: DIFERENTES NÍVEIS DE AMOSTRAGEM</a:t>
            </a:r>
            <a:endParaRPr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496800" y="159984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195" name="" descr=""/>
          <p:cNvPicPr/>
          <p:nvPr/>
        </p:nvPicPr>
        <p:blipFill>
          <a:blip r:embed="rId2"/>
          <a:stretch/>
        </p:blipFill>
        <p:spPr>
          <a:xfrm>
            <a:off x="3021480" y="159984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196" name="" descr=""/>
          <p:cNvPicPr/>
          <p:nvPr/>
        </p:nvPicPr>
        <p:blipFill>
          <a:blip r:embed="rId3"/>
          <a:stretch/>
        </p:blipFill>
        <p:spPr>
          <a:xfrm>
            <a:off x="5546160" y="159984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197" name="" descr=""/>
          <p:cNvPicPr/>
          <p:nvPr/>
        </p:nvPicPr>
        <p:blipFill>
          <a:blip r:embed="rId4"/>
          <a:stretch/>
        </p:blipFill>
        <p:spPr>
          <a:xfrm>
            <a:off x="5546160" y="414576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5"/>
          <a:stretch/>
        </p:blipFill>
        <p:spPr>
          <a:xfrm>
            <a:off x="3021480" y="414576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199" name="" descr=""/>
          <p:cNvPicPr/>
          <p:nvPr/>
        </p:nvPicPr>
        <p:blipFill>
          <a:blip r:embed="rId6"/>
          <a:stretch/>
        </p:blipFill>
        <p:spPr>
          <a:xfrm>
            <a:off x="496800" y="4145760"/>
            <a:ext cx="2324520" cy="2324520"/>
          </a:xfrm>
          <a:prstGeom prst="rect">
            <a:avLst/>
          </a:prstGeom>
          <a:ln>
            <a:noFill/>
          </a:ln>
        </p:spPr>
      </p:pic>
      <p:sp>
        <p:nvSpPr>
          <p:cNvPr id="200" name="TextShape 2"/>
          <p:cNvSpPr txBox="1"/>
          <p:nvPr/>
        </p:nvSpPr>
        <p:spPr>
          <a:xfrm>
            <a:off x="1152000" y="1280880"/>
            <a:ext cx="100368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512x512</a:t>
            </a:r>
            <a:endParaRPr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3744000" y="1296000"/>
            <a:ext cx="100368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256x256</a:t>
            </a:r>
            <a:endParaRPr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TextShape 4"/>
          <p:cNvSpPr txBox="1"/>
          <p:nvPr/>
        </p:nvSpPr>
        <p:spPr>
          <a:xfrm>
            <a:off x="6192000" y="1280880"/>
            <a:ext cx="100368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128x128</a:t>
            </a:r>
            <a:endParaRPr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TextShape 5"/>
          <p:cNvSpPr txBox="1"/>
          <p:nvPr/>
        </p:nvSpPr>
        <p:spPr>
          <a:xfrm>
            <a:off x="1228320" y="6449040"/>
            <a:ext cx="78768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64x64</a:t>
            </a:r>
            <a:endParaRPr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TextShape 6"/>
          <p:cNvSpPr txBox="1"/>
          <p:nvPr/>
        </p:nvSpPr>
        <p:spPr>
          <a:xfrm>
            <a:off x="3892320" y="6470280"/>
            <a:ext cx="78768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32x32</a:t>
            </a:r>
            <a:endParaRPr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TextShape 7"/>
          <p:cNvSpPr txBox="1"/>
          <p:nvPr/>
        </p:nvSpPr>
        <p:spPr>
          <a:xfrm>
            <a:off x="6412320" y="6470280"/>
            <a:ext cx="78768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16x16</a:t>
            </a:r>
            <a:endParaRPr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TextShape 8"/>
          <p:cNvSpPr txBox="1"/>
          <p:nvPr/>
        </p:nvSpPr>
        <p:spPr>
          <a:xfrm>
            <a:off x="1872000" y="2736000"/>
            <a:ext cx="180720" cy="3463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RESULTADOS: DIFERENTES NÍVEIS DE QUANTIZAÇÃO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1116720" y="159984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209" name="" descr=""/>
          <p:cNvPicPr/>
          <p:nvPr/>
        </p:nvPicPr>
        <p:blipFill>
          <a:blip r:embed="rId2"/>
          <a:stretch/>
        </p:blipFill>
        <p:spPr>
          <a:xfrm>
            <a:off x="4943160" y="159984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210" name="" descr=""/>
          <p:cNvPicPr/>
          <p:nvPr/>
        </p:nvPicPr>
        <p:blipFill>
          <a:blip r:embed="rId3"/>
          <a:stretch/>
        </p:blipFill>
        <p:spPr>
          <a:xfrm>
            <a:off x="4943160" y="414576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211" name="" descr=""/>
          <p:cNvPicPr/>
          <p:nvPr/>
        </p:nvPicPr>
        <p:blipFill>
          <a:blip r:embed="rId4"/>
          <a:stretch/>
        </p:blipFill>
        <p:spPr>
          <a:xfrm>
            <a:off x="1116720" y="4145760"/>
            <a:ext cx="2324520" cy="2324520"/>
          </a:xfrm>
          <a:prstGeom prst="rect">
            <a:avLst/>
          </a:prstGeom>
          <a:ln>
            <a:noFill/>
          </a:ln>
        </p:spPr>
      </p:pic>
      <p:sp>
        <p:nvSpPr>
          <p:cNvPr id="212" name="TextShape 2"/>
          <p:cNvSpPr txBox="1"/>
          <p:nvPr/>
        </p:nvSpPr>
        <p:spPr>
          <a:xfrm>
            <a:off x="1908000" y="128088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 bits</a:t>
            </a:r>
            <a:endParaRPr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TextShape 3"/>
          <p:cNvSpPr txBox="1"/>
          <p:nvPr/>
        </p:nvSpPr>
        <p:spPr>
          <a:xfrm>
            <a:off x="5796000" y="129600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 bits</a:t>
            </a:r>
            <a:endParaRPr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TextShape 4"/>
          <p:cNvSpPr txBox="1"/>
          <p:nvPr/>
        </p:nvSpPr>
        <p:spPr>
          <a:xfrm>
            <a:off x="1908000" y="647028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 bits</a:t>
            </a:r>
            <a:endParaRPr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TextShape 5"/>
          <p:cNvSpPr txBox="1"/>
          <p:nvPr/>
        </p:nvSpPr>
        <p:spPr>
          <a:xfrm>
            <a:off x="5832000" y="647028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 bits</a:t>
            </a:r>
            <a:endParaRPr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RESULTADOS: DIFERENTES NÍVEIS DE QUANTIZAÇÃO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1116720" y="159984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218" name="" descr=""/>
          <p:cNvPicPr/>
          <p:nvPr/>
        </p:nvPicPr>
        <p:blipFill>
          <a:blip r:embed="rId2"/>
          <a:stretch/>
        </p:blipFill>
        <p:spPr>
          <a:xfrm>
            <a:off x="4943160" y="159984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219" name="" descr=""/>
          <p:cNvPicPr/>
          <p:nvPr/>
        </p:nvPicPr>
        <p:blipFill>
          <a:blip r:embed="rId3"/>
          <a:stretch/>
        </p:blipFill>
        <p:spPr>
          <a:xfrm>
            <a:off x="4943160" y="414576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220" name="" descr=""/>
          <p:cNvPicPr/>
          <p:nvPr/>
        </p:nvPicPr>
        <p:blipFill>
          <a:blip r:embed="rId4"/>
          <a:stretch/>
        </p:blipFill>
        <p:spPr>
          <a:xfrm>
            <a:off x="1116720" y="4145760"/>
            <a:ext cx="2324520" cy="2324520"/>
          </a:xfrm>
          <a:prstGeom prst="rect">
            <a:avLst/>
          </a:prstGeom>
          <a:ln>
            <a:noFill/>
          </a:ln>
        </p:spPr>
      </p:pic>
      <p:sp>
        <p:nvSpPr>
          <p:cNvPr id="221" name="TextShape 2"/>
          <p:cNvSpPr txBox="1"/>
          <p:nvPr/>
        </p:nvSpPr>
        <p:spPr>
          <a:xfrm>
            <a:off x="1908000" y="128088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bits</a:t>
            </a:r>
            <a:endParaRPr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TextShape 3"/>
          <p:cNvSpPr txBox="1"/>
          <p:nvPr/>
        </p:nvSpPr>
        <p:spPr>
          <a:xfrm>
            <a:off x="5832000" y="128088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bits</a:t>
            </a:r>
            <a:endParaRPr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TextShape 4"/>
          <p:cNvSpPr txBox="1"/>
          <p:nvPr/>
        </p:nvSpPr>
        <p:spPr>
          <a:xfrm>
            <a:off x="1908000" y="647028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bits</a:t>
            </a:r>
            <a:endParaRPr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5"/>
          <p:cNvSpPr txBox="1"/>
          <p:nvPr/>
        </p:nvSpPr>
        <p:spPr>
          <a:xfrm>
            <a:off x="5832000" y="647028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bit</a:t>
            </a:r>
            <a:endParaRPr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RESULTADOS: DIFERENTES NÍVEIS DE QUANTIZAÇÃO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1116720" y="159984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227" name="" descr=""/>
          <p:cNvPicPr/>
          <p:nvPr/>
        </p:nvPicPr>
        <p:blipFill>
          <a:blip r:embed="rId2"/>
          <a:stretch/>
        </p:blipFill>
        <p:spPr>
          <a:xfrm>
            <a:off x="4943160" y="159984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228" name="" descr=""/>
          <p:cNvPicPr/>
          <p:nvPr/>
        </p:nvPicPr>
        <p:blipFill>
          <a:blip r:embed="rId3"/>
          <a:stretch/>
        </p:blipFill>
        <p:spPr>
          <a:xfrm>
            <a:off x="4943160" y="414576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229" name="" descr=""/>
          <p:cNvPicPr/>
          <p:nvPr/>
        </p:nvPicPr>
        <p:blipFill>
          <a:blip r:embed="rId4"/>
          <a:stretch/>
        </p:blipFill>
        <p:spPr>
          <a:xfrm>
            <a:off x="1116720" y="4145760"/>
            <a:ext cx="2324520" cy="2324520"/>
          </a:xfrm>
          <a:prstGeom prst="rect">
            <a:avLst/>
          </a:prstGeom>
          <a:ln>
            <a:noFill/>
          </a:ln>
        </p:spPr>
      </p:pic>
      <p:sp>
        <p:nvSpPr>
          <p:cNvPr id="230" name="TextShape 2"/>
          <p:cNvSpPr txBox="1"/>
          <p:nvPr/>
        </p:nvSpPr>
        <p:spPr>
          <a:xfrm>
            <a:off x="1908000" y="128088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 bits</a:t>
            </a:r>
            <a:endParaRPr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TextShape 3"/>
          <p:cNvSpPr txBox="1"/>
          <p:nvPr/>
        </p:nvSpPr>
        <p:spPr>
          <a:xfrm>
            <a:off x="5796000" y="128088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 bits</a:t>
            </a:r>
            <a:endParaRPr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TextShape 4"/>
          <p:cNvSpPr txBox="1"/>
          <p:nvPr/>
        </p:nvSpPr>
        <p:spPr>
          <a:xfrm>
            <a:off x="1944000" y="647028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 bits</a:t>
            </a:r>
            <a:endParaRPr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TextShape 5"/>
          <p:cNvSpPr txBox="1"/>
          <p:nvPr/>
        </p:nvSpPr>
        <p:spPr>
          <a:xfrm>
            <a:off x="5760000" y="647028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 bits</a:t>
            </a:r>
            <a:endParaRPr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RESULTADOS: DIFERENTES NÍVEIS DE QUANTIZAÇÃO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1116720" y="159984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236" name="" descr=""/>
          <p:cNvPicPr/>
          <p:nvPr/>
        </p:nvPicPr>
        <p:blipFill>
          <a:blip r:embed="rId2"/>
          <a:stretch/>
        </p:blipFill>
        <p:spPr>
          <a:xfrm>
            <a:off x="4943160" y="159984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237" name="" descr=""/>
          <p:cNvPicPr/>
          <p:nvPr/>
        </p:nvPicPr>
        <p:blipFill>
          <a:blip r:embed="rId3"/>
          <a:stretch/>
        </p:blipFill>
        <p:spPr>
          <a:xfrm>
            <a:off x="4943160" y="414576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238" name="" descr=""/>
          <p:cNvPicPr/>
          <p:nvPr/>
        </p:nvPicPr>
        <p:blipFill>
          <a:blip r:embed="rId4"/>
          <a:stretch/>
        </p:blipFill>
        <p:spPr>
          <a:xfrm>
            <a:off x="1116720" y="4145760"/>
            <a:ext cx="2324520" cy="2324520"/>
          </a:xfrm>
          <a:prstGeom prst="rect">
            <a:avLst/>
          </a:prstGeom>
          <a:ln>
            <a:noFill/>
          </a:ln>
        </p:spPr>
      </p:pic>
      <p:sp>
        <p:nvSpPr>
          <p:cNvPr id="239" name="TextShape 2"/>
          <p:cNvSpPr txBox="1"/>
          <p:nvPr/>
        </p:nvSpPr>
        <p:spPr>
          <a:xfrm>
            <a:off x="1908000" y="128088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bits</a:t>
            </a:r>
            <a:endParaRPr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TextShape 3"/>
          <p:cNvSpPr txBox="1"/>
          <p:nvPr/>
        </p:nvSpPr>
        <p:spPr>
          <a:xfrm>
            <a:off x="5760000" y="128088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bits</a:t>
            </a:r>
            <a:endParaRPr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TextShape 4"/>
          <p:cNvSpPr txBox="1"/>
          <p:nvPr/>
        </p:nvSpPr>
        <p:spPr>
          <a:xfrm>
            <a:off x="1908000" y="644904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bits</a:t>
            </a:r>
            <a:endParaRPr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TextShape 5"/>
          <p:cNvSpPr txBox="1"/>
          <p:nvPr/>
        </p:nvSpPr>
        <p:spPr>
          <a:xfrm>
            <a:off x="5832000" y="644904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bit</a:t>
            </a:r>
            <a:endParaRPr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RESULTADOS: DIFERENTES NÍVEIS DE QUANTIZAÇÃO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1116720" y="159984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245" name="" descr=""/>
          <p:cNvPicPr/>
          <p:nvPr/>
        </p:nvPicPr>
        <p:blipFill>
          <a:blip r:embed="rId2"/>
          <a:stretch/>
        </p:blipFill>
        <p:spPr>
          <a:xfrm>
            <a:off x="4943160" y="159984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246" name="" descr=""/>
          <p:cNvPicPr/>
          <p:nvPr/>
        </p:nvPicPr>
        <p:blipFill>
          <a:blip r:embed="rId3"/>
          <a:stretch/>
        </p:blipFill>
        <p:spPr>
          <a:xfrm>
            <a:off x="4943160" y="414576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247" name="" descr=""/>
          <p:cNvPicPr/>
          <p:nvPr/>
        </p:nvPicPr>
        <p:blipFill>
          <a:blip r:embed="rId4"/>
          <a:stretch/>
        </p:blipFill>
        <p:spPr>
          <a:xfrm>
            <a:off x="1116720" y="4145760"/>
            <a:ext cx="2324520" cy="2324520"/>
          </a:xfrm>
          <a:prstGeom prst="rect">
            <a:avLst/>
          </a:prstGeom>
          <a:ln>
            <a:noFill/>
          </a:ln>
        </p:spPr>
      </p:pic>
      <p:sp>
        <p:nvSpPr>
          <p:cNvPr id="248" name="TextShape 2"/>
          <p:cNvSpPr txBox="1"/>
          <p:nvPr/>
        </p:nvSpPr>
        <p:spPr>
          <a:xfrm>
            <a:off x="1908000" y="128088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 bits</a:t>
            </a:r>
            <a:endParaRPr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TextShape 3"/>
          <p:cNvSpPr txBox="1"/>
          <p:nvPr/>
        </p:nvSpPr>
        <p:spPr>
          <a:xfrm>
            <a:off x="5832000" y="128088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 bits</a:t>
            </a:r>
            <a:endParaRPr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TextShape 4"/>
          <p:cNvSpPr txBox="1"/>
          <p:nvPr/>
        </p:nvSpPr>
        <p:spPr>
          <a:xfrm>
            <a:off x="1944000" y="647028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 bits</a:t>
            </a:r>
            <a:endParaRPr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TextShape 5"/>
          <p:cNvSpPr txBox="1"/>
          <p:nvPr/>
        </p:nvSpPr>
        <p:spPr>
          <a:xfrm>
            <a:off x="5760000" y="647028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 bits</a:t>
            </a:r>
            <a:endParaRPr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RESULTADOS: DIFERENTES NÍVEIS DE QUANTIZAÇÃO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1116720" y="159984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254" name="" descr=""/>
          <p:cNvPicPr/>
          <p:nvPr/>
        </p:nvPicPr>
        <p:blipFill>
          <a:blip r:embed="rId2"/>
          <a:stretch/>
        </p:blipFill>
        <p:spPr>
          <a:xfrm>
            <a:off x="4943160" y="159984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255" name="" descr=""/>
          <p:cNvPicPr/>
          <p:nvPr/>
        </p:nvPicPr>
        <p:blipFill>
          <a:blip r:embed="rId3"/>
          <a:stretch/>
        </p:blipFill>
        <p:spPr>
          <a:xfrm>
            <a:off x="4943160" y="414576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256" name="" descr=""/>
          <p:cNvPicPr/>
          <p:nvPr/>
        </p:nvPicPr>
        <p:blipFill>
          <a:blip r:embed="rId4"/>
          <a:stretch/>
        </p:blipFill>
        <p:spPr>
          <a:xfrm>
            <a:off x="1116720" y="4145760"/>
            <a:ext cx="2324520" cy="2324520"/>
          </a:xfrm>
          <a:prstGeom prst="rect">
            <a:avLst/>
          </a:prstGeom>
          <a:ln>
            <a:noFill/>
          </a:ln>
        </p:spPr>
      </p:pic>
      <p:sp>
        <p:nvSpPr>
          <p:cNvPr id="257" name="TextShape 2"/>
          <p:cNvSpPr txBox="1"/>
          <p:nvPr/>
        </p:nvSpPr>
        <p:spPr>
          <a:xfrm>
            <a:off x="1908000" y="128088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bits</a:t>
            </a:r>
            <a:endParaRPr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TextShape 3"/>
          <p:cNvSpPr txBox="1"/>
          <p:nvPr/>
        </p:nvSpPr>
        <p:spPr>
          <a:xfrm>
            <a:off x="5796000" y="128088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bits</a:t>
            </a:r>
            <a:endParaRPr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TextShape 4"/>
          <p:cNvSpPr txBox="1"/>
          <p:nvPr/>
        </p:nvSpPr>
        <p:spPr>
          <a:xfrm>
            <a:off x="1872000" y="644904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bits</a:t>
            </a:r>
            <a:endParaRPr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5"/>
          <p:cNvSpPr txBox="1"/>
          <p:nvPr/>
        </p:nvSpPr>
        <p:spPr>
          <a:xfrm>
            <a:off x="5868000" y="647028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bit</a:t>
            </a:r>
            <a:endParaRPr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OBJETIVOS</a:t>
            </a:r>
            <a:endParaRPr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Entender as implicações de diferentes valores de amostragem e quantização em uma imagem digitalizada.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Verificação das curvas de isopreferência obtidas pelo experimento de Huang [1975].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PROBLEMAS</a:t>
            </a:r>
            <a:endParaRPr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Quantas amostras e níveis de cinza são necessários para uma boa aproximação de uma imagem?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Qual a relação entre amostragem da imagem e sua quantização? (Huang [1975]).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FUNDAMENTAÇÃO</a:t>
            </a:r>
            <a:endParaRPr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Como uma imagem é processada computacionalmente?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a) uso da 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amostragem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;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b) uso da 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quantização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.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Amostragem</a:t>
            </a: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: digitalização das coordenadas espaciais.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Quantização</a:t>
            </a: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: digitalização da amplitude da coordenada espacial (brilho).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FUNDAMENTAÇÃO: AMOSTRAGEM</a:t>
            </a:r>
            <a:endParaRPr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Imagem digital: amostras de uma imagem contínua, igualmente espaçadas e arranjada na forma de matriz N x M.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Cada elemento da matriz é denominado </a:t>
            </a:r>
            <a:r>
              <a:rPr i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pixel</a:t>
            </a: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(</a:t>
            </a:r>
            <a:r>
              <a:rPr i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picture element</a:t>
            </a: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).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Cada pixel é representado na matriz através de um par ordenado inteiro (a, b) pertencente ao plano xy (grade da imagem digital).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FUNDAMENTAÇÃO: QUANTIZAÇÃO</a:t>
            </a:r>
            <a:endParaRPr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Função </a:t>
            </a:r>
            <a:r>
              <a:rPr i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f(x, y)</a:t>
            </a: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que atribui um valor de nível de cinza (tal valor pertence ao conjunto dos números reais) a cada par ordenado (x, y) distinto obtido pela amostragem.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Para uma imagem com tons de cinza, geralmente os níveis são representados por valores inteiros.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 função se torna bidimensional (2-D), com valores inteiros de coordenadas e amplitude.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FUNDAMENTAÇÃO: IMAGEM DIGITALIZADA</a:t>
            </a:r>
            <a:endParaRPr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1053720" y="1859760"/>
            <a:ext cx="6362280" cy="447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RESULTADOS: DIFERENTES NÍVEIS DE AMOSTRAGEM</a:t>
            </a:r>
            <a:endParaRPr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496800" y="159984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>
            <a:off x="3021480" y="159984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169" name="" descr=""/>
          <p:cNvPicPr/>
          <p:nvPr/>
        </p:nvPicPr>
        <p:blipFill>
          <a:blip r:embed="rId3"/>
          <a:stretch/>
        </p:blipFill>
        <p:spPr>
          <a:xfrm>
            <a:off x="5546160" y="159984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4"/>
          <a:stretch/>
        </p:blipFill>
        <p:spPr>
          <a:xfrm>
            <a:off x="5546160" y="414576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5"/>
          <a:stretch/>
        </p:blipFill>
        <p:spPr>
          <a:xfrm>
            <a:off x="3021480" y="414576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172" name="" descr=""/>
          <p:cNvPicPr/>
          <p:nvPr/>
        </p:nvPicPr>
        <p:blipFill>
          <a:blip r:embed="rId6"/>
          <a:stretch/>
        </p:blipFill>
        <p:spPr>
          <a:xfrm>
            <a:off x="496800" y="4145760"/>
            <a:ext cx="2324520" cy="2324520"/>
          </a:xfrm>
          <a:prstGeom prst="rect">
            <a:avLst/>
          </a:prstGeom>
          <a:ln>
            <a:noFill/>
          </a:ln>
        </p:spPr>
      </p:pic>
      <p:sp>
        <p:nvSpPr>
          <p:cNvPr id="173" name="TextShape 2"/>
          <p:cNvSpPr txBox="1"/>
          <p:nvPr/>
        </p:nvSpPr>
        <p:spPr>
          <a:xfrm>
            <a:off x="1152000" y="1280880"/>
            <a:ext cx="100368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512x512</a:t>
            </a:r>
            <a:endParaRPr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3744000" y="1296000"/>
            <a:ext cx="100368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256x256</a:t>
            </a:r>
            <a:endParaRPr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TextShape 4"/>
          <p:cNvSpPr txBox="1"/>
          <p:nvPr/>
        </p:nvSpPr>
        <p:spPr>
          <a:xfrm>
            <a:off x="6192000" y="1280880"/>
            <a:ext cx="100368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128x128</a:t>
            </a:r>
            <a:endParaRPr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5"/>
          <p:cNvSpPr txBox="1"/>
          <p:nvPr/>
        </p:nvSpPr>
        <p:spPr>
          <a:xfrm>
            <a:off x="1228320" y="6449040"/>
            <a:ext cx="78768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64x64</a:t>
            </a:r>
            <a:endParaRPr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TextShape 6"/>
          <p:cNvSpPr txBox="1"/>
          <p:nvPr/>
        </p:nvSpPr>
        <p:spPr>
          <a:xfrm>
            <a:off x="3892320" y="6470280"/>
            <a:ext cx="78768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32x32</a:t>
            </a:r>
            <a:endParaRPr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7"/>
          <p:cNvSpPr txBox="1"/>
          <p:nvPr/>
        </p:nvSpPr>
        <p:spPr>
          <a:xfrm>
            <a:off x="6412320" y="6470280"/>
            <a:ext cx="78768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16x16</a:t>
            </a:r>
            <a:endParaRPr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RESULTADOS: DIFERENTES NÍVEIS DE AMOSTRAGEM</a:t>
            </a:r>
            <a:endParaRPr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496800" y="159984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3021480" y="159984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182" name="" descr=""/>
          <p:cNvPicPr/>
          <p:nvPr/>
        </p:nvPicPr>
        <p:blipFill>
          <a:blip r:embed="rId3"/>
          <a:stretch/>
        </p:blipFill>
        <p:spPr>
          <a:xfrm>
            <a:off x="5546160" y="159984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4"/>
          <a:stretch/>
        </p:blipFill>
        <p:spPr>
          <a:xfrm>
            <a:off x="5546160" y="414576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5"/>
          <a:stretch/>
        </p:blipFill>
        <p:spPr>
          <a:xfrm>
            <a:off x="3021480" y="414576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185" name="" descr=""/>
          <p:cNvPicPr/>
          <p:nvPr/>
        </p:nvPicPr>
        <p:blipFill>
          <a:blip r:embed="rId6"/>
          <a:stretch/>
        </p:blipFill>
        <p:spPr>
          <a:xfrm>
            <a:off x="496800" y="4145760"/>
            <a:ext cx="2324520" cy="2324520"/>
          </a:xfrm>
          <a:prstGeom prst="rect">
            <a:avLst/>
          </a:prstGeom>
          <a:ln>
            <a:noFill/>
          </a:ln>
        </p:spPr>
      </p:pic>
      <p:sp>
        <p:nvSpPr>
          <p:cNvPr id="186" name="TextShape 2"/>
          <p:cNvSpPr txBox="1"/>
          <p:nvPr/>
        </p:nvSpPr>
        <p:spPr>
          <a:xfrm>
            <a:off x="1152000" y="1280880"/>
            <a:ext cx="100368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512x512</a:t>
            </a:r>
            <a:endParaRPr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3"/>
          <p:cNvSpPr txBox="1"/>
          <p:nvPr/>
        </p:nvSpPr>
        <p:spPr>
          <a:xfrm>
            <a:off x="3744000" y="1296000"/>
            <a:ext cx="100368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256x256</a:t>
            </a:r>
            <a:endParaRPr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4"/>
          <p:cNvSpPr txBox="1"/>
          <p:nvPr/>
        </p:nvSpPr>
        <p:spPr>
          <a:xfrm>
            <a:off x="6192000" y="1280880"/>
            <a:ext cx="100368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128x128</a:t>
            </a:r>
            <a:endParaRPr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TextShape 5"/>
          <p:cNvSpPr txBox="1"/>
          <p:nvPr/>
        </p:nvSpPr>
        <p:spPr>
          <a:xfrm>
            <a:off x="1228320" y="6449040"/>
            <a:ext cx="78768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64x64</a:t>
            </a:r>
            <a:endParaRPr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TextShape 6"/>
          <p:cNvSpPr txBox="1"/>
          <p:nvPr/>
        </p:nvSpPr>
        <p:spPr>
          <a:xfrm>
            <a:off x="3892320" y="6470280"/>
            <a:ext cx="78768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32x32</a:t>
            </a:r>
            <a:endParaRPr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TextShape 7"/>
          <p:cNvSpPr txBox="1"/>
          <p:nvPr/>
        </p:nvSpPr>
        <p:spPr>
          <a:xfrm>
            <a:off x="6412320" y="6470280"/>
            <a:ext cx="78768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16x16</a:t>
            </a:r>
            <a:endParaRPr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TextShape 8"/>
          <p:cNvSpPr txBox="1"/>
          <p:nvPr/>
        </p:nvSpPr>
        <p:spPr>
          <a:xfrm>
            <a:off x="1872000" y="2736000"/>
            <a:ext cx="180720" cy="3463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143</TotalTime>
  <Application>LibreOffice/5.0.5.2$Linux_X86_64 LibreOffice_project/55b006a02d247b5f7215fc6ea0fde844b30035b3</Application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2016-04-10T01:27:15Z</dcterms:created>
  <dc:creator>Bruno</dc:creator>
  <dc:language>pt-BR</dc:language>
  <dcterms:modified xsi:type="dcterms:W3CDTF">2016-04-10T16:12:51Z</dcterms:modified>
  <cp:revision>34</cp:revision>
  <dc:title>Isopreferência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