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0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pt-BR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75FAFBBD-821E-4F91-A0F5-B14B4FA1562B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11144E-6D12-4F5D-849C-7B131FCCFE99}" type="slidenum">
              <a:rPr lang="pt-BR"/>
              <a:pPr/>
              <a:t>1</a:t>
            </a:fld>
            <a:endParaRPr lang="pt-BR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B482FF-8867-45A6-A471-E075C141AA8C}" type="slidenum">
              <a:rPr lang="pt-BR"/>
              <a:pPr/>
              <a:t>10</a:t>
            </a:fld>
            <a:endParaRPr lang="pt-BR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B482FF-8867-45A6-A471-E075C141AA8C}" type="slidenum">
              <a:rPr lang="pt-BR"/>
              <a:pPr/>
              <a:t>11</a:t>
            </a:fld>
            <a:endParaRPr lang="pt-BR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B482FF-8867-45A6-A471-E075C141AA8C}" type="slidenum">
              <a:rPr lang="pt-BR"/>
              <a:pPr/>
              <a:t>12</a:t>
            </a:fld>
            <a:endParaRPr lang="pt-BR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B482FF-8867-45A6-A471-E075C141AA8C}" type="slidenum">
              <a:rPr lang="pt-BR"/>
              <a:pPr/>
              <a:t>13</a:t>
            </a:fld>
            <a:endParaRPr lang="pt-BR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B482FF-8867-45A6-A471-E075C141AA8C}" type="slidenum">
              <a:rPr lang="pt-BR"/>
              <a:pPr/>
              <a:t>14</a:t>
            </a:fld>
            <a:endParaRPr lang="pt-BR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929B89-CC58-4FB0-9B4F-D0A3ABEE6E67}" type="slidenum">
              <a:rPr lang="pt-BR"/>
              <a:pPr/>
              <a:t>2</a:t>
            </a:fld>
            <a:endParaRPr lang="pt-BR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58DDFB-AB23-46C7-B566-D9E2495C6F07}" type="slidenum">
              <a:rPr lang="pt-BR"/>
              <a:pPr/>
              <a:t>3</a:t>
            </a:fld>
            <a:endParaRPr lang="pt-BR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6AC72A-928E-46CA-ABFF-4CE59FE3BC31}" type="slidenum">
              <a:rPr lang="pt-BR"/>
              <a:pPr/>
              <a:t>4</a:t>
            </a:fld>
            <a:endParaRPr lang="pt-BR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29BDCB-D314-4F97-8688-F441CA347326}" type="slidenum">
              <a:rPr lang="pt-BR"/>
              <a:pPr/>
              <a:t>5</a:t>
            </a:fld>
            <a:endParaRPr lang="pt-BR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D6C25A-3EFA-48D6-B1D6-0A68B15230A0}" type="slidenum">
              <a:rPr lang="pt-BR"/>
              <a:pPr/>
              <a:t>6</a:t>
            </a:fld>
            <a:endParaRPr lang="pt-BR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E012BC-7170-4E4D-B42B-E92E3CEA10F3}" type="slidenum">
              <a:rPr lang="pt-BR"/>
              <a:pPr/>
              <a:t>7</a:t>
            </a:fld>
            <a:endParaRPr lang="pt-BR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B482FF-8867-45A6-A471-E075C141AA8C}" type="slidenum">
              <a:rPr lang="pt-BR"/>
              <a:pPr/>
              <a:t>8</a:t>
            </a:fld>
            <a:endParaRPr lang="pt-BR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B482FF-8867-45A6-A471-E075C141AA8C}" type="slidenum">
              <a:rPr lang="pt-BR"/>
              <a:pPr/>
              <a:t>9</a:t>
            </a:fld>
            <a:endParaRPr lang="pt-BR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8A02EF3-9BE3-483E-A4AF-887B45B2FEF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06D32D2-4434-4C5F-AABF-E87C4CB8A79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751254-6DA2-43BF-A024-F2C59635AB1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596D118-3B82-4EA2-9033-D1BCA046448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E49855F-3FB1-4B0B-A1AA-CE6B42C60FA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3539E3D-F63C-485F-9DC2-7484C6140A6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F0263DF-361E-4D7A-BDEC-D5C4EAB8AAD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60AD9E-1105-4EE1-AB55-568407E9CF9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5AF3C-BCD1-487A-9100-DFC24D36802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A12B5BE-61E6-4C90-9A1F-9E196DCB63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CB06AC-BB4F-4419-B0D3-6AD443EA768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86E4036-5FEF-4B37-9EC0-02D3E0FF54D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52713E0-E19B-4733-826E-D8DAF6DB97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E49543B-6C88-40A2-84EA-A5793171437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628D33F-CF03-432E-B62F-29B863E5ED2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8D64C1-8506-4542-B258-FC4AB9A214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6FCD24D-15E7-4C75-B89D-7882399F059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084C36D-5CEF-4953-BB4E-02A86307DDF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47CFA3-F139-4F4C-A141-9FAA61A7FE0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668CD3B-E2BA-4436-9F9A-7F97627837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5DD10CA-E634-4F67-AF6F-0A0BA1867FC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AD382D-F21A-4F1C-92EE-83DC9D24A7C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98804B-4278-4042-AA69-45248156C5F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AB934F3-7902-4B11-9514-4B20052DF8B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6E29E62-4F81-441B-BB65-236002BEA0D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16E9AB-215A-49D1-832D-4B390CADA62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925A6F-B199-4E96-8D16-34DE1E0C8B6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446463" y="6886575"/>
            <a:ext cx="3192462" cy="519113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EC96DAA6-8D2E-4224-816C-F27D9BA6CAD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1B79B77-EAF2-4DA7-8E78-9A54708B984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3213"/>
            <a:ext cx="2268538" cy="584835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3213"/>
            <a:ext cx="6653212" cy="58483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809CA35-2DF7-498F-8808-B0BF34840CE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C5D33A-ECA0-42CE-988F-BA9042034E8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1F3E498-A10C-4CDD-86EC-FE4BDC23AD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EDC771-FCAD-401D-9B75-659DC4A3A9E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6065409-D676-402B-BB16-708165ED9F8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438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2.º nível da estrutura de tópicos</a:t>
            </a:r>
          </a:p>
          <a:p>
            <a:pPr lvl="2"/>
            <a:r>
              <a:rPr lang="en-GB" smtClean="0"/>
              <a:t>3.º nível da estrutura de tópicos</a:t>
            </a:r>
          </a:p>
          <a:p>
            <a:pPr lvl="3"/>
            <a:r>
              <a:rPr lang="en-GB" smtClean="0"/>
              <a:t>4.º nível da estrutura de tópicos</a:t>
            </a:r>
          </a:p>
          <a:p>
            <a:pPr lvl="4"/>
            <a:r>
              <a:rPr lang="en-GB" smtClean="0"/>
              <a:t>5.º nível da estrutura de tópicos</a:t>
            </a:r>
          </a:p>
          <a:p>
            <a:pPr lvl="4"/>
            <a:r>
              <a:rPr lang="en-GB" smtClean="0"/>
              <a:t>6.º nível da estrutura de tópicos</a:t>
            </a:r>
          </a:p>
          <a:p>
            <a:pPr lvl="4"/>
            <a:r>
              <a:rPr lang="en-GB" smtClean="0"/>
              <a:t>7.º nível da estrutura de tópicos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D0069B15-6720-415F-8284-0D9506CBAD2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4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4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4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4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Line 1"/>
          <p:cNvSpPr>
            <a:spLocks noChangeShapeType="1"/>
          </p:cNvSpPr>
          <p:nvPr/>
        </p:nvSpPr>
        <p:spPr bwMode="auto">
          <a:xfrm>
            <a:off x="9658350" y="0"/>
            <a:ext cx="1588" cy="7559675"/>
          </a:xfrm>
          <a:prstGeom prst="line">
            <a:avLst/>
          </a:prstGeom>
          <a:noFill/>
          <a:ln w="38160" cap="flat">
            <a:solidFill>
              <a:srgbClr val="B2C0DA">
                <a:alpha val="92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82550" y="0"/>
            <a:ext cx="1588" cy="7559675"/>
          </a:xfrm>
          <a:prstGeom prst="line">
            <a:avLst/>
          </a:prstGeom>
          <a:noFill/>
          <a:ln w="57240" cap="flat">
            <a:solidFill>
              <a:srgbClr val="B2C0D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9910763" y="0"/>
            <a:ext cx="1587" cy="7559675"/>
          </a:xfrm>
          <a:prstGeom prst="line">
            <a:avLst/>
          </a:prstGeom>
          <a:noFill/>
          <a:ln w="19080" cap="flat">
            <a:solidFill>
              <a:srgbClr val="4F81B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" name="Rectangle 4" hidden="1"/>
          <p:cNvSpPr>
            <a:spLocks noChangeArrowheads="1"/>
          </p:cNvSpPr>
          <p:nvPr/>
        </p:nvSpPr>
        <p:spPr bwMode="auto">
          <a:xfrm>
            <a:off x="9742488" y="0"/>
            <a:ext cx="334962" cy="7559675"/>
          </a:xfrm>
          <a:prstGeom prst="rect">
            <a:avLst/>
          </a:prstGeom>
          <a:solidFill>
            <a:srgbClr val="B2C0DA">
              <a:alpha val="87000"/>
            </a:srgbClr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9826625" y="0"/>
            <a:ext cx="1588" cy="7559675"/>
          </a:xfrm>
          <a:prstGeom prst="line">
            <a:avLst/>
          </a:prstGeom>
          <a:noFill/>
          <a:ln w="9360" cap="flat">
            <a:solidFill>
              <a:srgbClr val="4F81B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4" name="AutoShape 6" hidden="1"/>
          <p:cNvSpPr>
            <a:spLocks noChangeArrowheads="1"/>
          </p:cNvSpPr>
          <p:nvPr/>
        </p:nvSpPr>
        <p:spPr bwMode="auto">
          <a:xfrm>
            <a:off x="8990013" y="6300788"/>
            <a:ext cx="603250" cy="603250"/>
          </a:xfrm>
          <a:custGeom>
            <a:avLst/>
            <a:gdLst>
              <a:gd name="G0" fmla="*/ 1677 1 2"/>
              <a:gd name="G1" fmla="*/ 1 48365 11520"/>
              <a:gd name="G2" fmla="*/ G1 13024 1"/>
              <a:gd name="G3" fmla="*/ G2 1 52096"/>
              <a:gd name="G4" fmla="cos G0 G3"/>
              <a:gd name="G5" fmla="*/ 1677 1 2"/>
              <a:gd name="G6" fmla="*/ 1 48365 11520"/>
              <a:gd name="G7" fmla="*/ G6 13024 1"/>
              <a:gd name="G8" fmla="*/ G7 1 52096"/>
              <a:gd name="G9" fmla="sin G5 G8"/>
              <a:gd name="G10" fmla="*/ 1677 1 2"/>
              <a:gd name="G11" fmla="+- G10 0 G4"/>
              <a:gd name="G12" fmla="+- G10 G4 0"/>
              <a:gd name="G13" fmla="+- G12 0 0"/>
              <a:gd name="G14" fmla="*/ 1677 1 2"/>
              <a:gd name="G15" fmla="+- G14 0 G9"/>
              <a:gd name="G16" fmla="+- G14 G9 0"/>
              <a:gd name="G17" fmla="+- G16 0 0"/>
              <a:gd name="G18" fmla="+- 1677 0 0"/>
              <a:gd name="G19" fmla="+- 1677 0 0"/>
              <a:gd name="G20" fmla="+- 180 0 0"/>
              <a:gd name="G21" fmla="+- 90 0 0"/>
              <a:gd name="G22" fmla="+- 270 0 0"/>
              <a:gd name="G23" fmla="+- 90 0 0"/>
              <a:gd name="G24" fmla="+- 0 0 0"/>
              <a:gd name="G25" fmla="+- 90 0 0"/>
              <a:gd name="G26" fmla="+- 90 0 0"/>
              <a:gd name="G27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19100" y="0"/>
            <a:ext cx="669925" cy="7559675"/>
          </a:xfrm>
          <a:prstGeom prst="rect">
            <a:avLst/>
          </a:prstGeom>
          <a:solidFill>
            <a:srgbClr val="B2C0DA">
              <a:alpha val="53999"/>
            </a:srgbClr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4800" y="0"/>
            <a:ext cx="114300" cy="7559675"/>
          </a:xfrm>
          <a:prstGeom prst="rect">
            <a:avLst/>
          </a:prstGeom>
          <a:solidFill>
            <a:srgbClr val="D0D8E7">
              <a:alpha val="35999"/>
            </a:srgbClr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092200" y="0"/>
            <a:ext cx="198438" cy="7559675"/>
          </a:xfrm>
          <a:prstGeom prst="rect">
            <a:avLst/>
          </a:prstGeom>
          <a:solidFill>
            <a:srgbClr val="D0D8E7">
              <a:alpha val="70000"/>
            </a:srgbClr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257300" y="0"/>
            <a:ext cx="252413" cy="7559675"/>
          </a:xfrm>
          <a:prstGeom prst="rect">
            <a:avLst/>
          </a:prstGeom>
          <a:solidFill>
            <a:srgbClr val="E9ECF3">
              <a:alpha val="70999"/>
            </a:srgbClr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5888" y="0"/>
            <a:ext cx="1587" cy="7559675"/>
          </a:xfrm>
          <a:prstGeom prst="line">
            <a:avLst/>
          </a:prstGeom>
          <a:noFill/>
          <a:ln w="57240" cap="flat">
            <a:solidFill>
              <a:srgbClr val="B2C0DA">
                <a:alpha val="73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008063" y="0"/>
            <a:ext cx="1587" cy="7559675"/>
          </a:xfrm>
          <a:prstGeom prst="line">
            <a:avLst/>
          </a:prstGeom>
          <a:noFill/>
          <a:ln w="57240" cap="flat">
            <a:solidFill>
              <a:srgbClr val="E9ECF3">
                <a:alpha val="82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41388" y="0"/>
            <a:ext cx="1587" cy="7559675"/>
          </a:xfrm>
          <a:prstGeom prst="line">
            <a:avLst/>
          </a:prstGeom>
          <a:noFill/>
          <a:ln w="57240" cap="flat">
            <a:solidFill>
              <a:srgbClr val="B2C0D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901825" y="0"/>
            <a:ext cx="1588" cy="7559675"/>
          </a:xfrm>
          <a:prstGeom prst="line">
            <a:avLst/>
          </a:prstGeom>
          <a:noFill/>
          <a:ln w="28440" cap="flat">
            <a:solidFill>
              <a:srgbClr val="B2C0DA">
                <a:alpha val="81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74750" y="0"/>
            <a:ext cx="1588" cy="7559675"/>
          </a:xfrm>
          <a:prstGeom prst="line">
            <a:avLst/>
          </a:prstGeom>
          <a:noFill/>
          <a:ln w="9360" cap="flat">
            <a:solidFill>
              <a:srgbClr val="B2C0D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0045700" y="0"/>
            <a:ext cx="1588" cy="7559675"/>
          </a:xfrm>
          <a:prstGeom prst="line">
            <a:avLst/>
          </a:prstGeom>
          <a:noFill/>
          <a:ln w="57240" cap="flat">
            <a:solidFill>
              <a:srgbClr val="B2C0D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343025" y="0"/>
            <a:ext cx="82550" cy="7559675"/>
          </a:xfrm>
          <a:prstGeom prst="rect">
            <a:avLst/>
          </a:prstGeom>
          <a:solidFill>
            <a:srgbClr val="B2C0DA">
              <a:alpha val="50999"/>
            </a:srgbClr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671513" y="3779838"/>
            <a:ext cx="1425575" cy="1425575"/>
          </a:xfrm>
          <a:custGeom>
            <a:avLst/>
            <a:gdLst>
              <a:gd name="G0" fmla="*/ 3963 1 2"/>
              <a:gd name="G1" fmla="*/ 1 48365 11520"/>
              <a:gd name="G2" fmla="*/ G1 13024 1"/>
              <a:gd name="G3" fmla="*/ G2 1 52096"/>
              <a:gd name="G4" fmla="cos G0 G3"/>
              <a:gd name="G5" fmla="*/ 3963 1 2"/>
              <a:gd name="G6" fmla="*/ 1 48365 11520"/>
              <a:gd name="G7" fmla="*/ G6 13024 1"/>
              <a:gd name="G8" fmla="*/ G7 1 52096"/>
              <a:gd name="G9" fmla="sin G5 G8"/>
              <a:gd name="G10" fmla="*/ 3963 1 2"/>
              <a:gd name="G11" fmla="+- G10 0 G4"/>
              <a:gd name="G12" fmla="+- G10 G4 0"/>
              <a:gd name="G13" fmla="+- G12 0 0"/>
              <a:gd name="G14" fmla="*/ 3963 1 2"/>
              <a:gd name="G15" fmla="+- G14 0 G9"/>
              <a:gd name="G16" fmla="+- G14 G9 0"/>
              <a:gd name="G17" fmla="+- G16 0 0"/>
              <a:gd name="G18" fmla="+- 3963 0 0"/>
              <a:gd name="G19" fmla="+- 3963 0 0"/>
              <a:gd name="G20" fmla="+- 180 0 0"/>
              <a:gd name="G21" fmla="+- 90 0 0"/>
              <a:gd name="G22" fmla="+- 270 0 0"/>
              <a:gd name="G23" fmla="+- 90 0 0"/>
              <a:gd name="G24" fmla="+- 0 0 0"/>
              <a:gd name="G25" fmla="+- 90 0 0"/>
              <a:gd name="G26" fmla="+- 90 0 0"/>
              <a:gd name="G27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1982"/>
                </a:moveTo>
                <a:lnTo>
                  <a:pt x="1982" y="1982"/>
                </a:lnTo>
                <a:lnTo>
                  <a:pt x="180" y="90"/>
                </a:lnTo>
                <a:lnTo>
                  <a:pt x="1982" y="1982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1443038" y="5364163"/>
            <a:ext cx="704850" cy="704850"/>
          </a:xfrm>
          <a:custGeom>
            <a:avLst/>
            <a:gdLst>
              <a:gd name="G0" fmla="*/ 1961 1 2"/>
              <a:gd name="G1" fmla="*/ 1 48365 11520"/>
              <a:gd name="G2" fmla="*/ G1 13024 1"/>
              <a:gd name="G3" fmla="*/ G2 1 52096"/>
              <a:gd name="G4" fmla="cos G0 G3"/>
              <a:gd name="G5" fmla="*/ 1961 1 2"/>
              <a:gd name="G6" fmla="*/ 1 48365 11520"/>
              <a:gd name="G7" fmla="*/ G6 13024 1"/>
              <a:gd name="G8" fmla="*/ G7 1 52096"/>
              <a:gd name="G9" fmla="sin G5 G8"/>
              <a:gd name="G10" fmla="*/ 1961 1 2"/>
              <a:gd name="G11" fmla="+- G10 0 G4"/>
              <a:gd name="G12" fmla="+- G10 G4 0"/>
              <a:gd name="G13" fmla="+- G12 0 0"/>
              <a:gd name="G14" fmla="*/ 1961 1 2"/>
              <a:gd name="G15" fmla="+- G14 0 G9"/>
              <a:gd name="G16" fmla="+- G14 G9 0"/>
              <a:gd name="G17" fmla="+- G16 0 0"/>
              <a:gd name="G18" fmla="+- 1961 0 0"/>
              <a:gd name="G19" fmla="+- 1961 0 0"/>
              <a:gd name="G20" fmla="+- 180 0 0"/>
              <a:gd name="G21" fmla="+- 90 0 0"/>
              <a:gd name="G22" fmla="+- 270 0 0"/>
              <a:gd name="G23" fmla="+- 90 0 0"/>
              <a:gd name="G24" fmla="+- 0 0 0"/>
              <a:gd name="G25" fmla="+- 90 0 0"/>
              <a:gd name="G26" fmla="+- 90 0 0"/>
              <a:gd name="G27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981"/>
                </a:moveTo>
                <a:lnTo>
                  <a:pt x="981" y="981"/>
                </a:lnTo>
                <a:lnTo>
                  <a:pt x="180" y="90"/>
                </a:lnTo>
                <a:lnTo>
                  <a:pt x="981" y="981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2844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1201738" y="6064250"/>
            <a:ext cx="149225" cy="149225"/>
          </a:xfrm>
          <a:custGeom>
            <a:avLst/>
            <a:gdLst>
              <a:gd name="G0" fmla="*/ 417 1 2"/>
              <a:gd name="G1" fmla="*/ 1 48365 11520"/>
              <a:gd name="G2" fmla="*/ G1 13024 1"/>
              <a:gd name="G3" fmla="*/ G2 1 52096"/>
              <a:gd name="G4" fmla="cos G0 G3"/>
              <a:gd name="G5" fmla="*/ 417 1 2"/>
              <a:gd name="G6" fmla="*/ 1 48365 11520"/>
              <a:gd name="G7" fmla="*/ G6 13024 1"/>
              <a:gd name="G8" fmla="*/ G7 1 52096"/>
              <a:gd name="G9" fmla="sin G5 G8"/>
              <a:gd name="G10" fmla="*/ 417 1 2"/>
              <a:gd name="G11" fmla="+- G10 0 G4"/>
              <a:gd name="G12" fmla="+- G10 G4 0"/>
              <a:gd name="G13" fmla="+- G12 0 0"/>
              <a:gd name="G14" fmla="*/ 417 1 2"/>
              <a:gd name="G15" fmla="+- G14 0 G9"/>
              <a:gd name="G16" fmla="+- G14 G9 0"/>
              <a:gd name="G17" fmla="+- G16 0 0"/>
              <a:gd name="G18" fmla="+- 417 0 0"/>
              <a:gd name="G19" fmla="+- 417 0 0"/>
              <a:gd name="G20" fmla="+- 180 0 0"/>
              <a:gd name="G21" fmla="+- 90 0 0"/>
              <a:gd name="G22" fmla="+- 270 0 0"/>
              <a:gd name="G23" fmla="+- 90 0 0"/>
              <a:gd name="G24" fmla="+- 0 0 0"/>
              <a:gd name="G25" fmla="+- 90 0 0"/>
              <a:gd name="G26" fmla="+- 90 0 0"/>
              <a:gd name="G27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209"/>
                </a:moveTo>
                <a:lnTo>
                  <a:pt x="209" y="209"/>
                </a:lnTo>
                <a:lnTo>
                  <a:pt x="180" y="90"/>
                </a:lnTo>
                <a:lnTo>
                  <a:pt x="209" y="20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1260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1833563" y="6380163"/>
            <a:ext cx="301625" cy="301625"/>
          </a:xfrm>
          <a:custGeom>
            <a:avLst/>
            <a:gdLst>
              <a:gd name="G0" fmla="*/ 837 1 2"/>
              <a:gd name="G1" fmla="*/ 1 48365 11520"/>
              <a:gd name="G2" fmla="*/ G1 13024 1"/>
              <a:gd name="G3" fmla="*/ G2 1 52096"/>
              <a:gd name="G4" fmla="cos G0 G3"/>
              <a:gd name="G5" fmla="*/ 837 1 2"/>
              <a:gd name="G6" fmla="*/ 1 48365 11520"/>
              <a:gd name="G7" fmla="*/ G6 13024 1"/>
              <a:gd name="G8" fmla="*/ G7 1 52096"/>
              <a:gd name="G9" fmla="sin G5 G8"/>
              <a:gd name="G10" fmla="*/ 837 1 2"/>
              <a:gd name="G11" fmla="+- G10 0 G4"/>
              <a:gd name="G12" fmla="+- G10 G4 0"/>
              <a:gd name="G13" fmla="+- G12 0 0"/>
              <a:gd name="G14" fmla="*/ 837 1 2"/>
              <a:gd name="G15" fmla="+- G14 0 G9"/>
              <a:gd name="G16" fmla="+- G14 G9 0"/>
              <a:gd name="G17" fmla="+- G16 0 0"/>
              <a:gd name="G18" fmla="+- 837 0 0"/>
              <a:gd name="G19" fmla="+- 837 0 0"/>
              <a:gd name="G20" fmla="+- 180 0 0"/>
              <a:gd name="G21" fmla="+- 90 0 0"/>
              <a:gd name="G22" fmla="+- 270 0 0"/>
              <a:gd name="G23" fmla="+- 90 0 0"/>
              <a:gd name="G24" fmla="+- 0 0 0"/>
              <a:gd name="G25" fmla="+- 90 0 0"/>
              <a:gd name="G26" fmla="+- 90 0 0"/>
              <a:gd name="G27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19"/>
                </a:moveTo>
                <a:lnTo>
                  <a:pt x="419" y="419"/>
                </a:lnTo>
                <a:lnTo>
                  <a:pt x="180" y="90"/>
                </a:lnTo>
                <a:lnTo>
                  <a:pt x="419" y="41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1260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AutoShape 22"/>
          <p:cNvSpPr>
            <a:spLocks noChangeArrowheads="1"/>
          </p:cNvSpPr>
          <p:nvPr/>
        </p:nvSpPr>
        <p:spPr bwMode="auto">
          <a:xfrm>
            <a:off x="2100263" y="4956175"/>
            <a:ext cx="401637" cy="401638"/>
          </a:xfrm>
          <a:custGeom>
            <a:avLst/>
            <a:gdLst>
              <a:gd name="G0" fmla="*/ 1117 1 2"/>
              <a:gd name="G1" fmla="*/ 1 48365 11520"/>
              <a:gd name="G2" fmla="*/ G1 13024 1"/>
              <a:gd name="G3" fmla="*/ G2 1 52096"/>
              <a:gd name="G4" fmla="cos G0 G3"/>
              <a:gd name="G5" fmla="*/ 1117 1 2"/>
              <a:gd name="G6" fmla="*/ 1 48365 11520"/>
              <a:gd name="G7" fmla="*/ G6 13024 1"/>
              <a:gd name="G8" fmla="*/ G7 1 52096"/>
              <a:gd name="G9" fmla="sin G5 G8"/>
              <a:gd name="G10" fmla="*/ 1117 1 2"/>
              <a:gd name="G11" fmla="+- G10 0 G4"/>
              <a:gd name="G12" fmla="+- G10 G4 0"/>
              <a:gd name="G13" fmla="+- G12 0 0"/>
              <a:gd name="G14" fmla="*/ 1117 1 2"/>
              <a:gd name="G15" fmla="+- G14 0 G9"/>
              <a:gd name="G16" fmla="+- G14 G9 0"/>
              <a:gd name="G17" fmla="+- G16 0 0"/>
              <a:gd name="G18" fmla="+- 1117 0 0"/>
              <a:gd name="G19" fmla="+- 1117 0 0"/>
              <a:gd name="G20" fmla="+- 180 0 0"/>
              <a:gd name="G21" fmla="+- 90 0 0"/>
              <a:gd name="G22" fmla="+- 270 0 0"/>
              <a:gd name="G23" fmla="+- 90 0 0"/>
              <a:gd name="G24" fmla="+- 0 0 0"/>
              <a:gd name="G25" fmla="+- 90 0 0"/>
              <a:gd name="G26" fmla="+- 90 0 0"/>
              <a:gd name="G27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559"/>
                </a:moveTo>
                <a:lnTo>
                  <a:pt x="559" y="559"/>
                </a:lnTo>
                <a:lnTo>
                  <a:pt x="180" y="90"/>
                </a:lnTo>
                <a:lnTo>
                  <a:pt x="559" y="55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2844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1371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2.º nível da estrutura de tópicos</a:t>
            </a:r>
          </a:p>
          <a:p>
            <a:pPr lvl="2"/>
            <a:r>
              <a:rPr lang="en-GB" smtClean="0"/>
              <a:t>3.º nível da estrutura de tópicos</a:t>
            </a:r>
          </a:p>
          <a:p>
            <a:pPr lvl="3"/>
            <a:r>
              <a:rPr lang="en-GB" smtClean="0"/>
              <a:t>4.º nível da estrutura de tópicos</a:t>
            </a:r>
          </a:p>
          <a:p>
            <a:pPr lvl="4"/>
            <a:r>
              <a:rPr lang="en-GB" smtClean="0"/>
              <a:t>5.º nível da estrutura de tópicos</a:t>
            </a:r>
          </a:p>
          <a:p>
            <a:pPr lvl="4"/>
            <a:r>
              <a:rPr lang="en-GB" smtClean="0"/>
              <a:t>6.º nível da estrutura de tópicos</a:t>
            </a:r>
          </a:p>
          <a:p>
            <a:pPr lvl="4"/>
            <a:r>
              <a:rPr lang="en-GB" smtClean="0"/>
              <a:t>7.º nível da estrutura de tópicos</a:t>
            </a:r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6575"/>
            <a:ext cx="3192462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B6596F13-71D0-4D90-A513-370FB7B21035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lnSpc>
          <a:spcPct val="94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4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4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4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/>
          <p:cNvSpPr>
            <a:spLocks noChangeShapeType="1"/>
          </p:cNvSpPr>
          <p:nvPr/>
        </p:nvSpPr>
        <p:spPr bwMode="auto">
          <a:xfrm>
            <a:off x="9658350" y="0"/>
            <a:ext cx="1588" cy="7559675"/>
          </a:xfrm>
          <a:prstGeom prst="line">
            <a:avLst/>
          </a:prstGeom>
          <a:noFill/>
          <a:ln w="38160" cap="flat">
            <a:solidFill>
              <a:srgbClr val="B2C0DA">
                <a:alpha val="92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82550" y="0"/>
            <a:ext cx="1588" cy="7559675"/>
          </a:xfrm>
          <a:prstGeom prst="line">
            <a:avLst/>
          </a:prstGeom>
          <a:noFill/>
          <a:ln w="57240" cap="flat">
            <a:solidFill>
              <a:srgbClr val="B2C0D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910763" y="0"/>
            <a:ext cx="1587" cy="7559675"/>
          </a:xfrm>
          <a:prstGeom prst="line">
            <a:avLst/>
          </a:prstGeom>
          <a:noFill/>
          <a:ln w="19080" cap="flat">
            <a:solidFill>
              <a:srgbClr val="4F81B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" name="Rectangle 4" hidden="1"/>
          <p:cNvSpPr>
            <a:spLocks noChangeArrowheads="1"/>
          </p:cNvSpPr>
          <p:nvPr/>
        </p:nvSpPr>
        <p:spPr bwMode="auto">
          <a:xfrm>
            <a:off x="9742488" y="0"/>
            <a:ext cx="334962" cy="7559675"/>
          </a:xfrm>
          <a:prstGeom prst="rect">
            <a:avLst/>
          </a:prstGeom>
          <a:solidFill>
            <a:srgbClr val="B2C0DA">
              <a:alpha val="87000"/>
            </a:srgbClr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9826625" y="0"/>
            <a:ext cx="1588" cy="7559675"/>
          </a:xfrm>
          <a:prstGeom prst="line">
            <a:avLst/>
          </a:prstGeom>
          <a:noFill/>
          <a:ln w="9360" cap="flat">
            <a:solidFill>
              <a:srgbClr val="4F81B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8" name="AutoShape 6" hidden="1"/>
          <p:cNvSpPr>
            <a:spLocks noChangeArrowheads="1"/>
          </p:cNvSpPr>
          <p:nvPr/>
        </p:nvSpPr>
        <p:spPr bwMode="auto">
          <a:xfrm>
            <a:off x="8990013" y="6300788"/>
            <a:ext cx="603250" cy="603250"/>
          </a:xfrm>
          <a:custGeom>
            <a:avLst/>
            <a:gdLst>
              <a:gd name="G0" fmla="*/ 1677 1 2"/>
              <a:gd name="G1" fmla="*/ 1 48365 11520"/>
              <a:gd name="G2" fmla="*/ G1 13024 1"/>
              <a:gd name="G3" fmla="*/ G2 1 52096"/>
              <a:gd name="G4" fmla="cos G0 G3"/>
              <a:gd name="G5" fmla="*/ 1677 1 2"/>
              <a:gd name="G6" fmla="*/ 1 48365 11520"/>
              <a:gd name="G7" fmla="*/ G6 13024 1"/>
              <a:gd name="G8" fmla="*/ G7 1 52096"/>
              <a:gd name="G9" fmla="sin G5 G8"/>
              <a:gd name="G10" fmla="*/ 1677 1 2"/>
              <a:gd name="G11" fmla="+- G10 0 G4"/>
              <a:gd name="G12" fmla="+- G10 G4 0"/>
              <a:gd name="G13" fmla="+- G12 0 0"/>
              <a:gd name="G14" fmla="*/ 1677 1 2"/>
              <a:gd name="G15" fmla="+- G14 0 G9"/>
              <a:gd name="G16" fmla="+- G14 G9 0"/>
              <a:gd name="G17" fmla="+- G16 0 0"/>
              <a:gd name="G18" fmla="+- 1677 0 0"/>
              <a:gd name="G19" fmla="+- 1677 0 0"/>
              <a:gd name="G20" fmla="+- 180 0 0"/>
              <a:gd name="G21" fmla="+- 90 0 0"/>
              <a:gd name="G22" fmla="+- 270 0 0"/>
              <a:gd name="G23" fmla="+- 90 0 0"/>
              <a:gd name="G24" fmla="+- 0 0 0"/>
              <a:gd name="G25" fmla="+- 90 0 0"/>
              <a:gd name="G26" fmla="+- 90 0 0"/>
              <a:gd name="G27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19100" y="0"/>
            <a:ext cx="669925" cy="7559675"/>
          </a:xfrm>
          <a:prstGeom prst="rect">
            <a:avLst/>
          </a:prstGeom>
          <a:solidFill>
            <a:srgbClr val="B2C0DA">
              <a:alpha val="53999"/>
            </a:srgbClr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04800" y="0"/>
            <a:ext cx="114300" cy="7559675"/>
          </a:xfrm>
          <a:prstGeom prst="rect">
            <a:avLst/>
          </a:prstGeom>
          <a:solidFill>
            <a:srgbClr val="D0D8E7">
              <a:alpha val="35999"/>
            </a:srgbClr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092200" y="0"/>
            <a:ext cx="198438" cy="7559675"/>
          </a:xfrm>
          <a:prstGeom prst="rect">
            <a:avLst/>
          </a:prstGeom>
          <a:solidFill>
            <a:srgbClr val="D0D8E7">
              <a:alpha val="70000"/>
            </a:srgbClr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257300" y="0"/>
            <a:ext cx="252413" cy="7559675"/>
          </a:xfrm>
          <a:prstGeom prst="rect">
            <a:avLst/>
          </a:prstGeom>
          <a:solidFill>
            <a:srgbClr val="E9ECF3">
              <a:alpha val="70999"/>
            </a:srgbClr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15888" y="0"/>
            <a:ext cx="1587" cy="7559675"/>
          </a:xfrm>
          <a:prstGeom prst="line">
            <a:avLst/>
          </a:prstGeom>
          <a:noFill/>
          <a:ln w="57240" cap="flat">
            <a:solidFill>
              <a:srgbClr val="B2C0DA">
                <a:alpha val="73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008063" y="0"/>
            <a:ext cx="1587" cy="7559675"/>
          </a:xfrm>
          <a:prstGeom prst="line">
            <a:avLst/>
          </a:prstGeom>
          <a:noFill/>
          <a:ln w="57240" cap="flat">
            <a:solidFill>
              <a:srgbClr val="E9ECF3">
                <a:alpha val="82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941388" y="0"/>
            <a:ext cx="1587" cy="7559675"/>
          </a:xfrm>
          <a:prstGeom prst="line">
            <a:avLst/>
          </a:prstGeom>
          <a:noFill/>
          <a:ln w="57240" cap="flat">
            <a:solidFill>
              <a:srgbClr val="B2C0D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901825" y="0"/>
            <a:ext cx="1588" cy="7559675"/>
          </a:xfrm>
          <a:prstGeom prst="line">
            <a:avLst/>
          </a:prstGeom>
          <a:noFill/>
          <a:ln w="28440" cap="flat">
            <a:solidFill>
              <a:srgbClr val="B2C0DA">
                <a:alpha val="81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174750" y="0"/>
            <a:ext cx="1588" cy="7559675"/>
          </a:xfrm>
          <a:prstGeom prst="line">
            <a:avLst/>
          </a:prstGeom>
          <a:noFill/>
          <a:ln w="9360" cap="flat">
            <a:solidFill>
              <a:srgbClr val="B2C0D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10045700" y="0"/>
            <a:ext cx="1588" cy="7559675"/>
          </a:xfrm>
          <a:prstGeom prst="line">
            <a:avLst/>
          </a:prstGeom>
          <a:noFill/>
          <a:ln w="57240" cap="flat">
            <a:solidFill>
              <a:srgbClr val="B2C0D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343025" y="0"/>
            <a:ext cx="82550" cy="7559675"/>
          </a:xfrm>
          <a:prstGeom prst="rect">
            <a:avLst/>
          </a:prstGeom>
          <a:solidFill>
            <a:srgbClr val="B2C0DA">
              <a:alpha val="50999"/>
            </a:srgbClr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671513" y="3779838"/>
            <a:ext cx="1425575" cy="1425575"/>
          </a:xfrm>
          <a:custGeom>
            <a:avLst/>
            <a:gdLst>
              <a:gd name="G0" fmla="*/ 3963 1 2"/>
              <a:gd name="G1" fmla="*/ 1 48365 11520"/>
              <a:gd name="G2" fmla="*/ G1 13024 1"/>
              <a:gd name="G3" fmla="*/ G2 1 52096"/>
              <a:gd name="G4" fmla="cos G0 G3"/>
              <a:gd name="G5" fmla="*/ 3963 1 2"/>
              <a:gd name="G6" fmla="*/ 1 48365 11520"/>
              <a:gd name="G7" fmla="*/ G6 13024 1"/>
              <a:gd name="G8" fmla="*/ G7 1 52096"/>
              <a:gd name="G9" fmla="sin G5 G8"/>
              <a:gd name="G10" fmla="*/ 3963 1 2"/>
              <a:gd name="G11" fmla="+- G10 0 G4"/>
              <a:gd name="G12" fmla="+- G10 G4 0"/>
              <a:gd name="G13" fmla="+- G12 0 0"/>
              <a:gd name="G14" fmla="*/ 3963 1 2"/>
              <a:gd name="G15" fmla="+- G14 0 G9"/>
              <a:gd name="G16" fmla="+- G14 G9 0"/>
              <a:gd name="G17" fmla="+- G16 0 0"/>
              <a:gd name="G18" fmla="+- 3963 0 0"/>
              <a:gd name="G19" fmla="+- 3963 0 0"/>
              <a:gd name="G20" fmla="+- 180 0 0"/>
              <a:gd name="G21" fmla="+- 90 0 0"/>
              <a:gd name="G22" fmla="+- 270 0 0"/>
              <a:gd name="G23" fmla="+- 90 0 0"/>
              <a:gd name="G24" fmla="+- 0 0 0"/>
              <a:gd name="G25" fmla="+- 90 0 0"/>
              <a:gd name="G26" fmla="+- 90 0 0"/>
              <a:gd name="G27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1982"/>
                </a:moveTo>
                <a:lnTo>
                  <a:pt x="1982" y="1982"/>
                </a:lnTo>
                <a:lnTo>
                  <a:pt x="180" y="90"/>
                </a:lnTo>
                <a:lnTo>
                  <a:pt x="1982" y="1982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1443038" y="5364163"/>
            <a:ext cx="704850" cy="704850"/>
          </a:xfrm>
          <a:custGeom>
            <a:avLst/>
            <a:gdLst>
              <a:gd name="G0" fmla="*/ 1961 1 2"/>
              <a:gd name="G1" fmla="*/ 1 48365 11520"/>
              <a:gd name="G2" fmla="*/ G1 13024 1"/>
              <a:gd name="G3" fmla="*/ G2 1 52096"/>
              <a:gd name="G4" fmla="cos G0 G3"/>
              <a:gd name="G5" fmla="*/ 1961 1 2"/>
              <a:gd name="G6" fmla="*/ 1 48365 11520"/>
              <a:gd name="G7" fmla="*/ G6 13024 1"/>
              <a:gd name="G8" fmla="*/ G7 1 52096"/>
              <a:gd name="G9" fmla="sin G5 G8"/>
              <a:gd name="G10" fmla="*/ 1961 1 2"/>
              <a:gd name="G11" fmla="+- G10 0 G4"/>
              <a:gd name="G12" fmla="+- G10 G4 0"/>
              <a:gd name="G13" fmla="+- G12 0 0"/>
              <a:gd name="G14" fmla="*/ 1961 1 2"/>
              <a:gd name="G15" fmla="+- G14 0 G9"/>
              <a:gd name="G16" fmla="+- G14 G9 0"/>
              <a:gd name="G17" fmla="+- G16 0 0"/>
              <a:gd name="G18" fmla="+- 1961 0 0"/>
              <a:gd name="G19" fmla="+- 1961 0 0"/>
              <a:gd name="G20" fmla="+- 180 0 0"/>
              <a:gd name="G21" fmla="+- 90 0 0"/>
              <a:gd name="G22" fmla="+- 270 0 0"/>
              <a:gd name="G23" fmla="+- 90 0 0"/>
              <a:gd name="G24" fmla="+- 0 0 0"/>
              <a:gd name="G25" fmla="+- 90 0 0"/>
              <a:gd name="G26" fmla="+- 90 0 0"/>
              <a:gd name="G27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981"/>
                </a:moveTo>
                <a:lnTo>
                  <a:pt x="981" y="981"/>
                </a:lnTo>
                <a:lnTo>
                  <a:pt x="180" y="90"/>
                </a:lnTo>
                <a:lnTo>
                  <a:pt x="981" y="981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2844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>
            <a:off x="1201738" y="6064250"/>
            <a:ext cx="149225" cy="149225"/>
          </a:xfrm>
          <a:custGeom>
            <a:avLst/>
            <a:gdLst>
              <a:gd name="G0" fmla="*/ 417 1 2"/>
              <a:gd name="G1" fmla="*/ 1 48365 11520"/>
              <a:gd name="G2" fmla="*/ G1 13024 1"/>
              <a:gd name="G3" fmla="*/ G2 1 52096"/>
              <a:gd name="G4" fmla="cos G0 G3"/>
              <a:gd name="G5" fmla="*/ 417 1 2"/>
              <a:gd name="G6" fmla="*/ 1 48365 11520"/>
              <a:gd name="G7" fmla="*/ G6 13024 1"/>
              <a:gd name="G8" fmla="*/ G7 1 52096"/>
              <a:gd name="G9" fmla="sin G5 G8"/>
              <a:gd name="G10" fmla="*/ 417 1 2"/>
              <a:gd name="G11" fmla="+- G10 0 G4"/>
              <a:gd name="G12" fmla="+- G10 G4 0"/>
              <a:gd name="G13" fmla="+- G12 0 0"/>
              <a:gd name="G14" fmla="*/ 417 1 2"/>
              <a:gd name="G15" fmla="+- G14 0 G9"/>
              <a:gd name="G16" fmla="+- G14 G9 0"/>
              <a:gd name="G17" fmla="+- G16 0 0"/>
              <a:gd name="G18" fmla="+- 417 0 0"/>
              <a:gd name="G19" fmla="+- 417 0 0"/>
              <a:gd name="G20" fmla="+- 180 0 0"/>
              <a:gd name="G21" fmla="+- 90 0 0"/>
              <a:gd name="G22" fmla="+- 270 0 0"/>
              <a:gd name="G23" fmla="+- 90 0 0"/>
              <a:gd name="G24" fmla="+- 0 0 0"/>
              <a:gd name="G25" fmla="+- 90 0 0"/>
              <a:gd name="G26" fmla="+- 90 0 0"/>
              <a:gd name="G27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209"/>
                </a:moveTo>
                <a:lnTo>
                  <a:pt x="209" y="209"/>
                </a:lnTo>
                <a:lnTo>
                  <a:pt x="180" y="90"/>
                </a:lnTo>
                <a:lnTo>
                  <a:pt x="209" y="20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1260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1833563" y="6380163"/>
            <a:ext cx="301625" cy="301625"/>
          </a:xfrm>
          <a:custGeom>
            <a:avLst/>
            <a:gdLst>
              <a:gd name="G0" fmla="*/ 837 1 2"/>
              <a:gd name="G1" fmla="*/ 1 48365 11520"/>
              <a:gd name="G2" fmla="*/ G1 13024 1"/>
              <a:gd name="G3" fmla="*/ G2 1 52096"/>
              <a:gd name="G4" fmla="cos G0 G3"/>
              <a:gd name="G5" fmla="*/ 837 1 2"/>
              <a:gd name="G6" fmla="*/ 1 48365 11520"/>
              <a:gd name="G7" fmla="*/ G6 13024 1"/>
              <a:gd name="G8" fmla="*/ G7 1 52096"/>
              <a:gd name="G9" fmla="sin G5 G8"/>
              <a:gd name="G10" fmla="*/ 837 1 2"/>
              <a:gd name="G11" fmla="+- G10 0 G4"/>
              <a:gd name="G12" fmla="+- G10 G4 0"/>
              <a:gd name="G13" fmla="+- G12 0 0"/>
              <a:gd name="G14" fmla="*/ 837 1 2"/>
              <a:gd name="G15" fmla="+- G14 0 G9"/>
              <a:gd name="G16" fmla="+- G14 G9 0"/>
              <a:gd name="G17" fmla="+- G16 0 0"/>
              <a:gd name="G18" fmla="+- 837 0 0"/>
              <a:gd name="G19" fmla="+- 837 0 0"/>
              <a:gd name="G20" fmla="+- 180 0 0"/>
              <a:gd name="G21" fmla="+- 90 0 0"/>
              <a:gd name="G22" fmla="+- 270 0 0"/>
              <a:gd name="G23" fmla="+- 90 0 0"/>
              <a:gd name="G24" fmla="+- 0 0 0"/>
              <a:gd name="G25" fmla="+- 90 0 0"/>
              <a:gd name="G26" fmla="+- 90 0 0"/>
              <a:gd name="G27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19"/>
                </a:moveTo>
                <a:lnTo>
                  <a:pt x="419" y="419"/>
                </a:lnTo>
                <a:lnTo>
                  <a:pt x="180" y="90"/>
                </a:lnTo>
                <a:lnTo>
                  <a:pt x="419" y="41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1260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>
            <a:off x="2100263" y="4956175"/>
            <a:ext cx="401637" cy="401638"/>
          </a:xfrm>
          <a:custGeom>
            <a:avLst/>
            <a:gdLst>
              <a:gd name="G0" fmla="*/ 1117 1 2"/>
              <a:gd name="G1" fmla="*/ 1 48365 11520"/>
              <a:gd name="G2" fmla="*/ G1 13024 1"/>
              <a:gd name="G3" fmla="*/ G2 1 52096"/>
              <a:gd name="G4" fmla="cos G0 G3"/>
              <a:gd name="G5" fmla="*/ 1117 1 2"/>
              <a:gd name="G6" fmla="*/ 1 48365 11520"/>
              <a:gd name="G7" fmla="*/ G6 13024 1"/>
              <a:gd name="G8" fmla="*/ G7 1 52096"/>
              <a:gd name="G9" fmla="sin G5 G8"/>
              <a:gd name="G10" fmla="*/ 1117 1 2"/>
              <a:gd name="G11" fmla="+- G10 0 G4"/>
              <a:gd name="G12" fmla="+- G10 G4 0"/>
              <a:gd name="G13" fmla="+- G12 0 0"/>
              <a:gd name="G14" fmla="*/ 1117 1 2"/>
              <a:gd name="G15" fmla="+- G14 0 G9"/>
              <a:gd name="G16" fmla="+- G14 G9 0"/>
              <a:gd name="G17" fmla="+- G16 0 0"/>
              <a:gd name="G18" fmla="+- 1117 0 0"/>
              <a:gd name="G19" fmla="+- 1117 0 0"/>
              <a:gd name="G20" fmla="+- 180 0 0"/>
              <a:gd name="G21" fmla="+- 90 0 0"/>
              <a:gd name="G22" fmla="+- 270 0 0"/>
              <a:gd name="G23" fmla="+- 90 0 0"/>
              <a:gd name="G24" fmla="+- 0 0 0"/>
              <a:gd name="G25" fmla="+- 90 0 0"/>
              <a:gd name="G26" fmla="+- 90 0 0"/>
              <a:gd name="G27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559"/>
                </a:moveTo>
                <a:lnTo>
                  <a:pt x="559" y="559"/>
                </a:lnTo>
                <a:lnTo>
                  <a:pt x="180" y="90"/>
                </a:lnTo>
                <a:lnTo>
                  <a:pt x="559" y="55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2844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1371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2.º nível da estrutura de tópicos</a:t>
            </a:r>
          </a:p>
          <a:p>
            <a:pPr lvl="2"/>
            <a:r>
              <a:rPr lang="en-GB" smtClean="0"/>
              <a:t>3.º nível da estrutura de tópicos</a:t>
            </a:r>
          </a:p>
          <a:p>
            <a:pPr lvl="3"/>
            <a:r>
              <a:rPr lang="en-GB" smtClean="0"/>
              <a:t>4.º nível da estrutura de tópicos</a:t>
            </a:r>
          </a:p>
          <a:p>
            <a:pPr lvl="4"/>
            <a:r>
              <a:rPr lang="en-GB" smtClean="0"/>
              <a:t>5.º nível da estrutura de tópicos</a:t>
            </a:r>
          </a:p>
          <a:p>
            <a:pPr lvl="4"/>
            <a:r>
              <a:rPr lang="en-GB" smtClean="0"/>
              <a:t>6.º nível da estrutura de tópicos</a:t>
            </a:r>
          </a:p>
          <a:p>
            <a:pPr lvl="4"/>
            <a:r>
              <a:rPr lang="en-GB" smtClean="0"/>
              <a:t>7.º nível da estrutura de tópicos</a:t>
            </a:r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6575"/>
            <a:ext cx="3192462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125F0C35-8000-48A0-83D0-47785A4236F6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96" r:id="rId12"/>
  </p:sldLayoutIdLst>
  <p:txStyles>
    <p:titleStyle>
      <a:lvl1pPr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lnSpc>
          <a:spcPct val="94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4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4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4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Line 1"/>
          <p:cNvSpPr>
            <a:spLocks noChangeShapeType="1"/>
          </p:cNvSpPr>
          <p:nvPr/>
        </p:nvSpPr>
        <p:spPr bwMode="auto">
          <a:xfrm>
            <a:off x="9659938" y="0"/>
            <a:ext cx="1587" cy="7559675"/>
          </a:xfrm>
          <a:prstGeom prst="line">
            <a:avLst/>
          </a:prstGeom>
          <a:noFill/>
          <a:ln w="38160" cap="flat">
            <a:solidFill>
              <a:srgbClr val="B2C0DA">
                <a:alpha val="92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82550" y="0"/>
            <a:ext cx="1588" cy="7559675"/>
          </a:xfrm>
          <a:prstGeom prst="line">
            <a:avLst/>
          </a:prstGeom>
          <a:noFill/>
          <a:ln w="57240" cap="flat">
            <a:solidFill>
              <a:srgbClr val="B2C0D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9910763" y="0"/>
            <a:ext cx="1587" cy="7559675"/>
          </a:xfrm>
          <a:prstGeom prst="line">
            <a:avLst/>
          </a:prstGeom>
          <a:noFill/>
          <a:ln w="19080" cap="flat">
            <a:solidFill>
              <a:srgbClr val="4F81B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744075" y="0"/>
            <a:ext cx="334963" cy="7559675"/>
          </a:xfrm>
          <a:prstGeom prst="rect">
            <a:avLst/>
          </a:prstGeom>
          <a:solidFill>
            <a:srgbClr val="B2C0DA">
              <a:alpha val="87000"/>
            </a:srgbClr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9828213" y="0"/>
            <a:ext cx="1587" cy="7559675"/>
          </a:xfrm>
          <a:prstGeom prst="line">
            <a:avLst/>
          </a:prstGeom>
          <a:noFill/>
          <a:ln w="9360" cap="flat">
            <a:solidFill>
              <a:srgbClr val="4F81B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8991600" y="6299200"/>
            <a:ext cx="603250" cy="603250"/>
          </a:xfrm>
          <a:custGeom>
            <a:avLst/>
            <a:gdLst>
              <a:gd name="G0" fmla="*/ 1678 1 2"/>
              <a:gd name="G1" fmla="*/ 1 48365 11520"/>
              <a:gd name="G2" fmla="*/ G1 13024 1"/>
              <a:gd name="G3" fmla="*/ G2 1 52096"/>
              <a:gd name="G4" fmla="cos G0 G3"/>
              <a:gd name="G5" fmla="*/ 1678 1 2"/>
              <a:gd name="G6" fmla="*/ 1 48365 11520"/>
              <a:gd name="G7" fmla="*/ G6 13024 1"/>
              <a:gd name="G8" fmla="*/ G7 1 52096"/>
              <a:gd name="G9" fmla="sin G5 G8"/>
              <a:gd name="G10" fmla="*/ 1678 1 2"/>
              <a:gd name="G11" fmla="+- G10 0 G4"/>
              <a:gd name="G12" fmla="+- G10 G4 0"/>
              <a:gd name="G13" fmla="+- G12 0 0"/>
              <a:gd name="G14" fmla="*/ 1678 1 2"/>
              <a:gd name="G15" fmla="+- G14 0 G9"/>
              <a:gd name="G16" fmla="+- G14 G9 0"/>
              <a:gd name="G17" fmla="+- G16 0 0"/>
              <a:gd name="G18" fmla="+- 1678 0 0"/>
              <a:gd name="G19" fmla="+- 1678 0 0"/>
              <a:gd name="G20" fmla="+- 180 0 0"/>
              <a:gd name="G21" fmla="+- 90 0 0"/>
              <a:gd name="G22" fmla="+- 270 0 0"/>
              <a:gd name="G23" fmla="+- 90 0 0"/>
              <a:gd name="G24" fmla="+- 0 0 0"/>
              <a:gd name="G25" fmla="+- 90 0 0"/>
              <a:gd name="G26" fmla="+- 90 0 0"/>
              <a:gd name="G27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 cap="flat">
            <a:noFill/>
            <a:round/>
            <a:headEnd/>
            <a:tailEnd/>
          </a:ln>
          <a:effectLst>
            <a:outerShdw dist="24840" dir="54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1371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2.º nível da estrutura de tópicos</a:t>
            </a:r>
          </a:p>
          <a:p>
            <a:pPr lvl="2"/>
            <a:r>
              <a:rPr lang="en-GB" smtClean="0"/>
              <a:t>3.º nível da estrutura de tópicos</a:t>
            </a:r>
          </a:p>
          <a:p>
            <a:pPr lvl="3"/>
            <a:r>
              <a:rPr lang="en-GB" smtClean="0"/>
              <a:t>4.º nível da estrutura de tópicos</a:t>
            </a:r>
          </a:p>
          <a:p>
            <a:pPr lvl="4"/>
            <a:r>
              <a:rPr lang="en-GB" smtClean="0"/>
              <a:t>5.º nível da estrutura de tópicos</a:t>
            </a:r>
          </a:p>
          <a:p>
            <a:pPr lvl="4"/>
            <a:r>
              <a:rPr lang="en-GB" smtClean="0"/>
              <a:t>6.º nível da estrutura de tópicos</a:t>
            </a:r>
          </a:p>
          <a:p>
            <a:pPr lvl="4"/>
            <a:r>
              <a:rPr lang="en-GB" smtClean="0"/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l" defTabSz="449263" rtl="0" fontAlgn="base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lnSpc>
          <a:spcPct val="94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4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4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4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4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519363" y="3443288"/>
            <a:ext cx="6802437" cy="2085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sz="3000" b="1">
                <a:solidFill>
                  <a:srgbClr val="575F6D"/>
                </a:solidFill>
                <a:latin typeface="Century Schoolbook" charset="0"/>
                <a:ea typeface="DejaVu Sans" charset="0"/>
                <a:cs typeface="DejaVu Sans" charset="0"/>
              </a:rPr>
              <a:t>PROPRIEDADES FOURIER 2D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19363" y="5514975"/>
            <a:ext cx="6802437" cy="1511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b="1">
                <a:solidFill>
                  <a:srgbClr val="575F6D"/>
                </a:solidFill>
                <a:latin typeface="Century Schoolbook" charset="0"/>
                <a:ea typeface="DejaVu Sans" charset="0"/>
                <a:cs typeface="DejaVu Sans" charset="0"/>
              </a:rPr>
              <a:t>Processamento Digital de Imagens</a:t>
            </a:r>
          </a:p>
          <a:p>
            <a: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b="1">
                <a:solidFill>
                  <a:srgbClr val="575F6D"/>
                </a:solidFill>
                <a:latin typeface="Century Schoolbook" charset="0"/>
                <a:ea typeface="DejaVu Sans" charset="0"/>
                <a:cs typeface="DejaVu Sans" charset="0"/>
              </a:rPr>
              <a:t>Tarcísio Bruno C. Oliveira e </a:t>
            </a:r>
          </a:p>
          <a:p>
            <a:pPr hangingPunct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b="1">
                <a:solidFill>
                  <a:srgbClr val="575F6D"/>
                </a:solidFill>
                <a:latin typeface="Century Schoolbook" charset="0"/>
                <a:ea typeface="DejaVu Sans" charset="0"/>
                <a:cs typeface="DejaVu Sans" charset="0"/>
              </a:rPr>
              <a:t>Jonathan Negreiros de Freitas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303213"/>
            <a:ext cx="8231187" cy="125888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sz="3000" dirty="0">
                <a:latin typeface="Century Schoolbook L" pitchFamily="16" charset="0"/>
              </a:rPr>
              <a:t>Item d</a:t>
            </a:r>
            <a:r>
              <a:rPr lang="pt-BR" sz="3000" dirty="0" smtClean="0">
                <a:latin typeface="Century Schoolbook L" pitchFamily="16" charset="0"/>
              </a:rPr>
              <a:t>) Transformada inversa via transformada direta.</a:t>
            </a:r>
            <a:endParaRPr lang="pt-BR" sz="3000" dirty="0">
              <a:latin typeface="Century Schoolbook L" pitchFamily="1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l" defTabSz="449263" rtl="0" eaLnBrk="1" fontAlgn="base" latinLnBrk="0" hangingPunct="1">
              <a:lnSpc>
                <a:spcPct val="108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A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transformada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inversa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pode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ser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calculada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sem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utitlizar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a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função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ifft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.</a:t>
            </a:r>
          </a:p>
          <a:p>
            <a:pPr marL="431800" marR="0" lvl="0" indent="-323850" algn="l" defTabSz="449263" rtl="0" eaLnBrk="1" fontAlgn="base" latinLnBrk="0" hangingPunct="1">
              <a:lnSpc>
                <a:spcPct val="108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Para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isso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,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você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deve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calcular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o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conjugado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complexo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da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Transformada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de Fourier e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aplicar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a </a:t>
            </a:r>
            <a:r>
              <a:rPr lang="en-US" sz="2400" kern="0" dirty="0" err="1">
                <a:solidFill>
                  <a:srgbClr val="000000"/>
                </a:solidFill>
                <a:latin typeface="Century Schoolbook L" pitchFamily="16" charset="0"/>
              </a:rPr>
              <a:t>T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ransformada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Direta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de Fourier. O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resultado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deve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ser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dividido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pelo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tamanho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da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matriz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. No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caso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da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Lena (512 x 512).</a:t>
            </a:r>
          </a:p>
          <a:p>
            <a:pPr marL="431800" marR="0" lvl="0" indent="-323850" algn="l" defTabSz="449263" rtl="0" eaLnBrk="1" fontAlgn="base" latinLnBrk="0" hangingPunct="1">
              <a:lnSpc>
                <a:spcPct val="108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Com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isso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,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você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terá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a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imagem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conjugada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no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domínio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do tempo,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basta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aplicar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o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conjugado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(se a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imagem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for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composta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por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números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reais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,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não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é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necessáro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aplica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o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conjugado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). </a:t>
            </a:r>
            <a:endParaRPr lang="en-US" sz="2400" dirty="0"/>
          </a:p>
          <a:p>
            <a:pPr marL="1174750" lvl="1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 L" pitchFamily="1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303213"/>
            <a:ext cx="8231187" cy="125888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sz="3000" dirty="0">
                <a:latin typeface="Century Schoolbook L" pitchFamily="16" charset="0"/>
              </a:rPr>
              <a:t>Item d</a:t>
            </a:r>
            <a:r>
              <a:rPr lang="pt-BR" sz="3000" dirty="0" smtClean="0">
                <a:latin typeface="Century Schoolbook L" pitchFamily="16" charset="0"/>
              </a:rPr>
              <a:t>) Transformada inversa via transformada direta.</a:t>
            </a:r>
            <a:endParaRPr lang="pt-BR" sz="3000" dirty="0">
              <a:latin typeface="Century Schoolbook L" pitchFamily="1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l" defTabSz="449263" rtl="0" eaLnBrk="1" fontAlgn="base" latinLnBrk="0" hangingPunct="1">
              <a:lnSpc>
                <a:spcPct val="108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O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código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que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mostra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essa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propriedade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 é o </a:t>
            </a:r>
            <a:r>
              <a:rPr lang="en-US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seguinte</a:t>
            </a:r>
            <a:r>
              <a:rPr lang="en-US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:</a:t>
            </a:r>
          </a:p>
          <a:p>
            <a:pPr lvl="2"/>
            <a:endParaRPr lang="en-US" dirty="0"/>
          </a:p>
          <a:p>
            <a:pPr lvl="2"/>
            <a:r>
              <a:rPr lang="en-US" sz="2400" dirty="0" smtClean="0">
                <a:latin typeface="Century Schoolbook" pitchFamily="18" charset="0"/>
              </a:rPr>
              <a:t>Y </a:t>
            </a:r>
            <a:r>
              <a:rPr lang="en-US" sz="2400" dirty="0">
                <a:latin typeface="Century Schoolbook" pitchFamily="18" charset="0"/>
              </a:rPr>
              <a:t>= fft2(img1);</a:t>
            </a:r>
          </a:p>
          <a:p>
            <a:pPr lvl="2"/>
            <a:r>
              <a:rPr lang="en-US" sz="2400" dirty="0">
                <a:latin typeface="Century Schoolbook" pitchFamily="18" charset="0"/>
              </a:rPr>
              <a:t> </a:t>
            </a:r>
          </a:p>
          <a:p>
            <a:pPr lvl="2"/>
            <a:r>
              <a:rPr lang="en-US" sz="2400" dirty="0" err="1">
                <a:latin typeface="Century Schoolbook" pitchFamily="18" charset="0"/>
              </a:rPr>
              <a:t>Y_conjugado</a:t>
            </a:r>
            <a:r>
              <a:rPr lang="en-US" sz="2400" dirty="0">
                <a:latin typeface="Century Schoolbook" pitchFamily="18" charset="0"/>
              </a:rPr>
              <a:t> = conj(Y);</a:t>
            </a:r>
          </a:p>
          <a:p>
            <a:pPr lvl="2"/>
            <a:r>
              <a:rPr lang="en-US" sz="2400" dirty="0">
                <a:latin typeface="Century Schoolbook" pitchFamily="18" charset="0"/>
              </a:rPr>
              <a:t> </a:t>
            </a:r>
          </a:p>
          <a:p>
            <a:pPr lvl="2"/>
            <a:r>
              <a:rPr lang="en-US" sz="2400" dirty="0" err="1">
                <a:latin typeface="Century Schoolbook" pitchFamily="18" charset="0"/>
              </a:rPr>
              <a:t>fft_inv_conj</a:t>
            </a:r>
            <a:r>
              <a:rPr lang="en-US" sz="2400" dirty="0">
                <a:latin typeface="Century Schoolbook" pitchFamily="18" charset="0"/>
              </a:rPr>
              <a:t> = conj(fft2(</a:t>
            </a:r>
            <a:r>
              <a:rPr lang="en-US" sz="2400" dirty="0" err="1">
                <a:latin typeface="Century Schoolbook" pitchFamily="18" charset="0"/>
              </a:rPr>
              <a:t>Y_conjugado</a:t>
            </a:r>
            <a:r>
              <a:rPr lang="en-US" sz="2400" dirty="0">
                <a:latin typeface="Century Schoolbook" pitchFamily="18" charset="0"/>
              </a:rPr>
              <a:t>)/(512*(512)));</a:t>
            </a:r>
          </a:p>
          <a:p>
            <a:pPr lvl="2"/>
            <a:r>
              <a:rPr lang="en-US" sz="2400" dirty="0">
                <a:latin typeface="Century Schoolbook" pitchFamily="18" charset="0"/>
              </a:rPr>
              <a:t> </a:t>
            </a:r>
          </a:p>
          <a:p>
            <a:pPr lvl="2"/>
            <a:r>
              <a:rPr lang="en-US" sz="2400" dirty="0">
                <a:latin typeface="Century Schoolbook" pitchFamily="18" charset="0"/>
              </a:rPr>
              <a:t>figure();</a:t>
            </a:r>
          </a:p>
          <a:p>
            <a:pPr lvl="2"/>
            <a:r>
              <a:rPr lang="en-US" sz="2400" dirty="0" err="1">
                <a:latin typeface="Century Schoolbook" pitchFamily="18" charset="0"/>
              </a:rPr>
              <a:t>imshow</a:t>
            </a:r>
            <a:r>
              <a:rPr lang="en-US" sz="2400" dirty="0">
                <a:latin typeface="Century Schoolbook" pitchFamily="18" charset="0"/>
              </a:rPr>
              <a:t>(uint8(</a:t>
            </a:r>
            <a:r>
              <a:rPr lang="en-US" sz="2400" dirty="0" err="1">
                <a:latin typeface="Century Schoolbook" pitchFamily="18" charset="0"/>
              </a:rPr>
              <a:t>fft_inv_conj</a:t>
            </a:r>
            <a:r>
              <a:rPr lang="en-US" sz="2400" dirty="0">
                <a:latin typeface="Century Schoolbook" pitchFamily="18" charset="0"/>
              </a:rPr>
              <a:t>));</a:t>
            </a:r>
          </a:p>
          <a:p>
            <a:pPr marL="1174750" lvl="1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sz="2400" dirty="0"/>
          </a:p>
          <a:p>
            <a:pPr marL="1174750" lvl="1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 L" pitchFamily="1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303213"/>
            <a:ext cx="8231187" cy="125888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sz="3000" dirty="0">
                <a:latin typeface="Century Schoolbook L" pitchFamily="16" charset="0"/>
              </a:rPr>
              <a:t>Item </a:t>
            </a:r>
            <a:r>
              <a:rPr lang="pt-BR" sz="3000" dirty="0" smtClean="0">
                <a:latin typeface="Century Schoolbook L" pitchFamily="16" charset="0"/>
              </a:rPr>
              <a:t>c) Conjugado e Transposto.</a:t>
            </a:r>
            <a:endParaRPr lang="pt-BR" sz="3000" dirty="0">
              <a:latin typeface="Century Schoolbook L" pitchFamily="1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2400" dirty="0" smtClean="0"/>
              <a:t>A </a:t>
            </a:r>
            <a:r>
              <a:rPr lang="en-US" sz="2400" dirty="0" err="1" smtClean="0"/>
              <a:t>aplicação</a:t>
            </a:r>
            <a:r>
              <a:rPr lang="en-US" sz="2400" dirty="0" smtClean="0"/>
              <a:t> do </a:t>
            </a:r>
            <a:r>
              <a:rPr lang="en-US" sz="2400" dirty="0" err="1" smtClean="0"/>
              <a:t>conjugado</a:t>
            </a:r>
            <a:r>
              <a:rPr lang="en-US" sz="2400" dirty="0" smtClean="0"/>
              <a:t> no </a:t>
            </a:r>
            <a:r>
              <a:rPr lang="en-US" sz="2400" dirty="0" err="1" smtClean="0"/>
              <a:t>domínio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frequência</a:t>
            </a:r>
            <a:r>
              <a:rPr lang="en-US" sz="2400" dirty="0" smtClean="0"/>
              <a:t> </a:t>
            </a:r>
            <a:r>
              <a:rPr lang="en-US" sz="2400" dirty="0" err="1" smtClean="0"/>
              <a:t>faz</a:t>
            </a:r>
            <a:r>
              <a:rPr lang="en-US" sz="2400" dirty="0" smtClean="0"/>
              <a:t> um </a:t>
            </a:r>
            <a:r>
              <a:rPr lang="en-US" sz="2400" dirty="0" err="1" smtClean="0"/>
              <a:t>espelhamento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imagem</a:t>
            </a:r>
            <a:r>
              <a:rPr lang="en-US" sz="2400" dirty="0" smtClean="0"/>
              <a:t> no </a:t>
            </a:r>
            <a:r>
              <a:rPr lang="en-US" sz="2400" dirty="0" err="1" smtClean="0"/>
              <a:t>domínio</a:t>
            </a:r>
            <a:r>
              <a:rPr lang="en-US" sz="2400" dirty="0" smtClean="0"/>
              <a:t> do tempo.</a:t>
            </a:r>
            <a:endParaRPr lang="en-US" sz="2400" dirty="0"/>
          </a:p>
          <a:p>
            <a:pPr marL="1174750" lvl="1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 L" pitchFamily="16" charset="0"/>
              <a:ea typeface="+mn-ea"/>
              <a:cs typeface="+mn-cs"/>
            </a:endParaRPr>
          </a:p>
        </p:txBody>
      </p:sp>
      <p:pic>
        <p:nvPicPr>
          <p:cNvPr id="4" name="Imagem 3" descr="len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7864" y="2843733"/>
            <a:ext cx="3816424" cy="3816424"/>
          </a:xfrm>
          <a:prstGeom prst="rect">
            <a:avLst/>
          </a:prstGeom>
        </p:spPr>
      </p:pic>
      <p:pic>
        <p:nvPicPr>
          <p:cNvPr id="7" name="Imagem 6" descr="conjugad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6336" y="2843733"/>
            <a:ext cx="3816000" cy="3816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799952" y="6804173"/>
            <a:ext cx="2304256" cy="35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entury Schoolbook" pitchFamily="18" charset="0"/>
              </a:rPr>
              <a:t>Imagem</a:t>
            </a:r>
            <a:r>
              <a:rPr lang="en-US" dirty="0" smtClean="0">
                <a:latin typeface="Century Schoolbook" pitchFamily="18" charset="0"/>
              </a:rPr>
              <a:t> Original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976416" y="6804173"/>
            <a:ext cx="2304256" cy="35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entury Schoolbook" pitchFamily="18" charset="0"/>
              </a:rPr>
              <a:t>Imagem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Conjugada</a:t>
            </a:r>
            <a:endParaRPr lang="en-US" dirty="0">
              <a:latin typeface="Century Schoolbook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303213"/>
            <a:ext cx="8231187" cy="125888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sz="3000" dirty="0">
                <a:latin typeface="Century Schoolbook L" pitchFamily="16" charset="0"/>
              </a:rPr>
              <a:t>Item </a:t>
            </a:r>
            <a:r>
              <a:rPr lang="pt-BR" sz="3000" dirty="0" smtClean="0">
                <a:latin typeface="Century Schoolbook L" pitchFamily="16" charset="0"/>
              </a:rPr>
              <a:t>c) Conjugado e Transposto.</a:t>
            </a:r>
            <a:endParaRPr lang="pt-BR" sz="3000" dirty="0">
              <a:latin typeface="Century Schoolbook L" pitchFamily="1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2400" dirty="0" smtClean="0"/>
              <a:t>A </a:t>
            </a:r>
            <a:r>
              <a:rPr lang="en-US" sz="2400" dirty="0" err="1" smtClean="0"/>
              <a:t>aplicação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transposta</a:t>
            </a:r>
            <a:r>
              <a:rPr lang="en-US" sz="2400" dirty="0" smtClean="0"/>
              <a:t> no </a:t>
            </a:r>
            <a:r>
              <a:rPr lang="en-US" sz="2400" dirty="0" err="1" smtClean="0"/>
              <a:t>domínio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frequência</a:t>
            </a:r>
            <a:r>
              <a:rPr lang="en-US" sz="2400" dirty="0" smtClean="0"/>
              <a:t> </a:t>
            </a:r>
            <a:r>
              <a:rPr lang="en-US" sz="2400" dirty="0" err="1" smtClean="0"/>
              <a:t>provoca</a:t>
            </a:r>
            <a:r>
              <a:rPr lang="en-US" sz="2400" dirty="0" smtClean="0"/>
              <a:t> um </a:t>
            </a:r>
            <a:r>
              <a:rPr lang="en-US" sz="2400" dirty="0" err="1" smtClean="0"/>
              <a:t>giro</a:t>
            </a:r>
            <a:r>
              <a:rPr lang="en-US" sz="2400" dirty="0" smtClean="0"/>
              <a:t> de 90 </a:t>
            </a:r>
            <a:r>
              <a:rPr lang="en-US" sz="2400" dirty="0" err="1" smtClean="0"/>
              <a:t>graus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imagem</a:t>
            </a:r>
            <a:r>
              <a:rPr lang="en-US" sz="2400" dirty="0" smtClean="0"/>
              <a:t>.</a:t>
            </a:r>
            <a:endParaRPr lang="en-US" sz="2400" dirty="0"/>
          </a:p>
          <a:p>
            <a:pPr marL="1174750" lvl="1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 L" pitchFamily="16" charset="0"/>
              <a:ea typeface="+mn-ea"/>
              <a:cs typeface="+mn-cs"/>
            </a:endParaRPr>
          </a:p>
        </p:txBody>
      </p:sp>
      <p:pic>
        <p:nvPicPr>
          <p:cNvPr id="4" name="Imagem 3" descr="len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7864" y="2843733"/>
            <a:ext cx="3816424" cy="381642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799952" y="6804173"/>
            <a:ext cx="2304256" cy="35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entury Schoolbook" pitchFamily="18" charset="0"/>
              </a:rPr>
              <a:t>Imagem</a:t>
            </a:r>
            <a:r>
              <a:rPr lang="en-US" dirty="0" smtClean="0">
                <a:latin typeface="Century Schoolbook" pitchFamily="18" charset="0"/>
              </a:rPr>
              <a:t> Original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976416" y="6804173"/>
            <a:ext cx="2448272" cy="35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entury Schoolbook" pitchFamily="18" charset="0"/>
              </a:rPr>
              <a:t>Imagem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err="1" smtClean="0">
                <a:latin typeface="Century Schoolbook" pitchFamily="18" charset="0"/>
              </a:rPr>
              <a:t>Transposta</a:t>
            </a:r>
            <a:endParaRPr lang="en-US" dirty="0">
              <a:latin typeface="Century Schoolbook" pitchFamily="18" charset="0"/>
            </a:endParaRPr>
          </a:p>
        </p:txBody>
      </p:sp>
      <p:pic>
        <p:nvPicPr>
          <p:cNvPr id="10" name="Imagem 9" descr="transpost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4752" y="2844157"/>
            <a:ext cx="3816000" cy="381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303213"/>
            <a:ext cx="8231187" cy="125888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sz="3000" dirty="0">
                <a:latin typeface="Century Schoolbook L" pitchFamily="16" charset="0"/>
              </a:rPr>
              <a:t>Item </a:t>
            </a:r>
            <a:r>
              <a:rPr lang="pt-BR" sz="3000" dirty="0" smtClean="0">
                <a:latin typeface="Century Schoolbook L" pitchFamily="16" charset="0"/>
              </a:rPr>
              <a:t>c) Conjugado e Transposto.</a:t>
            </a:r>
            <a:endParaRPr lang="pt-BR" sz="3000" dirty="0">
              <a:latin typeface="Century Schoolbook L" pitchFamily="1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2400" dirty="0" smtClean="0"/>
              <a:t>O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cáculo</a:t>
            </a:r>
            <a:r>
              <a:rPr lang="en-US" sz="2400" dirty="0" smtClean="0"/>
              <a:t> do </a:t>
            </a:r>
            <a:r>
              <a:rPr lang="en-US" sz="2400" dirty="0" err="1" smtClean="0"/>
              <a:t>conjugado</a:t>
            </a:r>
            <a:r>
              <a:rPr lang="en-US" sz="2400" dirty="0" smtClean="0"/>
              <a:t> e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transposta</a:t>
            </a:r>
            <a:r>
              <a:rPr lang="en-US" sz="2400" dirty="0" smtClean="0"/>
              <a:t> é </a:t>
            </a:r>
            <a:r>
              <a:rPr lang="en-US" sz="2400" dirty="0" err="1" smtClean="0"/>
              <a:t>mostrado</a:t>
            </a:r>
            <a:r>
              <a:rPr lang="en-US" sz="2400" dirty="0" smtClean="0"/>
              <a:t> a </a:t>
            </a:r>
            <a:r>
              <a:rPr lang="en-US" sz="2400" dirty="0" err="1" smtClean="0"/>
              <a:t>seguir</a:t>
            </a:r>
            <a:r>
              <a:rPr lang="en-US" sz="2400" dirty="0" smtClean="0"/>
              <a:t>.</a:t>
            </a:r>
          </a:p>
          <a:p>
            <a:pPr marL="431800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sz="2400" dirty="0"/>
          </a:p>
          <a:p>
            <a:pPr lvl="5"/>
            <a:r>
              <a:rPr lang="en-US" dirty="0">
                <a:latin typeface="Century Schoolbook" pitchFamily="18" charset="0"/>
              </a:rPr>
              <a:t>Y = fft2(img1);</a:t>
            </a:r>
          </a:p>
          <a:p>
            <a:pPr lvl="5"/>
            <a:r>
              <a:rPr lang="en-US" dirty="0">
                <a:latin typeface="Century Schoolbook" pitchFamily="18" charset="0"/>
              </a:rPr>
              <a:t> </a:t>
            </a:r>
          </a:p>
          <a:p>
            <a:pPr lvl="5"/>
            <a:r>
              <a:rPr lang="en-US" dirty="0" err="1">
                <a:latin typeface="Century Schoolbook" pitchFamily="18" charset="0"/>
              </a:rPr>
              <a:t>Y_conjugado</a:t>
            </a:r>
            <a:r>
              <a:rPr lang="en-US" dirty="0">
                <a:latin typeface="Century Schoolbook" pitchFamily="18" charset="0"/>
              </a:rPr>
              <a:t> = conj(Y);</a:t>
            </a:r>
          </a:p>
          <a:p>
            <a:pPr lvl="5"/>
            <a:r>
              <a:rPr lang="en-US" dirty="0">
                <a:latin typeface="Century Schoolbook" pitchFamily="18" charset="0"/>
              </a:rPr>
              <a:t> </a:t>
            </a:r>
          </a:p>
          <a:p>
            <a:pPr lvl="5"/>
            <a:r>
              <a:rPr lang="en-US" dirty="0" err="1">
                <a:latin typeface="Century Schoolbook" pitchFamily="18" charset="0"/>
              </a:rPr>
              <a:t>Y_transposto</a:t>
            </a:r>
            <a:r>
              <a:rPr lang="en-US" dirty="0">
                <a:latin typeface="Century Schoolbook" pitchFamily="18" charset="0"/>
              </a:rPr>
              <a:t> = transpose(Y);</a:t>
            </a:r>
          </a:p>
          <a:p>
            <a:pPr lvl="5"/>
            <a:r>
              <a:rPr lang="en-US" dirty="0">
                <a:latin typeface="Century Schoolbook" pitchFamily="18" charset="0"/>
              </a:rPr>
              <a:t> </a:t>
            </a:r>
          </a:p>
          <a:p>
            <a:pPr lvl="5"/>
            <a:r>
              <a:rPr lang="en-US" dirty="0" err="1">
                <a:latin typeface="Century Schoolbook" pitchFamily="18" charset="0"/>
              </a:rPr>
              <a:t>fft_inv_conj</a:t>
            </a:r>
            <a:r>
              <a:rPr lang="en-US" dirty="0">
                <a:latin typeface="Century Schoolbook" pitchFamily="18" charset="0"/>
              </a:rPr>
              <a:t> = ifft2(</a:t>
            </a:r>
            <a:r>
              <a:rPr lang="en-US" dirty="0" err="1">
                <a:latin typeface="Century Schoolbook" pitchFamily="18" charset="0"/>
              </a:rPr>
              <a:t>Y_conjugado</a:t>
            </a:r>
            <a:r>
              <a:rPr lang="en-US" dirty="0">
                <a:latin typeface="Century Schoolbook" pitchFamily="18" charset="0"/>
              </a:rPr>
              <a:t>);</a:t>
            </a:r>
          </a:p>
          <a:p>
            <a:pPr lvl="5"/>
            <a:r>
              <a:rPr lang="en-US" dirty="0" err="1">
                <a:latin typeface="Century Schoolbook" pitchFamily="18" charset="0"/>
              </a:rPr>
              <a:t>fft_inv_trans</a:t>
            </a:r>
            <a:r>
              <a:rPr lang="en-US" dirty="0">
                <a:latin typeface="Century Schoolbook" pitchFamily="18" charset="0"/>
              </a:rPr>
              <a:t> = ifft2(</a:t>
            </a:r>
            <a:r>
              <a:rPr lang="en-US" dirty="0" err="1">
                <a:latin typeface="Century Schoolbook" pitchFamily="18" charset="0"/>
              </a:rPr>
              <a:t>Y_transposto</a:t>
            </a:r>
            <a:r>
              <a:rPr lang="en-US" dirty="0">
                <a:latin typeface="Century Schoolbook" pitchFamily="18" charset="0"/>
              </a:rPr>
              <a:t>);</a:t>
            </a:r>
          </a:p>
          <a:p>
            <a:pPr lvl="5"/>
            <a:r>
              <a:rPr lang="en-US" dirty="0">
                <a:latin typeface="Century Schoolbook" pitchFamily="18" charset="0"/>
              </a:rPr>
              <a:t> </a:t>
            </a:r>
          </a:p>
          <a:p>
            <a:pPr lvl="5"/>
            <a:r>
              <a:rPr lang="en-US" dirty="0">
                <a:latin typeface="Century Schoolbook" pitchFamily="18" charset="0"/>
              </a:rPr>
              <a:t>figure();</a:t>
            </a:r>
          </a:p>
          <a:p>
            <a:pPr lvl="5"/>
            <a:r>
              <a:rPr lang="en-US" dirty="0" err="1">
                <a:latin typeface="Century Schoolbook" pitchFamily="18" charset="0"/>
              </a:rPr>
              <a:t>imwrite</a:t>
            </a:r>
            <a:r>
              <a:rPr lang="en-US" dirty="0">
                <a:latin typeface="Century Schoolbook" pitchFamily="18" charset="0"/>
              </a:rPr>
              <a:t>(uint8(</a:t>
            </a:r>
            <a:r>
              <a:rPr lang="en-US" dirty="0" err="1">
                <a:latin typeface="Century Schoolbook" pitchFamily="18" charset="0"/>
              </a:rPr>
              <a:t>fft_inv_conj</a:t>
            </a:r>
            <a:r>
              <a:rPr lang="en-US" dirty="0">
                <a:latin typeface="Century Schoolbook" pitchFamily="18" charset="0"/>
              </a:rPr>
              <a:t>), 'conjugado.png');</a:t>
            </a:r>
          </a:p>
          <a:p>
            <a:pPr lvl="5"/>
            <a:r>
              <a:rPr lang="en-US" dirty="0">
                <a:latin typeface="Century Schoolbook" pitchFamily="18" charset="0"/>
              </a:rPr>
              <a:t> </a:t>
            </a:r>
          </a:p>
          <a:p>
            <a:pPr lvl="5"/>
            <a:r>
              <a:rPr lang="en-US" dirty="0">
                <a:latin typeface="Century Schoolbook" pitchFamily="18" charset="0"/>
              </a:rPr>
              <a:t>figure();</a:t>
            </a:r>
          </a:p>
          <a:p>
            <a:pPr lvl="5"/>
            <a:r>
              <a:rPr lang="en-US" dirty="0" err="1">
                <a:latin typeface="Century Schoolbook" pitchFamily="18" charset="0"/>
              </a:rPr>
              <a:t>imwrite</a:t>
            </a:r>
            <a:r>
              <a:rPr lang="en-US" dirty="0">
                <a:latin typeface="Century Schoolbook" pitchFamily="18" charset="0"/>
              </a:rPr>
              <a:t>(uint8(</a:t>
            </a:r>
            <a:r>
              <a:rPr lang="en-US" dirty="0" err="1">
                <a:latin typeface="Century Schoolbook" pitchFamily="18" charset="0"/>
              </a:rPr>
              <a:t>fft_inv_trans</a:t>
            </a:r>
            <a:r>
              <a:rPr lang="en-US" dirty="0">
                <a:latin typeface="Century Schoolbook" pitchFamily="18" charset="0"/>
              </a:rPr>
              <a:t>), 'transposta.png');</a:t>
            </a:r>
          </a:p>
          <a:p>
            <a:pPr marL="431800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sz="2400" dirty="0"/>
          </a:p>
          <a:p>
            <a:pPr marL="1174750" lvl="1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 L" pitchFamily="1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REFERÊNCIAS</a:t>
            </a:r>
            <a:endParaRPr lang="pt-BR" sz="1979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763640"/>
            <a:ext cx="8231760" cy="5371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GONZALEZ, Rafael C.; WOODS, Richard E.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Processamento de Imagens Digitais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. Edgard </a:t>
            </a:r>
            <a:r>
              <a:rPr lang="pt-BR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Blucher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, 2000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 algn="just"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BRACEWELL, Ron. 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The 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fourier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transform and 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its 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applications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. New York, v. 5, 1965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.</a:t>
            </a:r>
          </a:p>
          <a:p>
            <a:pPr marL="432000" indent="-324000" algn="just">
              <a:buSzPct val="45000"/>
              <a:buFont typeface="Wingdings" charset="2"/>
              <a:buChar char=""/>
            </a:pP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 algn="just"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COOLEY, James W.; LEWIS, P. A. W.; WELCH, P. D. 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fast Fourier transform algorithm: Programming considerations in the calculation of sine, cosine and Laplace transforms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 Journal of Sound and Vibration, v. 12, n. 3, p. 315-337, 1970.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303213"/>
            <a:ext cx="8231187" cy="125888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sz="3000">
                <a:latin typeface="Century Schoolbook L" pitchFamily="16" charset="0"/>
              </a:rPr>
              <a:t>OBJETIVOS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 tIns="0"/>
          <a:lstStyle/>
          <a:p>
            <a:pPr marL="431800" indent="-323850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2400" dirty="0">
                <a:latin typeface="Century Schoolbook L" pitchFamily="16" charset="0"/>
              </a:rPr>
              <a:t>Apresentação de, pelo menos, 5 propriedades da transformada discreta bidimensional de Fourier.</a:t>
            </a:r>
          </a:p>
          <a:p>
            <a:pPr marL="863600" lvl="1" indent="-323850">
              <a:lnSpc>
                <a:spcPct val="108000"/>
              </a:lnSpc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2400" dirty="0">
                <a:latin typeface="Century Schoolbook L" pitchFamily="16" charset="0"/>
              </a:rPr>
              <a:t>Item a): </a:t>
            </a:r>
            <a:r>
              <a:rPr lang="pt-BR" sz="2400" dirty="0" err="1">
                <a:latin typeface="Century Schoolbook L" pitchFamily="16" charset="0"/>
              </a:rPr>
              <a:t>separabilidade</a:t>
            </a:r>
            <a:r>
              <a:rPr lang="pt-BR" sz="2400" dirty="0">
                <a:latin typeface="Century Schoolbook L" pitchFamily="16" charset="0"/>
              </a:rPr>
              <a:t>;</a:t>
            </a:r>
          </a:p>
          <a:p>
            <a:pPr marL="863600" lvl="1" indent="-323850">
              <a:lnSpc>
                <a:spcPct val="108000"/>
              </a:lnSpc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2400" dirty="0" smtClean="0">
                <a:latin typeface="Century Schoolbook L" pitchFamily="16" charset="0"/>
              </a:rPr>
              <a:t>item </a:t>
            </a:r>
            <a:r>
              <a:rPr lang="pt-BR" sz="2400" dirty="0">
                <a:latin typeface="Century Schoolbook L" pitchFamily="16" charset="0"/>
              </a:rPr>
              <a:t>c): conjugado e transposto</a:t>
            </a:r>
            <a:r>
              <a:rPr lang="pt-BR" sz="2400" dirty="0" smtClean="0">
                <a:latin typeface="Century Schoolbook L" pitchFamily="16" charset="0"/>
              </a:rPr>
              <a:t>;</a:t>
            </a:r>
          </a:p>
          <a:p>
            <a:pPr marL="863600" lvl="1" indent="-323850">
              <a:lnSpc>
                <a:spcPct val="108000"/>
              </a:lnSpc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2400" dirty="0" smtClean="0">
                <a:latin typeface="Century Schoolbook L" pitchFamily="16" charset="0"/>
              </a:rPr>
              <a:t>item d): transformada inversa via transformada direta;</a:t>
            </a:r>
            <a:endParaRPr lang="pt-BR" sz="2400" dirty="0">
              <a:latin typeface="Century Schoolbook L" pitchFamily="16" charset="0"/>
            </a:endParaRPr>
          </a:p>
          <a:p>
            <a:pPr marL="863600" lvl="1" indent="-323850">
              <a:lnSpc>
                <a:spcPct val="108000"/>
              </a:lnSpc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2400" dirty="0">
                <a:latin typeface="Century Schoolbook L" pitchFamily="16" charset="0"/>
              </a:rPr>
              <a:t>item h): deslocamento na frequência;</a:t>
            </a:r>
          </a:p>
          <a:p>
            <a:pPr marL="863600" lvl="1" indent="-323850">
              <a:lnSpc>
                <a:spcPct val="108000"/>
              </a:lnSpc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2400" dirty="0">
                <a:latin typeface="Century Schoolbook L" pitchFamily="16" charset="0"/>
              </a:rPr>
              <a:t>item s): troca de magnitudes entre imagens mantendo suas fases.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303213"/>
            <a:ext cx="8231187" cy="125888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sz="3000">
                <a:latin typeface="Century Schoolbook L" pitchFamily="16" charset="0"/>
              </a:rPr>
              <a:t>Item h) DESLOCAMENTO NA FREQUÊNCIA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 tIns="0"/>
          <a:lstStyle/>
          <a:p>
            <a:pPr marL="431800" indent="-323850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2400">
                <a:latin typeface="Century Schoolbook L" pitchFamily="16" charset="0"/>
              </a:rPr>
              <a:t>PROPRIEDADE DE TRANSLAÇÃO:</a:t>
            </a:r>
          </a:p>
          <a:p>
            <a:pPr marL="863600" lvl="1" indent="-323850">
              <a:lnSpc>
                <a:spcPct val="108000"/>
              </a:lnSpc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2400">
                <a:latin typeface="Century Schoolbook L" pitchFamily="16" charset="0"/>
              </a:rPr>
              <a:t>Par de transformadas: para o deslocamento na frequência se utilizou a fórmula</a:t>
            </a:r>
            <a:r>
              <a:rPr lang="pt-BR" sz="2400" b="1">
                <a:latin typeface="Century Schoolbook L" pitchFamily="16" charset="0"/>
              </a:rPr>
              <a:t> II)</a:t>
            </a:r>
            <a:r>
              <a:rPr lang="pt-BR" sz="2400">
                <a:latin typeface="Century Schoolbook L" pitchFamily="16" charset="0"/>
              </a:rPr>
              <a:t>;</a:t>
            </a:r>
          </a:p>
          <a:p>
            <a:pPr marL="863600" lvl="1" indent="-323850">
              <a:lnSpc>
                <a:spcPct val="108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sz="2400">
              <a:latin typeface="Century Schoolbook L" pitchFamily="16" charset="0"/>
            </a:endParaRPr>
          </a:p>
          <a:p>
            <a:pPr marL="863600" lvl="1" indent="-323850">
              <a:lnSpc>
                <a:spcPct val="108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sz="2400">
              <a:latin typeface="Century Schoolbook L" pitchFamily="16" charset="0"/>
            </a:endParaRPr>
          </a:p>
          <a:p>
            <a:pPr marL="863600" lvl="1" indent="-323850">
              <a:lnSpc>
                <a:spcPct val="108000"/>
              </a:lnSpc>
              <a:buSzPct val="75000"/>
              <a:buFont typeface="Symbol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sz="2400">
              <a:latin typeface="Century Schoolbook L" pitchFamily="16" charset="0"/>
            </a:endParaRPr>
          </a:p>
          <a:p>
            <a:pPr marL="863600" lvl="1" indent="-323850">
              <a:lnSpc>
                <a:spcPct val="108000"/>
              </a:lnSpc>
              <a:buSzPct val="75000"/>
              <a:buFont typeface="Symbol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2400">
                <a:latin typeface="Century Schoolbook L" pitchFamily="16" charset="0"/>
              </a:rPr>
              <a:t>Ao se multiplicar o termo F(u,v) pela exponencial e tomando a transformada inversa, a origem no plano espacial (x, y) será deslocada para (x</a:t>
            </a:r>
            <a:r>
              <a:rPr lang="pt-BR" sz="2400" baseline="-33000">
                <a:latin typeface="Century Schoolbook L" pitchFamily="16" charset="0"/>
              </a:rPr>
              <a:t>0</a:t>
            </a:r>
            <a:r>
              <a:rPr lang="pt-BR" sz="2400">
                <a:latin typeface="Century Schoolbook L" pitchFamily="16" charset="0"/>
              </a:rPr>
              <a:t>, y</a:t>
            </a:r>
            <a:r>
              <a:rPr lang="pt-BR" sz="2400" baseline="-33000">
                <a:latin typeface="Century Schoolbook L" pitchFamily="16" charset="0"/>
              </a:rPr>
              <a:t>0</a:t>
            </a:r>
            <a:r>
              <a:rPr lang="pt-BR" sz="2400">
                <a:latin typeface="Century Schoolbook L" pitchFamily="16" charset="0"/>
              </a:rPr>
              <a:t>).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543550" y="3960813"/>
          <a:ext cx="719138" cy="360362"/>
        </p:xfrm>
        <a:graphic>
          <a:graphicData uri="http://schemas.openxmlformats.org/presentationml/2006/ole">
            <p:oleObj spid="_x0000_s8195" r:id="rId4" imgW="731154" imgH="365394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411413" y="3216275"/>
          <a:ext cx="5518150" cy="1608138"/>
        </p:xfrm>
        <a:graphic>
          <a:graphicData uri="http://schemas.openxmlformats.org/presentationml/2006/ole">
            <p:oleObj spid="_x0000_s8196" r:id="rId5" imgW="5642622" imgH="1633505" progId="Equation.3">
              <p:embed/>
            </p:oleObj>
          </a:graphicData>
        </a:graphic>
      </p:graphicFrame>
      <p:cxnSp>
        <p:nvCxnSpPr>
          <p:cNvPr id="8197" name="AutoShape 5"/>
          <p:cNvCxnSpPr>
            <a:cxnSpLocks noChangeShapeType="1"/>
          </p:cNvCxnSpPr>
          <p:nvPr/>
        </p:nvCxnSpPr>
        <p:spPr bwMode="auto">
          <a:xfrm>
            <a:off x="3403600" y="6597650"/>
            <a:ext cx="2628900" cy="158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8198" name="Line 6"/>
          <p:cNvSpPr>
            <a:spLocks noChangeShapeType="1"/>
          </p:cNvSpPr>
          <p:nvPr/>
        </p:nvSpPr>
        <p:spPr bwMode="auto">
          <a:xfrm flipH="1" flipV="1">
            <a:off x="2949575" y="6043613"/>
            <a:ext cx="455613" cy="5556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V="1">
            <a:off x="6032500" y="6059488"/>
            <a:ext cx="469900" cy="5397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303213"/>
            <a:ext cx="8231187" cy="125888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sz="3000">
                <a:latin typeface="Century Schoolbook L" pitchFamily="16" charset="0"/>
              </a:rPr>
              <a:t>Item h) DESLOCAMENTO NA FREQUÊNCIA de 50 </a:t>
            </a:r>
            <a:r>
              <a:rPr lang="pt-BR" sz="3000" i="1">
                <a:latin typeface="Century Schoolbook L" pitchFamily="16" charset="0"/>
              </a:rPr>
              <a:t>pixels</a:t>
            </a:r>
            <a:r>
              <a:rPr lang="pt-BR" sz="3000">
                <a:latin typeface="Century Schoolbook L" pitchFamily="16" charset="0"/>
              </a:rPr>
              <a:t> nos eixos </a:t>
            </a:r>
            <a:r>
              <a:rPr lang="pt-BR" sz="3000" i="1">
                <a:latin typeface="Century Schoolbook L" pitchFamily="16" charset="0"/>
              </a:rPr>
              <a:t>x</a:t>
            </a:r>
            <a:r>
              <a:rPr lang="pt-BR" sz="3000">
                <a:latin typeface="Century Schoolbook L" pitchFamily="16" charset="0"/>
              </a:rPr>
              <a:t> e </a:t>
            </a:r>
            <a:r>
              <a:rPr lang="pt-BR" sz="3000" i="1">
                <a:latin typeface="Century Schoolbook L" pitchFamily="16" charset="0"/>
              </a:rPr>
              <a:t>y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" y="1768475"/>
            <a:ext cx="43846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075" y="1768475"/>
            <a:ext cx="43846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303213"/>
            <a:ext cx="8231187" cy="125888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sz="3000">
                <a:latin typeface="Century Schoolbook L" pitchFamily="16" charset="0"/>
              </a:rPr>
              <a:t>Item h) DESLOCAMENTO NA FREQUÊNCIA de 50 </a:t>
            </a:r>
            <a:r>
              <a:rPr lang="pt-BR" sz="3000" i="1">
                <a:latin typeface="Century Schoolbook L" pitchFamily="16" charset="0"/>
              </a:rPr>
              <a:t>pixels</a:t>
            </a:r>
            <a:r>
              <a:rPr lang="pt-BR" sz="3000">
                <a:latin typeface="Century Schoolbook L" pitchFamily="16" charset="0"/>
              </a:rPr>
              <a:t> nos eixos </a:t>
            </a:r>
            <a:r>
              <a:rPr lang="pt-BR" sz="3000" i="1">
                <a:latin typeface="Century Schoolbook L" pitchFamily="16" charset="0"/>
              </a:rPr>
              <a:t>x</a:t>
            </a:r>
            <a:r>
              <a:rPr lang="pt-BR" sz="3000">
                <a:latin typeface="Century Schoolbook L" pitchFamily="16" charset="0"/>
              </a:rPr>
              <a:t> e </a:t>
            </a:r>
            <a:r>
              <a:rPr lang="pt-BR" sz="3000" i="1">
                <a:latin typeface="Century Schoolbook L" pitchFamily="16" charset="0"/>
              </a:rPr>
              <a:t>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" y="1768475"/>
            <a:ext cx="43846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075" y="1768475"/>
            <a:ext cx="43846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303213"/>
            <a:ext cx="8231187" cy="125888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sz="3000">
                <a:latin typeface="Century Schoolbook L" pitchFamily="16" charset="0"/>
              </a:rPr>
              <a:t>Item s) TROCA DE MAGNITUDES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 tIns="0"/>
          <a:lstStyle/>
          <a:p>
            <a:pPr marL="431800" indent="-323850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2400" dirty="0">
                <a:latin typeface="Century Schoolbook L" pitchFamily="16" charset="0"/>
              </a:rPr>
              <a:t>Equações para cálculo da magnitude e da fase da DFT: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118224" y="2700337"/>
          <a:ext cx="3506264" cy="1871587"/>
        </p:xfrm>
        <a:graphic>
          <a:graphicData uri="http://schemas.openxmlformats.org/presentationml/2006/ole">
            <p:oleObj spid="_x0000_s11267" name="Equação" r:id="rId4" imgW="1879560" imgH="100296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303213"/>
            <a:ext cx="8231187" cy="125888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sz="3000">
                <a:latin typeface="Century Schoolbook L" pitchFamily="16" charset="0"/>
              </a:rPr>
              <a:t>Item s) TROCA DE MAGNITUDES – lena.png com magnitude do cameraman.jpg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" y="1768475"/>
            <a:ext cx="43846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075" y="1768475"/>
            <a:ext cx="43846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303213"/>
            <a:ext cx="8231187" cy="125888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sz="3000">
                <a:latin typeface="Century Schoolbook L" pitchFamily="16" charset="0"/>
              </a:rPr>
              <a:t>Item s) TROCA DE MAGNITUDES – cameraman.jpg com magnitude do lena.png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" y="1768475"/>
            <a:ext cx="43846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075" y="1768475"/>
            <a:ext cx="43846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238" y="303213"/>
            <a:ext cx="8231187" cy="125888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>
              <a:lnSpc>
                <a:spcPct val="108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sz="3000" dirty="0">
                <a:latin typeface="Century Schoolbook L" pitchFamily="16" charset="0"/>
              </a:rPr>
              <a:t>Item </a:t>
            </a:r>
            <a:r>
              <a:rPr lang="pt-BR" sz="3000" dirty="0" smtClean="0">
                <a:latin typeface="Century Schoolbook L" pitchFamily="16" charset="0"/>
              </a:rPr>
              <a:t>a) Calcula fft2 usando </a:t>
            </a:r>
            <a:r>
              <a:rPr lang="pt-BR" sz="3000" dirty="0" err="1" smtClean="0">
                <a:latin typeface="Century Schoolbook L" pitchFamily="16" charset="0"/>
              </a:rPr>
              <a:t>fft</a:t>
            </a:r>
            <a:endParaRPr lang="pt-BR" sz="3000" dirty="0">
              <a:latin typeface="Century Schoolbook L" pitchFamily="1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3238" y="1768475"/>
            <a:ext cx="9070975" cy="438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l" defTabSz="449263" rtl="0" eaLnBrk="1" fontAlgn="base" latinLnBrk="0" hangingPunct="1">
              <a:lnSpc>
                <a:spcPct val="108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pt-BR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Propriedade da </a:t>
            </a:r>
            <a:r>
              <a:rPr lang="pt-BR" sz="2400" kern="0" dirty="0" err="1" smtClean="0">
                <a:solidFill>
                  <a:srgbClr val="000000"/>
                </a:solidFill>
                <a:latin typeface="Century Schoolbook L" pitchFamily="16" charset="0"/>
              </a:rPr>
              <a:t>Separabilidade</a:t>
            </a:r>
            <a:r>
              <a:rPr lang="pt-BR" sz="2400" kern="0" dirty="0" smtClean="0">
                <a:solidFill>
                  <a:srgbClr val="000000"/>
                </a:solidFill>
                <a:latin typeface="Century Schoolbook L" pitchFamily="16" charset="0"/>
              </a:rPr>
              <a:t>.</a:t>
            </a:r>
          </a:p>
          <a:p>
            <a:pPr marL="1174750" lvl="1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 L" pitchFamily="16" charset="0"/>
                <a:ea typeface="+mn-ea"/>
                <a:cs typeface="+mn-cs"/>
              </a:rPr>
              <a:t>A</a:t>
            </a:r>
            <a:r>
              <a:rPr kumimoji="0" lang="pt-BR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 L" pitchFamily="16" charset="0"/>
                <a:ea typeface="+mn-ea"/>
                <a:cs typeface="+mn-cs"/>
              </a:rPr>
              <a:t> Transformada de Fourier 2D pode ser realizada em uma dimensão e depois em outra, separadamente.</a:t>
            </a:r>
          </a:p>
          <a:p>
            <a:pPr marL="1174750" lvl="1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sz="2400" kern="0" baseline="0" dirty="0" smtClean="0">
                <a:solidFill>
                  <a:srgbClr val="000000"/>
                </a:solidFill>
                <a:latin typeface="Century Schoolbook L" pitchFamily="16" charset="0"/>
              </a:rPr>
              <a:t>No </a:t>
            </a:r>
            <a:r>
              <a:rPr lang="pt-BR" sz="2400" kern="0" baseline="0" dirty="0" err="1" smtClean="0">
                <a:solidFill>
                  <a:srgbClr val="000000"/>
                </a:solidFill>
                <a:latin typeface="Century Schoolbook L" pitchFamily="16" charset="0"/>
              </a:rPr>
              <a:t>Matlab</a:t>
            </a:r>
            <a:r>
              <a:rPr lang="pt-BR" sz="2400" kern="0" baseline="0" dirty="0" smtClean="0">
                <a:solidFill>
                  <a:srgbClr val="000000"/>
                </a:solidFill>
                <a:latin typeface="Century Schoolbook L" pitchFamily="16" charset="0"/>
              </a:rPr>
              <a:t>, podemos demonstrar isso com o seguinte código:</a:t>
            </a:r>
          </a:p>
          <a:p>
            <a:pPr marL="1574800" lvl="2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2400" dirty="0"/>
              <a:t>Y2 = </a:t>
            </a:r>
            <a:r>
              <a:rPr lang="en-US" sz="2400" dirty="0" err="1"/>
              <a:t>fft</a:t>
            </a:r>
            <a:r>
              <a:rPr lang="en-US" sz="2400" dirty="0"/>
              <a:t>(</a:t>
            </a:r>
            <a:r>
              <a:rPr lang="en-US" sz="2400" dirty="0" err="1"/>
              <a:t>fft</a:t>
            </a:r>
            <a:r>
              <a:rPr lang="en-US" sz="2400" dirty="0"/>
              <a:t>(img1</a:t>
            </a:r>
            <a:r>
              <a:rPr lang="en-US" sz="2400" dirty="0" smtClean="0"/>
              <a:t>).').';</a:t>
            </a:r>
          </a:p>
          <a:p>
            <a:pPr marL="1574800" lvl="2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2400" dirty="0" err="1" smtClean="0"/>
              <a:t>Assim</a:t>
            </a:r>
            <a:r>
              <a:rPr lang="en-US" sz="2400" dirty="0" smtClean="0"/>
              <a:t>, o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</a:t>
            </a:r>
            <a:r>
              <a:rPr lang="en-US" sz="2400" dirty="0" err="1" smtClean="0"/>
              <a:t>calcula</a:t>
            </a:r>
            <a:r>
              <a:rPr lang="en-US" sz="2400" dirty="0" smtClean="0"/>
              <a:t> a FFT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coluna</a:t>
            </a:r>
            <a:r>
              <a:rPr lang="en-US" sz="2400" dirty="0" smtClean="0"/>
              <a:t> e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linha</a:t>
            </a:r>
            <a:r>
              <a:rPr lang="en-US" sz="2400" dirty="0" smtClean="0"/>
              <a:t> do </a:t>
            </a:r>
            <a:r>
              <a:rPr lang="en-US" sz="2400" dirty="0" err="1" smtClean="0"/>
              <a:t>resultado</a:t>
            </a:r>
            <a:r>
              <a:rPr lang="en-US" sz="2400" dirty="0" smtClean="0"/>
              <a:t>.</a:t>
            </a:r>
            <a:endParaRPr lang="en-US" sz="2400" dirty="0"/>
          </a:p>
          <a:p>
            <a:pPr marL="1174750" lvl="1" indent="-323850" hangingPunct="1">
              <a:lnSpc>
                <a:spcPct val="108000"/>
              </a:lnSpc>
              <a:spcBef>
                <a:spcPts val="1425"/>
              </a:spcBef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 L" pitchFamily="1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626</Words>
  <Application>Microsoft Office PowerPoint</Application>
  <PresentationFormat>Personalizar</PresentationFormat>
  <Paragraphs>90</Paragraphs>
  <Slides>15</Slides>
  <Notes>14</Notes>
  <HiddenSlides>0</HiddenSlides>
  <MMClips>0</MMClips>
  <ScaleCrop>false</ScaleCrop>
  <HeadingPairs>
    <vt:vector size="6" baseType="variant">
      <vt:variant>
        <vt:lpstr>Tema</vt:lpstr>
      </vt:variant>
      <vt:variant>
        <vt:i4>4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Tema do Office</vt:lpstr>
      <vt:lpstr>Tema do Office</vt:lpstr>
      <vt:lpstr>Tema do Office</vt:lpstr>
      <vt:lpstr>Tema do Office</vt:lpstr>
      <vt:lpstr>Microsoft Equation 3.0</vt:lpstr>
      <vt:lpstr>Equação</vt:lpstr>
      <vt:lpstr>Slide 1</vt:lpstr>
      <vt:lpstr>OBJETIVOS</vt:lpstr>
      <vt:lpstr>Item h) DESLOCAMENTO NA FREQUÊNCIA</vt:lpstr>
      <vt:lpstr>Item h) DESLOCAMENTO NA FREQUÊNCIA de 50 pixels nos eixos x e y</vt:lpstr>
      <vt:lpstr>Item h) DESLOCAMENTO NA FREQUÊNCIA de 50 pixels nos eixos x e y</vt:lpstr>
      <vt:lpstr>Item s) TROCA DE MAGNITUDES</vt:lpstr>
      <vt:lpstr>Item s) TROCA DE MAGNITUDES – lena.png com magnitude do cameraman.jpg</vt:lpstr>
      <vt:lpstr>Item s) TROCA DE MAGNITUDES – cameraman.jpg com magnitude do lena.png</vt:lpstr>
      <vt:lpstr>Item a) Calcula fft2 usando fft</vt:lpstr>
      <vt:lpstr>Item d) Transformada inversa via transformada direta.</vt:lpstr>
      <vt:lpstr>Item d) Transformada inversa via transformada direta.</vt:lpstr>
      <vt:lpstr>Item c) Conjugado e Transposto.</vt:lpstr>
      <vt:lpstr>Item c) Conjugado e Transposto.</vt:lpstr>
      <vt:lpstr>Item c) Conjugado e Transposto.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</dc:creator>
  <cp:lastModifiedBy>Bruno</cp:lastModifiedBy>
  <cp:revision>48</cp:revision>
  <cp:lastPrinted>1601-01-01T00:00:00Z</cp:lastPrinted>
  <dcterms:created xsi:type="dcterms:W3CDTF">2016-05-01T13:34:10Z</dcterms:created>
  <dcterms:modified xsi:type="dcterms:W3CDTF">2016-05-01T19:13:51Z</dcterms:modified>
</cp:coreProperties>
</file>