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8" r:id="rId5"/>
    <p:sldId id="302" r:id="rId6"/>
    <p:sldId id="303" r:id="rId7"/>
    <p:sldId id="304" r:id="rId8"/>
    <p:sldId id="300" r:id="rId9"/>
    <p:sldId id="305" r:id="rId10"/>
    <p:sldId id="301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22/03/2024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0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42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41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36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39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09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059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608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1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0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5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62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43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25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5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2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22/03/2024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m 3" descr="Imagem Ampliada de um pedaço de papel com um lápis sobre este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Analisador de Vendas e Sugestões para Cesta de Compras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1600" dirty="0"/>
              <a:t>Donatello Info Tech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25102"/>
              </p:ext>
            </p:extLst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Cerveja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749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</a:t>
            </a:r>
          </a:p>
          <a:p>
            <a:endParaRPr lang="pt-BR" dirty="0"/>
          </a:p>
          <a:p>
            <a:pPr algn="ctr"/>
            <a:r>
              <a:rPr lang="pt-BR" b="1" dirty="0" err="1"/>
              <a:t>Lift</a:t>
            </a:r>
            <a:r>
              <a:rPr lang="pt-BR" b="1" dirty="0"/>
              <a:t> e Zhang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92BE826-7539-08A2-6351-0DA99595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55628"/>
              </p:ext>
            </p:extLst>
          </p:nvPr>
        </p:nvGraphicFramePr>
        <p:xfrm>
          <a:off x="1124759" y="3214755"/>
          <a:ext cx="4826000" cy="2560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70435064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03100755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0243115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7486591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Antecedente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Consequente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Lift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Métrica de Zhang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9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82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11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6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72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90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34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01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45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90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05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03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1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Cerveja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749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</a:t>
            </a:r>
          </a:p>
          <a:p>
            <a:endParaRPr lang="pt-BR" dirty="0"/>
          </a:p>
          <a:p>
            <a:pPr algn="ctr"/>
            <a:r>
              <a:rPr lang="pt-BR" b="1" dirty="0" err="1"/>
              <a:t>Lift</a:t>
            </a:r>
            <a:r>
              <a:rPr lang="pt-BR" b="1" dirty="0"/>
              <a:t> e Zhang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92BE826-7539-08A2-6351-0DA99595F5BA}"/>
              </a:ext>
            </a:extLst>
          </p:cNvPr>
          <p:cNvGraphicFramePr>
            <a:graphicFrameLocks noGrp="1"/>
          </p:cNvGraphicFramePr>
          <p:nvPr/>
        </p:nvGraphicFramePr>
        <p:xfrm>
          <a:off x="1124759" y="3214755"/>
          <a:ext cx="4826000" cy="2560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70435064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03100755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0243115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7486591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Antecedente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Consequente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Lift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Métrica de Zhang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9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82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11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6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72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90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34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01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45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90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05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03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78408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C170C0E-CE5F-B7F6-FA79-484133F828F4}"/>
              </a:ext>
            </a:extLst>
          </p:cNvPr>
          <p:cNvSpPr txBox="1"/>
          <p:nvPr/>
        </p:nvSpPr>
        <p:spPr>
          <a:xfrm>
            <a:off x="6400800" y="3880115"/>
            <a:ext cx="5441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Conclusões</a:t>
            </a:r>
            <a:r>
              <a:rPr lang="pt-BR" dirty="0"/>
              <a:t>:</a:t>
            </a:r>
          </a:p>
          <a:p>
            <a:r>
              <a:rPr lang="pt-BR" b="1" dirty="0" err="1"/>
              <a:t>Lift</a:t>
            </a:r>
            <a:r>
              <a:rPr lang="pt-BR" dirty="0"/>
              <a:t> – a amostra é pequena para valores de </a:t>
            </a:r>
            <a:r>
              <a:rPr lang="pt-BR" dirty="0" err="1"/>
              <a:t>Lift</a:t>
            </a:r>
            <a:r>
              <a:rPr lang="pt-BR" dirty="0"/>
              <a:t> diferenciados, mas foram todos acima de 1, indicando associação positiva.</a:t>
            </a:r>
          </a:p>
          <a:p>
            <a:endParaRPr lang="pt-BR" dirty="0"/>
          </a:p>
          <a:p>
            <a:r>
              <a:rPr lang="pt-BR" b="1" dirty="0"/>
              <a:t>Zhang</a:t>
            </a:r>
            <a:r>
              <a:rPr lang="pt-BR" dirty="0"/>
              <a:t> -  Todas as relações apresentadas foram acima de zero, indicando forte associação. </a:t>
            </a:r>
          </a:p>
          <a:p>
            <a:r>
              <a:rPr lang="pt-BR" dirty="0"/>
              <a:t>Valores abaixo de zero indicaria dissociação </a:t>
            </a:r>
          </a:p>
          <a:p>
            <a:r>
              <a:rPr lang="pt-BR" dirty="0"/>
              <a:t>(Pizza vegana e carvão para churrasco).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82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Analisando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3" y="2206651"/>
            <a:ext cx="10355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uma análise de cesta de compras, é necessário ter um histórico de vendas.</a:t>
            </a:r>
          </a:p>
          <a:p>
            <a:r>
              <a:rPr lang="pt-BR" dirty="0"/>
              <a:t>Dependendo do tipo de comércio, os dados devem ser desagregados por: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Departamento / Setor – Modelo </a:t>
            </a:r>
            <a:r>
              <a:rPr lang="pt-BR" dirty="0" err="1"/>
              <a:t>Amazon</a:t>
            </a:r>
            <a:r>
              <a:rPr lang="pt-BR" dirty="0"/>
              <a:t>: livros, brinquedos</a:t>
            </a:r>
            <a:r>
              <a:rPr lang="pt-BR"/>
              <a:t>, eletrônicos;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Hora do Dia – os perfil de consumo de manhã/tarde/noite/madrugada podem ser diferentes entre 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 da Semana – idem acima. Os perfis de consumo durante a semana ou no fim de semana podem </a:t>
            </a:r>
          </a:p>
          <a:p>
            <a:r>
              <a:rPr lang="pt-BR" dirty="0"/>
              <a:t>ser diferentes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Época do Ano/Feriados – Cada período tem suas características próprias,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Perfil do consumidor – homem, mulher, adolescentes tem perfis distintos de consumo.</a:t>
            </a:r>
          </a:p>
        </p:txBody>
      </p:sp>
    </p:spTree>
    <p:extLst>
      <p:ext uri="{BB962C8B-B14F-4D97-AF65-F5344CB8AC3E}">
        <p14:creationId xmlns:p14="http://schemas.microsoft.com/office/powerpoint/2010/main" val="35825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Estudo de Caso </a:t>
            </a:r>
            <a:br>
              <a:rPr lang="pt-BR" sz="4000" dirty="0"/>
            </a:br>
            <a:r>
              <a:rPr lang="pt-BR" sz="3600" dirty="0" err="1"/>
              <a:t>Instacart</a:t>
            </a:r>
            <a:r>
              <a:rPr lang="pt-BR" sz="3600" dirty="0"/>
              <a:t> Online </a:t>
            </a:r>
            <a:r>
              <a:rPr lang="pt-BR" sz="3600" dirty="0" err="1"/>
              <a:t>Grocery</a:t>
            </a:r>
            <a:r>
              <a:rPr lang="pt-BR" sz="3600" dirty="0"/>
              <a:t> Shopping</a:t>
            </a: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3" y="2206651"/>
            <a:ext cx="399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de 3 milhões de compras,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de 200.000 clientes,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de 50.000 produtos,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BBA79F-8B3F-2D62-4701-D6E276A7E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780" y="2093976"/>
            <a:ext cx="4603103" cy="28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Estudo de Caso </a:t>
            </a:r>
            <a:br>
              <a:rPr lang="pt-BR" sz="4000" dirty="0"/>
            </a:br>
            <a:r>
              <a:rPr lang="pt-BR" sz="3600" dirty="0" err="1"/>
              <a:t>Instacart</a:t>
            </a:r>
            <a:r>
              <a:rPr lang="pt-BR" sz="3600" dirty="0"/>
              <a:t> Online </a:t>
            </a:r>
            <a:r>
              <a:rPr lang="pt-BR" sz="3600" dirty="0" err="1"/>
              <a:t>Grocery</a:t>
            </a:r>
            <a:r>
              <a:rPr lang="pt-BR" sz="3600" dirty="0"/>
              <a:t> Shopping</a:t>
            </a: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3" y="2206651"/>
            <a:ext cx="451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de 3 milhões de compras,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de 200.000 clientes,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de 50.000 produtos,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Desafiador, pela volume de dados e pela dispersão da amostra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B474E-B08A-6ED4-13B7-274F2663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03" y="2047059"/>
            <a:ext cx="4583702" cy="38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7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Estudo de Caso </a:t>
            </a:r>
            <a:br>
              <a:rPr lang="pt-BR" sz="4000" dirty="0"/>
            </a:br>
            <a:r>
              <a:rPr lang="pt-BR" sz="3600" dirty="0" err="1"/>
              <a:t>Instacart</a:t>
            </a:r>
            <a:r>
              <a:rPr lang="pt-BR" sz="3600" dirty="0"/>
              <a:t> Online </a:t>
            </a:r>
            <a:r>
              <a:rPr lang="pt-BR" sz="3600" dirty="0" err="1"/>
              <a:t>Grocery</a:t>
            </a:r>
            <a:r>
              <a:rPr lang="pt-BR" sz="3600" dirty="0"/>
              <a:t> Shopping</a:t>
            </a: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3" y="2206651"/>
            <a:ext cx="47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Mudanças do Perfil de compra ao longo do dia.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62EEA-13BA-DCF4-558B-34767DF0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38" y="2044556"/>
            <a:ext cx="5970082" cy="40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Estudo de Caso </a:t>
            </a:r>
            <a:br>
              <a:rPr lang="pt-BR" sz="4000" dirty="0"/>
            </a:br>
            <a:r>
              <a:rPr lang="pt-BR" sz="3600" dirty="0" err="1"/>
              <a:t>Instacart</a:t>
            </a:r>
            <a:r>
              <a:rPr lang="pt-BR" sz="3600" dirty="0"/>
              <a:t> Online </a:t>
            </a:r>
            <a:r>
              <a:rPr lang="pt-BR" sz="3600" dirty="0" err="1"/>
              <a:t>Grocery</a:t>
            </a:r>
            <a:r>
              <a:rPr lang="pt-BR" sz="3600" dirty="0"/>
              <a:t> Shopping</a:t>
            </a: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4" y="2206651"/>
            <a:ext cx="4103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análise pode ser feita por vários algoritmos: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FP-Growth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Eclat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Partition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Apriori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62EEA-13BA-DCF4-558B-34767DF0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38" y="2044556"/>
            <a:ext cx="5970082" cy="40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POC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260654-9181-345A-7F5F-5DFAC8B1D43E}"/>
              </a:ext>
            </a:extLst>
          </p:cNvPr>
          <p:cNvSpPr txBox="1"/>
          <p:nvPr/>
        </p:nvSpPr>
        <p:spPr>
          <a:xfrm>
            <a:off x="755704" y="2206651"/>
            <a:ext cx="410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1ECF57-4BDB-6B98-9610-AB57EC264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85" y="1868314"/>
            <a:ext cx="9786347" cy="44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Analisador de Vendas e </a:t>
            </a:r>
            <a:br>
              <a:rPr lang="pt-BR" dirty="0"/>
            </a:br>
            <a:r>
              <a:rPr lang="pt-BR" dirty="0"/>
              <a:t>Sugestões de Cesta de Compras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574749-3284-3F79-B9E3-CD28627E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Análise de cesta de compras, ou  </a:t>
            </a:r>
            <a:r>
              <a:rPr lang="pt-BR" sz="2400" b="1" i="1" dirty="0"/>
              <a:t>Market </a:t>
            </a:r>
            <a:r>
              <a:rPr lang="pt-BR" sz="2400" b="1" i="1" dirty="0" err="1"/>
              <a:t>Basket</a:t>
            </a:r>
            <a:r>
              <a:rPr lang="pt-BR" sz="2400" b="1" i="1" dirty="0"/>
              <a:t> </a:t>
            </a:r>
            <a:r>
              <a:rPr lang="pt-BR" sz="2400" b="1" i="1" dirty="0" err="1"/>
              <a:t>Analysis</a:t>
            </a:r>
            <a:r>
              <a:rPr lang="pt-BR" sz="2400" b="1" i="1" dirty="0"/>
              <a:t> </a:t>
            </a:r>
            <a:r>
              <a:rPr lang="pt-BR" sz="2400" dirty="0"/>
              <a:t>(MBA) uma técnica de </a:t>
            </a:r>
            <a:r>
              <a:rPr lang="pt-BR" sz="2400" b="1" i="1" u="sng" dirty="0"/>
              <a:t>data mining </a:t>
            </a:r>
            <a:r>
              <a:rPr lang="pt-BR" sz="2400" dirty="0"/>
              <a:t>que faz uso de </a:t>
            </a:r>
            <a:r>
              <a:rPr lang="pt-BR" sz="2400" b="1" i="1" u="sng" dirty="0"/>
              <a:t>regras de associação </a:t>
            </a:r>
            <a:r>
              <a:rPr lang="pt-BR" sz="2400" dirty="0"/>
              <a:t>para identificar os </a:t>
            </a:r>
            <a:r>
              <a:rPr lang="pt-BR" sz="2400" b="1" i="1" u="sng" dirty="0"/>
              <a:t>hábitos de compra dos clientes</a:t>
            </a:r>
            <a:r>
              <a:rPr lang="pt-BR" sz="2400" dirty="0"/>
              <a:t>, fornecendo uma visão da combinação e afinados entre os produtos dentro das cestas de compras dos clientes.</a:t>
            </a:r>
          </a:p>
        </p:txBody>
      </p:sp>
    </p:spTree>
    <p:extLst>
      <p:ext uri="{BB962C8B-B14F-4D97-AF65-F5344CB8AC3E}">
        <p14:creationId xmlns:p14="http://schemas.microsoft.com/office/powerpoint/2010/main" val="2490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Analisador de Vendas e </a:t>
            </a:r>
            <a:br>
              <a:rPr lang="pt-BR" dirty="0"/>
            </a:br>
            <a:r>
              <a:rPr lang="pt-BR" dirty="0"/>
              <a:t>Sugestões de Cesta de Compras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574749-3284-3F79-B9E3-CD28627E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Conhecer o </a:t>
            </a:r>
            <a:r>
              <a:rPr lang="pt-BR" sz="2400" b="1" i="1" u="sng" dirty="0"/>
              <a:t>perfil de compra do público-alvo</a:t>
            </a:r>
            <a:r>
              <a:rPr lang="pt-BR" sz="2400" dirty="0"/>
              <a:t> é fundamental para aumentar o potencial de recomendação, ajudando a melhorar as vendas.</a:t>
            </a:r>
          </a:p>
          <a:p>
            <a:r>
              <a:rPr lang="pt-BR" sz="2400" dirty="0"/>
              <a:t>Um exemplo foi quando o caso Walmart, que descobriu na sua análise que os clientes do sexo masculino que compravam fraldas muitas vezes também compravam cerveja. Estão colocaram as fraldas perto dos refrigeradores de cerveja e as suas vendas aumentaram dramaticamente.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97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47D98D-0703-B87C-1535-BC4C7CF0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44458"/>
            <a:ext cx="4639736" cy="2910821"/>
          </a:xfrm>
        </p:spPr>
        <p:txBody>
          <a:bodyPr>
            <a:normAutofit/>
          </a:bodyPr>
          <a:lstStyle/>
          <a:p>
            <a:r>
              <a:rPr lang="pt-BR" b="1" dirty="0"/>
              <a:t>Regras de Associação</a:t>
            </a:r>
            <a:r>
              <a:rPr lang="pt-BR" dirty="0"/>
              <a:t> - representando os padrões de relacionamento encontrados entre os itens da cesta de compras.</a:t>
            </a:r>
          </a:p>
          <a:p>
            <a:r>
              <a:rPr lang="pt-BR" dirty="0"/>
              <a:t>Certos itens puxam outros itens e essa </a:t>
            </a:r>
            <a:r>
              <a:rPr lang="pt-BR" b="1" i="1" u="sng" dirty="0"/>
              <a:t>afinidade</a:t>
            </a:r>
            <a:r>
              <a:rPr lang="pt-BR" dirty="0"/>
              <a:t> pode ser mensurada.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18DFF1-1E78-6866-F3AC-F451DA49D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84" y="2445020"/>
            <a:ext cx="4639736" cy="2790406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502D34-43BC-EEE0-15C8-A8FD9D737516}"/>
              </a:ext>
            </a:extLst>
          </p:cNvPr>
          <p:cNvSpPr txBox="1"/>
          <p:nvPr/>
        </p:nvSpPr>
        <p:spPr>
          <a:xfrm>
            <a:off x="6546424" y="2075688"/>
            <a:ext cx="45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Walmart:</a:t>
            </a:r>
          </a:p>
        </p:txBody>
      </p:sp>
    </p:spTree>
    <p:extLst>
      <p:ext uri="{BB962C8B-B14F-4D97-AF65-F5344CB8AC3E}">
        <p14:creationId xmlns:p14="http://schemas.microsoft.com/office/powerpoint/2010/main" val="18088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47D98D-0703-B87C-1535-BC4C7CF0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44458"/>
            <a:ext cx="9429656" cy="396917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Da análise de um conjunto de vendas, é possível inferir diversos regras:</a:t>
            </a:r>
          </a:p>
          <a:p>
            <a:r>
              <a:rPr lang="pt-BR" b="1" dirty="0"/>
              <a:t>Suporte</a:t>
            </a:r>
            <a:r>
              <a:rPr lang="pt-BR" dirty="0"/>
              <a:t> – É a proporção que um certo item, ou conjunto de itens, ocorrem em uma compra aleatória.</a:t>
            </a:r>
          </a:p>
          <a:p>
            <a:r>
              <a:rPr lang="pt-BR" b="1" dirty="0"/>
              <a:t>Suporte antecedente/consequente </a:t>
            </a:r>
            <a:r>
              <a:rPr lang="pt-BR" dirty="0"/>
              <a:t>– são as probabilidades da escolha de um item A implicar um item B e vice-versa;</a:t>
            </a:r>
          </a:p>
          <a:p>
            <a:r>
              <a:rPr lang="pt-BR" b="1" dirty="0"/>
              <a:t>Confiança</a:t>
            </a:r>
            <a:r>
              <a:rPr lang="pt-BR" dirty="0"/>
              <a:t> - É uma medida de quão frequentemente a regra é verdadeira. Em termos simples, é a proporção de transações com o antecedente que também contém o consequente. É uma medida de confiabilidade da regra.</a:t>
            </a:r>
          </a:p>
          <a:p>
            <a:r>
              <a:rPr lang="pt-BR" b="1" dirty="0" err="1"/>
              <a:t>Lift</a:t>
            </a:r>
            <a:r>
              <a:rPr lang="pt-BR" b="1" dirty="0"/>
              <a:t> - </a:t>
            </a:r>
            <a:r>
              <a:rPr lang="pt-BR" dirty="0"/>
              <a:t> Compara a frequência da regra completa (antecedente e consequente juntos) com a frequência esperada se os itens fossem independentes. Um valor maior que 1 indica que os itens são provavelmente dependentes.</a:t>
            </a:r>
          </a:p>
          <a:p>
            <a:r>
              <a:rPr lang="pt-BR" b="1" dirty="0" err="1"/>
              <a:t>Conviction</a:t>
            </a:r>
            <a:r>
              <a:rPr lang="pt-BR" dirty="0"/>
              <a:t>: É uma medida da confiabilidade da regra. Um valor alto significa que é improvável que o consequente seja verdadeiro sem o antecedente.</a:t>
            </a:r>
          </a:p>
          <a:p>
            <a:r>
              <a:rPr lang="pt-BR" b="1" dirty="0" err="1"/>
              <a:t>Zhang's</a:t>
            </a:r>
            <a:r>
              <a:rPr lang="pt-BR" b="1" dirty="0"/>
              <a:t> </a:t>
            </a:r>
            <a:r>
              <a:rPr lang="pt-BR" b="1" dirty="0" err="1"/>
              <a:t>Metric</a:t>
            </a:r>
            <a:r>
              <a:rPr lang="pt-BR" dirty="0"/>
              <a:t>: É uma medida de direcionalidade da regra. Varia de -1 a 1, onde valores próximos de 1 indicam uma forte regra positiva (se o antecedente ocorre, o consequente também ocorre), e valores próximos de -1 indicam uma forte regra negativa (se o antecedente ocorre, o consequente não ocorre).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70670"/>
              </p:ext>
            </p:extLst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Cerveja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806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815050"/>
              </p:ext>
            </p:extLst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Cerveja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806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 </a:t>
            </a:r>
          </a:p>
          <a:p>
            <a:endParaRPr lang="pt-BR" dirty="0"/>
          </a:p>
          <a:p>
            <a:r>
              <a:rPr lang="pt-BR" dirty="0"/>
              <a:t> O suporte é o seguinte: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25E5EA8-1306-7543-F0C1-F115634D9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9205"/>
              </p:ext>
            </p:extLst>
          </p:nvPr>
        </p:nvGraphicFramePr>
        <p:xfrm>
          <a:off x="2132641" y="3429000"/>
          <a:ext cx="3618255" cy="2163195"/>
        </p:xfrm>
        <a:graphic>
          <a:graphicData uri="http://schemas.openxmlformats.org/drawingml/2006/table">
            <a:tbl>
              <a:tblPr/>
              <a:tblGrid>
                <a:gridCol w="1447302">
                  <a:extLst>
                    <a:ext uri="{9D8B030D-6E8A-4147-A177-3AD203B41FA5}">
                      <a16:colId xmlns:a16="http://schemas.microsoft.com/office/drawing/2014/main" val="364569603"/>
                    </a:ext>
                  </a:extLst>
                </a:gridCol>
                <a:gridCol w="2170953">
                  <a:extLst>
                    <a:ext uri="{9D8B030D-6E8A-4147-A177-3AD203B41FA5}">
                      <a16:colId xmlns:a16="http://schemas.microsoft.com/office/drawing/2014/main" val="394161218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Suporte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Compras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2814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791460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300784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87054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(Cerveja)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82429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3763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60004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Pão)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54147"/>
                  </a:ext>
                </a:extLst>
              </a:tr>
              <a:tr h="240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Pão, Leite)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1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28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806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 </a:t>
            </a:r>
          </a:p>
          <a:p>
            <a:endParaRPr lang="pt-BR" dirty="0"/>
          </a:p>
          <a:p>
            <a:pPr algn="ctr"/>
            <a:r>
              <a:rPr lang="pt-BR" b="1" dirty="0"/>
              <a:t>Suporte e Confiança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5C5878-E10D-0388-4AAB-BC8B88763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18087"/>
              </p:ext>
            </p:extLst>
          </p:nvPr>
        </p:nvGraphicFramePr>
        <p:xfrm>
          <a:off x="1097280" y="3283461"/>
          <a:ext cx="4806829" cy="2799938"/>
        </p:xfrm>
        <a:graphic>
          <a:graphicData uri="http://schemas.openxmlformats.org/drawingml/2006/table">
            <a:tbl>
              <a:tblPr/>
              <a:tblGrid>
                <a:gridCol w="1360423">
                  <a:extLst>
                    <a:ext uri="{9D8B030D-6E8A-4147-A177-3AD203B41FA5}">
                      <a16:colId xmlns:a16="http://schemas.microsoft.com/office/drawing/2014/main" val="2420642396"/>
                    </a:ext>
                  </a:extLst>
                </a:gridCol>
                <a:gridCol w="1798782">
                  <a:extLst>
                    <a:ext uri="{9D8B030D-6E8A-4147-A177-3AD203B41FA5}">
                      <a16:colId xmlns:a16="http://schemas.microsoft.com/office/drawing/2014/main" val="2935002527"/>
                    </a:ext>
                  </a:extLst>
                </a:gridCol>
                <a:gridCol w="740675">
                  <a:extLst>
                    <a:ext uri="{9D8B030D-6E8A-4147-A177-3AD203B41FA5}">
                      <a16:colId xmlns:a16="http://schemas.microsoft.com/office/drawing/2014/main" val="2626694256"/>
                    </a:ext>
                  </a:extLst>
                </a:gridCol>
                <a:gridCol w="906949">
                  <a:extLst>
                    <a:ext uri="{9D8B030D-6E8A-4147-A177-3AD203B41FA5}">
                      <a16:colId xmlns:a16="http://schemas.microsoft.com/office/drawing/2014/main" val="2544034960"/>
                    </a:ext>
                  </a:extLst>
                </a:gridCol>
              </a:tblGrid>
              <a:tr h="222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Antecedente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Consequente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Suporte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Confiança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51142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63357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63617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3632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495510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97192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3818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70572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071765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3270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522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46272"/>
                  </a:ext>
                </a:extLst>
              </a:tr>
              <a:tr h="222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29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4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Regras de Associação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BA208F2-A020-E345-3410-DAE87C8135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40866" y="2004119"/>
          <a:ext cx="4197652" cy="1661040"/>
        </p:xfrm>
        <a:graphic>
          <a:graphicData uri="http://schemas.openxmlformats.org/drawingml/2006/table">
            <a:tbl>
              <a:tblPr/>
              <a:tblGrid>
                <a:gridCol w="735952">
                  <a:extLst>
                    <a:ext uri="{9D8B030D-6E8A-4147-A177-3AD203B41FA5}">
                      <a16:colId xmlns:a16="http://schemas.microsoft.com/office/drawing/2014/main" val="3127583238"/>
                    </a:ext>
                  </a:extLst>
                </a:gridCol>
                <a:gridCol w="1008527">
                  <a:extLst>
                    <a:ext uri="{9D8B030D-6E8A-4147-A177-3AD203B41FA5}">
                      <a16:colId xmlns:a16="http://schemas.microsoft.com/office/drawing/2014/main" val="1214579531"/>
                    </a:ext>
                  </a:extLst>
                </a:gridCol>
                <a:gridCol w="1512790">
                  <a:extLst>
                    <a:ext uri="{9D8B030D-6E8A-4147-A177-3AD203B41FA5}">
                      <a16:colId xmlns:a16="http://schemas.microsoft.com/office/drawing/2014/main" val="2835096657"/>
                    </a:ext>
                  </a:extLst>
                </a:gridCol>
                <a:gridCol w="940383">
                  <a:extLst>
                    <a:ext uri="{9D8B030D-6E8A-4147-A177-3AD203B41FA5}">
                      <a16:colId xmlns:a16="http://schemas.microsoft.com/office/drawing/2014/main" val="3720207314"/>
                    </a:ext>
                  </a:extLst>
                </a:gridCol>
              </a:tblGrid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Item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63905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42680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2202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4803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36792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Manteiga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2061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0F687B-5E61-761B-F70D-8647817B2439}"/>
              </a:ext>
            </a:extLst>
          </p:cNvPr>
          <p:cNvSpPr txBox="1"/>
          <p:nvPr/>
        </p:nvSpPr>
        <p:spPr>
          <a:xfrm>
            <a:off x="1124759" y="2312450"/>
            <a:ext cx="4806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analisar o seguinte histórico de vendas: </a:t>
            </a:r>
          </a:p>
          <a:p>
            <a:endParaRPr lang="pt-BR" dirty="0"/>
          </a:p>
          <a:p>
            <a:pPr algn="ctr"/>
            <a:r>
              <a:rPr lang="pt-BR" b="1" dirty="0"/>
              <a:t>Suporte e Confiança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5C5878-E10D-0388-4AAB-BC8B88763CBB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3283461"/>
          <a:ext cx="4806829" cy="2799938"/>
        </p:xfrm>
        <a:graphic>
          <a:graphicData uri="http://schemas.openxmlformats.org/drawingml/2006/table">
            <a:tbl>
              <a:tblPr/>
              <a:tblGrid>
                <a:gridCol w="1360423">
                  <a:extLst>
                    <a:ext uri="{9D8B030D-6E8A-4147-A177-3AD203B41FA5}">
                      <a16:colId xmlns:a16="http://schemas.microsoft.com/office/drawing/2014/main" val="2420642396"/>
                    </a:ext>
                  </a:extLst>
                </a:gridCol>
                <a:gridCol w="1798782">
                  <a:extLst>
                    <a:ext uri="{9D8B030D-6E8A-4147-A177-3AD203B41FA5}">
                      <a16:colId xmlns:a16="http://schemas.microsoft.com/office/drawing/2014/main" val="2935002527"/>
                    </a:ext>
                  </a:extLst>
                </a:gridCol>
                <a:gridCol w="740675">
                  <a:extLst>
                    <a:ext uri="{9D8B030D-6E8A-4147-A177-3AD203B41FA5}">
                      <a16:colId xmlns:a16="http://schemas.microsoft.com/office/drawing/2014/main" val="2626694256"/>
                    </a:ext>
                  </a:extLst>
                </a:gridCol>
                <a:gridCol w="906949">
                  <a:extLst>
                    <a:ext uri="{9D8B030D-6E8A-4147-A177-3AD203B41FA5}">
                      <a16:colId xmlns:a16="http://schemas.microsoft.com/office/drawing/2014/main" val="2544034960"/>
                    </a:ext>
                  </a:extLst>
                </a:gridCol>
              </a:tblGrid>
              <a:tr h="222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Antecedente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Consequente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Suporte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Confiança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51142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63357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63617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3632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495510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97192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3818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705724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071765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3270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5228"/>
                  </a:ext>
                </a:extLst>
              </a:tr>
              <a:tr h="2140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46272"/>
                  </a:ext>
                </a:extLst>
              </a:tr>
              <a:tr h="222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(Leite)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(Pão, Manteiga)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29533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6D41524-D500-4954-D30E-4C0F7C5A7F47}"/>
              </a:ext>
            </a:extLst>
          </p:cNvPr>
          <p:cNvSpPr txBox="1"/>
          <p:nvPr/>
        </p:nvSpPr>
        <p:spPr>
          <a:xfrm>
            <a:off x="6839947" y="4126136"/>
            <a:ext cx="4315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Conclusões:</a:t>
            </a:r>
          </a:p>
          <a:p>
            <a:r>
              <a:rPr lang="pt-BR" dirty="0"/>
              <a:t>Se comprar Leite -&gt; vai comprar Pão!</a:t>
            </a:r>
          </a:p>
          <a:p>
            <a:r>
              <a:rPr lang="pt-BR" dirty="0"/>
              <a:t>Se comprar Leite -&gt; vai comprar Manteiga!</a:t>
            </a:r>
          </a:p>
          <a:p>
            <a:r>
              <a:rPr lang="pt-BR" dirty="0"/>
              <a:t>Se comprar Pão  -&gt; vai comprar Manteiga!</a:t>
            </a:r>
          </a:p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04879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fc69c8-eaab-4e6a-aff7-0950b673dc9b" xsi:nil="true"/>
    <_activity xmlns="27fc69c8-eaab-4e6a-aff7-0950b673dc9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568605FAFB7F4C824C03B306D95C94" ma:contentTypeVersion="17" ma:contentTypeDescription="Crie um novo documento." ma:contentTypeScope="" ma:versionID="aea16d01b8bda6c1cc0006e3799d1def">
  <xsd:schema xmlns:xsd="http://www.w3.org/2001/XMLSchema" xmlns:xs="http://www.w3.org/2001/XMLSchema" xmlns:p="http://schemas.microsoft.com/office/2006/metadata/properties" xmlns:ns3="27fc69c8-eaab-4e6a-aff7-0950b673dc9b" xmlns:ns4="d6f735ba-f640-4cc4-b8e0-5c0bed52c6c5" targetNamespace="http://schemas.microsoft.com/office/2006/metadata/properties" ma:root="true" ma:fieldsID="9fbc29dee05de326f879fc1cea2cb0ea" ns3:_="" ns4:_="">
    <xsd:import namespace="27fc69c8-eaab-4e6a-aff7-0950b673dc9b"/>
    <xsd:import namespace="d6f735ba-f640-4cc4-b8e0-5c0bed52c6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c69c8-eaab-4e6a-aff7-0950b673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735ba-f640-4cc4-b8e0-5c0bed52c6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6f735ba-f640-4cc4-b8e0-5c0bed52c6c5"/>
    <ds:schemaRef ds:uri="http://purl.org/dc/dcmitype/"/>
    <ds:schemaRef ds:uri="http://www.w3.org/XML/1998/namespace"/>
    <ds:schemaRef ds:uri="http://schemas.openxmlformats.org/package/2006/metadata/core-properties"/>
    <ds:schemaRef ds:uri="27fc69c8-eaab-4e6a-aff7-0950b673dc9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F2A2FB-42C0-49E5-BBA9-C33640234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c69c8-eaab-4e6a-aff7-0950b673dc9b"/>
    <ds:schemaRef ds:uri="d6f735ba-f640-4cc4-b8e0-5c0bed52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678d9fe-0921-417d-8411-5f1c18defbbb}" enabled="0" method="" siteId="{6678d9fe-0921-417d-8411-5f1c18defb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{B83F581E-B64E-4CD8-9563-18BE8EFC54B6}tf22712842_win32</Template>
  <TotalTime>295</TotalTime>
  <Words>1430</Words>
  <Application>Microsoft Office PowerPoint</Application>
  <PresentationFormat>Widescreen</PresentationFormat>
  <Paragraphs>437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 Narrow</vt:lpstr>
      <vt:lpstr>Arial</vt:lpstr>
      <vt:lpstr>Bookman Old Style</vt:lpstr>
      <vt:lpstr>Calibri</vt:lpstr>
      <vt:lpstr>Franklin Gothic Book</vt:lpstr>
      <vt:lpstr>Personalizado</vt:lpstr>
      <vt:lpstr>Analisador de Vendas e Sugestões para Cesta de Compras</vt:lpstr>
      <vt:lpstr>Analisador de Vendas e  Sugestões de Cesta de Compras</vt:lpstr>
      <vt:lpstr>Analisador de Vendas e  Sugestões de Cesta de Compras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Regras de Associação</vt:lpstr>
      <vt:lpstr>Analisando Dados</vt:lpstr>
      <vt:lpstr>Estudo de Caso  Instacart Online Grocery Shopping </vt:lpstr>
      <vt:lpstr>Estudo de Caso  Instacart Online Grocery Shopping </vt:lpstr>
      <vt:lpstr>Estudo de Caso  Instacart Online Grocery Shopping </vt:lpstr>
      <vt:lpstr>Estudo de Caso  Instacart Online Grocery Shopping </vt:lpstr>
      <vt:lpstr>POC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Analisador de Vendas e Sugestões para Cesta de Compras</dc:title>
  <dc:creator>Alessandro de Oliveira Borges</dc:creator>
  <cp:lastModifiedBy>Alessandro de Oliveira Borges</cp:lastModifiedBy>
  <cp:revision>2</cp:revision>
  <dcterms:created xsi:type="dcterms:W3CDTF">2024-01-17T18:39:24Z</dcterms:created>
  <dcterms:modified xsi:type="dcterms:W3CDTF">2024-03-22T14:33:05Z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0x01010040568605FAFB7F4C824C03B306D95C94</vt:lpwstr>
  </property>
</Properties>
</file>