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5.png" ContentType="image/png"/>
  <Override PartName="/ppt/media/image14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6.png" ContentType="image/png"/>
  <Override PartName="/ppt/media/image3.png" ContentType="image/png"/>
  <Override PartName="/ppt/media/image5.png" ContentType="image/png"/>
  <Override PartName="/ppt/media/image4.png" ContentType="image/png"/>
  <Override PartName="/ppt/media/image20.jpeg" ContentType="image/jpe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/>
  <p:notesSz cx="6858000" cy="931386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Click to move the slide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Click to edit the notes format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&lt;header&gt;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&lt;date/time&gt;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&lt;footer&gt;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7A02483-A2F6-4655-82FF-4366707F401A}" type="slidenum">
              <a:rPr b="0" lang="fr-FR" sz="1400" spc="-1" strike="noStrike">
                <a:latin typeface="Times New Roman"/>
              </a:rPr>
              <a:t>&lt;number&gt;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1101600" y="698400"/>
            <a:ext cx="4653720" cy="3491640"/>
          </a:xfrm>
          <a:prstGeom prst="rect">
            <a:avLst/>
          </a:prstGeom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914400" y="442404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3886200" y="8848080"/>
            <a:ext cx="2971080" cy="465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3CD9FD3-FBF7-4271-A5F8-7064E31A53CB}" type="slidenum">
              <a:rPr b="1" lang="fr-FR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1101600" y="698400"/>
            <a:ext cx="4653720" cy="3491640"/>
          </a:xfrm>
          <a:prstGeom prst="rect">
            <a:avLst/>
          </a:prstGeom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914400" y="442404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3886200" y="8848080"/>
            <a:ext cx="2971080" cy="465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FED4F77-E7B6-420D-9E45-90ADA77213B5}" type="slidenum">
              <a:rPr b="1" lang="fr-FR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1101600" y="698400"/>
            <a:ext cx="4653720" cy="34916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914400" y="442404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6200" y="8848080"/>
            <a:ext cx="2971080" cy="465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F0BB9AF-C04C-4869-B94F-13C66D916C0A}" type="slidenum">
              <a:rPr b="1" lang="fr-FR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1101600" y="698400"/>
            <a:ext cx="4653720" cy="34916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914400" y="442404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6200" y="8848080"/>
            <a:ext cx="2971080" cy="465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093343E-379F-48B8-9159-D5C9F86F7E9A}" type="slidenum">
              <a:rPr b="1" lang="fr-FR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1101600" y="698400"/>
            <a:ext cx="4653720" cy="34916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914400" y="442404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6200" y="8848080"/>
            <a:ext cx="2971080" cy="465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EE56F1F-6C05-4738-8310-38456FF84D79}" type="slidenum">
              <a:rPr b="1" lang="fr-FR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1101600" y="698400"/>
            <a:ext cx="4653720" cy="34916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914400" y="442404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3886200" y="8848080"/>
            <a:ext cx="2971080" cy="465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95470F4-FBA2-4527-B503-DC86479ADD44}" type="slidenum">
              <a:rPr b="1" lang="fr-FR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1101600" y="698400"/>
            <a:ext cx="4653720" cy="349164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914400" y="442404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3886200" y="8848080"/>
            <a:ext cx="2971080" cy="465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EB99F02-70C6-4042-8474-E601535CF731}" type="slidenum">
              <a:rPr b="1" lang="fr-FR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1101600" y="698400"/>
            <a:ext cx="4653720" cy="349164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914400" y="442404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Great advantage of LBM is speed: could even do real time flow calcualtion., whereas it is unthinkable with DSMC.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However LBM models become inadequate for high Knudsen number high speed flow (sonic),  still in development.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3886200" y="8848080"/>
            <a:ext cx="2971080" cy="465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BF6FC8D-D4AE-41C1-A237-C15AACEA974C}" type="slidenum">
              <a:rPr b="1" lang="fr-FR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1101600" y="698400"/>
            <a:ext cx="4653720" cy="3491640"/>
          </a:xfrm>
          <a:prstGeom prst="rect">
            <a:avLst/>
          </a:prstGeom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914400" y="442404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3886200" y="8848080"/>
            <a:ext cx="2971080" cy="465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DAEC17B-F561-4F9A-A292-DE428C6CCE4A}" type="slidenum">
              <a:rPr b="1" lang="fr-FR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1101600" y="698400"/>
            <a:ext cx="4653720" cy="3491640"/>
          </a:xfrm>
          <a:prstGeom prst="rect">
            <a:avLst/>
          </a:prstGeom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914400" y="442404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3886200" y="8848080"/>
            <a:ext cx="2971080" cy="465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7DDBB11-7800-4C3E-815A-BB6C289A1D40}" type="slidenum">
              <a:rPr b="1" lang="fr-FR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1101600" y="698400"/>
            <a:ext cx="4653720" cy="3491640"/>
          </a:xfrm>
          <a:prstGeom prst="rect">
            <a:avLst/>
          </a:prstGeom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914400" y="442404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Speed *46 with respect to SIMION at high pressure and *200 without collisions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!Define chunk_size(num_threads)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</a:t>
            </a:r>
            <a:r>
              <a:rPr b="0" lang="fr-FR" sz="2000" spc="-1" strike="noStrike">
                <a:latin typeface="Arial"/>
              </a:rPr>
              <a:t>chunk_size=nIons/num_threads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</a:t>
            </a:r>
            <a:r>
              <a:rPr b="0" lang="fr-FR" sz="2000" spc="-1" strike="noStrike">
                <a:latin typeface="Arial"/>
              </a:rPr>
              <a:t>IF (MOD(nIons,num_threads)==0) THEN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</a:t>
            </a:r>
            <a:r>
              <a:rPr b="0" lang="fr-FR" sz="2000" spc="-1" strike="noStrike">
                <a:latin typeface="Arial"/>
              </a:rPr>
              <a:t>chunk_size(num_threads)=nIons/num_threads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</a:t>
            </a:r>
            <a:r>
              <a:rPr b="0" lang="fr-FR" sz="2000" spc="-1" strike="noStrike">
                <a:latin typeface="Arial"/>
              </a:rPr>
              <a:t>ELSE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</a:t>
            </a:r>
            <a:r>
              <a:rPr b="0" lang="fr-FR" sz="2000" spc="-1" strike="noStrike">
                <a:latin typeface="Arial"/>
              </a:rPr>
              <a:t>chunk_size(num_threads)=chunk_size(1)+MOD(nIons,num_threads)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</a:t>
            </a:r>
            <a:r>
              <a:rPr b="0" lang="fr-FR" sz="2000" spc="-1" strike="noStrike">
                <a:latin typeface="Arial"/>
              </a:rPr>
              <a:t>END IF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seed=(/437395160,1404128605,572505362,-1187264075,454383258,&amp;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525702629,973594203,1758310677/)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call random_seed(put=seed)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</a:t>
            </a:r>
            <a:r>
              <a:rPr b="0" lang="fr-FR" sz="2000" spc="-1" strike="noStrike">
                <a:latin typeface="Arial"/>
              </a:rPr>
              <a:t>!$ call omp_set_num_threads(num_threads)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</a:t>
            </a:r>
            <a:r>
              <a:rPr b="0" lang="fr-FR" sz="2000" spc="-1" strike="noStrike">
                <a:latin typeface="Arial"/>
              </a:rPr>
              <a:t>!$omp parallel do private(thread_num,cindex)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</a:t>
            </a:r>
            <a:r>
              <a:rPr b="0" lang="fr-FR" sz="2000" spc="-1" strike="noStrike">
                <a:latin typeface="Arial"/>
              </a:rPr>
              <a:t>DO c=1,num_threads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</a:t>
            </a:r>
            <a:r>
              <a:rPr b="0" lang="fr-FR" sz="2000" spc="-1" strike="noStrike">
                <a:latin typeface="Arial"/>
              </a:rPr>
              <a:t>cindex=(c-1)*chunk_size(1)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</a:t>
            </a:r>
            <a:r>
              <a:rPr b="0" lang="fr-FR" sz="2000" spc="-1" strike="noStrike">
                <a:latin typeface="Arial"/>
              </a:rPr>
              <a:t>!$omp single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</a:t>
            </a:r>
            <a:r>
              <a:rPr b="0" lang="fr-FR" sz="2000" spc="-1" strike="noStrike">
                <a:latin typeface="Arial"/>
              </a:rPr>
              <a:t>print *, "num_threads=",num_threads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</a:t>
            </a:r>
            <a:r>
              <a:rPr b="0" lang="fr-FR" sz="2000" spc="-1" strike="noStrike">
                <a:latin typeface="Arial"/>
              </a:rPr>
              <a:t>!$omp end single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</a:t>
            </a:r>
            <a:r>
              <a:rPr b="0" lang="fr-FR" sz="2000" spc="-1" strike="noStrike">
                <a:latin typeface="Arial"/>
              </a:rPr>
              <a:t>!IF (.NOT. InTrap(l)) CYCLE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!$omp critical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!$ thread_num = omp_get_thread_num()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!$ print *, "parallel do loop Start !!!!!!!!!!!!!!!!!!!!!!!!!!!!!!!!!!!!!!!!!!!!!!!!!!!!"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!$ print *, "This thread = ",thread_num,", #ion=",l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!$ print *, "tnow=",tnow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  PRINT *,"******************************************************************************"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  PRINT *,Active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!$omp end critical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</a:t>
            </a:r>
            <a:r>
              <a:rPr b="0" lang="fr-FR" sz="2000" spc="-1" strike="noStrike">
                <a:latin typeface="Arial"/>
              </a:rPr>
              <a:t>DO WHILE (tnow(c)&lt;tfin)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</a:t>
            </a:r>
            <a:r>
              <a:rPr b="0" lang="fr-FR" sz="2000" spc="-1" strike="noStrike">
                <a:latin typeface="Arial"/>
              </a:rPr>
              <a:t>its(c)=its(c)+1  !time steps counter (bruno)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</a:t>
            </a:r>
            <a:r>
              <a:rPr b="0" lang="fr-FR" sz="2000" spc="-1" strike="noStrike">
                <a:latin typeface="Arial"/>
              </a:rPr>
              <a:t>!Active ions are created randomly within the first RF cycle or at regular dtBirths/nIons (bruno) 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  !$omp critical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  !$ print *, "This thread = ",thread_num, ", its=",its,", #ion=",l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  !$omp end critical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  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</a:t>
            </a:r>
            <a:r>
              <a:rPr b="0" lang="fr-FR" sz="2000" spc="-1" strike="noStrike">
                <a:latin typeface="Arial"/>
              </a:rPr>
              <a:t>IF (tnow(c)&lt;RFperiod) THEN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  !$omp single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</a:t>
            </a:r>
            <a:r>
              <a:rPr b="0" lang="fr-FR" sz="2000" spc="-1" strike="noStrike">
                <a:latin typeface="Arial"/>
              </a:rPr>
              <a:t>SELECT CASE (tBirth)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</a:t>
            </a:r>
            <a:r>
              <a:rPr b="0" lang="fr-FR" sz="2000" spc="-1" strike="noStrike">
                <a:latin typeface="Arial"/>
              </a:rPr>
              <a:t>CASE (0) ! random times of birth        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  PRINT *,"tnow(c)=",tnow(c)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  PRINT *,"tBirths=",tBirths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</a:t>
            </a:r>
            <a:r>
              <a:rPr b="0" lang="fr-FR" sz="2000" spc="-1" strike="noStrike">
                <a:latin typeface="Arial"/>
              </a:rPr>
              <a:t>WHERE (tnow(c) .GT. tBirths(cindex+1:cindex+chunk_size(c))) Active(cindex+1:cindex+chunk_size(c)) = .TRUE.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  PRINT *,"******************************************************************************"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  PRINT *,Active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  !$ thread_num = omp_get_thread_num()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  !$ print *, "This thread = ",thread_num, ", its=",its,", #chunk=",c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  CASE (1) ! regular times of birth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    nActive = MIN(CEILING((tnow(l)-tini)/dtBirth)*nIons,nIons)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    Active(1:nActive) = .TRUE.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</a:t>
            </a:r>
            <a:r>
              <a:rPr b="0" lang="fr-FR" sz="2000" spc="-1" strike="noStrike">
                <a:latin typeface="Arial"/>
              </a:rPr>
              <a:t>CASE (2) ! fixed times of birth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  </a:t>
            </a:r>
            <a:r>
              <a:rPr b="0" lang="fr-FR" sz="2000" spc="-1" strike="noStrike">
                <a:latin typeface="Arial"/>
              </a:rPr>
              <a:t>IF (tnow(c)&gt;params(53)) THEN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   </a:t>
            </a:r>
            <a:r>
              <a:rPr b="0" lang="fr-FR" sz="2000" spc="-1" strike="noStrike">
                <a:latin typeface="Arial"/>
              </a:rPr>
              <a:t>Active(1:nIons) = .TRUE.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  </a:t>
            </a:r>
            <a:r>
              <a:rPr b="0" lang="fr-FR" sz="2000" spc="-1" strike="noStrike">
                <a:latin typeface="Arial"/>
              </a:rPr>
              <a:t>END IF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</a:t>
            </a:r>
            <a:r>
              <a:rPr b="0" lang="fr-FR" sz="2000" spc="-1" strike="noStrike">
                <a:latin typeface="Arial"/>
              </a:rPr>
              <a:t>END SELECT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  !$omp end single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</a:t>
            </a:r>
            <a:r>
              <a:rPr b="0" lang="fr-FR" sz="2000" spc="-1" strike="noStrike">
                <a:latin typeface="Arial"/>
              </a:rPr>
              <a:t>END IF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  IF (.NOT. Active(l)) THEN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  tnow(l)=tnow(l)+dt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  CYCLE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  END IF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</a:t>
            </a:r>
            <a:r>
              <a:rPr b="0" lang="fr-FR" sz="2000" spc="-1" strike="noStrike">
                <a:latin typeface="Arial"/>
              </a:rPr>
              <a:t>XF(1:nDim,cindex+1:cindex+chunk_size(c)) = X(1:nDim,2,cindex+1:cindex+chunk_size(c))  ! X for forces at midpoint    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</a:t>
            </a:r>
            <a:r>
              <a:rPr b="0" lang="fr-FR" sz="2000" spc="-1" strike="noStrike">
                <a:latin typeface="Arial"/>
              </a:rPr>
              <a:t>! Determine if ions still inside the trap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</a:t>
            </a:r>
            <a:r>
              <a:rPr b="0" lang="fr-FR" sz="2000" spc="-1" strike="noStrike">
                <a:latin typeface="Arial"/>
              </a:rPr>
              <a:t>DO l=1,chunk_size(c)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    </a:t>
            </a:r>
            <a:r>
              <a:rPr b="0" lang="fr-FR" sz="2000" spc="-1" strike="noStrike">
                <a:latin typeface="Arial"/>
              </a:rPr>
              <a:t>! Conditions to determine if ions are still within the trap 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    </a:t>
            </a:r>
            <a:r>
              <a:rPr b="0" lang="fr-FR" sz="2000" spc="-1" strike="noStrike">
                <a:latin typeface="Arial"/>
              </a:rPr>
              <a:t>IF (InTrap(cindex+l) .AND. ((XF(1,cindex+l)&lt;0) .OR. (XF(1,cindex+l)&gt;nx) .OR. &amp;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     </a:t>
            </a:r>
            <a:r>
              <a:rPr b="0" lang="fr-FR" sz="2000" spc="-1" strike="noStrike">
                <a:latin typeface="Arial"/>
              </a:rPr>
              <a:t>((XF(2,cindex+l)**2+XF(3,cindex+l)**2)&gt;ny**2))) THEN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    </a:t>
            </a:r>
            <a:r>
              <a:rPr b="0" lang="fr-FR" sz="2000" spc="-1" strike="noStrike">
                <a:latin typeface="Arial"/>
              </a:rPr>
              <a:t>InTrap(cindex+l) = .FALSE.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      InTrapN(cindex+l) = 0.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    </a:t>
            </a:r>
            <a:r>
              <a:rPr b="0" lang="fr-FR" sz="2000" spc="-1" strike="noStrike">
                <a:latin typeface="Arial"/>
              </a:rPr>
              <a:t>!nbIonExit=nbIonExit+1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    </a:t>
            </a:r>
            <a:r>
              <a:rPr b="0" lang="fr-FR" sz="2000" spc="-1" strike="noStrike">
                <a:latin typeface="Arial"/>
              </a:rPr>
              <a:t>IonExit(cindex+l,0) = tnow(c)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    </a:t>
            </a:r>
            <a:r>
              <a:rPr b="0" lang="fr-FR" sz="2000" spc="-1" strike="noStrike">
                <a:latin typeface="Arial"/>
              </a:rPr>
              <a:t>IonExit(cindex+l,1:nDim) = hGrid*X(1:nDim,2,cindex+l) + Xmin(1:nDim)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    </a:t>
            </a:r>
            <a:r>
              <a:rPr b="0" lang="fr-FR" sz="2000" spc="-1" strike="noStrike">
                <a:latin typeface="Arial"/>
              </a:rPr>
              <a:t>IonExit(cindex+l,nDim+1:2*nDim) = (X(1:nDim,2,cindex+l)-X(1:nDim,1,cindex+l))/dt*hGrid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    </a:t>
            </a:r>
            <a:r>
              <a:rPr b="0" lang="fr-FR" sz="2000" spc="-1" strike="noStrike">
                <a:latin typeface="Arial"/>
              </a:rPr>
              <a:t>IonExit(cindex+l,2*nDim+1:3*nDim) = hGrid*X(1:nDim,1,cindex+l) + Xmin(1:nDim)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    </a:t>
            </a:r>
            <a:r>
              <a:rPr b="0" lang="fr-FR" sz="2000" spc="-1" strike="noStrike">
                <a:latin typeface="Arial"/>
              </a:rPr>
              <a:t>!$omp critical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    </a:t>
            </a:r>
            <a:r>
              <a:rPr b="0" lang="fr-FR" sz="2000" spc="-1" strike="noStrike">
                <a:latin typeface="Arial"/>
              </a:rPr>
              <a:t>PRINT 1001,cindex+l,mIon(cindex+l),cIon(cindex+l),&amp;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    </a:t>
            </a:r>
            <a:r>
              <a:rPr b="0" lang="fr-FR" sz="2000" spc="-1" strike="noStrike">
                <a:latin typeface="Arial"/>
              </a:rPr>
              <a:t>csIon(cindex+l)*1e13,IonExit(cindex+l,1),IonExit(cindex+l,2)&amp;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    </a:t>
            </a:r>
            <a:r>
              <a:rPr b="0" lang="fr-FR" sz="2000" spc="-1" strike="noStrike">
                <a:latin typeface="Arial"/>
              </a:rPr>
              <a:t>,IonExit(cindex+l,3),tnow(c),inxtplt(c)+1   !added IonExit(l,3) for 3D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    </a:t>
            </a:r>
            <a:r>
              <a:rPr b="0" lang="fr-FR" sz="2000" spc="-1" strike="noStrike">
                <a:latin typeface="Arial"/>
              </a:rPr>
              <a:t>1001 FORMAT('Ion ',i5,' of mass ',F8.1,' amu, charge ', F4.1,'+ and ccs ',E10.4,&amp;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    </a:t>
            </a:r>
            <a:r>
              <a:rPr b="0" lang="fr-FR" sz="2000" spc="-1" strike="noStrike">
                <a:latin typeface="Arial"/>
              </a:rPr>
              <a:t>' mm^2 has moved out of trap area at x='&amp;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    </a:t>
            </a:r>
            <a:r>
              <a:rPr b="0" lang="fr-FR" sz="2000" spc="-1" strike="noStrike">
                <a:latin typeface="Arial"/>
              </a:rPr>
              <a:t>,F8.4,'(mm) y=',F8.4,'(mm) z=',F8.4,'(mm) t=',F10.5,'(ms) iplt=',i7)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    </a:t>
            </a:r>
            <a:r>
              <a:rPr b="0" lang="fr-FR" sz="2000" spc="-1" strike="noStrike">
                <a:latin typeface="Arial"/>
              </a:rPr>
              <a:t>!$omp end critical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    </a:t>
            </a:r>
            <a:r>
              <a:rPr b="0" lang="fr-FR" sz="2000" spc="-1" strike="noStrike">
                <a:latin typeface="Arial"/>
              </a:rPr>
              <a:t>!IF (axfmode==2) THEN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    </a:t>
            </a:r>
            <a:r>
              <a:rPr b="0" lang="fr-FR" sz="2000" spc="-1" strike="noStrike">
                <a:latin typeface="Arial"/>
              </a:rPr>
              <a:t>!    OPEN(UNIT=17,FILE='results/axf_ejection_log.txt',FORM='FORMATTED',POSITION='APPEND')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    </a:t>
            </a:r>
            <a:r>
              <a:rPr b="0" lang="fr-FR" sz="2000" spc="-1" strike="noStrike">
                <a:latin typeface="Arial"/>
              </a:rPr>
              <a:t>!    WRITE(17,*) 1001,l,mIon(l),cIon(l),csIon(l)*1e13,IonExit(l,1),IonExit(l,2),IonExit(l,3),tnow,inxtplt+1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    </a:t>
            </a:r>
            <a:r>
              <a:rPr b="0" lang="fr-FR" sz="2000" spc="-1" strike="noStrike">
                <a:latin typeface="Arial"/>
              </a:rPr>
              <a:t>!    CLOSE(17)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    </a:t>
            </a:r>
            <a:r>
              <a:rPr b="0" lang="fr-FR" sz="2000" spc="-1" strike="noStrike">
                <a:latin typeface="Arial"/>
              </a:rPr>
              <a:t>!END IF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      ELSE IF (InTrap(cindex+l)) THEN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      ! Calculate avg KE, avg flight distance, avg dist. to center (DTC) (bruno)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      ! saving average velocity2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      V2avg(its(c)) = V2avg(its(c)) + SUM((X(:,2,cindex+l) - X(:,1,cindex+l))**2)! need /dt2*hGrid2 for mm2/ms2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      d2=(X(cindex+l,1:nDim,2)-X(cindex+l,1:nDim,1))**2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      AvgKESum(cindex+l)=AvgKESum(cindex+l)+d2(1)+d2(2)+d2(3) !+d2(3) one more component in 3D (bruno)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      AvgDistSum(cindex+l)=AvgDistSum(cindex+l)+SQRT(d2(1)+d2(2)+d2(3))!+d2(3) one more component in 3D (bruno)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      AvgDTCSum(cindex+l)=AvgDTCSum(cindex+l)+SQRT((X(cindex+l,1,2)+Xmin(1)/hGrid)**2+&amp;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!~             (X(cindex+l,2,2)-Xmin(2)/hGrid)**2+(X(cindex+l,3,2)-Xmin(3)/hGrid)**2)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    </a:t>
            </a:r>
            <a:r>
              <a:rPr b="0" lang="fr-FR" sz="2000" spc="-1" strike="noStrike">
                <a:latin typeface="Arial"/>
              </a:rPr>
              <a:t>END IF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        </a:t>
            </a:r>
            <a:r>
              <a:rPr b="0" lang="fr-FR" sz="2000" spc="-1" strike="noStrike">
                <a:latin typeface="Arial"/>
              </a:rPr>
              <a:t>END DO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3886200" y="8848080"/>
            <a:ext cx="2971080" cy="465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A69FA30-B6F8-428E-BC05-E35F698FD25C}" type="slidenum">
              <a:rPr b="1" lang="fr-FR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1101600" y="698400"/>
            <a:ext cx="4653720" cy="3491640"/>
          </a:xfrm>
          <a:prstGeom prst="rect">
            <a:avLst/>
          </a:prstGeom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914400" y="442404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3886200" y="8848080"/>
            <a:ext cx="2971080" cy="465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5E12791-36AC-47E8-9427-DC7570E482DB}" type="slidenum">
              <a:rPr b="1" lang="fr-FR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1101600" y="698400"/>
            <a:ext cx="4653720" cy="3491640"/>
          </a:xfrm>
          <a:prstGeom prst="rect">
            <a:avLst/>
          </a:prstGeom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914400" y="4424040"/>
            <a:ext cx="5028480" cy="419040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3886200" y="8848080"/>
            <a:ext cx="2971080" cy="465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2873B08-4CAA-443D-BBBE-D2BCCF9853D9}" type="slidenum">
              <a:rPr b="1" lang="fr-FR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0"/>
            <a:ext cx="7848000" cy="3177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0"/>
            <a:ext cx="7848000" cy="3177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0"/>
            <a:ext cx="7848000" cy="3177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0"/>
            <a:ext cx="7848000" cy="3177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latin typeface="Arial"/>
              </a:rPr>
              <a:t>Click to edit the title text format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7848000" cy="685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latin typeface="Arial"/>
              </a:rPr>
              <a:t>Click to edit the title text format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41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62960" y="643320"/>
            <a:ext cx="7994520" cy="29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fr-FR" sz="3200" spc="-1" strike="noStrike">
                <a:solidFill>
                  <a:srgbClr val="0790c7"/>
                </a:solidFill>
                <a:latin typeface="Tahoma"/>
                <a:ea typeface="MS PGothic"/>
              </a:rPr>
              <a:t>High Performance Computing Simulations of Microscale Ion Traps Operated at High Pressure using CITSIM (Collision Ion Trap Simulator)</a:t>
            </a:r>
            <a:br/>
            <a:endParaRPr b="0" lang="fr-FR" sz="32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Tahoma"/>
                <a:ea typeface="MS PGothic"/>
              </a:rPr>
              <a:t>Bruno Coupier</a:t>
            </a:r>
            <a:endParaRPr b="0" lang="fr-FR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82440" y="0"/>
            <a:ext cx="897804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fr-FR" sz="3200" spc="-1" strike="noStrike">
                <a:solidFill>
                  <a:srgbClr val="0790c7"/>
                </a:solidFill>
                <a:latin typeface="Tahoma"/>
                <a:ea typeface="MS PGothic"/>
              </a:rPr>
              <a:t>Flow Regime in Micro Ion Traps</a:t>
            </a:r>
            <a:endParaRPr b="0" lang="fr-FR" sz="3200" spc="-1" strike="noStrike">
              <a:latin typeface="Arial"/>
            </a:endParaRPr>
          </a:p>
        </p:txBody>
      </p:sp>
      <p:graphicFrame>
        <p:nvGraphicFramePr>
          <p:cNvPr id="232" name="Table 2"/>
          <p:cNvGraphicFramePr/>
          <p:nvPr/>
        </p:nvGraphicFramePr>
        <p:xfrm>
          <a:off x="1434960" y="1997640"/>
          <a:ext cx="5825520" cy="2341080"/>
        </p:xfrm>
        <a:graphic>
          <a:graphicData uri="http://schemas.openxmlformats.org/drawingml/2006/table">
            <a:tbl>
              <a:tblPr/>
              <a:tblGrid>
                <a:gridCol w="898560"/>
                <a:gridCol w="1234800"/>
                <a:gridCol w="947880"/>
                <a:gridCol w="1291320"/>
                <a:gridCol w="1453320"/>
              </a:tblGrid>
              <a:tr h="932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63de8"/>
                          </a:solidFill>
                          <a:latin typeface="Tahoma"/>
                        </a:rPr>
                        <a:t>Buffer</a:t>
                      </a:r>
                      <a:endParaRPr b="0" lang="fr-FR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63de8"/>
                          </a:solidFill>
                          <a:latin typeface="Tahoma"/>
                        </a:rPr>
                        <a:t> </a:t>
                      </a:r>
                      <a:r>
                        <a:rPr b="1" lang="fr-FR" sz="1600" spc="-1" strike="noStrike">
                          <a:solidFill>
                            <a:srgbClr val="063de8"/>
                          </a:solidFill>
                          <a:latin typeface="Tahoma"/>
                        </a:rPr>
                        <a:t>gas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63de8"/>
                      </a:solidFill>
                    </a:lnL>
                    <a:lnR w="12240">
                      <a:solidFill>
                        <a:srgbClr val="063de8"/>
                      </a:solidFill>
                    </a:lnR>
                    <a:lnT w="12240">
                      <a:solidFill>
                        <a:srgbClr val="063de8"/>
                      </a:solidFill>
                    </a:lnT>
                    <a:lnB w="38160">
                      <a:solidFill>
                        <a:srgbClr val="063de8"/>
                      </a:solidFill>
                    </a:lnB>
                    <a:solidFill>
                      <a:srgbClr val="618ff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63de8"/>
                          </a:solidFill>
                          <a:latin typeface="Tahoma"/>
                        </a:rPr>
                        <a:t>Pressure</a:t>
                      </a:r>
                      <a:endParaRPr b="0" lang="fr-FR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63de8"/>
                          </a:solidFill>
                          <a:latin typeface="Tahoma"/>
                        </a:rPr>
                        <a:t>(mTorr)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63de8"/>
                      </a:solidFill>
                    </a:lnL>
                    <a:lnR w="12240">
                      <a:solidFill>
                        <a:srgbClr val="063de8"/>
                      </a:solidFill>
                    </a:lnR>
                    <a:lnT w="12240">
                      <a:solidFill>
                        <a:srgbClr val="063de8"/>
                      </a:solidFill>
                    </a:lnT>
                    <a:lnB w="38160">
                      <a:solidFill>
                        <a:srgbClr val="063de8"/>
                      </a:solidFill>
                    </a:lnB>
                    <a:solidFill>
                      <a:srgbClr val="618ff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63de8"/>
                          </a:solidFill>
                          <a:latin typeface="Tahoma"/>
                        </a:rPr>
                        <a:t>MFP λ</a:t>
                      </a:r>
                      <a:endParaRPr b="0" lang="fr-FR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63de8"/>
                          </a:solidFill>
                          <a:latin typeface="Tahoma"/>
                        </a:rPr>
                        <a:t>(mm)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63de8"/>
                      </a:solidFill>
                    </a:lnL>
                    <a:lnR w="12240">
                      <a:solidFill>
                        <a:srgbClr val="063de8"/>
                      </a:solidFill>
                    </a:lnR>
                    <a:lnT w="12240">
                      <a:solidFill>
                        <a:srgbClr val="063de8"/>
                      </a:solidFill>
                    </a:lnT>
                    <a:lnB w="38160">
                      <a:solidFill>
                        <a:srgbClr val="063de8"/>
                      </a:solidFill>
                    </a:lnB>
                    <a:solidFill>
                      <a:srgbClr val="618ff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63de8"/>
                          </a:solidFill>
                          <a:latin typeface="Tahoma"/>
                        </a:rPr>
                        <a:t>Kn</a:t>
                      </a:r>
                      <a:endParaRPr b="0" lang="fr-FR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63de8"/>
                          </a:solidFill>
                          <a:latin typeface="Tahoma"/>
                        </a:rPr>
                        <a:t>L=1 mm </a:t>
                      </a:r>
                      <a:endParaRPr b="0" lang="fr-FR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63de8"/>
                      </a:solidFill>
                    </a:lnL>
                    <a:lnR w="12240">
                      <a:solidFill>
                        <a:srgbClr val="063de8"/>
                      </a:solidFill>
                    </a:lnR>
                    <a:lnT w="12240">
                      <a:solidFill>
                        <a:srgbClr val="063de8"/>
                      </a:solidFill>
                    </a:lnT>
                    <a:lnB w="38160">
                      <a:solidFill>
                        <a:srgbClr val="063de8"/>
                      </a:solidFill>
                    </a:lnB>
                    <a:solidFill>
                      <a:srgbClr val="618ff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63de8"/>
                          </a:solidFill>
                          <a:latin typeface="Tahoma"/>
                        </a:rPr>
                        <a:t>Kn</a:t>
                      </a:r>
                      <a:endParaRPr b="0" lang="fr-FR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63de8"/>
                          </a:solidFill>
                          <a:latin typeface="Tahoma"/>
                        </a:rPr>
                        <a:t>L=0.1 mm 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63de8"/>
                      </a:solidFill>
                    </a:lnL>
                    <a:lnR w="12240">
                      <a:solidFill>
                        <a:srgbClr val="063de8"/>
                      </a:solidFill>
                    </a:lnR>
                    <a:lnT w="12240">
                      <a:solidFill>
                        <a:srgbClr val="063de8"/>
                      </a:solidFill>
                    </a:lnT>
                    <a:lnB w="38160">
                      <a:solidFill>
                        <a:srgbClr val="063de8"/>
                      </a:solidFill>
                    </a:lnB>
                    <a:solidFill>
                      <a:srgbClr val="618ffd"/>
                    </a:solidFill>
                  </a:tcPr>
                </a:tc>
              </a:tr>
              <a:tr h="352080">
                <a:tc rowSpan="4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N</a:t>
                      </a:r>
                      <a:r>
                        <a:rPr b="0" lang="fr-FR" sz="1600" spc="-1" strike="noStrike" baseline="-25000">
                          <a:solidFill>
                            <a:srgbClr val="000000"/>
                          </a:solidFill>
                          <a:latin typeface="Tahoma"/>
                        </a:rPr>
                        <a:t>2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63de8"/>
                      </a:solidFill>
                    </a:lnL>
                    <a:lnR w="12240">
                      <a:solidFill>
                        <a:srgbClr val="063de8"/>
                      </a:solidFill>
                    </a:lnR>
                    <a:lnT w="12240">
                      <a:solidFill>
                        <a:srgbClr val="063de8"/>
                      </a:solidFill>
                    </a:lnT>
                    <a:lnB w="12240">
                      <a:solidFill>
                        <a:srgbClr val="063de8"/>
                      </a:solidFill>
                    </a:lnB>
                    <a:solidFill>
                      <a:srgbClr val="d2dbf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1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63de8"/>
                      </a:solidFill>
                    </a:lnL>
                    <a:lnR w="12240">
                      <a:solidFill>
                        <a:srgbClr val="063de8"/>
                      </a:solidFill>
                    </a:lnR>
                    <a:lnT w="12240">
                      <a:solidFill>
                        <a:srgbClr val="063de8"/>
                      </a:solidFill>
                    </a:lnT>
                    <a:lnB w="12240">
                      <a:solidFill>
                        <a:srgbClr val="063de8"/>
                      </a:solidFill>
                    </a:lnB>
                    <a:solidFill>
                      <a:srgbClr val="d2dbf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54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63de8"/>
                      </a:solidFill>
                    </a:lnL>
                    <a:lnR w="12240">
                      <a:solidFill>
                        <a:srgbClr val="063de8"/>
                      </a:solidFill>
                    </a:lnR>
                    <a:lnT w="12240">
                      <a:solidFill>
                        <a:srgbClr val="063de8"/>
                      </a:solidFill>
                    </a:lnT>
                    <a:lnB w="12240">
                      <a:solidFill>
                        <a:srgbClr val="063de8"/>
                      </a:solidFill>
                    </a:lnB>
                    <a:solidFill>
                      <a:srgbClr val="d2dbf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54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63de8"/>
                      </a:solidFill>
                    </a:lnL>
                    <a:lnR w="12240">
                      <a:solidFill>
                        <a:srgbClr val="063de8"/>
                      </a:solidFill>
                    </a:lnR>
                    <a:lnT w="12240">
                      <a:solidFill>
                        <a:srgbClr val="063de8"/>
                      </a:solidFill>
                    </a:lnT>
                    <a:lnB w="12240">
                      <a:solidFill>
                        <a:srgbClr val="063de8"/>
                      </a:solidFill>
                    </a:lnB>
                    <a:solidFill>
                      <a:srgbClr val="35ff3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540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63de8"/>
                      </a:solidFill>
                    </a:lnL>
                    <a:lnR w="12240">
                      <a:solidFill>
                        <a:srgbClr val="063de8"/>
                      </a:solidFill>
                    </a:lnR>
                    <a:lnT w="12240">
                      <a:solidFill>
                        <a:srgbClr val="063de8"/>
                      </a:solidFill>
                    </a:lnT>
                    <a:lnB w="12240">
                      <a:solidFill>
                        <a:srgbClr val="063de8"/>
                      </a:solidFill>
                    </a:lnB>
                    <a:solidFill>
                      <a:srgbClr val="35ff35"/>
                    </a:solidFill>
                  </a:tcPr>
                </a:tc>
              </a:tr>
              <a:tr h="35208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100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63de8"/>
                      </a:solidFill>
                    </a:lnL>
                    <a:lnR w="12240">
                      <a:solidFill>
                        <a:srgbClr val="063de8"/>
                      </a:solidFill>
                    </a:lnR>
                    <a:lnT w="12240">
                      <a:solidFill>
                        <a:srgbClr val="063de8"/>
                      </a:solidFill>
                    </a:lnT>
                    <a:lnB w="12240">
                      <a:solidFill>
                        <a:srgbClr val="063de8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0.54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63de8"/>
                      </a:solidFill>
                    </a:lnL>
                    <a:lnR w="12240">
                      <a:solidFill>
                        <a:srgbClr val="063de8"/>
                      </a:solidFill>
                    </a:lnR>
                    <a:lnT w="12240">
                      <a:solidFill>
                        <a:srgbClr val="063de8"/>
                      </a:solidFill>
                    </a:lnT>
                    <a:lnB w="12240">
                      <a:solidFill>
                        <a:srgbClr val="063de8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0.54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63de8"/>
                      </a:solidFill>
                    </a:lnL>
                    <a:lnR w="12240">
                      <a:solidFill>
                        <a:srgbClr val="063de8"/>
                      </a:solidFill>
                    </a:lnR>
                    <a:lnT w="12240">
                      <a:solidFill>
                        <a:srgbClr val="063de8"/>
                      </a:solidFill>
                    </a:lnT>
                    <a:lnB w="12240">
                      <a:solidFill>
                        <a:srgbClr val="063de8"/>
                      </a:solidFill>
                    </a:lnB>
                    <a:solidFill>
                      <a:srgbClr val="00ae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5.4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63de8"/>
                      </a:solidFill>
                    </a:lnL>
                    <a:lnR w="12240">
                      <a:solidFill>
                        <a:srgbClr val="063de8"/>
                      </a:solidFill>
                    </a:lnR>
                    <a:lnT w="12240">
                      <a:solidFill>
                        <a:srgbClr val="063de8"/>
                      </a:solidFill>
                    </a:lnT>
                    <a:lnB w="12240">
                      <a:solidFill>
                        <a:srgbClr val="063de8"/>
                      </a:solidFill>
                    </a:lnB>
                    <a:solidFill>
                      <a:srgbClr val="00ae00"/>
                    </a:solidFill>
                  </a:tcPr>
                </a:tc>
              </a:tr>
              <a:tr h="35208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500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63de8"/>
                      </a:solidFill>
                    </a:lnL>
                    <a:lnR w="12240">
                      <a:solidFill>
                        <a:srgbClr val="063de8"/>
                      </a:solidFill>
                    </a:lnR>
                    <a:lnT w="12240">
                      <a:solidFill>
                        <a:srgbClr val="063de8"/>
                      </a:solidFill>
                    </a:lnT>
                    <a:lnB w="12240">
                      <a:solidFill>
                        <a:srgbClr val="063de8"/>
                      </a:solidFill>
                    </a:lnB>
                    <a:solidFill>
                      <a:srgbClr val="d2dbf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0.11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63de8"/>
                      </a:solidFill>
                    </a:lnL>
                    <a:lnR w="12240">
                      <a:solidFill>
                        <a:srgbClr val="063de8"/>
                      </a:solidFill>
                    </a:lnR>
                    <a:lnT w="12240">
                      <a:solidFill>
                        <a:srgbClr val="063de8"/>
                      </a:solidFill>
                    </a:lnT>
                    <a:lnB w="12240">
                      <a:solidFill>
                        <a:srgbClr val="063de8"/>
                      </a:solidFill>
                    </a:lnB>
                    <a:solidFill>
                      <a:srgbClr val="d2dbf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0.11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63de8"/>
                      </a:solidFill>
                    </a:lnL>
                    <a:lnR w="12240">
                      <a:solidFill>
                        <a:srgbClr val="063de8"/>
                      </a:solidFill>
                    </a:lnR>
                    <a:lnT w="12240">
                      <a:solidFill>
                        <a:srgbClr val="063de8"/>
                      </a:solidFill>
                    </a:lnT>
                    <a:lnB w="12240">
                      <a:solidFill>
                        <a:srgbClr val="063de8"/>
                      </a:solidFill>
                    </a:lnB>
                    <a:solidFill>
                      <a:srgbClr val="00ae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1.1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63de8"/>
                      </a:solidFill>
                    </a:lnL>
                    <a:lnR w="12240">
                      <a:solidFill>
                        <a:srgbClr val="063de8"/>
                      </a:solidFill>
                    </a:lnR>
                    <a:lnT w="12240">
                      <a:solidFill>
                        <a:srgbClr val="063de8"/>
                      </a:solidFill>
                    </a:lnT>
                    <a:lnB w="12240">
                      <a:solidFill>
                        <a:srgbClr val="063de8"/>
                      </a:solidFill>
                    </a:lnB>
                    <a:solidFill>
                      <a:srgbClr val="00ae00"/>
                    </a:solidFill>
                  </a:tcPr>
                </a:tc>
              </a:tr>
              <a:tr h="35280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1000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63de8"/>
                      </a:solidFill>
                    </a:lnL>
                    <a:lnR w="12240">
                      <a:solidFill>
                        <a:srgbClr val="063de8"/>
                      </a:solidFill>
                    </a:lnR>
                    <a:lnT w="12240">
                      <a:solidFill>
                        <a:srgbClr val="063de8"/>
                      </a:solidFill>
                    </a:lnT>
                    <a:lnB w="12240">
                      <a:solidFill>
                        <a:srgbClr val="063de8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0.054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63de8"/>
                      </a:solidFill>
                    </a:lnL>
                    <a:lnR w="12240">
                      <a:solidFill>
                        <a:srgbClr val="063de8"/>
                      </a:solidFill>
                    </a:lnR>
                    <a:lnT w="12240">
                      <a:solidFill>
                        <a:srgbClr val="063de8"/>
                      </a:solidFill>
                    </a:lnT>
                    <a:lnB w="12240">
                      <a:solidFill>
                        <a:srgbClr val="063de8"/>
                      </a:solidFill>
                    </a:lnB>
                    <a:solidFill>
                      <a:srgbClr val="eaedf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0.054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63de8"/>
                      </a:solidFill>
                    </a:lnL>
                    <a:lnR w="12240">
                      <a:solidFill>
                        <a:srgbClr val="063de8"/>
                      </a:solidFill>
                    </a:lnR>
                    <a:lnT w="12240">
                      <a:solidFill>
                        <a:srgbClr val="063de8"/>
                      </a:solidFill>
                    </a:lnT>
                    <a:lnB w="12240">
                      <a:solidFill>
                        <a:srgbClr val="063de8"/>
                      </a:solidFill>
                    </a:lnB>
                    <a:solidFill>
                      <a:srgbClr val="0076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0.54</a:t>
                      </a:r>
                      <a:endParaRPr b="0" lang="fr-FR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63de8"/>
                      </a:solidFill>
                    </a:lnL>
                    <a:lnR w="12240">
                      <a:solidFill>
                        <a:srgbClr val="063de8"/>
                      </a:solidFill>
                    </a:lnR>
                    <a:lnT w="12240">
                      <a:solidFill>
                        <a:srgbClr val="063de8"/>
                      </a:solidFill>
                    </a:lnT>
                    <a:lnB w="12240">
                      <a:solidFill>
                        <a:srgbClr val="063de8"/>
                      </a:solidFill>
                    </a:lnB>
                    <a:solidFill>
                      <a:srgbClr val="00ae00"/>
                    </a:solidFill>
                  </a:tcPr>
                </a:tc>
              </a:tr>
            </a:tbl>
          </a:graphicData>
        </a:graphic>
      </p:graphicFrame>
      <p:sp>
        <p:nvSpPr>
          <p:cNvPr id="233" name="CustomShape 3"/>
          <p:cNvSpPr/>
          <p:nvPr/>
        </p:nvSpPr>
        <p:spPr>
          <a:xfrm>
            <a:off x="2408040" y="660240"/>
            <a:ext cx="4852440" cy="1279800"/>
          </a:xfrm>
          <a:prstGeom prst="rect">
            <a:avLst/>
          </a:prstGeom>
          <a:blipFill rotWithShape="0">
            <a:blip r:embed="rId1"/>
            <a:stretch>
              <a:fillRect l="-991" t="0" r="0" b="-447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 </a:t>
            </a:r>
            <a:endParaRPr b="0" lang="fr-FR" sz="2000" spc="-1" strike="noStrike">
              <a:latin typeface="Arial"/>
            </a:endParaRPr>
          </a:p>
        </p:txBody>
      </p:sp>
      <p:grpSp>
        <p:nvGrpSpPr>
          <p:cNvPr id="234" name="Group 4"/>
          <p:cNvGrpSpPr/>
          <p:nvPr/>
        </p:nvGrpSpPr>
        <p:grpSpPr>
          <a:xfrm>
            <a:off x="2000520" y="4767840"/>
            <a:ext cx="7044480" cy="730800"/>
            <a:chOff x="2000520" y="4767840"/>
            <a:chExt cx="7044480" cy="730800"/>
          </a:xfrm>
        </p:grpSpPr>
        <p:sp>
          <p:nvSpPr>
            <p:cNvPr id="235" name="CustomShape 5"/>
            <p:cNvSpPr/>
            <p:nvPr/>
          </p:nvSpPr>
          <p:spPr>
            <a:xfrm>
              <a:off x="6614280" y="4767840"/>
              <a:ext cx="2430720" cy="730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fr-FR" sz="2000" spc="-1" strike="noStrike">
                  <a:solidFill>
                    <a:srgbClr val="000000"/>
                  </a:solidFill>
                  <a:latin typeface="Tahoma"/>
                  <a:ea typeface="MS PGothic"/>
                </a:rPr>
                <a:t>free molecular</a:t>
              </a:r>
              <a:endParaRPr b="0" lang="fr-FR" sz="2000" spc="-1" strike="noStrike">
                <a:latin typeface="Arial"/>
              </a:endParaRPr>
            </a:p>
          </p:txBody>
        </p:sp>
        <p:sp>
          <p:nvSpPr>
            <p:cNvPr id="236" name="CustomShape 6"/>
            <p:cNvSpPr/>
            <p:nvPr/>
          </p:nvSpPr>
          <p:spPr>
            <a:xfrm>
              <a:off x="4255920" y="4949640"/>
              <a:ext cx="2353320" cy="367200"/>
            </a:xfrm>
            <a:prstGeom prst="rect">
              <a:avLst/>
            </a:prstGeom>
            <a:solidFill>
              <a:schemeClr val="accent2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fr-FR" sz="2000" spc="-1" strike="noStrike">
                  <a:solidFill>
                    <a:srgbClr val="000000"/>
                  </a:solidFill>
                  <a:latin typeface="Tahoma"/>
                  <a:ea typeface="MS PGothic"/>
                </a:rPr>
                <a:t>transition</a:t>
              </a:r>
              <a:endParaRPr b="0" lang="fr-FR" sz="2000" spc="-1" strike="noStrike">
                <a:latin typeface="Arial"/>
              </a:endParaRPr>
            </a:p>
          </p:txBody>
        </p:sp>
        <p:sp>
          <p:nvSpPr>
            <p:cNvPr id="237" name="CustomShape 7"/>
            <p:cNvSpPr/>
            <p:nvPr/>
          </p:nvSpPr>
          <p:spPr>
            <a:xfrm>
              <a:off x="2000520" y="4949640"/>
              <a:ext cx="2254680" cy="36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fr-FR" sz="2000" spc="-1" strike="noStrike">
                  <a:solidFill>
                    <a:srgbClr val="000000"/>
                  </a:solidFill>
                  <a:latin typeface="Tahoma"/>
                  <a:ea typeface="MS PGothic"/>
                </a:rPr>
                <a:t>Slip</a:t>
              </a:r>
              <a:endParaRPr b="0" lang="fr-FR" sz="2000" spc="-1" strike="noStrike">
                <a:latin typeface="Arial"/>
              </a:endParaRPr>
            </a:p>
          </p:txBody>
        </p:sp>
      </p:grpSp>
      <p:sp>
        <p:nvSpPr>
          <p:cNvPr id="238" name="CustomShape 8"/>
          <p:cNvSpPr/>
          <p:nvPr/>
        </p:nvSpPr>
        <p:spPr>
          <a:xfrm>
            <a:off x="3652920" y="4458600"/>
            <a:ext cx="12200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Kn=0.1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39" name="CustomShape 9"/>
          <p:cNvSpPr/>
          <p:nvPr/>
        </p:nvSpPr>
        <p:spPr>
          <a:xfrm>
            <a:off x="6098760" y="4458600"/>
            <a:ext cx="11242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Kn=10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40" name="CustomShape 10"/>
          <p:cNvSpPr/>
          <p:nvPr/>
        </p:nvSpPr>
        <p:spPr>
          <a:xfrm>
            <a:off x="85680" y="4949640"/>
            <a:ext cx="1909800" cy="367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Continuum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41" name="CustomShape 11"/>
          <p:cNvSpPr/>
          <p:nvPr/>
        </p:nvSpPr>
        <p:spPr>
          <a:xfrm>
            <a:off x="1318680" y="4458600"/>
            <a:ext cx="13968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Kn=0.01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42" name="CustomShape 12"/>
          <p:cNvSpPr/>
          <p:nvPr/>
        </p:nvSpPr>
        <p:spPr>
          <a:xfrm flipV="1">
            <a:off x="85680" y="5807160"/>
            <a:ext cx="3042000" cy="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3168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3"/>
          <p:cNvSpPr/>
          <p:nvPr/>
        </p:nvSpPr>
        <p:spPr>
          <a:xfrm>
            <a:off x="577080" y="5394600"/>
            <a:ext cx="19335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ff0000"/>
                </a:solidFill>
                <a:latin typeface="Tahoma"/>
                <a:ea typeface="MS PGothic"/>
              </a:rPr>
              <a:t>Navier Stokes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44" name="CustomShape 14"/>
          <p:cNvSpPr/>
          <p:nvPr/>
        </p:nvSpPr>
        <p:spPr>
          <a:xfrm flipV="1">
            <a:off x="857160" y="6140160"/>
            <a:ext cx="811476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31680">
            <a:solidFill>
              <a:srgbClr val="ff99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5"/>
          <p:cNvSpPr/>
          <p:nvPr/>
        </p:nvSpPr>
        <p:spPr>
          <a:xfrm>
            <a:off x="3216240" y="5772240"/>
            <a:ext cx="39938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ff9900"/>
                </a:solidFill>
                <a:latin typeface="Tahoma"/>
                <a:ea typeface="MS PGothic"/>
              </a:rPr>
              <a:t>Direct Simulation Monte Carlo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46" name="CustomShape 16"/>
          <p:cNvSpPr/>
          <p:nvPr/>
        </p:nvSpPr>
        <p:spPr>
          <a:xfrm>
            <a:off x="85680" y="6570720"/>
            <a:ext cx="884988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31680">
            <a:solidFill>
              <a:schemeClr val="tx2">
                <a:lumMod val="60000"/>
                <a:lumOff val="4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7"/>
          <p:cNvSpPr/>
          <p:nvPr/>
        </p:nvSpPr>
        <p:spPr>
          <a:xfrm>
            <a:off x="2471040" y="6226200"/>
            <a:ext cx="35182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b52fc"/>
                </a:solidFill>
                <a:latin typeface="Tahoma"/>
                <a:ea typeface="MS PGothic"/>
              </a:rPr>
              <a:t>Lattice Boltzmann Method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609480" y="0"/>
            <a:ext cx="830988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fr-FR" sz="3200" spc="-1" strike="noStrike">
                <a:solidFill>
                  <a:srgbClr val="0790c7"/>
                </a:solidFill>
                <a:latin typeface="Tahoma"/>
                <a:ea typeface="MS PGothic"/>
              </a:rPr>
              <a:t>Direct Simulation Monte Carlo (DSMC)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981680" y="5709240"/>
            <a:ext cx="437832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ahoma"/>
                <a:ea typeface="MS PGothic"/>
              </a:rPr>
              <a:t>7×10</a:t>
            </a:r>
            <a:r>
              <a:rPr b="0" lang="fr-FR" sz="1800" spc="-1" strike="noStrike" baseline="30000">
                <a:solidFill>
                  <a:srgbClr val="000000"/>
                </a:solidFill>
                <a:latin typeface="Tahoma"/>
                <a:ea typeface="MS PGothic"/>
              </a:rPr>
              <a:t>5</a:t>
            </a:r>
            <a:r>
              <a:rPr b="0" lang="fr-FR" sz="1800" spc="-1" strike="noStrike">
                <a:solidFill>
                  <a:srgbClr val="000000"/>
                </a:solidFill>
                <a:latin typeface="Tahoma"/>
                <a:ea typeface="MS PGothic"/>
              </a:rPr>
              <a:t> simulated particles representing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ahoma"/>
                <a:ea typeface="MS PGothic"/>
              </a:rPr>
              <a:t>7×10</a:t>
            </a:r>
            <a:r>
              <a:rPr b="0" lang="fr-FR" sz="1800" spc="-1" strike="noStrike" baseline="30000">
                <a:solidFill>
                  <a:srgbClr val="000000"/>
                </a:solidFill>
                <a:latin typeface="Tahoma"/>
                <a:ea typeface="MS PGothic"/>
              </a:rPr>
              <a:t>12</a:t>
            </a:r>
            <a:r>
              <a:rPr b="0" lang="fr-FR" sz="1800" spc="-1" strike="noStrike">
                <a:solidFill>
                  <a:srgbClr val="000000"/>
                </a:solidFill>
                <a:latin typeface="Tahoma"/>
                <a:ea typeface="MS PGothic"/>
              </a:rPr>
              <a:t> actual particles...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5490360" y="1026000"/>
            <a:ext cx="297108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ahoma"/>
                <a:ea typeface="MS PGothic"/>
              </a:rPr>
              <a:t>grid size of 50µm ~ λ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Tahoma"/>
                <a:ea typeface="MS PGothic"/>
              </a:rPr>
              <a:t>1Torr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51" name="Picture 2" descr=""/>
          <p:cNvPicPr/>
          <p:nvPr/>
        </p:nvPicPr>
        <p:blipFill>
          <a:blip r:embed="rId1"/>
          <a:srcRect l="6935" t="0" r="26931" b="0"/>
          <a:stretch/>
        </p:blipFill>
        <p:spPr>
          <a:xfrm>
            <a:off x="4560840" y="1544760"/>
            <a:ext cx="4560120" cy="3863880"/>
          </a:xfrm>
          <a:prstGeom prst="rect">
            <a:avLst/>
          </a:prstGeom>
          <a:ln>
            <a:noFill/>
          </a:ln>
        </p:spPr>
      </p:pic>
      <p:sp>
        <p:nvSpPr>
          <p:cNvPr id="252" name="CustomShape 4"/>
          <p:cNvSpPr/>
          <p:nvPr/>
        </p:nvSpPr>
        <p:spPr>
          <a:xfrm>
            <a:off x="-33120" y="1306080"/>
            <a:ext cx="4681440" cy="45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c0128"/>
              </a:buClr>
              <a:buFont typeface="Symbol"/>
              <a:buChar char=""/>
            </a:pPr>
            <a:r>
              <a:rPr b="0" lang="fr-FR" sz="2800" spc="-1" strike="noStrike">
                <a:solidFill>
                  <a:srgbClr val="000000"/>
                </a:solidFill>
                <a:latin typeface="Tahoma"/>
                <a:ea typeface="MS PGothic"/>
              </a:rPr>
              <a:t>Gold standard method for rarefied flow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Tahoma"/>
                <a:ea typeface="MS PGothic"/>
              </a:rPr>
              <a:t> </a:t>
            </a:r>
            <a:endParaRPr b="0" lang="fr-FR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c0128"/>
              </a:buClr>
              <a:buFont typeface="Symbol"/>
              <a:buChar char=""/>
            </a:pPr>
            <a:r>
              <a:rPr b="0" lang="fr-FR" sz="2800" spc="-1" strike="noStrike">
                <a:solidFill>
                  <a:srgbClr val="000000"/>
                </a:solidFill>
                <a:latin typeface="Tahoma"/>
                <a:ea typeface="MS PGothic"/>
              </a:rPr>
              <a:t>dsmcFoamStrath 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Tahoma"/>
                <a:ea typeface="MS PGothic"/>
              </a:rPr>
              <a:t>      </a:t>
            </a:r>
            <a:r>
              <a:rPr b="0" lang="fr-FR" sz="2800" spc="-1" strike="noStrike">
                <a:solidFill>
                  <a:srgbClr val="000000"/>
                </a:solidFill>
                <a:latin typeface="Tahoma"/>
                <a:ea typeface="MS PGothic"/>
              </a:rPr>
              <a:t>(Univ. of Strathclyde)</a:t>
            </a:r>
            <a:endParaRPr b="0" lang="fr-FR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00ae00"/>
              </a:buClr>
              <a:buFont typeface="Symbol"/>
              <a:buChar char=""/>
            </a:pPr>
            <a:r>
              <a:rPr b="0" lang="fr-FR" sz="2400" spc="-1" strike="noStrike">
                <a:solidFill>
                  <a:srgbClr val="000000"/>
                </a:solidFill>
                <a:latin typeface="Tahoma"/>
                <a:ea typeface="MS PGothic"/>
              </a:rPr>
              <a:t>Multiprocessor support</a:t>
            </a:r>
            <a:endParaRPr b="0" lang="fr-FR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79"/>
              </a:spcBef>
              <a:buClr>
                <a:srgbClr val="00ae00"/>
              </a:buClr>
              <a:buFont typeface="Symbol"/>
              <a:buChar char=""/>
            </a:pPr>
            <a:r>
              <a:rPr b="0" lang="fr-FR" sz="2400" spc="-1" strike="noStrike">
                <a:solidFill>
                  <a:srgbClr val="000000"/>
                </a:solidFill>
                <a:latin typeface="Tahoma"/>
                <a:ea typeface="MS PGothic"/>
              </a:rPr>
              <a:t>Validated</a:t>
            </a:r>
            <a:endParaRPr b="0" lang="fr-FR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endParaRPr b="0" lang="fr-FR" sz="2400" spc="-1" strike="noStrike">
              <a:latin typeface="Arial"/>
            </a:endParaRPr>
          </a:p>
          <a:p>
            <a:pPr lvl="1" marL="343080" indent="-342360">
              <a:lnSpc>
                <a:spcPct val="100000"/>
              </a:lnSpc>
              <a:spcBef>
                <a:spcPts val="561"/>
              </a:spcBef>
              <a:buClr>
                <a:srgbClr val="fc0128"/>
              </a:buClr>
              <a:buFont typeface="Symbol"/>
              <a:buChar char=""/>
            </a:pPr>
            <a:r>
              <a:rPr b="0" lang="fr-FR" sz="2800" spc="-1" strike="noStrike">
                <a:solidFill>
                  <a:srgbClr val="000000"/>
                </a:solidFill>
                <a:latin typeface="Tahoma"/>
                <a:ea typeface="MS PGothic"/>
              </a:rPr>
              <a:t>Computationally intensive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fr-FR" sz="2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3" descr=""/>
          <p:cNvPicPr/>
          <p:nvPr/>
        </p:nvPicPr>
        <p:blipFill>
          <a:blip r:embed="rId1"/>
          <a:stretch/>
        </p:blipFill>
        <p:spPr>
          <a:xfrm>
            <a:off x="0" y="1280160"/>
            <a:ext cx="5034600" cy="3775680"/>
          </a:xfrm>
          <a:prstGeom prst="rect">
            <a:avLst/>
          </a:prstGeom>
          <a:ln>
            <a:noFill/>
          </a:ln>
        </p:spPr>
      </p:pic>
      <p:sp>
        <p:nvSpPr>
          <p:cNvPr id="254" name="CustomShape 1"/>
          <p:cNvSpPr/>
          <p:nvPr/>
        </p:nvSpPr>
        <p:spPr>
          <a:xfrm>
            <a:off x="609480" y="0"/>
            <a:ext cx="78480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fr-FR" sz="3200" spc="-1" strike="noStrike">
                <a:solidFill>
                  <a:srgbClr val="0790c7"/>
                </a:solidFill>
                <a:latin typeface="Tahoma"/>
                <a:ea typeface="MS PGothic"/>
              </a:rPr>
              <a:t>Rarefied Choked Flow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1031040" y="5757120"/>
            <a:ext cx="6409800" cy="10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The critical pressure ratio decreases for rarefied Flow. P</a:t>
            </a:r>
            <a:r>
              <a:rPr b="0" lang="fr-FR" sz="2000" spc="-1" strike="noStrike" baseline="-25000">
                <a:solidFill>
                  <a:srgbClr val="000000"/>
                </a:solidFill>
                <a:latin typeface="Tahoma"/>
                <a:ea typeface="MS PGothic"/>
              </a:rPr>
              <a:t>1</a:t>
            </a: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/P</a:t>
            </a:r>
            <a:r>
              <a:rPr b="0" lang="fr-FR" sz="2000" spc="-1" strike="noStrike" baseline="-25000">
                <a:solidFill>
                  <a:srgbClr val="000000"/>
                </a:solidFill>
                <a:latin typeface="Tahoma"/>
                <a:ea typeface="MS PGothic"/>
              </a:rPr>
              <a:t>2</a:t>
            </a: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*~0.1 for our pressures conditions (1/0.1 Torr)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56" name="Picture 8" descr=""/>
          <p:cNvPicPr/>
          <p:nvPr/>
        </p:nvPicPr>
        <p:blipFill>
          <a:blip r:embed="rId2"/>
          <a:stretch/>
        </p:blipFill>
        <p:spPr>
          <a:xfrm>
            <a:off x="4802040" y="784440"/>
            <a:ext cx="4072320" cy="4595400"/>
          </a:xfrm>
          <a:prstGeom prst="rect">
            <a:avLst/>
          </a:prstGeom>
          <a:ln>
            <a:noFill/>
          </a:ln>
        </p:spPr>
      </p:pic>
      <p:sp>
        <p:nvSpPr>
          <p:cNvPr id="257" name="CustomShape 3"/>
          <p:cNvSpPr/>
          <p:nvPr/>
        </p:nvSpPr>
        <p:spPr>
          <a:xfrm>
            <a:off x="5757120" y="1841400"/>
            <a:ext cx="10738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ffffff"/>
                </a:solidFill>
                <a:latin typeface="Tahoma"/>
                <a:ea typeface="MS PGothic"/>
              </a:rPr>
              <a:t>200µm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5819400" y="3669480"/>
            <a:ext cx="10738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ffffff"/>
                </a:solidFill>
                <a:latin typeface="Tahoma"/>
                <a:ea typeface="MS PGothic"/>
              </a:rPr>
              <a:t>400µm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5845320" y="2340000"/>
            <a:ext cx="653040" cy="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12600">
            <a:solidFill>
              <a:srgbClr val="ffffff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6"/>
          <p:cNvSpPr/>
          <p:nvPr/>
        </p:nvSpPr>
        <p:spPr>
          <a:xfrm flipH="1">
            <a:off x="5923800" y="2593800"/>
            <a:ext cx="5760" cy="152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12600">
            <a:solidFill>
              <a:srgbClr val="ffffff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7"/>
          <p:cNvSpPr/>
          <p:nvPr/>
        </p:nvSpPr>
        <p:spPr>
          <a:xfrm>
            <a:off x="628920" y="1666080"/>
            <a:ext cx="1711440" cy="3020040"/>
          </a:xfrm>
          <a:prstGeom prst="rect">
            <a:avLst/>
          </a:prstGeom>
          <a:solidFill>
            <a:schemeClr val="accent2">
              <a:lumMod val="50000"/>
              <a:alpha val="6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8"/>
          <p:cNvSpPr/>
          <p:nvPr/>
        </p:nvSpPr>
        <p:spPr>
          <a:xfrm>
            <a:off x="2341080" y="1667520"/>
            <a:ext cx="1620720" cy="3015000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9"/>
          <p:cNvSpPr/>
          <p:nvPr/>
        </p:nvSpPr>
        <p:spPr>
          <a:xfrm>
            <a:off x="3962520" y="1673640"/>
            <a:ext cx="565560" cy="2996640"/>
          </a:xfrm>
          <a:prstGeom prst="rect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0"/>
          <p:cNvSpPr/>
          <p:nvPr/>
        </p:nvSpPr>
        <p:spPr>
          <a:xfrm>
            <a:off x="411840" y="3520080"/>
            <a:ext cx="2111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Continuum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Flow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65" name="CustomShape 11"/>
          <p:cNvSpPr/>
          <p:nvPr/>
        </p:nvSpPr>
        <p:spPr>
          <a:xfrm>
            <a:off x="2589840" y="3515760"/>
            <a:ext cx="7599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Slip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Flow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roup 1"/>
          <p:cNvGrpSpPr/>
          <p:nvPr/>
        </p:nvGrpSpPr>
        <p:grpSpPr>
          <a:xfrm>
            <a:off x="713160" y="2392920"/>
            <a:ext cx="3078000" cy="1375920"/>
            <a:chOff x="713160" y="2392920"/>
            <a:chExt cx="3078000" cy="1375920"/>
          </a:xfrm>
        </p:grpSpPr>
        <p:grpSp>
          <p:nvGrpSpPr>
            <p:cNvPr id="267" name="Group 2"/>
            <p:cNvGrpSpPr/>
            <p:nvPr/>
          </p:nvGrpSpPr>
          <p:grpSpPr>
            <a:xfrm>
              <a:off x="713160" y="2780280"/>
              <a:ext cx="3078000" cy="601200"/>
              <a:chOff x="713160" y="2780280"/>
              <a:chExt cx="3078000" cy="601200"/>
            </a:xfrm>
          </p:grpSpPr>
          <p:sp>
            <p:nvSpPr>
              <p:cNvPr id="268" name="CustomShape 3"/>
              <p:cNvSpPr/>
              <p:nvPr/>
            </p:nvSpPr>
            <p:spPr>
              <a:xfrm>
                <a:off x="713160" y="2780280"/>
                <a:ext cx="927720" cy="601200"/>
              </a:xfrm>
              <a:prstGeom prst="rect">
                <a:avLst/>
              </a:prstGeom>
              <a:solidFill>
                <a:srgbClr val="c28080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CustomShape 4"/>
              <p:cNvSpPr/>
              <p:nvPr/>
            </p:nvSpPr>
            <p:spPr>
              <a:xfrm>
                <a:off x="2863440" y="2780280"/>
                <a:ext cx="927720" cy="601200"/>
              </a:xfrm>
              <a:prstGeom prst="rect">
                <a:avLst/>
              </a:prstGeom>
              <a:solidFill>
                <a:srgbClr val="c28080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0" name="Group 5"/>
            <p:cNvGrpSpPr/>
            <p:nvPr/>
          </p:nvGrpSpPr>
          <p:grpSpPr>
            <a:xfrm>
              <a:off x="713160" y="2392920"/>
              <a:ext cx="3078000" cy="209520"/>
              <a:chOff x="713160" y="2392920"/>
              <a:chExt cx="3078000" cy="209520"/>
            </a:xfrm>
          </p:grpSpPr>
          <p:sp>
            <p:nvSpPr>
              <p:cNvPr id="271" name="CustomShape 6"/>
              <p:cNvSpPr/>
              <p:nvPr/>
            </p:nvSpPr>
            <p:spPr>
              <a:xfrm>
                <a:off x="713160" y="2392920"/>
                <a:ext cx="1434240" cy="209520"/>
              </a:xfrm>
              <a:prstGeom prst="rect">
                <a:avLst/>
              </a:prstGeom>
              <a:solidFill>
                <a:srgbClr val="9d9fa5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" name="CustomShape 7"/>
              <p:cNvSpPr/>
              <p:nvPr/>
            </p:nvSpPr>
            <p:spPr>
              <a:xfrm>
                <a:off x="2356920" y="2392920"/>
                <a:ext cx="1434240" cy="209520"/>
              </a:xfrm>
              <a:prstGeom prst="rect">
                <a:avLst/>
              </a:prstGeom>
              <a:solidFill>
                <a:srgbClr val="9d9fa5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3" name="Group 8"/>
            <p:cNvGrpSpPr/>
            <p:nvPr/>
          </p:nvGrpSpPr>
          <p:grpSpPr>
            <a:xfrm>
              <a:off x="713160" y="3559320"/>
              <a:ext cx="3078000" cy="209520"/>
              <a:chOff x="713160" y="3559320"/>
              <a:chExt cx="3078000" cy="209520"/>
            </a:xfrm>
          </p:grpSpPr>
          <p:sp>
            <p:nvSpPr>
              <p:cNvPr id="274" name="CustomShape 9"/>
              <p:cNvSpPr/>
              <p:nvPr/>
            </p:nvSpPr>
            <p:spPr>
              <a:xfrm>
                <a:off x="713160" y="3559320"/>
                <a:ext cx="1434240" cy="209520"/>
              </a:xfrm>
              <a:prstGeom prst="rect">
                <a:avLst/>
              </a:prstGeom>
              <a:solidFill>
                <a:srgbClr val="9d9fa5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5" name="CustomShape 10"/>
              <p:cNvSpPr/>
              <p:nvPr/>
            </p:nvSpPr>
            <p:spPr>
              <a:xfrm>
                <a:off x="2356920" y="3559320"/>
                <a:ext cx="1434240" cy="209520"/>
              </a:xfrm>
              <a:prstGeom prst="rect">
                <a:avLst/>
              </a:prstGeom>
              <a:solidFill>
                <a:srgbClr val="9d9fa5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76" name="CustomShape 11"/>
          <p:cNvSpPr/>
          <p:nvPr/>
        </p:nvSpPr>
        <p:spPr>
          <a:xfrm>
            <a:off x="2192760" y="2147400"/>
            <a:ext cx="118800" cy="631800"/>
          </a:xfrm>
          <a:prstGeom prst="downArrow">
            <a:avLst>
              <a:gd name="adj1" fmla="val 15544"/>
              <a:gd name="adj2" fmla="val 162123"/>
            </a:avLst>
          </a:prstGeom>
          <a:solidFill>
            <a:srgbClr val="c00000"/>
          </a:solidFill>
          <a:ln w="64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2"/>
          <p:cNvSpPr/>
          <p:nvPr/>
        </p:nvSpPr>
        <p:spPr>
          <a:xfrm>
            <a:off x="2192760" y="3453480"/>
            <a:ext cx="118800" cy="631800"/>
          </a:xfrm>
          <a:prstGeom prst="downArrow">
            <a:avLst>
              <a:gd name="adj1" fmla="val 15544"/>
              <a:gd name="adj2" fmla="val 162123"/>
            </a:avLst>
          </a:prstGeom>
          <a:solidFill>
            <a:schemeClr val="accent1">
              <a:lumMod val="75000"/>
            </a:schemeClr>
          </a:solidFill>
          <a:ln w="64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3"/>
          <p:cNvSpPr/>
          <p:nvPr/>
        </p:nvSpPr>
        <p:spPr>
          <a:xfrm rot="16200000">
            <a:off x="653400" y="2377440"/>
            <a:ext cx="118800" cy="631800"/>
          </a:xfrm>
          <a:prstGeom prst="downArrow">
            <a:avLst>
              <a:gd name="adj1" fmla="val 15544"/>
              <a:gd name="adj2" fmla="val 162123"/>
            </a:avLst>
          </a:prstGeom>
          <a:solidFill>
            <a:srgbClr val="c00000"/>
          </a:solidFill>
          <a:ln w="64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4"/>
          <p:cNvSpPr/>
          <p:nvPr/>
        </p:nvSpPr>
        <p:spPr>
          <a:xfrm rot="16200000">
            <a:off x="653400" y="3154320"/>
            <a:ext cx="118800" cy="631800"/>
          </a:xfrm>
          <a:prstGeom prst="downArrow">
            <a:avLst>
              <a:gd name="adj1" fmla="val 15544"/>
              <a:gd name="adj2" fmla="val 162123"/>
            </a:avLst>
          </a:prstGeom>
          <a:solidFill>
            <a:srgbClr val="c00000"/>
          </a:solidFill>
          <a:ln w="64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5"/>
          <p:cNvSpPr/>
          <p:nvPr/>
        </p:nvSpPr>
        <p:spPr>
          <a:xfrm>
            <a:off x="1402920" y="1812240"/>
            <a:ext cx="1776240" cy="3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c00000"/>
                </a:solidFill>
                <a:latin typeface="Tahoma"/>
                <a:ea typeface="DejaVu Sans"/>
              </a:rPr>
              <a:t>~1 Torr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81" name="CustomShape 16"/>
          <p:cNvSpPr/>
          <p:nvPr/>
        </p:nvSpPr>
        <p:spPr>
          <a:xfrm>
            <a:off x="1221120" y="4159080"/>
            <a:ext cx="2035800" cy="3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376092"/>
                </a:solidFill>
                <a:latin typeface="Tahoma"/>
                <a:ea typeface="DejaVu Sans"/>
              </a:rPr>
              <a:t>1-0.1 Torr</a:t>
            </a:r>
            <a:endParaRPr b="0" lang="fr-FR" sz="2000" spc="-1" strike="noStrike">
              <a:latin typeface="Arial"/>
            </a:endParaRPr>
          </a:p>
        </p:txBody>
      </p:sp>
      <p:grpSp>
        <p:nvGrpSpPr>
          <p:cNvPr id="282" name="Group 17"/>
          <p:cNvGrpSpPr/>
          <p:nvPr/>
        </p:nvGrpSpPr>
        <p:grpSpPr>
          <a:xfrm>
            <a:off x="68400" y="3781080"/>
            <a:ext cx="4367160" cy="954000"/>
            <a:chOff x="68400" y="3781080"/>
            <a:chExt cx="4367160" cy="954000"/>
          </a:xfrm>
        </p:grpSpPr>
        <p:sp>
          <p:nvSpPr>
            <p:cNvPr id="283" name="CustomShape 18"/>
            <p:cNvSpPr/>
            <p:nvPr/>
          </p:nvSpPr>
          <p:spPr>
            <a:xfrm>
              <a:off x="68400" y="3781080"/>
              <a:ext cx="1233720" cy="954000"/>
            </a:xfrm>
            <a:custGeom>
              <a:avLst/>
              <a:gdLst/>
              <a:ahLst/>
              <a:rect l="l" t="t" r="r" b="b"/>
              <a:pathLst>
                <a:path w="1228528" h="3066473">
                  <a:moveTo>
                    <a:pt x="1226358" y="514696"/>
                  </a:moveTo>
                  <a:cubicBezTo>
                    <a:pt x="1225665" y="343823"/>
                    <a:pt x="1229129" y="170873"/>
                    <a:pt x="1228436" y="0"/>
                  </a:cubicBezTo>
                  <a:lnTo>
                    <a:pt x="0" y="0"/>
                  </a:lnTo>
                  <a:lnTo>
                    <a:pt x="0" y="3066473"/>
                  </a:lnTo>
                  <a:lnTo>
                    <a:pt x="378691" y="3066473"/>
                  </a:lnTo>
                  <a:lnTo>
                    <a:pt x="378691" y="508000"/>
                  </a:lnTo>
                  <a:lnTo>
                    <a:pt x="1226358" y="514696"/>
                  </a:lnTo>
                  <a:close/>
                </a:path>
              </a:pathLst>
            </a:custGeom>
            <a:solidFill>
              <a:srgbClr val="404c5e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19"/>
            <p:cNvSpPr/>
            <p:nvPr/>
          </p:nvSpPr>
          <p:spPr>
            <a:xfrm flipH="1">
              <a:off x="3201480" y="3781080"/>
              <a:ext cx="1233720" cy="954000"/>
            </a:xfrm>
            <a:custGeom>
              <a:avLst/>
              <a:gdLst/>
              <a:ahLst/>
              <a:rect l="l" t="t" r="r" b="b"/>
              <a:pathLst>
                <a:path w="1228528" h="3066473">
                  <a:moveTo>
                    <a:pt x="1226358" y="514696"/>
                  </a:moveTo>
                  <a:cubicBezTo>
                    <a:pt x="1225665" y="343823"/>
                    <a:pt x="1229129" y="170873"/>
                    <a:pt x="1228436" y="0"/>
                  </a:cubicBezTo>
                  <a:lnTo>
                    <a:pt x="0" y="0"/>
                  </a:lnTo>
                  <a:lnTo>
                    <a:pt x="0" y="3066473"/>
                  </a:lnTo>
                  <a:lnTo>
                    <a:pt x="378691" y="3066473"/>
                  </a:lnTo>
                  <a:lnTo>
                    <a:pt x="378691" y="508000"/>
                  </a:lnTo>
                  <a:lnTo>
                    <a:pt x="1226358" y="514696"/>
                  </a:lnTo>
                  <a:close/>
                </a:path>
              </a:pathLst>
            </a:custGeom>
            <a:solidFill>
              <a:srgbClr val="404c5e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5" name="CustomShape 20"/>
          <p:cNvSpPr/>
          <p:nvPr/>
        </p:nvSpPr>
        <p:spPr>
          <a:xfrm rot="5400000">
            <a:off x="3548520" y="2376720"/>
            <a:ext cx="118800" cy="631800"/>
          </a:xfrm>
          <a:prstGeom prst="downArrow">
            <a:avLst>
              <a:gd name="adj1" fmla="val 15544"/>
              <a:gd name="adj2" fmla="val 162123"/>
            </a:avLst>
          </a:prstGeom>
          <a:solidFill>
            <a:srgbClr val="c00000"/>
          </a:solidFill>
          <a:ln w="64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1"/>
          <p:cNvSpPr/>
          <p:nvPr/>
        </p:nvSpPr>
        <p:spPr>
          <a:xfrm rot="5400000">
            <a:off x="3548520" y="3153600"/>
            <a:ext cx="118800" cy="631800"/>
          </a:xfrm>
          <a:prstGeom prst="downArrow">
            <a:avLst>
              <a:gd name="adj1" fmla="val 15544"/>
              <a:gd name="adj2" fmla="val 162123"/>
            </a:avLst>
          </a:prstGeom>
          <a:solidFill>
            <a:srgbClr val="c00000"/>
          </a:solidFill>
          <a:ln w="64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2"/>
          <p:cNvSpPr/>
          <p:nvPr/>
        </p:nvSpPr>
        <p:spPr>
          <a:xfrm>
            <a:off x="5930280" y="1812240"/>
            <a:ext cx="1776240" cy="3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c00000"/>
                </a:solidFill>
                <a:latin typeface="Tahoma"/>
                <a:ea typeface="DejaVu Sans"/>
              </a:rPr>
              <a:t>~1 Torr</a:t>
            </a:r>
            <a:endParaRPr b="0" lang="fr-FR" sz="2000" spc="-1" strike="noStrike">
              <a:latin typeface="Arial"/>
            </a:endParaRPr>
          </a:p>
        </p:txBody>
      </p:sp>
      <p:grpSp>
        <p:nvGrpSpPr>
          <p:cNvPr id="288" name="Group 23"/>
          <p:cNvGrpSpPr/>
          <p:nvPr/>
        </p:nvGrpSpPr>
        <p:grpSpPr>
          <a:xfrm>
            <a:off x="4595760" y="3781080"/>
            <a:ext cx="4367160" cy="954000"/>
            <a:chOff x="4595760" y="3781080"/>
            <a:chExt cx="4367160" cy="954000"/>
          </a:xfrm>
        </p:grpSpPr>
        <p:sp>
          <p:nvSpPr>
            <p:cNvPr id="289" name="CustomShape 24"/>
            <p:cNvSpPr/>
            <p:nvPr/>
          </p:nvSpPr>
          <p:spPr>
            <a:xfrm>
              <a:off x="4595760" y="3781080"/>
              <a:ext cx="1233720" cy="954000"/>
            </a:xfrm>
            <a:custGeom>
              <a:avLst/>
              <a:gdLst/>
              <a:ahLst/>
              <a:rect l="l" t="t" r="r" b="b"/>
              <a:pathLst>
                <a:path w="1228528" h="3066473">
                  <a:moveTo>
                    <a:pt x="1226358" y="514696"/>
                  </a:moveTo>
                  <a:cubicBezTo>
                    <a:pt x="1225665" y="343823"/>
                    <a:pt x="1229129" y="170873"/>
                    <a:pt x="1228436" y="0"/>
                  </a:cubicBezTo>
                  <a:lnTo>
                    <a:pt x="0" y="0"/>
                  </a:lnTo>
                  <a:lnTo>
                    <a:pt x="0" y="3066473"/>
                  </a:lnTo>
                  <a:lnTo>
                    <a:pt x="378691" y="3066473"/>
                  </a:lnTo>
                  <a:lnTo>
                    <a:pt x="378691" y="508000"/>
                  </a:lnTo>
                  <a:lnTo>
                    <a:pt x="1226358" y="514696"/>
                  </a:lnTo>
                  <a:close/>
                </a:path>
              </a:pathLst>
            </a:custGeom>
            <a:solidFill>
              <a:srgbClr val="404c5e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25"/>
            <p:cNvSpPr/>
            <p:nvPr/>
          </p:nvSpPr>
          <p:spPr>
            <a:xfrm flipH="1">
              <a:off x="7728840" y="3781080"/>
              <a:ext cx="1233720" cy="954000"/>
            </a:xfrm>
            <a:custGeom>
              <a:avLst/>
              <a:gdLst/>
              <a:ahLst/>
              <a:rect l="l" t="t" r="r" b="b"/>
              <a:pathLst>
                <a:path w="1228528" h="3066473">
                  <a:moveTo>
                    <a:pt x="1226358" y="514696"/>
                  </a:moveTo>
                  <a:cubicBezTo>
                    <a:pt x="1225665" y="343823"/>
                    <a:pt x="1229129" y="170873"/>
                    <a:pt x="1228436" y="0"/>
                  </a:cubicBezTo>
                  <a:lnTo>
                    <a:pt x="0" y="0"/>
                  </a:lnTo>
                  <a:lnTo>
                    <a:pt x="0" y="3066473"/>
                  </a:lnTo>
                  <a:lnTo>
                    <a:pt x="378691" y="3066473"/>
                  </a:lnTo>
                  <a:lnTo>
                    <a:pt x="378691" y="508000"/>
                  </a:lnTo>
                  <a:lnTo>
                    <a:pt x="1226358" y="514696"/>
                  </a:lnTo>
                  <a:close/>
                </a:path>
              </a:pathLst>
            </a:custGeom>
            <a:solidFill>
              <a:srgbClr val="404c5e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1" name="CustomShape 26"/>
          <p:cNvSpPr/>
          <p:nvPr/>
        </p:nvSpPr>
        <p:spPr>
          <a:xfrm>
            <a:off x="647640" y="0"/>
            <a:ext cx="78480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fr-FR" sz="3200" spc="-1" strike="noStrike">
                <a:solidFill>
                  <a:srgbClr val="0790c7"/>
                </a:solidFill>
                <a:latin typeface="Tahoma"/>
                <a:ea typeface="MS PGothic"/>
              </a:rPr>
              <a:t>Gas Flow Configurations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92" name="CustomShape 27"/>
          <p:cNvSpPr/>
          <p:nvPr/>
        </p:nvSpPr>
        <p:spPr>
          <a:xfrm>
            <a:off x="1449360" y="1054440"/>
            <a:ext cx="17488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FR" sz="2800" spc="-1" strike="noStrike">
                <a:solidFill>
                  <a:srgbClr val="000000"/>
                </a:solidFill>
                <a:latin typeface="Tahoma"/>
                <a:ea typeface="MS PGothic"/>
              </a:rPr>
              <a:t>Case 1  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93" name="CustomShape 28"/>
          <p:cNvSpPr/>
          <p:nvPr/>
        </p:nvSpPr>
        <p:spPr>
          <a:xfrm>
            <a:off x="5951160" y="1054440"/>
            <a:ext cx="17488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FR" sz="2800" spc="-1" strike="noStrike">
                <a:solidFill>
                  <a:srgbClr val="000000"/>
                </a:solidFill>
                <a:latin typeface="Tahoma"/>
                <a:ea typeface="MS PGothic"/>
              </a:rPr>
              <a:t>Case 2  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94" name="CustomShape 29"/>
          <p:cNvSpPr/>
          <p:nvPr/>
        </p:nvSpPr>
        <p:spPr>
          <a:xfrm>
            <a:off x="765000" y="4978080"/>
            <a:ext cx="3024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FR" sz="2800" spc="-1" strike="noStrike">
                <a:solidFill>
                  <a:srgbClr val="000000"/>
                </a:solidFill>
                <a:latin typeface="Tahoma"/>
                <a:ea typeface="MS PGothic"/>
              </a:rPr>
              <a:t>Unsealed Trap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95" name="CustomShape 30"/>
          <p:cNvSpPr/>
          <p:nvPr/>
        </p:nvSpPr>
        <p:spPr>
          <a:xfrm>
            <a:off x="5555160" y="4927320"/>
            <a:ext cx="25279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FR" sz="2800" spc="-1" strike="noStrike">
                <a:solidFill>
                  <a:srgbClr val="000000"/>
                </a:solidFill>
                <a:latin typeface="Tahoma"/>
                <a:ea typeface="MS PGothic"/>
              </a:rPr>
              <a:t>Sealed Trap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96" name="CustomShape 31"/>
          <p:cNvSpPr/>
          <p:nvPr/>
        </p:nvSpPr>
        <p:spPr>
          <a:xfrm>
            <a:off x="5762880" y="4159080"/>
            <a:ext cx="2035800" cy="3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376092"/>
                </a:solidFill>
                <a:latin typeface="Tahoma"/>
                <a:ea typeface="DejaVu Sans"/>
              </a:rPr>
              <a:t>1-0.1 Torr</a:t>
            </a:r>
            <a:endParaRPr b="0" lang="fr-FR" sz="2000" spc="-1" strike="noStrike">
              <a:latin typeface="Arial"/>
            </a:endParaRPr>
          </a:p>
        </p:txBody>
      </p:sp>
      <p:grpSp>
        <p:nvGrpSpPr>
          <p:cNvPr id="297" name="Group 32"/>
          <p:cNvGrpSpPr/>
          <p:nvPr/>
        </p:nvGrpSpPr>
        <p:grpSpPr>
          <a:xfrm>
            <a:off x="5240520" y="2147400"/>
            <a:ext cx="3078000" cy="1937880"/>
            <a:chOff x="5240520" y="2147400"/>
            <a:chExt cx="3078000" cy="1937880"/>
          </a:xfrm>
        </p:grpSpPr>
        <p:sp>
          <p:nvSpPr>
            <p:cNvPr id="298" name="CustomShape 33"/>
            <p:cNvSpPr/>
            <p:nvPr/>
          </p:nvSpPr>
          <p:spPr>
            <a:xfrm>
              <a:off x="5240520" y="2780280"/>
              <a:ext cx="927720" cy="601200"/>
            </a:xfrm>
            <a:prstGeom prst="rect">
              <a:avLst/>
            </a:prstGeom>
            <a:solidFill>
              <a:srgbClr val="c28080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34"/>
            <p:cNvSpPr/>
            <p:nvPr/>
          </p:nvSpPr>
          <p:spPr>
            <a:xfrm>
              <a:off x="7390800" y="2780280"/>
              <a:ext cx="927720" cy="601200"/>
            </a:xfrm>
            <a:prstGeom prst="rect">
              <a:avLst/>
            </a:prstGeom>
            <a:solidFill>
              <a:srgbClr val="c28080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00" name="Group 35"/>
            <p:cNvGrpSpPr/>
            <p:nvPr/>
          </p:nvGrpSpPr>
          <p:grpSpPr>
            <a:xfrm>
              <a:off x="5240520" y="2392920"/>
              <a:ext cx="3078000" cy="209520"/>
              <a:chOff x="5240520" y="2392920"/>
              <a:chExt cx="3078000" cy="209520"/>
            </a:xfrm>
          </p:grpSpPr>
          <p:sp>
            <p:nvSpPr>
              <p:cNvPr id="301" name="CustomShape 36"/>
              <p:cNvSpPr/>
              <p:nvPr/>
            </p:nvSpPr>
            <p:spPr>
              <a:xfrm>
                <a:off x="5240520" y="2392920"/>
                <a:ext cx="1434240" cy="209520"/>
              </a:xfrm>
              <a:prstGeom prst="rect">
                <a:avLst/>
              </a:prstGeom>
              <a:solidFill>
                <a:srgbClr val="9d9fa5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2" name="CustomShape 37"/>
              <p:cNvSpPr/>
              <p:nvPr/>
            </p:nvSpPr>
            <p:spPr>
              <a:xfrm>
                <a:off x="6884280" y="2392920"/>
                <a:ext cx="1434240" cy="209520"/>
              </a:xfrm>
              <a:prstGeom prst="rect">
                <a:avLst/>
              </a:prstGeom>
              <a:solidFill>
                <a:srgbClr val="9d9fa5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3" name="Group 38"/>
            <p:cNvGrpSpPr/>
            <p:nvPr/>
          </p:nvGrpSpPr>
          <p:grpSpPr>
            <a:xfrm>
              <a:off x="5240520" y="3559320"/>
              <a:ext cx="3078000" cy="209520"/>
              <a:chOff x="5240520" y="3559320"/>
              <a:chExt cx="3078000" cy="209520"/>
            </a:xfrm>
          </p:grpSpPr>
          <p:sp>
            <p:nvSpPr>
              <p:cNvPr id="304" name="CustomShape 39"/>
              <p:cNvSpPr/>
              <p:nvPr/>
            </p:nvSpPr>
            <p:spPr>
              <a:xfrm>
                <a:off x="5240520" y="3559320"/>
                <a:ext cx="1434240" cy="209520"/>
              </a:xfrm>
              <a:prstGeom prst="rect">
                <a:avLst/>
              </a:prstGeom>
              <a:solidFill>
                <a:srgbClr val="9d9fa5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" name="CustomShape 40"/>
              <p:cNvSpPr/>
              <p:nvPr/>
            </p:nvSpPr>
            <p:spPr>
              <a:xfrm>
                <a:off x="6884280" y="3559320"/>
                <a:ext cx="1434240" cy="209520"/>
              </a:xfrm>
              <a:prstGeom prst="rect">
                <a:avLst/>
              </a:prstGeom>
              <a:solidFill>
                <a:srgbClr val="9d9fa5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6" name="CustomShape 41"/>
            <p:cNvSpPr/>
            <p:nvPr/>
          </p:nvSpPr>
          <p:spPr>
            <a:xfrm>
              <a:off x="6720120" y="2147400"/>
              <a:ext cx="118800" cy="631800"/>
            </a:xfrm>
            <a:prstGeom prst="downArrow">
              <a:avLst>
                <a:gd name="adj1" fmla="val 15544"/>
                <a:gd name="adj2" fmla="val 162123"/>
              </a:avLst>
            </a:prstGeom>
            <a:solidFill>
              <a:srgbClr val="c00000"/>
            </a:solidFill>
            <a:ln w="64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42"/>
            <p:cNvSpPr/>
            <p:nvPr/>
          </p:nvSpPr>
          <p:spPr>
            <a:xfrm>
              <a:off x="6720120" y="3453480"/>
              <a:ext cx="118800" cy="631800"/>
            </a:xfrm>
            <a:prstGeom prst="downArrow">
              <a:avLst>
                <a:gd name="adj1" fmla="val 15544"/>
                <a:gd name="adj2" fmla="val 162123"/>
              </a:avLst>
            </a:prstGeom>
            <a:solidFill>
              <a:schemeClr val="accent1">
                <a:lumMod val="75000"/>
              </a:schemeClr>
            </a:solidFill>
            <a:ln w="64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43"/>
            <p:cNvSpPr/>
            <p:nvPr/>
          </p:nvSpPr>
          <p:spPr>
            <a:xfrm>
              <a:off x="7897320" y="2603160"/>
              <a:ext cx="421200" cy="176040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44"/>
            <p:cNvSpPr/>
            <p:nvPr/>
          </p:nvSpPr>
          <p:spPr>
            <a:xfrm>
              <a:off x="7897320" y="3383280"/>
              <a:ext cx="421200" cy="176040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45"/>
            <p:cNvSpPr/>
            <p:nvPr/>
          </p:nvSpPr>
          <p:spPr>
            <a:xfrm>
              <a:off x="5240520" y="3383280"/>
              <a:ext cx="421200" cy="176040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46"/>
            <p:cNvSpPr/>
            <p:nvPr/>
          </p:nvSpPr>
          <p:spPr>
            <a:xfrm>
              <a:off x="5240520" y="2603160"/>
              <a:ext cx="421200" cy="176040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Picture 12" descr=""/>
          <p:cNvPicPr/>
          <p:nvPr/>
        </p:nvPicPr>
        <p:blipFill>
          <a:blip r:embed="rId1"/>
          <a:srcRect l="0" t="0" r="5562" b="0"/>
          <a:stretch/>
        </p:blipFill>
        <p:spPr>
          <a:xfrm>
            <a:off x="4645080" y="1700640"/>
            <a:ext cx="4489560" cy="3565440"/>
          </a:xfrm>
          <a:prstGeom prst="rect">
            <a:avLst/>
          </a:prstGeom>
          <a:ln>
            <a:noFill/>
          </a:ln>
        </p:spPr>
      </p:pic>
      <p:sp>
        <p:nvSpPr>
          <p:cNvPr id="313" name="CustomShape 1"/>
          <p:cNvSpPr/>
          <p:nvPr/>
        </p:nvSpPr>
        <p:spPr>
          <a:xfrm>
            <a:off x="609480" y="0"/>
            <a:ext cx="78480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fr-FR" sz="3200" spc="-1" strike="noStrike">
                <a:solidFill>
                  <a:srgbClr val="0790c7"/>
                </a:solidFill>
                <a:latin typeface="Tahoma"/>
                <a:ea typeface="MS PGothic"/>
              </a:rPr>
              <a:t>Unsealed Trap: Equalized Pressure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314" name="Picture 3" descr=""/>
          <p:cNvPicPr/>
          <p:nvPr/>
        </p:nvPicPr>
        <p:blipFill>
          <a:blip r:embed="rId2"/>
          <a:stretch/>
        </p:blipFill>
        <p:spPr>
          <a:xfrm>
            <a:off x="100440" y="914400"/>
            <a:ext cx="4520520" cy="5101560"/>
          </a:xfrm>
          <a:prstGeom prst="rect">
            <a:avLst/>
          </a:prstGeom>
          <a:ln>
            <a:noFill/>
          </a:ln>
        </p:spPr>
      </p:pic>
      <p:sp>
        <p:nvSpPr>
          <p:cNvPr id="315" name="CustomShape 2"/>
          <p:cNvSpPr/>
          <p:nvPr/>
        </p:nvSpPr>
        <p:spPr>
          <a:xfrm>
            <a:off x="5307840" y="1059120"/>
            <a:ext cx="29347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133/13 Pa (1/0.1 Torr)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4703040" y="5419800"/>
            <a:ext cx="43246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Pressure quasi equalized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to 1 Torr (133 Pa) within the trap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 flipV="1">
            <a:off x="6299280" y="3889080"/>
            <a:ext cx="129960" cy="152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5"/>
          <p:cNvSpPr/>
          <p:nvPr/>
        </p:nvSpPr>
        <p:spPr>
          <a:xfrm>
            <a:off x="5512680" y="3309120"/>
            <a:ext cx="12675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Pressure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19" name="CustomShape 6"/>
          <p:cNvSpPr/>
          <p:nvPr/>
        </p:nvSpPr>
        <p:spPr>
          <a:xfrm>
            <a:off x="6204960" y="2595240"/>
            <a:ext cx="17413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ff0000"/>
                </a:solidFill>
                <a:latin typeface="Tahoma"/>
                <a:ea typeface="MS PGothic"/>
              </a:rPr>
              <a:t>Gas Velocity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Picture 16" descr=""/>
          <p:cNvPicPr/>
          <p:nvPr/>
        </p:nvPicPr>
        <p:blipFill>
          <a:blip r:embed="rId1"/>
          <a:srcRect l="0" t="0" r="5744" b="0"/>
          <a:stretch/>
        </p:blipFill>
        <p:spPr>
          <a:xfrm>
            <a:off x="4645080" y="1683720"/>
            <a:ext cx="4480920" cy="3565440"/>
          </a:xfrm>
          <a:prstGeom prst="rect">
            <a:avLst/>
          </a:prstGeom>
          <a:ln>
            <a:noFill/>
          </a:ln>
        </p:spPr>
      </p:pic>
      <p:pic>
        <p:nvPicPr>
          <p:cNvPr id="321" name="Picture 14" descr=""/>
          <p:cNvPicPr/>
          <p:nvPr/>
        </p:nvPicPr>
        <p:blipFill>
          <a:blip r:embed="rId2"/>
          <a:stretch/>
        </p:blipFill>
        <p:spPr>
          <a:xfrm>
            <a:off x="100440" y="914400"/>
            <a:ext cx="4520520" cy="5101560"/>
          </a:xfrm>
          <a:prstGeom prst="rect">
            <a:avLst/>
          </a:prstGeom>
          <a:ln>
            <a:noFill/>
          </a:ln>
        </p:spPr>
      </p:pic>
      <p:sp>
        <p:nvSpPr>
          <p:cNvPr id="322" name="CustomShape 1"/>
          <p:cNvSpPr/>
          <p:nvPr/>
        </p:nvSpPr>
        <p:spPr>
          <a:xfrm>
            <a:off x="609480" y="0"/>
            <a:ext cx="78480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fr-FR" sz="3200" spc="-1" strike="noStrike">
                <a:solidFill>
                  <a:srgbClr val="0790c7"/>
                </a:solidFill>
                <a:latin typeface="Tahoma"/>
                <a:ea typeface="MS PGothic"/>
              </a:rPr>
              <a:t>Sealed Trap: Pressure Drop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6141240" y="3543840"/>
            <a:ext cx="12675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Pressure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6104880" y="2635920"/>
            <a:ext cx="17413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ff0000"/>
                </a:solidFill>
                <a:latin typeface="Tahoma"/>
                <a:ea typeface="MS PGothic"/>
              </a:rPr>
              <a:t>Gas Velocity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5317920" y="5540400"/>
            <a:ext cx="31496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Median pressure 71 Pa 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4972320" y="5540400"/>
            <a:ext cx="3840840" cy="552240"/>
          </a:xfrm>
          <a:prstGeom prst="rect">
            <a:avLst/>
          </a:prstGeom>
          <a:blipFill rotWithShape="0">
            <a:blip r:embed="rId3"/>
            <a:stretch>
              <a:fillRect l="-1258" t="0" r="0" b="-3205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 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27" name="CustomShape 6"/>
          <p:cNvSpPr/>
          <p:nvPr/>
        </p:nvSpPr>
        <p:spPr>
          <a:xfrm flipV="1">
            <a:off x="5849280" y="4063320"/>
            <a:ext cx="870120" cy="146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7"/>
          <p:cNvSpPr/>
          <p:nvPr/>
        </p:nvSpPr>
        <p:spPr>
          <a:xfrm>
            <a:off x="5307840" y="1059120"/>
            <a:ext cx="29347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133/13 Pa (1/0.1 Torr)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Picture 17" descr=""/>
          <p:cNvPicPr/>
          <p:nvPr/>
        </p:nvPicPr>
        <p:blipFill>
          <a:blip r:embed="rId1"/>
          <a:stretch/>
        </p:blipFill>
        <p:spPr>
          <a:xfrm>
            <a:off x="-1440" y="3337200"/>
            <a:ext cx="4022640" cy="3016800"/>
          </a:xfrm>
          <a:prstGeom prst="rect">
            <a:avLst/>
          </a:prstGeom>
          <a:ln>
            <a:noFill/>
          </a:ln>
        </p:spPr>
      </p:pic>
      <p:pic>
        <p:nvPicPr>
          <p:cNvPr id="330" name="Picture 20" descr=""/>
          <p:cNvPicPr/>
          <p:nvPr/>
        </p:nvPicPr>
        <p:blipFill>
          <a:blip r:embed="rId2"/>
          <a:stretch/>
        </p:blipFill>
        <p:spPr>
          <a:xfrm>
            <a:off x="-1440" y="319680"/>
            <a:ext cx="4022640" cy="3016800"/>
          </a:xfrm>
          <a:prstGeom prst="rect">
            <a:avLst/>
          </a:prstGeom>
          <a:ln>
            <a:noFill/>
          </a:ln>
        </p:spPr>
      </p:pic>
      <p:pic>
        <p:nvPicPr>
          <p:cNvPr id="331" name="Picture 15" descr=""/>
          <p:cNvPicPr/>
          <p:nvPr/>
        </p:nvPicPr>
        <p:blipFill>
          <a:blip r:embed="rId3"/>
          <a:stretch/>
        </p:blipFill>
        <p:spPr>
          <a:xfrm>
            <a:off x="4275720" y="1384200"/>
            <a:ext cx="4388400" cy="3291120"/>
          </a:xfrm>
          <a:prstGeom prst="rect">
            <a:avLst/>
          </a:prstGeom>
          <a:ln>
            <a:noFill/>
          </a:ln>
        </p:spPr>
      </p:pic>
      <p:sp>
        <p:nvSpPr>
          <p:cNvPr id="332" name="CustomShape 1"/>
          <p:cNvSpPr/>
          <p:nvPr/>
        </p:nvSpPr>
        <p:spPr>
          <a:xfrm>
            <a:off x="718920" y="-61560"/>
            <a:ext cx="78480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3200" spc="-1" strike="noStrike">
                <a:solidFill>
                  <a:srgbClr val="0790c7"/>
                </a:solidFill>
                <a:latin typeface="Tahoma"/>
                <a:ea typeface="MS PGothic"/>
              </a:rPr>
              <a:t>Simulation vs. Experiment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794520" y="5596560"/>
            <a:ext cx="24883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DSMC Sealed Trap 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523440" y="2549520"/>
            <a:ext cx="30304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DSMC Unsealed Trap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35" name="CustomShape 4"/>
          <p:cNvSpPr/>
          <p:nvPr/>
        </p:nvSpPr>
        <p:spPr>
          <a:xfrm>
            <a:off x="5641560" y="4588200"/>
            <a:ext cx="18770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Experimental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Picture 1130" descr=""/>
          <p:cNvPicPr/>
          <p:nvPr/>
        </p:nvPicPr>
        <p:blipFill>
          <a:blip r:embed="rId1"/>
          <a:stretch/>
        </p:blipFill>
        <p:spPr>
          <a:xfrm>
            <a:off x="69480" y="807120"/>
            <a:ext cx="4451400" cy="3339720"/>
          </a:xfrm>
          <a:prstGeom prst="rect">
            <a:avLst/>
          </a:prstGeom>
          <a:ln>
            <a:noFill/>
          </a:ln>
        </p:spPr>
      </p:pic>
      <p:pic>
        <p:nvPicPr>
          <p:cNvPr id="337" name="Picture 16" descr=""/>
          <p:cNvPicPr/>
          <p:nvPr/>
        </p:nvPicPr>
        <p:blipFill>
          <a:blip r:embed="rId2"/>
          <a:stretch/>
        </p:blipFill>
        <p:spPr>
          <a:xfrm>
            <a:off x="4521240" y="653760"/>
            <a:ext cx="4622040" cy="3461040"/>
          </a:xfrm>
          <a:prstGeom prst="rect">
            <a:avLst/>
          </a:prstGeom>
          <a:ln>
            <a:noFill/>
          </a:ln>
        </p:spPr>
      </p:pic>
      <p:sp>
        <p:nvSpPr>
          <p:cNvPr id="338" name="CustomShape 1"/>
          <p:cNvSpPr/>
          <p:nvPr/>
        </p:nvSpPr>
        <p:spPr>
          <a:xfrm>
            <a:off x="0" y="0"/>
            <a:ext cx="91432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2"/>
          <p:cNvSpPr/>
          <p:nvPr/>
        </p:nvSpPr>
        <p:spPr>
          <a:xfrm flipV="1">
            <a:off x="-252720" y="1719360"/>
            <a:ext cx="939600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609480" y="0"/>
            <a:ext cx="78480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fr-FR" sz="3200" spc="-1" strike="noStrike">
                <a:solidFill>
                  <a:srgbClr val="0790c7"/>
                </a:solidFill>
                <a:latin typeface="Tahoma"/>
                <a:ea typeface="MS PGothic"/>
              </a:rPr>
              <a:t>LBM vs DSMC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341" name="CustomShape 4"/>
          <p:cNvSpPr/>
          <p:nvPr/>
        </p:nvSpPr>
        <p:spPr>
          <a:xfrm>
            <a:off x="654840" y="2330640"/>
            <a:ext cx="12430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i="1" lang="fr-FR" sz="2000" spc="-1" strike="noStrike">
                <a:solidFill>
                  <a:srgbClr val="44546a"/>
                </a:solidFill>
                <a:latin typeface="Calibri"/>
                <a:ea typeface="Calibri"/>
              </a:rPr>
              <a:t>133/70 Pa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42" name="CustomShape 5"/>
          <p:cNvSpPr/>
          <p:nvPr/>
        </p:nvSpPr>
        <p:spPr>
          <a:xfrm>
            <a:off x="308520" y="4376160"/>
            <a:ext cx="8121960" cy="22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LBM Works at all pressure range where DSMC can be used only at low Kn number.</a:t>
            </a:r>
            <a:endParaRPr b="0" lang="fr-FR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LBM is very fast (minutes), has real time capabilities, while DSMC take hours or days for steady flow calculation.</a:t>
            </a:r>
            <a:endParaRPr b="0" lang="fr-FR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Simple Model of LBM cannot cope with high speed high Knudsen number flows where compressible and thermic effects cannot be neglected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43" name="CustomShape 6"/>
          <p:cNvSpPr/>
          <p:nvPr/>
        </p:nvSpPr>
        <p:spPr>
          <a:xfrm>
            <a:off x="5322240" y="2277360"/>
            <a:ext cx="12430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i="1" lang="fr-FR" sz="2000" spc="-1" strike="noStrike">
                <a:solidFill>
                  <a:srgbClr val="44546a"/>
                </a:solidFill>
                <a:latin typeface="Calibri"/>
                <a:ea typeface="Calibri"/>
              </a:rPr>
              <a:t>133/13 Pa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609480" y="0"/>
            <a:ext cx="78480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fr-FR" sz="3200" spc="-1" strike="noStrike">
                <a:solidFill>
                  <a:srgbClr val="0790c7"/>
                </a:solidFill>
                <a:latin typeface="Tahoma"/>
                <a:ea typeface="MS PGothic"/>
              </a:rPr>
              <a:t>Conclusions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321480" y="914400"/>
            <a:ext cx="8381520" cy="59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ahoma"/>
                <a:ea typeface="MS PGothic"/>
              </a:rPr>
              <a:t>With CITSIM, we successfully improved the computational speed combining the use of more suited algorithms and hardware acceleration (GPU, multicore architecture) while maintaining calculation accuracy.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Tahoma"/>
                <a:ea typeface="MS PGothic"/>
              </a:rPr>
              <a:t> </a:t>
            </a:r>
            <a:endParaRPr b="0" lang="fr-FR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ahoma"/>
                <a:ea typeface="MS PGothic"/>
              </a:rPr>
              <a:t>We worked hard on elaborating a collision model using the real potential of interaction and inelasticity. The success of preliminary results in helium buffer gas needs to be confirm in nitrogen.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Tahoma"/>
                <a:ea typeface="MS PGothic"/>
              </a:rPr>
              <a:t>We worked hard on using Lattice Boltzmann Method for the calculation of rarefied gas flow since it has the great advantage of being much faster and remaining valid over a greater pressure range than the others computational methods.  </a:t>
            </a:r>
            <a:endParaRPr b="0" lang="fr-FR" sz="2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71680" y="562320"/>
            <a:ext cx="78480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fr-FR" sz="3200" spc="-1" strike="noStrike">
                <a:solidFill>
                  <a:srgbClr val="0790c7"/>
                </a:solidFill>
                <a:latin typeface="Tahoma"/>
                <a:ea typeface="MS PGothic"/>
              </a:rPr>
              <a:t>Staff scientist, Ramsey Lab, UNC</a:t>
            </a:r>
            <a:br/>
            <a:r>
              <a:rPr b="1" lang="fr-FR" sz="3200" spc="-1" strike="noStrike">
                <a:solidFill>
                  <a:srgbClr val="0790c7"/>
                </a:solidFill>
                <a:latin typeface="Tahoma"/>
                <a:ea typeface="MS PGothic"/>
              </a:rPr>
              <a:t>2011-2017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06440" y="1676880"/>
            <a:ext cx="8012880" cy="48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fc0128"/>
              </a:buClr>
              <a:buFont typeface="Symbol"/>
              <a:buChar char=""/>
            </a:pPr>
            <a:r>
              <a:rPr b="0" lang="fr-FR" sz="2400" spc="-1" strike="noStrike">
                <a:solidFill>
                  <a:srgbClr val="000000"/>
                </a:solidFill>
                <a:latin typeface="Tahoma"/>
                <a:ea typeface="MS PGothic"/>
              </a:rPr>
              <a:t>Development of a portable ion trap mass spectrometer based on the technology of microscale ion traps operated in the low vacuum range (~1-10 Torr).</a:t>
            </a:r>
            <a:endParaRPr b="0" lang="fr-FR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fc0128"/>
              </a:buClr>
              <a:buFont typeface="Symbol"/>
              <a:buChar char=""/>
            </a:pPr>
            <a:r>
              <a:rPr b="0" lang="fr-FR" sz="2400" spc="-1" strike="noStrike">
                <a:solidFill>
                  <a:srgbClr val="000000"/>
                </a:solidFill>
                <a:latin typeface="Tahoma"/>
                <a:ea typeface="MS PGothic"/>
              </a:rPr>
              <a:t>I was in charge of the development of high performance simulation programs for the modelling of the system, CITSIM for Collisional Ion Trap Simulator. It featured: </a:t>
            </a:r>
            <a:endParaRPr b="0" lang="fr-FR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00ae00"/>
              </a:buClr>
              <a:buFont typeface="Courier New"/>
              <a:buChar char="o"/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Ions Trajectories calculation on multicore architecture and GPU</a:t>
            </a:r>
            <a:endParaRPr b="0" lang="fr-FR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00ae00"/>
              </a:buClr>
              <a:buFont typeface="Courier New"/>
              <a:buChar char="o"/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Realistic model of ions-gaz collision</a:t>
            </a:r>
            <a:endParaRPr b="0" lang="fr-FR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00ae00"/>
              </a:buClr>
              <a:buFont typeface="Courier New"/>
              <a:buChar char="o"/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Impact of Rarefied gas flow in microscale ions traps using Lattice Boltzmann Method or Direct Simulation Monte Carlo (DSMC).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7" descr=""/>
          <p:cNvPicPr/>
          <p:nvPr/>
        </p:nvPicPr>
        <p:blipFill>
          <a:blip r:embed="rId1"/>
          <a:stretch/>
        </p:blipFill>
        <p:spPr>
          <a:xfrm>
            <a:off x="2624040" y="2681280"/>
            <a:ext cx="2392920" cy="215712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609480" y="0"/>
            <a:ext cx="78480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fr-FR" sz="3200" spc="-1" strike="noStrike">
                <a:solidFill>
                  <a:srgbClr val="0790c7"/>
                </a:solidFill>
                <a:latin typeface="Tahoma"/>
                <a:ea typeface="MS PGothic"/>
              </a:rPr>
              <a:t>Micro Mass Spec Project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609480" y="956880"/>
            <a:ext cx="7771680" cy="48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Tahoma"/>
                <a:ea typeface="MS PGothic"/>
              </a:rPr>
              <a:t>Achieve portability through:</a:t>
            </a:r>
            <a:endParaRPr b="0" lang="fr-FR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c0128"/>
              </a:buClr>
              <a:buFont typeface="Symbol"/>
              <a:buChar char=""/>
            </a:pPr>
            <a:r>
              <a:rPr b="0" lang="fr-FR" sz="2800" spc="-1" strike="noStrike">
                <a:solidFill>
                  <a:srgbClr val="000000"/>
                </a:solidFill>
                <a:latin typeface="Tahoma"/>
                <a:ea typeface="MS PGothic"/>
              </a:rPr>
              <a:t>Miniaturization</a:t>
            </a:r>
            <a:endParaRPr b="0" lang="fr-FR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c0128"/>
              </a:buClr>
              <a:buFont typeface="Symbol"/>
              <a:buChar char=""/>
            </a:pPr>
            <a:r>
              <a:rPr b="0" lang="fr-FR" sz="2800" spc="-1" strike="noStrike">
                <a:solidFill>
                  <a:srgbClr val="000000"/>
                </a:solidFill>
                <a:latin typeface="Tahoma"/>
                <a:ea typeface="MS PGothic"/>
              </a:rPr>
              <a:t>Allowing mass spectrometry at high pressures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165" name="Picture 4" descr=""/>
          <p:cNvPicPr/>
          <p:nvPr/>
        </p:nvPicPr>
        <p:blipFill>
          <a:blip r:embed="rId2"/>
          <a:stretch/>
        </p:blipFill>
        <p:spPr>
          <a:xfrm>
            <a:off x="5101200" y="2687760"/>
            <a:ext cx="3886920" cy="3276000"/>
          </a:xfrm>
          <a:prstGeom prst="rect">
            <a:avLst/>
          </a:prstGeom>
          <a:ln>
            <a:noFill/>
          </a:ln>
        </p:spPr>
      </p:pic>
      <p:pic>
        <p:nvPicPr>
          <p:cNvPr id="166" name="Picture 2" descr=""/>
          <p:cNvPicPr/>
          <p:nvPr/>
        </p:nvPicPr>
        <p:blipFill>
          <a:blip r:embed="rId3"/>
          <a:stretch/>
        </p:blipFill>
        <p:spPr>
          <a:xfrm>
            <a:off x="137880" y="2687760"/>
            <a:ext cx="2376000" cy="3428280"/>
          </a:xfrm>
          <a:prstGeom prst="rect">
            <a:avLst/>
          </a:prstGeom>
          <a:ln w="9360">
            <a:noFill/>
          </a:ln>
        </p:spPr>
      </p:pic>
      <p:sp>
        <p:nvSpPr>
          <p:cNvPr id="167" name="CustomShape 3"/>
          <p:cNvSpPr/>
          <p:nvPr/>
        </p:nvSpPr>
        <p:spPr>
          <a:xfrm>
            <a:off x="2323800" y="3417840"/>
            <a:ext cx="852120" cy="492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68" name="Formula 4"/>
              <p:cNvSpPr txBox="1"/>
              <p:nvPr/>
            </p:nvSpPr>
            <p:spPr>
              <a:xfrm>
                <a:off x="3067560" y="5166000"/>
                <a:ext cx="1326960" cy="808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num>
                        <m:r>
                          <m:t xml:space="preserve">∆</m:t>
                        </m:r>
                        <m:r>
                          <m:t xml:space="preserve">𝑚</m:t>
                        </m:r>
                      </m:num>
                      <m:den>
                        <m:r>
                          <m:t xml:space="preserve">𝑚</m:t>
                        </m:r>
                      </m:den>
                    </m:f>
                    <m:r>
                      <m:t xml:space="preserve">∝</m:t>
                    </m:r>
                    <m:f>
                      <m:num>
                        <m:r>
                          <m:t xml:space="preserve">𝑃</m:t>
                        </m:r>
                      </m:num>
                      <m:den>
                        <m:r>
                          <m:t xml:space="preserve">Ω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169" name="CustomShape 5"/>
          <p:cNvSpPr/>
          <p:nvPr/>
        </p:nvSpPr>
        <p:spPr>
          <a:xfrm>
            <a:off x="3067560" y="5166000"/>
            <a:ext cx="1326960" cy="8085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 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09480" y="0"/>
            <a:ext cx="78480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fr-FR" sz="3200" spc="-1" strike="noStrike">
                <a:solidFill>
                  <a:srgbClr val="0790c7"/>
                </a:solidFill>
                <a:latin typeface="Tahoma"/>
                <a:ea typeface="MS PGothic"/>
              </a:rPr>
              <a:t>CITSIM Schematic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91432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Picture 121" descr=""/>
          <p:cNvPicPr/>
          <p:nvPr/>
        </p:nvPicPr>
        <p:blipFill>
          <a:blip r:embed="rId1"/>
          <a:stretch/>
        </p:blipFill>
        <p:spPr>
          <a:xfrm>
            <a:off x="609480" y="1266840"/>
            <a:ext cx="8049960" cy="4880520"/>
          </a:xfrm>
          <a:prstGeom prst="rect">
            <a:avLst/>
          </a:prstGeom>
          <a:ln>
            <a:noFill/>
          </a:ln>
        </p:spPr>
      </p:pic>
      <p:sp>
        <p:nvSpPr>
          <p:cNvPr id="173" name="CustomShape 3"/>
          <p:cNvSpPr/>
          <p:nvPr/>
        </p:nvSpPr>
        <p:spPr>
          <a:xfrm>
            <a:off x="3098160" y="4735800"/>
            <a:ext cx="2198880" cy="1154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Tahoma"/>
                <a:ea typeface="MS PGothic"/>
              </a:rPr>
              <a:t>Subroutines for trajectory calculation, collisions and ion-ion interaction on multi-cores architecture</a:t>
            </a:r>
            <a:endParaRPr b="0" lang="fr-FR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0720" y="208800"/>
            <a:ext cx="7902360" cy="87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fr-FR" sz="3200" spc="-1" strike="noStrike">
                <a:solidFill>
                  <a:srgbClr val="0790c7"/>
                </a:solidFill>
                <a:latin typeface="Tahoma"/>
                <a:ea typeface="MS PGothic"/>
              </a:rPr>
              <a:t>Computational speed improvement compared to Simion3D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175" name="Picture 4" descr=""/>
          <p:cNvPicPr/>
          <p:nvPr/>
        </p:nvPicPr>
        <p:blipFill>
          <a:blip r:embed="rId1"/>
          <a:stretch/>
        </p:blipFill>
        <p:spPr>
          <a:xfrm>
            <a:off x="-67680" y="1347120"/>
            <a:ext cx="4966200" cy="3724200"/>
          </a:xfrm>
          <a:prstGeom prst="rect">
            <a:avLst/>
          </a:prstGeom>
          <a:ln>
            <a:noFill/>
          </a:ln>
        </p:spPr>
      </p:pic>
      <p:pic>
        <p:nvPicPr>
          <p:cNvPr id="176" name="Picture 7" descr=""/>
          <p:cNvPicPr/>
          <p:nvPr/>
        </p:nvPicPr>
        <p:blipFill>
          <a:blip r:embed="rId2"/>
          <a:stretch/>
        </p:blipFill>
        <p:spPr>
          <a:xfrm>
            <a:off x="4481640" y="1358280"/>
            <a:ext cx="4853520" cy="369828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107640" y="5162400"/>
            <a:ext cx="8764920" cy="16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A speed up ×46 with respect to SIMION at high pressure and ×200 without collisions.</a:t>
            </a:r>
            <a:endParaRPr b="0" lang="fr-FR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Use of OpenMP directives to distribute calculations over the cores. A speed up by a factor n roughly achieved by n threads (weak scaling): code is highly parallelizable.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09480" y="0"/>
            <a:ext cx="78480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fr-FR" sz="3200" spc="-1" strike="noStrike">
                <a:solidFill>
                  <a:srgbClr val="0790c7"/>
                </a:solidFill>
                <a:latin typeface="Tahoma"/>
                <a:ea typeface="MS PGothic"/>
              </a:rPr>
              <a:t>Ion-Ion interaction GPU acceleration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179" name="Picture 3" descr=""/>
          <p:cNvPicPr/>
          <p:nvPr/>
        </p:nvPicPr>
        <p:blipFill>
          <a:blip r:embed="rId1"/>
          <a:stretch/>
        </p:blipFill>
        <p:spPr>
          <a:xfrm>
            <a:off x="82800" y="956880"/>
            <a:ext cx="4201560" cy="3380040"/>
          </a:xfrm>
          <a:prstGeom prst="rect">
            <a:avLst/>
          </a:prstGeom>
          <a:ln>
            <a:noFill/>
          </a:ln>
        </p:spPr>
      </p:pic>
      <p:grpSp>
        <p:nvGrpSpPr>
          <p:cNvPr id="180" name="Group 2"/>
          <p:cNvGrpSpPr/>
          <p:nvPr/>
        </p:nvGrpSpPr>
        <p:grpSpPr>
          <a:xfrm>
            <a:off x="4291560" y="873720"/>
            <a:ext cx="4761360" cy="3840840"/>
            <a:chOff x="4291560" y="873720"/>
            <a:chExt cx="4761360" cy="3840840"/>
          </a:xfrm>
        </p:grpSpPr>
        <p:pic>
          <p:nvPicPr>
            <p:cNvPr id="181" name="Picture 5" descr=""/>
            <p:cNvPicPr/>
            <p:nvPr/>
          </p:nvPicPr>
          <p:blipFill>
            <a:blip r:embed="rId2"/>
            <a:stretch/>
          </p:blipFill>
          <p:spPr>
            <a:xfrm>
              <a:off x="4291560" y="884160"/>
              <a:ext cx="2441880" cy="1931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2" name="Picture 6" descr=""/>
            <p:cNvPicPr/>
            <p:nvPr/>
          </p:nvPicPr>
          <p:blipFill>
            <a:blip r:embed="rId3"/>
            <a:stretch/>
          </p:blipFill>
          <p:spPr>
            <a:xfrm>
              <a:off x="4324680" y="2778840"/>
              <a:ext cx="2441880" cy="1931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3" name="Picture 7" descr=""/>
            <p:cNvPicPr/>
            <p:nvPr/>
          </p:nvPicPr>
          <p:blipFill>
            <a:blip r:embed="rId4"/>
            <a:stretch/>
          </p:blipFill>
          <p:spPr>
            <a:xfrm>
              <a:off x="6611040" y="2783160"/>
              <a:ext cx="2441880" cy="1931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4" name="CustomShape 3"/>
            <p:cNvSpPr/>
            <p:nvPr/>
          </p:nvSpPr>
          <p:spPr>
            <a:xfrm>
              <a:off x="5109840" y="1850040"/>
              <a:ext cx="1391400" cy="509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fr-FR" sz="1600" spc="-1" strike="noStrike">
                  <a:solidFill>
                    <a:srgbClr val="000000"/>
                  </a:solidFill>
                  <a:latin typeface="Calibri"/>
                  <a:ea typeface="Times New Roman"/>
                </a:rPr>
                <a:t>500 ions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185" name="CustomShape 4"/>
            <p:cNvSpPr/>
            <p:nvPr/>
          </p:nvSpPr>
          <p:spPr>
            <a:xfrm>
              <a:off x="5082480" y="3745080"/>
              <a:ext cx="989280" cy="380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fr-FR" sz="1600" spc="-1" strike="noStrike">
                  <a:solidFill>
                    <a:srgbClr val="000000"/>
                  </a:solidFill>
                  <a:latin typeface="Calibri"/>
                  <a:ea typeface="Times New Roman"/>
                </a:rPr>
                <a:t>5000 ions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186" name="CustomShape 5"/>
            <p:cNvSpPr/>
            <p:nvPr/>
          </p:nvSpPr>
          <p:spPr>
            <a:xfrm>
              <a:off x="7315920" y="3675240"/>
              <a:ext cx="1149120" cy="47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fr-FR" sz="1600" spc="-1" strike="noStrike">
                  <a:solidFill>
                    <a:srgbClr val="000000"/>
                  </a:solidFill>
                  <a:latin typeface="Calibri"/>
                  <a:ea typeface="Times New Roman"/>
                </a:rPr>
                <a:t>10000 ions</a:t>
              </a:r>
              <a:endParaRPr b="0" lang="fr-FR" sz="1600" spc="-1" strike="noStrike">
                <a:latin typeface="Arial"/>
              </a:endParaRPr>
            </a:p>
          </p:txBody>
        </p:sp>
        <p:pic>
          <p:nvPicPr>
            <p:cNvPr id="187" name="Picture 11" descr=""/>
            <p:cNvPicPr/>
            <p:nvPr/>
          </p:nvPicPr>
          <p:blipFill>
            <a:blip r:embed="rId5"/>
            <a:stretch/>
          </p:blipFill>
          <p:spPr>
            <a:xfrm>
              <a:off x="6604560" y="873720"/>
              <a:ext cx="2441880" cy="1931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8" name="CustomShape 6"/>
            <p:cNvSpPr/>
            <p:nvPr/>
          </p:nvSpPr>
          <p:spPr>
            <a:xfrm>
              <a:off x="7399800" y="1839960"/>
              <a:ext cx="1271880" cy="400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fr-FR" sz="1600" spc="-1" strike="noStrike">
                  <a:solidFill>
                    <a:srgbClr val="000000"/>
                  </a:solidFill>
                  <a:latin typeface="Calibri"/>
                  <a:ea typeface="Times New Roman"/>
                </a:rPr>
                <a:t>2000 ions</a:t>
              </a:r>
              <a:endParaRPr b="0" lang="fr-FR" sz="1600" spc="-1" strike="noStrike">
                <a:latin typeface="Arial"/>
              </a:endParaRPr>
            </a:p>
          </p:txBody>
        </p:sp>
      </p:grpSp>
      <p:sp>
        <p:nvSpPr>
          <p:cNvPr id="189" name="CustomShape 7"/>
          <p:cNvSpPr/>
          <p:nvPr/>
        </p:nvSpPr>
        <p:spPr>
          <a:xfrm>
            <a:off x="114840" y="4978440"/>
            <a:ext cx="8837280" cy="13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Calibri"/>
              </a:rPr>
              <a:t>Computational complexity is effectively reduced from O(N^2) to nearly O(N) for practical number of ions N: A 0.1 ms flight of N=5000 ions takes 14 mins with the GPU compared to 7 hrs 20 mins with the CPU, N=10000 ions takes 25 mins with the GPU while it would take 30 hours with the CPU! 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3" descr=""/>
          <p:cNvPicPr/>
          <p:nvPr/>
        </p:nvPicPr>
        <p:blipFill>
          <a:blip r:embed="rId1"/>
          <a:stretch/>
        </p:blipFill>
        <p:spPr>
          <a:xfrm>
            <a:off x="4074840" y="343080"/>
            <a:ext cx="5416560" cy="4061880"/>
          </a:xfrm>
          <a:prstGeom prst="rect">
            <a:avLst/>
          </a:prstGeom>
          <a:ln>
            <a:noFill/>
          </a:ln>
        </p:spPr>
      </p:pic>
      <p:pic>
        <p:nvPicPr>
          <p:cNvPr id="191" name="Picture 4" descr=""/>
          <p:cNvPicPr/>
          <p:nvPr/>
        </p:nvPicPr>
        <p:blipFill>
          <a:blip r:embed="rId2"/>
          <a:stretch/>
        </p:blipFill>
        <p:spPr>
          <a:xfrm>
            <a:off x="6026400" y="4405680"/>
            <a:ext cx="3024720" cy="2284560"/>
          </a:xfrm>
          <a:prstGeom prst="rect">
            <a:avLst/>
          </a:prstGeom>
          <a:ln>
            <a:noFill/>
          </a:ln>
        </p:spPr>
      </p:pic>
      <p:pic>
        <p:nvPicPr>
          <p:cNvPr id="192" name="Picture 5" descr=""/>
          <p:cNvPicPr/>
          <p:nvPr/>
        </p:nvPicPr>
        <p:blipFill>
          <a:blip r:embed="rId3"/>
          <a:stretch/>
        </p:blipFill>
        <p:spPr>
          <a:xfrm>
            <a:off x="82800" y="4247640"/>
            <a:ext cx="5942880" cy="2609640"/>
          </a:xfrm>
          <a:prstGeom prst="rect">
            <a:avLst/>
          </a:prstGeom>
          <a:ln>
            <a:noFill/>
          </a:ln>
        </p:spPr>
      </p:pic>
      <p:sp>
        <p:nvSpPr>
          <p:cNvPr id="193" name="CustomShape 1"/>
          <p:cNvSpPr/>
          <p:nvPr/>
        </p:nvSpPr>
        <p:spPr>
          <a:xfrm>
            <a:off x="609480" y="0"/>
            <a:ext cx="78480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fr-FR" sz="3200" spc="-1" strike="noStrike">
                <a:solidFill>
                  <a:srgbClr val="0790c7"/>
                </a:solidFill>
                <a:latin typeface="Tahoma"/>
                <a:ea typeface="MS PGothic"/>
              </a:rPr>
              <a:t>Realistic collision model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194" name="Picture 6" descr=""/>
          <p:cNvPicPr/>
          <p:nvPr/>
        </p:nvPicPr>
        <p:blipFill>
          <a:blip r:embed="rId4"/>
          <a:stretch/>
        </p:blipFill>
        <p:spPr>
          <a:xfrm>
            <a:off x="0" y="972360"/>
            <a:ext cx="4210200" cy="3274560"/>
          </a:xfrm>
          <a:prstGeom prst="rect">
            <a:avLst/>
          </a:prstGeom>
          <a:ln>
            <a:noFill/>
          </a:ln>
        </p:spPr>
      </p:pic>
      <p:sp>
        <p:nvSpPr>
          <p:cNvPr id="195" name="CustomShape 2"/>
          <p:cNvSpPr/>
          <p:nvPr/>
        </p:nvSpPr>
        <p:spPr>
          <a:xfrm>
            <a:off x="2315160" y="1908720"/>
            <a:ext cx="2462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Times New Roman"/>
              </a:rPr>
              <a:t>,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1468080" y="1908720"/>
            <a:ext cx="1940400" cy="557280"/>
          </a:xfrm>
          <a:prstGeom prst="rect">
            <a:avLst/>
          </a:prstGeom>
          <a:blipFill rotWithShape="0">
            <a:blip r:embed="rId5"/>
            <a:stretch>
              <a:fillRect l="0" t="0" r="-2799" b="-18373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 </a:t>
            </a:r>
            <a:endParaRPr b="0" lang="fr-FR" sz="20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97" name="Formula 4"/>
              <p:cNvSpPr txBox="1"/>
              <p:nvPr/>
            </p:nvSpPr>
            <p:spPr>
              <a:xfrm>
                <a:off x="1907280" y="2683080"/>
                <a:ext cx="1332360" cy="673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𝝀</m:t>
                    </m:r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𝒗</m:t>
                            </m:r>
                          </m:e>
                          <m:sub>
                            <m:r>
                              <m:t xml:space="preserve">𝒊𝒐𝒏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 xml:space="preserve">𝒗</m:t>
                            </m:r>
                          </m:e>
                          <m:sub>
                            <m:r>
                              <m:t xml:space="preserve">𝒓</m:t>
                            </m:r>
                          </m:sub>
                        </m:sSub>
                        <m:r>
                          <m:t xml:space="preserve">𝝈</m:t>
                        </m:r>
                        <m:r>
                          <m:t xml:space="preserve">𝒏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198" name="CustomShape 5"/>
          <p:cNvSpPr/>
          <p:nvPr/>
        </p:nvSpPr>
        <p:spPr>
          <a:xfrm>
            <a:off x="1907280" y="2683080"/>
            <a:ext cx="1332360" cy="67356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 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5" descr=""/>
          <p:cNvPicPr/>
          <p:nvPr/>
        </p:nvPicPr>
        <p:blipFill>
          <a:blip r:embed="rId1"/>
          <a:stretch/>
        </p:blipFill>
        <p:spPr>
          <a:xfrm>
            <a:off x="0" y="1168200"/>
            <a:ext cx="6634080" cy="4571280"/>
          </a:xfrm>
          <a:prstGeom prst="rect">
            <a:avLst/>
          </a:prstGeom>
          <a:ln>
            <a:noFill/>
          </a:ln>
        </p:spPr>
      </p:pic>
      <p:sp>
        <p:nvSpPr>
          <p:cNvPr id="200" name="CustomShape 1"/>
          <p:cNvSpPr/>
          <p:nvPr/>
        </p:nvSpPr>
        <p:spPr>
          <a:xfrm>
            <a:off x="609480" y="28800"/>
            <a:ext cx="78480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fr-FR" sz="3200" spc="-1" strike="noStrike">
                <a:solidFill>
                  <a:srgbClr val="0790c7"/>
                </a:solidFill>
                <a:latin typeface="Tahoma"/>
                <a:ea typeface="MS PGothic"/>
              </a:rPr>
              <a:t>Flow Effect: Experiment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 flipH="1">
            <a:off x="2815200" y="1294560"/>
            <a:ext cx="202320" cy="176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"/>
          <p:cNvSpPr/>
          <p:nvPr/>
        </p:nvSpPr>
        <p:spPr>
          <a:xfrm>
            <a:off x="-54720" y="1295280"/>
            <a:ext cx="1454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Glow 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Discharge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609480" y="2008440"/>
            <a:ext cx="532800" cy="134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5"/>
          <p:cNvSpPr/>
          <p:nvPr/>
        </p:nvSpPr>
        <p:spPr>
          <a:xfrm>
            <a:off x="1788480" y="1598760"/>
            <a:ext cx="320400" cy="145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6"/>
          <p:cNvSpPr/>
          <p:nvPr/>
        </p:nvSpPr>
        <p:spPr>
          <a:xfrm>
            <a:off x="1313640" y="878400"/>
            <a:ext cx="9489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7-Trap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Array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06" name="CustomShape 7"/>
          <p:cNvSpPr/>
          <p:nvPr/>
        </p:nvSpPr>
        <p:spPr>
          <a:xfrm>
            <a:off x="1315080" y="5495760"/>
            <a:ext cx="15876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9d00"/>
                </a:solidFill>
                <a:latin typeface="Tahoma"/>
                <a:ea typeface="MS PGothic"/>
              </a:rPr>
              <a:t>Inlet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+ </a:t>
            </a:r>
            <a:r>
              <a:rPr b="0" lang="fr-FR" sz="2000" spc="-1" strike="noStrike">
                <a:solidFill>
                  <a:srgbClr val="2c60ff"/>
                </a:solidFill>
                <a:latin typeface="Tahoma"/>
                <a:ea typeface="MS PGothic"/>
              </a:rPr>
              <a:t>Pumping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07" name="CustomShape 8"/>
          <p:cNvSpPr/>
          <p:nvPr/>
        </p:nvSpPr>
        <p:spPr>
          <a:xfrm>
            <a:off x="5355360" y="1548000"/>
            <a:ext cx="30963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Pressure Measurement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08" name="CustomShape 9"/>
          <p:cNvSpPr/>
          <p:nvPr/>
        </p:nvSpPr>
        <p:spPr>
          <a:xfrm flipH="1">
            <a:off x="5901480" y="2028960"/>
            <a:ext cx="96840" cy="74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09" name="Picture 150" descr=""/>
          <p:cNvPicPr/>
          <p:nvPr/>
        </p:nvPicPr>
        <p:blipFill>
          <a:blip r:embed="rId2"/>
          <a:srcRect l="25004" t="36076" r="21874" b="16379"/>
          <a:stretch/>
        </p:blipFill>
        <p:spPr>
          <a:xfrm>
            <a:off x="5674680" y="3350520"/>
            <a:ext cx="3302640" cy="2216160"/>
          </a:xfrm>
          <a:prstGeom prst="rect">
            <a:avLst/>
          </a:prstGeom>
          <a:ln>
            <a:noFill/>
          </a:ln>
        </p:spPr>
      </p:pic>
      <p:sp>
        <p:nvSpPr>
          <p:cNvPr id="210" name="CustomShape 10"/>
          <p:cNvSpPr/>
          <p:nvPr/>
        </p:nvSpPr>
        <p:spPr>
          <a:xfrm>
            <a:off x="2424960" y="804240"/>
            <a:ext cx="17686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Faraday Cup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11" name="CustomShape 11"/>
          <p:cNvSpPr/>
          <p:nvPr/>
        </p:nvSpPr>
        <p:spPr>
          <a:xfrm>
            <a:off x="3708360" y="5686560"/>
            <a:ext cx="30963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Pressure Measurement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12" name="CustomShape 12"/>
          <p:cNvSpPr/>
          <p:nvPr/>
        </p:nvSpPr>
        <p:spPr>
          <a:xfrm flipV="1">
            <a:off x="5453280" y="4587840"/>
            <a:ext cx="1872360" cy="109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3"/>
          <p:cNvSpPr/>
          <p:nvPr/>
        </p:nvSpPr>
        <p:spPr>
          <a:xfrm>
            <a:off x="2852640" y="3679920"/>
            <a:ext cx="640800" cy="8546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4"/>
          <p:cNvSpPr/>
          <p:nvPr/>
        </p:nvSpPr>
        <p:spPr>
          <a:xfrm>
            <a:off x="2723040" y="4605480"/>
            <a:ext cx="900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2c60ff"/>
                </a:solidFill>
                <a:latin typeface="Tahoma"/>
                <a:ea typeface="MS PGothic"/>
              </a:rPr>
              <a:t>Pump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15" name="CustomShape 15"/>
          <p:cNvSpPr/>
          <p:nvPr/>
        </p:nvSpPr>
        <p:spPr>
          <a:xfrm>
            <a:off x="380520" y="4414320"/>
            <a:ext cx="156312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P</a:t>
            </a:r>
            <a:r>
              <a:rPr b="1" lang="fr-FR" sz="2000" spc="-1" strike="noStrike" baseline="-25000">
                <a:solidFill>
                  <a:srgbClr val="000000"/>
                </a:solidFill>
                <a:latin typeface="Tahoma"/>
                <a:ea typeface="MS PGothic"/>
              </a:rPr>
              <a:t>1</a:t>
            </a: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: ~1 Torr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16" name="CustomShape 16"/>
          <p:cNvSpPr/>
          <p:nvPr/>
        </p:nvSpPr>
        <p:spPr>
          <a:xfrm flipV="1">
            <a:off x="1409760" y="3392640"/>
            <a:ext cx="510120" cy="102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7"/>
          <p:cNvSpPr/>
          <p:nvPr/>
        </p:nvSpPr>
        <p:spPr>
          <a:xfrm>
            <a:off x="3661560" y="3993840"/>
            <a:ext cx="184500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P</a:t>
            </a:r>
            <a:r>
              <a:rPr b="1" lang="fr-FR" sz="2000" spc="-1" strike="noStrike" baseline="-25000">
                <a:solidFill>
                  <a:srgbClr val="000000"/>
                </a:solidFill>
                <a:latin typeface="Tahoma"/>
                <a:ea typeface="MS PGothic"/>
              </a:rPr>
              <a:t>2</a:t>
            </a: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: 1-0.1 Torr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18" name="CustomShape 18"/>
          <p:cNvSpPr/>
          <p:nvPr/>
        </p:nvSpPr>
        <p:spPr>
          <a:xfrm flipH="1" flipV="1">
            <a:off x="4100400" y="2931120"/>
            <a:ext cx="563400" cy="97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9"/>
          <p:cNvSpPr/>
          <p:nvPr/>
        </p:nvSpPr>
        <p:spPr>
          <a:xfrm>
            <a:off x="1998720" y="4811040"/>
            <a:ext cx="267480" cy="4723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20"/>
          <p:cNvSpPr/>
          <p:nvPr/>
        </p:nvSpPr>
        <p:spPr>
          <a:xfrm rot="10800000">
            <a:off x="2370960" y="5526720"/>
            <a:ext cx="115200" cy="4683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3" descr=""/>
          <p:cNvPicPr/>
          <p:nvPr/>
        </p:nvPicPr>
        <p:blipFill>
          <a:blip r:embed="rId1"/>
          <a:stretch/>
        </p:blipFill>
        <p:spPr>
          <a:xfrm>
            <a:off x="0" y="1227600"/>
            <a:ext cx="5050440" cy="3787560"/>
          </a:xfrm>
          <a:prstGeom prst="rect">
            <a:avLst/>
          </a:prstGeom>
          <a:ln>
            <a:noFill/>
          </a:ln>
        </p:spPr>
      </p:pic>
      <p:sp>
        <p:nvSpPr>
          <p:cNvPr id="222" name="CustomShape 1"/>
          <p:cNvSpPr/>
          <p:nvPr/>
        </p:nvSpPr>
        <p:spPr>
          <a:xfrm>
            <a:off x="0" y="202680"/>
            <a:ext cx="914328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fr-FR" sz="3000" spc="-1" strike="noStrike">
                <a:solidFill>
                  <a:srgbClr val="0790c7"/>
                </a:solidFill>
                <a:latin typeface="Tahoma"/>
                <a:ea typeface="MS PGothic"/>
              </a:rPr>
              <a:t>Experimental Result: Ion Signal Enhancement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223" name="Line 2"/>
          <p:cNvSpPr/>
          <p:nvPr/>
        </p:nvSpPr>
        <p:spPr>
          <a:xfrm>
            <a:off x="5236560" y="2838240"/>
            <a:ext cx="453240" cy="3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24" name="Picture 58" descr=""/>
          <p:cNvPicPr/>
          <p:nvPr/>
        </p:nvPicPr>
        <p:blipFill>
          <a:blip r:embed="rId2"/>
          <a:stretch/>
        </p:blipFill>
        <p:spPr>
          <a:xfrm>
            <a:off x="4708800" y="1553760"/>
            <a:ext cx="4423320" cy="3317400"/>
          </a:xfrm>
          <a:prstGeom prst="rect">
            <a:avLst/>
          </a:prstGeom>
          <a:ln>
            <a:noFill/>
          </a:ln>
        </p:spPr>
      </p:pic>
      <p:sp>
        <p:nvSpPr>
          <p:cNvPr id="225" name="Line 3"/>
          <p:cNvSpPr/>
          <p:nvPr/>
        </p:nvSpPr>
        <p:spPr>
          <a:xfrm flipH="1">
            <a:off x="8471880" y="1823760"/>
            <a:ext cx="10800" cy="2489760"/>
          </a:xfrm>
          <a:prstGeom prst="line">
            <a:avLst/>
          </a:prstGeom>
          <a:ln cap="rnd" w="25560">
            <a:solidFill>
              <a:srgbClr val="ff000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4"/>
          <p:cNvSpPr/>
          <p:nvPr/>
        </p:nvSpPr>
        <p:spPr>
          <a:xfrm>
            <a:off x="5978520" y="2931840"/>
            <a:ext cx="166788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ff0000"/>
                </a:solidFill>
                <a:latin typeface="Tahoma"/>
                <a:ea typeface="MS PGothic"/>
              </a:rPr>
              <a:t>P</a:t>
            </a:r>
            <a:r>
              <a:rPr b="0" lang="fr-FR" sz="2000" spc="-1" strike="noStrike" baseline="-25000">
                <a:solidFill>
                  <a:srgbClr val="ff0000"/>
                </a:solidFill>
                <a:latin typeface="Tahoma"/>
                <a:ea typeface="MS PGothic"/>
              </a:rPr>
              <a:t>2</a:t>
            </a:r>
            <a:r>
              <a:rPr b="0" lang="fr-FR" sz="2000" spc="-1" strike="noStrike">
                <a:solidFill>
                  <a:srgbClr val="ff0000"/>
                </a:solidFill>
                <a:latin typeface="Tahoma"/>
                <a:ea typeface="MS PGothic"/>
              </a:rPr>
              <a:t>*/P</a:t>
            </a:r>
            <a:r>
              <a:rPr b="0" lang="fr-FR" sz="2000" spc="-1" strike="noStrike" baseline="-25000">
                <a:solidFill>
                  <a:srgbClr val="ff0000"/>
                </a:solidFill>
                <a:latin typeface="Tahoma"/>
                <a:ea typeface="MS PGothic"/>
              </a:rPr>
              <a:t>1</a:t>
            </a:r>
            <a:r>
              <a:rPr b="0" lang="fr-FR" sz="2000" spc="-1" strike="noStrike">
                <a:solidFill>
                  <a:srgbClr val="ff0000"/>
                </a:solidFill>
                <a:latin typeface="Tahoma"/>
                <a:ea typeface="MS PGothic"/>
              </a:rPr>
              <a:t>=0.53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7551360" y="3396600"/>
            <a:ext cx="847800" cy="74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6"/>
          <p:cNvSpPr/>
          <p:nvPr/>
        </p:nvSpPr>
        <p:spPr>
          <a:xfrm>
            <a:off x="176400" y="5438880"/>
            <a:ext cx="8790840" cy="10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In the continuum flow regime, Bernouilli’s equation for isentropic flow predicts the mass flow j=ρv through a short duct to be choked at a pressure ratio P*</a:t>
            </a:r>
            <a:r>
              <a:rPr b="0" lang="fr-FR" sz="2000" spc="-1" strike="noStrike" baseline="-25000">
                <a:solidFill>
                  <a:srgbClr val="000000"/>
                </a:solidFill>
                <a:latin typeface="Tahoma"/>
                <a:ea typeface="MS PGothic"/>
              </a:rPr>
              <a:t>2</a:t>
            </a: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/P</a:t>
            </a:r>
            <a:r>
              <a:rPr b="0" lang="fr-FR" sz="2000" spc="-1" strike="noStrike" baseline="-25000">
                <a:solidFill>
                  <a:srgbClr val="000000"/>
                </a:solidFill>
                <a:latin typeface="Tahoma"/>
                <a:ea typeface="MS PGothic"/>
              </a:rPr>
              <a:t>1</a:t>
            </a:r>
            <a:r>
              <a:rPr b="0" lang="fr-FR" sz="2000" spc="-1" strike="noStrike">
                <a:solidFill>
                  <a:srgbClr val="000000"/>
                </a:solidFill>
                <a:latin typeface="Tahoma"/>
                <a:ea typeface="MS PGothic"/>
              </a:rPr>
              <a:t> of about 0.53.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29" name="CustomShape 7"/>
          <p:cNvSpPr/>
          <p:nvPr/>
        </p:nvSpPr>
        <p:spPr>
          <a:xfrm>
            <a:off x="5068800" y="1396800"/>
            <a:ext cx="3847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ahoma"/>
                <a:ea typeface="MS PGothic"/>
              </a:rPr>
              <a:t>Theoretical Mass Flow rate j=ρv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30" name="Picture 2" descr=""/>
          <p:cNvPicPr/>
          <p:nvPr/>
        </p:nvPicPr>
        <p:blipFill>
          <a:blip r:embed="rId3"/>
          <a:stretch/>
        </p:blipFill>
        <p:spPr>
          <a:xfrm>
            <a:off x="1095840" y="1226880"/>
            <a:ext cx="1112040" cy="78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79f"/>
      </a:dk2>
      <a:lt2>
        <a:srgbClr val="919191"/>
      </a:lt2>
      <a:accent1>
        <a:srgbClr val="618ffd"/>
      </a:accent1>
      <a:accent2>
        <a:srgbClr val="00ae00"/>
      </a:accent2>
      <a:accent3>
        <a:srgbClr val="aaaff2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79f"/>
      </a:dk2>
      <a:lt2>
        <a:srgbClr val="919191"/>
      </a:lt2>
      <a:accent1>
        <a:srgbClr val="618ffd"/>
      </a:accent1>
      <a:accent2>
        <a:srgbClr val="00ae00"/>
      </a:accent2>
      <a:accent3>
        <a:srgbClr val="aaaff2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79f"/>
      </a:dk2>
      <a:lt2>
        <a:srgbClr val="919191"/>
      </a:lt2>
      <a:accent1>
        <a:srgbClr val="618ffd"/>
      </a:accent1>
      <a:accent2>
        <a:srgbClr val="00ae00"/>
      </a:accent2>
      <a:accent3>
        <a:srgbClr val="aaaff2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79f"/>
      </a:dk2>
      <a:lt2>
        <a:srgbClr val="919191"/>
      </a:lt2>
      <a:accent1>
        <a:srgbClr val="618ffd"/>
      </a:accent1>
      <a:accent2>
        <a:srgbClr val="00ae00"/>
      </a:accent2>
      <a:accent3>
        <a:srgbClr val="aaaff2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79f"/>
      </a:dk2>
      <a:lt2>
        <a:srgbClr val="919191"/>
      </a:lt2>
      <a:accent1>
        <a:srgbClr val="618ffd"/>
      </a:accent1>
      <a:accent2>
        <a:srgbClr val="00ae00"/>
      </a:accent2>
      <a:accent3>
        <a:srgbClr val="aaaff2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30305</TotalTime>
  <Application>LibreOffice/6.0.7.3$Linux_X86_64 LibreOffice_project/00m0$Build-3</Application>
  <Words>2139</Words>
  <Paragraphs>303</Paragraphs>
  <Company>UNC-Chapel Hill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2005-05-24T14:38:28Z</dcterms:created>
  <dc:creator>Bruno Coupier</dc:creator>
  <dc:description/>
  <dc:language>en-US</dc:language>
  <cp:lastModifiedBy/>
  <cp:lastPrinted>2018-10-23T06:28:19Z</cp:lastPrinted>
  <dcterms:modified xsi:type="dcterms:W3CDTF">2021-12-18T13:40:01Z</dcterms:modified>
  <cp:revision>572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UNC-Chapel Hill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16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23</vt:i4>
  </property>
</Properties>
</file>