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D1E95-2948-5CB6-A835-306027DC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B47FAE-96CF-99FF-930C-5A40D856A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02E70C-0886-82FC-3EF7-D08AF839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E21-6BA8-4E2C-9E6E-9BB0941D5A9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66092-1986-1FC2-0764-A945A1D4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27ED67-185C-D390-FD6B-D2EC7887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A192-A7CC-4974-BF06-09FC2CE09C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39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31AAB-5AA8-88AC-9DCB-4390A660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E42701-51D0-626B-ED60-A840F91C3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F213C-5F0E-54BD-4212-357484CB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E21-6BA8-4E2C-9E6E-9BB0941D5A9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18DDEF-CAE7-753B-5FEB-17AF917D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B50C25-3F5B-F253-2A9A-361BCF27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A192-A7CC-4974-BF06-09FC2CE09C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5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799B18-F4EE-B37E-0477-3ED6B92FE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866EB9-1AEA-D2D4-0588-789250F71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D5A133-5576-58E0-79A6-3C60D826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E21-6BA8-4E2C-9E6E-9BB0941D5A9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E128AE-9302-5273-158C-BEEF0FB8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C7A360-9F1C-B3F4-0E3B-40E98A5C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A192-A7CC-4974-BF06-09FC2CE09C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33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1AA4C-93DD-9BF6-1971-B7156168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388D9-04FB-4875-5CAF-2B75CBCA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D41476-6DBD-F736-FC15-8A24D77B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E21-6BA8-4E2C-9E6E-9BB0941D5A9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783D6D-5768-3115-19D4-E494887E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FE010-D688-FD81-E6BB-99F9F92A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A192-A7CC-4974-BF06-09FC2CE09C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53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0E0CE-8A81-AD58-197A-822CFBC2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C9C919-C3C8-0B0C-E3A8-8712E15E3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E9BF53-C14C-D45F-8E29-9D4F8980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E21-6BA8-4E2C-9E6E-9BB0941D5A9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FA9EB2-1B00-AE69-AA27-F2789819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61A44-CE30-C741-FBB3-0EE2A657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A192-A7CC-4974-BF06-09FC2CE09C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47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E70D8-C0B3-5DA4-7412-9E67075D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89E6D8-D598-AFAC-9B9D-5FEF45A1F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9D6DE2-98C6-E46E-EBCE-C285B108E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03EC8F-50B3-6088-35C0-58DA038B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E21-6BA8-4E2C-9E6E-9BB0941D5A9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9CCAEB-8E92-3779-ED84-89B48620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D4D8A1-17F9-A33B-40AF-FF6A4058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A192-A7CC-4974-BF06-09FC2CE09C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48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F68B6-3591-8591-B800-009C8C24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7441EE-CBCC-568D-33F5-4B5EF8670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EDDF07-0D75-4934-B4DA-D69F9112D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A7E1FD-6590-A99D-1E4E-D55D40E08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ABEBB4-03FD-3FCD-834C-7D2A9B3EF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30BCED-F462-F05C-C8CC-96310816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E21-6BA8-4E2C-9E6E-9BB0941D5A9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0D1FED-5B17-5EB4-3B97-9FC4A645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B57C8-CAB8-9064-0A18-998174B4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A192-A7CC-4974-BF06-09FC2CE09C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07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02569-17C9-A078-68BA-FBACF3FC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BB81AD-4E88-BFC6-D9F5-99E1E96E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E21-6BA8-4E2C-9E6E-9BB0941D5A9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9C4226-3050-5B4C-081D-60E7301F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0CCF96-F29C-8475-7912-84C65DB3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A192-A7CC-4974-BF06-09FC2CE09C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18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1C30C6-61D4-5354-00C3-8CC1F025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E21-6BA8-4E2C-9E6E-9BB0941D5A9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B3623D-B022-65EF-5388-297F06AA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4E9C5-B4AA-7DBF-4A53-7F83C67B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A192-A7CC-4974-BF06-09FC2CE09C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60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3681A-7757-1A03-8513-3E9CD9F4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AF3D5A-EC62-3CB1-E4AA-9E7BA9682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C0160B-83AD-42ED-B7A2-2C5DB07DE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4D0702-4F80-9EE3-E3AD-8849717E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E21-6BA8-4E2C-9E6E-9BB0941D5A9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9B015E-49D1-80C0-52FB-BC666B51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A07B73-51F4-BC09-5DED-1FD3B03C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A192-A7CC-4974-BF06-09FC2CE09C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45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5D131-4CC5-D296-E6E5-6D829B63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B2EEF3-88A3-3A65-9DEB-8EE0D52ED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A53686-3499-9B8E-7320-F3D44885D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155B3D-57EF-1BB9-5CF6-2FC58E7B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CE21-6BA8-4E2C-9E6E-9BB0941D5A9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6CE51B-C347-FE15-F01B-0F8CE2B6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D4D998-9B8D-ADE8-DAB1-48929073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A192-A7CC-4974-BF06-09FC2CE09C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19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F6B820-F8D4-A423-3598-2647F301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428229-2268-9C33-8559-1D9B33AB3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13FDBE-CCCE-A3F8-B5DC-5B03AE500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0CE21-6BA8-4E2C-9E6E-9BB0941D5A9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D3E981-DBC3-1776-924C-C60069E7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96A1D3-9BEC-D487-27BF-329D81F8F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2A192-A7CC-4974-BF06-09FC2CE09C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066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8E44A-EE6D-369C-C1F3-CFB16B03F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Winnig</a:t>
            </a:r>
            <a:r>
              <a:rPr lang="es-ES" dirty="0"/>
              <a:t> </a:t>
            </a:r>
            <a:r>
              <a:rPr lang="es-ES" dirty="0" err="1"/>
              <a:t>Space</a:t>
            </a:r>
            <a:r>
              <a:rPr lang="es-ES" dirty="0"/>
              <a:t> </a:t>
            </a:r>
            <a:r>
              <a:rPr lang="es-ES" dirty="0" err="1"/>
              <a:t>Race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Data </a:t>
            </a:r>
            <a:r>
              <a:rPr lang="es-ES" dirty="0" err="1"/>
              <a:t>Science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6E18C-005D-7B04-2168-25E05F621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ES" dirty="0"/>
              <a:t>Bruno Moreno</a:t>
            </a:r>
          </a:p>
          <a:p>
            <a:pPr algn="l"/>
            <a:r>
              <a:rPr lang="es-ES" dirty="0"/>
              <a:t>02-Oct-2022</a:t>
            </a:r>
          </a:p>
          <a:p>
            <a:pPr algn="l"/>
            <a:r>
              <a:rPr lang="es-ES" dirty="0"/>
              <a:t>https://github.com/initiative1972/data-science/blob/master/10-IBM-DS%20capstone-lab7-ML%20prediction.ipynb</a:t>
            </a:r>
          </a:p>
        </p:txBody>
      </p:sp>
    </p:spTree>
    <p:extLst>
      <p:ext uri="{BB962C8B-B14F-4D97-AF65-F5344CB8AC3E}">
        <p14:creationId xmlns:p14="http://schemas.microsoft.com/office/powerpoint/2010/main" val="337501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848CF-D841-EB82-9F1D-3A665BA6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44080-4835-8F24-68D4-E8FAD28D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24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55BBF-A73F-64A2-1A13-3A629B93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Outline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5A2940-F8E4-B108-A32E-37D45360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665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Executive</a:t>
            </a:r>
            <a:r>
              <a:rPr lang="en-US" sz="2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endParaRPr lang="en-US" sz="2800" dirty="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lang="en-US" sz="2800" dirty="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lang="en-US" sz="2800" dirty="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lang="en-US" sz="2800" dirty="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lang="en-US" sz="2800" dirty="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lang="en-US" sz="28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60765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3FD14-14B8-B531-EFC1-BCCEFA94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55" dirty="0"/>
              <a:t>Executive</a:t>
            </a:r>
            <a:r>
              <a:rPr lang="es-ES" spc="85" dirty="0"/>
              <a:t> </a:t>
            </a:r>
            <a:r>
              <a:rPr lang="es-ES" spc="-200" dirty="0" err="1"/>
              <a:t>Summary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512E4-AB81-DF22-208B-3B7A64F75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41300" indent="-228600">
              <a:lnSpc>
                <a:spcPct val="100000"/>
              </a:lnSpc>
              <a:spcBef>
                <a:spcPts val="12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r>
              <a:rPr lang="en-US" sz="20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lang="en-US" sz="20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methodologies</a:t>
            </a:r>
            <a:endParaRPr lang="en-US" sz="2000" dirty="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lang="en-US"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endParaRPr lang="en-US" sz="1700" dirty="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lang="en-US"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lang="en-US" sz="1700" dirty="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z="17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lang="en-US"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lang="en-US" sz="17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lang="en-US" sz="17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lang="en-US" sz="1700" dirty="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z="17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lang="en-US"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lang="en-US"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lang="en-US" sz="1700" dirty="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Building</a:t>
            </a:r>
            <a:r>
              <a:rPr lang="en-US" sz="17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lang="en-US"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lang="en-US"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lang="en-US" sz="17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lang="en-US" sz="17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endParaRPr lang="en-US" sz="1700" dirty="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Building</a:t>
            </a:r>
            <a:r>
              <a:rPr lang="en-US" sz="17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lang="en-US"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lang="en-US"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lang="en-US" sz="17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-25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lang="en-US" sz="17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lang="en-US" sz="1700" dirty="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lang="en-US" sz="17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lang="en-US"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(Classification)</a:t>
            </a:r>
            <a:endParaRPr lang="en-US" sz="17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r>
              <a:rPr lang="en-US" sz="20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lang="en-US" sz="20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lang="en-US" sz="20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lang="en-US" sz="2000" dirty="0"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s-ES" sz="17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EDA </a:t>
            </a:r>
            <a:r>
              <a:rPr lang="es-ES" sz="1700" spc="-120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lang="es-ES" sz="1700" spc="-120" dirty="0">
              <a:solidFill>
                <a:srgbClr val="292929"/>
              </a:solidFill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s-ES" sz="17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 </a:t>
            </a:r>
            <a:r>
              <a:rPr lang="es-ES" sz="1700" spc="-120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endParaRPr lang="es-ES" sz="1700" spc="-120" dirty="0">
              <a:solidFill>
                <a:srgbClr val="292929"/>
              </a:solidFill>
              <a:latin typeface="Microsoft Sans Serif"/>
              <a:cs typeface="Microsoft Sans Serif"/>
            </a:endParaRPr>
          </a:p>
          <a:p>
            <a:pPr marL="697865" lvl="1" indent="-22923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s-ES" sz="17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 </a:t>
            </a:r>
            <a:r>
              <a:rPr lang="es-ES" sz="1700" spc="-120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endParaRPr lang="es-ES" sz="1700" spc="-120" dirty="0">
              <a:solidFill>
                <a:srgbClr val="292929"/>
              </a:solidFill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60350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9EB73-BA70-146C-14D7-F68C22F6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25" dirty="0" err="1"/>
              <a:t>Introd</a:t>
            </a:r>
            <a:r>
              <a:rPr lang="es-ES" spc="-45" dirty="0" err="1"/>
              <a:t>u</a:t>
            </a:r>
            <a:r>
              <a:rPr lang="es-ES" spc="-30" dirty="0" err="1"/>
              <a:t>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D5FA4-D328-FC66-A812-12B77F99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665" indent="-228600">
              <a:lnSpc>
                <a:spcPct val="100000"/>
              </a:lnSpc>
              <a:spcBef>
                <a:spcPts val="15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</a:t>
            </a:r>
            <a:r>
              <a:rPr lang="en-US" sz="22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background</a:t>
            </a:r>
            <a:r>
              <a:rPr lang="en-US" sz="22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lang="en-US" sz="22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context</a:t>
            </a:r>
            <a:endParaRPr lang="en-US" sz="2200" dirty="0">
              <a:latin typeface="Microsoft Sans Serif"/>
              <a:cs typeface="Microsoft Sans Serif"/>
            </a:endParaRPr>
          </a:p>
          <a:p>
            <a:pPr marL="697865" marR="5080" lvl="1" indent="-228600">
              <a:lnSpc>
                <a:spcPct val="90100"/>
              </a:lnSpc>
              <a:spcBef>
                <a:spcPts val="143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z="18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lang="en-US"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</a:t>
            </a:r>
            <a:r>
              <a:rPr lang="en-US"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lang="en-US"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lang="en-US"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lang="en-US"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lang="en-US"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lang="en-US"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lang="en-US"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website,</a:t>
            </a:r>
            <a:r>
              <a:rPr lang="en-US"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lang="en-US"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lang="en-US"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lang="en-US"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lang="en-US"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lang="en-US"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lang="en-US"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lang="en-US"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</a:t>
            </a:r>
            <a:r>
              <a:rPr lang="en-US"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</a:t>
            </a:r>
            <a:r>
              <a:rPr lang="en-US"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cost</a:t>
            </a:r>
            <a:r>
              <a:rPr lang="en-US"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</a:t>
            </a:r>
            <a:r>
              <a:rPr lang="en-US"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lang="en-US"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165</a:t>
            </a:r>
            <a:r>
              <a:rPr lang="en-US"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</a:t>
            </a:r>
            <a:r>
              <a:rPr lang="en-US"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</a:t>
            </a:r>
            <a:r>
              <a:rPr lang="en-US"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</a:t>
            </a:r>
            <a:r>
              <a:rPr lang="en-US"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</a:t>
            </a:r>
            <a:r>
              <a:rPr lang="en-US"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lang="en-US"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lang="en-US"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</a:t>
            </a:r>
            <a:r>
              <a:rPr lang="en-US"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lang="en-US"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lang="en-US"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lang="en-US"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lang="en-US"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</a:t>
            </a:r>
            <a:r>
              <a:rPr lang="en-US"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lang="en-US"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lang="en-US"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</a:t>
            </a:r>
            <a:endParaRPr lang="en-US" sz="1800" dirty="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1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lang="en-US" sz="22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lang="en-US" sz="22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lang="en-US" sz="22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lang="en-US" sz="22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lang="en-US" sz="22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lang="en-US" sz="2200" dirty="0">
              <a:latin typeface="Microsoft Sans Serif"/>
              <a:cs typeface="Microsoft Sans Serif"/>
            </a:endParaRPr>
          </a:p>
          <a:p>
            <a:pPr marL="697865" marR="377190" lvl="1" indent="-228600">
              <a:lnSpc>
                <a:spcPts val="1939"/>
              </a:lnSpc>
              <a:spcBef>
                <a:spcPts val="145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lang="en-US"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</a:t>
            </a:r>
            <a:r>
              <a:rPr lang="en-US"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task</a:t>
            </a:r>
            <a:r>
              <a:rPr lang="en-US"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lang="en-US"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lang="en-US"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predicting</a:t>
            </a:r>
            <a:r>
              <a:rPr lang="en-US"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lang="en-US"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lang="en-US"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lang="en-US"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lang="en-US"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lang="en-US"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lang="en-US"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lang="en-US"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lang="en-US"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9</a:t>
            </a:r>
            <a:r>
              <a:rPr lang="en-US"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lang="en-US"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lang="en-US"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 </a:t>
            </a:r>
            <a:r>
              <a:rPr lang="en-US" sz="1800" spc="-45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</a:t>
            </a:r>
            <a:endParaRPr lang="en-US" sz="18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4340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3DBC4-7FD1-36C0-EEC6-92CCA7F0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Section</a:t>
            </a:r>
            <a:r>
              <a:rPr lang="es-ES" dirty="0"/>
              <a:t>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5E019-3326-BC3E-EE22-AC564ED9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Methodology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976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20D2B-C88A-31DD-0104-E0B40C09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85" dirty="0" err="1"/>
              <a:t>Met</a:t>
            </a:r>
            <a:r>
              <a:rPr lang="es-ES" spc="-100" dirty="0" err="1"/>
              <a:t>h</a:t>
            </a:r>
            <a:r>
              <a:rPr lang="es-ES" spc="5" dirty="0" err="1"/>
              <a:t>odolo</a:t>
            </a:r>
            <a:r>
              <a:rPr lang="es-ES" spc="-10" dirty="0" err="1"/>
              <a:t>g</a:t>
            </a:r>
            <a:r>
              <a:rPr lang="es-ES" spc="-160" dirty="0" err="1"/>
              <a:t>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4F205-3452-D759-E430-17AD8F21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90" dirty="0">
                <a:solidFill>
                  <a:srgbClr val="0A48CA"/>
                </a:solidFill>
                <a:latin typeface="Microsoft Sans Serif"/>
                <a:cs typeface="Microsoft Sans Serif"/>
              </a:rPr>
              <a:t>Executive</a:t>
            </a:r>
            <a:r>
              <a:rPr lang="es-ES" sz="2200" spc="45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lang="es-ES" sz="2200" spc="-120" dirty="0" err="1">
                <a:solidFill>
                  <a:srgbClr val="0A48CA"/>
                </a:solidFill>
                <a:latin typeface="Microsoft Sans Serif"/>
                <a:cs typeface="Microsoft Sans Serif"/>
              </a:rPr>
              <a:t>Summary</a:t>
            </a:r>
            <a:endParaRPr lang="es-ES" sz="22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s-ES"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lang="es-ES"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30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lang="es-ES"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30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r>
              <a:rPr lang="es-ES"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lang="es-ES" sz="18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lang="es-ES" sz="1600" spc="-114" dirty="0">
                <a:latin typeface="Microsoft Sans Serif"/>
                <a:cs typeface="Microsoft Sans Serif"/>
              </a:rPr>
              <a:t>SpaceX</a:t>
            </a:r>
            <a:r>
              <a:rPr lang="es-ES" sz="1600" spc="35" dirty="0">
                <a:latin typeface="Microsoft Sans Serif"/>
                <a:cs typeface="Microsoft Sans Serif"/>
              </a:rPr>
              <a:t> </a:t>
            </a:r>
            <a:r>
              <a:rPr lang="es-ES" sz="1600" spc="-95" dirty="0" err="1">
                <a:latin typeface="Microsoft Sans Serif"/>
                <a:cs typeface="Microsoft Sans Serif"/>
              </a:rPr>
              <a:t>Rest</a:t>
            </a:r>
            <a:r>
              <a:rPr lang="es-ES" sz="1600" spc="35" dirty="0">
                <a:latin typeface="Microsoft Sans Serif"/>
                <a:cs typeface="Microsoft Sans Serif"/>
              </a:rPr>
              <a:t> </a:t>
            </a:r>
            <a:r>
              <a:rPr lang="es-ES" sz="1600" spc="-110" dirty="0">
                <a:latin typeface="Microsoft Sans Serif"/>
                <a:cs typeface="Microsoft Sans Serif"/>
              </a:rPr>
              <a:t>API</a:t>
            </a:r>
            <a:endParaRPr lang="es-ES" sz="16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39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lang="es-ES" sz="1600" spc="-100" dirty="0">
                <a:latin typeface="Microsoft Sans Serif"/>
                <a:cs typeface="Microsoft Sans Serif"/>
              </a:rPr>
              <a:t>Web</a:t>
            </a:r>
            <a:r>
              <a:rPr lang="es-ES" sz="1600" spc="55" dirty="0">
                <a:latin typeface="Microsoft Sans Serif"/>
                <a:cs typeface="Microsoft Sans Serif"/>
              </a:rPr>
              <a:t> </a:t>
            </a:r>
            <a:r>
              <a:rPr lang="es-ES" sz="1600" spc="-45" dirty="0" err="1">
                <a:latin typeface="Microsoft Sans Serif"/>
                <a:cs typeface="Microsoft Sans Serif"/>
              </a:rPr>
              <a:t>Scrapping</a:t>
            </a:r>
            <a:r>
              <a:rPr lang="es-ES" sz="1600" spc="55" dirty="0">
                <a:latin typeface="Microsoft Sans Serif"/>
                <a:cs typeface="Microsoft Sans Serif"/>
              </a:rPr>
              <a:t> </a:t>
            </a:r>
            <a:r>
              <a:rPr lang="es-ES" sz="1600" spc="-25" dirty="0" err="1">
                <a:latin typeface="Microsoft Sans Serif"/>
                <a:cs typeface="Microsoft Sans Serif"/>
              </a:rPr>
              <a:t>from</a:t>
            </a:r>
            <a:r>
              <a:rPr lang="es-ES" sz="1600" spc="65" dirty="0">
                <a:latin typeface="Microsoft Sans Serif"/>
                <a:cs typeface="Microsoft Sans Serif"/>
              </a:rPr>
              <a:t> </a:t>
            </a:r>
            <a:r>
              <a:rPr lang="es-ES" sz="1600" spc="-45" dirty="0">
                <a:latin typeface="Microsoft Sans Serif"/>
                <a:cs typeface="Microsoft Sans Serif"/>
              </a:rPr>
              <a:t>Wikipedia</a:t>
            </a:r>
            <a:endParaRPr lang="es-ES" sz="16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s-ES" sz="1800" spc="-55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lang="es-ES"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lang="es-ES"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20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lang="es-ES" sz="1800" dirty="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lang="es-ES" sz="1600" spc="-90" dirty="0" err="1">
                <a:latin typeface="Microsoft Sans Serif"/>
                <a:cs typeface="Microsoft Sans Serif"/>
              </a:rPr>
              <a:t>One</a:t>
            </a:r>
            <a:r>
              <a:rPr lang="es-ES" sz="1600" spc="65" dirty="0">
                <a:latin typeface="Microsoft Sans Serif"/>
                <a:cs typeface="Microsoft Sans Serif"/>
              </a:rPr>
              <a:t> </a:t>
            </a:r>
            <a:r>
              <a:rPr lang="es-ES" sz="1600" spc="-20" dirty="0">
                <a:latin typeface="Microsoft Sans Serif"/>
                <a:cs typeface="Microsoft Sans Serif"/>
              </a:rPr>
              <a:t>Hot</a:t>
            </a:r>
            <a:r>
              <a:rPr lang="es-ES" sz="1600" spc="80" dirty="0">
                <a:latin typeface="Microsoft Sans Serif"/>
                <a:cs typeface="Microsoft Sans Serif"/>
              </a:rPr>
              <a:t> </a:t>
            </a:r>
            <a:r>
              <a:rPr lang="es-ES" sz="1600" spc="-50" dirty="0" err="1">
                <a:latin typeface="Microsoft Sans Serif"/>
                <a:cs typeface="Microsoft Sans Serif"/>
              </a:rPr>
              <a:t>Encoding</a:t>
            </a:r>
            <a:r>
              <a:rPr lang="es-ES" sz="1600" spc="70" dirty="0">
                <a:latin typeface="Microsoft Sans Serif"/>
                <a:cs typeface="Microsoft Sans Serif"/>
              </a:rPr>
              <a:t> </a:t>
            </a:r>
            <a:r>
              <a:rPr lang="es-ES" sz="1600" spc="-35" dirty="0">
                <a:latin typeface="Microsoft Sans Serif"/>
                <a:cs typeface="Microsoft Sans Serif"/>
              </a:rPr>
              <a:t>data</a:t>
            </a:r>
            <a:r>
              <a:rPr lang="es-ES" sz="1600" spc="75" dirty="0">
                <a:latin typeface="Microsoft Sans Serif"/>
                <a:cs typeface="Microsoft Sans Serif"/>
              </a:rPr>
              <a:t> </a:t>
            </a:r>
            <a:r>
              <a:rPr lang="es-ES" sz="1600" spc="-25" dirty="0" err="1">
                <a:latin typeface="Microsoft Sans Serif"/>
                <a:cs typeface="Microsoft Sans Serif"/>
              </a:rPr>
              <a:t>fields</a:t>
            </a:r>
            <a:r>
              <a:rPr lang="es-ES" sz="1600" spc="75" dirty="0">
                <a:latin typeface="Microsoft Sans Serif"/>
                <a:cs typeface="Microsoft Sans Serif"/>
              </a:rPr>
              <a:t> </a:t>
            </a:r>
            <a:r>
              <a:rPr lang="es-ES" sz="1600" dirty="0" err="1">
                <a:latin typeface="Microsoft Sans Serif"/>
                <a:cs typeface="Microsoft Sans Serif"/>
              </a:rPr>
              <a:t>for</a:t>
            </a:r>
            <a:r>
              <a:rPr lang="es-ES" sz="1600" spc="90" dirty="0">
                <a:latin typeface="Microsoft Sans Serif"/>
                <a:cs typeface="Microsoft Sans Serif"/>
              </a:rPr>
              <a:t> </a:t>
            </a:r>
            <a:r>
              <a:rPr lang="es-ES" sz="1600" spc="-65" dirty="0">
                <a:latin typeface="Microsoft Sans Serif"/>
                <a:cs typeface="Microsoft Sans Serif"/>
              </a:rPr>
              <a:t>Machine</a:t>
            </a:r>
            <a:r>
              <a:rPr lang="es-ES" sz="1600" spc="70" dirty="0">
                <a:latin typeface="Microsoft Sans Serif"/>
                <a:cs typeface="Microsoft Sans Serif"/>
              </a:rPr>
              <a:t> </a:t>
            </a:r>
            <a:r>
              <a:rPr lang="es-ES" sz="1600" spc="-45" dirty="0" err="1">
                <a:latin typeface="Microsoft Sans Serif"/>
                <a:cs typeface="Microsoft Sans Serif"/>
              </a:rPr>
              <a:t>Learning</a:t>
            </a:r>
            <a:r>
              <a:rPr lang="es-ES" sz="1600" spc="60" dirty="0">
                <a:latin typeface="Microsoft Sans Serif"/>
                <a:cs typeface="Microsoft Sans Serif"/>
              </a:rPr>
              <a:t> </a:t>
            </a:r>
            <a:r>
              <a:rPr lang="es-ES" sz="1600" spc="-55" dirty="0">
                <a:latin typeface="Microsoft Sans Serif"/>
                <a:cs typeface="Microsoft Sans Serif"/>
              </a:rPr>
              <a:t>and</a:t>
            </a:r>
            <a:r>
              <a:rPr lang="es-ES" sz="1600" spc="70" dirty="0">
                <a:latin typeface="Microsoft Sans Serif"/>
                <a:cs typeface="Microsoft Sans Serif"/>
              </a:rPr>
              <a:t> </a:t>
            </a:r>
            <a:r>
              <a:rPr lang="es-ES" sz="1600" spc="-35" dirty="0">
                <a:latin typeface="Microsoft Sans Serif"/>
                <a:cs typeface="Microsoft Sans Serif"/>
              </a:rPr>
              <a:t>data</a:t>
            </a:r>
            <a:r>
              <a:rPr lang="es-ES" sz="1600" spc="75" dirty="0">
                <a:latin typeface="Microsoft Sans Serif"/>
                <a:cs typeface="Microsoft Sans Serif"/>
              </a:rPr>
              <a:t> </a:t>
            </a:r>
            <a:r>
              <a:rPr lang="es-ES" sz="1600" spc="-45" dirty="0" err="1">
                <a:latin typeface="Microsoft Sans Serif"/>
                <a:cs typeface="Microsoft Sans Serif"/>
              </a:rPr>
              <a:t>cleaning</a:t>
            </a:r>
            <a:r>
              <a:rPr lang="es-ES" sz="1600" spc="80" dirty="0">
                <a:latin typeface="Microsoft Sans Serif"/>
                <a:cs typeface="Microsoft Sans Serif"/>
              </a:rPr>
              <a:t> </a:t>
            </a:r>
            <a:r>
              <a:rPr lang="es-ES" sz="1600" spc="-10" dirty="0" err="1">
                <a:latin typeface="Microsoft Sans Serif"/>
                <a:cs typeface="Microsoft Sans Serif"/>
              </a:rPr>
              <a:t>of</a:t>
            </a:r>
            <a:r>
              <a:rPr lang="es-ES" sz="1600" spc="80" dirty="0">
                <a:latin typeface="Microsoft Sans Serif"/>
                <a:cs typeface="Microsoft Sans Serif"/>
              </a:rPr>
              <a:t> </a:t>
            </a:r>
            <a:r>
              <a:rPr lang="es-ES" sz="1600" spc="-15" dirty="0" err="1">
                <a:latin typeface="Microsoft Sans Serif"/>
                <a:cs typeface="Microsoft Sans Serif"/>
              </a:rPr>
              <a:t>null</a:t>
            </a:r>
            <a:r>
              <a:rPr lang="es-ES" sz="1600" spc="60" dirty="0">
                <a:latin typeface="Microsoft Sans Serif"/>
                <a:cs typeface="Microsoft Sans Serif"/>
              </a:rPr>
              <a:t> </a:t>
            </a:r>
            <a:r>
              <a:rPr lang="es-ES" sz="1600" spc="-70" dirty="0" err="1">
                <a:latin typeface="Microsoft Sans Serif"/>
                <a:cs typeface="Microsoft Sans Serif"/>
              </a:rPr>
              <a:t>values</a:t>
            </a:r>
            <a:r>
              <a:rPr lang="es-ES" sz="1600" spc="75" dirty="0">
                <a:latin typeface="Microsoft Sans Serif"/>
                <a:cs typeface="Microsoft Sans Serif"/>
              </a:rPr>
              <a:t> </a:t>
            </a:r>
            <a:r>
              <a:rPr lang="es-ES" sz="1600" spc="-55" dirty="0">
                <a:latin typeface="Microsoft Sans Serif"/>
                <a:cs typeface="Microsoft Sans Serif"/>
              </a:rPr>
              <a:t>and</a:t>
            </a:r>
            <a:r>
              <a:rPr lang="es-ES" sz="1600" spc="70" dirty="0">
                <a:latin typeface="Microsoft Sans Serif"/>
                <a:cs typeface="Microsoft Sans Serif"/>
              </a:rPr>
              <a:t> </a:t>
            </a:r>
            <a:r>
              <a:rPr lang="es-ES" sz="1600" spc="-30" dirty="0" err="1">
                <a:latin typeface="Microsoft Sans Serif"/>
                <a:cs typeface="Microsoft Sans Serif"/>
              </a:rPr>
              <a:t>irrelevant</a:t>
            </a:r>
            <a:r>
              <a:rPr lang="es-ES" sz="1600" spc="-30" dirty="0">
                <a:latin typeface="Microsoft Sans Serif"/>
                <a:cs typeface="Microsoft Sans Serif"/>
              </a:rPr>
              <a:t> </a:t>
            </a:r>
            <a:r>
              <a:rPr lang="es-ES" sz="1600" spc="-409" dirty="0">
                <a:latin typeface="Microsoft Sans Serif"/>
                <a:cs typeface="Microsoft Sans Serif"/>
              </a:rPr>
              <a:t> </a:t>
            </a:r>
            <a:r>
              <a:rPr lang="es-ES" sz="1600" spc="-55" dirty="0" err="1">
                <a:latin typeface="Microsoft Sans Serif"/>
                <a:cs typeface="Microsoft Sans Serif"/>
              </a:rPr>
              <a:t>columns</a:t>
            </a:r>
            <a:endParaRPr lang="es-ES" sz="16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3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s-ES" sz="1800" spc="-50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lang="es-ES"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25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lang="es-ES"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lang="es-ES"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70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lang="es-ES"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lang="es-ES"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35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lang="es-ES"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35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lang="es-ES"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lang="es-ES"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lang="es-ES" sz="18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s-ES" sz="1800" spc="-55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lang="es-ES"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lang="es-ES"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lang="es-ES"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55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lang="es-ES"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35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lang="es-ES"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45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lang="es-ES"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lang="es-ES"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30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lang="es-ES"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85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lang="es-ES" sz="18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s-ES" sz="1800" spc="-55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lang="es-ES"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lang="es-ES"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70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lang="es-ES"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35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lang="es-ES"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45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lang="es-ES"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1800" spc="-50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lang="es-ES" sz="1800" dirty="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lang="es-ES" sz="1600" spc="-135" dirty="0">
                <a:latin typeface="Microsoft Sans Serif"/>
                <a:cs typeface="Microsoft Sans Serif"/>
              </a:rPr>
              <a:t>LR,</a:t>
            </a:r>
            <a:r>
              <a:rPr lang="es-ES" sz="1600" spc="55" dirty="0">
                <a:latin typeface="Microsoft Sans Serif"/>
                <a:cs typeface="Microsoft Sans Serif"/>
              </a:rPr>
              <a:t> </a:t>
            </a:r>
            <a:r>
              <a:rPr lang="es-ES" sz="1600" spc="-120" dirty="0">
                <a:latin typeface="Microsoft Sans Serif"/>
                <a:cs typeface="Microsoft Sans Serif"/>
              </a:rPr>
              <a:t>KNN,</a:t>
            </a:r>
            <a:r>
              <a:rPr lang="es-ES" sz="1600" spc="60" dirty="0">
                <a:latin typeface="Microsoft Sans Serif"/>
                <a:cs typeface="Microsoft Sans Serif"/>
              </a:rPr>
              <a:t> </a:t>
            </a:r>
            <a:r>
              <a:rPr lang="es-ES" sz="1600" spc="-120" dirty="0">
                <a:latin typeface="Microsoft Sans Serif"/>
                <a:cs typeface="Microsoft Sans Serif"/>
              </a:rPr>
              <a:t>SVM,</a:t>
            </a:r>
            <a:r>
              <a:rPr lang="es-ES" sz="1600" spc="75" dirty="0">
                <a:latin typeface="Microsoft Sans Serif"/>
                <a:cs typeface="Microsoft Sans Serif"/>
              </a:rPr>
              <a:t> </a:t>
            </a:r>
            <a:r>
              <a:rPr lang="es-ES" sz="1600" spc="-120" dirty="0">
                <a:latin typeface="Microsoft Sans Serif"/>
                <a:cs typeface="Microsoft Sans Serif"/>
              </a:rPr>
              <a:t>DT</a:t>
            </a:r>
            <a:r>
              <a:rPr lang="es-ES" sz="1600" spc="60" dirty="0">
                <a:latin typeface="Microsoft Sans Serif"/>
                <a:cs typeface="Microsoft Sans Serif"/>
              </a:rPr>
              <a:t> </a:t>
            </a:r>
            <a:r>
              <a:rPr lang="es-ES" sz="1600" spc="-45" dirty="0" err="1">
                <a:latin typeface="Microsoft Sans Serif"/>
                <a:cs typeface="Microsoft Sans Serif"/>
              </a:rPr>
              <a:t>models</a:t>
            </a:r>
            <a:r>
              <a:rPr lang="es-ES" sz="1600" spc="75" dirty="0">
                <a:latin typeface="Microsoft Sans Serif"/>
                <a:cs typeface="Microsoft Sans Serif"/>
              </a:rPr>
              <a:t> </a:t>
            </a:r>
            <a:r>
              <a:rPr lang="es-ES" sz="1600" spc="-75" dirty="0" err="1">
                <a:latin typeface="Microsoft Sans Serif"/>
                <a:cs typeface="Microsoft Sans Serif"/>
              </a:rPr>
              <a:t>have</a:t>
            </a:r>
            <a:r>
              <a:rPr lang="es-ES" sz="1600" spc="75" dirty="0">
                <a:latin typeface="Microsoft Sans Serif"/>
                <a:cs typeface="Microsoft Sans Serif"/>
              </a:rPr>
              <a:t> </a:t>
            </a:r>
            <a:r>
              <a:rPr lang="es-ES" sz="1600" spc="-55" dirty="0" err="1">
                <a:latin typeface="Microsoft Sans Serif"/>
                <a:cs typeface="Microsoft Sans Serif"/>
              </a:rPr>
              <a:t>been</a:t>
            </a:r>
            <a:r>
              <a:rPr lang="es-ES" sz="1600" spc="60" dirty="0">
                <a:latin typeface="Microsoft Sans Serif"/>
                <a:cs typeface="Microsoft Sans Serif"/>
              </a:rPr>
              <a:t> </a:t>
            </a:r>
            <a:r>
              <a:rPr lang="es-ES" sz="1600" spc="10" dirty="0" err="1">
                <a:latin typeface="Microsoft Sans Serif"/>
                <a:cs typeface="Microsoft Sans Serif"/>
              </a:rPr>
              <a:t>built</a:t>
            </a:r>
            <a:r>
              <a:rPr lang="es-ES" sz="1600" spc="55" dirty="0">
                <a:latin typeface="Microsoft Sans Serif"/>
                <a:cs typeface="Microsoft Sans Serif"/>
              </a:rPr>
              <a:t> </a:t>
            </a:r>
            <a:r>
              <a:rPr lang="es-ES" sz="1600" spc="-55" dirty="0">
                <a:latin typeface="Microsoft Sans Serif"/>
                <a:cs typeface="Microsoft Sans Serif"/>
              </a:rPr>
              <a:t>and</a:t>
            </a:r>
            <a:r>
              <a:rPr lang="es-ES" sz="1600" spc="70" dirty="0">
                <a:latin typeface="Microsoft Sans Serif"/>
                <a:cs typeface="Microsoft Sans Serif"/>
              </a:rPr>
              <a:t> </a:t>
            </a:r>
            <a:r>
              <a:rPr lang="es-ES" sz="1600" spc="-50" dirty="0" err="1">
                <a:latin typeface="Microsoft Sans Serif"/>
                <a:cs typeface="Microsoft Sans Serif"/>
              </a:rPr>
              <a:t>evaluated</a:t>
            </a:r>
            <a:r>
              <a:rPr lang="es-ES" sz="1600" spc="85" dirty="0">
                <a:latin typeface="Microsoft Sans Serif"/>
                <a:cs typeface="Microsoft Sans Serif"/>
              </a:rPr>
              <a:t> </a:t>
            </a:r>
            <a:r>
              <a:rPr lang="es-ES" sz="1600" dirty="0" err="1">
                <a:latin typeface="Microsoft Sans Serif"/>
                <a:cs typeface="Microsoft Sans Serif"/>
              </a:rPr>
              <a:t>for</a:t>
            </a:r>
            <a:r>
              <a:rPr lang="es-ES" sz="1600" spc="85" dirty="0">
                <a:latin typeface="Microsoft Sans Serif"/>
                <a:cs typeface="Microsoft Sans Serif"/>
              </a:rPr>
              <a:t> </a:t>
            </a:r>
            <a:r>
              <a:rPr lang="es-ES" sz="1600" spc="-25" dirty="0" err="1">
                <a:latin typeface="Microsoft Sans Serif"/>
                <a:cs typeface="Microsoft Sans Serif"/>
              </a:rPr>
              <a:t>the</a:t>
            </a:r>
            <a:r>
              <a:rPr lang="es-ES" sz="1600" spc="60" dirty="0">
                <a:latin typeface="Microsoft Sans Serif"/>
                <a:cs typeface="Microsoft Sans Serif"/>
              </a:rPr>
              <a:t> </a:t>
            </a:r>
            <a:r>
              <a:rPr lang="es-ES" sz="1600" spc="-30" dirty="0" err="1">
                <a:latin typeface="Microsoft Sans Serif"/>
                <a:cs typeface="Microsoft Sans Serif"/>
              </a:rPr>
              <a:t>best</a:t>
            </a:r>
            <a:r>
              <a:rPr lang="es-ES" sz="1600" spc="90" dirty="0">
                <a:latin typeface="Microsoft Sans Serif"/>
                <a:cs typeface="Microsoft Sans Serif"/>
              </a:rPr>
              <a:t> </a:t>
            </a:r>
            <a:r>
              <a:rPr lang="es-ES" sz="1600" spc="-45" dirty="0" err="1">
                <a:latin typeface="Microsoft Sans Serif"/>
                <a:cs typeface="Microsoft Sans Serif"/>
              </a:rPr>
              <a:t>classifier</a:t>
            </a:r>
            <a:endParaRPr lang="es-ES" sz="1600" dirty="0">
              <a:latin typeface="Microsoft Sans Serif"/>
              <a:cs typeface="Microsoft Sans Serif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995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954D1-1363-F616-6A42-E18547A5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14" dirty="0"/>
              <a:t>Data</a:t>
            </a:r>
            <a:r>
              <a:rPr lang="es-ES" spc="65" dirty="0"/>
              <a:t> </a:t>
            </a:r>
            <a:r>
              <a:rPr lang="es-ES" spc="-80" dirty="0" err="1"/>
              <a:t>Collection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02155-B06F-8D1C-2F3C-61DD814C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lang="en-US" sz="22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following</a:t>
            </a:r>
            <a:r>
              <a:rPr lang="en-US" sz="22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datasets</a:t>
            </a:r>
            <a:r>
              <a:rPr lang="en-US" sz="22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lang="en-US" sz="22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collected:</a:t>
            </a:r>
            <a:endParaRPr lang="en-US" sz="2200" dirty="0">
              <a:latin typeface="Microsoft Sans Serif"/>
              <a:cs typeface="Microsoft Sans Serif"/>
            </a:endParaRPr>
          </a:p>
          <a:p>
            <a:pPr marL="698500" marR="114300" lvl="1" indent="-228600">
              <a:lnSpc>
                <a:spcPct val="100000"/>
              </a:lnSpc>
              <a:spcBef>
                <a:spcPts val="142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lang="en-US" sz="1800" spc="-5" dirty="0">
                <a:latin typeface="Calibri"/>
                <a:cs typeface="Calibri"/>
              </a:rPr>
              <a:t>SpaceX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launch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data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that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is </a:t>
            </a:r>
            <a:r>
              <a:rPr lang="en-US" sz="1800" spc="-10" dirty="0">
                <a:latin typeface="Calibri"/>
                <a:cs typeface="Calibri"/>
              </a:rPr>
              <a:t>gathered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from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5" dirty="0">
                <a:latin typeface="Calibri"/>
                <a:cs typeface="Calibri"/>
              </a:rPr>
              <a:t>SpaceX </a:t>
            </a:r>
            <a:r>
              <a:rPr lang="en-US" sz="1800" spc="-39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REST </a:t>
            </a:r>
            <a:r>
              <a:rPr lang="en-US" sz="1800" dirty="0">
                <a:latin typeface="Calibri"/>
                <a:cs typeface="Calibri"/>
              </a:rPr>
              <a:t>API.</a:t>
            </a:r>
          </a:p>
          <a:p>
            <a:pPr marL="698500" marR="5080" lvl="1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lang="en-US" sz="1800" spc="-5" dirty="0">
                <a:latin typeface="Calibri"/>
                <a:cs typeface="Calibri"/>
              </a:rPr>
              <a:t>This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API </a:t>
            </a:r>
            <a:r>
              <a:rPr lang="en-US" sz="1800" spc="-5" dirty="0">
                <a:latin typeface="Calibri"/>
                <a:cs typeface="Calibri"/>
              </a:rPr>
              <a:t>will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give</a:t>
            </a:r>
            <a:r>
              <a:rPr lang="en-US" sz="1800" dirty="0">
                <a:latin typeface="Calibri"/>
                <a:cs typeface="Calibri"/>
              </a:rPr>
              <a:t> us </a:t>
            </a:r>
            <a:r>
              <a:rPr lang="en-US" sz="1800" spc="-15" dirty="0">
                <a:latin typeface="Calibri"/>
                <a:cs typeface="Calibri"/>
              </a:rPr>
              <a:t>data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about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launches,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including 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information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about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20" dirty="0">
                <a:latin typeface="Calibri"/>
                <a:cs typeface="Calibri"/>
              </a:rPr>
              <a:t>rocket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used,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payload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delivered, </a:t>
            </a:r>
            <a:r>
              <a:rPr lang="en-US" sz="1800" spc="-39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launch</a:t>
            </a:r>
            <a:r>
              <a:rPr lang="en-US" sz="1800" spc="3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specifications,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landing</a:t>
            </a:r>
            <a:r>
              <a:rPr lang="en-US" sz="1800" spc="2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specifications,</a:t>
            </a:r>
            <a:r>
              <a:rPr lang="en-US" sz="1800" spc="2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and 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landing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outcome.</a:t>
            </a:r>
            <a:endParaRPr lang="en-US" sz="1800" dirty="0">
              <a:latin typeface="Calibri"/>
              <a:cs typeface="Calibri"/>
            </a:endParaRPr>
          </a:p>
          <a:p>
            <a:pPr marL="698500" marR="284480" lvl="1" indent="-22860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lang="en-US" sz="1800" spc="-5" dirty="0">
                <a:latin typeface="Calibri"/>
                <a:cs typeface="Calibri"/>
              </a:rPr>
              <a:t>The SpaceX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REST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API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endpoints,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or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URL,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starts </a:t>
            </a:r>
            <a:r>
              <a:rPr lang="en-US" sz="1800" spc="-5" dirty="0">
                <a:latin typeface="Calibri"/>
                <a:cs typeface="Calibri"/>
              </a:rPr>
              <a:t>with </a:t>
            </a:r>
            <a:r>
              <a:rPr lang="en-US" sz="1800" spc="-39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api.spacexdata.com/v4/.</a:t>
            </a:r>
            <a:endParaRPr lang="en-US" sz="1800" dirty="0">
              <a:latin typeface="Calibri"/>
              <a:cs typeface="Calibri"/>
            </a:endParaRPr>
          </a:p>
          <a:p>
            <a:pPr marL="698500" marR="271145" lvl="1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lang="en-US" sz="1800" dirty="0">
                <a:latin typeface="Calibri"/>
                <a:cs typeface="Calibri"/>
              </a:rPr>
              <a:t>Another</a:t>
            </a:r>
            <a:r>
              <a:rPr lang="en-US" sz="1800" spc="-5" dirty="0">
                <a:latin typeface="Calibri"/>
                <a:cs typeface="Calibri"/>
              </a:rPr>
              <a:t> popular</a:t>
            </a:r>
            <a:r>
              <a:rPr lang="en-US" sz="1800" spc="1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data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source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for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obtaining</a:t>
            </a:r>
            <a:r>
              <a:rPr lang="en-US" sz="1800" spc="2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Falcon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9 </a:t>
            </a:r>
            <a:r>
              <a:rPr lang="en-US" sz="1800" spc="-39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Launch</a:t>
            </a:r>
            <a:r>
              <a:rPr lang="en-US" sz="1800" spc="2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data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is</a:t>
            </a:r>
            <a:r>
              <a:rPr lang="en-US" sz="1800" spc="-5" dirty="0">
                <a:latin typeface="Calibri"/>
                <a:cs typeface="Calibri"/>
              </a:rPr>
              <a:t> web</a:t>
            </a:r>
            <a:r>
              <a:rPr lang="en-US" sz="1800" spc="1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scraping</a:t>
            </a:r>
            <a:r>
              <a:rPr lang="en-US" sz="1800" spc="-5" dirty="0">
                <a:latin typeface="Calibri"/>
                <a:cs typeface="Calibri"/>
              </a:rPr>
              <a:t> Wikipedia</a:t>
            </a:r>
            <a:r>
              <a:rPr lang="en-US" sz="1800" spc="2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using 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BeautifulSoup</a:t>
            </a:r>
            <a:r>
              <a:rPr lang="en-US" sz="1800" dirty="0">
                <a:latin typeface="Calibri"/>
                <a:cs typeface="Calibri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491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52DAE-67C3-B327-E4D3-142AB2B7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14" dirty="0"/>
              <a:t>Data</a:t>
            </a:r>
            <a:r>
              <a:rPr lang="es-ES" spc="114" dirty="0"/>
              <a:t> </a:t>
            </a:r>
            <a:r>
              <a:rPr lang="es-ES" spc="-80" dirty="0" err="1"/>
              <a:t>Collection</a:t>
            </a:r>
            <a:r>
              <a:rPr lang="es-ES" spc="120" dirty="0"/>
              <a:t> </a:t>
            </a:r>
            <a:r>
              <a:rPr lang="es-ES" spc="760" dirty="0"/>
              <a:t>–</a:t>
            </a:r>
            <a:r>
              <a:rPr lang="es-ES" spc="120" dirty="0"/>
              <a:t> </a:t>
            </a:r>
            <a:r>
              <a:rPr lang="es-ES" spc="-260" dirty="0"/>
              <a:t>SpaceX</a:t>
            </a:r>
            <a:r>
              <a:rPr lang="es-ES" spc="145" dirty="0"/>
              <a:t> </a:t>
            </a:r>
            <a:r>
              <a:rPr lang="es-ES" spc="-245" dirty="0"/>
              <a:t>API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286AA-83EB-5F63-F523-2EE27A8C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6720" cy="4351338"/>
          </a:xfrm>
        </p:spPr>
        <p:txBody>
          <a:bodyPr/>
          <a:lstStyle/>
          <a:p>
            <a:r>
              <a:rPr lang="en-US" sz="2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lang="en-US" sz="2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lang="en-US" sz="2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lang="en-US" sz="2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lang="en-US" sz="2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800" spc="-295" dirty="0">
                <a:solidFill>
                  <a:srgbClr val="292929"/>
                </a:solidFill>
                <a:latin typeface="Microsoft Sans Serif"/>
                <a:cs typeface="Microsoft Sans Serif"/>
              </a:rPr>
              <a:t>REST </a:t>
            </a:r>
            <a:r>
              <a:rPr lang="en-US" sz="2800" spc="-5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US" sz="2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calls</a:t>
            </a:r>
            <a:endParaRPr lang="en-US" sz="2800" dirty="0">
              <a:latin typeface="Microsoft Sans Serif"/>
              <a:cs typeface="Microsoft Sans Serif"/>
            </a:endParaRPr>
          </a:p>
          <a:p>
            <a:endParaRPr lang="es-ES" dirty="0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C6AEE54B-438F-C3BD-518B-2D18469F037D}"/>
              </a:ext>
            </a:extLst>
          </p:cNvPr>
          <p:cNvGrpSpPr/>
          <p:nvPr/>
        </p:nvGrpSpPr>
        <p:grpSpPr>
          <a:xfrm>
            <a:off x="6587999" y="1690688"/>
            <a:ext cx="4765801" cy="3985768"/>
            <a:chOff x="5871971" y="1511808"/>
            <a:chExt cx="5546090" cy="464566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00DDC683-BC64-291F-B008-076B5E2CFB4D}"/>
                </a:ext>
              </a:extLst>
            </p:cNvPr>
            <p:cNvSpPr/>
            <p:nvPr/>
          </p:nvSpPr>
          <p:spPr>
            <a:xfrm>
              <a:off x="5910071" y="1792224"/>
              <a:ext cx="5461000" cy="4206240"/>
            </a:xfrm>
            <a:custGeom>
              <a:avLst/>
              <a:gdLst/>
              <a:ahLst/>
              <a:cxnLst/>
              <a:rect l="l" t="t" r="r" b="b"/>
              <a:pathLst>
                <a:path w="5461000" h="4206240">
                  <a:moveTo>
                    <a:pt x="0" y="4206240"/>
                  </a:moveTo>
                  <a:lnTo>
                    <a:pt x="5460491" y="4206240"/>
                  </a:lnTo>
                  <a:lnTo>
                    <a:pt x="5460491" y="0"/>
                  </a:lnTo>
                  <a:lnTo>
                    <a:pt x="0" y="0"/>
                  </a:lnTo>
                  <a:lnTo>
                    <a:pt x="0" y="4206240"/>
                  </a:lnTo>
                  <a:close/>
                </a:path>
              </a:pathLst>
            </a:custGeom>
            <a:ln w="9525">
              <a:solidFill>
                <a:srgbClr val="0A48C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B7C5D35B-85AA-0E50-FA0C-94815E9C7F5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1971" y="1511808"/>
              <a:ext cx="5545835" cy="4645152"/>
            </a:xfrm>
            <a:prstGeom prst="rect">
              <a:avLst/>
            </a:prstGeom>
          </p:spPr>
        </p:pic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E0010F74-656D-8328-7CD1-364E162AD6A9}"/>
                </a:ext>
              </a:extLst>
            </p:cNvPr>
            <p:cNvSpPr/>
            <p:nvPr/>
          </p:nvSpPr>
          <p:spPr>
            <a:xfrm>
              <a:off x="10046208" y="1514855"/>
              <a:ext cx="1371600" cy="4592320"/>
            </a:xfrm>
            <a:custGeom>
              <a:avLst/>
              <a:gdLst/>
              <a:ahLst/>
              <a:cxnLst/>
              <a:rect l="l" t="t" r="r" b="b"/>
              <a:pathLst>
                <a:path w="1371600" h="4592320">
                  <a:moveTo>
                    <a:pt x="1354836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1354836" y="216408"/>
                  </a:lnTo>
                  <a:lnTo>
                    <a:pt x="1354836" y="0"/>
                  </a:lnTo>
                  <a:close/>
                </a:path>
                <a:path w="1371600" h="4592320">
                  <a:moveTo>
                    <a:pt x="1371600" y="4376928"/>
                  </a:moveTo>
                  <a:lnTo>
                    <a:pt x="16764" y="4376928"/>
                  </a:lnTo>
                  <a:lnTo>
                    <a:pt x="16764" y="4591812"/>
                  </a:lnTo>
                  <a:lnTo>
                    <a:pt x="1371600" y="4591812"/>
                  </a:lnTo>
                  <a:lnTo>
                    <a:pt x="1371600" y="43769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749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4456B-F19C-91E5-1E92-DB177873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14" dirty="0"/>
              <a:t>Data</a:t>
            </a:r>
            <a:r>
              <a:rPr lang="es-ES" spc="114" dirty="0"/>
              <a:t> </a:t>
            </a:r>
            <a:r>
              <a:rPr lang="es-ES" spc="-80" dirty="0" err="1"/>
              <a:t>Collection</a:t>
            </a:r>
            <a:r>
              <a:rPr lang="es-ES" spc="125" dirty="0"/>
              <a:t> </a:t>
            </a:r>
            <a:r>
              <a:rPr lang="es-ES" spc="-5" dirty="0"/>
              <a:t>-</a:t>
            </a:r>
            <a:r>
              <a:rPr lang="es-ES" spc="125" dirty="0"/>
              <a:t> </a:t>
            </a:r>
            <a:r>
              <a:rPr lang="es-ES" spc="-125" dirty="0" err="1"/>
              <a:t>Scraping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6D9E5-83F4-4B62-98F5-AB6FE169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100" cy="4351338"/>
          </a:xfrm>
        </p:spPr>
        <p:txBody>
          <a:bodyPr/>
          <a:lstStyle/>
          <a:p>
            <a:r>
              <a:rPr lang="es-ES" sz="28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Web</a:t>
            </a:r>
            <a:r>
              <a:rPr lang="es-ES" sz="2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2800" spc="-70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Scrapping</a:t>
            </a:r>
            <a:r>
              <a:rPr lang="es-ES" sz="2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2800" spc="-30" dirty="0" err="1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lang="es-ES" sz="2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2800" spc="-5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s-ES" sz="2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</a:t>
            </a:r>
            <a:endParaRPr lang="es-ES" sz="2800" dirty="0">
              <a:latin typeface="Microsoft Sans Serif"/>
              <a:cs typeface="Microsoft Sans Serif"/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AEB1C816-C0BB-4309-7D3D-66681F73743E}"/>
              </a:ext>
            </a:extLst>
          </p:cNvPr>
          <p:cNvSpPr/>
          <p:nvPr/>
        </p:nvSpPr>
        <p:spPr>
          <a:xfrm>
            <a:off x="10041635" y="5870448"/>
            <a:ext cx="1355090" cy="215265"/>
          </a:xfrm>
          <a:custGeom>
            <a:avLst/>
            <a:gdLst/>
            <a:ahLst/>
            <a:cxnLst/>
            <a:rect l="l" t="t" r="r" b="b"/>
            <a:pathLst>
              <a:path w="1355090" h="215264">
                <a:moveTo>
                  <a:pt x="1354835" y="0"/>
                </a:moveTo>
                <a:lnTo>
                  <a:pt x="0" y="0"/>
                </a:lnTo>
                <a:lnTo>
                  <a:pt x="0" y="214883"/>
                </a:lnTo>
                <a:lnTo>
                  <a:pt x="1354835" y="214883"/>
                </a:lnTo>
                <a:lnTo>
                  <a:pt x="13548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id="{02143B34-6E00-9CD6-9423-66DB34774DE3}"/>
              </a:ext>
            </a:extLst>
          </p:cNvPr>
          <p:cNvGrpSpPr/>
          <p:nvPr/>
        </p:nvGrpSpPr>
        <p:grpSpPr>
          <a:xfrm>
            <a:off x="5391911" y="1636554"/>
            <a:ext cx="6365875" cy="4729480"/>
            <a:chOff x="5071871" y="1377696"/>
            <a:chExt cx="6365875" cy="4729480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8D466875-1C25-52AD-BB47-37791523E54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1871" y="1377696"/>
              <a:ext cx="6365747" cy="4728972"/>
            </a:xfrm>
            <a:prstGeom prst="rect">
              <a:avLst/>
            </a:prstGeom>
          </p:spPr>
        </p:pic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BF4AC18D-64EF-71AB-5C40-EC2F3151760D}"/>
                </a:ext>
              </a:extLst>
            </p:cNvPr>
            <p:cNvSpPr/>
            <p:nvPr/>
          </p:nvSpPr>
          <p:spPr>
            <a:xfrm>
              <a:off x="10041635" y="5870448"/>
              <a:ext cx="1355090" cy="215265"/>
            </a:xfrm>
            <a:custGeom>
              <a:avLst/>
              <a:gdLst/>
              <a:ahLst/>
              <a:cxnLst/>
              <a:rect l="l" t="t" r="r" b="b"/>
              <a:pathLst>
                <a:path w="1355090" h="215264">
                  <a:moveTo>
                    <a:pt x="1354835" y="0"/>
                  </a:moveTo>
                  <a:lnTo>
                    <a:pt x="0" y="0"/>
                  </a:lnTo>
                  <a:lnTo>
                    <a:pt x="0" y="214883"/>
                  </a:lnTo>
                  <a:lnTo>
                    <a:pt x="1354835" y="214883"/>
                  </a:lnTo>
                  <a:lnTo>
                    <a:pt x="1354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1079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336</Words>
  <Application>Microsoft Office PowerPoint</Application>
  <PresentationFormat>Panorámica</PresentationFormat>
  <Paragraphs>52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Arial MT</vt:lpstr>
      <vt:lpstr>Calibri</vt:lpstr>
      <vt:lpstr>Microsoft Sans Serif</vt:lpstr>
      <vt:lpstr>Tema de Office</vt:lpstr>
      <vt:lpstr>Winnig Space Race with Data Science</vt:lpstr>
      <vt:lpstr>Outline</vt:lpstr>
      <vt:lpstr>Executive Summary</vt:lpstr>
      <vt:lpstr>Introduction</vt:lpstr>
      <vt:lpstr>Section 1</vt:lpstr>
      <vt:lpstr>Methodology</vt:lpstr>
      <vt:lpstr>Data Collection</vt:lpstr>
      <vt:lpstr>Data Collection – SpaceX API</vt:lpstr>
      <vt:lpstr>Data Collection - Scraping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 Moreno</dc:creator>
  <cp:lastModifiedBy>Bruno  Moreno</cp:lastModifiedBy>
  <cp:revision>2</cp:revision>
  <dcterms:created xsi:type="dcterms:W3CDTF">2024-10-02T08:49:44Z</dcterms:created>
  <dcterms:modified xsi:type="dcterms:W3CDTF">2024-10-02T17:36:23Z</dcterms:modified>
</cp:coreProperties>
</file>