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otham Heavy" charset="1" panose="02000900000000000000"/>
      <p:regular r:id="rId19"/>
    </p:embeddedFont>
    <p:embeddedFont>
      <p:font typeface="Roboto Bold" charset="1" panose="02000000000000000000"/>
      <p:regular r:id="rId20"/>
    </p:embeddedFont>
    <p:embeddedFont>
      <p:font typeface="Roboto" charset="1" panose="02000000000000000000"/>
      <p:regular r:id="rId21"/>
    </p:embeddedFont>
    <p:embeddedFont>
      <p:font typeface="Gotham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216" y="6752450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3086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383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11996" y="86164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15118" y="-243484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16983" y="3076092"/>
            <a:ext cx="10854035" cy="308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CREATING REUSABLE CODE WITH R PACKAGES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99788" y="6755917"/>
            <a:ext cx="708842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Bruno Martins</a:t>
            </a:r>
          </a:p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01/10/2025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216" y="6752450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3086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383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66570" y="4382711"/>
            <a:ext cx="4232419" cy="5165721"/>
          </a:xfrm>
          <a:custGeom>
            <a:avLst/>
            <a:gdLst/>
            <a:ahLst/>
            <a:cxnLst/>
            <a:rect r="r" b="b" t="t" l="l"/>
            <a:pathLst>
              <a:path h="5165721" w="4232419">
                <a:moveTo>
                  <a:pt x="0" y="0"/>
                </a:moveTo>
                <a:lnTo>
                  <a:pt x="4232418" y="0"/>
                </a:lnTo>
                <a:lnTo>
                  <a:pt x="4232418" y="5165721"/>
                </a:lnTo>
                <a:lnTo>
                  <a:pt x="0" y="5165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25754" y="1104900"/>
            <a:ext cx="14700652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GOOD PR</a:t>
            </a: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ACTICES #4: </a:t>
            </a:r>
          </a:p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BOOK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5754" y="2833628"/>
            <a:ext cx="12765215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R-Packages book gives really good tips and ideologies on how you should split your functions into files, naming conventions, among others….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216" y="6752450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3086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383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36433" y="4441644"/>
            <a:ext cx="3822867" cy="4411588"/>
          </a:xfrm>
          <a:custGeom>
            <a:avLst/>
            <a:gdLst/>
            <a:ahLst/>
            <a:cxnLst/>
            <a:rect r="r" b="b" t="t" l="l"/>
            <a:pathLst>
              <a:path h="4411588" w="3822867">
                <a:moveTo>
                  <a:pt x="0" y="0"/>
                </a:moveTo>
                <a:lnTo>
                  <a:pt x="3822867" y="0"/>
                </a:lnTo>
                <a:lnTo>
                  <a:pt x="3822867" y="4411588"/>
                </a:lnTo>
                <a:lnTo>
                  <a:pt x="0" y="4411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25754" y="1104900"/>
            <a:ext cx="14700652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GOOD PR</a:t>
            </a: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ACTICES #5: </a:t>
            </a:r>
          </a:p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TDD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5754" y="2833628"/>
            <a:ext cx="12010679" cy="381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driven development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NOTE: I use {testthat}, but {cucumber} has been making a surge as well as a testing framework for R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“It’s great to work on a codebase with tests, it’s not great to be the one writing those tests ”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1996" y="86164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5118" y="-243484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59391" y="4839649"/>
            <a:ext cx="6532897" cy="3674755"/>
          </a:xfrm>
          <a:custGeom>
            <a:avLst/>
            <a:gdLst/>
            <a:ahLst/>
            <a:cxnLst/>
            <a:rect r="r" b="b" t="t" l="l"/>
            <a:pathLst>
              <a:path h="3674755" w="6532897">
                <a:moveTo>
                  <a:pt x="0" y="0"/>
                </a:moveTo>
                <a:lnTo>
                  <a:pt x="6532897" y="0"/>
                </a:lnTo>
                <a:lnTo>
                  <a:pt x="6532897" y="3674754"/>
                </a:lnTo>
                <a:lnTo>
                  <a:pt x="0" y="3674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42323" y="1756159"/>
            <a:ext cx="1068351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DEPLOYMENT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1044" y="2940364"/>
            <a:ext cx="12010679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Publishing to CRAN is free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can also host on GitHub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devtools::install_github()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216" y="6752450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3086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383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11996" y="86164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15118" y="-243484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16983" y="3355975"/>
            <a:ext cx="1085403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C6D0F5"/>
                </a:solidFill>
                <a:latin typeface="Gotham Bold"/>
                <a:ea typeface="Gotham Bold"/>
                <a:cs typeface="Gotham Bold"/>
                <a:sym typeface="Gotham Bold"/>
              </a:rPr>
              <a:t>LET’S CODE?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20018" y="4841875"/>
            <a:ext cx="424796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99788" y="6423334"/>
            <a:ext cx="7088425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Bruno Martins</a:t>
            </a:r>
          </a:p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01/10/2025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3086" y="6752450"/>
            <a:ext cx="3723068" cy="3727976"/>
            <a:chOff x="0" y="0"/>
            <a:chExt cx="4964090" cy="4970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494" y="0"/>
              <a:ext cx="2480798" cy="2485317"/>
            </a:xfrm>
            <a:custGeom>
              <a:avLst/>
              <a:gdLst/>
              <a:ahLst/>
              <a:cxnLst/>
              <a:rect r="r" b="b" t="t" l="l"/>
              <a:pathLst>
                <a:path h="2485317" w="2480798">
                  <a:moveTo>
                    <a:pt x="0" y="0"/>
                  </a:moveTo>
                  <a:lnTo>
                    <a:pt x="2480798" y="0"/>
                  </a:lnTo>
                  <a:lnTo>
                    <a:pt x="2480798" y="2485317"/>
                  </a:lnTo>
                  <a:lnTo>
                    <a:pt x="0" y="2485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0" y="2485317"/>
              <a:ext cx="2480798" cy="2485317"/>
            </a:xfrm>
            <a:custGeom>
              <a:avLst/>
              <a:gdLst/>
              <a:ahLst/>
              <a:cxnLst/>
              <a:rect r="r" b="b" t="t" l="l"/>
              <a:pathLst>
                <a:path h="2485317" w="2480798">
                  <a:moveTo>
                    <a:pt x="2480798" y="0"/>
                  </a:moveTo>
                  <a:lnTo>
                    <a:pt x="0" y="0"/>
                  </a:lnTo>
                  <a:lnTo>
                    <a:pt x="0" y="2485317"/>
                  </a:lnTo>
                  <a:lnTo>
                    <a:pt x="2480798" y="2485317"/>
                  </a:lnTo>
                  <a:lnTo>
                    <a:pt x="248079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83292" y="2485317"/>
              <a:ext cx="2480798" cy="2485317"/>
            </a:xfrm>
            <a:custGeom>
              <a:avLst/>
              <a:gdLst/>
              <a:ahLst/>
              <a:cxnLst/>
              <a:rect r="r" b="b" t="t" l="l"/>
              <a:pathLst>
                <a:path h="2485317" w="2480798">
                  <a:moveTo>
                    <a:pt x="0" y="0"/>
                  </a:moveTo>
                  <a:lnTo>
                    <a:pt x="2480798" y="0"/>
                  </a:lnTo>
                  <a:lnTo>
                    <a:pt x="2480798" y="2485317"/>
                  </a:lnTo>
                  <a:lnTo>
                    <a:pt x="0" y="2485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9682" y="1104900"/>
            <a:ext cx="1068351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TABLE OF CONTENTS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9682" y="2194318"/>
            <a:ext cx="13681916" cy="474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63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Packages. We know them, we use them, why not create them?</a:t>
            </a:r>
          </a:p>
          <a:p>
            <a:pPr algn="l" marL="777240" indent="-388620" lvl="1">
              <a:lnSpc>
                <a:spcPts val="63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Structure and components of a package</a:t>
            </a:r>
          </a:p>
          <a:p>
            <a:pPr algn="l" marL="777240" indent="-388620" lvl="1">
              <a:lnSpc>
                <a:spcPts val="63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{usethis} and {devtools}</a:t>
            </a:r>
          </a:p>
          <a:p>
            <a:pPr algn="l" marL="777240" indent="-388620" lvl="1">
              <a:lnSpc>
                <a:spcPts val="63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Good practices</a:t>
            </a:r>
          </a:p>
          <a:p>
            <a:pPr algn="l" marL="777240" indent="-388620" lvl="1">
              <a:lnSpc>
                <a:spcPts val="63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Installation and deployment</a:t>
            </a:r>
          </a:p>
          <a:p>
            <a:pPr algn="l" marL="777240" indent="-388620" lvl="1">
              <a:lnSpc>
                <a:spcPts val="63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Let’s jump into code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1996" y="86164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70102" y="1114425"/>
            <a:ext cx="12806959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b="true" sz="4999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PACKAGES: WE KNOW THEM, WE USE THEM, WHY NOT CREATE THEM?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86985" y="3014190"/>
            <a:ext cx="11660494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 are not rewriting the “mutate” nor the “ggplot” function in every project. We use packages for that.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9682" y="3204690"/>
            <a:ext cx="816481" cy="775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9"/>
              </a:lnSpc>
            </a:pPr>
            <a:r>
              <a:rPr lang="en-US" b="true" sz="5859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1.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86985" y="4761322"/>
            <a:ext cx="11660494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riting a package is not only for reusing code, but to keep consistency and make sure everyone is using the same version of the function.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99682" y="4837032"/>
            <a:ext cx="816481" cy="775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9"/>
              </a:lnSpc>
            </a:pPr>
            <a:r>
              <a:rPr lang="en-US" b="true" sz="5859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2.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57404" y="7146872"/>
            <a:ext cx="11660494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t’s very useful in maintainability and making sure everytime a fix is made, everyone get’s the same fix at the same time.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670102" y="7222582"/>
            <a:ext cx="816481" cy="775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9"/>
              </a:lnSpc>
            </a:pPr>
            <a:r>
              <a:rPr lang="en-US" b="true" sz="5859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3</a:t>
            </a:r>
            <a:r>
              <a:rPr lang="en-US" b="true" sz="5859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62395" y="2611953"/>
            <a:ext cx="5079045" cy="6199040"/>
          </a:xfrm>
          <a:custGeom>
            <a:avLst/>
            <a:gdLst/>
            <a:ahLst/>
            <a:cxnLst/>
            <a:rect r="r" b="b" t="t" l="l"/>
            <a:pathLst>
              <a:path h="6199040" w="5079045">
                <a:moveTo>
                  <a:pt x="0" y="0"/>
                </a:moveTo>
                <a:lnTo>
                  <a:pt x="5079046" y="0"/>
                </a:lnTo>
                <a:lnTo>
                  <a:pt x="5079046" y="6199040"/>
                </a:lnTo>
                <a:lnTo>
                  <a:pt x="0" y="61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99682" y="1104900"/>
            <a:ext cx="1068351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A GREAT BOOK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57654" y="2535753"/>
            <a:ext cx="403656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C6D0F5"/>
                </a:solidFill>
                <a:latin typeface="Roboto Bold"/>
                <a:ea typeface="Roboto Bold"/>
                <a:cs typeface="Roboto Bold"/>
                <a:sym typeface="Roboto Bold"/>
              </a:rPr>
              <a:t>https://r-pkgs.org/ 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3086" y="6752450"/>
            <a:ext cx="3723068" cy="3727976"/>
            <a:chOff x="0" y="0"/>
            <a:chExt cx="4964090" cy="4970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494" y="0"/>
              <a:ext cx="2480798" cy="2485317"/>
            </a:xfrm>
            <a:custGeom>
              <a:avLst/>
              <a:gdLst/>
              <a:ahLst/>
              <a:cxnLst/>
              <a:rect r="r" b="b" t="t" l="l"/>
              <a:pathLst>
                <a:path h="2485317" w="2480798">
                  <a:moveTo>
                    <a:pt x="0" y="0"/>
                  </a:moveTo>
                  <a:lnTo>
                    <a:pt x="2480798" y="0"/>
                  </a:lnTo>
                  <a:lnTo>
                    <a:pt x="2480798" y="2485317"/>
                  </a:lnTo>
                  <a:lnTo>
                    <a:pt x="0" y="2485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0" y="2485317"/>
              <a:ext cx="2480798" cy="2485317"/>
            </a:xfrm>
            <a:custGeom>
              <a:avLst/>
              <a:gdLst/>
              <a:ahLst/>
              <a:cxnLst/>
              <a:rect r="r" b="b" t="t" l="l"/>
              <a:pathLst>
                <a:path h="2485317" w="2480798">
                  <a:moveTo>
                    <a:pt x="2480798" y="0"/>
                  </a:moveTo>
                  <a:lnTo>
                    <a:pt x="0" y="0"/>
                  </a:lnTo>
                  <a:lnTo>
                    <a:pt x="0" y="2485317"/>
                  </a:lnTo>
                  <a:lnTo>
                    <a:pt x="2480798" y="2485317"/>
                  </a:lnTo>
                  <a:lnTo>
                    <a:pt x="248079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83292" y="2485317"/>
              <a:ext cx="2480798" cy="2485317"/>
            </a:xfrm>
            <a:custGeom>
              <a:avLst/>
              <a:gdLst/>
              <a:ahLst/>
              <a:cxnLst/>
              <a:rect r="r" b="b" t="t" l="l"/>
              <a:pathLst>
                <a:path h="2485317" w="2480798">
                  <a:moveTo>
                    <a:pt x="0" y="0"/>
                  </a:moveTo>
                  <a:lnTo>
                    <a:pt x="2480798" y="0"/>
                  </a:lnTo>
                  <a:lnTo>
                    <a:pt x="2480798" y="2485317"/>
                  </a:lnTo>
                  <a:lnTo>
                    <a:pt x="0" y="2485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50418" y="2158798"/>
            <a:ext cx="8587165" cy="7610375"/>
          </a:xfrm>
          <a:custGeom>
            <a:avLst/>
            <a:gdLst/>
            <a:ahLst/>
            <a:cxnLst/>
            <a:rect r="r" b="b" t="t" l="l"/>
            <a:pathLst>
              <a:path h="7610375" w="8587165">
                <a:moveTo>
                  <a:pt x="0" y="0"/>
                </a:moveTo>
                <a:lnTo>
                  <a:pt x="8587164" y="0"/>
                </a:lnTo>
                <a:lnTo>
                  <a:pt x="8587164" y="7610375"/>
                </a:lnTo>
                <a:lnTo>
                  <a:pt x="0" y="7610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98337" y="1104900"/>
            <a:ext cx="1068351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STRUCTURE AND COMPONENTS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8337" y="1104900"/>
            <a:ext cx="1068351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{USETHIS} AND {DEVTOOLS}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711996" y="86164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8471" y="2717909"/>
            <a:ext cx="15560829" cy="414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50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Packages to help you build all of this automatically.</a:t>
            </a:r>
          </a:p>
          <a:p>
            <a:pPr algn="l" marL="1554480" indent="-518160" lvl="2">
              <a:lnSpc>
                <a:spcPts val="5508"/>
              </a:lnSpc>
              <a:buFont typeface="Arial"/>
              <a:buChar char="⚬"/>
            </a:pPr>
            <a:r>
              <a:rPr lang="en-US" b="true" sz="3600">
                <a:solidFill>
                  <a:srgbClr val="C6D0F5"/>
                </a:solidFill>
                <a:latin typeface="Roboto Bold"/>
                <a:ea typeface="Roboto Bold"/>
                <a:cs typeface="Roboto Bold"/>
                <a:sym typeface="Roboto Bold"/>
              </a:rPr>
              <a:t>https://usethis.r-lib.org/</a:t>
            </a: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Automate package and project setup </a:t>
            </a:r>
          </a:p>
          <a:p>
            <a:pPr algn="l" marL="1554480" indent="-518160" lvl="2">
              <a:lnSpc>
                <a:spcPts val="5508"/>
              </a:lnSpc>
              <a:buFont typeface="Arial"/>
              <a:buChar char="⚬"/>
            </a:pPr>
            <a:r>
              <a:rPr lang="en-US" b="true" sz="3600">
                <a:solidFill>
                  <a:srgbClr val="C6D0F5"/>
                </a:solidFill>
                <a:latin typeface="Roboto Bold"/>
                <a:ea typeface="Roboto Bold"/>
                <a:cs typeface="Roboto Bold"/>
                <a:sym typeface="Roboto Bold"/>
              </a:rPr>
              <a:t>https://devtools.r-lib.org/</a:t>
            </a: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Automat package development </a:t>
            </a:r>
          </a:p>
          <a:p>
            <a:pPr algn="l">
              <a:lnSpc>
                <a:spcPts val="5508"/>
              </a:lnSpc>
            </a:pPr>
          </a:p>
          <a:p>
            <a:pPr algn="l" marL="777240" indent="-388620" lvl="1">
              <a:lnSpc>
                <a:spcPts val="550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Usefull functions include: usethis::create_package(dir), usethis::use_r(), devtools::load_all(), devtools::check()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216" y="6752450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3086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383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77830" y="4560416"/>
            <a:ext cx="7881470" cy="4384068"/>
          </a:xfrm>
          <a:custGeom>
            <a:avLst/>
            <a:gdLst/>
            <a:ahLst/>
            <a:cxnLst/>
            <a:rect r="r" b="b" t="t" l="l"/>
            <a:pathLst>
              <a:path h="4384068" w="7881470">
                <a:moveTo>
                  <a:pt x="0" y="0"/>
                </a:moveTo>
                <a:lnTo>
                  <a:pt x="7881470" y="0"/>
                </a:lnTo>
                <a:lnTo>
                  <a:pt x="7881470" y="4384068"/>
                </a:lnTo>
                <a:lnTo>
                  <a:pt x="0" y="4384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25754" y="1104900"/>
            <a:ext cx="14700652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GOOD PR</a:t>
            </a: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ACTICES #1: </a:t>
            </a:r>
          </a:p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VERSION CONTROL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5754" y="2833628"/>
            <a:ext cx="9937472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usethis::use_git()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usethis::use_github()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216" y="6752450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3086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383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10421" y="4331286"/>
            <a:ext cx="4229140" cy="4880428"/>
          </a:xfrm>
          <a:custGeom>
            <a:avLst/>
            <a:gdLst/>
            <a:ahLst/>
            <a:cxnLst/>
            <a:rect r="r" b="b" t="t" l="l"/>
            <a:pathLst>
              <a:path h="4880428" w="4229140">
                <a:moveTo>
                  <a:pt x="0" y="0"/>
                </a:moveTo>
                <a:lnTo>
                  <a:pt x="4229140" y="0"/>
                </a:lnTo>
                <a:lnTo>
                  <a:pt x="4229140" y="4880428"/>
                </a:lnTo>
                <a:lnTo>
                  <a:pt x="0" y="4880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25754" y="1104900"/>
            <a:ext cx="14700652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GOOD PR</a:t>
            </a: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ACTICES #2: </a:t>
            </a:r>
          </a:p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ROXYGEN2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5754" y="2833628"/>
            <a:ext cx="9937472" cy="381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#’ @title This is how yo</a:t>
            </a: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 make a title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#’ @description This is a description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#’ @param This function takes an argument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#’ @return something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#’ @export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4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216" y="6752450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3086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383" y="8616438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642295" y="167995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9" y="0"/>
                </a:lnTo>
                <a:lnTo>
                  <a:pt x="1860599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6644166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1860599" y="0"/>
                </a:moveTo>
                <a:lnTo>
                  <a:pt x="0" y="0"/>
                </a:lnTo>
                <a:lnTo>
                  <a:pt x="0" y="1863988"/>
                </a:lnTo>
                <a:lnTo>
                  <a:pt x="1860599" y="1863988"/>
                </a:lnTo>
                <a:lnTo>
                  <a:pt x="186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781697" y="-184029"/>
            <a:ext cx="1860599" cy="1863988"/>
          </a:xfrm>
          <a:custGeom>
            <a:avLst/>
            <a:gdLst/>
            <a:ahLst/>
            <a:cxnLst/>
            <a:rect r="r" b="b" t="t" l="l"/>
            <a:pathLst>
              <a:path h="1863988" w="1860599">
                <a:moveTo>
                  <a:pt x="0" y="0"/>
                </a:moveTo>
                <a:lnTo>
                  <a:pt x="1860598" y="0"/>
                </a:lnTo>
                <a:lnTo>
                  <a:pt x="1860598" y="1863988"/>
                </a:lnTo>
                <a:lnTo>
                  <a:pt x="0" y="1863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28783" y="4220727"/>
            <a:ext cx="5030517" cy="5037573"/>
          </a:xfrm>
          <a:custGeom>
            <a:avLst/>
            <a:gdLst/>
            <a:ahLst/>
            <a:cxnLst/>
            <a:rect r="r" b="b" t="t" l="l"/>
            <a:pathLst>
              <a:path h="5037573" w="5030517">
                <a:moveTo>
                  <a:pt x="0" y="0"/>
                </a:moveTo>
                <a:lnTo>
                  <a:pt x="5030517" y="0"/>
                </a:lnTo>
                <a:lnTo>
                  <a:pt x="5030517" y="5037573"/>
                </a:lnTo>
                <a:lnTo>
                  <a:pt x="0" y="5037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25754" y="1104900"/>
            <a:ext cx="14700652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GOOD PR</a:t>
            </a: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ACTICES #3: </a:t>
            </a:r>
          </a:p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C6D0F5"/>
                </a:solidFill>
                <a:latin typeface="Gotham Heavy"/>
                <a:ea typeface="Gotham Heavy"/>
                <a:cs typeface="Gotham Heavy"/>
                <a:sym typeface="Gotham Heavy"/>
              </a:rPr>
              <a:t>DEPENDENCIES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5754" y="2833628"/>
            <a:ext cx="12765215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Instead of importing all of dplyr to use mutate across our package, we should import only dplyr::mutate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makes is explicit and avoids NAMESPACE conflicts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DAG0iZ2Me24</dc:identifier>
  <dcterms:modified xsi:type="dcterms:W3CDTF">2011-08-01T06:04:30Z</dcterms:modified>
  <cp:revision>1</cp:revision>
  <dc:title>Creating reusable code with R packages</dc:title>
</cp:coreProperties>
</file>