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8_64AC5F8D.xml" ContentType="application/vnd.ms-powerpoint.comments+xml"/>
  <Override PartName="/ppt/notesSlides/notesSlide6.xml" ContentType="application/vnd.openxmlformats-officedocument.presentationml.notesSlide+xml"/>
  <Override PartName="/ppt/comments/modernComment_119_4C4DF7DE.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82" r:id="rId3"/>
    <p:sldId id="278" r:id="rId4"/>
    <p:sldId id="285" r:id="rId5"/>
    <p:sldId id="275" r:id="rId6"/>
    <p:sldId id="280" r:id="rId7"/>
    <p:sldId id="281" r:id="rId8"/>
    <p:sldId id="286" r:id="rId9"/>
    <p:sldId id="277" r:id="rId10"/>
    <p:sldId id="283" r:id="rId11"/>
    <p:sldId id="284" r:id="rId12"/>
    <p:sldId id="288" r:id="rId13"/>
    <p:sldId id="260" r:id="rId14"/>
    <p:sldId id="279" r:id="rId15"/>
    <p:sldId id="287" r:id="rId16"/>
    <p:sldId id="274" r:id="rId17"/>
  </p:sldIdLst>
  <p:sldSz cx="18288000" cy="10287000"/>
  <p:notesSz cx="6858000" cy="9144000"/>
  <p:embeddedFontLst>
    <p:embeddedFont>
      <p:font typeface="Antonio Bold" panose="020B0604020202020204" charset="0"/>
      <p:regular r:id="rId19"/>
    </p:embeddedFont>
    <p:embeddedFont>
      <p:font typeface="Avenir Next LT Pro" panose="020B0504020202020204" pitchFamily="34" charset="0"/>
      <p:regular r:id="rId20"/>
      <p:bold r:id="rId21"/>
      <p:italic r:id="rId22"/>
      <p:boldItalic r:id="rId23"/>
    </p:embeddedFont>
    <p:embeddedFont>
      <p:font typeface="Open Sauce"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A3DE03-6583-3A7D-1E25-46D07D1124BD}" name="Ana Rocha" initials="AR" userId="S::aprocha@ua.pt::46979577-2e99-40b3-81d1-6de788afe4bc" providerId="AD"/>
  <p188:author id="{8B81B575-AFBA-BB79-6B93-1C6E85118B62}" name="João Oliveira" initials="" userId="S::joaobalseiro@ua.pt::632f73bf-6223-474f-af4a-f9ed24a78b56" providerId="AD"/>
  <p188:author id="{62C2A29E-FB36-EA68-CA91-75570579F61F}" name="Diogo Couto" initials="DC" userId="S::diogotcouto@ua.pt::72ae1e37-c461-4869-8d63-9c101ec47a2b" providerId="AD"/>
  <p188:author id="{2EBCE5A4-268F-EB7F-A83D-C2413972EABF}" name="Tomas Rodrigues" initials="TR" userId="S::tcercarodrigues@ua.pt::92bed296-d51e-4adf-9ffd-45100528346a" providerId="AD"/>
  <p188:author id="{340DDEEC-D20A-DA51-B266-DD4B43B86C67}" name="Rafael Claro" initials="RC" userId="S::rafael.mclaro@ua.pt::7a9eb1b0-e057-4711-9eb8-69b5efa7d71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B382"/>
    <a:srgbClr val="68D6A3"/>
    <a:srgbClr val="468721"/>
    <a:srgbClr val="BCF7CA"/>
    <a:srgbClr val="48B281"/>
    <a:srgbClr val="97FCCC"/>
    <a:srgbClr val="B3FFDA"/>
    <a:srgbClr val="96C549"/>
    <a:srgbClr val="80B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B67C3-0858-8E8D-1946-2B269A7D977A}" v="1207" dt="2024-12-06T05:12:27.432"/>
    <p1510:client id="{3F75782E-DCF2-C3E0-55D6-861C7B0BADEE}" v="69" dt="2024-12-05T20:55:09.281"/>
    <p1510:client id="{6EF090F1-580B-90F6-EB07-5C0D4A0ADF55}" v="209" dt="2024-12-06T00:35:18.925"/>
    <p1510:client id="{70581473-7885-651A-877B-109EBDF1B6A8}" v="165" dt="2024-12-05T15:06:37.863"/>
    <p1510:client id="{A62D3C71-B324-D4A5-5B23-5807024007A5}" v="6" dt="2024-12-04T13:29:56.137"/>
    <p1510:client id="{B4901D2C-879A-6574-CF62-C6ECC5BDFF9D}" v="1198" dt="2024-12-06T04:21:17.073"/>
    <p1510:client id="{D0D063FE-6314-ED0C-A6E5-49838C1D7235}" v="16" dt="2024-12-05T17:30:11.084"/>
    <p1510:client id="{D0FDEA9A-823A-17BF-D131-05EF52FD2873}" v="610" dt="2024-12-05T16:35:52.476"/>
    <p1510:client id="{D12A331C-95DC-94D2-3451-6611ED6C1BAC}" v="10" dt="2024-12-06T11:18:35.219"/>
    <p1510:client id="{EF1AE795-1221-89D2-A780-EDB364A8E547}" v="1" dt="2024-12-06T11:43:17.546"/>
  </p1510:revLst>
</p1510:revInfo>
</file>

<file path=ppt/tableStyles.xml><?xml version="1.0" encoding="utf-8"?>
<a:tblStyleLst xmlns:a="http://schemas.openxmlformats.org/drawingml/2006/main" def="{5C22544A-7EE6-4342-B048-85BDC9FD1C3A}">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 Id="rId30" Type="http://schemas.microsoft.com/office/2018/10/relationships/authors" Target="author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5BEA64D4-1BF4-4469-8BFE-7B533A9B2D14}" authorId="{5CA3DE03-6583-3A7D-1E25-46D07D1124BD}" created="2024-10-03T15:51:16.612">
    <ac:txMkLst xmlns:ac="http://schemas.microsoft.com/office/drawing/2013/main/command">
      <pc:docMk xmlns:pc="http://schemas.microsoft.com/office/powerpoint/2013/main/command"/>
      <pc:sldMk xmlns:pc="http://schemas.microsoft.com/office/powerpoint/2013/main/command" cId="0" sldId="256"/>
      <ac:spMk id="11" creationId="{0B87B1DE-DF80-053B-05EE-8A5BBEE0F6DC}"/>
      <ac:txMk cp="12">
        <ac:context len="14" hash="2036114198"/>
      </ac:txMk>
    </ac:txMkLst>
    <p188:pos x="1504708" y="376177"/>
    <p188:txBody>
      <a:bodyPr/>
      <a:lstStyle/>
      <a:p>
        <a:r>
          <a:rPr lang="en-US"/>
          <a:t>Orientadores
(os docentes de PECI são outros)</a:t>
        </a:r>
      </a:p>
    </p188:txBody>
    <p188:extLst>
      <p:ext xmlns:p="http://schemas.openxmlformats.org/presentationml/2006/main" uri="{57CB4572-C831-44C2-8A1C-0ADB6CCDFE69}">
        <p223:reactions xmlns:p223="http://schemas.microsoft.com/office/powerpoint/2022/03/main">
          <p223:rxn type="👍">
            <p223:instance time="2024-10-03T17:17:47.865" authorId="{62C2A29E-FB36-EA68-CA91-75570579F61F}"/>
          </p223:rxn>
        </p223:reactions>
      </p:ext>
    </p188:extLst>
  </p188:cm>
  <p188:cm id="{EF67E4B3-5FC2-43B4-84A4-A9C1CE7DE4DB}" authorId="{5CA3DE03-6583-3A7D-1E25-46D07D1124BD}" created="2024-10-03T15:51:55.364">
    <ac:txMkLst xmlns:ac="http://schemas.microsoft.com/office/drawing/2013/main/command">
      <pc:docMk xmlns:pc="http://schemas.microsoft.com/office/powerpoint/2013/main/command"/>
      <pc:sldMk xmlns:pc="http://schemas.microsoft.com/office/powerpoint/2013/main/command" cId="0" sldId="256"/>
      <ac:spMk id="14" creationId="{377C1852-8249-C1E4-8A39-9F94821CD98E}"/>
      <ac:txMk cp="0">
        <ac:context len="30" hash="4195377307"/>
      </ac:txMk>
    </ac:txMkLst>
    <p188:pos x="1114063" y="448518"/>
    <p188:txBody>
      <a:bodyPr/>
      <a:lstStyle/>
      <a:p>
        <a:r>
          <a:rPr lang="en-US"/>
          <a:t>Não precisam de colocar os títulos ;)
e no meu caso, não sou Professora, só Investigadora</a:t>
        </a:r>
      </a:p>
    </p188:txBody>
  </p188:cm>
</p188:cmLst>
</file>

<file path=ppt/comments/modernComment_118_64AC5F8D.xml><?xml version="1.0" encoding="utf-8"?>
<p188:cmLst xmlns:a="http://schemas.openxmlformats.org/drawingml/2006/main" xmlns:r="http://schemas.openxmlformats.org/officeDocument/2006/relationships" xmlns:p188="http://schemas.microsoft.com/office/powerpoint/2018/8/main">
  <p188:cm id="{7BA610E4-B3AB-4B35-8519-82DA0F370C3F}" authorId="{340DDEEC-D20A-DA51-B266-DD4B43B86C67}" created="2024-11-26T15:11:10.183">
    <pc:sldMkLst xmlns:pc="http://schemas.microsoft.com/office/powerpoint/2013/main/command">
      <pc:docMk/>
      <pc:sldMk cId="1689018253" sldId="280"/>
    </pc:sldMkLst>
    <p188:txBody>
      <a:bodyPr/>
      <a:lstStyle/>
      <a:p>
        <a:r>
          <a:rPr lang="en-US"/>
          <a:t>Maria is an experienced caregiver who focuses mainly on elderly people who live alone. She is always on the move visiting different patients throughout the days, thus depending on health reports to adjust her care in the best possible way. Maria needs a tool that allows her to remotely monitor the physical activity of her patients without invading their privacy. She values an interface that is quick and easy to interpret, with clear notifications about significant changes in their patients' behaviour.</a:t>
        </a:r>
      </a:p>
    </p188:txBody>
  </p188:cm>
</p188:cmLst>
</file>

<file path=ppt/comments/modernComment_119_4C4DF7DE.xml><?xml version="1.0" encoding="utf-8"?>
<p188:cmLst xmlns:a="http://schemas.openxmlformats.org/drawingml/2006/main" xmlns:r="http://schemas.openxmlformats.org/officeDocument/2006/relationships" xmlns:p188="http://schemas.microsoft.com/office/powerpoint/2018/8/main">
  <p188:cm id="{28800BA1-4600-4CB8-B165-9C35262FD5DD}" authorId="{340DDEEC-D20A-DA51-B266-DD4B43B86C67}" created="2024-11-26T15:11:24.277">
    <pc:sldMkLst xmlns:pc="http://schemas.microsoft.com/office/powerpoint/2013/main/command">
      <pc:docMk/>
      <pc:sldMk cId="1280178142" sldId="281"/>
    </pc:sldMkLst>
    <p188:txBody>
      <a:bodyPr/>
      <a:lstStyle/>
      <a:p>
        <a:r>
          <a:rPr lang="en-US"/>
          <a:t>    Carlos is the only son of João and lives in Lisbon, about 253 km away from Aveiro. Although he has a busy professional life, Carlos tries to stay in regular contact with his father and is always looking for ways to help him maintain his independence at home. He has experience with technology and is always seeking solutions that can simplify João's life without invading his privacy. Carlos is concerned about his father's health but also wants him to remain autonomous.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E533B-D795-42A0-943D-2370B9DC0893}" type="datetimeFigureOut">
              <a:rPr lang="pt-PT" smtClean="0"/>
              <a:t>06/12/2024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E6F0A-A805-4FFA-82A3-33299BC43201}" type="slidenum">
              <a:rPr lang="pt-PT" smtClean="0"/>
              <a:t>‹#›</a:t>
            </a:fld>
            <a:endParaRPr lang="pt-PT"/>
          </a:p>
        </p:txBody>
      </p:sp>
    </p:spTree>
    <p:extLst>
      <p:ext uri="{BB962C8B-B14F-4D97-AF65-F5344CB8AC3E}">
        <p14:creationId xmlns:p14="http://schemas.microsoft.com/office/powerpoint/2010/main" val="3340590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a:t>
            </a:fld>
            <a:endParaRPr lang="pt-PT"/>
          </a:p>
        </p:txBody>
      </p:sp>
    </p:spTree>
    <p:extLst>
      <p:ext uri="{BB962C8B-B14F-4D97-AF65-F5344CB8AC3E}">
        <p14:creationId xmlns:p14="http://schemas.microsoft.com/office/powerpoint/2010/main" val="70902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ctr"/>
            <a:endParaRPr lang="en-US">
              <a:latin typeface="Aptos"/>
            </a:endParaRP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11</a:t>
            </a:fld>
            <a:endParaRPr lang="pt-PT"/>
          </a:p>
        </p:txBody>
      </p:sp>
    </p:spTree>
    <p:extLst>
      <p:ext uri="{BB962C8B-B14F-4D97-AF65-F5344CB8AC3E}">
        <p14:creationId xmlns:p14="http://schemas.microsoft.com/office/powerpoint/2010/main" val="3169648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 typeface="Arial"/>
              <a:buChar char="•"/>
            </a:pPr>
            <a:r>
              <a:rPr lang="pt-PT"/>
              <a:t>Os requisitos servem como base para o design e implementação do sistema.</a:t>
            </a:r>
            <a:endParaRPr lang="en-US"/>
          </a:p>
          <a:p>
            <a:pPr marL="171450" indent="-171450">
              <a:buFont typeface="Arial"/>
              <a:buChar char="•"/>
            </a:pPr>
            <a:r>
              <a:rPr lang="pt-PT"/>
              <a:t>Os requisitos estão divididos em 3 categorias: Requisitos Funcionais, Não Funcionais e de Interação</a:t>
            </a:r>
            <a:endParaRPr lang="pt-PT">
              <a:cs typeface="+mn-lt"/>
            </a:endParaRP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12</a:t>
            </a:fld>
            <a:endParaRPr lang="pt-PT"/>
          </a:p>
        </p:txBody>
      </p:sp>
    </p:spTree>
    <p:extLst>
      <p:ext uri="{BB962C8B-B14F-4D97-AF65-F5344CB8AC3E}">
        <p14:creationId xmlns:p14="http://schemas.microsoft.com/office/powerpoint/2010/main" val="57002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171450" indent="-171450">
              <a:buFont typeface="Arial"/>
              <a:buChar char="•"/>
            </a:pPr>
            <a:r>
              <a:rPr lang="pt-PT"/>
              <a:t>Os requisitos funcionais definem as funções principais do sistema, neste caso a deteção da atividade do utilizador, o armazenamento do tipo de atividade e da informação adicional extraída e o envio de notificações em possíveis situações de alerta.</a:t>
            </a:r>
          </a:p>
          <a:p>
            <a:pPr marL="171450" indent="-171450">
              <a:buFont typeface="Arial"/>
              <a:buChar char="•"/>
            </a:pPr>
            <a:r>
              <a:rPr lang="pt-PT"/>
              <a:t>Os requisitos não funcionais definem as qualidades do sistema, o que neste caso é o facto de ser o menos intrusivo possível e a aplicação web ser simples de usar.</a:t>
            </a:r>
          </a:p>
          <a:p>
            <a:pPr marL="171450" indent="-171450">
              <a:buFont typeface="Arial"/>
              <a:buChar char="•"/>
            </a:pPr>
            <a:r>
              <a:rPr lang="pt-PT"/>
              <a:t>Por fim os requisitos de interação definem como é que os utilizadores vão interagir com o sistema, envolvendo maioritariamente métodos de input e output.</a:t>
            </a: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13</a:t>
            </a:fld>
            <a:endParaRPr lang="pt-PT"/>
          </a:p>
        </p:txBody>
      </p:sp>
    </p:spTree>
    <p:extLst>
      <p:ext uri="{BB962C8B-B14F-4D97-AF65-F5344CB8AC3E}">
        <p14:creationId xmlns:p14="http://schemas.microsoft.com/office/powerpoint/2010/main" val="66783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1 – Primeiro desafio é conseguir monitorizar as pessoas da forma menos intrusiva possível, utilizando soluções que sejam bem aceites palos </a:t>
            </a:r>
            <a:r>
              <a:rPr lang="pt-PT" err="1"/>
              <a:t>utilidors</a:t>
            </a:r>
            <a:r>
              <a:rPr lang="pt-PT"/>
              <a:t>. No contexto doméstico, é importante considerar que existem divisões mais sensíveis, como o quarto e a casa de banho, onde geralmente as pessoas não se sentem confortáveis com a presença de câmaras.</a:t>
            </a:r>
          </a:p>
          <a:p>
            <a:endParaRPr lang="pt-PT"/>
          </a:p>
          <a:p>
            <a:r>
              <a:rPr lang="pt-PT"/>
              <a:t>2-A solução proposta deve ser facilmente aceite pelos </a:t>
            </a:r>
            <a:r>
              <a:rPr lang="pt-PT" err="1"/>
              <a:t>utilids</a:t>
            </a:r>
            <a:r>
              <a:rPr lang="pt-PT"/>
              <a:t>, especialmente porque se trata de pessoas mais idosas, que normalmente não têm muita familiaridade com tecnologia. É fundamental que a solução seja simples e intuitiva, de modo a garantir que essas pessoas possam utilizá-la sem dificuldades. Além de ser não intrusiva, a tecnologia precisa ser adaptada às suas limitações e necessidades, proporcionando Uma experiência confortável e acessível, sem gerar frustrações ou confusão no seu uso diário..</a:t>
            </a:r>
          </a:p>
          <a:p>
            <a:endParaRPr lang="pt-PT"/>
          </a:p>
          <a:p>
            <a:r>
              <a:rPr lang="pt-PT"/>
              <a:t>3-  Conseguir identificar o movimento </a:t>
            </a:r>
            <a:r>
              <a:rPr lang="pt-PT" err="1"/>
              <a:t>apartir</a:t>
            </a:r>
            <a:r>
              <a:rPr lang="pt-PT"/>
              <a:t> dos dados que o sensor receber</a:t>
            </a: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14</a:t>
            </a:fld>
            <a:endParaRPr lang="pt-PT"/>
          </a:p>
        </p:txBody>
      </p:sp>
    </p:spTree>
    <p:extLst>
      <p:ext uri="{BB962C8B-B14F-4D97-AF65-F5344CB8AC3E}">
        <p14:creationId xmlns:p14="http://schemas.microsoft.com/office/powerpoint/2010/main" val="247988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1 – Primeiro desafio é conseguir monitorizar as pessoas da forma menos intrusiva possível, utilizando soluções que sejam bem aceites palos </a:t>
            </a:r>
            <a:r>
              <a:rPr lang="pt-PT" err="1"/>
              <a:t>utilidors</a:t>
            </a:r>
            <a:r>
              <a:rPr lang="pt-PT"/>
              <a:t>. No contexto doméstico, é importante considerar que existem divisões mais sensíveis, como o quarto e a casa de banho, onde geralmente as pessoas não se sentem confortáveis com a presença de câmaras.</a:t>
            </a:r>
          </a:p>
          <a:p>
            <a:endParaRPr lang="pt-PT"/>
          </a:p>
          <a:p>
            <a:r>
              <a:rPr lang="pt-PT"/>
              <a:t>2-A solução proposta deve ser facilmente aceite pelos </a:t>
            </a:r>
            <a:r>
              <a:rPr lang="pt-PT" err="1"/>
              <a:t>utilids</a:t>
            </a:r>
            <a:r>
              <a:rPr lang="pt-PT"/>
              <a:t>, especialmente porque se trata de pessoas mais idosas, que normalmente não têm muita familiaridade com tecnologia. É fundamental que a solução seja simples e intuitiva, de modo a garantir que essas pessoas possam utilizá-la sem dificuldades. Além de ser não intrusiva, a tecnologia precisa ser adaptada às suas limitações e necessidades, proporcionando Uma experiência confortável e acessível, sem gerar frustrações ou confusão no seu uso diário..</a:t>
            </a:r>
          </a:p>
          <a:p>
            <a:endParaRPr lang="pt-PT"/>
          </a:p>
          <a:p>
            <a:r>
              <a:rPr lang="pt-PT"/>
              <a:t>3-  Conseguir identificar o movimento </a:t>
            </a:r>
            <a:r>
              <a:rPr lang="pt-PT" err="1"/>
              <a:t>apartir</a:t>
            </a:r>
            <a:r>
              <a:rPr lang="pt-PT"/>
              <a:t> dos dados que o sensor receber</a:t>
            </a: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15</a:t>
            </a:fld>
            <a:endParaRPr lang="pt-PT"/>
          </a:p>
        </p:txBody>
      </p:sp>
    </p:spTree>
    <p:extLst>
      <p:ext uri="{BB962C8B-B14F-4D97-AF65-F5344CB8AC3E}">
        <p14:creationId xmlns:p14="http://schemas.microsoft.com/office/powerpoint/2010/main" val="3114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u="sng"/>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16</a:t>
            </a:fld>
            <a:endParaRPr lang="pt-PT"/>
          </a:p>
        </p:txBody>
      </p:sp>
    </p:spTree>
    <p:extLst>
      <p:ext uri="{BB962C8B-B14F-4D97-AF65-F5344CB8AC3E}">
        <p14:creationId xmlns:p14="http://schemas.microsoft.com/office/powerpoint/2010/main" val="332217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sz="1800" b="0" i="0" u="none" strike="noStrike">
                <a:solidFill>
                  <a:srgbClr val="000000"/>
                </a:solidFill>
                <a:effectLst/>
                <a:latin typeface="Avenir Next LT Pro" panose="020B0504020202020204" pitchFamily="34" charset="0"/>
              </a:rPr>
              <a:t>#Nota - O </a:t>
            </a:r>
            <a:r>
              <a:rPr lang="en-US" sz="1800" b="0" i="0" u="none" strike="noStrike" err="1">
                <a:solidFill>
                  <a:srgbClr val="000000"/>
                </a:solidFill>
                <a:effectLst/>
                <a:latin typeface="Avenir Next LT Pro" panose="020B0504020202020204" pitchFamily="34" charset="0"/>
              </a:rPr>
              <a:t>resultado</a:t>
            </a:r>
            <a:r>
              <a:rPr lang="en-US" sz="1800" b="0" i="0" u="none" strike="noStrike">
                <a:solidFill>
                  <a:srgbClr val="000000"/>
                </a:solidFill>
                <a:effectLst/>
                <a:latin typeface="Avenir Next LT Pro" panose="020B0504020202020204" pitchFamily="34" charset="0"/>
              </a:rPr>
              <a:t> </a:t>
            </a:r>
            <a:r>
              <a:rPr lang="en-US" sz="1800" b="0" i="0" u="none" strike="noStrike" err="1">
                <a:solidFill>
                  <a:srgbClr val="000000"/>
                </a:solidFill>
                <a:effectLst/>
                <a:latin typeface="Avenir Next LT Pro" panose="020B0504020202020204" pitchFamily="34" charset="0"/>
              </a:rPr>
              <a:t>esperado</a:t>
            </a:r>
            <a:r>
              <a:rPr lang="en-US" sz="1800" b="0" i="0" u="none" strike="noStrike">
                <a:solidFill>
                  <a:srgbClr val="000000"/>
                </a:solidFill>
                <a:effectLst/>
                <a:latin typeface="Avenir Next LT Pro" panose="020B0504020202020204" pitchFamily="34" charset="0"/>
              </a:rPr>
              <a:t> é </a:t>
            </a:r>
            <a:r>
              <a:rPr lang="en-US" sz="1800" b="0" i="0" u="none" strike="noStrike" err="1">
                <a:solidFill>
                  <a:srgbClr val="000000"/>
                </a:solidFill>
                <a:effectLst/>
                <a:latin typeface="Avenir Next LT Pro" panose="020B0504020202020204" pitchFamily="34" charset="0"/>
              </a:rPr>
              <a:t>criar</a:t>
            </a:r>
            <a:r>
              <a:rPr lang="en-US" sz="1800" b="0" i="0" u="none" strike="noStrike">
                <a:solidFill>
                  <a:srgbClr val="000000"/>
                </a:solidFill>
                <a:effectLst/>
                <a:latin typeface="Avenir Next LT Pro" panose="020B0504020202020204" pitchFamily="34" charset="0"/>
              </a:rPr>
              <a:t>/</a:t>
            </a:r>
            <a:r>
              <a:rPr lang="en-US" sz="1800" b="0" i="0" u="none" strike="noStrike" err="1">
                <a:solidFill>
                  <a:srgbClr val="000000"/>
                </a:solidFill>
                <a:effectLst/>
                <a:latin typeface="Avenir Next LT Pro" panose="020B0504020202020204" pitchFamily="34" charset="0"/>
              </a:rPr>
              <a:t>conseguir</a:t>
            </a:r>
            <a:r>
              <a:rPr lang="en-US" sz="1800" b="0" i="0" u="none" strike="noStrike">
                <a:solidFill>
                  <a:srgbClr val="000000"/>
                </a:solidFill>
                <a:effectLst/>
                <a:latin typeface="Avenir Next LT Pro" panose="020B0504020202020204" pitchFamily="34" charset="0"/>
              </a:rPr>
              <a:t> </a:t>
            </a:r>
            <a:r>
              <a:rPr lang="en-US" sz="1800" b="0" i="0" u="none" strike="noStrike" err="1">
                <a:solidFill>
                  <a:srgbClr val="000000"/>
                </a:solidFill>
                <a:effectLst/>
                <a:latin typeface="Avenir Next LT Pro" panose="020B0504020202020204" pitchFamily="34" charset="0"/>
              </a:rPr>
              <a:t>implementar</a:t>
            </a:r>
            <a:r>
              <a:rPr lang="en-US" sz="1800" b="0" i="0" u="none" strike="noStrike">
                <a:solidFill>
                  <a:srgbClr val="000000"/>
                </a:solidFill>
                <a:effectLst/>
                <a:latin typeface="Avenir Next LT Pro" panose="020B0504020202020204" pitchFamily="34" charset="0"/>
              </a:rPr>
              <a:t> um </a:t>
            </a:r>
            <a:r>
              <a:rPr lang="en-US" sz="1800" b="0" i="0" u="none" strike="noStrike" err="1">
                <a:solidFill>
                  <a:srgbClr val="000000"/>
                </a:solidFill>
                <a:effectLst/>
                <a:latin typeface="Avenir Next LT Pro" panose="020B0504020202020204" pitchFamily="34" charset="0"/>
              </a:rPr>
              <a:t>prototipo</a:t>
            </a:r>
            <a:r>
              <a:rPr lang="en-US" sz="1800" b="0" i="0" u="none" strike="noStrike">
                <a:solidFill>
                  <a:srgbClr val="000000"/>
                </a:solidFill>
                <a:effectLst/>
                <a:latin typeface="Avenir Next LT Pro" panose="020B0504020202020204" pitchFamily="34" charset="0"/>
              </a:rPr>
              <a:t> do </a:t>
            </a:r>
            <a:r>
              <a:rPr lang="en-US" sz="1800" b="0" i="0" u="none" strike="noStrike" err="1">
                <a:solidFill>
                  <a:srgbClr val="000000"/>
                </a:solidFill>
                <a:effectLst/>
                <a:latin typeface="Avenir Next LT Pro" panose="020B0504020202020204" pitchFamily="34" charset="0"/>
              </a:rPr>
              <a:t>sistema</a:t>
            </a:r>
            <a:r>
              <a:rPr lang="en-US" sz="1800" b="0" i="0" u="none" strike="noStrike">
                <a:solidFill>
                  <a:srgbClr val="000000"/>
                </a:solidFill>
                <a:effectLst/>
                <a:latin typeface="Avenir Next LT Pro" panose="020B0504020202020204" pitchFamily="34" charset="0"/>
              </a:rPr>
              <a:t> </a:t>
            </a:r>
            <a:r>
              <a:rPr lang="en-US" sz="1800" b="0" i="0" u="none" strike="noStrike" err="1">
                <a:solidFill>
                  <a:srgbClr val="000000"/>
                </a:solidFill>
                <a:effectLst/>
                <a:latin typeface="Avenir Next LT Pro" panose="020B0504020202020204" pitchFamily="34" charset="0"/>
              </a:rPr>
              <a:t>funcional</a:t>
            </a:r>
            <a:endParaRPr lang="pt-PT"/>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2</a:t>
            </a:fld>
            <a:endParaRPr lang="pt-PT"/>
          </a:p>
        </p:txBody>
      </p:sp>
    </p:spTree>
    <p:extLst>
      <p:ext uri="{BB962C8B-B14F-4D97-AF65-F5344CB8AC3E}">
        <p14:creationId xmlns:p14="http://schemas.microsoft.com/office/powerpoint/2010/main" val="427790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u="sng"/>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4</a:t>
            </a:fld>
            <a:endParaRPr lang="pt-PT"/>
          </a:p>
        </p:txBody>
      </p:sp>
    </p:spTree>
    <p:extLst>
      <p:ext uri="{BB962C8B-B14F-4D97-AF65-F5344CB8AC3E}">
        <p14:creationId xmlns:p14="http://schemas.microsoft.com/office/powerpoint/2010/main" val="82571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a:t>Pontos </a:t>
            </a:r>
            <a:r>
              <a:rPr lang="en-US" err="1"/>
              <a:t>principais</a:t>
            </a:r>
            <a:r>
              <a:rPr lang="en-US"/>
              <a:t>:</a:t>
            </a:r>
          </a:p>
          <a:p>
            <a:pPr marL="171450" indent="-171450">
              <a:buFont typeface="Arial"/>
              <a:buChar char="•"/>
            </a:pPr>
            <a:r>
              <a:rPr lang="en-US" b="1" err="1"/>
              <a:t>Identidade</a:t>
            </a:r>
            <a:r>
              <a:rPr lang="en-US" b="1"/>
              <a:t> e </a:t>
            </a:r>
            <a:r>
              <a:rPr lang="en-US" b="1" err="1"/>
              <a:t>contexto</a:t>
            </a:r>
            <a:r>
              <a:rPr lang="en-US" b="1"/>
              <a:t> </a:t>
            </a:r>
            <a:r>
              <a:rPr lang="en-US" b="1" err="1"/>
              <a:t>pessoal</a:t>
            </a:r>
            <a:r>
              <a:rPr lang="en-US"/>
              <a:t>:</a:t>
            </a:r>
          </a:p>
          <a:p>
            <a:pPr marL="628650" lvl="1" indent="-171450">
              <a:buFont typeface="Arial"/>
              <a:buChar char="•"/>
            </a:pPr>
            <a:r>
              <a:rPr lang="en-US"/>
              <a:t>João é o </a:t>
            </a:r>
            <a:r>
              <a:rPr lang="en-US" err="1"/>
              <a:t>utilizador</a:t>
            </a:r>
            <a:r>
              <a:rPr lang="en-US"/>
              <a:t> </a:t>
            </a:r>
            <a:r>
              <a:rPr lang="en-US" err="1"/>
              <a:t>primário</a:t>
            </a:r>
            <a:r>
              <a:rPr lang="en-US"/>
              <a:t>.</a:t>
            </a:r>
          </a:p>
          <a:p>
            <a:pPr marL="628650" lvl="1" indent="-171450">
              <a:buFont typeface="Arial"/>
              <a:buChar char="•"/>
            </a:pPr>
            <a:r>
              <a:rPr lang="en-US"/>
              <a:t>Mora </a:t>
            </a:r>
            <a:r>
              <a:rPr lang="en-US" err="1">
                <a:solidFill>
                  <a:srgbClr val="000000"/>
                </a:solidFill>
              </a:rPr>
              <a:t>sozinho</a:t>
            </a:r>
            <a:r>
              <a:rPr lang="en-US">
                <a:solidFill>
                  <a:srgbClr val="000000"/>
                </a:solidFill>
              </a:rPr>
              <a:t> </a:t>
            </a:r>
            <a:r>
              <a:rPr lang="en-US" err="1">
                <a:solidFill>
                  <a:srgbClr val="000000"/>
                </a:solidFill>
              </a:rPr>
              <a:t>em</a:t>
            </a:r>
            <a:r>
              <a:rPr lang="en-US">
                <a:solidFill>
                  <a:srgbClr val="000000"/>
                </a:solidFill>
              </a:rPr>
              <a:t> </a:t>
            </a:r>
            <a:r>
              <a:rPr lang="en-US" err="1">
                <a:solidFill>
                  <a:srgbClr val="000000"/>
                </a:solidFill>
              </a:rPr>
              <a:t>uma</a:t>
            </a:r>
            <a:r>
              <a:rPr lang="en-US">
                <a:solidFill>
                  <a:srgbClr val="000000"/>
                </a:solidFill>
              </a:rPr>
              <a:t> casa </a:t>
            </a:r>
            <a:r>
              <a:rPr lang="en-US" err="1">
                <a:solidFill>
                  <a:srgbClr val="000000"/>
                </a:solidFill>
              </a:rPr>
              <a:t>espaçosa</a:t>
            </a:r>
            <a:r>
              <a:rPr lang="en-US">
                <a:solidFill>
                  <a:srgbClr val="000000"/>
                </a:solidFill>
              </a:rPr>
              <a:t> </a:t>
            </a:r>
            <a:r>
              <a:rPr lang="en-US" err="1">
                <a:solidFill>
                  <a:srgbClr val="000000"/>
                </a:solidFill>
              </a:rPr>
              <a:t>nos</a:t>
            </a:r>
            <a:r>
              <a:rPr lang="en-US">
                <a:solidFill>
                  <a:srgbClr val="000000"/>
                </a:solidFill>
              </a:rPr>
              <a:t> </a:t>
            </a:r>
            <a:r>
              <a:rPr lang="en-US" err="1">
                <a:solidFill>
                  <a:srgbClr val="000000"/>
                </a:solidFill>
              </a:rPr>
              <a:t>arredores</a:t>
            </a:r>
            <a:r>
              <a:rPr lang="en-US">
                <a:solidFill>
                  <a:srgbClr val="000000"/>
                </a:solidFill>
              </a:rPr>
              <a:t> de Aveiro.</a:t>
            </a:r>
            <a:endParaRPr lang="en-US"/>
          </a:p>
          <a:p>
            <a:pPr marL="628650" lvl="1" indent="-171450">
              <a:buFont typeface="Arial"/>
              <a:buChar char="•"/>
            </a:pPr>
            <a:r>
              <a:rPr lang="en-US">
                <a:solidFill>
                  <a:srgbClr val="000000"/>
                </a:solidFill>
              </a:rPr>
              <a:t>Gosta de </a:t>
            </a:r>
            <a:r>
              <a:rPr lang="en-US" err="1">
                <a:solidFill>
                  <a:srgbClr val="000000"/>
                </a:solidFill>
              </a:rPr>
              <a:t>manter</a:t>
            </a:r>
            <a:r>
              <a:rPr lang="en-US">
                <a:solidFill>
                  <a:srgbClr val="000000"/>
                </a:solidFill>
              </a:rPr>
              <a:t> a </a:t>
            </a:r>
            <a:r>
              <a:rPr lang="en-US" err="1">
                <a:solidFill>
                  <a:srgbClr val="000000"/>
                </a:solidFill>
              </a:rPr>
              <a:t>independência</a:t>
            </a:r>
            <a:r>
              <a:rPr lang="en-US">
                <a:solidFill>
                  <a:srgbClr val="000000"/>
                </a:solidFill>
              </a:rPr>
              <a:t>.</a:t>
            </a:r>
            <a:endParaRPr lang="en-US"/>
          </a:p>
          <a:p>
            <a:pPr marL="171450" indent="-171450">
              <a:buFont typeface="Arial"/>
              <a:buChar char="•"/>
            </a:pPr>
            <a:endParaRPr lang="en-US">
              <a:solidFill>
                <a:srgbClr val="000000"/>
              </a:solidFill>
            </a:endParaRPr>
          </a:p>
          <a:p>
            <a:pPr marL="171450" indent="-171450">
              <a:buFont typeface="Arial"/>
              <a:buChar char="•"/>
            </a:pPr>
            <a:r>
              <a:rPr lang="en-US"/>
              <a:t>Para </a:t>
            </a:r>
            <a:r>
              <a:rPr lang="en-US" err="1"/>
              <a:t>ajudá</a:t>
            </a:r>
            <a:r>
              <a:rPr lang="en-US"/>
              <a:t>-lo a </a:t>
            </a:r>
            <a:r>
              <a:rPr lang="en-US" err="1"/>
              <a:t>manter</a:t>
            </a:r>
            <a:r>
              <a:rPr lang="en-US"/>
              <a:t> </a:t>
            </a:r>
            <a:r>
              <a:rPr lang="en-US" err="1"/>
              <a:t>sua</a:t>
            </a:r>
            <a:r>
              <a:rPr lang="en-US"/>
              <a:t> </a:t>
            </a:r>
            <a:r>
              <a:rPr lang="en-US" err="1"/>
              <a:t>autonomia</a:t>
            </a:r>
            <a:r>
              <a:rPr lang="en-US"/>
              <a:t> e </a:t>
            </a:r>
            <a:r>
              <a:rPr lang="en-US" err="1"/>
              <a:t>segurança</a:t>
            </a:r>
            <a:r>
              <a:rPr lang="en-US"/>
              <a:t>, é </a:t>
            </a:r>
            <a:r>
              <a:rPr lang="en-US" err="1"/>
              <a:t>essencial</a:t>
            </a:r>
            <a:r>
              <a:rPr lang="en-US"/>
              <a:t> </a:t>
            </a:r>
            <a:r>
              <a:rPr lang="en-US" err="1"/>
              <a:t>implementar</a:t>
            </a:r>
            <a:r>
              <a:rPr lang="en-US"/>
              <a:t> um </a:t>
            </a:r>
            <a:r>
              <a:rPr lang="en-US" err="1"/>
              <a:t>sistema</a:t>
            </a:r>
            <a:r>
              <a:rPr lang="en-US"/>
              <a:t> de </a:t>
            </a:r>
            <a:r>
              <a:rPr lang="en-US" err="1"/>
              <a:t>monitorização</a:t>
            </a:r>
            <a:r>
              <a:rPr lang="en-US"/>
              <a:t> de </a:t>
            </a:r>
            <a:r>
              <a:rPr lang="en-US" err="1"/>
              <a:t>atividades</a:t>
            </a:r>
            <a:r>
              <a:rPr lang="en-US"/>
              <a:t> </a:t>
            </a:r>
            <a:r>
              <a:rPr lang="en-US" err="1"/>
              <a:t>adaptado</a:t>
            </a:r>
            <a:r>
              <a:rPr lang="en-US"/>
              <a:t> </a:t>
            </a:r>
            <a:r>
              <a:rPr lang="en-US" err="1"/>
              <a:t>às</a:t>
            </a:r>
            <a:r>
              <a:rPr lang="en-US"/>
              <a:t> </a:t>
            </a:r>
            <a:r>
              <a:rPr lang="en-US" err="1"/>
              <a:t>suas</a:t>
            </a:r>
            <a:r>
              <a:rPr lang="en-US"/>
              <a:t> </a:t>
            </a:r>
            <a:r>
              <a:rPr lang="en-US" err="1"/>
              <a:t>necessidades</a:t>
            </a:r>
            <a:r>
              <a:rPr lang="en-US"/>
              <a:t>.</a:t>
            </a:r>
          </a:p>
          <a:p>
            <a:endParaRPr lang="en-US">
              <a:latin typeface="Aptos"/>
            </a:endParaRP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5</a:t>
            </a:fld>
            <a:endParaRPr lang="pt-PT"/>
          </a:p>
        </p:txBody>
      </p:sp>
    </p:spTree>
    <p:extLst>
      <p:ext uri="{BB962C8B-B14F-4D97-AF65-F5344CB8AC3E}">
        <p14:creationId xmlns:p14="http://schemas.microsoft.com/office/powerpoint/2010/main" val="347197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a:t>Maria, de [idade], é cuidadora profissional e representa uma utilizadora secundária deste sistema. Passando o dia a visitar pacientes, ela enfrenta o desafio de oferecer cuidados personalizados em diferentes locais. Através da monitorização remota, Maria pode acompanhar a atividade dos pacientes em tempo real, garantindo uma melhor qualidade no cuidado prestado.</a:t>
            </a:r>
            <a:endParaRPr lang="en-US"/>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6</a:t>
            </a:fld>
            <a:endParaRPr lang="pt-PT"/>
          </a:p>
        </p:txBody>
      </p:sp>
    </p:spTree>
    <p:extLst>
      <p:ext uri="{BB962C8B-B14F-4D97-AF65-F5344CB8AC3E}">
        <p14:creationId xmlns:p14="http://schemas.microsoft.com/office/powerpoint/2010/main" val="31559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a:t>Carlos, de [</a:t>
            </a:r>
            <a:r>
              <a:rPr lang="en-US" err="1"/>
              <a:t>idade</a:t>
            </a:r>
            <a:r>
              <a:rPr lang="en-US"/>
              <a:t>], é um familiar </a:t>
            </a:r>
            <a:r>
              <a:rPr lang="en-US" err="1"/>
              <a:t>próximo</a:t>
            </a:r>
            <a:r>
              <a:rPr lang="en-US"/>
              <a:t> do </a:t>
            </a:r>
            <a:r>
              <a:rPr lang="en-US" err="1"/>
              <a:t>utilizador</a:t>
            </a:r>
            <a:r>
              <a:rPr lang="en-US"/>
              <a:t> </a:t>
            </a:r>
            <a:r>
              <a:rPr lang="en-US" err="1"/>
              <a:t>primário</a:t>
            </a:r>
            <a:r>
              <a:rPr lang="en-US"/>
              <a:t> e </a:t>
            </a:r>
            <a:r>
              <a:rPr lang="en-US" err="1"/>
              <a:t>representa</a:t>
            </a:r>
            <a:r>
              <a:rPr lang="en-US"/>
              <a:t> um </a:t>
            </a:r>
            <a:r>
              <a:rPr lang="en-US" err="1"/>
              <a:t>utilizador</a:t>
            </a:r>
            <a:r>
              <a:rPr lang="en-US"/>
              <a:t> </a:t>
            </a:r>
            <a:r>
              <a:rPr lang="en-US" err="1"/>
              <a:t>secundário</a:t>
            </a:r>
            <a:r>
              <a:rPr lang="en-US"/>
              <a:t> </a:t>
            </a:r>
            <a:r>
              <a:rPr lang="en-US" err="1"/>
              <a:t>deste</a:t>
            </a:r>
            <a:r>
              <a:rPr lang="en-US"/>
              <a:t> </a:t>
            </a:r>
            <a:r>
              <a:rPr lang="en-US" err="1"/>
              <a:t>sistema</a:t>
            </a:r>
            <a:r>
              <a:rPr lang="en-US"/>
              <a:t>. </a:t>
            </a:r>
            <a:r>
              <a:rPr lang="en-US" err="1"/>
              <a:t>Preocupado</a:t>
            </a:r>
            <a:r>
              <a:rPr lang="en-US"/>
              <a:t> com o </a:t>
            </a:r>
            <a:r>
              <a:rPr lang="en-US" err="1"/>
              <a:t>bem-estar</a:t>
            </a:r>
            <a:r>
              <a:rPr lang="en-US"/>
              <a:t> de um </a:t>
            </a:r>
            <a:r>
              <a:rPr lang="en-US" err="1"/>
              <a:t>ente</a:t>
            </a:r>
            <a:r>
              <a:rPr lang="en-US"/>
              <a:t> </a:t>
            </a:r>
            <a:r>
              <a:rPr lang="en-US" err="1"/>
              <a:t>querido</a:t>
            </a:r>
            <a:r>
              <a:rPr lang="en-US"/>
              <a:t>, Carlos </a:t>
            </a:r>
            <a:r>
              <a:rPr lang="en-US" err="1"/>
              <a:t>deseja</a:t>
            </a:r>
            <a:r>
              <a:rPr lang="en-US"/>
              <a:t> </a:t>
            </a:r>
            <a:r>
              <a:rPr lang="en-US" err="1"/>
              <a:t>monitorizar</a:t>
            </a:r>
            <a:r>
              <a:rPr lang="en-US"/>
              <a:t> de forma </a:t>
            </a:r>
            <a:r>
              <a:rPr lang="en-US" err="1"/>
              <a:t>remota</a:t>
            </a:r>
            <a:r>
              <a:rPr lang="en-US"/>
              <a:t> e </a:t>
            </a:r>
            <a:r>
              <a:rPr lang="en-US" err="1"/>
              <a:t>prática</a:t>
            </a:r>
            <a:r>
              <a:rPr lang="en-US"/>
              <a:t> as </a:t>
            </a:r>
            <a:r>
              <a:rPr lang="en-US" err="1"/>
              <a:t>condições</a:t>
            </a:r>
            <a:r>
              <a:rPr lang="en-US"/>
              <a:t> de </a:t>
            </a:r>
            <a:r>
              <a:rPr lang="en-US" err="1"/>
              <a:t>saúde</a:t>
            </a:r>
            <a:r>
              <a:rPr lang="en-US"/>
              <a:t> e </a:t>
            </a:r>
            <a:r>
              <a:rPr lang="en-US" err="1"/>
              <a:t>atividade</a:t>
            </a:r>
            <a:r>
              <a:rPr lang="en-US"/>
              <a:t> do </a:t>
            </a:r>
            <a:r>
              <a:rPr lang="en-US" err="1"/>
              <a:t>utilizador</a:t>
            </a:r>
            <a:r>
              <a:rPr lang="en-US"/>
              <a:t> </a:t>
            </a:r>
            <a:r>
              <a:rPr lang="en-US" err="1"/>
              <a:t>primário</a:t>
            </a:r>
            <a:r>
              <a:rPr lang="en-US"/>
              <a:t>, </a:t>
            </a:r>
            <a:r>
              <a:rPr lang="en-US" err="1"/>
              <a:t>assegurando</a:t>
            </a:r>
            <a:r>
              <a:rPr lang="en-US"/>
              <a:t> que </a:t>
            </a:r>
            <a:r>
              <a:rPr lang="en-US" err="1"/>
              <a:t>ele</a:t>
            </a:r>
            <a:r>
              <a:rPr lang="en-US"/>
              <a:t> </a:t>
            </a:r>
            <a:r>
              <a:rPr lang="en-US" err="1"/>
              <a:t>está</a:t>
            </a:r>
            <a:r>
              <a:rPr lang="en-US"/>
              <a:t> </a:t>
            </a:r>
            <a:r>
              <a:rPr lang="en-US" err="1"/>
              <a:t>seguro</a:t>
            </a:r>
            <a:r>
              <a:rPr lang="en-US"/>
              <a:t> e </a:t>
            </a:r>
            <a:r>
              <a:rPr lang="en-US" err="1"/>
              <a:t>bem</a:t>
            </a:r>
            <a:r>
              <a:rPr lang="en-US"/>
              <a:t> </a:t>
            </a:r>
            <a:r>
              <a:rPr lang="en-US" err="1"/>
              <a:t>em</a:t>
            </a:r>
            <a:r>
              <a:rPr lang="en-US"/>
              <a:t> </a:t>
            </a:r>
            <a:r>
              <a:rPr lang="en-US" err="1"/>
              <a:t>sua</a:t>
            </a:r>
            <a:r>
              <a:rPr lang="en-US"/>
              <a:t> </a:t>
            </a:r>
            <a:r>
              <a:rPr lang="en-US" err="1"/>
              <a:t>rotina</a:t>
            </a:r>
            <a:r>
              <a:rPr lang="en-US"/>
              <a:t> </a:t>
            </a:r>
            <a:r>
              <a:rPr lang="en-US" err="1"/>
              <a:t>diária</a:t>
            </a:r>
            <a:r>
              <a:rPr lang="en-US"/>
              <a:t>.</a:t>
            </a:r>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7</a:t>
            </a:fld>
            <a:endParaRPr lang="pt-PT"/>
          </a:p>
        </p:txBody>
      </p:sp>
    </p:spTree>
    <p:extLst>
      <p:ext uri="{BB962C8B-B14F-4D97-AF65-F5344CB8AC3E}">
        <p14:creationId xmlns:p14="http://schemas.microsoft.com/office/powerpoint/2010/main" val="324768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lvl="1"/>
            <a:r>
              <a:rPr lang="pt-PT"/>
              <a:t>Para ilustrar a utilização do sistema pelos utilizadores, foram definidos 3 cenários que mostram como o sistema pode resolver desafios específicos e atingir objetivos em situações reais.</a:t>
            </a:r>
            <a:endParaRPr lang="en-US"/>
          </a:p>
          <a:p>
            <a:r>
              <a:rPr lang="pt-PT"/>
              <a:t>  Cada um envolve pelo menos uma das personas mencionadas anteriormente. </a:t>
            </a:r>
            <a:endParaRPr lang="en-US"/>
          </a:p>
          <a:p>
            <a:pPr>
              <a:buFont typeface="Arial"/>
              <a:buChar char="•"/>
            </a:pPr>
            <a:endParaRPr lang="pt-PT"/>
          </a:p>
          <a:p>
            <a:pPr>
              <a:buFont typeface="Arial"/>
              <a:buChar char="•"/>
            </a:pPr>
            <a:r>
              <a:rPr lang="pt-PT"/>
              <a:t>Estes cenários ajudam a identificar requisitos funcionais, não funcionais e de interação, assegurando que as especificações técnicas estão alinhadas com as necessidades dos utilizadores.</a:t>
            </a:r>
          </a:p>
          <a:p>
            <a:pPr marL="171450" indent="-171450">
              <a:buFont typeface="Calibri"/>
              <a:buChar char="-"/>
            </a:pPr>
            <a:endParaRPr lang="pt-PT"/>
          </a:p>
          <a:p>
            <a:pPr marL="171450" indent="-171450">
              <a:buFont typeface="Calibri"/>
              <a:buChar char="-"/>
            </a:pPr>
            <a:endParaRPr lang="pt-PT"/>
          </a:p>
          <a:p>
            <a:pPr marL="171450" indent="-171450">
              <a:buFont typeface="Calibri"/>
              <a:buChar char="-"/>
            </a:pPr>
            <a:endParaRPr lang="pt-PT"/>
          </a:p>
          <a:p>
            <a:pPr marL="171450" indent="-171450">
              <a:buFont typeface="Calibri"/>
              <a:buChar char="-"/>
            </a:pPr>
            <a:r>
              <a:rPr lang="pt-PT"/>
              <a:t>Para ilustrar como o sistema proposto pode ser utilizado pelo público alvo foram criados 3 cenários</a:t>
            </a:r>
            <a:endParaRPr lang="en-US"/>
          </a:p>
          <a:p>
            <a:pPr marL="171450" indent="-171450">
              <a:buFont typeface="Calibri"/>
              <a:buChar char="-"/>
            </a:pPr>
            <a:r>
              <a:rPr lang="pt-PT"/>
              <a:t>Cada um envolve pelo menos uma das personas mencionadas anteriormente. </a:t>
            </a:r>
            <a:endParaRPr lang="en-US"/>
          </a:p>
          <a:p>
            <a:pPr marL="171450" indent="-171450">
              <a:buFont typeface="Calibri"/>
              <a:buChar char="-"/>
            </a:pPr>
            <a:r>
              <a:rPr lang="pt-PT"/>
              <a:t>Os cenários destacam aplicações práticas do sistema.</a:t>
            </a:r>
            <a:endParaRPr lang="en-US"/>
          </a:p>
          <a:p>
            <a:pPr marL="171450" indent="-171450">
              <a:buFont typeface="Calibri"/>
              <a:buChar char="-"/>
            </a:pPr>
            <a:r>
              <a:rPr lang="pt-PT"/>
              <a:t>Os cenários têm um papel crucial na determinação dos requisitos do sistema, pois ajudam a identificar as funcionalidades e interações necessárias para atender às necessidades do utilizador.</a:t>
            </a:r>
            <a:endParaRPr lang="en-US"/>
          </a:p>
          <a:p>
            <a:pPr marL="171450" indent="-171450">
              <a:buFont typeface="Calibri"/>
              <a:buChar char="-"/>
            </a:pPr>
            <a:r>
              <a:rPr lang="pt-PT"/>
              <a:t>Para cada cenário, o requisitos funcionais, não funcionais e de interação foram mencionados de forma a garantir uma conexão entre os casos de uso e as especificações técnicas. </a:t>
            </a:r>
            <a:endParaRPr lang="en-US"/>
          </a:p>
          <a:p>
            <a:pPr marL="171450" indent="-171450">
              <a:buFont typeface="Calibri"/>
              <a:buChar char="-"/>
            </a:pPr>
            <a:r>
              <a:rPr lang="pt-PT"/>
              <a:t>Desta forma garantimos o desenvolvimento de uma solução prática e alinhada às expectativas do utilizador.</a:t>
            </a:r>
          </a:p>
          <a:p>
            <a:pPr marL="171450" indent="-171450">
              <a:buFont typeface="Calibri"/>
              <a:buChar char="-"/>
            </a:pPr>
            <a:endParaRPr lang="pt-PT"/>
          </a:p>
          <a:p>
            <a:pPr marL="171450" indent="-171450">
              <a:buFont typeface="Calibri"/>
              <a:buChar char="-"/>
            </a:pPr>
            <a:endParaRPr lang="pt-PT"/>
          </a:p>
          <a:p>
            <a:pPr marL="171450" indent="-171450">
              <a:buFont typeface="Calibri"/>
              <a:buChar char="-"/>
            </a:pPr>
            <a:endParaRPr lang="pt-PT"/>
          </a:p>
          <a:p>
            <a:pPr marL="171450" indent="-171450">
              <a:buFont typeface="Calibri"/>
              <a:buChar char="-"/>
            </a:pPr>
            <a:endParaRPr lang="pt-PT"/>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8</a:t>
            </a:fld>
            <a:endParaRPr lang="pt-PT"/>
          </a:p>
        </p:txBody>
      </p:sp>
    </p:spTree>
    <p:extLst>
      <p:ext uri="{BB962C8B-B14F-4D97-AF65-F5344CB8AC3E}">
        <p14:creationId xmlns:p14="http://schemas.microsoft.com/office/powerpoint/2010/main" val="356367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just"/>
            <a:endParaRPr lang="en-US" dirty="0"/>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9</a:t>
            </a:fld>
            <a:endParaRPr lang="pt-PT"/>
          </a:p>
        </p:txBody>
      </p:sp>
    </p:spTree>
    <p:extLst>
      <p:ext uri="{BB962C8B-B14F-4D97-AF65-F5344CB8AC3E}">
        <p14:creationId xmlns:p14="http://schemas.microsoft.com/office/powerpoint/2010/main" val="1543236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algn="ctr"/>
            <a:endParaRPr lang="en-US"/>
          </a:p>
        </p:txBody>
      </p:sp>
      <p:sp>
        <p:nvSpPr>
          <p:cNvPr id="4" name="Marcador de Posição do Número do Diapositivo 3"/>
          <p:cNvSpPr>
            <a:spLocks noGrp="1"/>
          </p:cNvSpPr>
          <p:nvPr>
            <p:ph type="sldNum" sz="quarter" idx="5"/>
          </p:nvPr>
        </p:nvSpPr>
        <p:spPr/>
        <p:txBody>
          <a:bodyPr/>
          <a:lstStyle/>
          <a:p>
            <a:fld id="{C9FE6F0A-A805-4FFA-82A3-33299BC43201}" type="slidenum">
              <a:rPr lang="pt-PT" smtClean="0"/>
              <a:t>10</a:t>
            </a:fld>
            <a:endParaRPr lang="pt-PT"/>
          </a:p>
        </p:txBody>
      </p:sp>
    </p:spTree>
    <p:extLst>
      <p:ext uri="{BB962C8B-B14F-4D97-AF65-F5344CB8AC3E}">
        <p14:creationId xmlns:p14="http://schemas.microsoft.com/office/powerpoint/2010/main" val="205587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iveconsultores.com/category/iso-9001/page/11/" TargetMode="External"/><Relationship Id="rId5" Type="http://schemas.openxmlformats.org/officeDocument/2006/relationships/image" Target="../media/image15.jpe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7.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5.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18_64AC5F8D.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microsoft.com/office/2018/10/relationships/comments" Target="../comments/modernComment_119_4C4DF7DE.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356441" y="-1333500"/>
            <a:ext cx="13313729" cy="133137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4" name="Group 4"/>
          <p:cNvGrpSpPr/>
          <p:nvPr/>
        </p:nvGrpSpPr>
        <p:grpSpPr>
          <a:xfrm rot="-3270436">
            <a:off x="9315878" y="102642"/>
            <a:ext cx="12098771" cy="6654453"/>
            <a:chOff x="0" y="0"/>
            <a:chExt cx="4060919" cy="2233549"/>
          </a:xfrm>
        </p:grpSpPr>
        <p:sp>
          <p:nvSpPr>
            <p:cNvPr id="5" name="Freeform 5"/>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txBody>
            <a:bodyPr/>
            <a:lstStyle/>
            <a:p>
              <a:endParaRPr lang="pt-PT"/>
            </a:p>
          </p:txBody>
        </p:sp>
        <p:sp>
          <p:nvSpPr>
            <p:cNvPr id="6" name="Freeform 6"/>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txBody>
            <a:bodyPr/>
            <a:lstStyle/>
            <a:p>
              <a:endParaRPr lang="pt-PT"/>
            </a:p>
          </p:txBody>
        </p:sp>
      </p:grpSp>
      <p:sp>
        <p:nvSpPr>
          <p:cNvPr id="16" name="TextBox 16"/>
          <p:cNvSpPr txBox="1"/>
          <p:nvPr/>
        </p:nvSpPr>
        <p:spPr>
          <a:xfrm>
            <a:off x="525637" y="3009955"/>
            <a:ext cx="8575246" cy="3231654"/>
          </a:xfrm>
          <a:prstGeom prst="rect">
            <a:avLst/>
          </a:prstGeom>
        </p:spPr>
        <p:txBody>
          <a:bodyPr wrap="square" lIns="0" tIns="0" rIns="0" bIns="0" rtlCol="0" anchor="t">
            <a:spAutoFit/>
          </a:bodyPr>
          <a:lstStyle/>
          <a:p>
            <a:pPr algn="l"/>
            <a:r>
              <a:rPr lang="en-US" sz="7000" spc="-675">
                <a:solidFill>
                  <a:srgbClr val="000000"/>
                </a:solidFill>
                <a:latin typeface="Calibri"/>
                <a:ea typeface="Antonio Bold"/>
                <a:cs typeface="Antonio Bold"/>
                <a:sym typeface="Antonio Bold"/>
              </a:rPr>
              <a:t>Radar-Based Activity </a:t>
            </a:r>
            <a:endParaRPr lang="en-US" sz="7000" spc="-675">
              <a:solidFill>
                <a:srgbClr val="000000"/>
              </a:solidFill>
              <a:latin typeface="Calibri"/>
              <a:ea typeface="Antonio Bold"/>
              <a:cs typeface="Antonio Bold"/>
            </a:endParaRPr>
          </a:p>
          <a:p>
            <a:pPr algn="l"/>
            <a:r>
              <a:rPr lang="en-US" sz="7000" spc="-675">
                <a:solidFill>
                  <a:srgbClr val="000000"/>
                </a:solidFill>
                <a:latin typeface="Calibri"/>
                <a:ea typeface="Antonio Bold"/>
                <a:cs typeface="Antonio Bold"/>
                <a:sym typeface="Antonio Bold"/>
              </a:rPr>
              <a:t>Recognition in Smart Environments</a:t>
            </a:r>
            <a:endParaRPr lang="en-US" sz="7000" spc="-675">
              <a:solidFill>
                <a:srgbClr val="000000"/>
              </a:solidFill>
              <a:latin typeface="Calibri"/>
              <a:ea typeface="Antonio Bold"/>
              <a:cs typeface="Antonio Bold"/>
            </a:endParaRPr>
          </a:p>
        </p:txBody>
      </p:sp>
      <p:sp>
        <p:nvSpPr>
          <p:cNvPr id="19" name="Rectangle 1">
            <a:extLst>
              <a:ext uri="{FF2B5EF4-FFF2-40B4-BE49-F238E27FC236}">
                <a16:creationId xmlns:a16="http://schemas.microsoft.com/office/drawing/2014/main" id="{D64BE9CD-250E-3C58-913E-EE45C48E4D8E}"/>
              </a:ext>
            </a:extLst>
          </p:cNvPr>
          <p:cNvSpPr>
            <a:spLocks noChangeArrowheads="1"/>
          </p:cNvSpPr>
          <p:nvPr/>
        </p:nvSpPr>
        <p:spPr bwMode="auto">
          <a:xfrm>
            <a:off x="2578153" y="9558226"/>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D5C3856-E1A2-0D3E-081A-FB2E9B2F07EE}"/>
              </a:ext>
            </a:extLst>
          </p:cNvPr>
          <p:cNvSpPr>
            <a:spLocks noChangeArrowheads="1"/>
          </p:cNvSpPr>
          <p:nvPr/>
        </p:nvSpPr>
        <p:spPr bwMode="auto">
          <a:xfrm>
            <a:off x="457200" y="7096903"/>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pic>
        <p:nvPicPr>
          <p:cNvPr id="34" name="Imagem 33" descr="Uma imagem com interior, design de interiores, mobília, parede&#10;&#10;Descrição gerada automaticamente">
            <a:extLst>
              <a:ext uri="{FF2B5EF4-FFF2-40B4-BE49-F238E27FC236}">
                <a16:creationId xmlns:a16="http://schemas.microsoft.com/office/drawing/2014/main" id="{96F2D787-D569-98BE-BFFE-C496F78FD0F3}"/>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11200261" y="3045709"/>
            <a:ext cx="5246368" cy="5246368"/>
          </a:xfrm>
          <a:prstGeom prst="ellipse">
            <a:avLst/>
          </a:prstGeom>
          <a:ln w="63500" cap="rnd">
            <a:solidFill>
              <a:srgbClr val="333333"/>
            </a:solidFill>
          </a:ln>
          <a:effectLst>
            <a:outerShdw blurRad="381000" dist="292100" dir="5400000" sx="-80000" sy="-18000" rotWithShape="0">
              <a:srgbClr val="000000">
                <a:alpha val="22000"/>
              </a:srgbClr>
            </a:outerShdw>
            <a:softEdge rad="88900"/>
          </a:effectLst>
          <a:scene3d>
            <a:camera prst="orthographicFront"/>
            <a:lightRig rig="contrasting" dir="t">
              <a:rot lat="0" lon="0" rev="3000000"/>
            </a:lightRig>
          </a:scene3d>
          <a:sp3d contourW="7620">
            <a:bevelT w="95250" h="31750"/>
            <a:contourClr>
              <a:srgbClr val="333333"/>
            </a:contourClr>
          </a:sp3d>
        </p:spPr>
      </p:pic>
      <p:sp>
        <p:nvSpPr>
          <p:cNvPr id="9" name="CaixaDeTexto 8">
            <a:extLst>
              <a:ext uri="{FF2B5EF4-FFF2-40B4-BE49-F238E27FC236}">
                <a16:creationId xmlns:a16="http://schemas.microsoft.com/office/drawing/2014/main" id="{A2BFDFC2-A166-E21D-4EE4-D494DF4EB13D}"/>
              </a:ext>
            </a:extLst>
          </p:cNvPr>
          <p:cNvSpPr txBox="1"/>
          <p:nvPr/>
        </p:nvSpPr>
        <p:spPr>
          <a:xfrm>
            <a:off x="453650" y="7211969"/>
            <a:ext cx="4946250" cy="2352952"/>
          </a:xfrm>
          <a:prstGeom prst="rect">
            <a:avLst/>
          </a:prstGeom>
          <a:noFill/>
        </p:spPr>
        <p:txBody>
          <a:bodyPr wrap="square" lIns="91440" tIns="45720" rIns="91440" bIns="45720" rtlCol="0" anchor="t">
            <a:spAutoFit/>
          </a:bodyPr>
          <a:lstStyle/>
          <a:p>
            <a:pPr>
              <a:lnSpc>
                <a:spcPct val="150000"/>
              </a:lnSpc>
            </a:pPr>
            <a:r>
              <a:rPr lang="pt-PT" sz="2000">
                <a:latin typeface="Calibri"/>
                <a:ea typeface="Calibri"/>
                <a:cs typeface="Calibri"/>
              </a:rPr>
              <a:t>Bruno Miguel </a:t>
            </a:r>
            <a:r>
              <a:rPr lang="pt-PT" sz="2000" err="1">
                <a:latin typeface="Calibri"/>
                <a:ea typeface="Calibri"/>
                <a:cs typeface="Calibri"/>
              </a:rPr>
              <a:t>Borlido</a:t>
            </a:r>
            <a:r>
              <a:rPr lang="pt-PT" sz="2000">
                <a:latin typeface="Calibri"/>
                <a:ea typeface="Calibri"/>
                <a:cs typeface="Calibri"/>
              </a:rPr>
              <a:t> Pereira nº 112726</a:t>
            </a:r>
          </a:p>
          <a:p>
            <a:pPr>
              <a:lnSpc>
                <a:spcPct val="150000"/>
              </a:lnSpc>
            </a:pPr>
            <a:r>
              <a:rPr lang="pt-PT" sz="2000">
                <a:latin typeface="Calibri"/>
                <a:ea typeface="Calibri"/>
                <a:cs typeface="Calibri"/>
              </a:rPr>
              <a:t>Diogo Tomás Couto nº 104288</a:t>
            </a:r>
          </a:p>
          <a:p>
            <a:pPr>
              <a:lnSpc>
                <a:spcPct val="150000"/>
              </a:lnSpc>
            </a:pPr>
            <a:r>
              <a:rPr lang="pt-PT" sz="2000">
                <a:latin typeface="Calibri"/>
                <a:ea typeface="Calibri"/>
                <a:cs typeface="Calibri"/>
              </a:rPr>
              <a:t>João Balseiro de Oliveira nº 102631</a:t>
            </a:r>
          </a:p>
          <a:p>
            <a:pPr>
              <a:lnSpc>
                <a:spcPct val="150000"/>
              </a:lnSpc>
            </a:pPr>
            <a:r>
              <a:rPr lang="pt-PT" sz="2000">
                <a:latin typeface="Calibri"/>
                <a:ea typeface="Calibri"/>
                <a:cs typeface="Calibri"/>
              </a:rPr>
              <a:t>Rafael Claro nº88860</a:t>
            </a:r>
          </a:p>
          <a:p>
            <a:pPr>
              <a:lnSpc>
                <a:spcPct val="150000"/>
              </a:lnSpc>
            </a:pPr>
            <a:r>
              <a:rPr lang="pt-PT" sz="2000">
                <a:latin typeface="Calibri"/>
                <a:ea typeface="Calibri"/>
                <a:cs typeface="Calibri"/>
              </a:rPr>
              <a:t>Tomás Cerca Rodrigues nº104090</a:t>
            </a:r>
          </a:p>
        </p:txBody>
      </p:sp>
      <p:sp>
        <p:nvSpPr>
          <p:cNvPr id="10" name="CaixaDeTexto 9">
            <a:extLst>
              <a:ext uri="{FF2B5EF4-FFF2-40B4-BE49-F238E27FC236}">
                <a16:creationId xmlns:a16="http://schemas.microsoft.com/office/drawing/2014/main" id="{4CAC1570-A9A9-D814-D53E-30AD493EC593}"/>
              </a:ext>
            </a:extLst>
          </p:cNvPr>
          <p:cNvSpPr txBox="1"/>
          <p:nvPr/>
        </p:nvSpPr>
        <p:spPr>
          <a:xfrm>
            <a:off x="689448" y="6562853"/>
            <a:ext cx="1888705" cy="523220"/>
          </a:xfrm>
          <a:prstGeom prst="rect">
            <a:avLst/>
          </a:prstGeom>
          <a:noFill/>
        </p:spPr>
        <p:txBody>
          <a:bodyPr wrap="square" lIns="91440" tIns="45720" rIns="91440" bIns="45720" rtlCol="0" anchor="t">
            <a:spAutoFit/>
          </a:bodyPr>
          <a:lstStyle/>
          <a:p>
            <a:r>
              <a:rPr lang="pt-PT" sz="2800" b="1">
                <a:latin typeface="Calibri"/>
                <a:ea typeface="Calibri"/>
                <a:cs typeface="Aharoni"/>
              </a:rPr>
              <a:t>Alunos:</a:t>
            </a:r>
          </a:p>
        </p:txBody>
      </p:sp>
      <p:sp>
        <p:nvSpPr>
          <p:cNvPr id="11" name="CaixaDeTexto 10">
            <a:extLst>
              <a:ext uri="{FF2B5EF4-FFF2-40B4-BE49-F238E27FC236}">
                <a16:creationId xmlns:a16="http://schemas.microsoft.com/office/drawing/2014/main" id="{0B87B1DE-DF80-053B-05EE-8A5BBEE0F6DC}"/>
              </a:ext>
            </a:extLst>
          </p:cNvPr>
          <p:cNvSpPr txBox="1"/>
          <p:nvPr/>
        </p:nvSpPr>
        <p:spPr>
          <a:xfrm>
            <a:off x="5588212" y="6573683"/>
            <a:ext cx="3977362" cy="523220"/>
          </a:xfrm>
          <a:prstGeom prst="rect">
            <a:avLst/>
          </a:prstGeom>
          <a:noFill/>
        </p:spPr>
        <p:txBody>
          <a:bodyPr wrap="square" lIns="91440" tIns="45720" rIns="91440" bIns="45720" rtlCol="0" anchor="t">
            <a:spAutoFit/>
          </a:bodyPr>
          <a:lstStyle/>
          <a:p>
            <a:r>
              <a:rPr lang="en-GB" sz="2800" b="1">
                <a:latin typeface="Calibri"/>
                <a:ea typeface="Calibri"/>
                <a:cs typeface="Aharoni"/>
              </a:rPr>
              <a:t>Orientadores:</a:t>
            </a:r>
            <a:endParaRPr lang="pt-PT" sz="2800">
              <a:latin typeface="Antonio Bold"/>
              <a:cs typeface="Aharoni"/>
            </a:endParaRPr>
          </a:p>
        </p:txBody>
      </p:sp>
      <p:sp>
        <p:nvSpPr>
          <p:cNvPr id="14" name="CaixaDeTexto 13">
            <a:extLst>
              <a:ext uri="{FF2B5EF4-FFF2-40B4-BE49-F238E27FC236}">
                <a16:creationId xmlns:a16="http://schemas.microsoft.com/office/drawing/2014/main" id="{377C1852-8249-C1E4-8A39-9F94821CD98E}"/>
              </a:ext>
            </a:extLst>
          </p:cNvPr>
          <p:cNvSpPr txBox="1"/>
          <p:nvPr/>
        </p:nvSpPr>
        <p:spPr>
          <a:xfrm>
            <a:off x="5582089" y="7203776"/>
            <a:ext cx="4305526" cy="967957"/>
          </a:xfrm>
          <a:prstGeom prst="rect">
            <a:avLst/>
          </a:prstGeom>
          <a:noFill/>
        </p:spPr>
        <p:txBody>
          <a:bodyPr wrap="square" lIns="91440" tIns="45720" rIns="91440" bIns="45720" anchor="t">
            <a:spAutoFit/>
          </a:bodyPr>
          <a:lstStyle/>
          <a:p>
            <a:pPr fontAlgn="base">
              <a:lnSpc>
                <a:spcPct val="150000"/>
              </a:lnSpc>
            </a:pPr>
            <a:r>
              <a:rPr lang="en-US" sz="2000">
                <a:latin typeface="Calibri"/>
                <a:ea typeface="Calibri"/>
                <a:cs typeface="Calibri"/>
              </a:rPr>
              <a:t>Ana</a:t>
            </a:r>
            <a:r>
              <a:rPr lang="en-US" sz="2000" i="0" u="none" strike="noStrike">
                <a:solidFill>
                  <a:srgbClr val="000000"/>
                </a:solidFill>
                <a:effectLst/>
                <a:latin typeface="Calibri"/>
                <a:ea typeface="Calibri"/>
                <a:cs typeface="Calibri"/>
              </a:rPr>
              <a:t> </a:t>
            </a:r>
            <a:r>
              <a:rPr lang="en-US" sz="2000">
                <a:latin typeface="Calibri"/>
                <a:ea typeface="Calibri"/>
                <a:cs typeface="Calibri"/>
              </a:rPr>
              <a:t>Rocha</a:t>
            </a:r>
          </a:p>
          <a:p>
            <a:pPr fontAlgn="base">
              <a:lnSpc>
                <a:spcPct val="150000"/>
              </a:lnSpc>
            </a:pPr>
            <a:r>
              <a:rPr lang="en-US" sz="2000">
                <a:latin typeface="Calibri"/>
                <a:ea typeface="Calibri"/>
                <a:cs typeface="Calibri"/>
              </a:rPr>
              <a:t>Daniel Albuquerque</a:t>
            </a:r>
            <a:r>
              <a:rPr lang="en-US" sz="2000" i="0">
                <a:solidFill>
                  <a:srgbClr val="FFFFFF"/>
                </a:solidFill>
                <a:effectLst/>
                <a:latin typeface="Calibri"/>
                <a:ea typeface="Calibri"/>
                <a:cs typeface="Calibri"/>
              </a:rPr>
              <a:t>​</a:t>
            </a:r>
          </a:p>
        </p:txBody>
      </p:sp>
      <p:pic>
        <p:nvPicPr>
          <p:cNvPr id="1026" name="Picture 2" descr="Home">
            <a:extLst>
              <a:ext uri="{FF2B5EF4-FFF2-40B4-BE49-F238E27FC236}">
                <a16:creationId xmlns:a16="http://schemas.microsoft.com/office/drawing/2014/main" id="{E1B3D0F1-5D05-74CE-926D-46DE7AB111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3362" y="672081"/>
            <a:ext cx="3567818" cy="655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MBROS - SIG HABITAT">
            <a:extLst>
              <a:ext uri="{FF2B5EF4-FFF2-40B4-BE49-F238E27FC236}">
                <a16:creationId xmlns:a16="http://schemas.microsoft.com/office/drawing/2014/main" id="{FBA7AFD7-8139-B5E1-1291-8B03B165F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91124" y="507243"/>
            <a:ext cx="2052918" cy="770246"/>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2B858B45-891F-7EA3-66CB-66F79A24404E}"/>
              </a:ext>
            </a:extLst>
          </p:cNvPr>
          <p:cNvSpPr txBox="1"/>
          <p:nvPr/>
        </p:nvSpPr>
        <p:spPr>
          <a:xfrm>
            <a:off x="5422443" y="1615710"/>
            <a:ext cx="6400801" cy="1200329"/>
          </a:xfrm>
          <a:prstGeom prst="rect">
            <a:avLst/>
          </a:prstGeom>
          <a:noFill/>
        </p:spPr>
        <p:txBody>
          <a:bodyPr wrap="square" lIns="91440" tIns="45720" rIns="91440" bIns="45720" rtlCol="0" anchor="t">
            <a:spAutoFit/>
          </a:bodyPr>
          <a:lstStyle/>
          <a:p>
            <a:pPr algn="ctr"/>
            <a:r>
              <a:rPr lang="pt-PT"/>
              <a:t>Licenciatura em Engenharia de Computadores e Informática</a:t>
            </a:r>
          </a:p>
          <a:p>
            <a:pPr algn="ctr"/>
            <a:r>
              <a:rPr lang="pt-PT"/>
              <a:t>Projeto em Engenharia de Computadores e Informática</a:t>
            </a:r>
            <a:endParaRPr lang="pt-PT">
              <a:ea typeface="Calibri"/>
              <a:cs typeface="Calibri"/>
            </a:endParaRPr>
          </a:p>
          <a:p>
            <a:pPr algn="ctr"/>
            <a:r>
              <a:rPr lang="pt-PT"/>
              <a:t>Ano letivo 2024/2025</a:t>
            </a:r>
            <a:endParaRPr lang="pt-PT">
              <a:ea typeface="Calibri"/>
              <a:cs typeface="Calibri"/>
            </a:endParaRPr>
          </a:p>
          <a:p>
            <a:pPr algn="ctr"/>
            <a:r>
              <a:rPr lang="pt-PT"/>
              <a:t>04/10/2024</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ixaDeTexto 13">
            <a:extLst>
              <a:ext uri="{FF2B5EF4-FFF2-40B4-BE49-F238E27FC236}">
                <a16:creationId xmlns:a16="http://schemas.microsoft.com/office/drawing/2014/main" id="{4BAB4B85-8BFD-484E-57C1-D8442BC72822}"/>
              </a:ext>
            </a:extLst>
          </p:cNvPr>
          <p:cNvSpPr txBox="1"/>
          <p:nvPr/>
        </p:nvSpPr>
        <p:spPr>
          <a:xfrm>
            <a:off x="1417320" y="619265"/>
            <a:ext cx="4351483" cy="1169551"/>
          </a:xfrm>
          <a:prstGeom prst="rect">
            <a:avLst/>
          </a:prstGeom>
          <a:noFill/>
        </p:spPr>
        <p:txBody>
          <a:bodyPr wrap="square" lIns="91440" tIns="45720" rIns="91440" bIns="45720" anchor="t">
            <a:spAutoFit/>
          </a:bodyPr>
          <a:lstStyle/>
          <a:p>
            <a:pPr>
              <a:lnSpc>
                <a:spcPts val="8399"/>
              </a:lnSpc>
            </a:pPr>
            <a:r>
              <a:rPr lang="pt-PT" sz="7000" b="1" spc="-139">
                <a:cs typeface="Calibri"/>
              </a:rPr>
              <a:t>Cenários...</a:t>
            </a:r>
            <a:endParaRPr lang="pt-PT">
              <a:ea typeface="Calibri"/>
              <a:cs typeface="Calibri"/>
            </a:endParaRPr>
          </a:p>
        </p:txBody>
      </p:sp>
      <p:sp>
        <p:nvSpPr>
          <p:cNvPr id="13" name="Rectangle 12">
            <a:extLst>
              <a:ext uri="{FF2B5EF4-FFF2-40B4-BE49-F238E27FC236}">
                <a16:creationId xmlns:a16="http://schemas.microsoft.com/office/drawing/2014/main" id="{A4136342-DCB8-7DC0-3648-D85BEF1DA2E9}"/>
              </a:ext>
            </a:extLst>
          </p:cNvPr>
          <p:cNvSpPr/>
          <p:nvPr/>
        </p:nvSpPr>
        <p:spPr>
          <a:xfrm>
            <a:off x="1422023" y="2901239"/>
            <a:ext cx="13144905" cy="89176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3600" b="1">
                <a:solidFill>
                  <a:schemeClr val="tx1"/>
                </a:solidFill>
                <a:latin typeface="Calibri"/>
                <a:ea typeface="Calibri"/>
                <a:cs typeface="Calibri"/>
              </a:rPr>
              <a:t>Monitorização remota pela Maria</a:t>
            </a:r>
          </a:p>
        </p:txBody>
      </p:sp>
      <p:sp>
        <p:nvSpPr>
          <p:cNvPr id="4" name="TextBox 3">
            <a:extLst>
              <a:ext uri="{FF2B5EF4-FFF2-40B4-BE49-F238E27FC236}">
                <a16:creationId xmlns:a16="http://schemas.microsoft.com/office/drawing/2014/main" id="{FFC11FB3-4B65-D35E-FF9F-5D4C60CA7BE7}"/>
              </a:ext>
            </a:extLst>
          </p:cNvPr>
          <p:cNvSpPr txBox="1"/>
          <p:nvPr/>
        </p:nvSpPr>
        <p:spPr>
          <a:xfrm>
            <a:off x="1421760" y="4314042"/>
            <a:ext cx="1314200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2800">
                <a:ea typeface="+mn-lt"/>
                <a:cs typeface="+mn-lt"/>
              </a:rPr>
              <a:t>Maria, a cuidadora, passa o dia a visitar diferentes pacientes, mas depende do sistema para acompanhar remotamente os níveis de atividade do João. Utilizando a aplicação web do sistema no seu telemóvel, a Maria acede ao perfil do João e com apenas alguns toques [</a:t>
            </a:r>
            <a:r>
              <a:rPr lang="pt-PT" sz="2800">
                <a:solidFill>
                  <a:schemeClr val="accent5">
                    <a:lumMod val="76000"/>
                  </a:schemeClr>
                </a:solidFill>
                <a:ea typeface="+mn-lt"/>
                <a:cs typeface="+mn-lt"/>
              </a:rPr>
              <a:t>IR1</a:t>
            </a:r>
            <a:r>
              <a:rPr lang="pt-PT" sz="2800">
                <a:ea typeface="+mn-lt"/>
                <a:cs typeface="+mn-lt"/>
              </a:rPr>
              <a:t>], ela vê os dados de atividades recentes dele [</a:t>
            </a:r>
            <a:r>
              <a:rPr lang="pt-PT" sz="2800">
                <a:solidFill>
                  <a:schemeClr val="accent5">
                    <a:lumMod val="76000"/>
                  </a:schemeClr>
                </a:solidFill>
                <a:ea typeface="+mn-lt"/>
                <a:cs typeface="+mn-lt"/>
              </a:rPr>
              <a:t>FR8</a:t>
            </a:r>
            <a:r>
              <a:rPr lang="pt-PT" sz="2800">
                <a:ea typeface="+mn-lt"/>
                <a:cs typeface="+mn-lt"/>
              </a:rPr>
              <a:t>/</a:t>
            </a:r>
            <a:r>
              <a:rPr lang="pt-PT" sz="2800">
                <a:solidFill>
                  <a:schemeClr val="accent5">
                    <a:lumMod val="76000"/>
                  </a:schemeClr>
                </a:solidFill>
                <a:ea typeface="+mn-lt"/>
                <a:cs typeface="+mn-lt"/>
              </a:rPr>
              <a:t>IR3</a:t>
            </a:r>
            <a:r>
              <a:rPr lang="pt-PT" sz="2800">
                <a:ea typeface="+mn-lt"/>
                <a:cs typeface="+mn-lt"/>
              </a:rPr>
              <a:t>] e percebe que João passou a maior parte da manhã deitado [</a:t>
            </a:r>
            <a:r>
              <a:rPr lang="pt-PT" sz="2800">
                <a:solidFill>
                  <a:schemeClr val="accent5">
                    <a:lumMod val="76000"/>
                  </a:schemeClr>
                </a:solidFill>
                <a:ea typeface="+mn-lt"/>
                <a:cs typeface="+mn-lt"/>
              </a:rPr>
              <a:t>FR3</a:t>
            </a:r>
            <a:r>
              <a:rPr lang="pt-PT" sz="2800">
                <a:ea typeface="+mn-lt"/>
                <a:cs typeface="+mn-lt"/>
              </a:rPr>
              <a:t>, </a:t>
            </a:r>
            <a:r>
              <a:rPr lang="pt-PT" sz="2800">
                <a:solidFill>
                  <a:schemeClr val="accent5">
                    <a:lumMod val="76000"/>
                  </a:schemeClr>
                </a:solidFill>
                <a:ea typeface="+mn-lt"/>
                <a:cs typeface="+mn-lt"/>
              </a:rPr>
              <a:t>FR5</a:t>
            </a:r>
            <a:r>
              <a:rPr lang="pt-PT" sz="2800">
                <a:ea typeface="+mn-lt"/>
                <a:cs typeface="+mn-lt"/>
              </a:rPr>
              <a:t>], não fazendo a sua caminhada habitual. Preocupada, a Maria decide ligar para o João para saber como é que ele está. O João garante que está simplesmente a descansar e pretende levantar-se entretanto. Tranquilizada, a Maria ajusta sua agenda, otimizando seu tempo evitando visitas desnecessárias.</a:t>
            </a:r>
            <a:endParaRPr lang="pt-PT">
              <a:ea typeface="Calibri"/>
              <a:cs typeface="Calibri"/>
            </a:endParaRPr>
          </a:p>
        </p:txBody>
      </p:sp>
      <p:sp>
        <p:nvSpPr>
          <p:cNvPr id="6" name="Freeform 2">
            <a:extLst>
              <a:ext uri="{FF2B5EF4-FFF2-40B4-BE49-F238E27FC236}">
                <a16:creationId xmlns:a16="http://schemas.microsoft.com/office/drawing/2014/main" id="{A00C9197-B430-6C59-C818-992D1F0C8ED7}"/>
              </a:ext>
            </a:extLst>
          </p:cNvPr>
          <p:cNvSpPr/>
          <p:nvPr/>
        </p:nvSpPr>
        <p:spPr>
          <a:xfrm rot="12060000">
            <a:off x="11766468" y="-2619003"/>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11" name="Freeform 8">
            <a:extLst>
              <a:ext uri="{FF2B5EF4-FFF2-40B4-BE49-F238E27FC236}">
                <a16:creationId xmlns:a16="http://schemas.microsoft.com/office/drawing/2014/main" id="{955B7EDE-86F7-8B58-592F-9E60EF2BE9ED}"/>
              </a:ext>
            </a:extLst>
          </p:cNvPr>
          <p:cNvSpPr/>
          <p:nvPr/>
        </p:nvSpPr>
        <p:spPr>
          <a:xfrm rot="2700000">
            <a:off x="14842472" y="8759195"/>
            <a:ext cx="8213043" cy="4205377"/>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a:ln>
            <a:solidFill>
              <a:srgbClr val="96C549"/>
            </a:solidFill>
          </a:ln>
        </p:spPr>
        <p:txBody>
          <a:bodyPr/>
          <a:lstStyle/>
          <a:p>
            <a:endParaRPr lang="pt-PT"/>
          </a:p>
        </p:txBody>
      </p:sp>
    </p:spTree>
    <p:extLst>
      <p:ext uri="{BB962C8B-B14F-4D97-AF65-F5344CB8AC3E}">
        <p14:creationId xmlns:p14="http://schemas.microsoft.com/office/powerpoint/2010/main" val="41593664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ixaDeTexto 13">
            <a:extLst>
              <a:ext uri="{FF2B5EF4-FFF2-40B4-BE49-F238E27FC236}">
                <a16:creationId xmlns:a16="http://schemas.microsoft.com/office/drawing/2014/main" id="{4BAB4B85-8BFD-484E-57C1-D8442BC72822}"/>
              </a:ext>
            </a:extLst>
          </p:cNvPr>
          <p:cNvSpPr txBox="1"/>
          <p:nvPr/>
        </p:nvSpPr>
        <p:spPr>
          <a:xfrm>
            <a:off x="1417320" y="619265"/>
            <a:ext cx="4351483" cy="1169551"/>
          </a:xfrm>
          <a:prstGeom prst="rect">
            <a:avLst/>
          </a:prstGeom>
          <a:noFill/>
        </p:spPr>
        <p:txBody>
          <a:bodyPr wrap="square" lIns="91440" tIns="45720" rIns="91440" bIns="45720" anchor="t">
            <a:spAutoFit/>
          </a:bodyPr>
          <a:lstStyle/>
          <a:p>
            <a:pPr>
              <a:lnSpc>
                <a:spcPts val="8399"/>
              </a:lnSpc>
            </a:pPr>
            <a:r>
              <a:rPr lang="pt-PT" sz="7000" b="1" spc="-139">
                <a:cs typeface="Calibri"/>
              </a:rPr>
              <a:t>Cenários...</a:t>
            </a:r>
            <a:endParaRPr lang="pt-PT">
              <a:ea typeface="Calibri"/>
              <a:cs typeface="Calibri"/>
            </a:endParaRPr>
          </a:p>
        </p:txBody>
      </p:sp>
      <p:sp>
        <p:nvSpPr>
          <p:cNvPr id="13" name="Rectangle 12">
            <a:extLst>
              <a:ext uri="{FF2B5EF4-FFF2-40B4-BE49-F238E27FC236}">
                <a16:creationId xmlns:a16="http://schemas.microsoft.com/office/drawing/2014/main" id="{A4136342-DCB8-7DC0-3648-D85BEF1DA2E9}"/>
              </a:ext>
            </a:extLst>
          </p:cNvPr>
          <p:cNvSpPr/>
          <p:nvPr/>
        </p:nvSpPr>
        <p:spPr>
          <a:xfrm>
            <a:off x="1422023" y="2901239"/>
            <a:ext cx="13142192" cy="89176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3600" b="1">
                <a:solidFill>
                  <a:schemeClr val="tx1"/>
                </a:solidFill>
                <a:latin typeface="Calibri"/>
                <a:ea typeface="Calibri"/>
                <a:cs typeface="Calibri"/>
              </a:rPr>
              <a:t>Notificação de atividades bruscas </a:t>
            </a:r>
            <a:endParaRPr lang="pt-PT" sz="3600" b="1">
              <a:solidFill>
                <a:schemeClr val="tx1"/>
              </a:solidFill>
              <a:ea typeface="Calibri"/>
              <a:cs typeface="Calibri"/>
            </a:endParaRPr>
          </a:p>
        </p:txBody>
      </p:sp>
      <p:sp>
        <p:nvSpPr>
          <p:cNvPr id="4" name="TextBox 3">
            <a:extLst>
              <a:ext uri="{FF2B5EF4-FFF2-40B4-BE49-F238E27FC236}">
                <a16:creationId xmlns:a16="http://schemas.microsoft.com/office/drawing/2014/main" id="{D9701BF6-F962-BBF8-B6DE-43694777E8D9}"/>
              </a:ext>
            </a:extLst>
          </p:cNvPr>
          <p:cNvSpPr txBox="1"/>
          <p:nvPr/>
        </p:nvSpPr>
        <p:spPr>
          <a:xfrm>
            <a:off x="1419598" y="4219014"/>
            <a:ext cx="1313251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2800">
                <a:ea typeface="+mn-lt"/>
                <a:cs typeface="+mn-lt"/>
              </a:rPr>
              <a:t>Carlos, o filho do João, mora longe e utiliza o sistema para se manter atualizado sobre a atividade do pai. Preocupado com uma queda recente, ele ativa as notificações para notificá-lo sobre qualquer mudança repentina [</a:t>
            </a:r>
            <a:r>
              <a:rPr lang="pt-PT" sz="2800">
                <a:solidFill>
                  <a:schemeClr val="accent5">
                    <a:lumMod val="76000"/>
                  </a:schemeClr>
                </a:solidFill>
                <a:ea typeface="+mn-lt"/>
                <a:cs typeface="+mn-lt"/>
              </a:rPr>
              <a:t>FR9</a:t>
            </a:r>
            <a:r>
              <a:rPr lang="pt-PT" sz="2800">
                <a:ea typeface="+mn-lt"/>
                <a:cs typeface="+mn-lt"/>
              </a:rPr>
              <a:t>]. Uma tarde, Carlos recebe um alerta através da aplicação web, que inclui um resumo da atividade do João e um gráfico visual [</a:t>
            </a:r>
            <a:r>
              <a:rPr lang="pt-PT" sz="2800">
                <a:solidFill>
                  <a:schemeClr val="accent5">
                    <a:lumMod val="76000"/>
                  </a:schemeClr>
                </a:solidFill>
                <a:ea typeface="+mn-lt"/>
                <a:cs typeface="+mn-lt"/>
              </a:rPr>
              <a:t>IR2</a:t>
            </a:r>
            <a:r>
              <a:rPr lang="pt-PT" sz="2800">
                <a:ea typeface="+mn-lt"/>
                <a:cs typeface="+mn-lt"/>
              </a:rPr>
              <a:t>] mostrando uma mudança repentina de sentado para deitado. Preocupado, o Carlos vê os dados e liga para o João para saber se está tudo bem. O João garante que apenas se deitou para descansar. Aliviado pelas informações claras e acessíveis, Carlos mantém as notificações ativas para monitorizar situações semelhantes no futuro.</a:t>
            </a:r>
            <a:endParaRPr lang="pt-PT">
              <a:ea typeface="Calibri"/>
              <a:cs typeface="Calibri"/>
            </a:endParaRPr>
          </a:p>
        </p:txBody>
      </p:sp>
      <p:sp>
        <p:nvSpPr>
          <p:cNvPr id="6" name="Freeform 2">
            <a:extLst>
              <a:ext uri="{FF2B5EF4-FFF2-40B4-BE49-F238E27FC236}">
                <a16:creationId xmlns:a16="http://schemas.microsoft.com/office/drawing/2014/main" id="{8552B52C-B702-6C7B-D571-469041AFE23A}"/>
              </a:ext>
            </a:extLst>
          </p:cNvPr>
          <p:cNvSpPr/>
          <p:nvPr/>
        </p:nvSpPr>
        <p:spPr>
          <a:xfrm rot="12060000">
            <a:off x="11766468" y="-2619003"/>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11" name="Freeform 8">
            <a:extLst>
              <a:ext uri="{FF2B5EF4-FFF2-40B4-BE49-F238E27FC236}">
                <a16:creationId xmlns:a16="http://schemas.microsoft.com/office/drawing/2014/main" id="{17218CA2-64F1-DC2D-3132-C4A3E4C81F5B}"/>
              </a:ext>
            </a:extLst>
          </p:cNvPr>
          <p:cNvSpPr/>
          <p:nvPr/>
        </p:nvSpPr>
        <p:spPr>
          <a:xfrm rot="2700000">
            <a:off x="14842472" y="8759195"/>
            <a:ext cx="8213043" cy="4205377"/>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a:ln>
            <a:solidFill>
              <a:srgbClr val="96C549"/>
            </a:solidFill>
          </a:ln>
        </p:spPr>
        <p:txBody>
          <a:bodyPr/>
          <a:lstStyle/>
          <a:p>
            <a:endParaRPr lang="pt-PT"/>
          </a:p>
        </p:txBody>
      </p:sp>
      <p:cxnSp>
        <p:nvCxnSpPr>
          <p:cNvPr id="12" name="Conexão reta 21">
            <a:extLst>
              <a:ext uri="{FF2B5EF4-FFF2-40B4-BE49-F238E27FC236}">
                <a16:creationId xmlns:a16="http://schemas.microsoft.com/office/drawing/2014/main" id="{AC68B711-29B3-9E82-7C18-43FE70449872}"/>
              </a:ext>
            </a:extLst>
          </p:cNvPr>
          <p:cNvCxnSpPr>
            <a:cxnSpLocks/>
          </p:cNvCxnSpPr>
          <p:nvPr/>
        </p:nvCxnSpPr>
        <p:spPr>
          <a:xfrm>
            <a:off x="4077419" y="-4318415"/>
            <a:ext cx="106577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673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29029" y="-2030437"/>
            <a:ext cx="13907001" cy="1505000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4" name="Group 4"/>
          <p:cNvGrpSpPr/>
          <p:nvPr/>
        </p:nvGrpSpPr>
        <p:grpSpPr>
          <a:xfrm>
            <a:off x="1860602" y="4686767"/>
            <a:ext cx="7408484" cy="4481470"/>
            <a:chOff x="0" y="-146988"/>
            <a:chExt cx="9877978" cy="5975291"/>
          </a:xfrm>
        </p:grpSpPr>
        <p:sp>
          <p:nvSpPr>
            <p:cNvPr id="5" name="TextBox 5"/>
            <p:cNvSpPr txBox="1"/>
            <p:nvPr/>
          </p:nvSpPr>
          <p:spPr>
            <a:xfrm>
              <a:off x="0" y="4840254"/>
              <a:ext cx="9409139" cy="988049"/>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
          <p:nvSpPr>
            <p:cNvPr id="6" name="TextBox 6"/>
            <p:cNvSpPr txBox="1"/>
            <p:nvPr/>
          </p:nvSpPr>
          <p:spPr>
            <a:xfrm>
              <a:off x="468839" y="-146988"/>
              <a:ext cx="9409139" cy="3032625"/>
            </a:xfrm>
            <a:prstGeom prst="rect">
              <a:avLst/>
            </a:prstGeom>
          </p:spPr>
          <p:txBody>
            <a:bodyPr wrap="square" lIns="0" tIns="0" rIns="0" bIns="0" rtlCol="0" anchor="t">
              <a:spAutoFit/>
            </a:bodyPr>
            <a:lstStyle/>
            <a:p>
              <a:pPr marL="0" lvl="0" indent="0" algn="l">
                <a:lnSpc>
                  <a:spcPts val="8399"/>
                </a:lnSpc>
              </a:pPr>
              <a:r>
                <a:rPr lang="en-US" sz="11500" b="1" spc="-139" err="1">
                  <a:solidFill>
                    <a:srgbClr val="FFFFFF"/>
                  </a:solidFill>
                  <a:latin typeface="Calibri"/>
                  <a:sym typeface="Antonio Bold"/>
                </a:rPr>
                <a:t>Requisitos</a:t>
              </a:r>
              <a:endParaRPr lang="en-US" err="1"/>
            </a:p>
            <a:p>
              <a:pPr>
                <a:lnSpc>
                  <a:spcPts val="8399"/>
                </a:lnSpc>
              </a:pPr>
              <a:endParaRPr lang="en-US" sz="11500" b="1" spc="-139">
                <a:solidFill>
                  <a:srgbClr val="FFFFFF"/>
                </a:solidFill>
              </a:endParaRPr>
            </a:p>
          </p:txBody>
        </p:sp>
      </p:grpSp>
      <p:sp>
        <p:nvSpPr>
          <p:cNvPr id="13" name="Freeform 13"/>
          <p:cNvSpPr/>
          <p:nvPr/>
        </p:nvSpPr>
        <p:spPr>
          <a:xfrm>
            <a:off x="1044173" y="1008740"/>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pic>
        <p:nvPicPr>
          <p:cNvPr id="12" name="Picture 11" descr="A clipboard with a clock and a checklist&#10;&#10;Description automatically generated">
            <a:extLst>
              <a:ext uri="{FF2B5EF4-FFF2-40B4-BE49-F238E27FC236}">
                <a16:creationId xmlns:a16="http://schemas.microsoft.com/office/drawing/2014/main" id="{32A81656-5B8E-0144-14B6-30B3F066323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1394587" y="3205162"/>
            <a:ext cx="5819775" cy="3876675"/>
          </a:xfrm>
          <a:prstGeom prst="rect">
            <a:avLst/>
          </a:prstGeom>
        </p:spPr>
      </p:pic>
    </p:spTree>
    <p:extLst>
      <p:ext uri="{BB962C8B-B14F-4D97-AF65-F5344CB8AC3E}">
        <p14:creationId xmlns:p14="http://schemas.microsoft.com/office/powerpoint/2010/main" val="41276592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63050" y="-3507222"/>
            <a:ext cx="11423969" cy="636428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sp>
        <p:nvSpPr>
          <p:cNvPr id="7" name="TextBox 7"/>
          <p:cNvSpPr txBox="1"/>
          <p:nvPr/>
        </p:nvSpPr>
        <p:spPr>
          <a:xfrm>
            <a:off x="5387195" y="692333"/>
            <a:ext cx="7511429" cy="1077218"/>
          </a:xfrm>
          <a:prstGeom prst="rect">
            <a:avLst/>
          </a:prstGeom>
        </p:spPr>
        <p:txBody>
          <a:bodyPr lIns="0" tIns="0" rIns="0" bIns="0" rtlCol="0" anchor="t">
            <a:spAutoFit/>
          </a:bodyPr>
          <a:lstStyle/>
          <a:p>
            <a:pPr algn="ctr">
              <a:lnSpc>
                <a:spcPts val="8399"/>
              </a:lnSpc>
            </a:pPr>
            <a:r>
              <a:rPr lang="pt-PT" sz="8000" b="1" spc="-139">
                <a:latin typeface="Calibri"/>
                <a:ea typeface="Calibri"/>
                <a:cs typeface="Calibri"/>
                <a:sym typeface="Antonio Bold"/>
              </a:rPr>
              <a:t>REQUISITOS</a:t>
            </a:r>
            <a:endParaRPr lang="en-US" b="1">
              <a:latin typeface="Calibri"/>
              <a:ea typeface="Calibri"/>
              <a:cs typeface="Calibri"/>
            </a:endParaRPr>
          </a:p>
        </p:txBody>
      </p:sp>
      <p:cxnSp>
        <p:nvCxnSpPr>
          <p:cNvPr id="22" name="Conexão reta 21">
            <a:extLst>
              <a:ext uri="{FF2B5EF4-FFF2-40B4-BE49-F238E27FC236}">
                <a16:creationId xmlns:a16="http://schemas.microsoft.com/office/drawing/2014/main" id="{5FD6460B-BE23-6F00-0B8B-A4A36C983F74}"/>
              </a:ext>
            </a:extLst>
          </p:cNvPr>
          <p:cNvCxnSpPr>
            <a:cxnSpLocks/>
          </p:cNvCxnSpPr>
          <p:nvPr/>
        </p:nvCxnSpPr>
        <p:spPr>
          <a:xfrm>
            <a:off x="3814026" y="1692904"/>
            <a:ext cx="106577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490BD64-A6CE-B623-4AF0-5E88A47FD5BD}"/>
              </a:ext>
            </a:extLst>
          </p:cNvPr>
          <p:cNvSpPr txBox="1"/>
          <p:nvPr/>
        </p:nvSpPr>
        <p:spPr>
          <a:xfrm>
            <a:off x="554138" y="3243989"/>
            <a:ext cx="4542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Capturar a informação do movimento de uma dada pessoa</a:t>
            </a:r>
          </a:p>
        </p:txBody>
      </p:sp>
      <p:sp>
        <p:nvSpPr>
          <p:cNvPr id="6" name="TextBox 5">
            <a:extLst>
              <a:ext uri="{FF2B5EF4-FFF2-40B4-BE49-F238E27FC236}">
                <a16:creationId xmlns:a16="http://schemas.microsoft.com/office/drawing/2014/main" id="{002AAED6-D660-8B75-32A3-6FA71967D8A6}"/>
              </a:ext>
            </a:extLst>
          </p:cNvPr>
          <p:cNvSpPr txBox="1"/>
          <p:nvPr/>
        </p:nvSpPr>
        <p:spPr>
          <a:xfrm>
            <a:off x="554739" y="4058691"/>
            <a:ext cx="4542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Reconhecer atividades básicas baseadas nos dados dos movimentos capturados</a:t>
            </a:r>
          </a:p>
        </p:txBody>
      </p:sp>
      <p:sp>
        <p:nvSpPr>
          <p:cNvPr id="10" name="TextBox 9">
            <a:extLst>
              <a:ext uri="{FF2B5EF4-FFF2-40B4-BE49-F238E27FC236}">
                <a16:creationId xmlns:a16="http://schemas.microsoft.com/office/drawing/2014/main" id="{2AC020E0-BD1E-55F2-FCB4-F9574A286079}"/>
              </a:ext>
            </a:extLst>
          </p:cNvPr>
          <p:cNvSpPr txBox="1"/>
          <p:nvPr/>
        </p:nvSpPr>
        <p:spPr>
          <a:xfrm>
            <a:off x="554739" y="4779023"/>
            <a:ext cx="45337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Guardar as atividades básicas reconhecidas </a:t>
            </a:r>
          </a:p>
        </p:txBody>
      </p:sp>
      <p:sp>
        <p:nvSpPr>
          <p:cNvPr id="11" name="TextBox 10">
            <a:extLst>
              <a:ext uri="{FF2B5EF4-FFF2-40B4-BE49-F238E27FC236}">
                <a16:creationId xmlns:a16="http://schemas.microsoft.com/office/drawing/2014/main" id="{C3DE72C3-C4BD-4F46-DBF7-1F737A302988}"/>
              </a:ext>
            </a:extLst>
          </p:cNvPr>
          <p:cNvSpPr txBox="1"/>
          <p:nvPr/>
        </p:nvSpPr>
        <p:spPr>
          <a:xfrm>
            <a:off x="555338" y="5501741"/>
            <a:ext cx="4531902" cy="1038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Extrair informação adicional baseada na informação das atividades reconhecidas que foram guardadas</a:t>
            </a:r>
          </a:p>
        </p:txBody>
      </p:sp>
      <p:sp>
        <p:nvSpPr>
          <p:cNvPr id="16" name="TextBox 15">
            <a:extLst>
              <a:ext uri="{FF2B5EF4-FFF2-40B4-BE49-F238E27FC236}">
                <a16:creationId xmlns:a16="http://schemas.microsoft.com/office/drawing/2014/main" id="{E3DE2A3D-EE4E-7487-1603-3E0EB84E8091}"/>
              </a:ext>
            </a:extLst>
          </p:cNvPr>
          <p:cNvSpPr txBox="1"/>
          <p:nvPr/>
        </p:nvSpPr>
        <p:spPr>
          <a:xfrm>
            <a:off x="13732815" y="3242586"/>
            <a:ext cx="43841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Permitir o toque como input</a:t>
            </a:r>
            <a:endParaRPr lang="pt-PT" sz="1600">
              <a:ea typeface="Calibri"/>
              <a:cs typeface="Calibri"/>
            </a:endParaRPr>
          </a:p>
        </p:txBody>
      </p:sp>
      <p:sp>
        <p:nvSpPr>
          <p:cNvPr id="17" name="TextBox 16">
            <a:extLst>
              <a:ext uri="{FF2B5EF4-FFF2-40B4-BE49-F238E27FC236}">
                <a16:creationId xmlns:a16="http://schemas.microsoft.com/office/drawing/2014/main" id="{8235B323-1CE2-61AE-B707-9097EBB19CE3}"/>
              </a:ext>
            </a:extLst>
          </p:cNvPr>
          <p:cNvSpPr txBox="1"/>
          <p:nvPr/>
        </p:nvSpPr>
        <p:spPr>
          <a:xfrm>
            <a:off x="13732815" y="3879026"/>
            <a:ext cx="43841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Ter texto e gráficos como output</a:t>
            </a:r>
          </a:p>
        </p:txBody>
      </p:sp>
      <p:sp>
        <p:nvSpPr>
          <p:cNvPr id="18" name="TextBox 17">
            <a:extLst>
              <a:ext uri="{FF2B5EF4-FFF2-40B4-BE49-F238E27FC236}">
                <a16:creationId xmlns:a16="http://schemas.microsoft.com/office/drawing/2014/main" id="{067335D2-06FB-CD1B-04A8-2AC6ACCC2C31}"/>
              </a:ext>
            </a:extLst>
          </p:cNvPr>
          <p:cNvSpPr txBox="1"/>
          <p:nvPr/>
        </p:nvSpPr>
        <p:spPr>
          <a:xfrm>
            <a:off x="13732814" y="4674251"/>
            <a:ext cx="434947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Permitir que um utilizador secundário aceda à informação sobre a atividade do utilizador principal</a:t>
            </a:r>
            <a:endParaRPr lang="pt-PT" sz="1600">
              <a:ea typeface="Calibri"/>
              <a:cs typeface="Calibri"/>
            </a:endParaRPr>
          </a:p>
        </p:txBody>
      </p:sp>
      <p:sp>
        <p:nvSpPr>
          <p:cNvPr id="19" name="TextBox 18">
            <a:extLst>
              <a:ext uri="{FF2B5EF4-FFF2-40B4-BE49-F238E27FC236}">
                <a16:creationId xmlns:a16="http://schemas.microsoft.com/office/drawing/2014/main" id="{E00C6B94-5040-ADD7-ABE1-596ACA92B694}"/>
              </a:ext>
            </a:extLst>
          </p:cNvPr>
          <p:cNvSpPr txBox="1"/>
          <p:nvPr/>
        </p:nvSpPr>
        <p:spPr>
          <a:xfrm>
            <a:off x="13755446" y="5809650"/>
            <a:ext cx="39088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Permitir som como output </a:t>
            </a:r>
          </a:p>
        </p:txBody>
      </p:sp>
      <p:sp>
        <p:nvSpPr>
          <p:cNvPr id="13" name="Rectangle 12">
            <a:extLst>
              <a:ext uri="{FF2B5EF4-FFF2-40B4-BE49-F238E27FC236}">
                <a16:creationId xmlns:a16="http://schemas.microsoft.com/office/drawing/2014/main" id="{AE8619D6-A0F9-FA8D-5187-5D160483241F}"/>
              </a:ext>
            </a:extLst>
          </p:cNvPr>
          <p:cNvSpPr/>
          <p:nvPr/>
        </p:nvSpPr>
        <p:spPr>
          <a:xfrm>
            <a:off x="549432" y="2456168"/>
            <a:ext cx="4540198" cy="472440"/>
          </a:xfrm>
          <a:prstGeom prst="rect">
            <a:avLst/>
          </a:prstGeom>
          <a:solidFill>
            <a:schemeClr val="bg1">
              <a:lumMod val="7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2800" b="1">
                <a:solidFill>
                  <a:schemeClr val="tx1"/>
                </a:solidFill>
                <a:ea typeface="Calibri"/>
                <a:cs typeface="Calibri"/>
              </a:rPr>
              <a:t>Requisitos funcionais</a:t>
            </a:r>
          </a:p>
        </p:txBody>
      </p:sp>
      <p:sp>
        <p:nvSpPr>
          <p:cNvPr id="14" name="Rectangle 13">
            <a:extLst>
              <a:ext uri="{FF2B5EF4-FFF2-40B4-BE49-F238E27FC236}">
                <a16:creationId xmlns:a16="http://schemas.microsoft.com/office/drawing/2014/main" id="{C8088A08-CFFF-B412-839E-A90666786D6A}"/>
              </a:ext>
            </a:extLst>
          </p:cNvPr>
          <p:cNvSpPr/>
          <p:nvPr/>
        </p:nvSpPr>
        <p:spPr>
          <a:xfrm>
            <a:off x="6494992" y="3661635"/>
            <a:ext cx="4958922" cy="438490"/>
          </a:xfrm>
          <a:prstGeom prst="rect">
            <a:avLst/>
          </a:prstGeom>
          <a:solidFill>
            <a:schemeClr val="bg1">
              <a:lumMod val="7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2800" b="1">
                <a:solidFill>
                  <a:schemeClr val="tx1"/>
                </a:solidFill>
                <a:ea typeface="Calibri"/>
                <a:cs typeface="Calibri"/>
              </a:rPr>
              <a:t>Requisitos Não-Funcionais</a:t>
            </a:r>
          </a:p>
        </p:txBody>
      </p:sp>
      <p:sp>
        <p:nvSpPr>
          <p:cNvPr id="15" name="Star: 4 Points 14">
            <a:extLst>
              <a:ext uri="{FF2B5EF4-FFF2-40B4-BE49-F238E27FC236}">
                <a16:creationId xmlns:a16="http://schemas.microsoft.com/office/drawing/2014/main" id="{E9D36A22-C0A6-75BA-DBE4-0DAA84A80A55}"/>
              </a:ext>
            </a:extLst>
          </p:cNvPr>
          <p:cNvSpPr/>
          <p:nvPr/>
        </p:nvSpPr>
        <p:spPr>
          <a:xfrm>
            <a:off x="211248" y="3245290"/>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Star: 4 Points 19">
            <a:extLst>
              <a:ext uri="{FF2B5EF4-FFF2-40B4-BE49-F238E27FC236}">
                <a16:creationId xmlns:a16="http://schemas.microsoft.com/office/drawing/2014/main" id="{6584D7B0-BB52-46CC-4AF3-DDAB3DD4FE7F}"/>
              </a:ext>
            </a:extLst>
          </p:cNvPr>
          <p:cNvSpPr/>
          <p:nvPr/>
        </p:nvSpPr>
        <p:spPr>
          <a:xfrm>
            <a:off x="211248" y="6569721"/>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tar: 4 Points 20">
            <a:extLst>
              <a:ext uri="{FF2B5EF4-FFF2-40B4-BE49-F238E27FC236}">
                <a16:creationId xmlns:a16="http://schemas.microsoft.com/office/drawing/2014/main" id="{670E9A37-1F28-CC7C-1F48-20006BB90496}"/>
              </a:ext>
            </a:extLst>
          </p:cNvPr>
          <p:cNvSpPr/>
          <p:nvPr/>
        </p:nvSpPr>
        <p:spPr>
          <a:xfrm>
            <a:off x="211248" y="4046822"/>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Star: 4 Points 22">
            <a:extLst>
              <a:ext uri="{FF2B5EF4-FFF2-40B4-BE49-F238E27FC236}">
                <a16:creationId xmlns:a16="http://schemas.microsoft.com/office/drawing/2014/main" id="{ECA183FF-EDAF-77FD-1B9D-F17EEF980982}"/>
              </a:ext>
            </a:extLst>
          </p:cNvPr>
          <p:cNvSpPr/>
          <p:nvPr/>
        </p:nvSpPr>
        <p:spPr>
          <a:xfrm>
            <a:off x="211247" y="4780608"/>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Rectangle 23">
            <a:extLst>
              <a:ext uri="{FF2B5EF4-FFF2-40B4-BE49-F238E27FC236}">
                <a16:creationId xmlns:a16="http://schemas.microsoft.com/office/drawing/2014/main" id="{79EE46AC-A0F1-8E86-AFCE-54C8EFA13F59}"/>
              </a:ext>
            </a:extLst>
          </p:cNvPr>
          <p:cNvSpPr/>
          <p:nvPr/>
        </p:nvSpPr>
        <p:spPr>
          <a:xfrm>
            <a:off x="13735048" y="2456166"/>
            <a:ext cx="4393080" cy="472440"/>
          </a:xfrm>
          <a:prstGeom prst="rect">
            <a:avLst/>
          </a:prstGeom>
          <a:solidFill>
            <a:schemeClr val="bg1">
              <a:lumMod val="7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2800" b="1">
                <a:solidFill>
                  <a:schemeClr val="tx1"/>
                </a:solidFill>
                <a:ea typeface="Calibri"/>
                <a:cs typeface="Calibri"/>
              </a:rPr>
              <a:t>Requisitos de Interação</a:t>
            </a:r>
          </a:p>
        </p:txBody>
      </p:sp>
      <p:sp>
        <p:nvSpPr>
          <p:cNvPr id="26" name="Star: 4 Points 25">
            <a:extLst>
              <a:ext uri="{FF2B5EF4-FFF2-40B4-BE49-F238E27FC236}">
                <a16:creationId xmlns:a16="http://schemas.microsoft.com/office/drawing/2014/main" id="{4B3A73DF-476E-3412-2303-66DEF9D054F6}"/>
              </a:ext>
            </a:extLst>
          </p:cNvPr>
          <p:cNvSpPr/>
          <p:nvPr/>
        </p:nvSpPr>
        <p:spPr>
          <a:xfrm>
            <a:off x="13380720" y="3245290"/>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5FB6A59C-93DB-52FA-D8C5-E0C086C7B817}"/>
              </a:ext>
            </a:extLst>
          </p:cNvPr>
          <p:cNvSpPr/>
          <p:nvPr/>
        </p:nvSpPr>
        <p:spPr>
          <a:xfrm>
            <a:off x="13380720" y="3932900"/>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4 Points 27">
            <a:extLst>
              <a:ext uri="{FF2B5EF4-FFF2-40B4-BE49-F238E27FC236}">
                <a16:creationId xmlns:a16="http://schemas.microsoft.com/office/drawing/2014/main" id="{11F83F61-00E0-44B9-C1B9-BA5F250E99F3}"/>
              </a:ext>
            </a:extLst>
          </p:cNvPr>
          <p:cNvSpPr/>
          <p:nvPr/>
        </p:nvSpPr>
        <p:spPr>
          <a:xfrm>
            <a:off x="13380720" y="4801128"/>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tar: 4 Points 28">
            <a:extLst>
              <a:ext uri="{FF2B5EF4-FFF2-40B4-BE49-F238E27FC236}">
                <a16:creationId xmlns:a16="http://schemas.microsoft.com/office/drawing/2014/main" id="{1B3F8667-E2BD-13E8-414A-8E30CEA98F2B}"/>
              </a:ext>
            </a:extLst>
          </p:cNvPr>
          <p:cNvSpPr/>
          <p:nvPr/>
        </p:nvSpPr>
        <p:spPr>
          <a:xfrm>
            <a:off x="13380720" y="5814361"/>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124F53-2207-553E-F2EB-30EC75C8C514}"/>
              </a:ext>
            </a:extLst>
          </p:cNvPr>
          <p:cNvSpPr txBox="1"/>
          <p:nvPr/>
        </p:nvSpPr>
        <p:spPr>
          <a:xfrm>
            <a:off x="6490041" y="4498753"/>
            <a:ext cx="495002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Ser o menos intrusivo possível</a:t>
            </a:r>
          </a:p>
        </p:txBody>
      </p:sp>
      <p:sp>
        <p:nvSpPr>
          <p:cNvPr id="8" name="Star: 4 Points 7">
            <a:extLst>
              <a:ext uri="{FF2B5EF4-FFF2-40B4-BE49-F238E27FC236}">
                <a16:creationId xmlns:a16="http://schemas.microsoft.com/office/drawing/2014/main" id="{3E52FEA9-13CF-2342-9B4D-94930D3EDCE9}"/>
              </a:ext>
            </a:extLst>
          </p:cNvPr>
          <p:cNvSpPr/>
          <p:nvPr/>
        </p:nvSpPr>
        <p:spPr>
          <a:xfrm>
            <a:off x="6137947" y="4535406"/>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TextBox 8">
            <a:extLst>
              <a:ext uri="{FF2B5EF4-FFF2-40B4-BE49-F238E27FC236}">
                <a16:creationId xmlns:a16="http://schemas.microsoft.com/office/drawing/2014/main" id="{CBEFE7D0-51F5-DD94-E121-9B90FE7D78D0}"/>
              </a:ext>
            </a:extLst>
          </p:cNvPr>
          <p:cNvSpPr txBox="1"/>
          <p:nvPr/>
        </p:nvSpPr>
        <p:spPr>
          <a:xfrm>
            <a:off x="6490040" y="5415416"/>
            <a:ext cx="495002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Ser fácil de usar</a:t>
            </a:r>
          </a:p>
        </p:txBody>
      </p:sp>
      <p:sp>
        <p:nvSpPr>
          <p:cNvPr id="12" name="Star: 4 Points 11">
            <a:extLst>
              <a:ext uri="{FF2B5EF4-FFF2-40B4-BE49-F238E27FC236}">
                <a16:creationId xmlns:a16="http://schemas.microsoft.com/office/drawing/2014/main" id="{3E16B603-237E-12DF-DF2A-7AA7FC489BCA}"/>
              </a:ext>
            </a:extLst>
          </p:cNvPr>
          <p:cNvSpPr/>
          <p:nvPr/>
        </p:nvSpPr>
        <p:spPr>
          <a:xfrm>
            <a:off x="6137946" y="5440753"/>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TextBox 24">
            <a:extLst>
              <a:ext uri="{FF2B5EF4-FFF2-40B4-BE49-F238E27FC236}">
                <a16:creationId xmlns:a16="http://schemas.microsoft.com/office/drawing/2014/main" id="{91F795F6-7A57-D46B-8B86-D33802C784DF}"/>
              </a:ext>
            </a:extLst>
          </p:cNvPr>
          <p:cNvSpPr txBox="1"/>
          <p:nvPr/>
        </p:nvSpPr>
        <p:spPr>
          <a:xfrm>
            <a:off x="554738" y="6555766"/>
            <a:ext cx="45337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Guardar a informação adicional extraída </a:t>
            </a:r>
          </a:p>
        </p:txBody>
      </p:sp>
      <p:sp>
        <p:nvSpPr>
          <p:cNvPr id="30" name="TextBox 29">
            <a:extLst>
              <a:ext uri="{FF2B5EF4-FFF2-40B4-BE49-F238E27FC236}">
                <a16:creationId xmlns:a16="http://schemas.microsoft.com/office/drawing/2014/main" id="{151DFAD7-017C-1467-585D-4373FF9C822C}"/>
              </a:ext>
            </a:extLst>
          </p:cNvPr>
          <p:cNvSpPr txBox="1"/>
          <p:nvPr/>
        </p:nvSpPr>
        <p:spPr>
          <a:xfrm>
            <a:off x="554739" y="6963172"/>
            <a:ext cx="453371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Identificar se o utilizador principal está inativo </a:t>
            </a:r>
          </a:p>
        </p:txBody>
      </p:sp>
      <p:sp>
        <p:nvSpPr>
          <p:cNvPr id="31" name="TextBox 30">
            <a:extLst>
              <a:ext uri="{FF2B5EF4-FFF2-40B4-BE49-F238E27FC236}">
                <a16:creationId xmlns:a16="http://schemas.microsoft.com/office/drawing/2014/main" id="{78DFD11F-B19E-B21C-EB5D-C0EB4A99E11F}"/>
              </a:ext>
            </a:extLst>
          </p:cNvPr>
          <p:cNvSpPr txBox="1"/>
          <p:nvPr/>
        </p:nvSpPr>
        <p:spPr>
          <a:xfrm>
            <a:off x="554739" y="7653498"/>
            <a:ext cx="453371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Ver a informação da atividade do utilizador principal num dado período de tempo</a:t>
            </a:r>
          </a:p>
        </p:txBody>
      </p:sp>
      <p:sp>
        <p:nvSpPr>
          <p:cNvPr id="32" name="TextBox 31">
            <a:extLst>
              <a:ext uri="{FF2B5EF4-FFF2-40B4-BE49-F238E27FC236}">
                <a16:creationId xmlns:a16="http://schemas.microsoft.com/office/drawing/2014/main" id="{A1023C0B-A9A8-450D-9FD6-792C942B0ED4}"/>
              </a:ext>
            </a:extLst>
          </p:cNvPr>
          <p:cNvSpPr txBox="1"/>
          <p:nvPr/>
        </p:nvSpPr>
        <p:spPr>
          <a:xfrm>
            <a:off x="554739" y="8638063"/>
            <a:ext cx="453371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Permitir que um utilizador secundário aceda à informação sobre a atividade do utilizador principal</a:t>
            </a:r>
          </a:p>
        </p:txBody>
      </p:sp>
      <p:sp>
        <p:nvSpPr>
          <p:cNvPr id="33" name="TextBox 32">
            <a:extLst>
              <a:ext uri="{FF2B5EF4-FFF2-40B4-BE49-F238E27FC236}">
                <a16:creationId xmlns:a16="http://schemas.microsoft.com/office/drawing/2014/main" id="{840C3112-6DEE-6CE2-8822-EAA5BD471373}"/>
              </a:ext>
            </a:extLst>
          </p:cNvPr>
          <p:cNvSpPr txBox="1"/>
          <p:nvPr/>
        </p:nvSpPr>
        <p:spPr>
          <a:xfrm>
            <a:off x="554739" y="9656577"/>
            <a:ext cx="45337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a:ea typeface="Calibri"/>
                <a:cs typeface="Calibri"/>
              </a:rPr>
              <a:t>Enviar notificações de alerta </a:t>
            </a:r>
          </a:p>
        </p:txBody>
      </p:sp>
      <p:sp>
        <p:nvSpPr>
          <p:cNvPr id="34" name="Star: 4 Points 33">
            <a:extLst>
              <a:ext uri="{FF2B5EF4-FFF2-40B4-BE49-F238E27FC236}">
                <a16:creationId xmlns:a16="http://schemas.microsoft.com/office/drawing/2014/main" id="{A08F1DE4-2181-19C2-ED95-5848DE39D5FD}"/>
              </a:ext>
            </a:extLst>
          </p:cNvPr>
          <p:cNvSpPr/>
          <p:nvPr/>
        </p:nvSpPr>
        <p:spPr>
          <a:xfrm>
            <a:off x="211246" y="5504884"/>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Star: 4 Points 34">
            <a:extLst>
              <a:ext uri="{FF2B5EF4-FFF2-40B4-BE49-F238E27FC236}">
                <a16:creationId xmlns:a16="http://schemas.microsoft.com/office/drawing/2014/main" id="{83268367-2737-941D-3AE5-BAB1BDC9E167}"/>
              </a:ext>
            </a:extLst>
          </p:cNvPr>
          <p:cNvSpPr/>
          <p:nvPr/>
        </p:nvSpPr>
        <p:spPr>
          <a:xfrm>
            <a:off x="211246" y="6976073"/>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Star: 4 Points 35">
            <a:extLst>
              <a:ext uri="{FF2B5EF4-FFF2-40B4-BE49-F238E27FC236}">
                <a16:creationId xmlns:a16="http://schemas.microsoft.com/office/drawing/2014/main" id="{D1B1364D-2066-4648-90AF-3CDE8B10FA2F}"/>
              </a:ext>
            </a:extLst>
          </p:cNvPr>
          <p:cNvSpPr/>
          <p:nvPr/>
        </p:nvSpPr>
        <p:spPr>
          <a:xfrm>
            <a:off x="211247" y="7655083"/>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Star: 4 Points 36">
            <a:extLst>
              <a:ext uri="{FF2B5EF4-FFF2-40B4-BE49-F238E27FC236}">
                <a16:creationId xmlns:a16="http://schemas.microsoft.com/office/drawing/2014/main" id="{DB15409E-0A2D-9E45-F806-8F86BC17D060}"/>
              </a:ext>
            </a:extLst>
          </p:cNvPr>
          <p:cNvSpPr/>
          <p:nvPr/>
        </p:nvSpPr>
        <p:spPr>
          <a:xfrm>
            <a:off x="211247" y="8639647"/>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8" name="Star: 4 Points 37">
            <a:extLst>
              <a:ext uri="{FF2B5EF4-FFF2-40B4-BE49-F238E27FC236}">
                <a16:creationId xmlns:a16="http://schemas.microsoft.com/office/drawing/2014/main" id="{94A948A9-1213-F30F-5882-116837E42F96}"/>
              </a:ext>
            </a:extLst>
          </p:cNvPr>
          <p:cNvSpPr/>
          <p:nvPr/>
        </p:nvSpPr>
        <p:spPr>
          <a:xfrm>
            <a:off x="211247" y="9658162"/>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system&#10;&#10;Description automatically generated">
            <a:extLst>
              <a:ext uri="{FF2B5EF4-FFF2-40B4-BE49-F238E27FC236}">
                <a16:creationId xmlns:a16="http://schemas.microsoft.com/office/drawing/2014/main" id="{76BF7682-F084-DDE4-2D86-A508E9CBF617}"/>
              </a:ext>
            </a:extLst>
          </p:cNvPr>
          <p:cNvPicPr>
            <a:picLocks noChangeAspect="1"/>
          </p:cNvPicPr>
          <p:nvPr/>
        </p:nvPicPr>
        <p:blipFill>
          <a:blip r:embed="rId3"/>
          <a:stretch>
            <a:fillRect/>
          </a:stretch>
        </p:blipFill>
        <p:spPr>
          <a:xfrm>
            <a:off x="1800440" y="1494586"/>
            <a:ext cx="14691416" cy="8627316"/>
          </a:xfrm>
          <a:prstGeom prst="rect">
            <a:avLst/>
          </a:prstGeom>
        </p:spPr>
      </p:pic>
      <p:sp>
        <p:nvSpPr>
          <p:cNvPr id="6" name="Freeform 2">
            <a:extLst>
              <a:ext uri="{FF2B5EF4-FFF2-40B4-BE49-F238E27FC236}">
                <a16:creationId xmlns:a16="http://schemas.microsoft.com/office/drawing/2014/main" id="{8496673E-3EA5-F679-7475-B1A82D7706BD}"/>
              </a:ext>
            </a:extLst>
          </p:cNvPr>
          <p:cNvSpPr/>
          <p:nvPr/>
        </p:nvSpPr>
        <p:spPr>
          <a:xfrm rot="10800000">
            <a:off x="11064612" y="-3362970"/>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PT"/>
          </a:p>
        </p:txBody>
      </p:sp>
      <p:sp>
        <p:nvSpPr>
          <p:cNvPr id="7" name="TextBox 7"/>
          <p:cNvSpPr txBox="1"/>
          <p:nvPr/>
        </p:nvSpPr>
        <p:spPr>
          <a:xfrm>
            <a:off x="6017" y="621345"/>
            <a:ext cx="18276227" cy="1077218"/>
          </a:xfrm>
          <a:prstGeom prst="rect">
            <a:avLst/>
          </a:prstGeom>
        </p:spPr>
        <p:txBody>
          <a:bodyPr wrap="square" lIns="0" tIns="0" rIns="0" bIns="0" rtlCol="0" anchor="t">
            <a:spAutoFit/>
          </a:bodyPr>
          <a:lstStyle/>
          <a:p>
            <a:pPr algn="ctr">
              <a:lnSpc>
                <a:spcPts val="8399"/>
              </a:lnSpc>
            </a:pPr>
            <a:r>
              <a:rPr lang="en-US" sz="7000" b="1" spc="-139" err="1">
                <a:solidFill>
                  <a:srgbClr val="000000"/>
                </a:solidFill>
                <a:latin typeface="Antonio Bold"/>
                <a:sym typeface="Antonio Bold"/>
              </a:rPr>
              <a:t>Proposta</a:t>
            </a:r>
            <a:r>
              <a:rPr lang="en-US" sz="7000" b="1" spc="-139">
                <a:solidFill>
                  <a:srgbClr val="000000"/>
                </a:solidFill>
                <a:latin typeface="Antonio Bold"/>
                <a:sym typeface="Antonio Bold"/>
              </a:rPr>
              <a:t> do Sistema</a:t>
            </a:r>
            <a:endParaRPr lang="en-US">
              <a:ea typeface="Calibri"/>
              <a:cs typeface="Calibri"/>
            </a:endParaRPr>
          </a:p>
        </p:txBody>
      </p:sp>
      <p:sp>
        <p:nvSpPr>
          <p:cNvPr id="10" name="Freeform 9">
            <a:extLst>
              <a:ext uri="{FF2B5EF4-FFF2-40B4-BE49-F238E27FC236}">
                <a16:creationId xmlns:a16="http://schemas.microsoft.com/office/drawing/2014/main" id="{3D8207AF-F16E-CDBD-10C0-6454B3E6403B}"/>
              </a:ext>
            </a:extLst>
          </p:cNvPr>
          <p:cNvSpPr/>
          <p:nvPr/>
        </p:nvSpPr>
        <p:spPr>
          <a:xfrm>
            <a:off x="4795569" y="746185"/>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pt-PT"/>
          </a:p>
        </p:txBody>
      </p:sp>
      <p:grpSp>
        <p:nvGrpSpPr>
          <p:cNvPr id="5" name="Group 2">
            <a:extLst>
              <a:ext uri="{FF2B5EF4-FFF2-40B4-BE49-F238E27FC236}">
                <a16:creationId xmlns:a16="http://schemas.microsoft.com/office/drawing/2014/main" id="{6AA278F2-791B-F35F-545B-12A75326D221}"/>
              </a:ext>
            </a:extLst>
          </p:cNvPr>
          <p:cNvGrpSpPr/>
          <p:nvPr/>
        </p:nvGrpSpPr>
        <p:grpSpPr>
          <a:xfrm>
            <a:off x="3263050" y="-6668192"/>
            <a:ext cx="11423969" cy="6364289"/>
            <a:chOff x="0" y="0"/>
            <a:chExt cx="6350000" cy="6350000"/>
          </a:xfrm>
        </p:grpSpPr>
        <p:sp>
          <p:nvSpPr>
            <p:cNvPr id="4" name="Freeform 3">
              <a:extLst>
                <a:ext uri="{FF2B5EF4-FFF2-40B4-BE49-F238E27FC236}">
                  <a16:creationId xmlns:a16="http://schemas.microsoft.com/office/drawing/2014/main" id="{5349F1CF-9534-AA66-EDDA-7CAEE547A0B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sp>
        <p:nvSpPr>
          <p:cNvPr id="9" name="TextBox 7">
            <a:extLst>
              <a:ext uri="{FF2B5EF4-FFF2-40B4-BE49-F238E27FC236}">
                <a16:creationId xmlns:a16="http://schemas.microsoft.com/office/drawing/2014/main" id="{31C4F463-78E8-9151-AD7F-5B8F04134C06}"/>
              </a:ext>
            </a:extLst>
          </p:cNvPr>
          <p:cNvSpPr txBox="1"/>
          <p:nvPr/>
        </p:nvSpPr>
        <p:spPr>
          <a:xfrm>
            <a:off x="5387195" y="-2796825"/>
            <a:ext cx="7511429" cy="1077218"/>
          </a:xfrm>
          <a:prstGeom prst="rect">
            <a:avLst/>
          </a:prstGeom>
        </p:spPr>
        <p:txBody>
          <a:bodyPr lIns="0" tIns="0" rIns="0" bIns="0" rtlCol="0" anchor="t">
            <a:spAutoFit/>
          </a:bodyPr>
          <a:lstStyle/>
          <a:p>
            <a:pPr algn="ctr">
              <a:lnSpc>
                <a:spcPts val="8399"/>
              </a:lnSpc>
            </a:pPr>
            <a:r>
              <a:rPr lang="pt-PT" sz="8000" b="1" spc="-139">
                <a:latin typeface="Antonio Bold"/>
                <a:sym typeface="Antonio Bold"/>
              </a:rPr>
              <a:t>REQUISITOS</a:t>
            </a:r>
            <a:endParaRPr lang="en-US"/>
          </a:p>
        </p:txBody>
      </p:sp>
      <p:cxnSp>
        <p:nvCxnSpPr>
          <p:cNvPr id="12" name="Conexão reta 21">
            <a:extLst>
              <a:ext uri="{FF2B5EF4-FFF2-40B4-BE49-F238E27FC236}">
                <a16:creationId xmlns:a16="http://schemas.microsoft.com/office/drawing/2014/main" id="{7751E519-FB34-BFBB-002C-547719E5F6C0}"/>
              </a:ext>
            </a:extLst>
          </p:cNvPr>
          <p:cNvCxnSpPr>
            <a:cxnSpLocks/>
          </p:cNvCxnSpPr>
          <p:nvPr/>
        </p:nvCxnSpPr>
        <p:spPr>
          <a:xfrm>
            <a:off x="3814026" y="-1796254"/>
            <a:ext cx="106577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784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computer system&#10;&#10;Description automatically generated">
            <a:extLst>
              <a:ext uri="{FF2B5EF4-FFF2-40B4-BE49-F238E27FC236}">
                <a16:creationId xmlns:a16="http://schemas.microsoft.com/office/drawing/2014/main" id="{29704711-46B1-EE82-4A5F-726639492E8E}"/>
              </a:ext>
            </a:extLst>
          </p:cNvPr>
          <p:cNvPicPr>
            <a:picLocks noChangeAspect="1"/>
          </p:cNvPicPr>
          <p:nvPr/>
        </p:nvPicPr>
        <p:blipFill>
          <a:blip r:embed="rId3"/>
          <a:stretch>
            <a:fillRect/>
          </a:stretch>
        </p:blipFill>
        <p:spPr>
          <a:xfrm>
            <a:off x="2590951" y="1474129"/>
            <a:ext cx="13220461" cy="7814453"/>
          </a:xfrm>
          <a:prstGeom prst="rect">
            <a:avLst/>
          </a:prstGeom>
        </p:spPr>
      </p:pic>
      <p:sp>
        <p:nvSpPr>
          <p:cNvPr id="3" name="TextBox 7">
            <a:extLst>
              <a:ext uri="{FF2B5EF4-FFF2-40B4-BE49-F238E27FC236}">
                <a16:creationId xmlns:a16="http://schemas.microsoft.com/office/drawing/2014/main" id="{547FCB1D-580C-A237-8A71-CCB413D90FFB}"/>
              </a:ext>
            </a:extLst>
          </p:cNvPr>
          <p:cNvSpPr txBox="1"/>
          <p:nvPr/>
        </p:nvSpPr>
        <p:spPr>
          <a:xfrm>
            <a:off x="2700068" y="-2111315"/>
            <a:ext cx="8816400" cy="1077218"/>
          </a:xfrm>
          <a:prstGeom prst="rect">
            <a:avLst/>
          </a:prstGeom>
        </p:spPr>
        <p:txBody>
          <a:bodyPr wrap="square" lIns="0" tIns="0" rIns="0" bIns="0" rtlCol="0" anchor="t">
            <a:spAutoFit/>
          </a:bodyPr>
          <a:lstStyle/>
          <a:p>
            <a:pPr>
              <a:lnSpc>
                <a:spcPts val="8399"/>
              </a:lnSpc>
            </a:pPr>
            <a:r>
              <a:rPr lang="en-US" sz="7000" b="1" spc="-139" err="1">
                <a:solidFill>
                  <a:srgbClr val="000000"/>
                </a:solidFill>
                <a:latin typeface="Antonio Bold"/>
                <a:sym typeface="Antonio Bold"/>
              </a:rPr>
              <a:t>Proposta</a:t>
            </a:r>
            <a:r>
              <a:rPr lang="en-US" sz="7000" b="1" spc="-139">
                <a:solidFill>
                  <a:srgbClr val="000000"/>
                </a:solidFill>
                <a:latin typeface="Antonio Bold"/>
                <a:sym typeface="Antonio Bold"/>
              </a:rPr>
              <a:t> do Sistema</a:t>
            </a:r>
            <a:endParaRPr lang="en-US"/>
          </a:p>
        </p:txBody>
      </p:sp>
      <p:sp>
        <p:nvSpPr>
          <p:cNvPr id="5" name="Freeform 9">
            <a:extLst>
              <a:ext uri="{FF2B5EF4-FFF2-40B4-BE49-F238E27FC236}">
                <a16:creationId xmlns:a16="http://schemas.microsoft.com/office/drawing/2014/main" id="{47D15613-0290-0F80-9336-4791FA6EBC7E}"/>
              </a:ext>
            </a:extLst>
          </p:cNvPr>
          <p:cNvSpPr/>
          <p:nvPr/>
        </p:nvSpPr>
        <p:spPr>
          <a:xfrm>
            <a:off x="1709468" y="-2111315"/>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PT"/>
          </a:p>
        </p:txBody>
      </p:sp>
      <p:pic>
        <p:nvPicPr>
          <p:cNvPr id="24" name="Picture 23" descr="A diagram of a computer system&#10;&#10;Description automatically generated">
            <a:extLst>
              <a:ext uri="{FF2B5EF4-FFF2-40B4-BE49-F238E27FC236}">
                <a16:creationId xmlns:a16="http://schemas.microsoft.com/office/drawing/2014/main" id="{46C37E6A-DF10-4D50-70DF-4CEBDBF7ACA5}"/>
              </a:ext>
            </a:extLst>
          </p:cNvPr>
          <p:cNvPicPr>
            <a:picLocks noChangeAspect="1"/>
          </p:cNvPicPr>
          <p:nvPr/>
        </p:nvPicPr>
        <p:blipFill>
          <a:blip r:embed="rId3"/>
          <a:srcRect l="948" t="32518" r="48998" b="3929"/>
          <a:stretch/>
        </p:blipFill>
        <p:spPr>
          <a:xfrm>
            <a:off x="2708551" y="3985683"/>
            <a:ext cx="6674400" cy="5053172"/>
          </a:xfrm>
          <a:prstGeom prst="rect">
            <a:avLst/>
          </a:prstGeom>
        </p:spPr>
      </p:pic>
      <p:sp>
        <p:nvSpPr>
          <p:cNvPr id="26" name="Rectangle 25">
            <a:extLst>
              <a:ext uri="{FF2B5EF4-FFF2-40B4-BE49-F238E27FC236}">
                <a16:creationId xmlns:a16="http://schemas.microsoft.com/office/drawing/2014/main" id="{BC6A0692-8B40-011C-2774-5C0221EFF2B1}"/>
              </a:ext>
            </a:extLst>
          </p:cNvPr>
          <p:cNvSpPr/>
          <p:nvPr/>
        </p:nvSpPr>
        <p:spPr>
          <a:xfrm>
            <a:off x="2696747" y="3873836"/>
            <a:ext cx="6688459" cy="5292430"/>
          </a:xfrm>
          <a:prstGeom prst="rect">
            <a:avLst/>
          </a:prstGeom>
          <a:no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2">
            <a:extLst>
              <a:ext uri="{FF2B5EF4-FFF2-40B4-BE49-F238E27FC236}">
                <a16:creationId xmlns:a16="http://schemas.microsoft.com/office/drawing/2014/main" id="{4C5EE079-ABAA-7E41-B46E-F19C14055A4D}"/>
              </a:ext>
            </a:extLst>
          </p:cNvPr>
          <p:cNvSpPr/>
          <p:nvPr/>
        </p:nvSpPr>
        <p:spPr>
          <a:xfrm rot="10800000">
            <a:off x="10744810" y="-6274385"/>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pt-PT"/>
          </a:p>
        </p:txBody>
      </p:sp>
      <p:pic>
        <p:nvPicPr>
          <p:cNvPr id="16" name="Picture 15" descr="A diagram of a computer system&#10;&#10;Description automatically generated">
            <a:extLst>
              <a:ext uri="{FF2B5EF4-FFF2-40B4-BE49-F238E27FC236}">
                <a16:creationId xmlns:a16="http://schemas.microsoft.com/office/drawing/2014/main" id="{E1311618-F580-29C8-4308-4163136DE398}"/>
              </a:ext>
            </a:extLst>
          </p:cNvPr>
          <p:cNvPicPr>
            <a:picLocks noChangeAspect="1"/>
          </p:cNvPicPr>
          <p:nvPr/>
        </p:nvPicPr>
        <p:blipFill>
          <a:blip r:embed="rId3"/>
          <a:srcRect l="52091" t="6316" r="1515" b="3574"/>
          <a:stretch/>
        </p:blipFill>
        <p:spPr>
          <a:xfrm>
            <a:off x="9476224" y="1962499"/>
            <a:ext cx="6104373" cy="7080675"/>
          </a:xfrm>
          <a:prstGeom prst="rect">
            <a:avLst/>
          </a:prstGeom>
        </p:spPr>
      </p:pic>
      <p:sp>
        <p:nvSpPr>
          <p:cNvPr id="18" name="Rectangle 17">
            <a:extLst>
              <a:ext uri="{FF2B5EF4-FFF2-40B4-BE49-F238E27FC236}">
                <a16:creationId xmlns:a16="http://schemas.microsoft.com/office/drawing/2014/main" id="{3DDDEF63-7344-0831-79FF-F1A69516DB32}"/>
              </a:ext>
            </a:extLst>
          </p:cNvPr>
          <p:cNvSpPr/>
          <p:nvPr/>
        </p:nvSpPr>
        <p:spPr>
          <a:xfrm>
            <a:off x="9476224" y="1998803"/>
            <a:ext cx="6227930" cy="7166847"/>
          </a:xfrm>
          <a:prstGeom prst="rect">
            <a:avLst/>
          </a:prstGeom>
          <a:no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uter system&#10;&#10;Description automatically generated">
            <a:extLst>
              <a:ext uri="{FF2B5EF4-FFF2-40B4-BE49-F238E27FC236}">
                <a16:creationId xmlns:a16="http://schemas.microsoft.com/office/drawing/2014/main" id="{A6D902B3-27DB-D9FC-9C62-B79A96327D07}"/>
              </a:ext>
            </a:extLst>
          </p:cNvPr>
          <p:cNvPicPr>
            <a:picLocks noChangeAspect="1"/>
          </p:cNvPicPr>
          <p:nvPr/>
        </p:nvPicPr>
        <p:blipFill>
          <a:blip r:embed="rId3"/>
          <a:srcRect l="3137" t="5482" r="46511" b="66161"/>
          <a:stretch/>
        </p:blipFill>
        <p:spPr>
          <a:xfrm>
            <a:off x="3007668" y="1979040"/>
            <a:ext cx="6675045" cy="2035041"/>
          </a:xfrm>
          <a:prstGeom prst="roundRect">
            <a:avLst/>
          </a:prstGeom>
        </p:spPr>
      </p:pic>
      <p:sp>
        <p:nvSpPr>
          <p:cNvPr id="7" name="Rectangle: Rounded Corners 6">
            <a:extLst>
              <a:ext uri="{FF2B5EF4-FFF2-40B4-BE49-F238E27FC236}">
                <a16:creationId xmlns:a16="http://schemas.microsoft.com/office/drawing/2014/main" id="{9CB76A81-B5A9-37D0-7322-E850B5869CA7}"/>
              </a:ext>
            </a:extLst>
          </p:cNvPr>
          <p:cNvSpPr/>
          <p:nvPr/>
        </p:nvSpPr>
        <p:spPr>
          <a:xfrm>
            <a:off x="3005520" y="1995767"/>
            <a:ext cx="6469166" cy="1872713"/>
          </a:xfrm>
          <a:prstGeom prst="roundRect">
            <a:avLst/>
          </a:prstGeom>
          <a:noFill/>
          <a:ln w="57150">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733805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mph" presetSubtype="0" fill="hold" grpId="0" nodeType="afterEffect">
                                  <p:stCondLst>
                                    <p:cond delay="0"/>
                                  </p:stCondLst>
                                  <p:childTnLst>
                                    <p:animScale>
                                      <p:cBhvr>
                                        <p:cTn id="11" dur="2000" fill="hold"/>
                                        <p:tgtEl>
                                          <p:spTgt spid="7"/>
                                        </p:tgtEl>
                                      </p:cBhvr>
                                      <p:by x="150000" y="150000"/>
                                    </p:animScale>
                                  </p:childTnLst>
                                </p:cTn>
                              </p:par>
                              <p:par>
                                <p:cTn id="12" presetID="6" presetClass="emph" presetSubtype="0" fill="hold" nodeType="withEffect">
                                  <p:stCondLst>
                                    <p:cond delay="0"/>
                                  </p:stCondLst>
                                  <p:childTnLst>
                                    <p:animScale>
                                      <p:cBhvr>
                                        <p:cTn id="13" dur="500" fill="hold"/>
                                        <p:tgtEl>
                                          <p:spTgt spid="4"/>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2"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par>
                                <p:cTn id="18" presetID="12" presetClass="exit" presetSubtype="4" fill="hold" nodeType="withEffect">
                                  <p:stCondLst>
                                    <p:cond delay="0"/>
                                  </p:stCondLst>
                                  <p:childTnLst>
                                    <p:anim calcmode="lin" valueType="num">
                                      <p:cBhvr additive="base">
                                        <p:cTn id="19" dur="500"/>
                                        <p:tgtEl>
                                          <p:spTgt spid="4"/>
                                        </p:tgtEl>
                                        <p:attrNameLst>
                                          <p:attrName>ppt_y</p:attrName>
                                        </p:attrNameLst>
                                      </p:cBhvr>
                                      <p:tavLst>
                                        <p:tav tm="0">
                                          <p:val>
                                            <p:strVal val="#ppt_y"/>
                                          </p:val>
                                        </p:tav>
                                        <p:tav tm="100000">
                                          <p:val>
                                            <p:strVal val="#ppt_y+#ppt_h*1.125000"/>
                                          </p:val>
                                        </p:tav>
                                      </p:tavLst>
                                    </p:anim>
                                    <p:animEffect transition="out" filter="wipe(down)">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1"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checkerboard(across)">
                                      <p:cBhvr>
                                        <p:cTn id="26" dur="500"/>
                                        <p:tgtEl>
                                          <p:spTgt spid="18"/>
                                        </p:tgtEl>
                                      </p:cBhvr>
                                    </p:animEffect>
                                  </p:childTnLst>
                                </p:cTn>
                              </p:par>
                            </p:childTnLst>
                          </p:cTn>
                        </p:par>
                        <p:par>
                          <p:cTn id="27" fill="hold">
                            <p:stCondLst>
                              <p:cond delay="500"/>
                            </p:stCondLst>
                            <p:childTnLst>
                              <p:par>
                                <p:cTn id="28" presetID="6" presetClass="emph" presetSubtype="0" fill="hold" nodeType="afterEffect">
                                  <p:stCondLst>
                                    <p:cond delay="0"/>
                                  </p:stCondLst>
                                  <p:childTnLst>
                                    <p:animScale>
                                      <p:cBhvr>
                                        <p:cTn id="29" dur="750" fill="hold"/>
                                        <p:tgtEl>
                                          <p:spTgt spid="16"/>
                                        </p:tgtEl>
                                      </p:cBhvr>
                                      <p:by x="150000" y="150000"/>
                                    </p:animScale>
                                  </p:childTnLst>
                                </p:cTn>
                              </p:par>
                              <p:par>
                                <p:cTn id="30" presetID="6" presetClass="emph" presetSubtype="0" fill="hold" grpId="0" nodeType="withEffect">
                                  <p:stCondLst>
                                    <p:cond delay="0"/>
                                  </p:stCondLst>
                                  <p:childTnLst>
                                    <p:animScale>
                                      <p:cBhvr>
                                        <p:cTn id="31" dur="2000" fill="hold"/>
                                        <p:tgtEl>
                                          <p:spTgt spid="18"/>
                                        </p:tgtEl>
                                      </p:cBhvr>
                                      <p:by x="150000" y="150000"/>
                                    </p:animScale>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250"/>
                                        <p:tgtEl>
                                          <p:spTgt spid="16"/>
                                        </p:tgtEl>
                                      </p:cBhvr>
                                    </p:animEffect>
                                    <p:set>
                                      <p:cBhvr>
                                        <p:cTn id="36" dur="1" fill="hold">
                                          <p:stCondLst>
                                            <p:cond delay="249"/>
                                          </p:stCondLst>
                                        </p:cTn>
                                        <p:tgtEl>
                                          <p:spTgt spid="16"/>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checkerboard(across)">
                                      <p:cBhvr>
                                        <p:cTn id="43" dur="500"/>
                                        <p:tgtEl>
                                          <p:spTgt spid="26"/>
                                        </p:tgtEl>
                                      </p:cBhvr>
                                    </p:animEffect>
                                  </p:childTnLst>
                                </p:cTn>
                              </p:par>
                              <p:par>
                                <p:cTn id="44" presetID="6" presetClass="emph" presetSubtype="0" fill="hold" nodeType="withEffect">
                                  <p:stCondLst>
                                    <p:cond delay="0"/>
                                  </p:stCondLst>
                                  <p:childTnLst>
                                    <p:animScale>
                                      <p:cBhvr>
                                        <p:cTn id="45" dur="750" fill="hold"/>
                                        <p:tgtEl>
                                          <p:spTgt spid="24"/>
                                        </p:tgtEl>
                                      </p:cBhvr>
                                      <p:by x="150000" y="150000"/>
                                    </p:animScale>
                                  </p:childTnLst>
                                </p:cTn>
                              </p:par>
                              <p:par>
                                <p:cTn id="46" presetID="6" presetClass="emph" presetSubtype="0" fill="hold" grpId="1" nodeType="withEffect">
                                  <p:stCondLst>
                                    <p:cond delay="0"/>
                                  </p:stCondLst>
                                  <p:childTnLst>
                                    <p:animScale>
                                      <p:cBhvr>
                                        <p:cTn id="47" dur="750" fill="hold"/>
                                        <p:tgtEl>
                                          <p:spTgt spid="26"/>
                                        </p:tgtEl>
                                      </p:cBhvr>
                                      <p:by x="150000" y="150000"/>
                                    </p:animScale>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par>
                                <p:cTn id="53" presetID="10" presetClass="exit" presetSubtype="0" fill="hold" grpId="2" nodeType="withEffect">
                                  <p:stCondLst>
                                    <p:cond delay="0"/>
                                  </p:stCondLst>
                                  <p:childTnLst>
                                    <p:animEffect transition="out" filter="fade">
                                      <p:cBhvr>
                                        <p:cTn id="54" dur="500"/>
                                        <p:tgtEl>
                                          <p:spTgt spid="26"/>
                                        </p:tgtEl>
                                      </p:cBhvr>
                                    </p:animEffect>
                                    <p:set>
                                      <p:cBhvr>
                                        <p:cTn id="55"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18" grpId="0" animBg="1"/>
      <p:bldP spid="18" grpId="1" animBg="1"/>
      <p:bldP spid="18" grpId="2" animBg="1"/>
      <p:bldP spid="7" grpId="0" animBg="1"/>
      <p:bldP spid="7" grpId="1" animBg="1"/>
      <p:bldP spid="7"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29029" y="-2732565"/>
            <a:ext cx="15752129" cy="157521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4" name="Group 4"/>
          <p:cNvGrpSpPr/>
          <p:nvPr/>
        </p:nvGrpSpPr>
        <p:grpSpPr>
          <a:xfrm>
            <a:off x="269131" y="4066281"/>
            <a:ext cx="7831897" cy="4840697"/>
            <a:chOff x="-1033389" y="-625960"/>
            <a:chExt cx="10442528" cy="6454263"/>
          </a:xfrm>
        </p:grpSpPr>
        <p:sp>
          <p:nvSpPr>
            <p:cNvPr id="5" name="TextBox 5"/>
            <p:cNvSpPr txBox="1"/>
            <p:nvPr/>
          </p:nvSpPr>
          <p:spPr>
            <a:xfrm>
              <a:off x="0" y="4840254"/>
              <a:ext cx="9409139" cy="988049"/>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
          <p:nvSpPr>
            <p:cNvPr id="6" name="TextBox 6"/>
            <p:cNvSpPr txBox="1"/>
            <p:nvPr/>
          </p:nvSpPr>
          <p:spPr>
            <a:xfrm>
              <a:off x="-1033389" y="-625960"/>
              <a:ext cx="9409139" cy="1589752"/>
            </a:xfrm>
            <a:prstGeom prst="rect">
              <a:avLst/>
            </a:prstGeom>
          </p:spPr>
          <p:txBody>
            <a:bodyPr lIns="0" tIns="0" rIns="0" bIns="0" rtlCol="0" anchor="t">
              <a:spAutoFit/>
            </a:bodyPr>
            <a:lstStyle/>
            <a:p>
              <a:pPr marL="0" lvl="0" indent="0" algn="l">
                <a:lnSpc>
                  <a:spcPts val="8399"/>
                </a:lnSpc>
              </a:pPr>
              <a:r>
                <a:rPr lang="en-US" sz="11500" b="1" spc="-139" err="1">
                  <a:solidFill>
                    <a:srgbClr val="FFFFFF"/>
                  </a:solidFill>
                  <a:latin typeface="Calibri"/>
                  <a:ea typeface="Antonio Bold"/>
                  <a:cs typeface="Antonio Bold"/>
                  <a:sym typeface="Antonio Bold"/>
                </a:rPr>
                <a:t>Obrigado</a:t>
              </a:r>
              <a:r>
                <a:rPr lang="en-US" sz="11500" b="1" spc="-139">
                  <a:solidFill>
                    <a:srgbClr val="FFFFFF"/>
                  </a:solidFill>
                  <a:latin typeface="Antonio Bold"/>
                  <a:ea typeface="Antonio Bold"/>
                  <a:cs typeface="Antonio Bold"/>
                  <a:sym typeface="Antonio Bold"/>
                </a:rPr>
                <a:t>!</a:t>
              </a:r>
              <a:endParaRPr lang="en-US" sz="8800" b="1" spc="-139">
                <a:solidFill>
                  <a:srgbClr val="FFFFFF"/>
                </a:solidFill>
                <a:latin typeface="Antonio Bold"/>
                <a:ea typeface="Antonio Bold"/>
                <a:cs typeface="Antonio Bold"/>
                <a:sym typeface="Antonio Bold"/>
              </a:endParaRPr>
            </a:p>
          </p:txBody>
        </p:sp>
      </p:grpSp>
      <p:grpSp>
        <p:nvGrpSpPr>
          <p:cNvPr id="7" name="Group 7"/>
          <p:cNvGrpSpPr/>
          <p:nvPr/>
        </p:nvGrpSpPr>
        <p:grpSpPr>
          <a:xfrm rot="2700000">
            <a:off x="10105880" y="5102049"/>
            <a:ext cx="12098771" cy="6654453"/>
            <a:chOff x="0" y="0"/>
            <a:chExt cx="4060919" cy="2233549"/>
          </a:xfrm>
        </p:grpSpPr>
        <p:sp>
          <p:nvSpPr>
            <p:cNvPr id="8" name="Freeform 8"/>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txBody>
            <a:bodyPr/>
            <a:lstStyle/>
            <a:p>
              <a:endParaRPr lang="pt-PT"/>
            </a:p>
          </p:txBody>
        </p:sp>
        <p:sp>
          <p:nvSpPr>
            <p:cNvPr id="9" name="Freeform 9"/>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txBody>
            <a:bodyPr/>
            <a:lstStyle/>
            <a:p>
              <a:endParaRPr lang="pt-PT"/>
            </a:p>
          </p:txBody>
        </p:sp>
      </p:grpSp>
      <p:grpSp>
        <p:nvGrpSpPr>
          <p:cNvPr id="10" name="Group 10"/>
          <p:cNvGrpSpPr>
            <a:grpSpLocks noChangeAspect="1"/>
          </p:cNvGrpSpPr>
          <p:nvPr/>
        </p:nvGrpSpPr>
        <p:grpSpPr>
          <a:xfrm>
            <a:off x="11569945" y="3673308"/>
            <a:ext cx="5246391" cy="5246370"/>
            <a:chOff x="0" y="0"/>
            <a:chExt cx="6350000" cy="6349975"/>
          </a:xfrm>
        </p:grpSpPr>
        <p:sp>
          <p:nvSpPr>
            <p:cNvPr id="11" name="Freeform 11"/>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24999" r="-24999"/>
              </a:stretch>
            </a:blipFill>
          </p:spPr>
          <p:txBody>
            <a:bodyPr/>
            <a:lstStyle/>
            <a:p>
              <a:endParaRPr lang="pt-PT"/>
            </a:p>
          </p:txBody>
        </p:sp>
      </p:grpSp>
      <p:sp>
        <p:nvSpPr>
          <p:cNvPr id="13" name="Freeform 13"/>
          <p:cNvSpPr/>
          <p:nvPr/>
        </p:nvSpPr>
        <p:spPr>
          <a:xfrm>
            <a:off x="1044173" y="1008740"/>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PT"/>
          </a:p>
        </p:txBody>
      </p:sp>
    </p:spTree>
    <p:extLst>
      <p:ext uri="{BB962C8B-B14F-4D97-AF65-F5344CB8AC3E}">
        <p14:creationId xmlns:p14="http://schemas.microsoft.com/office/powerpoint/2010/main" val="116565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0D3D5A20-C553-7F98-B373-A93749B864F8}"/>
              </a:ext>
            </a:extLst>
          </p:cNvPr>
          <p:cNvSpPr/>
          <p:nvPr/>
        </p:nvSpPr>
        <p:spPr>
          <a:xfrm rot="2700000">
            <a:off x="-4065617" y="7813178"/>
            <a:ext cx="8140210" cy="3767258"/>
          </a:xfrm>
          <a:prstGeom prst="roundRect">
            <a:avLst/>
          </a:prstGeom>
          <a:solidFill>
            <a:srgbClr val="49B382"/>
          </a:solidFill>
          <a:ln>
            <a:solidFill>
              <a:srgbClr val="49B38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 name="Freeform 2">
            <a:extLst>
              <a:ext uri="{FF2B5EF4-FFF2-40B4-BE49-F238E27FC236}">
                <a16:creationId xmlns:a16="http://schemas.microsoft.com/office/drawing/2014/main" id="{00F1ED91-6557-0DE7-F8B8-29A59F9669D7}"/>
              </a:ext>
            </a:extLst>
          </p:cNvPr>
          <p:cNvSpPr/>
          <p:nvPr/>
        </p:nvSpPr>
        <p:spPr>
          <a:xfrm rot="-3060000">
            <a:off x="11710148" y="6341408"/>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5" name="CaixaDeTexto 13">
            <a:extLst>
              <a:ext uri="{FF2B5EF4-FFF2-40B4-BE49-F238E27FC236}">
                <a16:creationId xmlns:a16="http://schemas.microsoft.com/office/drawing/2014/main" id="{6D8616D6-4E21-7A6D-24CA-B5DFDF396EFE}"/>
              </a:ext>
            </a:extLst>
          </p:cNvPr>
          <p:cNvSpPr txBox="1"/>
          <p:nvPr/>
        </p:nvSpPr>
        <p:spPr>
          <a:xfrm>
            <a:off x="1447800" y="1061225"/>
            <a:ext cx="13582965" cy="1169551"/>
          </a:xfrm>
          <a:prstGeom prst="rect">
            <a:avLst/>
          </a:prstGeom>
          <a:noFill/>
        </p:spPr>
        <p:txBody>
          <a:bodyPr wrap="square" lIns="91440" tIns="45720" rIns="91440" bIns="45720" anchor="t">
            <a:spAutoFit/>
          </a:bodyPr>
          <a:lstStyle/>
          <a:p>
            <a:pPr>
              <a:lnSpc>
                <a:spcPts val="8399"/>
              </a:lnSpc>
            </a:pPr>
            <a:r>
              <a:rPr lang="en-US" sz="7000" b="1" spc="-139" err="1">
                <a:ea typeface="Calibri"/>
                <a:cs typeface="Calibri"/>
              </a:rPr>
              <a:t>Objetivos</a:t>
            </a:r>
          </a:p>
        </p:txBody>
      </p:sp>
      <p:sp>
        <p:nvSpPr>
          <p:cNvPr id="9" name="Freeform 13">
            <a:extLst>
              <a:ext uri="{FF2B5EF4-FFF2-40B4-BE49-F238E27FC236}">
                <a16:creationId xmlns:a16="http://schemas.microsoft.com/office/drawing/2014/main" id="{CAC6AF78-D5A9-ADEA-9955-44B0AB33567A}"/>
              </a:ext>
            </a:extLst>
          </p:cNvPr>
          <p:cNvSpPr/>
          <p:nvPr/>
        </p:nvSpPr>
        <p:spPr>
          <a:xfrm>
            <a:off x="2234437" y="2868885"/>
            <a:ext cx="378071" cy="368495"/>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pt-PT"/>
          </a:p>
        </p:txBody>
      </p:sp>
      <p:sp>
        <p:nvSpPr>
          <p:cNvPr id="12" name="TextBox 11">
            <a:extLst>
              <a:ext uri="{FF2B5EF4-FFF2-40B4-BE49-F238E27FC236}">
                <a16:creationId xmlns:a16="http://schemas.microsoft.com/office/drawing/2014/main" id="{C9014349-3C08-A665-6340-770B62E7F4F5}"/>
              </a:ext>
            </a:extLst>
          </p:cNvPr>
          <p:cNvSpPr txBox="1"/>
          <p:nvPr/>
        </p:nvSpPr>
        <p:spPr>
          <a:xfrm>
            <a:off x="2618109" y="2647605"/>
            <a:ext cx="13571615" cy="56630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800" err="1"/>
              <a:t>Monitorizar</a:t>
            </a:r>
            <a:r>
              <a:rPr lang="en-US" sz="3800"/>
              <a:t> </a:t>
            </a:r>
            <a:r>
              <a:rPr lang="en-US" sz="3800" err="1"/>
              <a:t>atividades</a:t>
            </a:r>
            <a:r>
              <a:rPr lang="en-US" sz="3800"/>
              <a:t> de </a:t>
            </a:r>
            <a:r>
              <a:rPr lang="en-US" sz="3800" err="1"/>
              <a:t>uma</a:t>
            </a:r>
            <a:r>
              <a:rPr lang="en-US" sz="3800"/>
              <a:t> </a:t>
            </a:r>
            <a:r>
              <a:rPr lang="en-US" sz="3800" err="1"/>
              <a:t>pessoa</a:t>
            </a:r>
            <a:r>
              <a:rPr lang="en-US" sz="3800"/>
              <a:t> </a:t>
            </a:r>
            <a:r>
              <a:rPr lang="en-US" sz="3800" err="1"/>
              <a:t>em</a:t>
            </a:r>
            <a:r>
              <a:rPr lang="en-US" sz="3800"/>
              <a:t> casa, </a:t>
            </a:r>
            <a:r>
              <a:rPr lang="en-US" sz="3800" err="1"/>
              <a:t>ao</a:t>
            </a:r>
            <a:r>
              <a:rPr lang="en-US" sz="3800"/>
              <a:t> </a:t>
            </a:r>
            <a:r>
              <a:rPr lang="en-US" sz="3800" err="1"/>
              <a:t>longo</a:t>
            </a:r>
            <a:r>
              <a:rPr lang="en-US" sz="3800"/>
              <a:t> do </a:t>
            </a:r>
            <a:r>
              <a:rPr lang="en-US" sz="3800" err="1"/>
              <a:t>dia</a:t>
            </a:r>
            <a:endParaRPr lang="en-US" sz="3800" err="1">
              <a:ea typeface="Calibri"/>
              <a:cs typeface="Calibri"/>
            </a:endParaRPr>
          </a:p>
          <a:p>
            <a:endParaRPr lang="en-US" sz="3600">
              <a:ea typeface="Calibri"/>
              <a:cs typeface="Calibri"/>
            </a:endParaRPr>
          </a:p>
          <a:p>
            <a:pPr marL="571500" indent="-571500">
              <a:buFont typeface="Arial"/>
              <a:buChar char="•"/>
            </a:pPr>
            <a:r>
              <a:rPr lang="en-US" sz="3600" err="1"/>
              <a:t>Reconhecer</a:t>
            </a:r>
            <a:r>
              <a:rPr lang="en-US" sz="3600"/>
              <a:t> </a:t>
            </a:r>
            <a:r>
              <a:rPr lang="en-US" sz="3600" err="1"/>
              <a:t>atividades</a:t>
            </a:r>
            <a:r>
              <a:rPr lang="en-US" sz="3600"/>
              <a:t> </a:t>
            </a:r>
            <a:r>
              <a:rPr lang="en-US" sz="3600" err="1"/>
              <a:t>distintas</a:t>
            </a:r>
            <a:endParaRPr lang="en-US" sz="3600" err="1">
              <a:ea typeface="Calibri"/>
              <a:cs typeface="Calibri"/>
            </a:endParaRPr>
          </a:p>
          <a:p>
            <a:pPr marL="571500" indent="-571500">
              <a:buFont typeface="Arial"/>
              <a:buChar char="•"/>
            </a:pPr>
            <a:endParaRPr lang="en-US" sz="3600">
              <a:ea typeface="Calibri"/>
              <a:cs typeface="Calibri"/>
            </a:endParaRPr>
          </a:p>
          <a:p>
            <a:pPr marL="571500" indent="-571500">
              <a:buFont typeface="Arial"/>
              <a:buChar char="•"/>
            </a:pPr>
            <a:r>
              <a:rPr lang="en-US" sz="3600" err="1"/>
              <a:t>Guardar</a:t>
            </a:r>
            <a:r>
              <a:rPr lang="en-US" sz="3600"/>
              <a:t> </a:t>
            </a:r>
            <a:r>
              <a:rPr lang="en-US" sz="3600" err="1"/>
              <a:t>os</a:t>
            </a:r>
            <a:r>
              <a:rPr lang="en-US" sz="3600"/>
              <a:t> dados e </a:t>
            </a:r>
            <a:r>
              <a:rPr lang="en-US" sz="3600" err="1"/>
              <a:t>extrair</a:t>
            </a:r>
            <a:r>
              <a:rPr lang="en-US" sz="3600"/>
              <a:t> </a:t>
            </a:r>
            <a:r>
              <a:rPr lang="en-US" sz="3600" err="1"/>
              <a:t>informação</a:t>
            </a:r>
            <a:r>
              <a:rPr lang="en-US" sz="3600"/>
              <a:t> </a:t>
            </a:r>
            <a:r>
              <a:rPr lang="en-US" sz="3600" err="1"/>
              <a:t>relevante</a:t>
            </a:r>
            <a:endParaRPr lang="en-US" sz="3600" err="1">
              <a:ea typeface="Calibri"/>
              <a:cs typeface="Calibri"/>
            </a:endParaRPr>
          </a:p>
          <a:p>
            <a:pPr marL="571500" indent="-571500">
              <a:buFont typeface="Arial"/>
              <a:buChar char="•"/>
            </a:pPr>
            <a:endParaRPr lang="en-US" sz="3600">
              <a:ea typeface="Calibri"/>
              <a:cs typeface="Calibri"/>
            </a:endParaRPr>
          </a:p>
          <a:p>
            <a:pPr marL="571500" indent="-571500">
              <a:buFont typeface="Arial"/>
              <a:buChar char="•"/>
            </a:pPr>
            <a:r>
              <a:rPr lang="en-US" sz="3600" err="1"/>
              <a:t>Apresentar</a:t>
            </a:r>
            <a:r>
              <a:rPr lang="en-US" sz="3600"/>
              <a:t> </a:t>
            </a:r>
            <a:r>
              <a:rPr lang="en-US" sz="3600" err="1"/>
              <a:t>informação</a:t>
            </a:r>
            <a:r>
              <a:rPr lang="en-US" sz="3600"/>
              <a:t> </a:t>
            </a:r>
            <a:r>
              <a:rPr lang="en-US" sz="3600" err="1"/>
              <a:t>sobre</a:t>
            </a:r>
            <a:r>
              <a:rPr lang="en-US" sz="3600"/>
              <a:t> a </a:t>
            </a:r>
            <a:r>
              <a:rPr lang="en-US" sz="3600" err="1"/>
              <a:t>atividade</a:t>
            </a:r>
            <a:r>
              <a:rPr lang="en-US" sz="3600"/>
              <a:t> de forma </a:t>
            </a:r>
            <a:r>
              <a:rPr lang="en-US" sz="3600" err="1"/>
              <a:t>intuitiva</a:t>
            </a:r>
            <a:endParaRPr lang="en-US" sz="3600" err="1">
              <a:ea typeface="Calibri"/>
              <a:cs typeface="Calibri"/>
            </a:endParaRPr>
          </a:p>
          <a:p>
            <a:pPr marL="571500" indent="-571500">
              <a:buFont typeface="Arial"/>
              <a:buChar char="•"/>
            </a:pPr>
            <a:endParaRPr lang="en-US" sz="3600">
              <a:ea typeface="Calibri"/>
              <a:cs typeface="Calibri"/>
            </a:endParaRPr>
          </a:p>
          <a:p>
            <a:pPr marL="571500" indent="-571500">
              <a:buFont typeface="Arial"/>
              <a:buChar char="•"/>
            </a:pPr>
            <a:r>
              <a:rPr lang="en-US" sz="3600">
                <a:ea typeface="Calibri"/>
                <a:cs typeface="Calibri"/>
              </a:rPr>
              <a:t>Ser o </a:t>
            </a:r>
            <a:r>
              <a:rPr lang="en-US" sz="3600" err="1">
                <a:ea typeface="Calibri"/>
                <a:cs typeface="Calibri"/>
              </a:rPr>
              <a:t>menos</a:t>
            </a:r>
            <a:r>
              <a:rPr lang="en-US" sz="3600">
                <a:ea typeface="Calibri"/>
                <a:cs typeface="Calibri"/>
              </a:rPr>
              <a:t> </a:t>
            </a:r>
            <a:r>
              <a:rPr lang="en-US" sz="3600" err="1">
                <a:ea typeface="Calibri"/>
                <a:cs typeface="Calibri"/>
              </a:rPr>
              <a:t>intrusivo</a:t>
            </a:r>
            <a:r>
              <a:rPr lang="en-US" sz="3600">
                <a:ea typeface="Calibri"/>
                <a:cs typeface="Calibri"/>
              </a:rPr>
              <a:t> </a:t>
            </a:r>
            <a:r>
              <a:rPr lang="en-US" sz="3600" err="1">
                <a:ea typeface="Calibri"/>
                <a:cs typeface="Calibri"/>
              </a:rPr>
              <a:t>possível</a:t>
            </a:r>
            <a:endParaRPr lang="en-US" sz="3600">
              <a:ea typeface="Calibri"/>
              <a:cs typeface="Calibri"/>
            </a:endParaRPr>
          </a:p>
          <a:p>
            <a:pPr marL="571500" indent="-571500">
              <a:buFont typeface="Arial"/>
              <a:buChar char="•"/>
            </a:pPr>
            <a:endParaRPr lang="en-US" sz="3600">
              <a:ea typeface="Calibri"/>
              <a:cs typeface="Calibri"/>
            </a:endParaRPr>
          </a:p>
        </p:txBody>
      </p:sp>
      <p:sp>
        <p:nvSpPr>
          <p:cNvPr id="2" name="TextBox 1">
            <a:extLst>
              <a:ext uri="{FF2B5EF4-FFF2-40B4-BE49-F238E27FC236}">
                <a16:creationId xmlns:a16="http://schemas.microsoft.com/office/drawing/2014/main" id="{F264FAE8-911D-220E-6B55-70AEEA7A756D}"/>
              </a:ext>
            </a:extLst>
          </p:cNvPr>
          <p:cNvSpPr txBox="1"/>
          <p:nvPr/>
        </p:nvSpPr>
        <p:spPr>
          <a:xfrm>
            <a:off x="4200330" y="8955326"/>
            <a:ext cx="8069306" cy="646331"/>
          </a:xfrm>
          <a:custGeom>
            <a:avLst/>
            <a:gdLst>
              <a:gd name="connsiteX0" fmla="*/ 0 w 8069306"/>
              <a:gd name="connsiteY0" fmla="*/ 0 h 646331"/>
              <a:gd name="connsiteX1" fmla="*/ 8069306 w 8069306"/>
              <a:gd name="connsiteY1" fmla="*/ 0 h 646331"/>
              <a:gd name="connsiteX2" fmla="*/ 8069306 w 8069306"/>
              <a:gd name="connsiteY2" fmla="*/ 646331 h 646331"/>
              <a:gd name="connsiteX3" fmla="*/ 0 w 8069306"/>
              <a:gd name="connsiteY3" fmla="*/ 646331 h 646331"/>
              <a:gd name="connsiteX4" fmla="*/ 0 w 8069306"/>
              <a:gd name="connsiteY4" fmla="*/ 0 h 646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69306" h="646331" extrusionOk="0">
                <a:moveTo>
                  <a:pt x="0" y="0"/>
                </a:moveTo>
                <a:cubicBezTo>
                  <a:pt x="2194083" y="-113254"/>
                  <a:pt x="5522325" y="102601"/>
                  <a:pt x="8069306" y="0"/>
                </a:cubicBezTo>
                <a:cubicBezTo>
                  <a:pt x="8015036" y="266053"/>
                  <a:pt x="8041159" y="407712"/>
                  <a:pt x="8069306" y="646331"/>
                </a:cubicBezTo>
                <a:cubicBezTo>
                  <a:pt x="6769645" y="702141"/>
                  <a:pt x="1950238" y="815289"/>
                  <a:pt x="0" y="646331"/>
                </a:cubicBezTo>
                <a:cubicBezTo>
                  <a:pt x="3657" y="327601"/>
                  <a:pt x="-35263" y="282719"/>
                  <a:pt x="0" y="0"/>
                </a:cubicBezTo>
                <a:close/>
              </a:path>
            </a:pathLst>
          </a:custGeom>
          <a:noFill/>
          <a:ln w="57150">
            <a:solidFill>
              <a:srgbClr val="49B382"/>
            </a:solidFill>
            <a:extLst>
              <a:ext uri="{C807C97D-BFC1-408E-A445-0C87EB9F89A2}">
                <ask:lineSketchStyleProps xmlns:ask="http://schemas.microsoft.com/office/drawing/2018/sketchyshapes" sd="3499211612">
                  <a:prstGeom prst="rect">
                    <a:avLst/>
                  </a:prstGeom>
                  <ask:type>
                    <ask:lineSketchCurved/>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err="1">
                <a:ea typeface="Calibri"/>
                <a:cs typeface="Calibri"/>
              </a:rPr>
              <a:t>Promover</a:t>
            </a:r>
            <a:r>
              <a:rPr lang="en-US" sz="3600">
                <a:ea typeface="Calibri"/>
                <a:cs typeface="Calibri"/>
              </a:rPr>
              <a:t> </a:t>
            </a:r>
            <a:r>
              <a:rPr lang="en-US" sz="3600" err="1">
                <a:ea typeface="Calibri"/>
                <a:cs typeface="Calibri"/>
              </a:rPr>
              <a:t>autonomia</a:t>
            </a:r>
            <a:r>
              <a:rPr lang="en-US" sz="3600">
                <a:ea typeface="Calibri"/>
                <a:cs typeface="Calibri"/>
              </a:rPr>
              <a:t> e </a:t>
            </a:r>
            <a:r>
              <a:rPr lang="en-US" sz="3600" err="1">
                <a:ea typeface="Calibri"/>
                <a:cs typeface="Calibri"/>
              </a:rPr>
              <a:t>qualidade</a:t>
            </a:r>
            <a:r>
              <a:rPr lang="en-US" sz="3600">
                <a:ea typeface="Calibri"/>
                <a:cs typeface="Calibri"/>
              </a:rPr>
              <a:t> de </a:t>
            </a:r>
            <a:r>
              <a:rPr lang="en-US" sz="3600" err="1">
                <a:ea typeface="Calibri"/>
                <a:cs typeface="Calibri"/>
              </a:rPr>
              <a:t>vida</a:t>
            </a:r>
            <a:endParaRPr lang="en-US" err="1"/>
          </a:p>
        </p:txBody>
      </p:sp>
      <p:sp>
        <p:nvSpPr>
          <p:cNvPr id="3" name="Arrow: Down 2">
            <a:extLst>
              <a:ext uri="{FF2B5EF4-FFF2-40B4-BE49-F238E27FC236}">
                <a16:creationId xmlns:a16="http://schemas.microsoft.com/office/drawing/2014/main" id="{0751A71C-776C-E6F5-AA14-AD42EA8960C3}"/>
              </a:ext>
            </a:extLst>
          </p:cNvPr>
          <p:cNvSpPr/>
          <p:nvPr/>
        </p:nvSpPr>
        <p:spPr>
          <a:xfrm>
            <a:off x="7999630" y="7880045"/>
            <a:ext cx="501041" cy="876821"/>
          </a:xfrm>
          <a:prstGeom prst="downArrow">
            <a:avLst/>
          </a:prstGeom>
          <a:solidFill>
            <a:srgbClr val="49B382"/>
          </a:solidFill>
          <a:ln>
            <a:solidFill>
              <a:srgbClr val="49B3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2">
            <a:extLst>
              <a:ext uri="{FF2B5EF4-FFF2-40B4-BE49-F238E27FC236}">
                <a16:creationId xmlns:a16="http://schemas.microsoft.com/office/drawing/2014/main" id="{7A011D8D-F990-15EA-9069-308D38C699BD}"/>
              </a:ext>
            </a:extLst>
          </p:cNvPr>
          <p:cNvGrpSpPr/>
          <p:nvPr/>
        </p:nvGrpSpPr>
        <p:grpSpPr>
          <a:xfrm>
            <a:off x="22277026" y="-1333500"/>
            <a:ext cx="13313729" cy="13313729"/>
            <a:chOff x="0" y="0"/>
            <a:chExt cx="6350000" cy="6350000"/>
          </a:xfrm>
        </p:grpSpPr>
        <p:sp>
          <p:nvSpPr>
            <p:cNvPr id="7" name="Freeform 3">
              <a:extLst>
                <a:ext uri="{FF2B5EF4-FFF2-40B4-BE49-F238E27FC236}">
                  <a16:creationId xmlns:a16="http://schemas.microsoft.com/office/drawing/2014/main" id="{44CDC7D3-445F-9B07-3337-4F04C8A0BBD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15" name="Group 4">
            <a:extLst>
              <a:ext uri="{FF2B5EF4-FFF2-40B4-BE49-F238E27FC236}">
                <a16:creationId xmlns:a16="http://schemas.microsoft.com/office/drawing/2014/main" id="{B99EAF2D-BD62-C3D6-3565-10D1372E9EC8}"/>
              </a:ext>
            </a:extLst>
          </p:cNvPr>
          <p:cNvGrpSpPr/>
          <p:nvPr/>
        </p:nvGrpSpPr>
        <p:grpSpPr>
          <a:xfrm rot="-3270436">
            <a:off x="18236462" y="102641"/>
            <a:ext cx="12098774" cy="6654453"/>
            <a:chOff x="0" y="0"/>
            <a:chExt cx="4060920" cy="2233549"/>
          </a:xfrm>
        </p:grpSpPr>
        <p:sp>
          <p:nvSpPr>
            <p:cNvPr id="11" name="Freeform 5">
              <a:extLst>
                <a:ext uri="{FF2B5EF4-FFF2-40B4-BE49-F238E27FC236}">
                  <a16:creationId xmlns:a16="http://schemas.microsoft.com/office/drawing/2014/main" id="{8E0C528D-CF4E-202C-52F2-DACC836D1048}"/>
                </a:ext>
              </a:extLst>
            </p:cNvPr>
            <p:cNvSpPr/>
            <p:nvPr/>
          </p:nvSpPr>
          <p:spPr>
            <a:xfrm>
              <a:off x="19050" y="19050"/>
              <a:ext cx="4022947" cy="2195449"/>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txBody>
            <a:bodyPr/>
            <a:lstStyle/>
            <a:p>
              <a:endParaRPr lang="pt-PT"/>
            </a:p>
          </p:txBody>
        </p:sp>
        <p:sp>
          <p:nvSpPr>
            <p:cNvPr id="14" name="Freeform 6">
              <a:extLst>
                <a:ext uri="{FF2B5EF4-FFF2-40B4-BE49-F238E27FC236}">
                  <a16:creationId xmlns:a16="http://schemas.microsoft.com/office/drawing/2014/main" id="{59F63599-1343-05F7-42DA-4FF758E79626}"/>
                </a:ext>
              </a:extLst>
            </p:cNvPr>
            <p:cNvSpPr/>
            <p:nvPr/>
          </p:nvSpPr>
          <p:spPr>
            <a:xfrm>
              <a:off x="0" y="0"/>
              <a:ext cx="4060920" cy="2233549"/>
            </a:xfrm>
            <a:custGeom>
              <a:avLst/>
              <a:gdLst/>
              <a:ahLst/>
              <a:cxnLst/>
              <a:rect l="l" t="t" r="r" b="b"/>
              <a:pathLst>
                <a:path w="4060920" h="2233549">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txBody>
            <a:bodyPr/>
            <a:lstStyle/>
            <a:p>
              <a:endParaRPr lang="pt-PT"/>
            </a:p>
          </p:txBody>
        </p:sp>
      </p:grpSp>
      <p:sp>
        <p:nvSpPr>
          <p:cNvPr id="17" name="Rectangle 1">
            <a:extLst>
              <a:ext uri="{FF2B5EF4-FFF2-40B4-BE49-F238E27FC236}">
                <a16:creationId xmlns:a16="http://schemas.microsoft.com/office/drawing/2014/main" id="{09BDDCE6-687F-BD3F-4864-E8228ED131C5}"/>
              </a:ext>
            </a:extLst>
          </p:cNvPr>
          <p:cNvSpPr>
            <a:spLocks noChangeArrowheads="1"/>
          </p:cNvSpPr>
          <p:nvPr/>
        </p:nvSpPr>
        <p:spPr bwMode="auto">
          <a:xfrm>
            <a:off x="11498739" y="9558226"/>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sp>
        <p:nvSpPr>
          <p:cNvPr id="19" name="Rectangle 2">
            <a:extLst>
              <a:ext uri="{FF2B5EF4-FFF2-40B4-BE49-F238E27FC236}">
                <a16:creationId xmlns:a16="http://schemas.microsoft.com/office/drawing/2014/main" id="{EF2DFC87-6C71-78BC-C4B3-CF3DFED37511}"/>
              </a:ext>
            </a:extLst>
          </p:cNvPr>
          <p:cNvSpPr>
            <a:spLocks noChangeArrowheads="1"/>
          </p:cNvSpPr>
          <p:nvPr/>
        </p:nvSpPr>
        <p:spPr bwMode="auto">
          <a:xfrm>
            <a:off x="9377786" y="7096903"/>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pt-PT" altLang="pt-PT"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800" b="0" i="0" u="none" strike="noStrike" cap="none" normalizeH="0" baseline="0">
              <a:ln>
                <a:noFill/>
              </a:ln>
              <a:solidFill>
                <a:schemeClr val="tx1"/>
              </a:solidFill>
              <a:effectLst/>
              <a:latin typeface="Arial" panose="020B0604020202020204" pitchFamily="34" charset="0"/>
            </a:endParaRPr>
          </a:p>
        </p:txBody>
      </p:sp>
      <p:pic>
        <p:nvPicPr>
          <p:cNvPr id="21" name="Imagem 33" descr="Uma imagem com interior, design de interiores, mobília, parede&#10;&#10;Descrição gerada automaticamente">
            <a:extLst>
              <a:ext uri="{FF2B5EF4-FFF2-40B4-BE49-F238E27FC236}">
                <a16:creationId xmlns:a16="http://schemas.microsoft.com/office/drawing/2014/main" id="{B925A54C-1AE9-CB43-7916-7C972E7F8092}"/>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20120847" y="3045709"/>
            <a:ext cx="5246368" cy="5246368"/>
          </a:xfrm>
          <a:prstGeom prst="ellipse">
            <a:avLst/>
          </a:prstGeom>
          <a:ln w="63500" cap="rnd">
            <a:solidFill>
              <a:srgbClr val="333333"/>
            </a:solidFill>
          </a:ln>
          <a:effectLst>
            <a:outerShdw blurRad="381000" dist="292100" dir="5400000" sx="-80000" sy="-18000" rotWithShape="0">
              <a:srgbClr val="000000">
                <a:alpha val="22000"/>
              </a:srgbClr>
            </a:outerShdw>
            <a:softEdge rad="88900"/>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99833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eginner's Guide to User-Centered Design | WowMakers">
            <a:extLst>
              <a:ext uri="{FF2B5EF4-FFF2-40B4-BE49-F238E27FC236}">
                <a16:creationId xmlns:a16="http://schemas.microsoft.com/office/drawing/2014/main" id="{79B78633-739B-E7F3-051E-D0E3C14BB06D}"/>
              </a:ext>
            </a:extLst>
          </p:cNvPr>
          <p:cNvPicPr>
            <a:picLocks noChangeAspect="1"/>
          </p:cNvPicPr>
          <p:nvPr/>
        </p:nvPicPr>
        <p:blipFill>
          <a:blip r:embed="rId2"/>
          <a:stretch>
            <a:fillRect/>
          </a:stretch>
        </p:blipFill>
        <p:spPr>
          <a:xfrm>
            <a:off x="1379022" y="653514"/>
            <a:ext cx="15543313" cy="8984918"/>
          </a:xfrm>
          <a:prstGeom prst="rect">
            <a:avLst/>
          </a:prstGeom>
        </p:spPr>
      </p:pic>
      <p:sp>
        <p:nvSpPr>
          <p:cNvPr id="5" name="Rectangle: Rounded Corners 4">
            <a:extLst>
              <a:ext uri="{FF2B5EF4-FFF2-40B4-BE49-F238E27FC236}">
                <a16:creationId xmlns:a16="http://schemas.microsoft.com/office/drawing/2014/main" id="{168ED5FD-3A6E-1F74-C1F6-FF11753CFFCB}"/>
              </a:ext>
            </a:extLst>
          </p:cNvPr>
          <p:cNvSpPr/>
          <p:nvPr/>
        </p:nvSpPr>
        <p:spPr>
          <a:xfrm rot="8100000">
            <a:off x="-4065617" y="-2629686"/>
            <a:ext cx="8140210" cy="3767258"/>
          </a:xfrm>
          <a:prstGeom prst="roundRect">
            <a:avLst/>
          </a:prstGeom>
          <a:solidFill>
            <a:srgbClr val="49B382"/>
          </a:solidFill>
          <a:ln>
            <a:solidFill>
              <a:srgbClr val="49B38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A520435-47C2-C926-6FE0-47784DD6D005}"/>
              </a:ext>
            </a:extLst>
          </p:cNvPr>
          <p:cNvSpPr/>
          <p:nvPr/>
        </p:nvSpPr>
        <p:spPr>
          <a:xfrm rot="2700000">
            <a:off x="-4030982" y="12835451"/>
            <a:ext cx="8140210" cy="3767258"/>
          </a:xfrm>
          <a:prstGeom prst="roundRect">
            <a:avLst/>
          </a:prstGeom>
          <a:solidFill>
            <a:srgbClr val="49B382"/>
          </a:solidFill>
          <a:ln>
            <a:solidFill>
              <a:srgbClr val="49B38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Freeform 2">
            <a:extLst>
              <a:ext uri="{FF2B5EF4-FFF2-40B4-BE49-F238E27FC236}">
                <a16:creationId xmlns:a16="http://schemas.microsoft.com/office/drawing/2014/main" id="{F833E537-2A54-8704-DCE9-9BDF61394966}"/>
              </a:ext>
            </a:extLst>
          </p:cNvPr>
          <p:cNvSpPr/>
          <p:nvPr/>
        </p:nvSpPr>
        <p:spPr>
          <a:xfrm rot="18540000">
            <a:off x="11762102" y="11467590"/>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14" name="Rectangle: Rounded Corners 13">
            <a:extLst>
              <a:ext uri="{FF2B5EF4-FFF2-40B4-BE49-F238E27FC236}">
                <a16:creationId xmlns:a16="http://schemas.microsoft.com/office/drawing/2014/main" id="{8A0BD1DA-97C4-2FA6-A5B8-7278081C9CA0}"/>
              </a:ext>
            </a:extLst>
          </p:cNvPr>
          <p:cNvSpPr/>
          <p:nvPr/>
        </p:nvSpPr>
        <p:spPr>
          <a:xfrm rot="2700000">
            <a:off x="-4065617" y="11519269"/>
            <a:ext cx="8140210" cy="3767258"/>
          </a:xfrm>
          <a:prstGeom prst="roundRect">
            <a:avLst/>
          </a:prstGeom>
          <a:solidFill>
            <a:srgbClr val="49B382"/>
          </a:solidFill>
          <a:ln>
            <a:solidFill>
              <a:srgbClr val="49B38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47820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29029" y="-2030437"/>
            <a:ext cx="13907001" cy="1505000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4" name="Group 4"/>
          <p:cNvGrpSpPr/>
          <p:nvPr/>
        </p:nvGrpSpPr>
        <p:grpSpPr>
          <a:xfrm>
            <a:off x="1860602" y="4686767"/>
            <a:ext cx="7408484" cy="4481468"/>
            <a:chOff x="0" y="-146988"/>
            <a:chExt cx="9877978" cy="5975291"/>
          </a:xfrm>
        </p:grpSpPr>
        <p:sp>
          <p:nvSpPr>
            <p:cNvPr id="5" name="TextBox 5"/>
            <p:cNvSpPr txBox="1"/>
            <p:nvPr/>
          </p:nvSpPr>
          <p:spPr>
            <a:xfrm>
              <a:off x="0" y="4840254"/>
              <a:ext cx="9409139" cy="988049"/>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
          <p:nvSpPr>
            <p:cNvPr id="6" name="TextBox 6"/>
            <p:cNvSpPr txBox="1"/>
            <p:nvPr/>
          </p:nvSpPr>
          <p:spPr>
            <a:xfrm>
              <a:off x="468839" y="-146988"/>
              <a:ext cx="9409139" cy="3032625"/>
            </a:xfrm>
            <a:prstGeom prst="rect">
              <a:avLst/>
            </a:prstGeom>
          </p:spPr>
          <p:txBody>
            <a:bodyPr wrap="square" lIns="0" tIns="0" rIns="0" bIns="0" rtlCol="0" anchor="t">
              <a:spAutoFit/>
            </a:bodyPr>
            <a:lstStyle/>
            <a:p>
              <a:pPr marL="0" lvl="0" indent="0" algn="l">
                <a:lnSpc>
                  <a:spcPts val="8399"/>
                </a:lnSpc>
              </a:pPr>
              <a:r>
                <a:rPr lang="en-US" sz="11500" b="1" spc="-139">
                  <a:solidFill>
                    <a:srgbClr val="FFFFFF"/>
                  </a:solidFill>
                  <a:latin typeface="Calibri"/>
                  <a:sym typeface="Antonio Bold"/>
                </a:rPr>
                <a:t>Personas</a:t>
              </a:r>
            </a:p>
            <a:p>
              <a:pPr>
                <a:lnSpc>
                  <a:spcPts val="8399"/>
                </a:lnSpc>
              </a:pPr>
              <a:endParaRPr lang="en-US" sz="11500" b="1" spc="-139">
                <a:solidFill>
                  <a:srgbClr val="FFFFFF"/>
                </a:solidFill>
              </a:endParaRPr>
            </a:p>
          </p:txBody>
        </p:sp>
      </p:grpSp>
      <p:sp>
        <p:nvSpPr>
          <p:cNvPr id="13" name="Freeform 13"/>
          <p:cNvSpPr/>
          <p:nvPr/>
        </p:nvSpPr>
        <p:spPr>
          <a:xfrm>
            <a:off x="1044173" y="1008740"/>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pic>
        <p:nvPicPr>
          <p:cNvPr id="15" name="Picture 14" descr="Página 4 | Vetores e ilustrações de Personas Icon para ...">
            <a:extLst>
              <a:ext uri="{FF2B5EF4-FFF2-40B4-BE49-F238E27FC236}">
                <a16:creationId xmlns:a16="http://schemas.microsoft.com/office/drawing/2014/main" id="{F9B8F6EA-2B24-D8CA-3599-41845F79F6BB}"/>
              </a:ext>
            </a:extLst>
          </p:cNvPr>
          <p:cNvPicPr>
            <a:picLocks noChangeAspect="1"/>
          </p:cNvPicPr>
          <p:nvPr/>
        </p:nvPicPr>
        <p:blipFill>
          <a:blip r:embed="rId5"/>
          <a:srcRect t="2299" r="-207" b="287"/>
          <a:stretch/>
        </p:blipFill>
        <p:spPr>
          <a:xfrm>
            <a:off x="10287000" y="2789316"/>
            <a:ext cx="7903062" cy="5525074"/>
          </a:xfrm>
          <a:prstGeom prst="rect">
            <a:avLst/>
          </a:prstGeom>
        </p:spPr>
      </p:pic>
      <p:sp>
        <p:nvSpPr>
          <p:cNvPr id="8" name="Rectangle: Rounded Corners 7">
            <a:extLst>
              <a:ext uri="{FF2B5EF4-FFF2-40B4-BE49-F238E27FC236}">
                <a16:creationId xmlns:a16="http://schemas.microsoft.com/office/drawing/2014/main" id="{C8AF776A-361A-0F9F-8BDC-ACD961251160}"/>
              </a:ext>
            </a:extLst>
          </p:cNvPr>
          <p:cNvSpPr/>
          <p:nvPr/>
        </p:nvSpPr>
        <p:spPr>
          <a:xfrm rot="8100000">
            <a:off x="-4082935" y="-5296686"/>
            <a:ext cx="8140210" cy="3767258"/>
          </a:xfrm>
          <a:prstGeom prst="roundRect">
            <a:avLst/>
          </a:prstGeom>
          <a:solidFill>
            <a:srgbClr val="49B382"/>
          </a:solidFill>
          <a:ln>
            <a:solidFill>
              <a:srgbClr val="49B38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57596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rgbClr val="48B281"/>
          </a:solidFill>
          <a:ln>
            <a:solidFill>
              <a:srgbClr val="48B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4BAB4B85-8BFD-484E-57C1-D8442BC72822}"/>
              </a:ext>
            </a:extLst>
          </p:cNvPr>
          <p:cNvSpPr txBox="1"/>
          <p:nvPr/>
        </p:nvSpPr>
        <p:spPr>
          <a:xfrm>
            <a:off x="1652377" y="1211455"/>
            <a:ext cx="14976922" cy="23958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000" b="1" spc="-139">
                <a:latin typeface="+mj-lt"/>
                <a:ea typeface="+mj-ea"/>
                <a:cs typeface="+mj-cs"/>
              </a:rPr>
              <a:t>João Ferreira </a:t>
            </a:r>
            <a:endParaRPr lang="en-US" sz="7000">
              <a:latin typeface="+mj-lt"/>
              <a:ea typeface="Calibri"/>
              <a:cs typeface="Calibri"/>
            </a:endParaRPr>
          </a:p>
          <a:p>
            <a:pPr>
              <a:lnSpc>
                <a:spcPct val="90000"/>
              </a:lnSpc>
              <a:spcBef>
                <a:spcPct val="0"/>
              </a:spcBef>
              <a:spcAft>
                <a:spcPts val="600"/>
              </a:spcAft>
            </a:pPr>
            <a:r>
              <a:rPr lang="en-US" sz="3200" b="1" spc="-139" err="1">
                <a:latin typeface="+mj-lt"/>
                <a:ea typeface="+mj-ea"/>
                <a:cs typeface="+mj-cs"/>
              </a:rPr>
              <a:t>Idade</a:t>
            </a:r>
            <a:r>
              <a:rPr lang="en-US" sz="3200" spc="-139">
                <a:latin typeface="+mj-lt"/>
                <a:ea typeface="+mj-ea"/>
                <a:cs typeface="+mj-cs"/>
              </a:rPr>
              <a:t>: 72 </a:t>
            </a:r>
            <a:r>
              <a:rPr lang="en-US" sz="3200" spc="-139" err="1">
                <a:latin typeface="+mj-lt"/>
                <a:ea typeface="+mj-ea"/>
                <a:cs typeface="+mj-cs"/>
              </a:rPr>
              <a:t>anos</a:t>
            </a:r>
            <a:r>
              <a:rPr lang="en-US" sz="3200" spc="-139">
                <a:latin typeface="+mj-lt"/>
                <a:ea typeface="+mj-ea"/>
                <a:cs typeface="+mj-cs"/>
              </a:rPr>
              <a:t> </a:t>
            </a:r>
            <a:endParaRPr lang="en-US" sz="3200">
              <a:latin typeface="+mj-lt"/>
              <a:ea typeface="Calibri"/>
              <a:cs typeface="Calibri"/>
            </a:endParaRPr>
          </a:p>
          <a:p>
            <a:pPr>
              <a:lnSpc>
                <a:spcPct val="90000"/>
              </a:lnSpc>
              <a:spcBef>
                <a:spcPct val="0"/>
              </a:spcBef>
              <a:spcAft>
                <a:spcPts val="600"/>
              </a:spcAft>
            </a:pPr>
            <a:r>
              <a:rPr lang="en-US" sz="3200" b="1" spc="-139" err="1">
                <a:latin typeface="+mj-lt"/>
                <a:ea typeface="+mj-ea"/>
                <a:cs typeface="+mj-cs"/>
              </a:rPr>
              <a:t>Profissão</a:t>
            </a:r>
            <a:r>
              <a:rPr lang="en-US" sz="3200" spc="-139">
                <a:latin typeface="+mj-lt"/>
                <a:ea typeface="+mj-ea"/>
                <a:cs typeface="+mj-cs"/>
              </a:rPr>
              <a:t>: </a:t>
            </a:r>
            <a:r>
              <a:rPr lang="en-US" sz="3200" spc="-139" err="1">
                <a:latin typeface="+mj-lt"/>
                <a:ea typeface="+mj-ea"/>
                <a:cs typeface="+mj-cs"/>
              </a:rPr>
              <a:t>Aposentado</a:t>
            </a:r>
            <a:r>
              <a:rPr lang="en-US" sz="3200" spc="-139">
                <a:latin typeface="+mj-lt"/>
                <a:ea typeface="+mj-ea"/>
                <a:cs typeface="+mj-cs"/>
              </a:rPr>
              <a:t> / Ex-</a:t>
            </a:r>
            <a:r>
              <a:rPr lang="en-US" sz="3200" spc="-139" err="1">
                <a:latin typeface="+mj-lt"/>
                <a:ea typeface="+mj-ea"/>
                <a:cs typeface="+mj-cs"/>
              </a:rPr>
              <a:t>Engenheiro</a:t>
            </a:r>
            <a:r>
              <a:rPr lang="en-US" sz="3200" spc="-139">
                <a:latin typeface="+mj-lt"/>
                <a:ea typeface="+mj-ea"/>
                <a:cs typeface="+mj-cs"/>
              </a:rPr>
              <a:t> Civil</a:t>
            </a:r>
            <a:endParaRPr lang="en-US" sz="3200">
              <a:latin typeface="+mj-lt"/>
              <a:ea typeface="Calibri"/>
              <a:cs typeface="Calibri"/>
            </a:endParaRPr>
          </a:p>
        </p:txBody>
      </p:sp>
      <p:pic>
        <p:nvPicPr>
          <p:cNvPr id="3" name="Picture 2" descr="A person in a striped shirt&#10;&#10;Description automatically generated">
            <a:extLst>
              <a:ext uri="{FF2B5EF4-FFF2-40B4-BE49-F238E27FC236}">
                <a16:creationId xmlns:a16="http://schemas.microsoft.com/office/drawing/2014/main" id="{DBDFB6E2-73A5-28C0-BCD1-642F8F30844C}"/>
              </a:ext>
            </a:extLst>
          </p:cNvPr>
          <p:cNvPicPr>
            <a:picLocks noChangeAspect="1"/>
          </p:cNvPicPr>
          <p:nvPr/>
        </p:nvPicPr>
        <p:blipFill>
          <a:blip r:embed="rId3"/>
          <a:srcRect t="9941" r="1" b="15165"/>
          <a:stretch/>
        </p:blipFill>
        <p:spPr>
          <a:xfrm>
            <a:off x="1866826" y="4200919"/>
            <a:ext cx="4417058" cy="3376017"/>
          </a:xfrm>
          <a:prstGeom prst="rect">
            <a:avLst/>
          </a:prstGeom>
        </p:spPr>
      </p:pic>
      <p:sp>
        <p:nvSpPr>
          <p:cNvPr id="2" name="TextBox 1">
            <a:extLst>
              <a:ext uri="{FF2B5EF4-FFF2-40B4-BE49-F238E27FC236}">
                <a16:creationId xmlns:a16="http://schemas.microsoft.com/office/drawing/2014/main" id="{74BD3062-F4F0-3FAC-6220-56CAB1BA341F}"/>
              </a:ext>
            </a:extLst>
          </p:cNvPr>
          <p:cNvSpPr txBox="1"/>
          <p:nvPr/>
        </p:nvSpPr>
        <p:spPr>
          <a:xfrm>
            <a:off x="7061764" y="4009149"/>
            <a:ext cx="763662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ea typeface="+mn-lt"/>
                <a:cs typeface="+mn-lt"/>
              </a:rPr>
              <a:t>Desafios</a:t>
            </a:r>
            <a:r>
              <a:rPr lang="en-US" sz="3600" b="1">
                <a:ea typeface="+mn-lt"/>
                <a:cs typeface="+mn-lt"/>
              </a:rPr>
              <a:t>:</a:t>
            </a:r>
            <a:r>
              <a:rPr lang="en-US" sz="3600">
                <a:ea typeface="+mn-lt"/>
                <a:cs typeface="+mn-lt"/>
              </a:rPr>
              <a:t> </a:t>
            </a:r>
            <a:endParaRPr lang="en-US"/>
          </a:p>
          <a:p>
            <a:pPr marL="571500" indent="-571500">
              <a:buFont typeface="Arial"/>
              <a:buChar char="•"/>
            </a:pPr>
            <a:r>
              <a:rPr lang="en-US" sz="3600">
                <a:ea typeface="+mn-lt"/>
                <a:cs typeface="+mn-lt"/>
              </a:rPr>
              <a:t>João </a:t>
            </a:r>
            <a:r>
              <a:rPr lang="en-US" sz="3600" err="1">
                <a:ea typeface="+mn-lt"/>
                <a:cs typeface="+mn-lt"/>
              </a:rPr>
              <a:t>tem</a:t>
            </a:r>
            <a:r>
              <a:rPr lang="en-US" sz="3600">
                <a:ea typeface="+mn-lt"/>
                <a:cs typeface="+mn-lt"/>
              </a:rPr>
              <a:t> </a:t>
            </a:r>
            <a:r>
              <a:rPr lang="en-US" sz="3600" err="1">
                <a:ea typeface="+mn-lt"/>
                <a:cs typeface="+mn-lt"/>
              </a:rPr>
              <a:t>dificuldade</a:t>
            </a:r>
            <a:r>
              <a:rPr lang="en-US" sz="3600">
                <a:ea typeface="+mn-lt"/>
                <a:cs typeface="+mn-lt"/>
              </a:rPr>
              <a:t> com interfaces </a:t>
            </a:r>
          </a:p>
          <a:p>
            <a:r>
              <a:rPr lang="en-US" sz="3600" err="1">
                <a:ea typeface="+mn-lt"/>
                <a:cs typeface="+mn-lt"/>
              </a:rPr>
              <a:t>Complexas</a:t>
            </a:r>
            <a:r>
              <a:rPr lang="en-US" sz="3600">
                <a:ea typeface="+mn-lt"/>
                <a:cs typeface="+mn-lt"/>
              </a:rPr>
              <a:t>.</a:t>
            </a:r>
          </a:p>
          <a:p>
            <a:endParaRPr lang="en-US" sz="3600">
              <a:ea typeface="Calibri"/>
              <a:cs typeface="Calibri"/>
            </a:endParaRPr>
          </a:p>
          <a:p>
            <a:r>
              <a:rPr lang="en-US" sz="3600" b="1" err="1">
                <a:ea typeface="Calibri"/>
                <a:cs typeface="Calibri"/>
              </a:rPr>
              <a:t>Objetivos</a:t>
            </a:r>
            <a:r>
              <a:rPr lang="en-US" sz="3600" b="1">
                <a:ea typeface="Calibri"/>
                <a:cs typeface="Calibri"/>
              </a:rPr>
              <a:t>:</a:t>
            </a:r>
            <a:r>
              <a:rPr lang="en-US" sz="3600">
                <a:ea typeface="Calibri"/>
                <a:cs typeface="Calibri"/>
              </a:rPr>
              <a:t> </a:t>
            </a:r>
          </a:p>
          <a:p>
            <a:pPr marL="571500" indent="-571500">
              <a:buFont typeface="Arial,Sans-Serif"/>
              <a:buChar char="•"/>
            </a:pPr>
            <a:r>
              <a:rPr lang="en-US" sz="3600">
                <a:ea typeface="Calibri"/>
                <a:cs typeface="Calibri"/>
              </a:rPr>
              <a:t>Manter a </a:t>
            </a:r>
            <a:r>
              <a:rPr lang="en-US" sz="3600" err="1">
                <a:ea typeface="Calibri"/>
                <a:cs typeface="Calibri"/>
              </a:rPr>
              <a:t>autonomia</a:t>
            </a:r>
            <a:r>
              <a:rPr lang="en-US" sz="3600">
                <a:ea typeface="Calibri"/>
                <a:cs typeface="Calibri"/>
              </a:rPr>
              <a:t> </a:t>
            </a:r>
            <a:r>
              <a:rPr lang="en-US" sz="3600" err="1">
                <a:ea typeface="Calibri"/>
                <a:cs typeface="Calibri"/>
              </a:rPr>
              <a:t>em</a:t>
            </a:r>
            <a:r>
              <a:rPr lang="en-US" sz="3600">
                <a:ea typeface="Calibri"/>
                <a:cs typeface="Calibri"/>
              </a:rPr>
              <a:t> casa.</a:t>
            </a:r>
          </a:p>
          <a:p>
            <a:pPr marL="571500" indent="-571500">
              <a:buFont typeface="Arial,Sans-Serif"/>
              <a:buChar char="•"/>
            </a:pPr>
            <a:r>
              <a:rPr lang="en-US" sz="3600" err="1">
                <a:ea typeface="Calibri"/>
                <a:cs typeface="Calibri"/>
              </a:rPr>
              <a:t>Monitorizar</a:t>
            </a:r>
            <a:r>
              <a:rPr lang="en-US" sz="3600">
                <a:ea typeface="Calibri"/>
                <a:cs typeface="Calibri"/>
              </a:rPr>
              <a:t> a </a:t>
            </a:r>
            <a:r>
              <a:rPr lang="en-US" sz="3600" err="1">
                <a:ea typeface="Calibri"/>
                <a:cs typeface="Calibri"/>
              </a:rPr>
              <a:t>atividade</a:t>
            </a:r>
            <a:r>
              <a:rPr lang="en-US" sz="3600">
                <a:ea typeface="Calibri"/>
                <a:cs typeface="Calibri"/>
              </a:rPr>
              <a:t> </a:t>
            </a:r>
            <a:r>
              <a:rPr lang="en-US" sz="3600" err="1">
                <a:ea typeface="Calibri"/>
                <a:cs typeface="Calibri"/>
              </a:rPr>
              <a:t>física</a:t>
            </a:r>
            <a:r>
              <a:rPr lang="en-US" sz="3600">
                <a:ea typeface="Calibri"/>
                <a:cs typeface="Calibri"/>
              </a:rPr>
              <a:t> de forma </a:t>
            </a:r>
            <a:r>
              <a:rPr lang="en-US" sz="3600" err="1">
                <a:ea typeface="Calibri"/>
                <a:cs typeface="Calibri"/>
              </a:rPr>
              <a:t>não</a:t>
            </a:r>
            <a:r>
              <a:rPr lang="en-US" sz="3600">
                <a:ea typeface="Calibri"/>
                <a:cs typeface="Calibri"/>
              </a:rPr>
              <a:t> </a:t>
            </a:r>
            <a:r>
              <a:rPr lang="en-US" sz="3600" err="1">
                <a:ea typeface="Calibri"/>
                <a:cs typeface="Calibri"/>
              </a:rPr>
              <a:t>intrusiva</a:t>
            </a:r>
            <a:r>
              <a:rPr lang="en-US" sz="3600">
                <a:ea typeface="Calibri"/>
                <a:cs typeface="Calibri"/>
              </a:rPr>
              <a:t>.</a:t>
            </a:r>
            <a:endParaRPr lang="en-US" sz="3600" err="1">
              <a:ea typeface="Calibri"/>
              <a:cs typeface="Calibri"/>
            </a:endParaRPr>
          </a:p>
          <a:p>
            <a:pPr marL="571500" indent="-571500">
              <a:buFont typeface="Arial,Sans-Serif"/>
              <a:buChar char="•"/>
            </a:pPr>
            <a:r>
              <a:rPr lang="en-US" sz="3600" err="1">
                <a:ea typeface="Calibri"/>
                <a:cs typeface="Calibri"/>
              </a:rPr>
              <a:t>Receber</a:t>
            </a:r>
            <a:r>
              <a:rPr lang="en-US" sz="3600">
                <a:ea typeface="Calibri"/>
                <a:cs typeface="Calibri"/>
              </a:rPr>
              <a:t> </a:t>
            </a:r>
            <a:r>
              <a:rPr lang="en-US" sz="3600" err="1">
                <a:ea typeface="Calibri"/>
                <a:cs typeface="Calibri"/>
              </a:rPr>
              <a:t>alertas</a:t>
            </a:r>
            <a:r>
              <a:rPr lang="en-US" sz="3600">
                <a:ea typeface="Calibri"/>
                <a:cs typeface="Calibri"/>
              </a:rPr>
              <a:t> </a:t>
            </a:r>
            <a:r>
              <a:rPr lang="en-US" sz="3600" err="1">
                <a:ea typeface="Calibri"/>
                <a:cs typeface="Calibri"/>
              </a:rPr>
              <a:t>relacionados</a:t>
            </a:r>
            <a:r>
              <a:rPr lang="en-US" sz="3600">
                <a:ea typeface="Calibri"/>
                <a:cs typeface="Calibri"/>
              </a:rPr>
              <a:t> à </a:t>
            </a:r>
            <a:r>
              <a:rPr lang="en-US" sz="3600" err="1">
                <a:ea typeface="Calibri"/>
                <a:cs typeface="Calibri"/>
              </a:rPr>
              <a:t>mobilidade</a:t>
            </a:r>
            <a:r>
              <a:rPr lang="en-US" sz="3600">
                <a:ea typeface="Calibri"/>
                <a:cs typeface="Calibri"/>
              </a:rPr>
              <a:t>.</a:t>
            </a:r>
            <a:endParaRPr lang="en-US" err="1"/>
          </a:p>
        </p:txBody>
      </p:sp>
      <p:sp>
        <p:nvSpPr>
          <p:cNvPr id="6" name="Star: 4 Points 5">
            <a:extLst>
              <a:ext uri="{FF2B5EF4-FFF2-40B4-BE49-F238E27FC236}">
                <a16:creationId xmlns:a16="http://schemas.microsoft.com/office/drawing/2014/main" id="{8D0A0F3A-DF32-62FC-B2E0-B4349CB007EC}"/>
              </a:ext>
            </a:extLst>
          </p:cNvPr>
          <p:cNvSpPr/>
          <p:nvPr/>
        </p:nvSpPr>
        <p:spPr>
          <a:xfrm>
            <a:off x="6716485" y="4132574"/>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4 Points 11">
            <a:extLst>
              <a:ext uri="{FF2B5EF4-FFF2-40B4-BE49-F238E27FC236}">
                <a16:creationId xmlns:a16="http://schemas.microsoft.com/office/drawing/2014/main" id="{86810B96-8ABE-B376-B70E-267CC481C14D}"/>
              </a:ext>
            </a:extLst>
          </p:cNvPr>
          <p:cNvSpPr/>
          <p:nvPr/>
        </p:nvSpPr>
        <p:spPr>
          <a:xfrm>
            <a:off x="6716486" y="6341759"/>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759C0A-7EBD-7108-5AC5-8EC330219FFB}"/>
              </a:ext>
            </a:extLst>
          </p:cNvPr>
          <p:cNvSpPr/>
          <p:nvPr/>
        </p:nvSpPr>
        <p:spPr>
          <a:xfrm>
            <a:off x="346982" y="408214"/>
            <a:ext cx="17459325" cy="93930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5">
            <a:extLst>
              <a:ext uri="{FF2B5EF4-FFF2-40B4-BE49-F238E27FC236}">
                <a16:creationId xmlns:a16="http://schemas.microsoft.com/office/drawing/2014/main" id="{2EF8906E-978B-AA28-2743-07A021859E7D}"/>
              </a:ext>
            </a:extLst>
          </p:cNvPr>
          <p:cNvSpPr txBox="1"/>
          <p:nvPr/>
        </p:nvSpPr>
        <p:spPr>
          <a:xfrm>
            <a:off x="-8757266" y="8427200"/>
            <a:ext cx="7056855" cy="741037"/>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Tree>
    <p:extLst>
      <p:ext uri="{BB962C8B-B14F-4D97-AF65-F5344CB8AC3E}">
        <p14:creationId xmlns:p14="http://schemas.microsoft.com/office/powerpoint/2010/main" val="4976049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4AFAB1C6-9009-796A-5D96-C0D64C5E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rgbClr val="48B281"/>
          </a:solidFill>
          <a:ln>
            <a:solidFill>
              <a:srgbClr val="48B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miling at camera&#10;&#10;Description automatically generated">
            <a:extLst>
              <a:ext uri="{FF2B5EF4-FFF2-40B4-BE49-F238E27FC236}">
                <a16:creationId xmlns:a16="http://schemas.microsoft.com/office/drawing/2014/main" id="{380353E7-AD80-5FF2-58F7-14C5AB023D82}"/>
              </a:ext>
            </a:extLst>
          </p:cNvPr>
          <p:cNvPicPr>
            <a:picLocks noChangeAspect="1"/>
          </p:cNvPicPr>
          <p:nvPr/>
        </p:nvPicPr>
        <p:blipFill>
          <a:blip r:embed="rId4"/>
          <a:stretch>
            <a:fillRect/>
          </a:stretch>
        </p:blipFill>
        <p:spPr>
          <a:xfrm>
            <a:off x="1647369" y="4220866"/>
            <a:ext cx="3930784" cy="4138538"/>
          </a:xfrm>
          <a:prstGeom prst="rect">
            <a:avLst/>
          </a:prstGeom>
        </p:spPr>
      </p:pic>
      <p:sp>
        <p:nvSpPr>
          <p:cNvPr id="4" name="Rectangle 3">
            <a:extLst>
              <a:ext uri="{FF2B5EF4-FFF2-40B4-BE49-F238E27FC236}">
                <a16:creationId xmlns:a16="http://schemas.microsoft.com/office/drawing/2014/main" id="{41DF56BC-7163-7002-C99D-9DAAE168692F}"/>
              </a:ext>
            </a:extLst>
          </p:cNvPr>
          <p:cNvSpPr/>
          <p:nvPr/>
        </p:nvSpPr>
        <p:spPr>
          <a:xfrm>
            <a:off x="346982" y="408214"/>
            <a:ext cx="17459325" cy="93930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ixaDeTexto 13">
            <a:extLst>
              <a:ext uri="{FF2B5EF4-FFF2-40B4-BE49-F238E27FC236}">
                <a16:creationId xmlns:a16="http://schemas.microsoft.com/office/drawing/2014/main" id="{31E36C6C-0303-0BB8-41F1-D1AE0B45A06F}"/>
              </a:ext>
            </a:extLst>
          </p:cNvPr>
          <p:cNvSpPr txBox="1"/>
          <p:nvPr/>
        </p:nvSpPr>
        <p:spPr>
          <a:xfrm>
            <a:off x="1652377" y="1211455"/>
            <a:ext cx="14976922" cy="23958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000" b="1" spc="-139">
                <a:latin typeface="+mj-lt"/>
                <a:ea typeface="+mj-ea"/>
                <a:cs typeface="+mj-cs"/>
              </a:rPr>
              <a:t>Maria Couto</a:t>
            </a:r>
            <a:endParaRPr lang="en-US">
              <a:ea typeface="+mj-ea"/>
              <a:cs typeface="+mj-cs"/>
            </a:endParaRPr>
          </a:p>
          <a:p>
            <a:pPr>
              <a:lnSpc>
                <a:spcPct val="90000"/>
              </a:lnSpc>
              <a:spcBef>
                <a:spcPct val="0"/>
              </a:spcBef>
              <a:spcAft>
                <a:spcPts val="600"/>
              </a:spcAft>
            </a:pPr>
            <a:r>
              <a:rPr lang="en-US" sz="3200" b="1" spc="-139" err="1">
                <a:latin typeface="+mj-lt"/>
                <a:ea typeface="+mj-ea"/>
                <a:cs typeface="+mj-cs"/>
              </a:rPr>
              <a:t>Idade</a:t>
            </a:r>
            <a:r>
              <a:rPr lang="en-US" sz="3200" spc="-139">
                <a:latin typeface="+mj-lt"/>
                <a:ea typeface="+mj-ea"/>
                <a:cs typeface="+mj-cs"/>
              </a:rPr>
              <a:t>: 45 </a:t>
            </a:r>
            <a:r>
              <a:rPr lang="en-US" sz="3200" spc="-139" err="1">
                <a:latin typeface="+mj-lt"/>
                <a:ea typeface="+mj-ea"/>
                <a:cs typeface="+mj-cs"/>
              </a:rPr>
              <a:t>anos</a:t>
            </a:r>
            <a:r>
              <a:rPr lang="en-US" sz="3200" spc="-139">
                <a:latin typeface="+mj-lt"/>
                <a:ea typeface="+mj-ea"/>
                <a:cs typeface="+mj-cs"/>
              </a:rPr>
              <a:t> </a:t>
            </a:r>
            <a:endParaRPr lang="en-US" sz="3200">
              <a:latin typeface="+mj-lt"/>
              <a:ea typeface="Calibri"/>
              <a:cs typeface="Calibri"/>
            </a:endParaRPr>
          </a:p>
          <a:p>
            <a:pPr>
              <a:lnSpc>
                <a:spcPct val="90000"/>
              </a:lnSpc>
              <a:spcBef>
                <a:spcPct val="0"/>
              </a:spcBef>
              <a:spcAft>
                <a:spcPts val="600"/>
              </a:spcAft>
            </a:pPr>
            <a:r>
              <a:rPr lang="en-US" sz="3200" b="1" spc="-139" err="1">
                <a:latin typeface="+mj-lt"/>
                <a:ea typeface="+mj-ea"/>
                <a:cs typeface="+mj-cs"/>
              </a:rPr>
              <a:t>Profissão</a:t>
            </a:r>
            <a:r>
              <a:rPr lang="en-US" sz="3200" spc="-139">
                <a:latin typeface="+mj-lt"/>
                <a:ea typeface="+mj-ea"/>
                <a:cs typeface="+mj-cs"/>
              </a:rPr>
              <a:t>: </a:t>
            </a:r>
            <a:r>
              <a:rPr lang="en-US" sz="3200" spc="-139" err="1">
                <a:latin typeface="+mj-lt"/>
                <a:ea typeface="+mj-ea"/>
                <a:cs typeface="+mj-cs"/>
              </a:rPr>
              <a:t>Cuidadora</a:t>
            </a:r>
            <a:r>
              <a:rPr lang="en-US" sz="3200" spc="-139">
                <a:latin typeface="+mj-lt"/>
                <a:ea typeface="+mj-ea"/>
                <a:cs typeface="+mj-cs"/>
              </a:rPr>
              <a:t> de </a:t>
            </a:r>
            <a:r>
              <a:rPr lang="en-US" sz="3200" spc="-139" err="1">
                <a:latin typeface="+mj-lt"/>
                <a:ea typeface="+mj-ea"/>
                <a:cs typeface="+mj-cs"/>
              </a:rPr>
              <a:t>uma</a:t>
            </a:r>
            <a:r>
              <a:rPr lang="en-US" sz="3200" spc="-139">
                <a:latin typeface="+mj-lt"/>
                <a:ea typeface="+mj-ea"/>
                <a:cs typeface="+mj-cs"/>
              </a:rPr>
              <a:t> </a:t>
            </a:r>
            <a:r>
              <a:rPr lang="en-US" sz="3200" spc="-139" err="1">
                <a:latin typeface="+mj-lt"/>
                <a:ea typeface="+mj-ea"/>
                <a:cs typeface="+mj-cs"/>
              </a:rPr>
              <a:t>Agência</a:t>
            </a:r>
            <a:r>
              <a:rPr lang="en-US" sz="3200" spc="-139">
                <a:latin typeface="+mj-lt"/>
                <a:ea typeface="+mj-ea"/>
                <a:cs typeface="+mj-cs"/>
              </a:rPr>
              <a:t> de </a:t>
            </a:r>
            <a:r>
              <a:rPr lang="en-US" sz="3200" spc="-139" err="1">
                <a:latin typeface="+mj-lt"/>
                <a:ea typeface="+mj-ea"/>
                <a:cs typeface="+mj-cs"/>
              </a:rPr>
              <a:t>Suporte</a:t>
            </a:r>
            <a:r>
              <a:rPr lang="en-US" sz="3200" spc="-139">
                <a:latin typeface="+mj-lt"/>
                <a:ea typeface="+mj-ea"/>
                <a:cs typeface="+mj-cs"/>
              </a:rPr>
              <a:t> </a:t>
            </a:r>
            <a:r>
              <a:rPr lang="en-US" sz="3200" spc="-139" err="1">
                <a:latin typeface="+mj-lt"/>
                <a:ea typeface="+mj-ea"/>
                <a:cs typeface="+mj-cs"/>
              </a:rPr>
              <a:t>Domiciliar</a:t>
            </a:r>
            <a:endParaRPr lang="pt-PT" sz="3200" spc="-139" err="1">
              <a:latin typeface="+mj-lt"/>
              <a:ea typeface="Calibri"/>
              <a:cs typeface="Calibri"/>
            </a:endParaRPr>
          </a:p>
        </p:txBody>
      </p:sp>
      <p:sp>
        <p:nvSpPr>
          <p:cNvPr id="13" name="TextBox 12">
            <a:extLst>
              <a:ext uri="{FF2B5EF4-FFF2-40B4-BE49-F238E27FC236}">
                <a16:creationId xmlns:a16="http://schemas.microsoft.com/office/drawing/2014/main" id="{92FF6847-7BDC-1F33-73AC-7360E94603E6}"/>
              </a:ext>
            </a:extLst>
          </p:cNvPr>
          <p:cNvSpPr txBox="1"/>
          <p:nvPr/>
        </p:nvSpPr>
        <p:spPr>
          <a:xfrm>
            <a:off x="6147076" y="3865885"/>
            <a:ext cx="873892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ea typeface="Calibri"/>
                <a:cs typeface="Calibri"/>
              </a:rPr>
              <a:t>Desafios</a:t>
            </a:r>
            <a:r>
              <a:rPr lang="en-US" sz="3600" b="1">
                <a:ea typeface="Calibri"/>
                <a:cs typeface="Calibri"/>
              </a:rPr>
              <a:t>:</a:t>
            </a:r>
            <a:endParaRPr lang="en-US"/>
          </a:p>
          <a:p>
            <a:pPr marL="571500" indent="-571500">
              <a:buFont typeface="Arial"/>
              <a:buChar char="•"/>
            </a:pPr>
            <a:r>
              <a:rPr lang="en-US" sz="3600" err="1">
                <a:ea typeface="Calibri"/>
                <a:cs typeface="Calibri"/>
              </a:rPr>
              <a:t>Necessidade</a:t>
            </a:r>
            <a:r>
              <a:rPr lang="en-US" sz="3600">
                <a:ea typeface="Calibri"/>
                <a:cs typeface="Calibri"/>
              </a:rPr>
              <a:t> de dados </a:t>
            </a:r>
            <a:r>
              <a:rPr lang="en-US" sz="3600" err="1">
                <a:ea typeface="Calibri"/>
                <a:cs typeface="Calibri"/>
              </a:rPr>
              <a:t>precisos</a:t>
            </a:r>
            <a:r>
              <a:rPr lang="en-US" sz="3600">
                <a:ea typeface="Calibri"/>
                <a:cs typeface="Calibri"/>
              </a:rPr>
              <a:t> e </a:t>
            </a:r>
            <a:r>
              <a:rPr lang="en-US" sz="3600" err="1">
                <a:ea typeface="Calibri"/>
                <a:cs typeface="Calibri"/>
              </a:rPr>
              <a:t>relevantes</a:t>
            </a:r>
            <a:r>
              <a:rPr lang="en-US" sz="3600">
                <a:ea typeface="Calibri"/>
                <a:cs typeface="Calibri"/>
              </a:rPr>
              <a:t>.</a:t>
            </a:r>
          </a:p>
          <a:p>
            <a:endParaRPr lang="en-US" sz="3600">
              <a:ea typeface="Calibri"/>
              <a:cs typeface="Calibri"/>
            </a:endParaRPr>
          </a:p>
          <a:p>
            <a:r>
              <a:rPr lang="en-US" sz="3600" b="1" err="1">
                <a:ea typeface="Calibri"/>
                <a:cs typeface="Calibri"/>
              </a:rPr>
              <a:t>Objetivos</a:t>
            </a:r>
            <a:r>
              <a:rPr lang="en-US" sz="3600" b="1">
                <a:ea typeface="Calibri"/>
                <a:cs typeface="Calibri"/>
              </a:rPr>
              <a:t>:</a:t>
            </a:r>
            <a:endParaRPr lang="en-US" sz="3600">
              <a:ea typeface="Calibri"/>
              <a:cs typeface="Calibri"/>
            </a:endParaRPr>
          </a:p>
          <a:p>
            <a:pPr marL="571500" indent="-571500">
              <a:buFont typeface="Arial,Sans-Serif"/>
              <a:buChar char="•"/>
            </a:pPr>
            <a:r>
              <a:rPr lang="en-US" sz="3600" err="1">
                <a:ea typeface="Calibri"/>
                <a:cs typeface="Calibri"/>
              </a:rPr>
              <a:t>Monitorizar</a:t>
            </a:r>
            <a:r>
              <a:rPr lang="en-US" sz="3600">
                <a:ea typeface="Calibri"/>
                <a:cs typeface="Calibri"/>
              </a:rPr>
              <a:t> </a:t>
            </a:r>
            <a:r>
              <a:rPr lang="en-US" sz="3600" err="1">
                <a:ea typeface="Calibri"/>
                <a:cs typeface="Calibri"/>
              </a:rPr>
              <a:t>remotamente</a:t>
            </a:r>
            <a:r>
              <a:rPr lang="en-US" sz="3600">
                <a:ea typeface="Calibri"/>
                <a:cs typeface="Calibri"/>
              </a:rPr>
              <a:t> a </a:t>
            </a:r>
            <a:r>
              <a:rPr lang="en-US" sz="3600" err="1">
                <a:ea typeface="Calibri"/>
                <a:cs typeface="Calibri"/>
              </a:rPr>
              <a:t>saúde</a:t>
            </a:r>
            <a:r>
              <a:rPr lang="en-US" sz="3600">
                <a:ea typeface="Calibri"/>
                <a:cs typeface="Calibri"/>
              </a:rPr>
              <a:t> dos </a:t>
            </a:r>
            <a:r>
              <a:rPr lang="en-US" sz="3600" err="1">
                <a:ea typeface="Calibri"/>
                <a:cs typeface="Calibri"/>
              </a:rPr>
              <a:t>pacientes</a:t>
            </a:r>
            <a:r>
              <a:rPr lang="en-US" sz="3600">
                <a:ea typeface="Calibri"/>
                <a:cs typeface="Calibri"/>
              </a:rPr>
              <a:t>.</a:t>
            </a:r>
            <a:endParaRPr lang="en-US" sz="3600" err="1">
              <a:ea typeface="Calibri"/>
              <a:cs typeface="Calibri"/>
            </a:endParaRPr>
          </a:p>
          <a:p>
            <a:pPr marL="571500" indent="-571500">
              <a:buFont typeface="Arial,Sans-Serif"/>
              <a:buChar char="•"/>
            </a:pPr>
            <a:r>
              <a:rPr lang="en-US" sz="3600" err="1">
                <a:ea typeface="Calibri"/>
                <a:cs typeface="Calibri"/>
              </a:rPr>
              <a:t>Otimizar</a:t>
            </a:r>
            <a:r>
              <a:rPr lang="en-US" sz="3600">
                <a:ea typeface="Calibri"/>
                <a:cs typeface="Calibri"/>
              </a:rPr>
              <a:t> </a:t>
            </a:r>
            <a:r>
              <a:rPr lang="en-US" sz="3600" err="1">
                <a:ea typeface="Calibri"/>
                <a:cs typeface="Calibri"/>
              </a:rPr>
              <a:t>visitas</a:t>
            </a:r>
            <a:r>
              <a:rPr lang="en-US" sz="3600">
                <a:ea typeface="Calibri"/>
                <a:cs typeface="Calibri"/>
              </a:rPr>
              <a:t> </a:t>
            </a:r>
            <a:r>
              <a:rPr lang="en-US" sz="3600" err="1">
                <a:ea typeface="Calibri"/>
                <a:cs typeface="Calibri"/>
              </a:rPr>
              <a:t>domiciliares</a:t>
            </a:r>
            <a:r>
              <a:rPr lang="en-US" sz="3600">
                <a:ea typeface="Calibri"/>
                <a:cs typeface="Calibri"/>
              </a:rPr>
              <a:t>.</a:t>
            </a:r>
          </a:p>
          <a:p>
            <a:pPr marL="571500" indent="-571500">
              <a:buFont typeface="Arial,Sans-Serif"/>
              <a:buChar char="•"/>
            </a:pPr>
            <a:r>
              <a:rPr lang="en-US" sz="3600" err="1">
                <a:ea typeface="Calibri"/>
                <a:cs typeface="Calibri"/>
              </a:rPr>
              <a:t>Melhorar</a:t>
            </a:r>
            <a:r>
              <a:rPr lang="en-US" sz="3600">
                <a:ea typeface="Calibri"/>
                <a:cs typeface="Calibri"/>
              </a:rPr>
              <a:t> a </a:t>
            </a:r>
            <a:r>
              <a:rPr lang="en-US" sz="3600" err="1">
                <a:ea typeface="Calibri"/>
                <a:cs typeface="Calibri"/>
              </a:rPr>
              <a:t>qualidade</a:t>
            </a:r>
            <a:r>
              <a:rPr lang="en-US" sz="3600">
                <a:ea typeface="Calibri"/>
                <a:cs typeface="Calibri"/>
              </a:rPr>
              <a:t> do </a:t>
            </a:r>
            <a:r>
              <a:rPr lang="en-US" sz="3600" err="1">
                <a:ea typeface="Calibri"/>
                <a:cs typeface="Calibri"/>
              </a:rPr>
              <a:t>cuidado</a:t>
            </a:r>
            <a:r>
              <a:rPr lang="en-US" sz="3600">
                <a:ea typeface="Calibri"/>
                <a:cs typeface="Calibri"/>
              </a:rPr>
              <a:t> </a:t>
            </a:r>
            <a:r>
              <a:rPr lang="en-US" sz="3600" err="1">
                <a:ea typeface="Calibri"/>
                <a:cs typeface="Calibri"/>
              </a:rPr>
              <a:t>oferecido</a:t>
            </a:r>
            <a:r>
              <a:rPr lang="en-US" sz="3600">
                <a:ea typeface="Calibri"/>
                <a:cs typeface="Calibri"/>
              </a:rPr>
              <a:t>.</a:t>
            </a:r>
            <a:endParaRPr lang="en-US" err="1"/>
          </a:p>
        </p:txBody>
      </p:sp>
      <p:sp>
        <p:nvSpPr>
          <p:cNvPr id="6" name="Star: 4 Points 5">
            <a:extLst>
              <a:ext uri="{FF2B5EF4-FFF2-40B4-BE49-F238E27FC236}">
                <a16:creationId xmlns:a16="http://schemas.microsoft.com/office/drawing/2014/main" id="{DD9C6131-B4C3-7094-9B2A-EB7161BD038C}"/>
              </a:ext>
            </a:extLst>
          </p:cNvPr>
          <p:cNvSpPr/>
          <p:nvPr/>
        </p:nvSpPr>
        <p:spPr>
          <a:xfrm>
            <a:off x="5805959" y="3985663"/>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4 Points 8">
            <a:extLst>
              <a:ext uri="{FF2B5EF4-FFF2-40B4-BE49-F238E27FC236}">
                <a16:creationId xmlns:a16="http://schemas.microsoft.com/office/drawing/2014/main" id="{1930D952-2CD2-C27D-3693-4768E2A7AC70}"/>
              </a:ext>
            </a:extLst>
          </p:cNvPr>
          <p:cNvSpPr/>
          <p:nvPr/>
        </p:nvSpPr>
        <p:spPr>
          <a:xfrm>
            <a:off x="5805960" y="6203970"/>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018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ight Triangle 17">
            <a:extLst>
              <a:ext uri="{FF2B5EF4-FFF2-40B4-BE49-F238E27FC236}">
                <a16:creationId xmlns:a16="http://schemas.microsoft.com/office/drawing/2014/main" id="{58CFBCA6-CE3E-3D61-C899-3563C9FA6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rgbClr val="48B281"/>
          </a:solidFill>
          <a:ln>
            <a:solidFill>
              <a:srgbClr val="48B2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miling at camera&#10;&#10;Description automatically generated">
            <a:extLst>
              <a:ext uri="{FF2B5EF4-FFF2-40B4-BE49-F238E27FC236}">
                <a16:creationId xmlns:a16="http://schemas.microsoft.com/office/drawing/2014/main" id="{F4333C3A-4F8C-11FA-A100-CCB413CE8665}"/>
              </a:ext>
            </a:extLst>
          </p:cNvPr>
          <p:cNvPicPr>
            <a:picLocks noChangeAspect="1"/>
          </p:cNvPicPr>
          <p:nvPr/>
        </p:nvPicPr>
        <p:blipFill>
          <a:blip r:embed="rId4"/>
          <a:stretch>
            <a:fillRect/>
          </a:stretch>
        </p:blipFill>
        <p:spPr>
          <a:xfrm>
            <a:off x="1652256" y="4207932"/>
            <a:ext cx="4068940" cy="4205180"/>
          </a:xfrm>
          <a:prstGeom prst="rect">
            <a:avLst/>
          </a:prstGeom>
        </p:spPr>
      </p:pic>
      <p:sp>
        <p:nvSpPr>
          <p:cNvPr id="3" name="Rectangle 2">
            <a:extLst>
              <a:ext uri="{FF2B5EF4-FFF2-40B4-BE49-F238E27FC236}">
                <a16:creationId xmlns:a16="http://schemas.microsoft.com/office/drawing/2014/main" id="{0358A6AB-C325-C73F-70B7-CDC86E87774F}"/>
              </a:ext>
            </a:extLst>
          </p:cNvPr>
          <p:cNvSpPr/>
          <p:nvPr/>
        </p:nvSpPr>
        <p:spPr>
          <a:xfrm>
            <a:off x="346982" y="408214"/>
            <a:ext cx="17459325" cy="93930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ixaDeTexto 13">
            <a:extLst>
              <a:ext uri="{FF2B5EF4-FFF2-40B4-BE49-F238E27FC236}">
                <a16:creationId xmlns:a16="http://schemas.microsoft.com/office/drawing/2014/main" id="{4D2DAF3C-A100-9806-60BD-BA200B96E591}"/>
              </a:ext>
            </a:extLst>
          </p:cNvPr>
          <p:cNvSpPr txBox="1"/>
          <p:nvPr/>
        </p:nvSpPr>
        <p:spPr>
          <a:xfrm>
            <a:off x="1652377" y="1211455"/>
            <a:ext cx="14976922" cy="23958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000" b="1" spc="-139">
                <a:latin typeface="+mj-lt"/>
                <a:ea typeface="+mj-ea"/>
                <a:cs typeface="+mj-cs"/>
              </a:rPr>
              <a:t>Carlos Ferreira</a:t>
            </a:r>
            <a:endParaRPr lang="en-US">
              <a:ea typeface="+mj-ea"/>
              <a:cs typeface="+mj-cs"/>
            </a:endParaRPr>
          </a:p>
          <a:p>
            <a:pPr>
              <a:lnSpc>
                <a:spcPct val="90000"/>
              </a:lnSpc>
              <a:spcBef>
                <a:spcPct val="0"/>
              </a:spcBef>
              <a:spcAft>
                <a:spcPts val="600"/>
              </a:spcAft>
            </a:pPr>
            <a:r>
              <a:rPr lang="en-US" sz="3200" b="1" spc="-139" err="1">
                <a:latin typeface="+mj-lt"/>
                <a:ea typeface="+mj-ea"/>
                <a:cs typeface="+mj-cs"/>
              </a:rPr>
              <a:t>Idade</a:t>
            </a:r>
            <a:r>
              <a:rPr lang="en-US" sz="3200" spc="-139">
                <a:latin typeface="+mj-lt"/>
                <a:ea typeface="+mj-ea"/>
                <a:cs typeface="+mj-cs"/>
              </a:rPr>
              <a:t>: 48 </a:t>
            </a:r>
            <a:r>
              <a:rPr lang="en-US" sz="3200" spc="-139" err="1">
                <a:latin typeface="+mj-lt"/>
                <a:ea typeface="+mj-ea"/>
                <a:cs typeface="+mj-cs"/>
              </a:rPr>
              <a:t>anos</a:t>
            </a:r>
            <a:r>
              <a:rPr lang="en-US" sz="3200" spc="-139">
                <a:latin typeface="+mj-lt"/>
                <a:ea typeface="+mj-ea"/>
                <a:cs typeface="+mj-cs"/>
              </a:rPr>
              <a:t> </a:t>
            </a:r>
            <a:endParaRPr lang="en-US" sz="3200">
              <a:latin typeface="+mj-lt"/>
              <a:ea typeface="Calibri"/>
              <a:cs typeface="Calibri"/>
            </a:endParaRPr>
          </a:p>
          <a:p>
            <a:pPr>
              <a:lnSpc>
                <a:spcPct val="90000"/>
              </a:lnSpc>
              <a:spcBef>
                <a:spcPct val="0"/>
              </a:spcBef>
              <a:spcAft>
                <a:spcPts val="600"/>
              </a:spcAft>
            </a:pPr>
            <a:r>
              <a:rPr lang="en-US" sz="3200" b="1" spc="-139" err="1">
                <a:latin typeface="+mj-lt"/>
                <a:ea typeface="+mj-ea"/>
                <a:cs typeface="+mj-cs"/>
              </a:rPr>
              <a:t>Profissão</a:t>
            </a:r>
            <a:r>
              <a:rPr lang="en-US" sz="3200" spc="-139">
                <a:latin typeface="+mj-lt"/>
                <a:ea typeface="+mj-ea"/>
                <a:cs typeface="+mj-cs"/>
              </a:rPr>
              <a:t>: </a:t>
            </a:r>
            <a:r>
              <a:rPr lang="en-US" sz="3200" spc="-139" err="1">
                <a:latin typeface="+mj-lt"/>
                <a:ea typeface="+mj-ea"/>
                <a:cs typeface="+mj-cs"/>
              </a:rPr>
              <a:t>Analista</a:t>
            </a:r>
            <a:r>
              <a:rPr lang="en-US" sz="3200" spc="-139">
                <a:latin typeface="+mj-lt"/>
                <a:ea typeface="+mj-ea"/>
                <a:cs typeface="+mj-cs"/>
              </a:rPr>
              <a:t> de TI</a:t>
            </a:r>
            <a:endParaRPr lang="en-US" sz="3200" spc="-139" err="1">
              <a:latin typeface="+mj-lt"/>
              <a:ea typeface="Calibri"/>
              <a:cs typeface="Calibri"/>
            </a:endParaRPr>
          </a:p>
        </p:txBody>
      </p:sp>
      <p:sp>
        <p:nvSpPr>
          <p:cNvPr id="15" name="TextBox 14">
            <a:extLst>
              <a:ext uri="{FF2B5EF4-FFF2-40B4-BE49-F238E27FC236}">
                <a16:creationId xmlns:a16="http://schemas.microsoft.com/office/drawing/2014/main" id="{964FB421-47B3-73A3-2B28-D7666BF671D4}"/>
              </a:ext>
            </a:extLst>
          </p:cNvPr>
          <p:cNvSpPr txBox="1"/>
          <p:nvPr/>
        </p:nvSpPr>
        <p:spPr>
          <a:xfrm>
            <a:off x="6458857" y="3544560"/>
            <a:ext cx="6878399"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err="1">
                <a:ea typeface="Calibri"/>
                <a:cs typeface="Calibri"/>
              </a:rPr>
              <a:t>Desafios</a:t>
            </a:r>
            <a:r>
              <a:rPr lang="en-US" sz="3600">
                <a:ea typeface="Calibri"/>
                <a:cs typeface="Calibri"/>
              </a:rPr>
              <a:t>:</a:t>
            </a:r>
            <a:endParaRPr lang="en-US" sz="3600" b="1">
              <a:solidFill>
                <a:srgbClr val="FFFFFF"/>
              </a:solidFill>
              <a:ea typeface="Calibri"/>
              <a:cs typeface="Calibri"/>
            </a:endParaRPr>
          </a:p>
          <a:p>
            <a:pPr marL="571500" indent="-571500">
              <a:buFont typeface="Arial"/>
              <a:buChar char="•"/>
            </a:pPr>
            <a:r>
              <a:rPr lang="en-US" sz="3600">
                <a:ea typeface="Calibri"/>
                <a:cs typeface="Calibri"/>
              </a:rPr>
              <a:t>A </a:t>
            </a:r>
            <a:r>
              <a:rPr lang="en-US" sz="3600" err="1">
                <a:ea typeface="Calibri"/>
                <a:cs typeface="Calibri"/>
              </a:rPr>
              <a:t>distância</a:t>
            </a:r>
            <a:r>
              <a:rPr lang="en-US" sz="3600">
                <a:ea typeface="Calibri"/>
                <a:cs typeface="Calibri"/>
              </a:rPr>
              <a:t> </a:t>
            </a:r>
            <a:r>
              <a:rPr lang="en-US" sz="3600" err="1">
                <a:ea typeface="Calibri"/>
                <a:cs typeface="Calibri"/>
              </a:rPr>
              <a:t>física</a:t>
            </a:r>
            <a:r>
              <a:rPr lang="en-US" sz="3600">
                <a:ea typeface="Calibri"/>
                <a:cs typeface="Calibri"/>
              </a:rPr>
              <a:t> </a:t>
            </a:r>
            <a:r>
              <a:rPr lang="en-US" sz="3600" err="1">
                <a:ea typeface="Calibri"/>
                <a:cs typeface="Calibri"/>
              </a:rPr>
              <a:t>dificulta</a:t>
            </a:r>
            <a:r>
              <a:rPr lang="en-US" sz="3600">
                <a:ea typeface="Calibri"/>
                <a:cs typeface="Calibri"/>
              </a:rPr>
              <a:t> </a:t>
            </a:r>
            <a:endParaRPr lang="en-US" sz="3600" b="1">
              <a:solidFill>
                <a:srgbClr val="FFFFFF"/>
              </a:solidFill>
              <a:ea typeface="Calibri"/>
              <a:cs typeface="Calibri"/>
            </a:endParaRPr>
          </a:p>
          <a:p>
            <a:r>
              <a:rPr lang="en-US" sz="3600">
                <a:ea typeface="Calibri"/>
                <a:cs typeface="Calibri"/>
              </a:rPr>
              <a:t>   </a:t>
            </a:r>
            <a:r>
              <a:rPr lang="en-US" sz="3600" err="1">
                <a:ea typeface="Calibri"/>
                <a:cs typeface="Calibri"/>
              </a:rPr>
              <a:t>acompanhamento</a:t>
            </a:r>
            <a:r>
              <a:rPr lang="en-US" sz="3600">
                <a:ea typeface="Calibri"/>
                <a:cs typeface="Calibri"/>
              </a:rPr>
              <a:t> </a:t>
            </a:r>
            <a:r>
              <a:rPr lang="en-US" sz="3600" err="1">
                <a:ea typeface="Calibri"/>
                <a:cs typeface="Calibri"/>
              </a:rPr>
              <a:t>presencial</a:t>
            </a:r>
            <a:r>
              <a:rPr lang="en-US" sz="3600">
                <a:ea typeface="Calibri"/>
                <a:cs typeface="Calibri"/>
              </a:rPr>
              <a:t>;</a:t>
            </a:r>
            <a:endParaRPr lang="en-US" sz="3600" b="1">
              <a:solidFill>
                <a:srgbClr val="FFFFFF"/>
              </a:solidFill>
              <a:ea typeface="Calibri"/>
              <a:cs typeface="Calibri"/>
            </a:endParaRPr>
          </a:p>
          <a:p>
            <a:endParaRPr lang="en-US" sz="3600">
              <a:solidFill>
                <a:srgbClr val="000000"/>
              </a:solidFill>
              <a:ea typeface="Calibri"/>
              <a:cs typeface="Calibri"/>
            </a:endParaRPr>
          </a:p>
          <a:p>
            <a:r>
              <a:rPr lang="en-US" sz="3600" b="1" err="1">
                <a:solidFill>
                  <a:srgbClr val="000000"/>
                </a:solidFill>
                <a:ea typeface="Calibri"/>
                <a:cs typeface="Calibri"/>
              </a:rPr>
              <a:t>Objetivos</a:t>
            </a:r>
            <a:r>
              <a:rPr lang="en-US" sz="3600" b="1">
                <a:solidFill>
                  <a:srgbClr val="000000"/>
                </a:solidFill>
                <a:ea typeface="Calibri"/>
                <a:cs typeface="Calibri"/>
              </a:rPr>
              <a:t>:</a:t>
            </a:r>
            <a:endParaRPr lang="en-US" sz="3600">
              <a:solidFill>
                <a:srgbClr val="000000"/>
              </a:solidFill>
              <a:ea typeface="Calibri"/>
              <a:cs typeface="Calibri"/>
            </a:endParaRPr>
          </a:p>
          <a:p>
            <a:pPr marL="571500" indent="-571500">
              <a:buFont typeface="Arial,Sans-Serif"/>
              <a:buChar char="•"/>
            </a:pPr>
            <a:r>
              <a:rPr lang="en-US" sz="3600" err="1">
                <a:solidFill>
                  <a:srgbClr val="000000"/>
                </a:solidFill>
                <a:ea typeface="Calibri"/>
                <a:cs typeface="Calibri"/>
              </a:rPr>
              <a:t>Garantir</a:t>
            </a:r>
            <a:r>
              <a:rPr lang="en-US" sz="3600">
                <a:solidFill>
                  <a:srgbClr val="000000"/>
                </a:solidFill>
                <a:ea typeface="Calibri"/>
                <a:cs typeface="Calibri"/>
              </a:rPr>
              <a:t> que o pai </a:t>
            </a:r>
            <a:r>
              <a:rPr lang="en-US" sz="3600" err="1">
                <a:solidFill>
                  <a:srgbClr val="000000"/>
                </a:solidFill>
                <a:ea typeface="Calibri"/>
                <a:cs typeface="Calibri"/>
              </a:rPr>
              <a:t>esteja</a:t>
            </a:r>
            <a:r>
              <a:rPr lang="en-US" sz="3600">
                <a:solidFill>
                  <a:srgbClr val="000000"/>
                </a:solidFill>
                <a:ea typeface="Calibri"/>
                <a:cs typeface="Calibri"/>
              </a:rPr>
              <a:t> </a:t>
            </a:r>
            <a:r>
              <a:rPr lang="en-US" sz="3600" err="1">
                <a:solidFill>
                  <a:srgbClr val="000000"/>
                </a:solidFill>
                <a:ea typeface="Calibri"/>
                <a:cs typeface="Calibri"/>
              </a:rPr>
              <a:t>bem</a:t>
            </a:r>
          </a:p>
          <a:p>
            <a:pPr marL="571500" indent="-571500">
              <a:buFont typeface="Arial,Sans-Serif"/>
              <a:buChar char="•"/>
            </a:pPr>
            <a:r>
              <a:rPr lang="en-US" sz="3600" err="1">
                <a:solidFill>
                  <a:srgbClr val="000000"/>
                </a:solidFill>
                <a:ea typeface="Calibri"/>
                <a:cs typeface="Calibri"/>
              </a:rPr>
              <a:t>Monitorizar</a:t>
            </a:r>
            <a:r>
              <a:rPr lang="en-US" sz="3600">
                <a:solidFill>
                  <a:srgbClr val="000000"/>
                </a:solidFill>
                <a:ea typeface="Calibri"/>
                <a:cs typeface="Calibri"/>
              </a:rPr>
              <a:t> a </a:t>
            </a:r>
            <a:r>
              <a:rPr lang="en-US" sz="3600" err="1">
                <a:solidFill>
                  <a:srgbClr val="000000"/>
                </a:solidFill>
                <a:ea typeface="Calibri"/>
                <a:cs typeface="Calibri"/>
              </a:rPr>
              <a:t>saúde</a:t>
            </a:r>
            <a:r>
              <a:rPr lang="en-US" sz="3600">
                <a:solidFill>
                  <a:srgbClr val="000000"/>
                </a:solidFill>
                <a:ea typeface="Calibri"/>
                <a:cs typeface="Calibri"/>
              </a:rPr>
              <a:t> do Pai </a:t>
            </a:r>
            <a:r>
              <a:rPr lang="en-US" sz="3600" err="1">
                <a:solidFill>
                  <a:srgbClr val="000000"/>
                </a:solidFill>
                <a:ea typeface="Calibri"/>
                <a:cs typeface="Calibri"/>
              </a:rPr>
              <a:t>remotamente</a:t>
            </a:r>
            <a:r>
              <a:rPr lang="en-US" sz="3600">
                <a:solidFill>
                  <a:srgbClr val="000000"/>
                </a:solidFill>
                <a:ea typeface="Calibri"/>
                <a:cs typeface="Calibri"/>
              </a:rPr>
              <a:t>;</a:t>
            </a:r>
          </a:p>
          <a:p>
            <a:pPr marL="571500" indent="-571500">
              <a:buFont typeface="Arial,Sans-Serif"/>
              <a:buChar char="•"/>
            </a:pPr>
            <a:r>
              <a:rPr lang="en-US" sz="3600">
                <a:solidFill>
                  <a:srgbClr val="000000"/>
                </a:solidFill>
                <a:ea typeface="Calibri"/>
                <a:cs typeface="Calibri"/>
              </a:rPr>
              <a:t>Ser </a:t>
            </a:r>
            <a:r>
              <a:rPr lang="en-US" sz="3600" err="1">
                <a:solidFill>
                  <a:srgbClr val="000000"/>
                </a:solidFill>
                <a:ea typeface="Calibri"/>
                <a:cs typeface="Calibri"/>
              </a:rPr>
              <a:t>notificado</a:t>
            </a:r>
            <a:r>
              <a:rPr lang="en-US" sz="3600">
                <a:solidFill>
                  <a:srgbClr val="000000"/>
                </a:solidFill>
                <a:ea typeface="Calibri"/>
                <a:cs typeface="Calibri"/>
              </a:rPr>
              <a:t> </a:t>
            </a:r>
            <a:r>
              <a:rPr lang="en-US" sz="3600" err="1">
                <a:solidFill>
                  <a:srgbClr val="000000"/>
                </a:solidFill>
                <a:ea typeface="Calibri"/>
                <a:cs typeface="Calibri"/>
              </a:rPr>
              <a:t>sobre</a:t>
            </a:r>
            <a:r>
              <a:rPr lang="en-US" sz="3600">
                <a:solidFill>
                  <a:srgbClr val="000000"/>
                </a:solidFill>
                <a:ea typeface="Calibri"/>
                <a:cs typeface="Calibri"/>
              </a:rPr>
              <a:t> </a:t>
            </a:r>
            <a:r>
              <a:rPr lang="en-US" sz="3600" err="1">
                <a:solidFill>
                  <a:srgbClr val="000000"/>
                </a:solidFill>
                <a:ea typeface="Calibri"/>
                <a:cs typeface="Calibri"/>
              </a:rPr>
              <a:t>mudanças</a:t>
            </a:r>
            <a:r>
              <a:rPr lang="en-US" sz="3600">
                <a:solidFill>
                  <a:srgbClr val="000000"/>
                </a:solidFill>
                <a:ea typeface="Calibri"/>
                <a:cs typeface="Calibri"/>
              </a:rPr>
              <a:t> </a:t>
            </a:r>
            <a:r>
              <a:rPr lang="en-US" sz="3600" err="1">
                <a:solidFill>
                  <a:srgbClr val="000000"/>
                </a:solidFill>
                <a:ea typeface="Calibri"/>
                <a:cs typeface="Calibri"/>
              </a:rPr>
              <a:t>significativas</a:t>
            </a:r>
            <a:r>
              <a:rPr lang="en-US" sz="3600">
                <a:solidFill>
                  <a:srgbClr val="000000"/>
                </a:solidFill>
                <a:ea typeface="Calibri"/>
                <a:cs typeface="Calibri"/>
              </a:rPr>
              <a:t> no </a:t>
            </a:r>
            <a:r>
              <a:rPr lang="en-US" sz="3600" err="1">
                <a:solidFill>
                  <a:srgbClr val="000000"/>
                </a:solidFill>
                <a:ea typeface="Calibri"/>
                <a:cs typeface="Calibri"/>
              </a:rPr>
              <a:t>comportamento</a:t>
            </a:r>
            <a:r>
              <a:rPr lang="en-US" sz="3600">
                <a:solidFill>
                  <a:srgbClr val="000000"/>
                </a:solidFill>
                <a:ea typeface="Calibri"/>
                <a:cs typeface="Calibri"/>
              </a:rPr>
              <a:t> do pai.</a:t>
            </a:r>
            <a:endParaRPr lang="en-US"/>
          </a:p>
          <a:p>
            <a:endParaRPr lang="en-US" sz="3600" b="1">
              <a:solidFill>
                <a:srgbClr val="FFFFFF"/>
              </a:solidFill>
              <a:ea typeface="Calibri"/>
              <a:cs typeface="Calibri"/>
            </a:endParaRPr>
          </a:p>
        </p:txBody>
      </p:sp>
      <p:sp>
        <p:nvSpPr>
          <p:cNvPr id="4" name="Star: 4 Points 3">
            <a:extLst>
              <a:ext uri="{FF2B5EF4-FFF2-40B4-BE49-F238E27FC236}">
                <a16:creationId xmlns:a16="http://schemas.microsoft.com/office/drawing/2014/main" id="{6ED8F54F-EEED-A238-C7DD-1F55AAD7C177}"/>
              </a:ext>
            </a:extLst>
          </p:cNvPr>
          <p:cNvSpPr/>
          <p:nvPr/>
        </p:nvSpPr>
        <p:spPr>
          <a:xfrm>
            <a:off x="6115926" y="3672468"/>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0B3A9D63-8F29-F304-8DD9-9CC5AC47424D}"/>
              </a:ext>
            </a:extLst>
          </p:cNvPr>
          <p:cNvSpPr/>
          <p:nvPr/>
        </p:nvSpPr>
        <p:spPr>
          <a:xfrm>
            <a:off x="6115927" y="5886470"/>
            <a:ext cx="342900" cy="381000"/>
          </a:xfrm>
          <a:prstGeom prst="star4">
            <a:avLst/>
          </a:prstGeom>
          <a:solidFill>
            <a:srgbClr val="68D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178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29029" y="-2030437"/>
            <a:ext cx="13907001" cy="1505000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txBody>
            <a:bodyPr/>
            <a:lstStyle/>
            <a:p>
              <a:endParaRPr lang="pt-PT"/>
            </a:p>
          </p:txBody>
        </p:sp>
      </p:grpSp>
      <p:grpSp>
        <p:nvGrpSpPr>
          <p:cNvPr id="4" name="Group 4"/>
          <p:cNvGrpSpPr/>
          <p:nvPr/>
        </p:nvGrpSpPr>
        <p:grpSpPr>
          <a:xfrm>
            <a:off x="1860602" y="4686767"/>
            <a:ext cx="7408484" cy="4481470"/>
            <a:chOff x="0" y="-146988"/>
            <a:chExt cx="9877978" cy="5975291"/>
          </a:xfrm>
        </p:grpSpPr>
        <p:sp>
          <p:nvSpPr>
            <p:cNvPr id="5" name="TextBox 5"/>
            <p:cNvSpPr txBox="1"/>
            <p:nvPr/>
          </p:nvSpPr>
          <p:spPr>
            <a:xfrm>
              <a:off x="0" y="4840254"/>
              <a:ext cx="9409139" cy="988049"/>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
          <p:nvSpPr>
            <p:cNvPr id="6" name="TextBox 6"/>
            <p:cNvSpPr txBox="1"/>
            <p:nvPr/>
          </p:nvSpPr>
          <p:spPr>
            <a:xfrm>
              <a:off x="468839" y="-146988"/>
              <a:ext cx="9409139" cy="3032625"/>
            </a:xfrm>
            <a:prstGeom prst="rect">
              <a:avLst/>
            </a:prstGeom>
          </p:spPr>
          <p:txBody>
            <a:bodyPr wrap="square" lIns="0" tIns="0" rIns="0" bIns="0" rtlCol="0" anchor="t">
              <a:spAutoFit/>
            </a:bodyPr>
            <a:lstStyle/>
            <a:p>
              <a:pPr marL="0" lvl="0" indent="0" algn="l">
                <a:lnSpc>
                  <a:spcPts val="8399"/>
                </a:lnSpc>
              </a:pPr>
              <a:r>
                <a:rPr lang="en-US" sz="11500" b="1" spc="-139">
                  <a:solidFill>
                    <a:srgbClr val="FFFFFF"/>
                  </a:solidFill>
                  <a:latin typeface="Calibri"/>
                  <a:sym typeface="Antonio Bold"/>
                </a:rPr>
                <a:t>Cenários</a:t>
              </a:r>
              <a:endParaRPr lang="en-US" err="1"/>
            </a:p>
            <a:p>
              <a:pPr>
                <a:lnSpc>
                  <a:spcPts val="8399"/>
                </a:lnSpc>
              </a:pPr>
              <a:endParaRPr lang="en-US" sz="11500" b="1" spc="-139">
                <a:solidFill>
                  <a:srgbClr val="FFFFFF"/>
                </a:solidFill>
              </a:endParaRPr>
            </a:p>
          </p:txBody>
        </p:sp>
      </p:grpSp>
      <p:sp>
        <p:nvSpPr>
          <p:cNvPr id="13" name="Freeform 13"/>
          <p:cNvSpPr/>
          <p:nvPr/>
        </p:nvSpPr>
        <p:spPr>
          <a:xfrm>
            <a:off x="1044173" y="1008740"/>
            <a:ext cx="696514" cy="717383"/>
          </a:xfrm>
          <a:custGeom>
            <a:avLst/>
            <a:gdLst/>
            <a:ahLst/>
            <a:cxnLst/>
            <a:rect l="l" t="t" r="r" b="b"/>
            <a:pathLst>
              <a:path w="928685" h="956511">
                <a:moveTo>
                  <a:pt x="0" y="0"/>
                </a:moveTo>
                <a:lnTo>
                  <a:pt x="928685" y="0"/>
                </a:lnTo>
                <a:lnTo>
                  <a:pt x="928685" y="956511"/>
                </a:lnTo>
                <a:lnTo>
                  <a:pt x="0" y="9565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pic>
        <p:nvPicPr>
          <p:cNvPr id="7" name="Picture 6" descr="User story - Free user icons">
            <a:extLst>
              <a:ext uri="{FF2B5EF4-FFF2-40B4-BE49-F238E27FC236}">
                <a16:creationId xmlns:a16="http://schemas.microsoft.com/office/drawing/2014/main" id="{68CFDD17-F7E4-68C0-0362-B15498634235}"/>
              </a:ext>
            </a:extLst>
          </p:cNvPr>
          <p:cNvPicPr>
            <a:picLocks noChangeAspect="1"/>
          </p:cNvPicPr>
          <p:nvPr/>
        </p:nvPicPr>
        <p:blipFill>
          <a:blip r:embed="rId5"/>
          <a:stretch>
            <a:fillRect/>
          </a:stretch>
        </p:blipFill>
        <p:spPr>
          <a:xfrm>
            <a:off x="11596724" y="2890587"/>
            <a:ext cx="4984081" cy="4999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7288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36E083F4-95A2-C93B-4520-8DC954D70E6C}"/>
              </a:ext>
            </a:extLst>
          </p:cNvPr>
          <p:cNvSpPr/>
          <p:nvPr/>
        </p:nvSpPr>
        <p:spPr>
          <a:xfrm rot="12060000">
            <a:off x="11766468" y="-2619003"/>
            <a:ext cx="10471590" cy="5235795"/>
          </a:xfrm>
          <a:custGeom>
            <a:avLst/>
            <a:gdLst/>
            <a:ahLst/>
            <a:cxnLst/>
            <a:rect l="l" t="t" r="r" b="b"/>
            <a:pathLst>
              <a:path w="10471590" h="5235795">
                <a:moveTo>
                  <a:pt x="0" y="0"/>
                </a:moveTo>
                <a:lnTo>
                  <a:pt x="10471590" y="0"/>
                </a:lnTo>
                <a:lnTo>
                  <a:pt x="10471590" y="5235795"/>
                </a:lnTo>
                <a:lnTo>
                  <a:pt x="0" y="52357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14" name="CaixaDeTexto 13">
            <a:extLst>
              <a:ext uri="{FF2B5EF4-FFF2-40B4-BE49-F238E27FC236}">
                <a16:creationId xmlns:a16="http://schemas.microsoft.com/office/drawing/2014/main" id="{4BAB4B85-8BFD-484E-57C1-D8442BC72822}"/>
              </a:ext>
            </a:extLst>
          </p:cNvPr>
          <p:cNvSpPr txBox="1"/>
          <p:nvPr/>
        </p:nvSpPr>
        <p:spPr>
          <a:xfrm>
            <a:off x="1417320" y="619265"/>
            <a:ext cx="4351483" cy="1169551"/>
          </a:xfrm>
          <a:prstGeom prst="rect">
            <a:avLst/>
          </a:prstGeom>
          <a:noFill/>
        </p:spPr>
        <p:txBody>
          <a:bodyPr wrap="square" lIns="91440" tIns="45720" rIns="91440" bIns="45720" anchor="t">
            <a:spAutoFit/>
          </a:bodyPr>
          <a:lstStyle/>
          <a:p>
            <a:pPr>
              <a:lnSpc>
                <a:spcPts val="8399"/>
              </a:lnSpc>
            </a:pPr>
            <a:r>
              <a:rPr lang="pt-PT" sz="7000" b="1" spc="-139">
                <a:cs typeface="Calibri"/>
              </a:rPr>
              <a:t>Cenários...</a:t>
            </a:r>
            <a:endParaRPr lang="pt-PT">
              <a:ea typeface="Calibri"/>
              <a:cs typeface="Calibri"/>
            </a:endParaRPr>
          </a:p>
        </p:txBody>
      </p:sp>
      <p:sp>
        <p:nvSpPr>
          <p:cNvPr id="9" name="Freeform 8">
            <a:extLst>
              <a:ext uri="{FF2B5EF4-FFF2-40B4-BE49-F238E27FC236}">
                <a16:creationId xmlns:a16="http://schemas.microsoft.com/office/drawing/2014/main" id="{7173714B-85B4-4495-21B2-C913EF1092CB}"/>
              </a:ext>
            </a:extLst>
          </p:cNvPr>
          <p:cNvSpPr/>
          <p:nvPr/>
        </p:nvSpPr>
        <p:spPr>
          <a:xfrm rot="2700000">
            <a:off x="14842472" y="8759195"/>
            <a:ext cx="8213043" cy="4205377"/>
          </a:xfrm>
          <a:custGeom>
            <a:avLst/>
            <a:gdLst/>
            <a:ahLst/>
            <a:cxnLst/>
            <a:rect l="l" t="t" r="r" b="b"/>
            <a:pathLst>
              <a:path w="4022947" h="2195449">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68D6A3"/>
          </a:solidFill>
          <a:ln>
            <a:solidFill>
              <a:srgbClr val="96C549"/>
            </a:solidFill>
          </a:ln>
        </p:spPr>
        <p:txBody>
          <a:bodyPr/>
          <a:lstStyle/>
          <a:p>
            <a:endParaRPr lang="pt-PT"/>
          </a:p>
        </p:txBody>
      </p:sp>
      <p:sp>
        <p:nvSpPr>
          <p:cNvPr id="13" name="Rectangle 12">
            <a:extLst>
              <a:ext uri="{FF2B5EF4-FFF2-40B4-BE49-F238E27FC236}">
                <a16:creationId xmlns:a16="http://schemas.microsoft.com/office/drawing/2014/main" id="{A4136342-DCB8-7DC0-3648-D85BEF1DA2E9}"/>
              </a:ext>
            </a:extLst>
          </p:cNvPr>
          <p:cNvSpPr/>
          <p:nvPr/>
        </p:nvSpPr>
        <p:spPr>
          <a:xfrm>
            <a:off x="1410708" y="2901239"/>
            <a:ext cx="13145930" cy="89176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pt-PT" sz="3600" b="1">
                <a:solidFill>
                  <a:schemeClr val="tx1"/>
                </a:solidFill>
                <a:ea typeface="Calibri"/>
                <a:cs typeface="Calibri"/>
              </a:rPr>
              <a:t>Alerta para longos períodos de inatividade</a:t>
            </a:r>
          </a:p>
        </p:txBody>
      </p:sp>
      <p:sp>
        <p:nvSpPr>
          <p:cNvPr id="3" name="TextBox 2">
            <a:extLst>
              <a:ext uri="{FF2B5EF4-FFF2-40B4-BE49-F238E27FC236}">
                <a16:creationId xmlns:a16="http://schemas.microsoft.com/office/drawing/2014/main" id="{17FDD7B8-E228-0D05-A197-B4593B07115A}"/>
              </a:ext>
            </a:extLst>
          </p:cNvPr>
          <p:cNvSpPr txBox="1"/>
          <p:nvPr/>
        </p:nvSpPr>
        <p:spPr>
          <a:xfrm>
            <a:off x="1416700" y="4487955"/>
            <a:ext cx="1314186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2800">
                <a:ea typeface="+mn-lt"/>
                <a:cs typeface="+mn-lt"/>
              </a:rPr>
              <a:t>João está em casa a aproveitar uma tarde tranquila enquanto lê na sua poltrona. O sistema monitoriza constantemente os movimentos do João através dos seus sensores [</a:t>
            </a:r>
            <a:r>
              <a:rPr lang="pt-PT" sz="2800">
                <a:solidFill>
                  <a:schemeClr val="accent5">
                    <a:lumMod val="76000"/>
                  </a:schemeClr>
                </a:solidFill>
                <a:ea typeface="+mn-lt"/>
                <a:cs typeface="+mn-lt"/>
              </a:rPr>
              <a:t>FR1</a:t>
            </a:r>
            <a:r>
              <a:rPr lang="pt-PT" sz="2800">
                <a:ea typeface="+mn-lt"/>
                <a:cs typeface="+mn-lt"/>
              </a:rPr>
              <a:t>] e deteta que ele permaneceu na mesma posição sentado [</a:t>
            </a:r>
            <a:r>
              <a:rPr lang="pt-PT" sz="2800">
                <a:solidFill>
                  <a:schemeClr val="accent5">
                    <a:lumMod val="76000"/>
                  </a:schemeClr>
                </a:solidFill>
                <a:ea typeface="+mn-lt"/>
                <a:cs typeface="+mn-lt"/>
              </a:rPr>
              <a:t>FR2</a:t>
            </a:r>
            <a:r>
              <a:rPr lang="pt-PT" sz="2800">
                <a:ea typeface="+mn-lt"/>
                <a:cs typeface="+mn-lt"/>
              </a:rPr>
              <a:t>] por um longo período [</a:t>
            </a:r>
            <a:r>
              <a:rPr lang="pt-PT" sz="2800">
                <a:solidFill>
                  <a:schemeClr val="accent5">
                    <a:lumMod val="76000"/>
                  </a:schemeClr>
                </a:solidFill>
                <a:ea typeface="+mn-lt"/>
                <a:cs typeface="+mn-lt"/>
              </a:rPr>
              <a:t>FR6</a:t>
            </a:r>
            <a:r>
              <a:rPr lang="pt-PT" sz="2800">
                <a:ea typeface="+mn-lt"/>
                <a:cs typeface="+mn-lt"/>
              </a:rPr>
              <a:t>]. Reconhecendo essa inatividade prolongada, o sistema captura e processa os dados de movimento [</a:t>
            </a:r>
            <a:r>
              <a:rPr lang="pt-PT" sz="2800">
                <a:solidFill>
                  <a:schemeClr val="accent5">
                    <a:lumMod val="76000"/>
                  </a:schemeClr>
                </a:solidFill>
                <a:ea typeface="+mn-lt"/>
                <a:cs typeface="+mn-lt"/>
              </a:rPr>
              <a:t>FR4</a:t>
            </a:r>
            <a:r>
              <a:rPr lang="pt-PT" sz="2800">
                <a:ea typeface="+mn-lt"/>
                <a:cs typeface="+mn-lt"/>
              </a:rPr>
              <a:t>], acionando um alerta. Uma notificação sonora é enviada para o dispositivo do João [</a:t>
            </a:r>
            <a:r>
              <a:rPr lang="pt-PT" sz="2800">
                <a:solidFill>
                  <a:schemeClr val="accent5">
                    <a:lumMod val="76000"/>
                  </a:schemeClr>
                </a:solidFill>
                <a:ea typeface="+mn-lt"/>
                <a:cs typeface="+mn-lt"/>
              </a:rPr>
              <a:t>IR4</a:t>
            </a:r>
            <a:r>
              <a:rPr lang="pt-PT" sz="2800">
                <a:ea typeface="+mn-lt"/>
                <a:cs typeface="+mn-lt"/>
              </a:rPr>
              <a:t>], lembrando-o de fazer uma pausa e de se movimentar. Incentivado pelo alerta, o João levanta-se e caminha pela casa, mantendo os níveis de atividade e evitando possíveis riscos à saúde associados ao sedentarismo prolongado.</a:t>
            </a:r>
            <a:endParaRPr lang="pt-PT" sz="2800">
              <a:ea typeface="Calibri"/>
              <a:cs typeface="Calibri"/>
            </a:endParaRPr>
          </a:p>
        </p:txBody>
      </p:sp>
      <p:sp>
        <p:nvSpPr>
          <p:cNvPr id="11" name="TextBox 5">
            <a:extLst>
              <a:ext uri="{FF2B5EF4-FFF2-40B4-BE49-F238E27FC236}">
                <a16:creationId xmlns:a16="http://schemas.microsoft.com/office/drawing/2014/main" id="{B814E30E-5E2B-77BA-A6A1-BE7D71FE25C1}"/>
              </a:ext>
            </a:extLst>
          </p:cNvPr>
          <p:cNvSpPr txBox="1"/>
          <p:nvPr/>
        </p:nvSpPr>
        <p:spPr>
          <a:xfrm>
            <a:off x="-8742227" y="8427200"/>
            <a:ext cx="7056855" cy="741037"/>
          </a:xfrm>
          <a:prstGeom prst="rect">
            <a:avLst/>
          </a:prstGeom>
        </p:spPr>
        <p:txBody>
          <a:bodyPr lIns="0" tIns="0" rIns="0" bIns="0" rtlCol="0" anchor="t">
            <a:spAutoFit/>
          </a:bodyPr>
          <a:lstStyle/>
          <a:p>
            <a:pPr algn="l">
              <a:lnSpc>
                <a:spcPts val="2990"/>
              </a:lnSpc>
            </a:pPr>
            <a:endParaRPr lang="en-US" sz="2300">
              <a:solidFill>
                <a:srgbClr val="FFFFFF"/>
              </a:solidFill>
              <a:latin typeface="Open Sauce"/>
              <a:ea typeface="Open Sauce"/>
              <a:cs typeface="Open Sauce"/>
              <a:sym typeface="Open Sauce"/>
            </a:endParaRPr>
          </a:p>
          <a:p>
            <a:pPr algn="l">
              <a:lnSpc>
                <a:spcPts val="2990"/>
              </a:lnSpc>
            </a:pPr>
            <a:endParaRPr lang="en-US" sz="2300">
              <a:solidFill>
                <a:srgbClr val="FFFFFF"/>
              </a:solidFill>
              <a:latin typeface="Open Sauce"/>
              <a:ea typeface="Open Sauce"/>
              <a:cs typeface="Open Sauce"/>
              <a:sym typeface="Open Sauce"/>
            </a:endParaRPr>
          </a:p>
        </p:txBody>
      </p:sp>
    </p:spTree>
    <p:extLst>
      <p:ext uri="{BB962C8B-B14F-4D97-AF65-F5344CB8AC3E}">
        <p14:creationId xmlns:p14="http://schemas.microsoft.com/office/powerpoint/2010/main" val="13824249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Negócios Plano de Negócios Geométrico Corporativo Verde Preto e Branco</dc:title>
  <dc:creator>Rafael Claro</dc:creator>
  <cp:revision>93</cp:revision>
  <dcterms:created xsi:type="dcterms:W3CDTF">2006-08-16T00:00:00Z</dcterms:created>
  <dcterms:modified xsi:type="dcterms:W3CDTF">2024-12-06T11:52:34Z</dcterms:modified>
  <dc:identifier>DAGSb-x0dek</dc:identifier>
</cp:coreProperties>
</file>