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ial" panose="020B0604020202020204" pitchFamily="34" charset="0"/>
      <p:regular r:id="rId9"/>
    </p:embeddedFont>
    <p:embeddedFont>
      <p:font typeface="Arial Bold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ndel" panose="020B0604020202020204" charset="0"/>
      <p:regular r:id="rId16"/>
    </p:embeddedFont>
    <p:embeddedFont>
      <p:font typeface="Nunito Bold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3A"/>
    <a:srgbClr val="DADFDE"/>
    <a:srgbClr val="FBE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9860D-708D-42C5-A77C-586E2D1EF6E0}" v="2" dt="2023-12-12T19:51:5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3447" autoAdjust="0"/>
  </p:normalViewPr>
  <p:slideViewPr>
    <p:cSldViewPr>
      <p:cViewPr varScale="1">
        <p:scale>
          <a:sx n="55" d="100"/>
          <a:sy n="55" d="100"/>
        </p:scale>
        <p:origin x="5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13511" y="415596"/>
            <a:ext cx="3995105" cy="1047045"/>
          </a:xfrm>
          <a:custGeom>
            <a:avLst/>
            <a:gdLst/>
            <a:ahLst/>
            <a:cxnLst/>
            <a:rect l="l" t="t" r="r" b="b"/>
            <a:pathLst>
              <a:path w="3995105" h="1047045">
                <a:moveTo>
                  <a:pt x="0" y="0"/>
                </a:moveTo>
                <a:lnTo>
                  <a:pt x="3995105" y="0"/>
                </a:lnTo>
                <a:lnTo>
                  <a:pt x="3995105" y="1047045"/>
                </a:lnTo>
                <a:lnTo>
                  <a:pt x="0" y="1047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70" b="-5570"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4" name="Group 4"/>
          <p:cNvGrpSpPr/>
          <p:nvPr/>
        </p:nvGrpSpPr>
        <p:grpSpPr>
          <a:xfrm>
            <a:off x="4174915" y="3238797"/>
            <a:ext cx="11128726" cy="3447752"/>
            <a:chOff x="0" y="-95250"/>
            <a:chExt cx="2931022" cy="908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31022" cy="812800"/>
            </a:xfrm>
            <a:custGeom>
              <a:avLst/>
              <a:gdLst/>
              <a:ahLst/>
              <a:cxnLst/>
              <a:rect l="l" t="t" r="r" b="b"/>
              <a:pathLst>
                <a:path w="2931022" h="812800">
                  <a:moveTo>
                    <a:pt x="0" y="0"/>
                  </a:moveTo>
                  <a:lnTo>
                    <a:pt x="2931022" y="0"/>
                  </a:lnTo>
                  <a:lnTo>
                    <a:pt x="293102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0A897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2931022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984360" y="2830344"/>
            <a:ext cx="2381110" cy="5915800"/>
          </a:xfrm>
          <a:custGeom>
            <a:avLst/>
            <a:gdLst/>
            <a:ahLst/>
            <a:cxnLst/>
            <a:rect l="l" t="t" r="r" b="b"/>
            <a:pathLst>
              <a:path w="3174813" h="7887734">
                <a:moveTo>
                  <a:pt x="0" y="0"/>
                </a:moveTo>
                <a:lnTo>
                  <a:pt x="3174813" y="0"/>
                </a:lnTo>
                <a:lnTo>
                  <a:pt x="3174813" y="7887734"/>
                </a:lnTo>
                <a:lnTo>
                  <a:pt x="0" y="7887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5611539" y="4046695"/>
            <a:ext cx="9692102" cy="2186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00"/>
              </a:lnSpc>
            </a:pPr>
            <a:r>
              <a:rPr lang="en-US" sz="7800" dirty="0" err="1">
                <a:solidFill>
                  <a:srgbClr val="FFB777"/>
                </a:solidFill>
                <a:latin typeface="Arial Bold"/>
              </a:rPr>
              <a:t>Garrafas</a:t>
            </a:r>
            <a:r>
              <a:rPr lang="en-US" sz="7800" dirty="0">
                <a:solidFill>
                  <a:srgbClr val="FFB777"/>
                </a:solidFill>
                <a:latin typeface="Arial Bold"/>
              </a:rPr>
              <a:t> </a:t>
            </a:r>
            <a:r>
              <a:rPr lang="en-US" sz="7800" dirty="0" err="1">
                <a:solidFill>
                  <a:srgbClr val="FFB777"/>
                </a:solidFill>
                <a:latin typeface="Arial Bold"/>
              </a:rPr>
              <a:t>térmicas</a:t>
            </a:r>
            <a:r>
              <a:rPr lang="en-US" sz="7800" dirty="0">
                <a:solidFill>
                  <a:srgbClr val="FFB777"/>
                </a:solidFill>
                <a:latin typeface="Arial Bold"/>
              </a:rPr>
              <a:t> e</a:t>
            </a:r>
          </a:p>
          <a:p>
            <a:pPr>
              <a:lnSpc>
                <a:spcPts val="7800"/>
              </a:lnSpc>
            </a:pPr>
            <a:r>
              <a:rPr lang="en-US" sz="7800" dirty="0" err="1">
                <a:solidFill>
                  <a:srgbClr val="FFB777"/>
                </a:solidFill>
                <a:latin typeface="Arial Bold"/>
              </a:rPr>
              <a:t>retenção</a:t>
            </a:r>
            <a:r>
              <a:rPr lang="en-US" sz="7800" dirty="0">
                <a:solidFill>
                  <a:srgbClr val="FFB777"/>
                </a:solidFill>
                <a:latin typeface="Arial Bold"/>
              </a:rPr>
              <a:t> de </a:t>
            </a:r>
            <a:r>
              <a:rPr lang="en-US" sz="7800" dirty="0" err="1">
                <a:solidFill>
                  <a:srgbClr val="FFB777"/>
                </a:solidFill>
                <a:latin typeface="Arial Bold"/>
              </a:rPr>
              <a:t>calor</a:t>
            </a:r>
            <a:endParaRPr lang="en-US" sz="7800" dirty="0">
              <a:solidFill>
                <a:srgbClr val="FFB777"/>
              </a:solidFill>
              <a:latin typeface="Arial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061517" y="9230015"/>
            <a:ext cx="4164966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>
                <a:solidFill>
                  <a:srgbClr val="0E403A"/>
                </a:solidFill>
                <a:latin typeface="Arial"/>
              </a:rPr>
              <a:t>14 de dezembro de 2023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30387" y="8210220"/>
            <a:ext cx="4678229" cy="12915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Ana Beatriz Ferreira n.º 107893</a:t>
            </a:r>
          </a:p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Bruno Pereira n.º 112726</a:t>
            </a:r>
          </a:p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    Alexandre Vieira n.º 108427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42950"/>
            <a:ext cx="3314700" cy="1260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sz="7400" dirty="0" err="1">
                <a:solidFill>
                  <a:srgbClr val="0E403A"/>
                </a:solidFill>
                <a:latin typeface="Arial Bold"/>
              </a:rPr>
              <a:t>Índice</a:t>
            </a:r>
            <a:endParaRPr lang="en-US" sz="7400" dirty="0">
              <a:solidFill>
                <a:srgbClr val="0E403A"/>
              </a:solidFill>
              <a:latin typeface="Arial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426714" y="2548069"/>
            <a:ext cx="5400711" cy="1904702"/>
            <a:chOff x="0" y="-95250"/>
            <a:chExt cx="1422409" cy="5016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409" cy="406400"/>
            </a:xfrm>
            <a:custGeom>
              <a:avLst/>
              <a:gdLst/>
              <a:ahLst/>
              <a:cxnLst/>
              <a:rect l="l" t="t" r="r" b="b"/>
              <a:pathLst>
                <a:path w="1422409" h="406400">
                  <a:moveTo>
                    <a:pt x="0" y="0"/>
                  </a:moveTo>
                  <a:lnTo>
                    <a:pt x="1422409" y="0"/>
                  </a:lnTo>
                  <a:lnTo>
                    <a:pt x="1422409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1422409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46076" y="4069160"/>
            <a:ext cx="5400711" cy="1543050"/>
            <a:chOff x="0" y="0"/>
            <a:chExt cx="1422409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22409" cy="406400"/>
            </a:xfrm>
            <a:custGeom>
              <a:avLst/>
              <a:gdLst/>
              <a:ahLst/>
              <a:cxnLst/>
              <a:rect l="l" t="t" r="r" b="b"/>
              <a:pathLst>
                <a:path w="1422409" h="406400">
                  <a:moveTo>
                    <a:pt x="0" y="0"/>
                  </a:moveTo>
                  <a:lnTo>
                    <a:pt x="1422409" y="0"/>
                  </a:lnTo>
                  <a:lnTo>
                    <a:pt x="1422409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1422409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33112" y="4037654"/>
            <a:ext cx="313675" cy="1574556"/>
            <a:chOff x="0" y="0"/>
            <a:chExt cx="82614" cy="414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2614" cy="414698"/>
            </a:xfrm>
            <a:custGeom>
              <a:avLst/>
              <a:gdLst/>
              <a:ahLst/>
              <a:cxnLst/>
              <a:rect l="l" t="t" r="r" b="b"/>
              <a:pathLst>
                <a:path w="82614" h="414698">
                  <a:moveTo>
                    <a:pt x="0" y="0"/>
                  </a:moveTo>
                  <a:lnTo>
                    <a:pt x="82614" y="0"/>
                  </a:lnTo>
                  <a:lnTo>
                    <a:pt x="82614" y="414698"/>
                  </a:lnTo>
                  <a:lnTo>
                    <a:pt x="0" y="414698"/>
                  </a:lnTo>
                  <a:close/>
                </a:path>
              </a:pathLst>
            </a:custGeom>
            <a:solidFill>
              <a:srgbClr val="E69C6D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82614" cy="509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26714" y="5612209"/>
            <a:ext cx="5400711" cy="1543050"/>
            <a:chOff x="0" y="0"/>
            <a:chExt cx="1422409" cy="406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22409" cy="406400"/>
            </a:xfrm>
            <a:custGeom>
              <a:avLst/>
              <a:gdLst/>
              <a:ahLst/>
              <a:cxnLst/>
              <a:rect l="l" t="t" r="r" b="b"/>
              <a:pathLst>
                <a:path w="1422409" h="406400">
                  <a:moveTo>
                    <a:pt x="0" y="0"/>
                  </a:moveTo>
                  <a:lnTo>
                    <a:pt x="1422409" y="0"/>
                  </a:lnTo>
                  <a:lnTo>
                    <a:pt x="1422409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1422409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426714" y="5580704"/>
            <a:ext cx="313675" cy="1574556"/>
            <a:chOff x="0" y="0"/>
            <a:chExt cx="82614" cy="41469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2614" cy="414698"/>
            </a:xfrm>
            <a:custGeom>
              <a:avLst/>
              <a:gdLst/>
              <a:ahLst/>
              <a:cxnLst/>
              <a:rect l="l" t="t" r="r" b="b"/>
              <a:pathLst>
                <a:path w="82614" h="414698">
                  <a:moveTo>
                    <a:pt x="0" y="0"/>
                  </a:moveTo>
                  <a:lnTo>
                    <a:pt x="82614" y="0"/>
                  </a:lnTo>
                  <a:lnTo>
                    <a:pt x="82614" y="414698"/>
                  </a:lnTo>
                  <a:lnTo>
                    <a:pt x="0" y="414698"/>
                  </a:lnTo>
                  <a:close/>
                </a:path>
              </a:pathLst>
            </a:custGeom>
            <a:solidFill>
              <a:srgbClr val="E69C6D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0"/>
              <a:ext cx="82614" cy="509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847369" y="5992696"/>
            <a:ext cx="845266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dirty="0">
                <a:solidFill>
                  <a:srgbClr val="E69C6D"/>
                </a:solidFill>
                <a:latin typeface="Nunito Bold"/>
              </a:rPr>
              <a:t>03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318955" y="6516546"/>
            <a:ext cx="5400711" cy="1543050"/>
            <a:chOff x="0" y="0"/>
            <a:chExt cx="1422409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22409" cy="406400"/>
            </a:xfrm>
            <a:custGeom>
              <a:avLst/>
              <a:gdLst/>
              <a:ahLst/>
              <a:cxnLst/>
              <a:rect l="l" t="t" r="r" b="b"/>
              <a:pathLst>
                <a:path w="1422409" h="406400">
                  <a:moveTo>
                    <a:pt x="0" y="0"/>
                  </a:moveTo>
                  <a:lnTo>
                    <a:pt x="1422409" y="0"/>
                  </a:lnTo>
                  <a:lnTo>
                    <a:pt x="1422409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1422409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686694" y="10388992"/>
            <a:ext cx="3421136" cy="96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 Bold"/>
              </a:rPr>
              <a:t>Como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escolher</a:t>
            </a:r>
            <a:r>
              <a:rPr lang="en-US" sz="2700" dirty="0">
                <a:solidFill>
                  <a:srgbClr val="000000"/>
                </a:solidFill>
                <a:latin typeface="Arial Bold"/>
              </a:rPr>
              <a:t>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Arial Bold"/>
              </a:rPr>
              <a:t>a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garrafa</a:t>
            </a:r>
            <a:r>
              <a:rPr lang="en-US" sz="27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térmica</a:t>
            </a:r>
            <a:r>
              <a:rPr lang="en-US" sz="2700" dirty="0">
                <a:solidFill>
                  <a:srgbClr val="000000"/>
                </a:solidFill>
                <a:latin typeface="Arial Bold"/>
              </a:rPr>
              <a:t>?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4401627" y="6485040"/>
            <a:ext cx="313675" cy="1574556"/>
            <a:chOff x="0" y="0"/>
            <a:chExt cx="82614" cy="41469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2614" cy="414698"/>
            </a:xfrm>
            <a:custGeom>
              <a:avLst/>
              <a:gdLst/>
              <a:ahLst/>
              <a:cxnLst/>
              <a:rect l="l" t="t" r="r" b="b"/>
              <a:pathLst>
                <a:path w="82614" h="414698">
                  <a:moveTo>
                    <a:pt x="0" y="0"/>
                  </a:moveTo>
                  <a:lnTo>
                    <a:pt x="82614" y="0"/>
                  </a:lnTo>
                  <a:lnTo>
                    <a:pt x="82614" y="414698"/>
                  </a:lnTo>
                  <a:lnTo>
                    <a:pt x="0" y="414698"/>
                  </a:lnTo>
                  <a:close/>
                </a:path>
              </a:pathLst>
            </a:custGeom>
            <a:solidFill>
              <a:srgbClr val="E69C6D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82614" cy="509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564379" y="6912785"/>
            <a:ext cx="832883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dirty="0">
                <a:solidFill>
                  <a:srgbClr val="E69C6D"/>
                </a:solidFill>
                <a:latin typeface="Nunito Bold"/>
              </a:rPr>
              <a:t>04</a:t>
            </a:r>
          </a:p>
        </p:txBody>
      </p:sp>
      <p:sp>
        <p:nvSpPr>
          <p:cNvPr id="28" name="Freeform 28"/>
          <p:cNvSpPr/>
          <p:nvPr/>
        </p:nvSpPr>
        <p:spPr>
          <a:xfrm rot="973328">
            <a:off x="8071055" y="2612425"/>
            <a:ext cx="2137161" cy="5936557"/>
          </a:xfrm>
          <a:custGeom>
            <a:avLst/>
            <a:gdLst/>
            <a:ahLst/>
            <a:cxnLst/>
            <a:rect l="l" t="t" r="r" b="b"/>
            <a:pathLst>
              <a:path w="2849548" h="7915410">
                <a:moveTo>
                  <a:pt x="0" y="0"/>
                </a:moveTo>
                <a:lnTo>
                  <a:pt x="2849548" y="0"/>
                </a:lnTo>
                <a:lnTo>
                  <a:pt x="2849548" y="7915411"/>
                </a:lnTo>
                <a:lnTo>
                  <a:pt x="0" y="7915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29" name="Group 29"/>
          <p:cNvGrpSpPr/>
          <p:nvPr/>
        </p:nvGrpSpPr>
        <p:grpSpPr>
          <a:xfrm>
            <a:off x="3426714" y="2878215"/>
            <a:ext cx="313675" cy="1574556"/>
            <a:chOff x="0" y="0"/>
            <a:chExt cx="82614" cy="41469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2614" cy="414698"/>
            </a:xfrm>
            <a:custGeom>
              <a:avLst/>
              <a:gdLst/>
              <a:ahLst/>
              <a:cxnLst/>
              <a:rect l="l" t="t" r="r" b="b"/>
              <a:pathLst>
                <a:path w="82614" h="414698">
                  <a:moveTo>
                    <a:pt x="0" y="0"/>
                  </a:moveTo>
                  <a:lnTo>
                    <a:pt x="82614" y="0"/>
                  </a:lnTo>
                  <a:lnTo>
                    <a:pt x="82614" y="414698"/>
                  </a:lnTo>
                  <a:lnTo>
                    <a:pt x="0" y="414698"/>
                  </a:lnTo>
                  <a:close/>
                </a:path>
              </a:pathLst>
            </a:custGeom>
            <a:solidFill>
              <a:srgbClr val="E69C6D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0"/>
              <a:ext cx="82614" cy="509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-2026563" y="3439929"/>
            <a:ext cx="1909291" cy="460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dirty="0" err="1">
                <a:solidFill>
                  <a:srgbClr val="000000"/>
                </a:solidFill>
                <a:latin typeface="Arial Bold"/>
              </a:rPr>
              <a:t>Introdução</a:t>
            </a:r>
            <a:endParaRPr lang="en-US" sz="2699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7602200" y="4231945"/>
            <a:ext cx="3141459" cy="96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Conceitos</a:t>
            </a:r>
            <a:endParaRPr lang="en-US" sz="2700" dirty="0">
              <a:solidFill>
                <a:srgbClr val="000000"/>
              </a:solidFill>
              <a:latin typeface="Arial Bold"/>
            </a:endParaRPr>
          </a:p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teóricos</a:t>
            </a:r>
            <a:endParaRPr lang="en-US" sz="27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884683" y="10287000"/>
            <a:ext cx="3084062" cy="96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Aplicação</a:t>
            </a:r>
            <a:r>
              <a:rPr lang="en-US" sz="270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teórica</a:t>
            </a:r>
            <a:endParaRPr lang="en-US" sz="2700" dirty="0">
              <a:solidFill>
                <a:srgbClr val="000000"/>
              </a:solidFill>
              <a:latin typeface="Arial Bold"/>
            </a:endParaRPr>
          </a:p>
          <a:p>
            <a:pPr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rial Bold"/>
              </a:rPr>
              <a:t>no </a:t>
            </a:r>
            <a:r>
              <a:rPr lang="en-US" sz="2700" dirty="0" err="1">
                <a:solidFill>
                  <a:srgbClr val="000000"/>
                </a:solidFill>
                <a:latin typeface="Arial Bold"/>
              </a:rPr>
              <a:t>produto</a:t>
            </a:r>
            <a:endParaRPr lang="en-US" sz="2700" dirty="0">
              <a:solidFill>
                <a:srgbClr val="000000"/>
              </a:solidFill>
              <a:latin typeface="Arial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948375" y="3290207"/>
            <a:ext cx="748624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dirty="0">
                <a:solidFill>
                  <a:srgbClr val="E69C6D"/>
                </a:solidFill>
                <a:latin typeface="Nunito Bold"/>
              </a:rPr>
              <a:t>01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166393" y="4465400"/>
            <a:ext cx="686163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 dirty="0">
                <a:solidFill>
                  <a:srgbClr val="E69C6D"/>
                </a:solidFill>
                <a:latin typeface="Nunito Bold"/>
              </a:rPr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23457E-7 L 0.38776 -0.0006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9.87654E-7 L -0.36502 0.0047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5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2 -0.01188 L 0.1585 -0.428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08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447 L -0.14141 -0.3566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75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33638" flipV="1">
            <a:off x="7510293" y="4472452"/>
            <a:ext cx="2615708" cy="1893119"/>
          </a:xfrm>
          <a:custGeom>
            <a:avLst/>
            <a:gdLst/>
            <a:ahLst/>
            <a:cxnLst/>
            <a:rect l="l" t="t" r="r" b="b"/>
            <a:pathLst>
              <a:path w="2615708" h="1893119">
                <a:moveTo>
                  <a:pt x="0" y="1893119"/>
                </a:moveTo>
                <a:lnTo>
                  <a:pt x="2615709" y="1893119"/>
                </a:lnTo>
                <a:lnTo>
                  <a:pt x="2615709" y="0"/>
                </a:lnTo>
                <a:lnTo>
                  <a:pt x="0" y="0"/>
                </a:lnTo>
                <a:lnTo>
                  <a:pt x="0" y="18931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2235835" y="4486930"/>
            <a:ext cx="5665065" cy="2266026"/>
          </a:xfrm>
          <a:custGeom>
            <a:avLst/>
            <a:gdLst/>
            <a:ahLst/>
            <a:cxnLst/>
            <a:rect l="l" t="t" r="r" b="b"/>
            <a:pathLst>
              <a:path w="5665065" h="2266026">
                <a:moveTo>
                  <a:pt x="0" y="0"/>
                </a:moveTo>
                <a:lnTo>
                  <a:pt x="5665065" y="0"/>
                </a:lnTo>
                <a:lnTo>
                  <a:pt x="5665065" y="2266026"/>
                </a:lnTo>
                <a:lnTo>
                  <a:pt x="0" y="2266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4" name="Group 4"/>
          <p:cNvGrpSpPr/>
          <p:nvPr/>
        </p:nvGrpSpPr>
        <p:grpSpPr>
          <a:xfrm>
            <a:off x="10353593" y="6095731"/>
            <a:ext cx="4757764" cy="1800205"/>
            <a:chOff x="0" y="0"/>
            <a:chExt cx="1253074" cy="4741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53074" cy="474128"/>
            </a:xfrm>
            <a:custGeom>
              <a:avLst/>
              <a:gdLst/>
              <a:ahLst/>
              <a:cxnLst/>
              <a:rect l="l" t="t" r="r" b="b"/>
              <a:pathLst>
                <a:path w="1253074" h="474128">
                  <a:moveTo>
                    <a:pt x="0" y="0"/>
                  </a:moveTo>
                  <a:lnTo>
                    <a:pt x="1253074" y="0"/>
                  </a:lnTo>
                  <a:lnTo>
                    <a:pt x="1253074" y="474128"/>
                  </a:lnTo>
                  <a:lnTo>
                    <a:pt x="0" y="4741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796B"/>
              </a:solidFill>
              <a:prstDash val="lgDash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1253074" cy="5693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712985" y="4160713"/>
            <a:ext cx="1339180" cy="4114800"/>
          </a:xfrm>
          <a:custGeom>
            <a:avLst/>
            <a:gdLst/>
            <a:ahLst/>
            <a:cxnLst/>
            <a:rect l="l" t="t" r="r" b="b"/>
            <a:pathLst>
              <a:path w="1339180" h="4114800">
                <a:moveTo>
                  <a:pt x="0" y="0"/>
                </a:moveTo>
                <a:lnTo>
                  <a:pt x="1339180" y="0"/>
                </a:lnTo>
                <a:lnTo>
                  <a:pt x="13391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5068366" y="-621118"/>
            <a:ext cx="4428669" cy="39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latin typeface="Arial"/>
              </a:rPr>
              <a:t>Diminuição</a:t>
            </a:r>
            <a:r>
              <a:rPr lang="en-US" sz="2400" dirty="0">
                <a:latin typeface="Arial"/>
              </a:rPr>
              <a:t> das </a:t>
            </a:r>
            <a:r>
              <a:rPr lang="en-US" sz="2400" dirty="0" err="1">
                <a:latin typeface="Arial"/>
              </a:rPr>
              <a:t>trocas</a:t>
            </a:r>
            <a:r>
              <a:rPr lang="en-US" sz="2400" dirty="0">
                <a:latin typeface="Arial"/>
              </a:rPr>
              <a:t> de </a:t>
            </a:r>
            <a:r>
              <a:rPr lang="en-US" sz="2400" dirty="0" err="1">
                <a:latin typeface="Arial"/>
              </a:rPr>
              <a:t>calor</a:t>
            </a:r>
            <a:r>
              <a:rPr lang="en-US" sz="2400" dirty="0">
                <a:latin typeface="Arial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42950"/>
            <a:ext cx="5600700" cy="1260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sz="7400" dirty="0" err="1">
                <a:solidFill>
                  <a:srgbClr val="0E403A"/>
                </a:solidFill>
                <a:latin typeface="Arial Bold"/>
              </a:rPr>
              <a:t>Introdução</a:t>
            </a:r>
            <a:endParaRPr lang="en-US" sz="7400" dirty="0">
              <a:solidFill>
                <a:srgbClr val="0E403A"/>
              </a:solidFill>
              <a:latin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04439" y="2720625"/>
            <a:ext cx="807196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E403A"/>
                </a:solidFill>
                <a:latin typeface="Open Sans Bold"/>
              </a:rPr>
              <a:t>Princípio fundamental de uma garrafa térmica: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54032" y="4914900"/>
            <a:ext cx="4428669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E403A"/>
                </a:solidFill>
                <a:latin typeface="Arial"/>
              </a:rPr>
              <a:t>Manter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a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temperatura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inicial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do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líquido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durante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o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máximo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de tempo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possível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76201" y="6266367"/>
            <a:ext cx="1339179" cy="453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E403A"/>
                </a:solidFill>
                <a:latin typeface="Open Sans Bold"/>
              </a:rPr>
              <a:t>Como?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6.17284E-7 L 0.14739 -6.17284E-7 C 0.21345 -6.17284E-7 0.29488 0.20093 0.29488 0.3642 L 0.29488 0.72855 " pathEditMode="relative" rAng="0" ptsTypes="AAAA"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3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6732" y="4193190"/>
            <a:ext cx="3086100" cy="1900619"/>
            <a:chOff x="0" y="0"/>
            <a:chExt cx="928621" cy="5719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8621" cy="571905"/>
            </a:xfrm>
            <a:custGeom>
              <a:avLst/>
              <a:gdLst/>
              <a:ahLst/>
              <a:cxnLst/>
              <a:rect l="l" t="t" r="r" b="b"/>
              <a:pathLst>
                <a:path w="928621" h="571905">
                  <a:moveTo>
                    <a:pt x="0" y="50800"/>
                  </a:moveTo>
                  <a:lnTo>
                    <a:pt x="464310" y="0"/>
                  </a:lnTo>
                  <a:lnTo>
                    <a:pt x="928621" y="50800"/>
                  </a:lnTo>
                  <a:lnTo>
                    <a:pt x="928621" y="521105"/>
                  </a:lnTo>
                  <a:lnTo>
                    <a:pt x="464310" y="571905"/>
                  </a:lnTo>
                  <a:lnTo>
                    <a:pt x="0" y="52110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796B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9850"/>
              <a:ext cx="928621" cy="616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00950" y="4193190"/>
            <a:ext cx="3086100" cy="1900619"/>
            <a:chOff x="0" y="0"/>
            <a:chExt cx="928621" cy="5719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8621" cy="571905"/>
            </a:xfrm>
            <a:custGeom>
              <a:avLst/>
              <a:gdLst/>
              <a:ahLst/>
              <a:cxnLst/>
              <a:rect l="l" t="t" r="r" b="b"/>
              <a:pathLst>
                <a:path w="928621" h="571905">
                  <a:moveTo>
                    <a:pt x="0" y="50800"/>
                  </a:moveTo>
                  <a:lnTo>
                    <a:pt x="464310" y="0"/>
                  </a:lnTo>
                  <a:lnTo>
                    <a:pt x="928621" y="50800"/>
                  </a:lnTo>
                  <a:lnTo>
                    <a:pt x="928621" y="521105"/>
                  </a:lnTo>
                  <a:lnTo>
                    <a:pt x="464310" y="571905"/>
                  </a:lnTo>
                  <a:lnTo>
                    <a:pt x="0" y="52110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8A30E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9850"/>
              <a:ext cx="928621" cy="616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35814" y="4193190"/>
            <a:ext cx="3086100" cy="1900619"/>
            <a:chOff x="0" y="0"/>
            <a:chExt cx="928621" cy="5719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8621" cy="571905"/>
            </a:xfrm>
            <a:custGeom>
              <a:avLst/>
              <a:gdLst/>
              <a:ahLst/>
              <a:cxnLst/>
              <a:rect l="l" t="t" r="r" b="b"/>
              <a:pathLst>
                <a:path w="928621" h="571905">
                  <a:moveTo>
                    <a:pt x="0" y="50800"/>
                  </a:moveTo>
                  <a:lnTo>
                    <a:pt x="464310" y="0"/>
                  </a:lnTo>
                  <a:lnTo>
                    <a:pt x="928621" y="50800"/>
                  </a:lnTo>
                  <a:lnTo>
                    <a:pt x="928621" y="521105"/>
                  </a:lnTo>
                  <a:lnTo>
                    <a:pt x="464310" y="571905"/>
                  </a:lnTo>
                  <a:lnTo>
                    <a:pt x="0" y="521105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BB6164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9850"/>
              <a:ext cx="928621" cy="616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316733">
            <a:off x="6069170" y="4614720"/>
            <a:ext cx="1025442" cy="1107090"/>
          </a:xfrm>
          <a:custGeom>
            <a:avLst/>
            <a:gdLst/>
            <a:ahLst/>
            <a:cxnLst/>
            <a:rect l="l" t="t" r="r" b="b"/>
            <a:pathLst>
              <a:path w="1025442" h="1107090">
                <a:moveTo>
                  <a:pt x="0" y="0"/>
                </a:moveTo>
                <a:lnTo>
                  <a:pt x="1025442" y="0"/>
                </a:lnTo>
                <a:lnTo>
                  <a:pt x="1025442" y="1107090"/>
                </a:lnTo>
                <a:lnTo>
                  <a:pt x="0" y="1107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2" name="TextBox 12"/>
          <p:cNvSpPr txBox="1"/>
          <p:nvPr/>
        </p:nvSpPr>
        <p:spPr>
          <a:xfrm>
            <a:off x="1028700" y="742950"/>
            <a:ext cx="8559191" cy="141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sz="7400">
                <a:solidFill>
                  <a:srgbClr val="0E403A"/>
                </a:solidFill>
                <a:latin typeface="Arial Bold"/>
              </a:rPr>
              <a:t>Conceitos teóricos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1799" y="2813598"/>
            <a:ext cx="4742379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E403A"/>
                </a:solidFill>
                <a:latin typeface="Arial"/>
              </a:rPr>
              <a:t>Três formas de troca de calor: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63607" y="6231168"/>
            <a:ext cx="3512350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 err="1">
                <a:solidFill>
                  <a:srgbClr val="0E403A"/>
                </a:solidFill>
                <a:latin typeface="Arial"/>
              </a:rPr>
              <a:t>Tansmitido</a:t>
            </a:r>
            <a:r>
              <a:rPr lang="en-US" sz="2599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599" dirty="0" err="1">
                <a:solidFill>
                  <a:srgbClr val="0E403A"/>
                </a:solidFill>
                <a:latin typeface="Arial"/>
              </a:rPr>
              <a:t>por</a:t>
            </a:r>
            <a:r>
              <a:rPr lang="en-US" sz="2599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599" dirty="0" err="1">
                <a:solidFill>
                  <a:srgbClr val="0E403A"/>
                </a:solidFill>
                <a:latin typeface="Arial"/>
              </a:rPr>
              <a:t>ondas</a:t>
            </a:r>
            <a:r>
              <a:rPr lang="en-US" sz="2599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599" dirty="0" err="1">
                <a:solidFill>
                  <a:srgbClr val="0E403A"/>
                </a:solidFill>
                <a:latin typeface="Arial"/>
              </a:rPr>
              <a:t>eletromagnéticas</a:t>
            </a:r>
            <a:r>
              <a:rPr lang="en-US" sz="2599" dirty="0">
                <a:solidFill>
                  <a:srgbClr val="0E403A"/>
                </a:solidFill>
                <a:latin typeface="Arial"/>
              </a:rPr>
              <a:t> 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E403A"/>
                </a:solidFill>
                <a:latin typeface="Arial"/>
              </a:rPr>
              <a:t>(e.g. luz solar)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53015" y="6240693"/>
            <a:ext cx="4781971" cy="171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E403A"/>
                </a:solidFill>
                <a:latin typeface="Arial"/>
              </a:rPr>
              <a:t>Troca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de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energia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cinética</a:t>
            </a:r>
            <a:endParaRPr lang="en-US" sz="2400" dirty="0">
              <a:solidFill>
                <a:srgbClr val="0E403A"/>
              </a:solidFill>
              <a:latin typeface="Arial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E403A"/>
                </a:solidFill>
                <a:latin typeface="Arial"/>
              </a:rPr>
              <a:t>entre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partículas</a:t>
            </a:r>
            <a:endParaRPr lang="en-US" sz="2400" dirty="0">
              <a:solidFill>
                <a:srgbClr val="0E403A"/>
              </a:solidFill>
              <a:latin typeface="Arial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E403A"/>
                </a:solidFill>
                <a:latin typeface="Arial"/>
              </a:rPr>
              <a:t> (e.g.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calor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transmitido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de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uma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frigideira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para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os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alimentos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nela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38710" y="6240693"/>
            <a:ext cx="4080307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0E403A"/>
                </a:solidFill>
                <a:latin typeface="Arial"/>
              </a:rPr>
              <a:t>Fluídos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em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movimento</a:t>
            </a:r>
            <a:endParaRPr lang="en-US" sz="2400" dirty="0">
              <a:solidFill>
                <a:srgbClr val="0E403A"/>
              </a:solidFill>
              <a:latin typeface="Arial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E403A"/>
                </a:solidFill>
                <a:latin typeface="Arial"/>
              </a:rPr>
              <a:t> (e.g.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funcionamento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 de um </a:t>
            </a:r>
            <a:r>
              <a:rPr lang="en-US" sz="2400" dirty="0" err="1">
                <a:solidFill>
                  <a:srgbClr val="0E403A"/>
                </a:solidFill>
                <a:latin typeface="Arial"/>
              </a:rPr>
              <a:t>frigorífico</a:t>
            </a:r>
            <a:r>
              <a:rPr lang="en-US" sz="2400" dirty="0">
                <a:solidFill>
                  <a:srgbClr val="0E403A"/>
                </a:solidFill>
                <a:latin typeface="Arial"/>
              </a:rPr>
              <a:t>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00394" y="4859655"/>
            <a:ext cx="1638776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dirty="0" err="1">
                <a:solidFill>
                  <a:srgbClr val="FBE8D7"/>
                </a:solidFill>
                <a:latin typeface="Arial Bold"/>
              </a:rPr>
              <a:t>Irradiação</a:t>
            </a:r>
            <a:endParaRPr lang="en-US" sz="2699" dirty="0">
              <a:solidFill>
                <a:srgbClr val="FBE8D7"/>
              </a:solidFill>
              <a:latin typeface="Arial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229600" y="4859655"/>
            <a:ext cx="1828681" cy="46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dirty="0" err="1">
                <a:solidFill>
                  <a:srgbClr val="0E403A"/>
                </a:solidFill>
                <a:latin typeface="Arial Bold"/>
              </a:rPr>
              <a:t>Condução</a:t>
            </a:r>
            <a:endParaRPr lang="en-US" sz="2699" dirty="0">
              <a:solidFill>
                <a:srgbClr val="0E403A"/>
              </a:solidFill>
              <a:latin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164345" y="4834890"/>
            <a:ext cx="1829038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dirty="0" err="1">
                <a:solidFill>
                  <a:srgbClr val="FFFFFF"/>
                </a:solidFill>
                <a:latin typeface="Arial Bold"/>
              </a:rPr>
              <a:t>Convecção</a:t>
            </a:r>
            <a:endParaRPr lang="en-US" sz="2699" dirty="0">
              <a:solidFill>
                <a:srgbClr val="FFFFFF"/>
              </a:solidFill>
              <a:latin typeface="Arial Bold"/>
            </a:endParaRPr>
          </a:p>
        </p:txBody>
      </p:sp>
      <p:sp>
        <p:nvSpPr>
          <p:cNvPr id="20" name="Freeform 20"/>
          <p:cNvSpPr/>
          <p:nvPr/>
        </p:nvSpPr>
        <p:spPr>
          <a:xfrm rot="5316733">
            <a:off x="11098711" y="4589955"/>
            <a:ext cx="1025442" cy="1107090"/>
          </a:xfrm>
          <a:custGeom>
            <a:avLst/>
            <a:gdLst/>
            <a:ahLst/>
            <a:cxnLst/>
            <a:rect l="l" t="t" r="r" b="b"/>
            <a:pathLst>
              <a:path w="1025442" h="1107090">
                <a:moveTo>
                  <a:pt x="0" y="0"/>
                </a:moveTo>
                <a:lnTo>
                  <a:pt x="1025442" y="0"/>
                </a:lnTo>
                <a:lnTo>
                  <a:pt x="1025442" y="1107090"/>
                </a:lnTo>
                <a:lnTo>
                  <a:pt x="0" y="1107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56348" y="3055408"/>
            <a:ext cx="443684" cy="619356"/>
          </a:xfrm>
          <a:custGeom>
            <a:avLst/>
            <a:gdLst/>
            <a:ahLst/>
            <a:cxnLst/>
            <a:rect l="l" t="t" r="r" b="b"/>
            <a:pathLst>
              <a:path w="443684" h="619356">
                <a:moveTo>
                  <a:pt x="0" y="0"/>
                </a:moveTo>
                <a:lnTo>
                  <a:pt x="443684" y="0"/>
                </a:lnTo>
                <a:lnTo>
                  <a:pt x="443684" y="619356"/>
                </a:lnTo>
                <a:lnTo>
                  <a:pt x="0" y="619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742950"/>
            <a:ext cx="13677900" cy="1260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360"/>
              </a:lnSpc>
              <a:spcBef>
                <a:spcPct val="0"/>
              </a:spcBef>
            </a:pPr>
            <a:r>
              <a:rPr lang="en-US" sz="7400" u="none" strike="noStrike" dirty="0" err="1">
                <a:solidFill>
                  <a:srgbClr val="0E403A"/>
                </a:solidFill>
                <a:latin typeface="Arial Bold"/>
              </a:rPr>
              <a:t>Aplicação</a:t>
            </a:r>
            <a:r>
              <a:rPr lang="en-US" sz="7400" u="none" strike="noStrike" dirty="0">
                <a:solidFill>
                  <a:srgbClr val="0E403A"/>
                </a:solidFill>
                <a:latin typeface="Arial Bold"/>
              </a:rPr>
              <a:t> </a:t>
            </a:r>
            <a:r>
              <a:rPr lang="en-US" sz="7400" u="none" strike="noStrike" dirty="0" err="1">
                <a:solidFill>
                  <a:srgbClr val="0E403A"/>
                </a:solidFill>
                <a:latin typeface="Arial Bold"/>
              </a:rPr>
              <a:t>teórica</a:t>
            </a:r>
            <a:r>
              <a:rPr lang="en-US" sz="7400" u="none" strike="noStrike" dirty="0">
                <a:solidFill>
                  <a:srgbClr val="0E403A"/>
                </a:solidFill>
                <a:latin typeface="Arial Bold"/>
              </a:rPr>
              <a:t> no </a:t>
            </a:r>
            <a:r>
              <a:rPr lang="en-US" sz="7400" u="none" strike="noStrike" dirty="0" err="1">
                <a:solidFill>
                  <a:srgbClr val="0E403A"/>
                </a:solidFill>
                <a:latin typeface="Arial Bold"/>
              </a:rPr>
              <a:t>produto</a:t>
            </a:r>
            <a:endParaRPr lang="en-US" sz="7400" u="none" strike="noStrike" dirty="0">
              <a:solidFill>
                <a:srgbClr val="0E403A"/>
              </a:solidFill>
              <a:latin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26873" y="2478114"/>
            <a:ext cx="936950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E403A"/>
                </a:solidFill>
                <a:latin typeface="Open Sans"/>
              </a:rPr>
              <a:t>Camada dupla em aço inox com vácuo entre elas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75335" y="3252489"/>
            <a:ext cx="9491020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E403A"/>
                </a:solidFill>
                <a:latin typeface="Open Sans Bold"/>
              </a:rPr>
              <a:t>Diminui</a:t>
            </a:r>
            <a:r>
              <a:rPr lang="en-US" sz="2499">
                <a:solidFill>
                  <a:srgbClr val="0E403A"/>
                </a:solidFill>
                <a:latin typeface="Open Sans"/>
              </a:rPr>
              <a:t> as trocas de calor através da </a:t>
            </a:r>
            <a:r>
              <a:rPr lang="en-US" sz="2499">
                <a:solidFill>
                  <a:srgbClr val="0E403A"/>
                </a:solidFill>
                <a:latin typeface="Open Sans Bold"/>
              </a:rPr>
              <a:t>condução </a:t>
            </a:r>
            <a:r>
              <a:rPr lang="en-US" sz="2499">
                <a:solidFill>
                  <a:srgbClr val="0E403A"/>
                </a:solidFill>
                <a:latin typeface="Open Sans"/>
              </a:rPr>
              <a:t>e </a:t>
            </a:r>
            <a:r>
              <a:rPr lang="en-US" sz="2499">
                <a:solidFill>
                  <a:srgbClr val="0E403A"/>
                </a:solidFill>
                <a:latin typeface="Open Sans Bold"/>
              </a:rPr>
              <a:t>convecção </a:t>
            </a:r>
          </a:p>
        </p:txBody>
      </p:sp>
      <p:sp>
        <p:nvSpPr>
          <p:cNvPr id="8" name="Freeform 8"/>
          <p:cNvSpPr/>
          <p:nvPr/>
        </p:nvSpPr>
        <p:spPr>
          <a:xfrm>
            <a:off x="540267" y="3814764"/>
            <a:ext cx="17280000" cy="6205536"/>
          </a:xfrm>
          <a:custGeom>
            <a:avLst/>
            <a:gdLst/>
            <a:ahLst/>
            <a:cxnLst/>
            <a:rect l="l" t="t" r="r" b="b"/>
            <a:pathLst>
              <a:path w="4196195" h="1255967">
                <a:moveTo>
                  <a:pt x="0" y="0"/>
                </a:moveTo>
                <a:lnTo>
                  <a:pt x="4196195" y="0"/>
                </a:lnTo>
                <a:lnTo>
                  <a:pt x="4196195" y="1255967"/>
                </a:lnTo>
                <a:lnTo>
                  <a:pt x="0" y="125596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t-PT" dirty="0"/>
          </a:p>
        </p:txBody>
      </p:sp>
      <p:sp>
        <p:nvSpPr>
          <p:cNvPr id="9" name="TextBox 9"/>
          <p:cNvSpPr txBox="1"/>
          <p:nvPr/>
        </p:nvSpPr>
        <p:spPr>
          <a:xfrm>
            <a:off x="540267" y="3344149"/>
            <a:ext cx="17280000" cy="667615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1AD1942C-AD64-7B0A-3B7E-3CA6EE37EFF0}"/>
              </a:ext>
            </a:extLst>
          </p:cNvPr>
          <p:cNvGrpSpPr/>
          <p:nvPr/>
        </p:nvGrpSpPr>
        <p:grpSpPr>
          <a:xfrm>
            <a:off x="261176" y="4216945"/>
            <a:ext cx="6940828" cy="5029573"/>
            <a:chOff x="1663890" y="4909062"/>
            <a:chExt cx="3822894" cy="2723843"/>
          </a:xfrm>
        </p:grpSpPr>
        <p:cxnSp>
          <p:nvCxnSpPr>
            <p:cNvPr id="64" name="Conexão reta unidirecional 63">
              <a:extLst>
                <a:ext uri="{FF2B5EF4-FFF2-40B4-BE49-F238E27FC236}">
                  <a16:creationId xmlns:a16="http://schemas.microsoft.com/office/drawing/2014/main" id="{702BCB83-510B-EA45-BDF4-9E204ED1CD1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798" y="6810774"/>
              <a:ext cx="533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5BF52F4-0C6F-C9F1-A8E7-C6DD0B82042A}"/>
                </a:ext>
              </a:extLst>
            </p:cNvPr>
            <p:cNvGrpSpPr/>
            <p:nvPr/>
          </p:nvGrpSpPr>
          <p:grpSpPr>
            <a:xfrm>
              <a:off x="1663890" y="4909062"/>
              <a:ext cx="3822894" cy="2723843"/>
              <a:chOff x="1663890" y="4909062"/>
              <a:chExt cx="3822894" cy="2723843"/>
            </a:xfrm>
          </p:grpSpPr>
          <p:grpSp>
            <p:nvGrpSpPr>
              <p:cNvPr id="60" name="Agrupar 59">
                <a:extLst>
                  <a:ext uri="{FF2B5EF4-FFF2-40B4-BE49-F238E27FC236}">
                    <a16:creationId xmlns:a16="http://schemas.microsoft.com/office/drawing/2014/main" id="{F30CA662-BABA-6787-77E3-E20925A77CFB}"/>
                  </a:ext>
                </a:extLst>
              </p:cNvPr>
              <p:cNvGrpSpPr/>
              <p:nvPr/>
            </p:nvGrpSpPr>
            <p:grpSpPr>
              <a:xfrm>
                <a:off x="1663890" y="4909062"/>
                <a:ext cx="3822894" cy="2723843"/>
                <a:chOff x="1663890" y="4909062"/>
                <a:chExt cx="3822894" cy="2723843"/>
              </a:xfrm>
            </p:grpSpPr>
            <p:grpSp>
              <p:nvGrpSpPr>
                <p:cNvPr id="54" name="Agrupar 53">
                  <a:extLst>
                    <a:ext uri="{FF2B5EF4-FFF2-40B4-BE49-F238E27FC236}">
                      <a16:creationId xmlns:a16="http://schemas.microsoft.com/office/drawing/2014/main" id="{07B9DBD2-CFFA-9E15-4968-E154D77CE4C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663890" y="4909062"/>
                  <a:ext cx="3646260" cy="2723843"/>
                  <a:chOff x="1663890" y="4909062"/>
                  <a:chExt cx="3646260" cy="2723843"/>
                </a:xfrm>
              </p:grpSpPr>
              <p:cxnSp>
                <p:nvCxnSpPr>
                  <p:cNvPr id="53" name="Conexão reta unidirecional 52">
                    <a:extLst>
                      <a:ext uri="{FF2B5EF4-FFF2-40B4-BE49-F238E27FC236}">
                        <a16:creationId xmlns:a16="http://schemas.microsoft.com/office/drawing/2014/main" id="{AE693F2B-5780-98CA-8F38-17EFBAE08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29000" y="5192614"/>
                    <a:ext cx="30480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1" name="Agrupar 50">
                    <a:extLst>
                      <a:ext uri="{FF2B5EF4-FFF2-40B4-BE49-F238E27FC236}">
                        <a16:creationId xmlns:a16="http://schemas.microsoft.com/office/drawing/2014/main" id="{E7D2FAA7-1D14-896E-7854-0C0FDC2E87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1663890" y="4909062"/>
                    <a:ext cx="3646260" cy="2723843"/>
                    <a:chOff x="1663890" y="4909062"/>
                    <a:chExt cx="3646260" cy="2723843"/>
                  </a:xfrm>
                </p:grpSpPr>
                <p:pic>
                  <p:nvPicPr>
                    <p:cNvPr id="42" name="Imagem 41">
                      <a:extLst>
                        <a:ext uri="{FF2B5EF4-FFF2-40B4-BE49-F238E27FC236}">
                          <a16:creationId xmlns:a16="http://schemas.microsoft.com/office/drawing/2014/main" id="{1FD34A5A-E522-694D-4067-E448B54B1D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7843" b="90196" l="9855" r="89984">
                                  <a14:foregroundMark x1="39580" y1="11569" x2="39742" y2="8039"/>
                                  <a14:foregroundMark x1="31341" y1="21176" x2="36672" y2="21765"/>
                                  <a14:foregroundMark x1="38934" y1="14510" x2="31179" y2="30392"/>
                                  <a14:foregroundMark x1="31179" y1="30392" x2="38449" y2="17843"/>
                                  <a14:foregroundMark x1="38449" y1="17843" x2="31341" y2="35882"/>
                                  <a14:foregroundMark x1="31341" y1="35882" x2="33764" y2="36078"/>
                                  <a14:foregroundMark x1="34572" y1="29608" x2="34410" y2="39804"/>
                                  <a14:foregroundMark x1="31018" y1="47843" x2="34249" y2="48235"/>
                                  <a14:foregroundMark x1="32956" y1="44902" x2="32149" y2="77843"/>
                                  <a14:foregroundMark x1="32149" y1="77843" x2="32633" y2="60392"/>
                                  <a14:foregroundMark x1="32633" y1="60392" x2="31826" y2="56078"/>
                                  <a14:foregroundMark x1="34249" y1="47647" x2="34249" y2="83333"/>
                                  <a14:foregroundMark x1="34249" y1="83333" x2="50565" y2="86863"/>
                                  <a14:foregroundMark x1="50565" y1="86863" x2="58966" y2="74510"/>
                                  <a14:foregroundMark x1="58966" y1="74510" x2="58966" y2="56275"/>
                                  <a14:foregroundMark x1="49273" y1="16275" x2="52666" y2="15882"/>
                                  <a14:foregroundMark x1="52181" y1="12549" x2="58158" y2="25686"/>
                                  <a14:foregroundMark x1="58158" y1="25686" x2="57997" y2="47451"/>
                                  <a14:foregroundMark x1="48304" y1="16471" x2="55412" y2="30392"/>
                                  <a14:foregroundMark x1="55412" y1="30392" x2="54604" y2="37451"/>
                                  <a14:foregroundMark x1="54443" y1="37647" x2="55089" y2="80784"/>
                                  <a14:foregroundMark x1="35864" y1="38235" x2="45073" y2="52745"/>
                                  <a14:foregroundMark x1="40388" y1="19804" x2="46527" y2="65882"/>
                                  <a14:foregroundMark x1="46527" y1="65882" x2="37480" y2="76078"/>
                                  <a14:foregroundMark x1="37480" y1="76078" x2="47334" y2="44706"/>
                                  <a14:foregroundMark x1="47334" y1="44706" x2="46042" y2="37451"/>
                                  <a14:foregroundMark x1="42488" y1="15686" x2="51212" y2="60000"/>
                                  <a14:foregroundMark x1="51212" y1="60000" x2="47334" y2="76078"/>
                                  <a14:foregroundMark x1="47334" y1="76078" x2="50889" y2="70784"/>
                                  <a14:foregroundMark x1="36349" y1="89216" x2="36511" y2="90196"/>
                                  <a14:backgroundMark x1="76414" y1="10392" x2="71567" y2="13333"/>
                                  <a14:backgroundMark x1="76414" y1="35882" x2="70113" y2="31373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63890" y="4909062"/>
                      <a:ext cx="3337152" cy="2723843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8" name="Conexão reta 47">
                      <a:extLst>
                        <a:ext uri="{FF2B5EF4-FFF2-40B4-BE49-F238E27FC236}">
                          <a16:creationId xmlns:a16="http://schemas.microsoft.com/office/drawing/2014/main" id="{0777C50A-D21E-1D45-4A91-D90758719D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29000" y="6071129"/>
                      <a:ext cx="330373" cy="1881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CaixaDeTexto 49">
                      <a:extLst>
                        <a:ext uri="{FF2B5EF4-FFF2-40B4-BE49-F238E27FC236}">
                          <a16:creationId xmlns:a16="http://schemas.microsoft.com/office/drawing/2014/main" id="{6245A07B-4364-8E5F-C524-1F1EBEA2F53B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012843" y="6205689"/>
                      <a:ext cx="129730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PT" sz="11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Parede interior</a:t>
                      </a:r>
                    </a:p>
                  </p:txBody>
                </p:sp>
              </p:grpSp>
            </p:grp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A0C143CA-831D-8540-F1C8-9AF06DAF874D}"/>
                    </a:ext>
                  </a:extLst>
                </p:cNvPr>
                <p:cNvSpPr txBox="1"/>
                <p:nvPr/>
              </p:nvSpPr>
              <p:spPr>
                <a:xfrm>
                  <a:off x="1976200" y="5988592"/>
                  <a:ext cx="64029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Vácuo</a:t>
                  </a:r>
                </a:p>
              </p:txBody>
            </p:sp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34E8F766-CF4E-3F06-0F80-492F919AE708}"/>
                    </a:ext>
                  </a:extLst>
                </p:cNvPr>
                <p:cNvSpPr txBox="1"/>
                <p:nvPr/>
              </p:nvSpPr>
              <p:spPr>
                <a:xfrm>
                  <a:off x="4189477" y="7205426"/>
                  <a:ext cx="129730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100" dirty="0"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Apoio isolante</a:t>
                  </a:r>
                </a:p>
              </p:txBody>
            </p:sp>
          </p:grp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D788EA7B-E931-0586-EEE8-5F6C796E56A3}"/>
                  </a:ext>
                </a:extLst>
              </p:cNvPr>
              <p:cNvSpPr txBox="1"/>
              <p:nvPr/>
            </p:nvSpPr>
            <p:spPr>
              <a:xfrm>
                <a:off x="3704754" y="5120207"/>
                <a:ext cx="12973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Tampa isolante</a:t>
                </a:r>
              </a:p>
            </p:txBody>
          </p:sp>
        </p:grp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AD9B2D8-B10E-8810-96BF-385CF59B93D8}"/>
                </a:ext>
              </a:extLst>
            </p:cNvPr>
            <p:cNvSpPr txBox="1"/>
            <p:nvPr/>
          </p:nvSpPr>
          <p:spPr>
            <a:xfrm>
              <a:off x="3886198" y="6770139"/>
              <a:ext cx="12973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1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Parede externa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1491904" y="5327863"/>
            <a:ext cx="1518255" cy="544503"/>
          </a:xfrm>
          <a:custGeom>
            <a:avLst/>
            <a:gdLst/>
            <a:ahLst/>
            <a:cxnLst/>
            <a:rect l="l" t="t" r="r" b="b"/>
            <a:pathLst>
              <a:path w="1989740" h="601896">
                <a:moveTo>
                  <a:pt x="0" y="0"/>
                </a:moveTo>
                <a:lnTo>
                  <a:pt x="1989740" y="0"/>
                </a:lnTo>
                <a:lnTo>
                  <a:pt x="1989740" y="601896"/>
                </a:lnTo>
                <a:lnTo>
                  <a:pt x="0" y="601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14" name="TextBox 14"/>
          <p:cNvSpPr txBox="1"/>
          <p:nvPr/>
        </p:nvSpPr>
        <p:spPr>
          <a:xfrm>
            <a:off x="7330114" y="7324761"/>
            <a:ext cx="4203334" cy="13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00" dirty="0" err="1">
                <a:solidFill>
                  <a:srgbClr val="0E403A"/>
                </a:solidFill>
                <a:latin typeface="Open Sans"/>
              </a:rPr>
              <a:t>Revestida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com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cobre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ou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alumínio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(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capacidade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de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refletir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a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radiação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)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14341854" y="6282689"/>
            <a:ext cx="730976" cy="1317027"/>
          </a:xfrm>
          <a:custGeom>
            <a:avLst/>
            <a:gdLst/>
            <a:ahLst/>
            <a:cxnLst/>
            <a:rect l="l" t="t" r="r" b="b"/>
            <a:pathLst>
              <a:path w="1197738" h="1909437">
                <a:moveTo>
                  <a:pt x="1197738" y="0"/>
                </a:moveTo>
                <a:lnTo>
                  <a:pt x="0" y="0"/>
                </a:lnTo>
                <a:lnTo>
                  <a:pt x="0" y="1909437"/>
                </a:lnTo>
                <a:lnTo>
                  <a:pt x="1197738" y="1909437"/>
                </a:lnTo>
                <a:lnTo>
                  <a:pt x="11977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6" name="Freeform 16"/>
          <p:cNvSpPr/>
          <p:nvPr/>
        </p:nvSpPr>
        <p:spPr>
          <a:xfrm rot="15891028">
            <a:off x="11136699" y="7755918"/>
            <a:ext cx="1083529" cy="1456981"/>
          </a:xfrm>
          <a:custGeom>
            <a:avLst/>
            <a:gdLst/>
            <a:ahLst/>
            <a:cxnLst/>
            <a:rect l="l" t="t" r="r" b="b"/>
            <a:pathLst>
              <a:path w="1197738" h="1909437">
                <a:moveTo>
                  <a:pt x="0" y="0"/>
                </a:moveTo>
                <a:lnTo>
                  <a:pt x="1197738" y="0"/>
                </a:lnTo>
                <a:lnTo>
                  <a:pt x="1197738" y="1909437"/>
                </a:lnTo>
                <a:lnTo>
                  <a:pt x="0" y="19094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7" name="TextBox 17"/>
          <p:cNvSpPr txBox="1"/>
          <p:nvPr/>
        </p:nvSpPr>
        <p:spPr>
          <a:xfrm>
            <a:off x="6380981" y="8997929"/>
            <a:ext cx="2286751" cy="438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E403A"/>
                </a:solidFill>
                <a:latin typeface="Open Sans Bold"/>
              </a:rPr>
              <a:t>camada</a:t>
            </a:r>
            <a:r>
              <a:rPr lang="en-US" sz="2199" dirty="0">
                <a:solidFill>
                  <a:srgbClr val="0E403A"/>
                </a:solidFill>
                <a:latin typeface="Open Sans Bold"/>
              </a:rPr>
              <a:t> interior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27613" y="4392060"/>
            <a:ext cx="2799040" cy="447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0E403A"/>
                </a:solidFill>
                <a:latin typeface="Open Sans Bold"/>
              </a:rPr>
              <a:t>camada</a:t>
            </a:r>
            <a:r>
              <a:rPr lang="en-US" sz="2199" dirty="0">
                <a:solidFill>
                  <a:srgbClr val="0E403A"/>
                </a:solidFill>
                <a:latin typeface="Open Sans Bold"/>
              </a:rPr>
              <a:t> exterior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0114" y="4974418"/>
            <a:ext cx="4170984" cy="1313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00" dirty="0" err="1">
                <a:solidFill>
                  <a:srgbClr val="0E403A"/>
                </a:solidFill>
                <a:latin typeface="Open Sans"/>
              </a:rPr>
              <a:t>Contacto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direto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com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os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fluídos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(e.g.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ar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) e com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os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sólidos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(e.g. as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nossas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Open Sans"/>
              </a:rPr>
              <a:t>mãos</a:t>
            </a:r>
            <a:r>
              <a:rPr lang="en-US" sz="2400" dirty="0">
                <a:solidFill>
                  <a:srgbClr val="0E403A"/>
                </a:solidFill>
                <a:latin typeface="Open Sans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509282" y="4839480"/>
            <a:ext cx="4007576" cy="1317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err="1">
                <a:solidFill>
                  <a:srgbClr val="0E403A"/>
                </a:solidFill>
                <a:latin typeface="Open Sans"/>
              </a:rPr>
              <a:t>Revestida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com </a:t>
            </a:r>
            <a:r>
              <a:rPr lang="en-US" sz="2499" dirty="0" err="1">
                <a:solidFill>
                  <a:srgbClr val="0E403A"/>
                </a:solidFill>
                <a:latin typeface="Open Sans"/>
              </a:rPr>
              <a:t>uma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0E403A"/>
                </a:solidFill>
                <a:latin typeface="Open Sans"/>
              </a:rPr>
              <a:t>tinta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de </a:t>
            </a:r>
            <a:r>
              <a:rPr lang="en-US" sz="2499" dirty="0" err="1">
                <a:solidFill>
                  <a:srgbClr val="0E403A"/>
                </a:solidFill>
                <a:latin typeface="Open Sans"/>
              </a:rPr>
              <a:t>cor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</a:t>
            </a:r>
            <a:r>
              <a:rPr lang="en-US" sz="2499" dirty="0" err="1">
                <a:solidFill>
                  <a:srgbClr val="0E403A"/>
                </a:solidFill>
                <a:latin typeface="Open Sans"/>
              </a:rPr>
              <a:t>metálica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(</a:t>
            </a:r>
            <a:r>
              <a:rPr lang="en-US" sz="2499" dirty="0" err="1">
                <a:solidFill>
                  <a:srgbClr val="0E403A"/>
                </a:solidFill>
                <a:latin typeface="Open Sans"/>
              </a:rPr>
              <a:t>reflete</a:t>
            </a:r>
            <a:r>
              <a:rPr lang="en-US" sz="2499" dirty="0">
                <a:solidFill>
                  <a:srgbClr val="0E403A"/>
                </a:solidFill>
                <a:latin typeface="Open Sans"/>
              </a:rPr>
              <a:t> a luz solar)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46359" y="6430034"/>
            <a:ext cx="2127600" cy="1529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E403A"/>
                </a:solidFill>
                <a:latin typeface="Arial Bold"/>
              </a:rPr>
              <a:t>Impede a </a:t>
            </a:r>
            <a:r>
              <a:rPr lang="en-US" sz="2400" dirty="0" err="1">
                <a:solidFill>
                  <a:srgbClr val="0E403A"/>
                </a:solidFill>
                <a:latin typeface="Arial Bold"/>
              </a:rPr>
              <a:t>troca</a:t>
            </a:r>
            <a:r>
              <a:rPr lang="en-US" sz="2400" dirty="0">
                <a:solidFill>
                  <a:srgbClr val="0E403A"/>
                </a:solidFill>
                <a:latin typeface="Arial Bold"/>
              </a:rPr>
              <a:t> de </a:t>
            </a:r>
            <a:r>
              <a:rPr lang="en-US" sz="2400" dirty="0" err="1">
                <a:solidFill>
                  <a:srgbClr val="0E403A"/>
                </a:solidFill>
                <a:latin typeface="Arial Bold"/>
              </a:rPr>
              <a:t>calor</a:t>
            </a:r>
            <a:r>
              <a:rPr lang="en-US" sz="2400" dirty="0">
                <a:solidFill>
                  <a:srgbClr val="0E403A"/>
                </a:solidFill>
                <a:latin typeface="Arial Bold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 Bold"/>
              </a:rPr>
              <a:t>por</a:t>
            </a:r>
            <a:r>
              <a:rPr lang="en-US" sz="2400" dirty="0">
                <a:solidFill>
                  <a:srgbClr val="0E403A"/>
                </a:solidFill>
                <a:latin typeface="Arial Bold"/>
              </a:rPr>
              <a:t> </a:t>
            </a:r>
            <a:r>
              <a:rPr lang="en-US" sz="2400" dirty="0" err="1">
                <a:solidFill>
                  <a:srgbClr val="0E403A"/>
                </a:solidFill>
                <a:latin typeface="Arial Bold"/>
              </a:rPr>
              <a:t>radiação</a:t>
            </a:r>
            <a:endParaRPr lang="en-US" sz="2400" dirty="0">
              <a:solidFill>
                <a:srgbClr val="0E403A"/>
              </a:solidFill>
              <a:latin typeface="Arial Bold"/>
            </a:endParaRPr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57556FD9-AE09-D8CF-08C5-C3A492ABE4D1}"/>
              </a:ext>
            </a:extLst>
          </p:cNvPr>
          <p:cNvSpPr/>
          <p:nvPr/>
        </p:nvSpPr>
        <p:spPr>
          <a:xfrm rot="14871099">
            <a:off x="8780435" y="8720714"/>
            <a:ext cx="545421" cy="1191438"/>
          </a:xfrm>
          <a:custGeom>
            <a:avLst/>
            <a:gdLst/>
            <a:ahLst/>
            <a:cxnLst/>
            <a:rect l="l" t="t" r="r" b="b"/>
            <a:pathLst>
              <a:path w="1197738" h="1909437">
                <a:moveTo>
                  <a:pt x="1197738" y="0"/>
                </a:moveTo>
                <a:lnTo>
                  <a:pt x="0" y="0"/>
                </a:lnTo>
                <a:lnTo>
                  <a:pt x="0" y="1909437"/>
                </a:lnTo>
                <a:lnTo>
                  <a:pt x="1197738" y="1909437"/>
                </a:lnTo>
                <a:lnTo>
                  <a:pt x="11977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9" name="Freeform 15">
            <a:extLst>
              <a:ext uri="{FF2B5EF4-FFF2-40B4-BE49-F238E27FC236}">
                <a16:creationId xmlns:a16="http://schemas.microsoft.com/office/drawing/2014/main" id="{CF1948CC-BD02-7473-0291-E27A20A21848}"/>
              </a:ext>
            </a:extLst>
          </p:cNvPr>
          <p:cNvSpPr/>
          <p:nvPr/>
        </p:nvSpPr>
        <p:spPr>
          <a:xfrm rot="16852406" flipH="1">
            <a:off x="8907327" y="3887589"/>
            <a:ext cx="545421" cy="1191438"/>
          </a:xfrm>
          <a:custGeom>
            <a:avLst/>
            <a:gdLst/>
            <a:ahLst/>
            <a:cxnLst/>
            <a:rect l="l" t="t" r="r" b="b"/>
            <a:pathLst>
              <a:path w="1197738" h="1909437">
                <a:moveTo>
                  <a:pt x="1197738" y="0"/>
                </a:moveTo>
                <a:lnTo>
                  <a:pt x="0" y="0"/>
                </a:lnTo>
                <a:lnTo>
                  <a:pt x="0" y="1909437"/>
                </a:lnTo>
                <a:lnTo>
                  <a:pt x="1197738" y="1909437"/>
                </a:lnTo>
                <a:lnTo>
                  <a:pt x="119773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1" grpId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52475"/>
            <a:ext cx="16921996" cy="120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6600" u="none" strike="noStrike" dirty="0">
                <a:solidFill>
                  <a:srgbClr val="0E403A"/>
                </a:solidFill>
                <a:latin typeface="Arial Bold"/>
              </a:rPr>
              <a:t>Como </a:t>
            </a:r>
            <a:r>
              <a:rPr lang="en-US" sz="6600" u="none" strike="noStrike" dirty="0" err="1">
                <a:solidFill>
                  <a:srgbClr val="0E403A"/>
                </a:solidFill>
                <a:latin typeface="Arial Bold"/>
              </a:rPr>
              <a:t>escolher</a:t>
            </a:r>
            <a:r>
              <a:rPr lang="en-US" sz="6600" u="none" strike="noStrike" dirty="0">
                <a:solidFill>
                  <a:srgbClr val="0E403A"/>
                </a:solidFill>
                <a:latin typeface="Arial Bold"/>
              </a:rPr>
              <a:t> </a:t>
            </a:r>
            <a:r>
              <a:rPr lang="en-US" sz="6600" u="none" strike="noStrike" dirty="0" err="1">
                <a:solidFill>
                  <a:srgbClr val="0E403A"/>
                </a:solidFill>
                <a:latin typeface="Arial Bold"/>
              </a:rPr>
              <a:t>bem</a:t>
            </a:r>
            <a:r>
              <a:rPr lang="en-US" sz="6600" u="none" strike="noStrike" dirty="0">
                <a:solidFill>
                  <a:srgbClr val="0E403A"/>
                </a:solidFill>
                <a:latin typeface="Arial Bold"/>
              </a:rPr>
              <a:t> a </a:t>
            </a:r>
            <a:r>
              <a:rPr lang="en-US" sz="6600" u="none" strike="noStrike" dirty="0" err="1">
                <a:solidFill>
                  <a:srgbClr val="0E403A"/>
                </a:solidFill>
                <a:latin typeface="Arial Bold"/>
              </a:rPr>
              <a:t>garrafa</a:t>
            </a:r>
            <a:r>
              <a:rPr lang="en-US" sz="6600" u="none" strike="noStrike" dirty="0">
                <a:solidFill>
                  <a:srgbClr val="0E403A"/>
                </a:solidFill>
                <a:latin typeface="Arial Bold"/>
              </a:rPr>
              <a:t> </a:t>
            </a:r>
            <a:r>
              <a:rPr lang="en-US" sz="6600" u="none" strike="noStrike" dirty="0" err="1">
                <a:solidFill>
                  <a:srgbClr val="0E403A"/>
                </a:solidFill>
                <a:latin typeface="Arial Bold"/>
              </a:rPr>
              <a:t>térmica</a:t>
            </a:r>
            <a:r>
              <a:rPr lang="en-US" sz="6600" u="none" strike="noStrike" dirty="0">
                <a:solidFill>
                  <a:srgbClr val="0E403A"/>
                </a:solidFill>
                <a:latin typeface="Arial Bold"/>
              </a:rPr>
              <a:t>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533738" y="3601345"/>
            <a:ext cx="3776181" cy="4206359"/>
            <a:chOff x="0" y="0"/>
            <a:chExt cx="1015471" cy="11311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5471" cy="1131152"/>
            </a:xfrm>
            <a:custGeom>
              <a:avLst/>
              <a:gdLst/>
              <a:ahLst/>
              <a:cxnLst/>
              <a:rect l="l" t="t" r="r" b="b"/>
              <a:pathLst>
                <a:path w="1015471" h="1131152">
                  <a:moveTo>
                    <a:pt x="30076" y="0"/>
                  </a:moveTo>
                  <a:lnTo>
                    <a:pt x="985394" y="0"/>
                  </a:lnTo>
                  <a:cubicBezTo>
                    <a:pt x="993371" y="0"/>
                    <a:pt x="1001021" y="3169"/>
                    <a:pt x="1006661" y="8809"/>
                  </a:cubicBezTo>
                  <a:cubicBezTo>
                    <a:pt x="1012302" y="14450"/>
                    <a:pt x="1015471" y="22100"/>
                    <a:pt x="1015471" y="30076"/>
                  </a:cubicBezTo>
                  <a:lnTo>
                    <a:pt x="1015471" y="1101075"/>
                  </a:lnTo>
                  <a:cubicBezTo>
                    <a:pt x="1015471" y="1117686"/>
                    <a:pt x="1002005" y="1131152"/>
                    <a:pt x="985394" y="1131152"/>
                  </a:cubicBezTo>
                  <a:lnTo>
                    <a:pt x="30076" y="1131152"/>
                  </a:lnTo>
                  <a:cubicBezTo>
                    <a:pt x="13466" y="1131152"/>
                    <a:pt x="0" y="1117686"/>
                    <a:pt x="0" y="1101075"/>
                  </a:cubicBezTo>
                  <a:lnTo>
                    <a:pt x="0" y="30076"/>
                  </a:lnTo>
                  <a:cubicBezTo>
                    <a:pt x="0" y="13466"/>
                    <a:pt x="13466" y="0"/>
                    <a:pt x="300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B6164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1015471" cy="1226402"/>
            </a:xfrm>
            <a:prstGeom prst="rect">
              <a:avLst/>
            </a:prstGeom>
          </p:spPr>
          <p:txBody>
            <a:bodyPr lIns="48401" tIns="48401" rIns="48401" bIns="48401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6978081" y="5704524"/>
            <a:ext cx="1111314" cy="2170562"/>
          </a:xfrm>
          <a:custGeom>
            <a:avLst/>
            <a:gdLst/>
            <a:ahLst/>
            <a:cxnLst/>
            <a:rect l="l" t="t" r="r" b="b"/>
            <a:pathLst>
              <a:path w="1481752" h="2894082">
                <a:moveTo>
                  <a:pt x="0" y="0"/>
                </a:moveTo>
                <a:lnTo>
                  <a:pt x="1481752" y="0"/>
                </a:lnTo>
                <a:lnTo>
                  <a:pt x="1481752" y="2894082"/>
                </a:lnTo>
                <a:lnTo>
                  <a:pt x="0" y="2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27" b="-1327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7379024" y="6551468"/>
            <a:ext cx="309428" cy="712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0"/>
              </a:lnSpc>
              <a:spcBef>
                <a:spcPct val="0"/>
              </a:spcBef>
            </a:pPr>
            <a:r>
              <a:rPr lang="en-US" sz="4193">
                <a:solidFill>
                  <a:srgbClr val="000000"/>
                </a:solidFill>
                <a:latin typeface="Findel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29600" y="10477500"/>
            <a:ext cx="2802500" cy="9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91"/>
              </a:lnSpc>
              <a:spcBef>
                <a:spcPct val="0"/>
              </a:spcBef>
            </a:pPr>
            <a:r>
              <a:rPr lang="en-US" sz="2708" u="none" strike="noStrike" dirty="0" err="1">
                <a:solidFill>
                  <a:srgbClr val="000000"/>
                </a:solidFill>
                <a:latin typeface="Open Sans"/>
              </a:rPr>
              <a:t>Escolher</a:t>
            </a:r>
            <a:r>
              <a:rPr lang="en-US" sz="2708" u="none" strike="noStrike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08" u="none" strike="noStrike" dirty="0" err="1">
                <a:solidFill>
                  <a:srgbClr val="000000"/>
                </a:solidFill>
                <a:latin typeface="Open Sans"/>
              </a:rPr>
              <a:t>uma</a:t>
            </a:r>
            <a:r>
              <a:rPr lang="en-US" sz="2708" u="none" strike="noStrike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08" u="none" strike="noStrike" dirty="0" err="1">
                <a:solidFill>
                  <a:srgbClr val="000000"/>
                </a:solidFill>
                <a:latin typeface="Open Sans"/>
              </a:rPr>
              <a:t>cor</a:t>
            </a:r>
            <a:r>
              <a:rPr lang="en-US" sz="2708" u="none" strike="noStrike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08" u="none" strike="noStrike" dirty="0" err="1">
                <a:solidFill>
                  <a:srgbClr val="000000"/>
                </a:solidFill>
                <a:latin typeface="Open Sans"/>
              </a:rPr>
              <a:t>metálica</a:t>
            </a:r>
            <a:endParaRPr lang="en-US" sz="2708" u="none" strike="noStrike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3075251" y="3601345"/>
            <a:ext cx="3805534" cy="4206359"/>
            <a:chOff x="0" y="0"/>
            <a:chExt cx="1023364" cy="11311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3364" cy="1131152"/>
            </a:xfrm>
            <a:custGeom>
              <a:avLst/>
              <a:gdLst/>
              <a:ahLst/>
              <a:cxnLst/>
              <a:rect l="l" t="t" r="r" b="b"/>
              <a:pathLst>
                <a:path w="1023364" h="1131152">
                  <a:moveTo>
                    <a:pt x="29844" y="0"/>
                  </a:moveTo>
                  <a:lnTo>
                    <a:pt x="993520" y="0"/>
                  </a:lnTo>
                  <a:cubicBezTo>
                    <a:pt x="1010002" y="0"/>
                    <a:pt x="1023364" y="13362"/>
                    <a:pt x="1023364" y="29844"/>
                  </a:cubicBezTo>
                  <a:lnTo>
                    <a:pt x="1023364" y="1101307"/>
                  </a:lnTo>
                  <a:cubicBezTo>
                    <a:pt x="1023364" y="1109222"/>
                    <a:pt x="1020220" y="1116813"/>
                    <a:pt x="1014623" y="1122410"/>
                  </a:cubicBezTo>
                  <a:cubicBezTo>
                    <a:pt x="1009026" y="1128007"/>
                    <a:pt x="1001435" y="1131152"/>
                    <a:pt x="993520" y="1131152"/>
                  </a:cubicBezTo>
                  <a:lnTo>
                    <a:pt x="29844" y="1131152"/>
                  </a:lnTo>
                  <a:cubicBezTo>
                    <a:pt x="13362" y="1131152"/>
                    <a:pt x="0" y="1117790"/>
                    <a:pt x="0" y="1101307"/>
                  </a:cubicBezTo>
                  <a:lnTo>
                    <a:pt x="0" y="29844"/>
                  </a:lnTo>
                  <a:cubicBezTo>
                    <a:pt x="0" y="13362"/>
                    <a:pt x="13362" y="0"/>
                    <a:pt x="29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B6164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023364" cy="1226402"/>
            </a:xfrm>
            <a:prstGeom prst="rect">
              <a:avLst/>
            </a:prstGeom>
          </p:spPr>
          <p:txBody>
            <a:bodyPr lIns="48401" tIns="48401" rIns="48401" bIns="48401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2519594" y="5704524"/>
            <a:ext cx="1111314" cy="2170562"/>
          </a:xfrm>
          <a:custGeom>
            <a:avLst/>
            <a:gdLst/>
            <a:ahLst/>
            <a:cxnLst/>
            <a:rect l="l" t="t" r="r" b="b"/>
            <a:pathLst>
              <a:path w="1481752" h="2894082">
                <a:moveTo>
                  <a:pt x="0" y="0"/>
                </a:moveTo>
                <a:lnTo>
                  <a:pt x="1481752" y="0"/>
                </a:lnTo>
                <a:lnTo>
                  <a:pt x="1481752" y="2894082"/>
                </a:lnTo>
                <a:lnTo>
                  <a:pt x="0" y="2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27" b="-1327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5" name="TextBox 15"/>
          <p:cNvSpPr txBox="1"/>
          <p:nvPr/>
        </p:nvSpPr>
        <p:spPr>
          <a:xfrm>
            <a:off x="12914973" y="6551468"/>
            <a:ext cx="320557" cy="712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0"/>
              </a:lnSpc>
              <a:spcBef>
                <a:spcPct val="0"/>
              </a:spcBef>
            </a:pPr>
            <a:r>
              <a:rPr lang="en-US" sz="4193">
                <a:solidFill>
                  <a:srgbClr val="000000"/>
                </a:solidFill>
                <a:latin typeface="Findel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507200" y="2313964"/>
            <a:ext cx="2802499" cy="9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91"/>
              </a:lnSpc>
              <a:spcBef>
                <a:spcPct val="0"/>
              </a:spcBef>
            </a:pPr>
            <a:r>
              <a:rPr lang="en-US" sz="2708" dirty="0" err="1">
                <a:solidFill>
                  <a:srgbClr val="000000"/>
                </a:solidFill>
                <a:latin typeface="Open Sans"/>
              </a:rPr>
              <a:t>Capacidade</a:t>
            </a:r>
            <a:r>
              <a:rPr lang="en-US" sz="2708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2708" dirty="0" err="1">
                <a:solidFill>
                  <a:srgbClr val="000000"/>
                </a:solidFill>
                <a:latin typeface="Open Sans"/>
              </a:rPr>
              <a:t>adequada</a:t>
            </a:r>
            <a:endParaRPr lang="en-US" sz="2708" dirty="0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923746" y="3601345"/>
            <a:ext cx="3839903" cy="4206359"/>
            <a:chOff x="0" y="0"/>
            <a:chExt cx="1032606" cy="113115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32606" cy="1131152"/>
            </a:xfrm>
            <a:custGeom>
              <a:avLst/>
              <a:gdLst/>
              <a:ahLst/>
              <a:cxnLst/>
              <a:rect l="l" t="t" r="r" b="b"/>
              <a:pathLst>
                <a:path w="1032606" h="1131152">
                  <a:moveTo>
                    <a:pt x="29577" y="0"/>
                  </a:moveTo>
                  <a:lnTo>
                    <a:pt x="1003029" y="0"/>
                  </a:lnTo>
                  <a:cubicBezTo>
                    <a:pt x="1019364" y="0"/>
                    <a:pt x="1032606" y="13242"/>
                    <a:pt x="1032606" y="29577"/>
                  </a:cubicBezTo>
                  <a:lnTo>
                    <a:pt x="1032606" y="1101574"/>
                  </a:lnTo>
                  <a:cubicBezTo>
                    <a:pt x="1032606" y="1109419"/>
                    <a:pt x="1029490" y="1116942"/>
                    <a:pt x="1023943" y="1122489"/>
                  </a:cubicBezTo>
                  <a:cubicBezTo>
                    <a:pt x="1018396" y="1128035"/>
                    <a:pt x="1010873" y="1131152"/>
                    <a:pt x="1003029" y="1131152"/>
                  </a:cubicBezTo>
                  <a:lnTo>
                    <a:pt x="29577" y="1131152"/>
                  </a:lnTo>
                  <a:cubicBezTo>
                    <a:pt x="13242" y="1131152"/>
                    <a:pt x="0" y="1117909"/>
                    <a:pt x="0" y="1101574"/>
                  </a:cubicBezTo>
                  <a:lnTo>
                    <a:pt x="0" y="29577"/>
                  </a:lnTo>
                  <a:cubicBezTo>
                    <a:pt x="0" y="13242"/>
                    <a:pt x="13242" y="0"/>
                    <a:pt x="295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B6164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1032606" cy="1226402"/>
            </a:xfrm>
            <a:prstGeom prst="rect">
              <a:avLst/>
            </a:prstGeom>
          </p:spPr>
          <p:txBody>
            <a:bodyPr lIns="48401" tIns="48401" rIns="48401" bIns="48401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521189" y="5704524"/>
            <a:ext cx="1111314" cy="2170562"/>
          </a:xfrm>
          <a:custGeom>
            <a:avLst/>
            <a:gdLst/>
            <a:ahLst/>
            <a:cxnLst/>
            <a:rect l="l" t="t" r="r" b="b"/>
            <a:pathLst>
              <a:path w="1481752" h="2894082">
                <a:moveTo>
                  <a:pt x="0" y="0"/>
                </a:moveTo>
                <a:lnTo>
                  <a:pt x="1481752" y="0"/>
                </a:lnTo>
                <a:lnTo>
                  <a:pt x="1481752" y="2894082"/>
                </a:lnTo>
                <a:lnTo>
                  <a:pt x="0" y="289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27" b="-1327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22" name="TextBox 22"/>
          <p:cNvSpPr txBox="1"/>
          <p:nvPr/>
        </p:nvSpPr>
        <p:spPr>
          <a:xfrm>
            <a:off x="1981262" y="6551468"/>
            <a:ext cx="191169" cy="712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0"/>
              </a:lnSpc>
              <a:spcBef>
                <a:spcPct val="0"/>
              </a:spcBef>
            </a:pPr>
            <a:r>
              <a:rPr lang="en-US" sz="4193">
                <a:solidFill>
                  <a:srgbClr val="000000"/>
                </a:solidFill>
                <a:latin typeface="Findel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-2743200" y="114300"/>
            <a:ext cx="2512515" cy="922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1"/>
              </a:lnSpc>
            </a:pPr>
            <a:r>
              <a:rPr lang="en-US" sz="2708" dirty="0" err="1">
                <a:solidFill>
                  <a:srgbClr val="000000"/>
                </a:solidFill>
                <a:latin typeface="Open Sans"/>
              </a:rPr>
              <a:t>Materiais</a:t>
            </a:r>
            <a:r>
              <a:rPr lang="en-US" sz="2708" dirty="0">
                <a:solidFill>
                  <a:srgbClr val="000000"/>
                </a:solidFill>
                <a:latin typeface="Open Sans"/>
              </a:rPr>
              <a:t> de boa </a:t>
            </a:r>
            <a:r>
              <a:rPr lang="en-US" sz="2708" dirty="0" err="1">
                <a:solidFill>
                  <a:srgbClr val="000000"/>
                </a:solidFill>
                <a:latin typeface="Open Sans"/>
              </a:rPr>
              <a:t>qualidade</a:t>
            </a:r>
            <a:endParaRPr lang="en-US" sz="2708" dirty="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778E-17 -4.19753E-6 L 0.29375 0.4986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249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0494E-6 L -0.00963 -0.50879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" y="-254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962 0.27392 L -0.06962 0.02392 E" pathEditMode="fixed" ptsTypes="">
                                      <p:cBhvr>
                                        <p:cTn id="14" dur="1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9EFF6-0B35-80C0-E06F-31091324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1257300"/>
            <a:ext cx="8229600" cy="1143000"/>
          </a:xfrm>
        </p:spPr>
        <p:txBody>
          <a:bodyPr>
            <a:normAutofit/>
          </a:bodyPr>
          <a:lstStyle/>
          <a:p>
            <a:r>
              <a:rPr lang="pt-PT" sz="6600" dirty="0">
                <a:solidFill>
                  <a:srgbClr val="0E403A"/>
                </a:solidFill>
                <a:latin typeface="Arial Bold" panose="020B0604020202020204" charset="0"/>
                <a:cs typeface="Arial Bold" panose="020B0604020202020204" charset="0"/>
              </a:rPr>
              <a:t>Referências</a:t>
            </a:r>
            <a:r>
              <a:rPr lang="pt-PT" sz="6600" dirty="0">
                <a:solidFill>
                  <a:srgbClr val="0E403A"/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20245A-D361-FEAA-7250-D45E713D92D0}"/>
              </a:ext>
            </a:extLst>
          </p:cNvPr>
          <p:cNvSpPr txBox="1"/>
          <p:nvPr/>
        </p:nvSpPr>
        <p:spPr>
          <a:xfrm>
            <a:off x="1524000" y="3086100"/>
            <a:ext cx="159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/>
            <a:r>
              <a:rPr lang="pt-PT" b="0" i="0" dirty="0">
                <a:effectLst/>
                <a:latin typeface="Calibri" panose="020F0502020204030204" pitchFamily="34" charset="0"/>
              </a:rPr>
              <a:t>(1999, Setembro). </a:t>
            </a:r>
            <a:r>
              <a:rPr lang="pt-PT" b="0" i="1" dirty="0">
                <a:effectLst/>
                <a:latin typeface="Calibri" panose="020F0502020204030204" pitchFamily="34" charset="0"/>
              </a:rPr>
              <a:t>Meteorologia Básica - Notas de Aula</a:t>
            </a:r>
            <a:r>
              <a:rPr lang="pt-PT" dirty="0">
                <a:latin typeface="Calibri" panose="020F0502020204030204" pitchFamily="34" charset="0"/>
              </a:rPr>
              <a:t> </a:t>
            </a:r>
            <a:r>
              <a:rPr lang="pt-PT" b="0" i="0" dirty="0">
                <a:effectLst/>
                <a:latin typeface="Calibri" panose="020F0502020204030204" pitchFamily="34" charset="0"/>
              </a:rPr>
              <a:t>. Https://Fisica.ufpr.br/Grimm/Aposmeteo/; Professora Alice Marlene </a:t>
            </a:r>
            <a:r>
              <a:rPr lang="pt-PT" b="0" i="0" dirty="0" err="1">
                <a:effectLst/>
                <a:latin typeface="Calibri" panose="020F0502020204030204" pitchFamily="34" charset="0"/>
              </a:rPr>
              <a:t>Grimm</a:t>
            </a:r>
            <a:r>
              <a:rPr lang="pt-PT" b="0" i="0" dirty="0">
                <a:effectLst/>
                <a:latin typeface="Calibri" panose="020F0502020204030204" pitchFamily="34" charset="0"/>
              </a:rPr>
              <a:t>. https://fisica.ufpr.br/grimm/aposmeteo/cap2/cap2-9.html</a:t>
            </a:r>
          </a:p>
          <a:p>
            <a:r>
              <a:rPr lang="pt-P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algn="l"/>
            <a:r>
              <a:rPr lang="da-DK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D0D2F3-E151-112F-C871-6F62B0CBCED9}"/>
              </a:ext>
            </a:extLst>
          </p:cNvPr>
          <p:cNvSpPr txBox="1"/>
          <p:nvPr/>
        </p:nvSpPr>
        <p:spPr>
          <a:xfrm>
            <a:off x="1600200" y="4610100"/>
            <a:ext cx="1539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effectLst/>
                <a:latin typeface="Calibri" panose="020F0502020204030204" pitchFamily="34" charset="0"/>
              </a:rPr>
              <a:t>(2023, 4 de Janeiro). </a:t>
            </a:r>
            <a:r>
              <a:rPr lang="en-US" b="0" i="1" dirty="0">
                <a:effectLst/>
                <a:latin typeface="Calibri" panose="020F0502020204030204" pitchFamily="34" charset="0"/>
              </a:rPr>
              <a:t>The Science Behind Thermos Bottles: How They Keep Your Beverages Hot or Cold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 . Www.linkedin.com; Freddy F. https://www.linkedin.com/pulse/science-behind-thermos-bottles-how-keep-your-beverages-freddy-feng?trk=news-guest ‌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4051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348</Words>
  <Application>Microsoft Office PowerPoint</Application>
  <PresentationFormat>Personalizados</PresentationFormat>
  <Paragraphs>61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5" baseType="lpstr">
      <vt:lpstr>Calibri</vt:lpstr>
      <vt:lpstr>Arial</vt:lpstr>
      <vt:lpstr>Open Sans Bold</vt:lpstr>
      <vt:lpstr>Arial Bold</vt:lpstr>
      <vt:lpstr>Findel</vt:lpstr>
      <vt:lpstr>Nunito Bold</vt:lpstr>
      <vt:lpstr>Open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Template</dc:title>
  <cp:lastModifiedBy>Alexandre Vieira</cp:lastModifiedBy>
  <cp:revision>11</cp:revision>
  <dcterms:created xsi:type="dcterms:W3CDTF">2006-08-16T00:00:00Z</dcterms:created>
  <dcterms:modified xsi:type="dcterms:W3CDTF">2023-12-13T12:48:56Z</dcterms:modified>
  <dc:identifier>DAF2mzM8L7M</dc:identifier>
</cp:coreProperties>
</file>