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71" r:id="rId6"/>
    <p:sldId id="272" r:id="rId7"/>
    <p:sldId id="266" r:id="rId8"/>
    <p:sldId id="273" r:id="rId9"/>
    <p:sldId id="274" r:id="rId10"/>
    <p:sldId id="261" r:id="rId11"/>
    <p:sldId id="263" r:id="rId12"/>
    <p:sldId id="267" r:id="rId13"/>
    <p:sldId id="275" r:id="rId14"/>
    <p:sldId id="27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F3E04-DC30-47DA-93E0-132477D71BD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EC7C793-BEA3-4B04-B57C-D0373F205E7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PERSONAL TRAINERS</a:t>
          </a:r>
          <a:endParaRPr lang="en-US"/>
        </a:p>
      </dgm:t>
    </dgm:pt>
    <dgm:pt modelId="{AF983D1E-6D37-4C6C-A042-71AE0BC790D9}" type="parTrans" cxnId="{51182113-2773-4862-8EAD-0CCC2E76349B}">
      <dgm:prSet/>
      <dgm:spPr/>
      <dgm:t>
        <a:bodyPr/>
        <a:lstStyle/>
        <a:p>
          <a:endParaRPr lang="en-US"/>
        </a:p>
      </dgm:t>
    </dgm:pt>
    <dgm:pt modelId="{21DA09A9-95D1-4801-9BD2-2A0B9243A0EE}" type="sibTrans" cxnId="{51182113-2773-4862-8EAD-0CCC2E76349B}">
      <dgm:prSet/>
      <dgm:spPr/>
      <dgm:t>
        <a:bodyPr/>
        <a:lstStyle/>
        <a:p>
          <a:endParaRPr lang="en-US"/>
        </a:p>
      </dgm:t>
    </dgm:pt>
    <dgm:pt modelId="{664DF09C-DF6B-48C3-9063-71FF0A15123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CLIENTES</a:t>
          </a:r>
          <a:endParaRPr lang="en-US"/>
        </a:p>
      </dgm:t>
    </dgm:pt>
    <dgm:pt modelId="{2B4B9E2D-1F62-4DD8-BB59-DFD77A9976D0}" type="parTrans" cxnId="{9A320D2F-7674-4A1F-99F3-45F659D99F9E}">
      <dgm:prSet/>
      <dgm:spPr/>
      <dgm:t>
        <a:bodyPr/>
        <a:lstStyle/>
        <a:p>
          <a:endParaRPr lang="en-US"/>
        </a:p>
      </dgm:t>
    </dgm:pt>
    <dgm:pt modelId="{AC642040-A499-4FEF-B0DA-D91062632A96}" type="sibTrans" cxnId="{9A320D2F-7674-4A1F-99F3-45F659D99F9E}">
      <dgm:prSet/>
      <dgm:spPr/>
      <dgm:t>
        <a:bodyPr/>
        <a:lstStyle/>
        <a:p>
          <a:endParaRPr lang="en-US"/>
        </a:p>
      </dgm:t>
    </dgm:pt>
    <dgm:pt modelId="{4E42984A-284E-4BDC-A4E6-4FF2E83100D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PATROCINADORES</a:t>
          </a:r>
          <a:endParaRPr lang="en-US"/>
        </a:p>
      </dgm:t>
    </dgm:pt>
    <dgm:pt modelId="{D337458E-5D61-41BC-B8A2-92B5E70818C9}" type="parTrans" cxnId="{96B09B83-7BCB-42A8-AE96-62A97EF50C87}">
      <dgm:prSet/>
      <dgm:spPr/>
      <dgm:t>
        <a:bodyPr/>
        <a:lstStyle/>
        <a:p>
          <a:endParaRPr lang="en-US"/>
        </a:p>
      </dgm:t>
    </dgm:pt>
    <dgm:pt modelId="{2F19FF73-7A46-4FE6-93B9-2CA427959621}" type="sibTrans" cxnId="{96B09B83-7BCB-42A8-AE96-62A97EF50C87}">
      <dgm:prSet/>
      <dgm:spPr/>
      <dgm:t>
        <a:bodyPr/>
        <a:lstStyle/>
        <a:p>
          <a:endParaRPr lang="en-US"/>
        </a:p>
      </dgm:t>
    </dgm:pt>
    <dgm:pt modelId="{B06C835D-59BE-4560-B174-F33FFBE4964B}" type="pres">
      <dgm:prSet presAssocID="{825F3E04-DC30-47DA-93E0-132477D71BD6}" presName="root" presStyleCnt="0">
        <dgm:presLayoutVars>
          <dgm:dir/>
          <dgm:resizeHandles val="exact"/>
        </dgm:presLayoutVars>
      </dgm:prSet>
      <dgm:spPr/>
    </dgm:pt>
    <dgm:pt modelId="{824DA505-2B84-4E71-9F0E-8AB5A11DF071}" type="pres">
      <dgm:prSet presAssocID="{DEC7C793-BEA3-4B04-B57C-D0373F205E75}" presName="compNode" presStyleCnt="0"/>
      <dgm:spPr/>
    </dgm:pt>
    <dgm:pt modelId="{6D22A5EC-F080-4C87-B1A4-C1013F577972}" type="pres">
      <dgm:prSet presAssocID="{DEC7C793-BEA3-4B04-B57C-D0373F205E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2A7C0C9-286B-46E0-BFA9-971302AF0776}" type="pres">
      <dgm:prSet presAssocID="{DEC7C793-BEA3-4B04-B57C-D0373F205E75}" presName="spaceRect" presStyleCnt="0"/>
      <dgm:spPr/>
    </dgm:pt>
    <dgm:pt modelId="{6C5F2116-7ED0-44CA-9B5C-0A92D97288F9}" type="pres">
      <dgm:prSet presAssocID="{DEC7C793-BEA3-4B04-B57C-D0373F205E75}" presName="textRect" presStyleLbl="revTx" presStyleIdx="0" presStyleCnt="3">
        <dgm:presLayoutVars>
          <dgm:chMax val="1"/>
          <dgm:chPref val="1"/>
        </dgm:presLayoutVars>
      </dgm:prSet>
      <dgm:spPr/>
    </dgm:pt>
    <dgm:pt modelId="{53934CF4-D754-4415-AE52-9E2E068B3493}" type="pres">
      <dgm:prSet presAssocID="{21DA09A9-95D1-4801-9BD2-2A0B9243A0EE}" presName="sibTrans" presStyleCnt="0"/>
      <dgm:spPr/>
    </dgm:pt>
    <dgm:pt modelId="{C94EDB90-0D3C-40BE-BBBC-43CF234BF6B9}" type="pres">
      <dgm:prSet presAssocID="{664DF09C-DF6B-48C3-9063-71FF0A151239}" presName="compNode" presStyleCnt="0"/>
      <dgm:spPr/>
    </dgm:pt>
    <dgm:pt modelId="{1243D4DD-C557-472C-99FC-F5CE4041C472}" type="pres">
      <dgm:prSet presAssocID="{664DF09C-DF6B-48C3-9063-71FF0A1512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AA24E7-D201-4D1D-A41B-11CF2E841851}" type="pres">
      <dgm:prSet presAssocID="{664DF09C-DF6B-48C3-9063-71FF0A151239}" presName="spaceRect" presStyleCnt="0"/>
      <dgm:spPr/>
    </dgm:pt>
    <dgm:pt modelId="{8E27DE09-64F2-4BB6-8D68-0BBB197989D3}" type="pres">
      <dgm:prSet presAssocID="{664DF09C-DF6B-48C3-9063-71FF0A151239}" presName="textRect" presStyleLbl="revTx" presStyleIdx="1" presStyleCnt="3">
        <dgm:presLayoutVars>
          <dgm:chMax val="1"/>
          <dgm:chPref val="1"/>
        </dgm:presLayoutVars>
      </dgm:prSet>
      <dgm:spPr/>
    </dgm:pt>
    <dgm:pt modelId="{C3CEC775-91D5-417A-9053-291C03C3DC98}" type="pres">
      <dgm:prSet presAssocID="{AC642040-A499-4FEF-B0DA-D91062632A96}" presName="sibTrans" presStyleCnt="0"/>
      <dgm:spPr/>
    </dgm:pt>
    <dgm:pt modelId="{B87A4AC7-8C4E-4C40-A381-48E87B0F23B0}" type="pres">
      <dgm:prSet presAssocID="{4E42984A-284E-4BDC-A4E6-4FF2E83100D0}" presName="compNode" presStyleCnt="0"/>
      <dgm:spPr/>
    </dgm:pt>
    <dgm:pt modelId="{F58A561C-B377-42BB-8DC4-0281913D9FC1}" type="pres">
      <dgm:prSet presAssocID="{4E42984A-284E-4BDC-A4E6-4FF2E83100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29ED45D-70D6-404D-9712-D088BF7ADB19}" type="pres">
      <dgm:prSet presAssocID="{4E42984A-284E-4BDC-A4E6-4FF2E83100D0}" presName="spaceRect" presStyleCnt="0"/>
      <dgm:spPr/>
    </dgm:pt>
    <dgm:pt modelId="{87068FF6-F3DF-4629-B6DE-FCD5CACCBC79}" type="pres">
      <dgm:prSet presAssocID="{4E42984A-284E-4BDC-A4E6-4FF2E83100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005D12-229D-4EF5-881C-E915FC6DF702}" type="presOf" srcId="{4E42984A-284E-4BDC-A4E6-4FF2E83100D0}" destId="{87068FF6-F3DF-4629-B6DE-FCD5CACCBC79}" srcOrd="0" destOrd="0" presId="urn:microsoft.com/office/officeart/2018/2/layout/IconLabelList"/>
    <dgm:cxn modelId="{51182113-2773-4862-8EAD-0CCC2E76349B}" srcId="{825F3E04-DC30-47DA-93E0-132477D71BD6}" destId="{DEC7C793-BEA3-4B04-B57C-D0373F205E75}" srcOrd="0" destOrd="0" parTransId="{AF983D1E-6D37-4C6C-A042-71AE0BC790D9}" sibTransId="{21DA09A9-95D1-4801-9BD2-2A0B9243A0EE}"/>
    <dgm:cxn modelId="{5D2CF21B-44D3-466A-9FD0-0D5CC034091B}" type="presOf" srcId="{664DF09C-DF6B-48C3-9063-71FF0A151239}" destId="{8E27DE09-64F2-4BB6-8D68-0BBB197989D3}" srcOrd="0" destOrd="0" presId="urn:microsoft.com/office/officeart/2018/2/layout/IconLabelList"/>
    <dgm:cxn modelId="{9A320D2F-7674-4A1F-99F3-45F659D99F9E}" srcId="{825F3E04-DC30-47DA-93E0-132477D71BD6}" destId="{664DF09C-DF6B-48C3-9063-71FF0A151239}" srcOrd="1" destOrd="0" parTransId="{2B4B9E2D-1F62-4DD8-BB59-DFD77A9976D0}" sibTransId="{AC642040-A499-4FEF-B0DA-D91062632A96}"/>
    <dgm:cxn modelId="{96B09B83-7BCB-42A8-AE96-62A97EF50C87}" srcId="{825F3E04-DC30-47DA-93E0-132477D71BD6}" destId="{4E42984A-284E-4BDC-A4E6-4FF2E83100D0}" srcOrd="2" destOrd="0" parTransId="{D337458E-5D61-41BC-B8A2-92B5E70818C9}" sibTransId="{2F19FF73-7A46-4FE6-93B9-2CA427959621}"/>
    <dgm:cxn modelId="{8BF6FFBB-3019-478C-8286-E28C9AF9B7FE}" type="presOf" srcId="{825F3E04-DC30-47DA-93E0-132477D71BD6}" destId="{B06C835D-59BE-4560-B174-F33FFBE4964B}" srcOrd="0" destOrd="0" presId="urn:microsoft.com/office/officeart/2018/2/layout/IconLabelList"/>
    <dgm:cxn modelId="{AFA1C0DD-7F25-4326-8BB5-56408C33E7FC}" type="presOf" srcId="{DEC7C793-BEA3-4B04-B57C-D0373F205E75}" destId="{6C5F2116-7ED0-44CA-9B5C-0A92D97288F9}" srcOrd="0" destOrd="0" presId="urn:microsoft.com/office/officeart/2018/2/layout/IconLabelList"/>
    <dgm:cxn modelId="{EEC4A905-BFE0-4D60-92F5-968B64B23F81}" type="presParOf" srcId="{B06C835D-59BE-4560-B174-F33FFBE4964B}" destId="{824DA505-2B84-4E71-9F0E-8AB5A11DF071}" srcOrd="0" destOrd="0" presId="urn:microsoft.com/office/officeart/2018/2/layout/IconLabelList"/>
    <dgm:cxn modelId="{F5EC33B6-027F-4E9A-BD59-9FEBD89C1212}" type="presParOf" srcId="{824DA505-2B84-4E71-9F0E-8AB5A11DF071}" destId="{6D22A5EC-F080-4C87-B1A4-C1013F577972}" srcOrd="0" destOrd="0" presId="urn:microsoft.com/office/officeart/2018/2/layout/IconLabelList"/>
    <dgm:cxn modelId="{E7A92F5F-2E6B-44F8-9848-306B8F13B03A}" type="presParOf" srcId="{824DA505-2B84-4E71-9F0E-8AB5A11DF071}" destId="{F2A7C0C9-286B-46E0-BFA9-971302AF0776}" srcOrd="1" destOrd="0" presId="urn:microsoft.com/office/officeart/2018/2/layout/IconLabelList"/>
    <dgm:cxn modelId="{FE7416A8-B207-44D4-A379-9B159EDD67DF}" type="presParOf" srcId="{824DA505-2B84-4E71-9F0E-8AB5A11DF071}" destId="{6C5F2116-7ED0-44CA-9B5C-0A92D97288F9}" srcOrd="2" destOrd="0" presId="urn:microsoft.com/office/officeart/2018/2/layout/IconLabelList"/>
    <dgm:cxn modelId="{E47D8920-FEE6-48A8-87F8-4F5448509AE0}" type="presParOf" srcId="{B06C835D-59BE-4560-B174-F33FFBE4964B}" destId="{53934CF4-D754-4415-AE52-9E2E068B3493}" srcOrd="1" destOrd="0" presId="urn:microsoft.com/office/officeart/2018/2/layout/IconLabelList"/>
    <dgm:cxn modelId="{51B0290A-023A-4CD9-A653-F081D86799E6}" type="presParOf" srcId="{B06C835D-59BE-4560-B174-F33FFBE4964B}" destId="{C94EDB90-0D3C-40BE-BBBC-43CF234BF6B9}" srcOrd="2" destOrd="0" presId="urn:microsoft.com/office/officeart/2018/2/layout/IconLabelList"/>
    <dgm:cxn modelId="{60021D30-D5D7-4989-8A82-047C402A1781}" type="presParOf" srcId="{C94EDB90-0D3C-40BE-BBBC-43CF234BF6B9}" destId="{1243D4DD-C557-472C-99FC-F5CE4041C472}" srcOrd="0" destOrd="0" presId="urn:microsoft.com/office/officeart/2018/2/layout/IconLabelList"/>
    <dgm:cxn modelId="{BD0B7CF5-C5DE-4236-8B71-08F2E934042E}" type="presParOf" srcId="{C94EDB90-0D3C-40BE-BBBC-43CF234BF6B9}" destId="{E1AA24E7-D201-4D1D-A41B-11CF2E841851}" srcOrd="1" destOrd="0" presId="urn:microsoft.com/office/officeart/2018/2/layout/IconLabelList"/>
    <dgm:cxn modelId="{A7E88A0D-C07E-4FCD-B976-576109AB686B}" type="presParOf" srcId="{C94EDB90-0D3C-40BE-BBBC-43CF234BF6B9}" destId="{8E27DE09-64F2-4BB6-8D68-0BBB197989D3}" srcOrd="2" destOrd="0" presId="urn:microsoft.com/office/officeart/2018/2/layout/IconLabelList"/>
    <dgm:cxn modelId="{7EB77133-552B-4646-B7F0-11EAE3D28EE0}" type="presParOf" srcId="{B06C835D-59BE-4560-B174-F33FFBE4964B}" destId="{C3CEC775-91D5-417A-9053-291C03C3DC98}" srcOrd="3" destOrd="0" presId="urn:microsoft.com/office/officeart/2018/2/layout/IconLabelList"/>
    <dgm:cxn modelId="{35062D53-9FC6-4215-B172-2660427823B3}" type="presParOf" srcId="{B06C835D-59BE-4560-B174-F33FFBE4964B}" destId="{B87A4AC7-8C4E-4C40-A381-48E87B0F23B0}" srcOrd="4" destOrd="0" presId="urn:microsoft.com/office/officeart/2018/2/layout/IconLabelList"/>
    <dgm:cxn modelId="{611F3D7F-D397-4F26-AF2F-090A216C66B5}" type="presParOf" srcId="{B87A4AC7-8C4E-4C40-A381-48E87B0F23B0}" destId="{F58A561C-B377-42BB-8DC4-0281913D9FC1}" srcOrd="0" destOrd="0" presId="urn:microsoft.com/office/officeart/2018/2/layout/IconLabelList"/>
    <dgm:cxn modelId="{85672A07-05B3-4D7F-900B-D157058363B6}" type="presParOf" srcId="{B87A4AC7-8C4E-4C40-A381-48E87B0F23B0}" destId="{829ED45D-70D6-404D-9712-D088BF7ADB19}" srcOrd="1" destOrd="0" presId="urn:microsoft.com/office/officeart/2018/2/layout/IconLabelList"/>
    <dgm:cxn modelId="{9DC76737-0497-4543-ACA0-45066A5AB6AA}" type="presParOf" srcId="{B87A4AC7-8C4E-4C40-A381-48E87B0F23B0}" destId="{87068FF6-F3DF-4629-B6DE-FCD5CACCBC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2A5EC-F080-4C87-B1A4-C1013F577972}">
      <dsp:nvSpPr>
        <dsp:cNvPr id="0" name=""/>
        <dsp:cNvSpPr/>
      </dsp:nvSpPr>
      <dsp:spPr>
        <a:xfrm>
          <a:off x="1063980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F2116-7ED0-44CA-9B5C-0A92D97288F9}">
      <dsp:nvSpPr>
        <dsp:cNvPr id="0" name=""/>
        <dsp:cNvSpPr/>
      </dsp:nvSpPr>
      <dsp:spPr>
        <a:xfrm>
          <a:off x="285097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PERSONAL TRAINERS</a:t>
          </a:r>
          <a:endParaRPr lang="en-US" sz="2300" kern="1200"/>
        </a:p>
      </dsp:txBody>
      <dsp:txXfrm>
        <a:off x="285097" y="2262241"/>
        <a:ext cx="2832300" cy="720000"/>
      </dsp:txXfrm>
    </dsp:sp>
    <dsp:sp modelId="{1243D4DD-C557-472C-99FC-F5CE4041C472}">
      <dsp:nvSpPr>
        <dsp:cNvPr id="0" name=""/>
        <dsp:cNvSpPr/>
      </dsp:nvSpPr>
      <dsp:spPr>
        <a:xfrm>
          <a:off x="4391932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7DE09-64F2-4BB6-8D68-0BBB197989D3}">
      <dsp:nvSpPr>
        <dsp:cNvPr id="0" name=""/>
        <dsp:cNvSpPr/>
      </dsp:nvSpPr>
      <dsp:spPr>
        <a:xfrm>
          <a:off x="3613050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CLIENTES</a:t>
          </a:r>
          <a:endParaRPr lang="en-US" sz="2300" kern="1200"/>
        </a:p>
      </dsp:txBody>
      <dsp:txXfrm>
        <a:off x="3613050" y="2262241"/>
        <a:ext cx="2832300" cy="720000"/>
      </dsp:txXfrm>
    </dsp:sp>
    <dsp:sp modelId="{F58A561C-B377-42BB-8DC4-0281913D9FC1}">
      <dsp:nvSpPr>
        <dsp:cNvPr id="0" name=""/>
        <dsp:cNvSpPr/>
      </dsp:nvSpPr>
      <dsp:spPr>
        <a:xfrm>
          <a:off x="7719885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68FF6-F3DF-4629-B6DE-FCD5CACCBC79}">
      <dsp:nvSpPr>
        <dsp:cNvPr id="0" name=""/>
        <dsp:cNvSpPr/>
      </dsp:nvSpPr>
      <dsp:spPr>
        <a:xfrm>
          <a:off x="6941002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PATROCINADORES</a:t>
          </a:r>
          <a:endParaRPr lang="en-US" sz="2300" kern="1200"/>
        </a:p>
      </dsp:txBody>
      <dsp:txXfrm>
        <a:off x="6941002" y="2262241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F9E27-E6C2-4651-97C0-987D8F043681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5937E-8EA5-4140-A180-5AB5E5F8E4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176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5937E-8EA5-4140-A180-5AB5E5F8E47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705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073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08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70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318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1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02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27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67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8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22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6E4888-2575-424D-AAD4-44D007DEBA9B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01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00FE4-A0C6-6BFA-EF98-564A0F68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WorkOut</a:t>
            </a:r>
          </a:p>
        </p:txBody>
      </p:sp>
      <p:sp>
        <p:nvSpPr>
          <p:cNvPr id="6" name="Google Shape;218;p23">
            <a:extLst>
              <a:ext uri="{FF2B5EF4-FFF2-40B4-BE49-F238E27FC236}">
                <a16:creationId xmlns:a16="http://schemas.microsoft.com/office/drawing/2014/main" id="{508F8EF7-8879-A97B-924B-68724BC8F3E2}"/>
              </a:ext>
            </a:extLst>
          </p:cNvPr>
          <p:cNvSpPr txBox="1">
            <a:spLocks/>
          </p:cNvSpPr>
          <p:nvPr/>
        </p:nvSpPr>
        <p:spPr>
          <a:xfrm>
            <a:off x="6556100" y="4687316"/>
            <a:ext cx="4972512" cy="151708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/>
              <a:t>Fase de Inception - Análise de Sistemas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Google Shape;219;p23">
            <a:extLst>
              <a:ext uri="{FF2B5EF4-FFF2-40B4-BE49-F238E27FC236}">
                <a16:creationId xmlns:a16="http://schemas.microsoft.com/office/drawing/2014/main" id="{B6035EA5-B5C6-4FD8-E397-2339D22EF644}"/>
              </a:ext>
            </a:extLst>
          </p:cNvPr>
          <p:cNvSpPr txBox="1">
            <a:spLocks/>
          </p:cNvSpPr>
          <p:nvPr/>
        </p:nvSpPr>
        <p:spPr>
          <a:xfrm>
            <a:off x="536700" y="6230612"/>
            <a:ext cx="11118600" cy="57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66344">
              <a:spcBef>
                <a:spcPts val="612"/>
              </a:spcBef>
              <a:buNone/>
            </a:pPr>
            <a:r>
              <a:rPr lang="pt-PT" sz="1400" b="1" kern="1200" dirty="0">
                <a:solidFill>
                  <a:srgbClr val="000000"/>
                </a:solidFill>
                <a:latin typeface="Arial Nova" panose="020B0504020202020204" pitchFamily="34" charset="0"/>
                <a:ea typeface="+mn-ea"/>
                <a:cs typeface="+mn-cs"/>
              </a:rPr>
              <a:t>Rafael Claro (88860), Fábio Alves (108016), Bruno Pereira (112726), Mariana Ribeira (113711), Rafael Dias (114258)</a:t>
            </a:r>
            <a:endParaRPr lang="en-GB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9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6DBA2-C925-F203-7DEA-F675D4E1C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pt-PT" sz="8800"/>
              <a:t>Definição do Produto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4F9D686D-E6F5-90B9-A3CD-343CB898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5877D-1588-358F-E857-AB78A1807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84" y="484632"/>
            <a:ext cx="4741963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1"/>
                </a:solidFill>
              </a:rPr>
              <a:t>Âmbito de Utilização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5EFD221C-18CC-2745-0B69-E061A26C2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96" y="1687625"/>
            <a:ext cx="3573675" cy="35736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2CDC49-2817-0BB8-0B7D-34ADB3DA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>
            <a:normAutofit/>
          </a:bodyPr>
          <a:lstStyle/>
          <a:p>
            <a:pPr marL="702945" indent="-18288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i="0" u="none" strike="noStrike">
                <a:effectLst/>
              </a:rPr>
              <a:t>Fase 1: Implementação Básica	</a:t>
            </a:r>
          </a:p>
          <a:p>
            <a:pPr marL="702945" indent="-18288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i="0" u="none" strike="noStrike">
                <a:effectLst/>
              </a:rPr>
              <a:t>Fase 2: Expansão e Enriquecimento</a:t>
            </a:r>
          </a:p>
          <a:p>
            <a:pPr marL="702945" indent="-18288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i="0" u="none" strike="noStrike">
                <a:effectLst/>
              </a:rPr>
              <a:t>Fase 3: Otimização e Expansão</a:t>
            </a:r>
            <a:br>
              <a:rPr lang="en-US"/>
            </a:br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799451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CDC49-2817-0BB8-0B7D-34ADB3DA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237" y="2064730"/>
            <a:ext cx="4120240" cy="2728536"/>
          </a:xfrm>
        </p:spPr>
        <p:txBody>
          <a:bodyPr anchor="ctr">
            <a:normAutofit/>
          </a:bodyPr>
          <a:lstStyle/>
          <a:p>
            <a:pPr marL="645795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tx2"/>
                </a:solidFill>
                <a:latin typeface="+mj-lt"/>
              </a:rPr>
              <a:t>Implementação do lançamento de treinos personalizados, ferramentas de acompanhamento e base da comunidade online.</a:t>
            </a:r>
            <a:br>
              <a:rPr lang="pt-PT" sz="1800" dirty="0">
                <a:solidFill>
                  <a:schemeClr val="tx2"/>
                </a:solidFill>
                <a:latin typeface="+mj-lt"/>
              </a:rPr>
            </a:br>
            <a:endParaRPr lang="pt-PT" sz="18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E5877D-1588-358F-E857-AB78A1807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rgbClr val="FFFFFF"/>
                </a:solidFill>
              </a:rPr>
              <a:t>FASE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207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CDC49-2817-0BB8-0B7D-34ADB3DA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237" y="2064730"/>
            <a:ext cx="4120240" cy="2728536"/>
          </a:xfrm>
        </p:spPr>
        <p:txBody>
          <a:bodyPr anchor="ctr">
            <a:normAutofit/>
          </a:bodyPr>
          <a:lstStyle/>
          <a:p>
            <a:pPr marL="645795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800" i="0" u="none" strike="noStrike" dirty="0">
                <a:solidFill>
                  <a:srgbClr val="000000"/>
                </a:solidFill>
                <a:effectLst/>
                <a:latin typeface="+mj-lt"/>
              </a:rPr>
              <a:t>Expansão com rankings, desafios, sistema de recompensas e integração avançada de dados para uma experiência mais rica.</a:t>
            </a:r>
            <a:endParaRPr lang="pt-PT" sz="18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E5877D-1588-358F-E857-AB78A1807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rgbClr val="FFFFFF"/>
                </a:solidFill>
              </a:rPr>
              <a:t>FASE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76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CDC49-2817-0BB8-0B7D-34ADB3DA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237" y="2064730"/>
            <a:ext cx="4326718" cy="2728536"/>
          </a:xfrm>
        </p:spPr>
        <p:txBody>
          <a:bodyPr anchor="ctr">
            <a:normAutofit/>
          </a:bodyPr>
          <a:lstStyle/>
          <a:p>
            <a:pPr marL="645795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800" i="0" u="none" strike="noStrike" dirty="0">
                <a:solidFill>
                  <a:srgbClr val="000000"/>
                </a:solidFill>
                <a:effectLst/>
                <a:latin typeface="+mj-lt"/>
              </a:rPr>
              <a:t>Introdução de IA para treinos mais personalizados, novas interações sociais e análise de dados sofisticada para decisões estratégicas.</a:t>
            </a:r>
            <a:endParaRPr lang="pt-PT" sz="18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E5877D-1588-358F-E857-AB78A1807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rgbClr val="FFFFFF"/>
                </a:solidFill>
              </a:rPr>
              <a:t>FASE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74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E0B60-46A4-3790-F175-80D0F6AC7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4" y="1465790"/>
            <a:ext cx="386079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Limites e Exclusões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A14F4-91AD-CAA6-C1F6-DE051ED04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3" y="1359090"/>
            <a:ext cx="5132665" cy="4048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>
              <a:buFont typeface="Wingdings" pitchFamily="2" charset="2"/>
              <a:buChar char="§"/>
            </a:pPr>
            <a:r>
              <a:rPr lang="en-US" dirty="0" err="1"/>
              <a:t>Lançamento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idioma</a:t>
            </a:r>
            <a:r>
              <a:rPr lang="en-US" dirty="0"/>
              <a:t> local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wearables </a:t>
            </a:r>
            <a:r>
              <a:rPr lang="en-US" dirty="0" err="1"/>
              <a:t>populares</a:t>
            </a:r>
            <a:endParaRPr lang="en-US" dirty="0"/>
          </a:p>
          <a:p>
            <a:pPr marL="342900" indent="-182880">
              <a:buFont typeface="Wingdings" pitchFamily="2" charset="2"/>
              <a:buChar char="§"/>
            </a:pPr>
            <a:r>
              <a:rPr lang="en-US" dirty="0"/>
              <a:t>Sem RV/RA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médicas</a:t>
            </a:r>
            <a:r>
              <a:rPr lang="en-US" dirty="0"/>
              <a:t> online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dirty="0"/>
              <a:t>Sem e-commerce, </a:t>
            </a:r>
            <a:r>
              <a:rPr lang="en-US" dirty="0" err="1"/>
              <a:t>visando</a:t>
            </a:r>
            <a:r>
              <a:rPr lang="en-US" dirty="0"/>
              <a:t> </a:t>
            </a:r>
            <a:r>
              <a:rPr lang="en-US" dirty="0" err="1"/>
              <a:t>aprimorar</a:t>
            </a:r>
            <a:r>
              <a:rPr lang="en-US" dirty="0"/>
              <a:t> a </a:t>
            </a: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 e a </a:t>
            </a:r>
            <a:r>
              <a:rPr lang="en-US" dirty="0" err="1"/>
              <a:t>eficácia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445D3-65BA-E9DC-15BE-A91E78FF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pt-PT" sz="6800"/>
              <a:t>Introdução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42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18A8D-783C-F465-C986-ED9FC0337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ctr"/>
            <a:r>
              <a:rPr lang="pt-PT" sz="6800" dirty="0"/>
              <a:t>WORKOUT</a:t>
            </a:r>
            <a:r>
              <a:rPr lang="pt-PT" sz="5400" dirty="0"/>
              <a:t>LDA</a:t>
            </a:r>
            <a:endParaRPr lang="pt-PT" sz="6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88F00-75DC-833F-4D45-2899637A8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pt-PT" sz="2000" dirty="0">
                <a:solidFill>
                  <a:srgbClr val="000000"/>
                </a:solidFill>
              </a:rPr>
              <a:t>Centra-se na área  de fitness e bem-estar.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solidFill>
                  <a:srgbClr val="000000"/>
                </a:solidFill>
              </a:rPr>
              <a:t>Procura modernizar digitalmente as suas operações.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solidFill>
                  <a:srgbClr val="000000"/>
                </a:solidFill>
              </a:rPr>
              <a:t>Criação de uma comunidade online de entusiastas de fitness.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D18C1-E673-ADC5-3415-5F9C4F1F2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Recursos Suplementares</a:t>
            </a:r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3BA7EFAE-E9F1-50EB-D793-4C7A807E2A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265" r="2507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105441-4F5F-EB78-3A14-77F42309C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0109" y="2322576"/>
            <a:ext cx="6730276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buFont typeface="Wingdings" pitchFamily="2" charset="2"/>
              <a:buChar char="§"/>
            </a:pPr>
            <a:r>
              <a:rPr lang="en-US" sz="1800" dirty="0" err="1"/>
              <a:t>E</a:t>
            </a:r>
            <a:r>
              <a:rPr lang="en-US" sz="1800" b="0" i="0" u="none" strike="noStrike" dirty="0" err="1">
                <a:effectLst/>
              </a:rPr>
              <a:t>ntrevistas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iniciais</a:t>
            </a:r>
            <a:r>
              <a:rPr lang="en-US" sz="1800" b="0" i="0" u="none" strike="noStrike" dirty="0">
                <a:effectLst/>
              </a:rPr>
              <a:t> com </a:t>
            </a:r>
            <a:r>
              <a:rPr lang="en-US" sz="1800" b="0" i="0" u="none" strike="noStrike" dirty="0" err="1">
                <a:effectLst/>
              </a:rPr>
              <a:t>os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gestores</a:t>
            </a:r>
            <a:r>
              <a:rPr lang="en-US" sz="1800" b="0" i="0" u="none" strike="noStrike" dirty="0">
                <a:effectLst/>
              </a:rPr>
              <a:t> e </a:t>
            </a:r>
            <a:r>
              <a:rPr lang="en-US" sz="1800" b="0" i="0" u="none" strike="noStrike" dirty="0" err="1">
                <a:effectLst/>
              </a:rPr>
              <a:t>clientes</a:t>
            </a:r>
            <a:endParaRPr lang="en-US" sz="1800" b="0" i="0" u="none" strike="noStrike" dirty="0">
              <a:effectLst/>
            </a:endParaRPr>
          </a:p>
          <a:p>
            <a:pPr marL="285750" indent="-182880">
              <a:buFont typeface="Wingdings" pitchFamily="2" charset="2"/>
              <a:buChar char="§"/>
            </a:pPr>
            <a:r>
              <a:rPr lang="en-US" sz="1800" dirty="0" err="1"/>
              <a:t>N</a:t>
            </a:r>
            <a:r>
              <a:rPr lang="en-US" sz="1800" b="0" i="0" u="none" strike="noStrike" dirty="0" err="1">
                <a:effectLst/>
              </a:rPr>
              <a:t>ecessidades</a:t>
            </a:r>
            <a:r>
              <a:rPr lang="en-US" sz="1800" b="0" i="0" u="none" strike="noStrike" dirty="0">
                <a:effectLst/>
              </a:rPr>
              <a:t> e </a:t>
            </a:r>
            <a:r>
              <a:rPr lang="en-US" sz="1800" b="0" i="0" u="none" strike="noStrike" dirty="0" err="1">
                <a:effectLst/>
              </a:rPr>
              <a:t>problemas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atuais</a:t>
            </a:r>
            <a:r>
              <a:rPr lang="en-US" sz="1800" b="0" i="0" u="none" strike="noStrike" dirty="0">
                <a:effectLst/>
              </a:rPr>
              <a:t> da </a:t>
            </a:r>
            <a:r>
              <a:rPr lang="en-US" sz="1800" b="0" i="0" u="none" strike="noStrike" dirty="0" err="1">
                <a:effectLst/>
              </a:rPr>
              <a:t>WorkOut</a:t>
            </a:r>
            <a:endParaRPr lang="en-US" sz="1800" dirty="0"/>
          </a:p>
          <a:p>
            <a:pPr marL="285750" indent="-182880">
              <a:buFont typeface="Wingdings" pitchFamily="2" charset="2"/>
              <a:buChar char="§"/>
            </a:pPr>
            <a:r>
              <a:rPr lang="en-US" sz="1800" dirty="0"/>
              <a:t>W</a:t>
            </a:r>
            <a:r>
              <a:rPr lang="en-US" sz="1800" b="0" i="0" u="none" strike="noStrike" dirty="0">
                <a:effectLst/>
              </a:rPr>
              <a:t>orkshops com </a:t>
            </a:r>
            <a:r>
              <a:rPr lang="en-US" sz="1800" b="0" i="0" u="none" strike="noStrike" dirty="0" err="1">
                <a:effectLst/>
              </a:rPr>
              <a:t>vários</a:t>
            </a:r>
            <a:r>
              <a:rPr lang="en-US" sz="1800" b="0" i="0" u="none" strike="noStrike" dirty="0">
                <a:effectLst/>
              </a:rPr>
              <a:t> stakeholders</a:t>
            </a:r>
          </a:p>
          <a:p>
            <a:pPr marL="285750" indent="-182880">
              <a:buFont typeface="Wingdings" pitchFamily="2" charset="2"/>
              <a:buChar char="§"/>
            </a:pPr>
            <a:r>
              <a:rPr lang="en-US" sz="1800" dirty="0" err="1"/>
              <a:t>E</a:t>
            </a:r>
            <a:r>
              <a:rPr lang="en-US" sz="1800" b="0" i="0" u="none" strike="noStrike" dirty="0" err="1">
                <a:effectLst/>
              </a:rPr>
              <a:t>studos</a:t>
            </a:r>
            <a:r>
              <a:rPr lang="en-US" sz="1800" b="0" i="0" u="none" strike="noStrike" dirty="0">
                <a:effectLst/>
              </a:rPr>
              <a:t> de mercado, feedbacks de </a:t>
            </a:r>
            <a:r>
              <a:rPr lang="en-US" sz="1800" b="0" i="0" u="none" strike="noStrike" dirty="0" err="1">
                <a:effectLst/>
              </a:rPr>
              <a:t>clientes</a:t>
            </a:r>
            <a:r>
              <a:rPr lang="en-US" sz="1800" b="0" i="0" u="none" strike="noStrike" dirty="0">
                <a:effectLst/>
              </a:rPr>
              <a:t> e </a:t>
            </a:r>
            <a:r>
              <a:rPr lang="en-US" sz="1800" b="0" i="0" u="none" strike="noStrike" dirty="0" err="1">
                <a:effectLst/>
              </a:rPr>
              <a:t>relatórios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estratégicos</a:t>
            </a:r>
            <a:endParaRPr lang="en-US" sz="1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3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2721D-A3A9-4EE6-8327-87BD46ED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500">
                <a:solidFill>
                  <a:schemeClr val="tx1"/>
                </a:solidFill>
              </a:rPr>
              <a:t>Contexto do negócio e oportunidades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45D501C-6565-16A5-F5DB-69F6F8404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4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2773B-CDC4-F384-E6F5-4C1BEB7D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624" y="978010"/>
            <a:ext cx="5188624" cy="1831344"/>
          </a:xfrm>
        </p:spPr>
        <p:txBody>
          <a:bodyPr>
            <a:normAutofit/>
          </a:bodyPr>
          <a:lstStyle/>
          <a:p>
            <a:r>
              <a:rPr lang="pt-PT" sz="3400"/>
              <a:t>Caracterização da área de atuação</a:t>
            </a:r>
            <a:br>
              <a:rPr lang="pt-PT" sz="3400"/>
            </a:br>
            <a:endParaRPr lang="pt-PT" sz="34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71EEDE1-4FF3-4A74-BD95-6852CD023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391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22071EF1-6AFF-B3D2-935E-3511AA167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067" y="2510028"/>
            <a:ext cx="1828800" cy="18288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6D00-697F-4FF7-D6A4-25F7AC8C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624" y="3029446"/>
            <a:ext cx="5188624" cy="3142753"/>
          </a:xfrm>
        </p:spPr>
        <p:txBody>
          <a:bodyPr>
            <a:normAutofit/>
          </a:bodyPr>
          <a:lstStyle/>
          <a:p>
            <a:r>
              <a:rPr lang="en-GB" sz="1400" dirty="0" err="1"/>
              <a:t>Diversos</a:t>
            </a:r>
            <a:r>
              <a:rPr lang="en-GB" sz="1400" dirty="0"/>
              <a:t> </a:t>
            </a:r>
            <a:r>
              <a:rPr lang="en-GB" sz="1400" dirty="0" err="1"/>
              <a:t>serviços</a:t>
            </a:r>
            <a:r>
              <a:rPr lang="en-GB" sz="1400" dirty="0"/>
              <a:t>:</a:t>
            </a:r>
          </a:p>
          <a:p>
            <a:pPr lvl="1"/>
            <a:r>
              <a:rPr lang="en-GB" sz="1400" dirty="0"/>
              <a:t>Aulas </a:t>
            </a:r>
            <a:r>
              <a:rPr lang="en-GB" sz="1400" dirty="0" err="1"/>
              <a:t>especializadas</a:t>
            </a:r>
            <a:r>
              <a:rPr lang="en-GB" sz="1400" dirty="0"/>
              <a:t>;</a:t>
            </a:r>
          </a:p>
          <a:p>
            <a:pPr lvl="1"/>
            <a:r>
              <a:rPr lang="en-GB" sz="1400" dirty="0" err="1"/>
              <a:t>Treino</a:t>
            </a:r>
            <a:r>
              <a:rPr lang="en-GB" sz="1400" dirty="0"/>
              <a:t> </a:t>
            </a:r>
            <a:r>
              <a:rPr lang="en-GB" sz="1400" dirty="0" err="1"/>
              <a:t>acompanhado</a:t>
            </a:r>
            <a:r>
              <a:rPr lang="en-GB" sz="1400" dirty="0"/>
              <a:t>;</a:t>
            </a:r>
          </a:p>
          <a:p>
            <a:pPr lvl="1"/>
            <a:r>
              <a:rPr lang="en-GB" sz="1400" dirty="0" err="1"/>
              <a:t>Acompanhamento</a:t>
            </a:r>
            <a:r>
              <a:rPr lang="en-GB" sz="1400" dirty="0"/>
              <a:t> </a:t>
            </a:r>
            <a:r>
              <a:rPr lang="en-GB" sz="1400" dirty="0" err="1"/>
              <a:t>nutricional</a:t>
            </a:r>
            <a:r>
              <a:rPr lang="en-GB" sz="1400" dirty="0"/>
              <a:t>:</a:t>
            </a:r>
          </a:p>
          <a:p>
            <a:pPr lvl="1"/>
            <a:r>
              <a:rPr lang="en-GB" sz="1400" dirty="0"/>
              <a:t>Venda de </a:t>
            </a:r>
            <a:r>
              <a:rPr lang="en-GB" sz="1400" dirty="0" err="1"/>
              <a:t>produtos</a:t>
            </a:r>
            <a:r>
              <a:rPr lang="en-GB" sz="1400" dirty="0"/>
              <a:t> fitness.</a:t>
            </a:r>
          </a:p>
          <a:p>
            <a:pPr lvl="1"/>
            <a:endParaRPr lang="en-GB" sz="1400" dirty="0"/>
          </a:p>
          <a:p>
            <a:r>
              <a:rPr lang="en-GB" sz="1400" dirty="0" err="1"/>
              <a:t>Diversidade</a:t>
            </a:r>
            <a:r>
              <a:rPr lang="en-GB" sz="1400" dirty="0"/>
              <a:t>:</a:t>
            </a:r>
          </a:p>
          <a:p>
            <a:pPr lvl="1"/>
            <a:r>
              <a:rPr lang="en-GB" sz="1400" dirty="0" err="1"/>
              <a:t>Clientes</a:t>
            </a:r>
            <a:r>
              <a:rPr lang="en-GB" sz="1400" dirty="0"/>
              <a:t> </a:t>
            </a:r>
            <a:r>
              <a:rPr lang="en-GB" sz="1400" dirty="0" err="1"/>
              <a:t>em</a:t>
            </a:r>
            <a:r>
              <a:rPr lang="en-GB" sz="1400" dirty="0"/>
              <a:t> </a:t>
            </a:r>
            <a:r>
              <a:rPr lang="en-GB" sz="1400" dirty="0" err="1"/>
              <a:t>diferentes</a:t>
            </a:r>
            <a:r>
              <a:rPr lang="en-GB" sz="1400" dirty="0"/>
              <a:t>  </a:t>
            </a:r>
            <a:r>
              <a:rPr lang="en-GB" sz="1400" dirty="0" err="1"/>
              <a:t>faixas</a:t>
            </a:r>
            <a:r>
              <a:rPr lang="en-GB" sz="1400" dirty="0"/>
              <a:t> </a:t>
            </a:r>
            <a:r>
              <a:rPr lang="en-GB" sz="1400" dirty="0" err="1"/>
              <a:t>etárias</a:t>
            </a:r>
            <a:r>
              <a:rPr lang="en-GB" sz="1400" dirty="0"/>
              <a:t> e </a:t>
            </a:r>
            <a:r>
              <a:rPr lang="en-GB" sz="1400" dirty="0" err="1"/>
              <a:t>níveis</a:t>
            </a:r>
            <a:r>
              <a:rPr lang="en-GB" sz="1400" dirty="0"/>
              <a:t> de </a:t>
            </a:r>
            <a:r>
              <a:rPr lang="en-GB" sz="1400" dirty="0" err="1"/>
              <a:t>condicionamento</a:t>
            </a:r>
            <a:r>
              <a:rPr lang="en-GB" sz="1400" dirty="0"/>
              <a:t> </a:t>
            </a:r>
            <a:r>
              <a:rPr lang="en-GB" sz="1400" dirty="0" err="1"/>
              <a:t>físico</a:t>
            </a:r>
            <a:r>
              <a:rPr lang="en-GB" sz="1400" dirty="0"/>
              <a:t>;</a:t>
            </a:r>
          </a:p>
          <a:p>
            <a:pPr lvl="1"/>
            <a:r>
              <a:rPr lang="en-GB" sz="1400" dirty="0" err="1"/>
              <a:t>Planos</a:t>
            </a:r>
            <a:r>
              <a:rPr lang="en-GB" sz="1400" dirty="0"/>
              <a:t> de </a:t>
            </a:r>
            <a:r>
              <a:rPr lang="en-GB" sz="1400" dirty="0" err="1"/>
              <a:t>treino</a:t>
            </a:r>
            <a:r>
              <a:rPr lang="en-GB" sz="1400" dirty="0"/>
              <a:t> </a:t>
            </a:r>
            <a:r>
              <a:rPr lang="en-GB" sz="1400" dirty="0" err="1"/>
              <a:t>adaptados</a:t>
            </a:r>
            <a:r>
              <a:rPr lang="en-GB" sz="1400" dirty="0"/>
              <a:t>.</a:t>
            </a:r>
          </a:p>
          <a:p>
            <a:pPr marL="274320" lvl="1" indent="0">
              <a:buNone/>
            </a:pPr>
            <a:r>
              <a:rPr lang="en-GB" sz="1400" dirty="0"/>
              <a:t>	</a:t>
            </a:r>
            <a:endParaRPr lang="pt-PT" sz="1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81F52A-25D7-415C-8E15-66BFB3F7B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1CC467-05B2-44CA-A28C-2018F5094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3A2CCB-9C68-497B-AFC1-78E99315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73237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37DC9-E0E5-C6EE-D064-026789E71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pt-PT" sz="6700"/>
              <a:t>IMPLUSO DA MUDANÇA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04C90-6CC3-50AB-C036-D5787FCB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err="1"/>
              <a:t>Perdas</a:t>
            </a:r>
            <a:r>
              <a:rPr lang="en-GB" sz="1500" dirty="0"/>
              <a:t> </a:t>
            </a:r>
            <a:r>
              <a:rPr lang="en-GB" sz="1500" dirty="0" err="1"/>
              <a:t>anuais</a:t>
            </a:r>
            <a:r>
              <a:rPr lang="en-GB" sz="1500" dirty="0"/>
              <a:t> </a:t>
            </a:r>
            <a:r>
              <a:rPr lang="en-GB" sz="1500" dirty="0" err="1"/>
              <a:t>relativamente</a:t>
            </a:r>
            <a:r>
              <a:rPr lang="en-GB" sz="1500" dirty="0"/>
              <a:t> </a:t>
            </a:r>
            <a:r>
              <a:rPr lang="en-GB" sz="1500" dirty="0" err="1"/>
              <a:t>ao</a:t>
            </a:r>
            <a:r>
              <a:rPr lang="en-GB" sz="1500" dirty="0"/>
              <a:t> </a:t>
            </a:r>
            <a:r>
              <a:rPr lang="en-GB" sz="1500" dirty="0" err="1"/>
              <a:t>número</a:t>
            </a:r>
            <a:r>
              <a:rPr lang="en-GB" sz="1500" dirty="0"/>
              <a:t> de </a:t>
            </a:r>
            <a:r>
              <a:rPr lang="en-GB" sz="1500" dirty="0" err="1"/>
              <a:t>clientes</a:t>
            </a:r>
            <a:endParaRPr lang="en-GB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err="1"/>
              <a:t>Voltar</a:t>
            </a:r>
            <a:r>
              <a:rPr lang="en-GB" sz="1500" dirty="0"/>
              <a:t> </a:t>
            </a:r>
            <a:r>
              <a:rPr lang="en-GB" sz="1500" dirty="0" err="1"/>
              <a:t>ao</a:t>
            </a:r>
            <a:r>
              <a:rPr lang="en-GB" sz="1500" dirty="0"/>
              <a:t> </a:t>
            </a:r>
            <a:r>
              <a:rPr lang="en-GB" sz="1500" dirty="0" err="1"/>
              <a:t>topo</a:t>
            </a:r>
            <a:r>
              <a:rPr lang="en-GB" sz="1500" dirty="0"/>
              <a:t> dos </a:t>
            </a:r>
            <a:r>
              <a:rPr lang="en-GB" sz="1500" dirty="0" err="1"/>
              <a:t>ginásios</a:t>
            </a:r>
            <a:r>
              <a:rPr lang="en-GB" sz="1500" dirty="0"/>
              <a:t> </a:t>
            </a:r>
            <a:r>
              <a:rPr lang="en-GB" sz="1500" dirty="0" err="1"/>
              <a:t>nacionais</a:t>
            </a:r>
            <a:endParaRPr lang="en-GB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 err="1"/>
              <a:t>Tendência</a:t>
            </a:r>
            <a:r>
              <a:rPr lang="en-GB" sz="1500" dirty="0"/>
              <a:t> do mercado </a:t>
            </a:r>
            <a:r>
              <a:rPr lang="en-GB" sz="1500" dirty="0" err="1"/>
              <a:t>em</a:t>
            </a:r>
            <a:r>
              <a:rPr lang="en-GB" sz="1500" dirty="0"/>
              <a:t> </a:t>
            </a:r>
            <a:r>
              <a:rPr lang="en-GB" sz="1500" dirty="0" err="1"/>
              <a:t>direção</a:t>
            </a:r>
            <a:r>
              <a:rPr lang="en-GB" sz="1500" dirty="0"/>
              <a:t> a </a:t>
            </a:r>
            <a:r>
              <a:rPr lang="en-GB" sz="1500" dirty="0" err="1"/>
              <a:t>serviços</a:t>
            </a:r>
            <a:r>
              <a:rPr lang="en-GB" sz="1500" dirty="0"/>
              <a:t> e </a:t>
            </a:r>
            <a:r>
              <a:rPr lang="en-GB" sz="1500" dirty="0" err="1"/>
              <a:t>plataformas</a:t>
            </a:r>
            <a:r>
              <a:rPr lang="en-GB" sz="1500" dirty="0"/>
              <a:t> online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DD8E2E37-5A2D-4322-A5B5-86D2FDD4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388" y="1554207"/>
            <a:ext cx="3749586" cy="37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6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B534-82E7-94D9-2FB1-8A96CEBF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Público Alvo</a:t>
            </a:r>
            <a:endParaRPr lang="pt-P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776A42-3D3C-CABB-1070-65E934454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6597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781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760F6-CC36-83D4-18F1-98101D59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3100"/>
              <a:t>Transformação digital e formas de geração de valor</a:t>
            </a:r>
            <a:br>
              <a:rPr lang="pt-PT" sz="3100"/>
            </a:br>
            <a:endParaRPr lang="pt-PT" sz="3100"/>
          </a:p>
        </p:txBody>
      </p:sp>
      <p:pic>
        <p:nvPicPr>
          <p:cNvPr id="7" name="Graphic 6" descr="Share With Person">
            <a:extLst>
              <a:ext uri="{FF2B5EF4-FFF2-40B4-BE49-F238E27FC236}">
                <a16:creationId xmlns:a16="http://schemas.microsoft.com/office/drawing/2014/main" id="{647274CE-AD90-76B7-F8F5-FCE195C14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1573080"/>
            <a:ext cx="3722101" cy="3722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F96D-F3C0-EFA0-1582-3DCFE3159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322576"/>
            <a:ext cx="6730276" cy="4050792"/>
          </a:xfrm>
        </p:spPr>
        <p:txBody>
          <a:bodyPr>
            <a:normAutofit/>
          </a:bodyPr>
          <a:lstStyle/>
          <a:p>
            <a:r>
              <a:rPr lang="en-GB" b="1" dirty="0" err="1"/>
              <a:t>Criação</a:t>
            </a:r>
            <a:r>
              <a:rPr lang="en-GB" b="1" dirty="0"/>
              <a:t> de </a:t>
            </a:r>
            <a:r>
              <a:rPr lang="en-GB" b="1" dirty="0" err="1"/>
              <a:t>uma</a:t>
            </a:r>
            <a:r>
              <a:rPr lang="en-GB" b="1" dirty="0"/>
              <a:t> Plataforma online:</a:t>
            </a:r>
            <a:endParaRPr lang="en-GB" dirty="0"/>
          </a:p>
          <a:p>
            <a:pPr lvl="1"/>
            <a:r>
              <a:rPr lang="en-GB" dirty="0" err="1"/>
              <a:t>Oferta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variedade</a:t>
            </a:r>
            <a:r>
              <a:rPr lang="en-GB" dirty="0"/>
              <a:t> de </a:t>
            </a:r>
            <a:r>
              <a:rPr lang="en-GB" dirty="0" err="1"/>
              <a:t>recursos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 para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clientes</a:t>
            </a:r>
            <a:endParaRPr lang="en-GB" dirty="0"/>
          </a:p>
          <a:p>
            <a:pPr lvl="1"/>
            <a:r>
              <a:rPr lang="en-GB" dirty="0" err="1"/>
              <a:t>Melhoramento</a:t>
            </a:r>
            <a:r>
              <a:rPr lang="en-GB" dirty="0"/>
              <a:t> da </a:t>
            </a:r>
            <a:r>
              <a:rPr lang="en-GB" dirty="0" err="1"/>
              <a:t>eficiência</a:t>
            </a:r>
            <a:r>
              <a:rPr lang="en-GB" dirty="0"/>
              <a:t> </a:t>
            </a:r>
            <a:r>
              <a:rPr lang="en-GB" dirty="0" err="1"/>
              <a:t>operacional</a:t>
            </a:r>
            <a:r>
              <a:rPr lang="en-GB" dirty="0"/>
              <a:t> da Workout</a:t>
            </a:r>
          </a:p>
          <a:p>
            <a:pPr lvl="1"/>
            <a:r>
              <a:rPr lang="en-GB" dirty="0"/>
              <a:t>Uma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resposta</a:t>
            </a:r>
            <a:r>
              <a:rPr lang="en-GB" dirty="0"/>
              <a:t> </a:t>
            </a:r>
            <a:r>
              <a:rPr lang="en-GB" dirty="0" err="1"/>
              <a:t>às</a:t>
            </a:r>
            <a:r>
              <a:rPr lang="en-GB" dirty="0"/>
              <a:t> </a:t>
            </a:r>
            <a:r>
              <a:rPr lang="en-GB" dirty="0" err="1"/>
              <a:t>necessidades</a:t>
            </a:r>
            <a:r>
              <a:rPr lang="en-GB" dirty="0"/>
              <a:t> </a:t>
            </a:r>
            <a:r>
              <a:rPr lang="en-GB" dirty="0" err="1"/>
              <a:t>individuais</a:t>
            </a:r>
            <a:r>
              <a:rPr lang="en-GB" dirty="0"/>
              <a:t> dos </a:t>
            </a:r>
            <a:r>
              <a:rPr lang="en-GB" dirty="0" err="1"/>
              <a:t>clientes</a:t>
            </a:r>
            <a:endParaRPr lang="en-GB" dirty="0"/>
          </a:p>
          <a:p>
            <a:pPr lvl="1"/>
            <a:r>
              <a:rPr lang="en-GB" dirty="0" err="1"/>
              <a:t>Promoção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imagem</a:t>
            </a:r>
            <a:r>
              <a:rPr lang="en-GB" dirty="0"/>
              <a:t> positive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à </a:t>
            </a:r>
            <a:r>
              <a:rPr lang="en-GB" dirty="0" err="1"/>
              <a:t>empresa</a:t>
            </a:r>
            <a:endParaRPr lang="pt-PT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1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110</TotalTime>
  <Words>339</Words>
  <Application>Microsoft Office PowerPoint</Application>
  <PresentationFormat>Widescreen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Arial Nova</vt:lpstr>
      <vt:lpstr>Calibri</vt:lpstr>
      <vt:lpstr>Century Gothic</vt:lpstr>
      <vt:lpstr>Rockwell Extra Bold</vt:lpstr>
      <vt:lpstr>Wingdings</vt:lpstr>
      <vt:lpstr>Wood Type</vt:lpstr>
      <vt:lpstr>WorkOut</vt:lpstr>
      <vt:lpstr>Introdução</vt:lpstr>
      <vt:lpstr>WORKOUTLDA</vt:lpstr>
      <vt:lpstr>Recursos Suplementares</vt:lpstr>
      <vt:lpstr>Contexto do negócio e oportunidades</vt:lpstr>
      <vt:lpstr>Caracterização da área de atuação </vt:lpstr>
      <vt:lpstr>IMPLUSO DA MUDANÇA</vt:lpstr>
      <vt:lpstr>Público Alvo</vt:lpstr>
      <vt:lpstr>Transformação digital e formas de geração de valor </vt:lpstr>
      <vt:lpstr>Definição do Produto</vt:lpstr>
      <vt:lpstr>Âmbito de Utilização</vt:lpstr>
      <vt:lpstr>FASE 1</vt:lpstr>
      <vt:lpstr>FASE 2</vt:lpstr>
      <vt:lpstr>FASE 3</vt:lpstr>
      <vt:lpstr>Limites e Exclusões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Rafael Claro</dc:creator>
  <cp:lastModifiedBy>Bruno Pereira</cp:lastModifiedBy>
  <cp:revision>8</cp:revision>
  <dcterms:created xsi:type="dcterms:W3CDTF">2024-04-08T23:41:58Z</dcterms:created>
  <dcterms:modified xsi:type="dcterms:W3CDTF">2024-04-10T04:19:15Z</dcterms:modified>
</cp:coreProperties>
</file>